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1"/>
  </p:notesMasterIdLst>
  <p:handoutMasterIdLst>
    <p:handoutMasterId r:id="rId42"/>
  </p:handoutMasterIdLst>
  <p:sldIdLst>
    <p:sldId id="318" r:id="rId2"/>
    <p:sldId id="408" r:id="rId3"/>
    <p:sldId id="391" r:id="rId4"/>
    <p:sldId id="382" r:id="rId5"/>
    <p:sldId id="409" r:id="rId6"/>
    <p:sldId id="411" r:id="rId7"/>
    <p:sldId id="383" r:id="rId8"/>
    <p:sldId id="410" r:id="rId9"/>
    <p:sldId id="412" r:id="rId10"/>
    <p:sldId id="413" r:id="rId11"/>
    <p:sldId id="435" r:id="rId12"/>
    <p:sldId id="436" r:id="rId13"/>
    <p:sldId id="437" r:id="rId14"/>
    <p:sldId id="438" r:id="rId15"/>
    <p:sldId id="439" r:id="rId16"/>
    <p:sldId id="443" r:id="rId17"/>
    <p:sldId id="442" r:id="rId18"/>
    <p:sldId id="444" r:id="rId19"/>
    <p:sldId id="445" r:id="rId20"/>
    <p:sldId id="414" r:id="rId21"/>
    <p:sldId id="428" r:id="rId22"/>
    <p:sldId id="416" r:id="rId23"/>
    <p:sldId id="422" r:id="rId24"/>
    <p:sldId id="434" r:id="rId25"/>
    <p:sldId id="418" r:id="rId26"/>
    <p:sldId id="424" r:id="rId27"/>
    <p:sldId id="429" r:id="rId28"/>
    <p:sldId id="419" r:id="rId29"/>
    <p:sldId id="427" r:id="rId30"/>
    <p:sldId id="420" r:id="rId31"/>
    <p:sldId id="421" r:id="rId32"/>
    <p:sldId id="431" r:id="rId33"/>
    <p:sldId id="432" r:id="rId34"/>
    <p:sldId id="433" r:id="rId35"/>
    <p:sldId id="425" r:id="rId36"/>
    <p:sldId id="426" r:id="rId37"/>
    <p:sldId id="440" r:id="rId38"/>
    <p:sldId id="441" r:id="rId39"/>
    <p:sldId id="270" r:id="rId40"/>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4660"/>
  </p:normalViewPr>
  <p:slideViewPr>
    <p:cSldViewPr>
      <p:cViewPr>
        <p:scale>
          <a:sx n="111" d="100"/>
          <a:sy n="111" d="100"/>
        </p:scale>
        <p:origin x="-5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2"/>
            <a:ext cx="2950803" cy="496735"/>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defRPr sz="1200">
                <a:latin typeface="Times New Roman" pitchFamily="18" charset="0"/>
                <a:ea typeface="新細明體" pitchFamily="18" charset="-120"/>
              </a:defRPr>
            </a:lvl1pPr>
          </a:lstStyle>
          <a:p>
            <a:pPr>
              <a:defRPr/>
            </a:pPr>
            <a:endParaRPr lang="en-US" altLang="zh-TW"/>
          </a:p>
        </p:txBody>
      </p:sp>
      <p:sp>
        <p:nvSpPr>
          <p:cNvPr id="48131" name="Rectangle 3"/>
          <p:cNvSpPr>
            <a:spLocks noGrp="1" noChangeArrowheads="1"/>
          </p:cNvSpPr>
          <p:nvPr>
            <p:ph type="dt" sz="quarter" idx="1"/>
          </p:nvPr>
        </p:nvSpPr>
        <p:spPr bwMode="auto">
          <a:xfrm>
            <a:off x="3855310" y="2"/>
            <a:ext cx="2950803" cy="496735"/>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lgn="r">
              <a:defRPr sz="1200">
                <a:latin typeface="Times New Roman" pitchFamily="18" charset="0"/>
                <a:ea typeface="新細明體" pitchFamily="18" charset="-120"/>
              </a:defRPr>
            </a:lvl1pPr>
          </a:lstStyle>
          <a:p>
            <a:pPr>
              <a:defRPr/>
            </a:pPr>
            <a:endParaRPr lang="en-US" altLang="zh-TW"/>
          </a:p>
        </p:txBody>
      </p:sp>
      <p:sp>
        <p:nvSpPr>
          <p:cNvPr id="48132" name="Rectangle 4"/>
          <p:cNvSpPr>
            <a:spLocks noGrp="1" noChangeArrowheads="1"/>
          </p:cNvSpPr>
          <p:nvPr>
            <p:ph type="ftr" sz="quarter" idx="2"/>
          </p:nvPr>
        </p:nvSpPr>
        <p:spPr bwMode="auto">
          <a:xfrm>
            <a:off x="1" y="9440284"/>
            <a:ext cx="2950803" cy="496735"/>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defRPr sz="1200">
                <a:latin typeface="Times New Roman" pitchFamily="18" charset="0"/>
                <a:ea typeface="新細明體" pitchFamily="18" charset="-120"/>
              </a:defRPr>
            </a:lvl1pPr>
          </a:lstStyle>
          <a:p>
            <a:pPr>
              <a:defRPr/>
            </a:pPr>
            <a:endParaRPr lang="en-US" altLang="zh-TW"/>
          </a:p>
        </p:txBody>
      </p:sp>
      <p:sp>
        <p:nvSpPr>
          <p:cNvPr id="48133" name="Rectangle 5"/>
          <p:cNvSpPr>
            <a:spLocks noGrp="1" noChangeArrowheads="1"/>
          </p:cNvSpPr>
          <p:nvPr>
            <p:ph type="sldNum" sz="quarter" idx="3"/>
          </p:nvPr>
        </p:nvSpPr>
        <p:spPr bwMode="auto">
          <a:xfrm>
            <a:off x="3855310" y="9440284"/>
            <a:ext cx="2950803" cy="496735"/>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lgn="r">
              <a:defRPr sz="1200">
                <a:latin typeface="Times New Roman" pitchFamily="18" charset="0"/>
                <a:ea typeface="新細明體" pitchFamily="18" charset="-120"/>
              </a:defRPr>
            </a:lvl1pPr>
          </a:lstStyle>
          <a:p>
            <a:pPr>
              <a:defRPr/>
            </a:pPr>
            <a:fld id="{B6B6EFCB-0635-478B-90FE-63CB714F0EB4}" type="slidenum">
              <a:rPr lang="en-US" altLang="zh-TW"/>
              <a:pPr>
                <a:defRPr/>
              </a:pPr>
              <a:t>‹#›</a:t>
            </a:fld>
            <a:endParaRPr lang="en-US" altLang="zh-TW"/>
          </a:p>
        </p:txBody>
      </p:sp>
    </p:spTree>
    <p:extLst>
      <p:ext uri="{BB962C8B-B14F-4D97-AF65-F5344CB8AC3E}">
        <p14:creationId xmlns:p14="http://schemas.microsoft.com/office/powerpoint/2010/main" val="2199853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2"/>
            <a:ext cx="2950803" cy="496735"/>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68611" name="Rectangle 3"/>
          <p:cNvSpPr>
            <a:spLocks noGrp="1" noChangeArrowheads="1"/>
          </p:cNvSpPr>
          <p:nvPr>
            <p:ph type="dt" idx="1"/>
          </p:nvPr>
        </p:nvSpPr>
        <p:spPr bwMode="auto">
          <a:xfrm>
            <a:off x="3855310" y="2"/>
            <a:ext cx="2950803" cy="496735"/>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lgn="r" eaLnBrk="0" hangingPunct="0">
              <a:defRPr sz="1200">
                <a:ea typeface="新細明體" pitchFamily="18" charset="-120"/>
              </a:defRPr>
            </a:lvl1pPr>
          </a:lstStyle>
          <a:p>
            <a:pPr>
              <a:defRPr/>
            </a:pPr>
            <a:fld id="{80C7379B-ABFD-4C14-9630-204D431A0B14}" type="datetimeFigureOut">
              <a:rPr lang="zh-TW" altLang="en-US"/>
              <a:pPr>
                <a:defRPr/>
              </a:pPr>
              <a:t>2017/9/6</a:t>
            </a:fld>
            <a:endParaRPr lang="en-US" altLang="zh-TW"/>
          </a:p>
        </p:txBody>
      </p:sp>
      <p:sp>
        <p:nvSpPr>
          <p:cNvPr id="13316" name="Rectangle 4"/>
          <p:cNvSpPr>
            <a:spLocks noGrp="1" noRot="1" noChangeAspect="1" noChangeArrowheads="1" noTextEdit="1"/>
          </p:cNvSpPr>
          <p:nvPr>
            <p:ph type="sldImg" idx="2"/>
          </p:nvPr>
        </p:nvSpPr>
        <p:spPr bwMode="auto">
          <a:xfrm>
            <a:off x="917575" y="744538"/>
            <a:ext cx="4970463" cy="3729037"/>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0285" y="4721303"/>
            <a:ext cx="5446631" cy="4472934"/>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8614" name="Rectangle 6"/>
          <p:cNvSpPr>
            <a:spLocks noGrp="1" noChangeArrowheads="1"/>
          </p:cNvSpPr>
          <p:nvPr>
            <p:ph type="ftr" sz="quarter" idx="4"/>
          </p:nvPr>
        </p:nvSpPr>
        <p:spPr bwMode="auto">
          <a:xfrm>
            <a:off x="1" y="9440284"/>
            <a:ext cx="2950803" cy="496735"/>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68615" name="Rectangle 7"/>
          <p:cNvSpPr>
            <a:spLocks noGrp="1" noChangeArrowheads="1"/>
          </p:cNvSpPr>
          <p:nvPr>
            <p:ph type="sldNum" sz="quarter" idx="5"/>
          </p:nvPr>
        </p:nvSpPr>
        <p:spPr bwMode="auto">
          <a:xfrm>
            <a:off x="3855310" y="9440284"/>
            <a:ext cx="2950803" cy="496735"/>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lgn="r" eaLnBrk="0" hangingPunct="0">
              <a:defRPr sz="1200">
                <a:ea typeface="新細明體" pitchFamily="18" charset="-120"/>
              </a:defRPr>
            </a:lvl1pPr>
          </a:lstStyle>
          <a:p>
            <a:pPr>
              <a:defRPr/>
            </a:pPr>
            <a:fld id="{636009FE-EFF4-42F2-944D-26FDD975B9F2}" type="slidenum">
              <a:rPr lang="zh-TW" altLang="en-US"/>
              <a:pPr>
                <a:defRPr/>
              </a:pPr>
              <a:t>‹#›</a:t>
            </a:fld>
            <a:endParaRPr lang="en-US" altLang="zh-TW"/>
          </a:p>
        </p:txBody>
      </p:sp>
    </p:spTree>
    <p:extLst>
      <p:ext uri="{BB962C8B-B14F-4D97-AF65-F5344CB8AC3E}">
        <p14:creationId xmlns:p14="http://schemas.microsoft.com/office/powerpoint/2010/main" val="2970633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extLst>
      <p:ext uri="{BB962C8B-B14F-4D97-AF65-F5344CB8AC3E}">
        <p14:creationId xmlns:p14="http://schemas.microsoft.com/office/powerpoint/2010/main" val="3397547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stu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w="9525">
            <a:noFill/>
            <a:miter lim="800000"/>
            <a:headEnd/>
            <a:tailEnd/>
          </a:ln>
        </p:spPr>
      </p:pic>
      <p:sp>
        <p:nvSpPr>
          <p:cNvPr id="5" name="Rectangle 3"/>
          <p:cNvSpPr>
            <a:spLocks noChangeArrowheads="1"/>
          </p:cNvSpPr>
          <p:nvPr/>
        </p:nvSpPr>
        <p:spPr bwMode="auto">
          <a:xfrm>
            <a:off x="0" y="6613525"/>
            <a:ext cx="9144000" cy="244475"/>
          </a:xfrm>
          <a:prstGeom prst="rect">
            <a:avLst/>
          </a:prstGeom>
          <a:solidFill>
            <a:srgbClr val="003366"/>
          </a:solidFill>
          <a:ln w="9525" algn="ctr">
            <a:noFill/>
            <a:miter lim="800000"/>
            <a:headEnd/>
            <a:tailEnd/>
          </a:ln>
          <a:effectLst/>
        </p:spPr>
        <p:txBody>
          <a:bodyPr>
            <a:spAutoFit/>
          </a:bodyPr>
          <a:lstStyle/>
          <a:p>
            <a:pPr algn="r">
              <a:defRPr/>
            </a:pPr>
            <a:r>
              <a:rPr kumimoji="0" lang="en-US" sz="1000" b="1">
                <a:solidFill>
                  <a:schemeClr val="bg1"/>
                </a:solidFill>
                <a:ea typeface="新細明體" pitchFamily="18" charset="-120"/>
              </a:rPr>
              <a:t>www.company.com</a:t>
            </a:r>
            <a:endParaRPr kumimoji="0" lang="fr-FR" altLang="zh-TW" sz="1000" b="1">
              <a:solidFill>
                <a:schemeClr val="bg1"/>
              </a:solidFill>
              <a:ea typeface="新細明體" pitchFamily="18" charset="-120"/>
            </a:endParaRPr>
          </a:p>
        </p:txBody>
      </p:sp>
      <p:sp>
        <p:nvSpPr>
          <p:cNvPr id="6" name="Text Box 6"/>
          <p:cNvSpPr txBox="1">
            <a:spLocks noChangeArrowheads="1"/>
          </p:cNvSpPr>
          <p:nvPr/>
        </p:nvSpPr>
        <p:spPr bwMode="auto">
          <a:xfrm>
            <a:off x="152400" y="431800"/>
            <a:ext cx="1320800" cy="336550"/>
          </a:xfrm>
          <a:prstGeom prst="rect">
            <a:avLst/>
          </a:prstGeom>
          <a:noFill/>
          <a:ln w="9525">
            <a:noFill/>
            <a:miter lim="800000"/>
            <a:headEnd/>
            <a:tailEnd/>
          </a:ln>
          <a:effectLst/>
        </p:spPr>
        <p:txBody>
          <a:bodyPr>
            <a:spAutoFit/>
          </a:bodyPr>
          <a:lstStyle/>
          <a:p>
            <a:pPr>
              <a:spcBef>
                <a:spcPct val="50000"/>
              </a:spcBef>
              <a:defRPr/>
            </a:pPr>
            <a:r>
              <a:rPr kumimoji="0" lang="zh-TW" altLang="fr-FR" sz="1600">
                <a:solidFill>
                  <a:schemeClr val="bg1"/>
                </a:solidFill>
                <a:ea typeface="標楷體" pitchFamily="65" charset="-120"/>
              </a:rPr>
              <a:t>新竹縣政府</a:t>
            </a:r>
          </a:p>
        </p:txBody>
      </p:sp>
      <p:pic>
        <p:nvPicPr>
          <p:cNvPr id="7" name="Picture 7" descr="stuf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w="9525">
            <a:noFill/>
            <a:miter lim="800000"/>
            <a:headEnd/>
            <a:tailEnd/>
          </a:ln>
        </p:spPr>
      </p:pic>
      <p:sp>
        <p:nvSpPr>
          <p:cNvPr id="8" name="Rectangle 8"/>
          <p:cNvSpPr>
            <a:spLocks noChangeArrowheads="1"/>
          </p:cNvSpPr>
          <p:nvPr userDrawn="1"/>
        </p:nvSpPr>
        <p:spPr bwMode="auto">
          <a:xfrm>
            <a:off x="0" y="6613525"/>
            <a:ext cx="9144000" cy="244475"/>
          </a:xfrm>
          <a:prstGeom prst="rect">
            <a:avLst/>
          </a:prstGeom>
          <a:solidFill>
            <a:srgbClr val="003366"/>
          </a:solidFill>
          <a:ln w="9525" algn="ctr">
            <a:noFill/>
            <a:miter lim="800000"/>
            <a:headEnd/>
            <a:tailEnd/>
          </a:ln>
          <a:effectLst/>
        </p:spPr>
        <p:txBody>
          <a:bodyPr>
            <a:spAutoFit/>
          </a:bodyPr>
          <a:lstStyle/>
          <a:p>
            <a:pPr algn="r">
              <a:defRPr/>
            </a:pPr>
            <a:endParaRPr kumimoji="0" lang="fr-FR" altLang="zh-TW" sz="1000" b="1">
              <a:solidFill>
                <a:schemeClr val="bg1"/>
              </a:solidFill>
              <a:ea typeface="新細明體" pitchFamily="18" charset="-120"/>
            </a:endParaRPr>
          </a:p>
        </p:txBody>
      </p:sp>
      <p:sp>
        <p:nvSpPr>
          <p:cNvPr id="9" name="Text Box 9"/>
          <p:cNvSpPr txBox="1">
            <a:spLocks noChangeArrowheads="1"/>
          </p:cNvSpPr>
          <p:nvPr userDrawn="1"/>
        </p:nvSpPr>
        <p:spPr bwMode="auto">
          <a:xfrm>
            <a:off x="152400" y="431800"/>
            <a:ext cx="1320800" cy="336550"/>
          </a:xfrm>
          <a:prstGeom prst="rect">
            <a:avLst/>
          </a:prstGeom>
          <a:noFill/>
          <a:ln w="9525">
            <a:noFill/>
            <a:miter lim="800000"/>
            <a:headEnd/>
            <a:tailEnd/>
          </a:ln>
          <a:effectLst/>
        </p:spPr>
        <p:txBody>
          <a:bodyPr>
            <a:spAutoFit/>
          </a:bodyPr>
          <a:lstStyle/>
          <a:p>
            <a:pPr>
              <a:spcBef>
                <a:spcPct val="50000"/>
              </a:spcBef>
              <a:defRPr/>
            </a:pPr>
            <a:r>
              <a:rPr kumimoji="0" lang="zh-TW" altLang="fr-FR" sz="1600">
                <a:solidFill>
                  <a:schemeClr val="bg1"/>
                </a:solidFill>
                <a:ea typeface="標楷體" pitchFamily="65" charset="-120"/>
              </a:rPr>
              <a:t>金門縣政府</a:t>
            </a:r>
          </a:p>
        </p:txBody>
      </p:sp>
      <p:sp>
        <p:nvSpPr>
          <p:cNvPr id="66564" name="Rectangle 4"/>
          <p:cNvSpPr>
            <a:spLocks noGrp="1" noChangeArrowheads="1"/>
          </p:cNvSpPr>
          <p:nvPr>
            <p:ph type="subTitle" idx="1"/>
          </p:nvPr>
        </p:nvSpPr>
        <p:spPr>
          <a:xfrm>
            <a:off x="3429000" y="5029200"/>
            <a:ext cx="5715000" cy="609600"/>
          </a:xfrm>
        </p:spPr>
        <p:txBody>
          <a:bodyPr/>
          <a:lstStyle>
            <a:lvl1pPr marL="0" indent="0" algn="ctr">
              <a:buFontTx/>
              <a:buNone/>
              <a:defRPr/>
            </a:lvl1pPr>
          </a:lstStyle>
          <a:p>
            <a:r>
              <a:rPr lang="en-US"/>
              <a:t>按一下以編輯母片副標題樣式</a:t>
            </a:r>
          </a:p>
        </p:txBody>
      </p:sp>
      <p:sp>
        <p:nvSpPr>
          <p:cNvPr id="66565" name="Rectangle 5"/>
          <p:cNvSpPr>
            <a:spLocks noGrp="1" noChangeArrowheads="1"/>
          </p:cNvSpPr>
          <p:nvPr>
            <p:ph type="ctrTitle"/>
          </p:nvPr>
        </p:nvSpPr>
        <p:spPr>
          <a:xfrm>
            <a:off x="3429000" y="3581400"/>
            <a:ext cx="5715000" cy="1470025"/>
          </a:xfrm>
          <a:solidFill>
            <a:schemeClr val="bg1"/>
          </a:solidFill>
          <a:ln algn="ctr"/>
        </p:spPr>
        <p:txBody>
          <a:bodyPr lIns="91440" anchor="t"/>
          <a:lstStyle>
            <a:lvl1pPr>
              <a:defRPr/>
            </a:lvl1pPr>
          </a:lstStyle>
          <a:p>
            <a:r>
              <a:rPr lang="en-US"/>
              <a:t>按一下以編輯母片標題樣式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15200" y="727075"/>
            <a:ext cx="1828800" cy="54451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828800" y="727075"/>
            <a:ext cx="5334000" cy="54451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8288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4864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stuf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w="9525">
            <a:noFill/>
            <a:miter lim="800000"/>
            <a:headEnd/>
            <a:tailEnd/>
          </a:ln>
        </p:spPr>
      </p:pic>
      <p:sp>
        <p:nvSpPr>
          <p:cNvPr id="65539" name="Rectangle 3"/>
          <p:cNvSpPr>
            <a:spLocks noChangeArrowheads="1"/>
          </p:cNvSpPr>
          <p:nvPr/>
        </p:nvSpPr>
        <p:spPr bwMode="auto">
          <a:xfrm>
            <a:off x="1295400" y="1752600"/>
            <a:ext cx="7848600" cy="3505200"/>
          </a:xfrm>
          <a:prstGeom prst="rect">
            <a:avLst/>
          </a:prstGeom>
          <a:solidFill>
            <a:schemeClr val="bg1"/>
          </a:solidFill>
          <a:ln w="9525" algn="ctr">
            <a:solidFill>
              <a:schemeClr val="bg1"/>
            </a:solidFill>
            <a:miter lim="800000"/>
            <a:headEnd/>
            <a:tailEnd/>
          </a:ln>
          <a:effectLst/>
        </p:spPr>
        <p:txBody>
          <a:bodyPr wrap="none" anchor="ctr"/>
          <a:lstStyle/>
          <a:p>
            <a:pPr>
              <a:defRPr/>
            </a:pPr>
            <a:endParaRPr lang="zh-TW" altLang="en-US">
              <a:ea typeface="新細明體" pitchFamily="18" charset="-120"/>
            </a:endParaRPr>
          </a:p>
        </p:txBody>
      </p:sp>
      <p:sp>
        <p:nvSpPr>
          <p:cNvPr id="1028" name="Rectangle 4"/>
          <p:cNvSpPr>
            <a:spLocks noGrp="1" noChangeArrowheads="1"/>
          </p:cNvSpPr>
          <p:nvPr>
            <p:ph type="title"/>
          </p:nvPr>
        </p:nvSpPr>
        <p:spPr bwMode="auto">
          <a:xfrm>
            <a:off x="1828800" y="727075"/>
            <a:ext cx="7315200" cy="581025"/>
          </a:xfrm>
          <a:prstGeom prst="rect">
            <a:avLst/>
          </a:prstGeom>
          <a:solidFill>
            <a:srgbClr val="003366"/>
          </a:solidFill>
          <a:ln w="9525">
            <a:noFill/>
            <a:miter lim="800000"/>
            <a:headEnd/>
            <a:tailEnd/>
          </a:ln>
        </p:spPr>
        <p:txBody>
          <a:bodyPr vert="horz" wrap="square" lIns="198000" tIns="45720" rIns="91440" bIns="45720" numCol="1" anchor="ctr" anchorCtr="0" compatLnSpc="1">
            <a:prstTxWarp prst="textNoShape">
              <a:avLst/>
            </a:prstTxWarp>
          </a:bodyPr>
          <a:lstStyle/>
          <a:p>
            <a:pPr lvl="0"/>
            <a:r>
              <a:rPr lang="zh-TW" altLang="fr-FR" smtClean="0"/>
              <a:t>按一下以編輯母片標題樣式</a:t>
            </a:r>
          </a:p>
        </p:txBody>
      </p:sp>
      <p:sp>
        <p:nvSpPr>
          <p:cNvPr id="1029" name="Rectangle 5"/>
          <p:cNvSpPr>
            <a:spLocks noGrp="1" noChangeArrowheads="1"/>
          </p:cNvSpPr>
          <p:nvPr>
            <p:ph type="body" idx="1"/>
          </p:nvPr>
        </p:nvSpPr>
        <p:spPr bwMode="auto">
          <a:xfrm>
            <a:off x="1828800" y="2133600"/>
            <a:ext cx="7162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fr-FR" smtClean="0"/>
              <a:t>按一下以編輯母片</a:t>
            </a:r>
          </a:p>
          <a:p>
            <a:pPr lvl="1"/>
            <a:r>
              <a:rPr lang="zh-TW" altLang="fr-FR" smtClean="0"/>
              <a:t>第二層</a:t>
            </a:r>
          </a:p>
          <a:p>
            <a:pPr lvl="2"/>
            <a:r>
              <a:rPr lang="zh-TW" altLang="fr-FR" smtClean="0"/>
              <a:t>第三層</a:t>
            </a:r>
          </a:p>
          <a:p>
            <a:pPr lvl="3"/>
            <a:r>
              <a:rPr lang="zh-TW" altLang="fr-FR" smtClean="0"/>
              <a:t>第四層</a:t>
            </a:r>
          </a:p>
          <a:p>
            <a:pPr lvl="4"/>
            <a:r>
              <a:rPr lang="zh-TW" altLang="fr-FR" smtClean="0"/>
              <a:t>第五層</a:t>
            </a:r>
          </a:p>
        </p:txBody>
      </p:sp>
      <p:sp>
        <p:nvSpPr>
          <p:cNvPr id="65542" name="Text Box 6"/>
          <p:cNvSpPr txBox="1">
            <a:spLocks noChangeArrowheads="1"/>
          </p:cNvSpPr>
          <p:nvPr/>
        </p:nvSpPr>
        <p:spPr bwMode="auto">
          <a:xfrm>
            <a:off x="152400" y="431800"/>
            <a:ext cx="1320800" cy="336550"/>
          </a:xfrm>
          <a:prstGeom prst="rect">
            <a:avLst/>
          </a:prstGeom>
          <a:noFill/>
          <a:ln w="9525">
            <a:noFill/>
            <a:miter lim="800000"/>
            <a:headEnd/>
            <a:tailEnd/>
          </a:ln>
          <a:effectLst/>
        </p:spPr>
        <p:txBody>
          <a:bodyPr>
            <a:spAutoFit/>
          </a:bodyPr>
          <a:lstStyle/>
          <a:p>
            <a:pPr>
              <a:spcBef>
                <a:spcPct val="50000"/>
              </a:spcBef>
              <a:defRPr/>
            </a:pPr>
            <a:r>
              <a:rPr kumimoji="0" lang="zh-TW" altLang="fr-FR" sz="1600">
                <a:solidFill>
                  <a:schemeClr val="bg1"/>
                </a:solidFill>
                <a:ea typeface="標楷體" pitchFamily="65" charset="-120"/>
              </a:rPr>
              <a:t>新竹縣政府</a:t>
            </a:r>
          </a:p>
        </p:txBody>
      </p:sp>
      <p:sp>
        <p:nvSpPr>
          <p:cNvPr id="65543" name="Rectangle 7"/>
          <p:cNvSpPr>
            <a:spLocks noChangeArrowheads="1"/>
          </p:cNvSpPr>
          <p:nvPr/>
        </p:nvSpPr>
        <p:spPr bwMode="auto">
          <a:xfrm>
            <a:off x="0" y="6613525"/>
            <a:ext cx="9144000" cy="244475"/>
          </a:xfrm>
          <a:prstGeom prst="rect">
            <a:avLst/>
          </a:prstGeom>
          <a:solidFill>
            <a:srgbClr val="003366"/>
          </a:solidFill>
          <a:ln w="9525">
            <a:noFill/>
            <a:miter lim="800000"/>
            <a:headEnd/>
            <a:tailEnd/>
          </a:ln>
          <a:effectLst/>
        </p:spPr>
        <p:txBody>
          <a:bodyPr>
            <a:spAutoFit/>
          </a:bodyPr>
          <a:lstStyle/>
          <a:p>
            <a:pPr algn="r">
              <a:defRPr/>
            </a:pPr>
            <a:r>
              <a:rPr kumimoji="0" lang="en-US" sz="1000" b="1">
                <a:solidFill>
                  <a:schemeClr val="bg1"/>
                </a:solidFill>
                <a:ea typeface="新細明體" pitchFamily="18" charset="-120"/>
              </a:rPr>
              <a:t>www.hchg.gov.tw</a:t>
            </a:r>
            <a:endParaRPr kumimoji="0" lang="fr-FR" altLang="zh-TW" sz="1000" b="1">
              <a:solidFill>
                <a:schemeClr val="bg1"/>
              </a:solidFill>
              <a:ea typeface="新細明體" pitchFamily="18" charset="-120"/>
            </a:endParaRPr>
          </a:p>
        </p:txBody>
      </p:sp>
      <p:sp>
        <p:nvSpPr>
          <p:cNvPr id="65544" name="Oval 8"/>
          <p:cNvSpPr>
            <a:spLocks noChangeArrowheads="1"/>
          </p:cNvSpPr>
          <p:nvPr/>
        </p:nvSpPr>
        <p:spPr bwMode="auto">
          <a:xfrm>
            <a:off x="1433513"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45" name="Oval 9"/>
          <p:cNvSpPr>
            <a:spLocks noChangeArrowheads="1"/>
          </p:cNvSpPr>
          <p:nvPr/>
        </p:nvSpPr>
        <p:spPr bwMode="auto">
          <a:xfrm>
            <a:off x="2193925"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46" name="Oval 10"/>
          <p:cNvSpPr>
            <a:spLocks noChangeArrowheads="1"/>
          </p:cNvSpPr>
          <p:nvPr/>
        </p:nvSpPr>
        <p:spPr bwMode="auto">
          <a:xfrm>
            <a:off x="2954338"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47" name="Oval 11"/>
          <p:cNvSpPr>
            <a:spLocks noChangeArrowheads="1"/>
          </p:cNvSpPr>
          <p:nvPr/>
        </p:nvSpPr>
        <p:spPr bwMode="auto">
          <a:xfrm>
            <a:off x="3714750"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48" name="Oval 12"/>
          <p:cNvSpPr>
            <a:spLocks noChangeArrowheads="1"/>
          </p:cNvSpPr>
          <p:nvPr/>
        </p:nvSpPr>
        <p:spPr bwMode="auto">
          <a:xfrm>
            <a:off x="4475163"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49" name="Oval 13"/>
          <p:cNvSpPr>
            <a:spLocks noChangeArrowheads="1"/>
          </p:cNvSpPr>
          <p:nvPr/>
        </p:nvSpPr>
        <p:spPr bwMode="auto">
          <a:xfrm>
            <a:off x="5237163"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50" name="Oval 14"/>
          <p:cNvSpPr>
            <a:spLocks noChangeArrowheads="1"/>
          </p:cNvSpPr>
          <p:nvPr/>
        </p:nvSpPr>
        <p:spPr bwMode="auto">
          <a:xfrm>
            <a:off x="5997575"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51" name="Oval 15"/>
          <p:cNvSpPr>
            <a:spLocks noChangeArrowheads="1"/>
          </p:cNvSpPr>
          <p:nvPr/>
        </p:nvSpPr>
        <p:spPr bwMode="auto">
          <a:xfrm>
            <a:off x="6757988"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52" name="Oval 16"/>
          <p:cNvSpPr>
            <a:spLocks noChangeArrowheads="1"/>
          </p:cNvSpPr>
          <p:nvPr/>
        </p:nvSpPr>
        <p:spPr bwMode="auto">
          <a:xfrm>
            <a:off x="7518400"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53" name="Oval 17"/>
          <p:cNvSpPr>
            <a:spLocks noChangeArrowheads="1"/>
          </p:cNvSpPr>
          <p:nvPr/>
        </p:nvSpPr>
        <p:spPr bwMode="auto">
          <a:xfrm>
            <a:off x="8280400"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pic>
        <p:nvPicPr>
          <p:cNvPr id="1042" name="Picture 18" descr="stuf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w="9525">
            <a:noFill/>
            <a:miter lim="800000"/>
            <a:headEnd/>
            <a:tailEnd/>
          </a:ln>
        </p:spPr>
      </p:pic>
      <p:sp>
        <p:nvSpPr>
          <p:cNvPr id="65555" name="Rectangle 19"/>
          <p:cNvSpPr>
            <a:spLocks noChangeArrowheads="1"/>
          </p:cNvSpPr>
          <p:nvPr userDrawn="1"/>
        </p:nvSpPr>
        <p:spPr bwMode="auto">
          <a:xfrm>
            <a:off x="1295400" y="1752600"/>
            <a:ext cx="7848600" cy="3505200"/>
          </a:xfrm>
          <a:prstGeom prst="rect">
            <a:avLst/>
          </a:prstGeom>
          <a:solidFill>
            <a:schemeClr val="bg1"/>
          </a:solidFill>
          <a:ln w="9525" algn="ctr">
            <a:solidFill>
              <a:schemeClr val="bg1"/>
            </a:solidFill>
            <a:miter lim="800000"/>
            <a:headEnd/>
            <a:tailEnd/>
          </a:ln>
          <a:effectLst/>
        </p:spPr>
        <p:txBody>
          <a:bodyPr wrap="none" anchor="ctr"/>
          <a:lstStyle/>
          <a:p>
            <a:pPr>
              <a:defRPr/>
            </a:pPr>
            <a:endParaRPr lang="zh-TW" altLang="en-US">
              <a:ea typeface="新細明體" pitchFamily="18" charset="-120"/>
            </a:endParaRPr>
          </a:p>
        </p:txBody>
      </p:sp>
      <p:sp>
        <p:nvSpPr>
          <p:cNvPr id="65556" name="Text Box 20"/>
          <p:cNvSpPr txBox="1">
            <a:spLocks noChangeArrowheads="1"/>
          </p:cNvSpPr>
          <p:nvPr userDrawn="1"/>
        </p:nvSpPr>
        <p:spPr bwMode="auto">
          <a:xfrm>
            <a:off x="152400" y="431800"/>
            <a:ext cx="1320800" cy="336550"/>
          </a:xfrm>
          <a:prstGeom prst="rect">
            <a:avLst/>
          </a:prstGeom>
          <a:noFill/>
          <a:ln w="9525">
            <a:noFill/>
            <a:miter lim="800000"/>
            <a:headEnd/>
            <a:tailEnd/>
          </a:ln>
          <a:effectLst/>
        </p:spPr>
        <p:txBody>
          <a:bodyPr>
            <a:spAutoFit/>
          </a:bodyPr>
          <a:lstStyle/>
          <a:p>
            <a:pPr>
              <a:spcBef>
                <a:spcPct val="50000"/>
              </a:spcBef>
              <a:defRPr/>
            </a:pPr>
            <a:r>
              <a:rPr kumimoji="0" lang="zh-TW" altLang="fr-FR" sz="1600">
                <a:solidFill>
                  <a:schemeClr val="bg1"/>
                </a:solidFill>
                <a:ea typeface="標楷體" pitchFamily="65" charset="-120"/>
              </a:rPr>
              <a:t>金門縣政府</a:t>
            </a:r>
          </a:p>
        </p:txBody>
      </p:sp>
      <p:sp>
        <p:nvSpPr>
          <p:cNvPr id="65557" name="Rectangle 21"/>
          <p:cNvSpPr>
            <a:spLocks noChangeArrowheads="1"/>
          </p:cNvSpPr>
          <p:nvPr userDrawn="1"/>
        </p:nvSpPr>
        <p:spPr bwMode="auto">
          <a:xfrm>
            <a:off x="0" y="6613525"/>
            <a:ext cx="9144000" cy="244475"/>
          </a:xfrm>
          <a:prstGeom prst="rect">
            <a:avLst/>
          </a:prstGeom>
          <a:solidFill>
            <a:srgbClr val="003366"/>
          </a:solidFill>
          <a:ln w="9525">
            <a:noFill/>
            <a:miter lim="800000"/>
            <a:headEnd/>
            <a:tailEnd/>
          </a:ln>
          <a:effectLst/>
        </p:spPr>
        <p:txBody>
          <a:bodyPr>
            <a:spAutoFit/>
          </a:bodyPr>
          <a:lstStyle/>
          <a:p>
            <a:pPr algn="r">
              <a:defRPr/>
            </a:pPr>
            <a:endParaRPr kumimoji="0" lang="fr-FR" altLang="zh-TW" sz="1000" b="1">
              <a:solidFill>
                <a:schemeClr val="bg1"/>
              </a:solidFill>
              <a:ea typeface="新細明體" pitchFamily="18" charset="-120"/>
            </a:endParaRPr>
          </a:p>
        </p:txBody>
      </p:sp>
      <p:sp>
        <p:nvSpPr>
          <p:cNvPr id="65558" name="Oval 22"/>
          <p:cNvSpPr>
            <a:spLocks noChangeArrowheads="1"/>
          </p:cNvSpPr>
          <p:nvPr userDrawn="1"/>
        </p:nvSpPr>
        <p:spPr bwMode="auto">
          <a:xfrm>
            <a:off x="1433513"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59" name="Oval 23"/>
          <p:cNvSpPr>
            <a:spLocks noChangeArrowheads="1"/>
          </p:cNvSpPr>
          <p:nvPr userDrawn="1"/>
        </p:nvSpPr>
        <p:spPr bwMode="auto">
          <a:xfrm>
            <a:off x="2193925"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60" name="Oval 24"/>
          <p:cNvSpPr>
            <a:spLocks noChangeArrowheads="1"/>
          </p:cNvSpPr>
          <p:nvPr userDrawn="1"/>
        </p:nvSpPr>
        <p:spPr bwMode="auto">
          <a:xfrm>
            <a:off x="2954338"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61" name="Oval 25"/>
          <p:cNvSpPr>
            <a:spLocks noChangeArrowheads="1"/>
          </p:cNvSpPr>
          <p:nvPr userDrawn="1"/>
        </p:nvSpPr>
        <p:spPr bwMode="auto">
          <a:xfrm>
            <a:off x="3714750"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62" name="Oval 26"/>
          <p:cNvSpPr>
            <a:spLocks noChangeArrowheads="1"/>
          </p:cNvSpPr>
          <p:nvPr userDrawn="1"/>
        </p:nvSpPr>
        <p:spPr bwMode="auto">
          <a:xfrm>
            <a:off x="4475163"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63" name="Oval 27"/>
          <p:cNvSpPr>
            <a:spLocks noChangeArrowheads="1"/>
          </p:cNvSpPr>
          <p:nvPr userDrawn="1"/>
        </p:nvSpPr>
        <p:spPr bwMode="auto">
          <a:xfrm>
            <a:off x="5237163"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64" name="Oval 28"/>
          <p:cNvSpPr>
            <a:spLocks noChangeArrowheads="1"/>
          </p:cNvSpPr>
          <p:nvPr userDrawn="1"/>
        </p:nvSpPr>
        <p:spPr bwMode="auto">
          <a:xfrm>
            <a:off x="5997575"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65" name="Oval 29"/>
          <p:cNvSpPr>
            <a:spLocks noChangeArrowheads="1"/>
          </p:cNvSpPr>
          <p:nvPr userDrawn="1"/>
        </p:nvSpPr>
        <p:spPr bwMode="auto">
          <a:xfrm>
            <a:off x="6757988" y="6159500"/>
            <a:ext cx="65087"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66" name="Oval 30"/>
          <p:cNvSpPr>
            <a:spLocks noChangeArrowheads="1"/>
          </p:cNvSpPr>
          <p:nvPr userDrawn="1"/>
        </p:nvSpPr>
        <p:spPr bwMode="auto">
          <a:xfrm>
            <a:off x="7518400"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
        <p:nvSpPr>
          <p:cNvPr id="65567" name="Oval 31"/>
          <p:cNvSpPr>
            <a:spLocks noChangeArrowheads="1"/>
          </p:cNvSpPr>
          <p:nvPr userDrawn="1"/>
        </p:nvSpPr>
        <p:spPr bwMode="auto">
          <a:xfrm>
            <a:off x="8280400" y="6159500"/>
            <a:ext cx="65088" cy="65088"/>
          </a:xfrm>
          <a:prstGeom prst="ellipse">
            <a:avLst/>
          </a:prstGeom>
          <a:solidFill>
            <a:srgbClr val="BDD2F2"/>
          </a:solidFill>
          <a:ln w="9525" algn="ctr">
            <a:noFill/>
            <a:round/>
            <a:headEnd/>
            <a:tailEnd/>
          </a:ln>
          <a:effectLst/>
        </p:spPr>
        <p:txBody>
          <a:bodyPr wrap="none" anchor="ctr"/>
          <a:lstStyle/>
          <a:p>
            <a:pPr>
              <a:defRPr/>
            </a:pPr>
            <a:endParaRPr lang="zh-TW" altLang="en-US">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667"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rtl="0" eaLnBrk="0" fontAlgn="base" hangingPunct="0">
        <a:spcBef>
          <a:spcPct val="0"/>
        </a:spcBef>
        <a:spcAft>
          <a:spcPct val="0"/>
        </a:spcAft>
        <a:defRPr kumimoji="1" sz="3600" b="1">
          <a:solidFill>
            <a:schemeClr val="bg1"/>
          </a:solidFill>
          <a:latin typeface="+mj-lt"/>
          <a:ea typeface="+mj-ea"/>
          <a:cs typeface="+mj-cs"/>
        </a:defRPr>
      </a:lvl1pPr>
      <a:lvl2pPr algn="l" rtl="0" eaLnBrk="0" fontAlgn="base" hangingPunct="0">
        <a:spcBef>
          <a:spcPct val="0"/>
        </a:spcBef>
        <a:spcAft>
          <a:spcPct val="0"/>
        </a:spcAft>
        <a:defRPr kumimoji="1" sz="3600" b="1">
          <a:solidFill>
            <a:schemeClr val="bg1"/>
          </a:solidFill>
          <a:latin typeface="標楷體" pitchFamily="65" charset="-120"/>
          <a:ea typeface="新細明體" pitchFamily="18" charset="-120"/>
        </a:defRPr>
      </a:lvl2pPr>
      <a:lvl3pPr algn="l" rtl="0" eaLnBrk="0" fontAlgn="base" hangingPunct="0">
        <a:spcBef>
          <a:spcPct val="0"/>
        </a:spcBef>
        <a:spcAft>
          <a:spcPct val="0"/>
        </a:spcAft>
        <a:defRPr kumimoji="1" sz="3600" b="1">
          <a:solidFill>
            <a:schemeClr val="bg1"/>
          </a:solidFill>
          <a:latin typeface="標楷體" pitchFamily="65" charset="-120"/>
          <a:ea typeface="新細明體" pitchFamily="18" charset="-120"/>
        </a:defRPr>
      </a:lvl3pPr>
      <a:lvl4pPr algn="l" rtl="0" eaLnBrk="0" fontAlgn="base" hangingPunct="0">
        <a:spcBef>
          <a:spcPct val="0"/>
        </a:spcBef>
        <a:spcAft>
          <a:spcPct val="0"/>
        </a:spcAft>
        <a:defRPr kumimoji="1" sz="3600" b="1">
          <a:solidFill>
            <a:schemeClr val="bg1"/>
          </a:solidFill>
          <a:latin typeface="標楷體" pitchFamily="65" charset="-120"/>
          <a:ea typeface="新細明體" pitchFamily="18" charset="-120"/>
        </a:defRPr>
      </a:lvl4pPr>
      <a:lvl5pPr algn="l" rtl="0" eaLnBrk="0" fontAlgn="base" hangingPunct="0">
        <a:spcBef>
          <a:spcPct val="0"/>
        </a:spcBef>
        <a:spcAft>
          <a:spcPct val="0"/>
        </a:spcAft>
        <a:defRPr kumimoji="1" sz="3600" b="1">
          <a:solidFill>
            <a:schemeClr val="bg1"/>
          </a:solidFill>
          <a:latin typeface="標楷體" pitchFamily="65" charset="-120"/>
          <a:ea typeface="新細明體" pitchFamily="18" charset="-120"/>
        </a:defRPr>
      </a:lvl5pPr>
      <a:lvl6pPr marL="457200" algn="l" rtl="0" fontAlgn="base">
        <a:spcBef>
          <a:spcPct val="0"/>
        </a:spcBef>
        <a:spcAft>
          <a:spcPct val="0"/>
        </a:spcAft>
        <a:defRPr kumimoji="1" sz="3600" b="1">
          <a:solidFill>
            <a:schemeClr val="bg1"/>
          </a:solidFill>
          <a:latin typeface="標楷體" pitchFamily="65" charset="-120"/>
          <a:ea typeface="新細明體" pitchFamily="18" charset="-120"/>
        </a:defRPr>
      </a:lvl6pPr>
      <a:lvl7pPr marL="914400" algn="l" rtl="0" fontAlgn="base">
        <a:spcBef>
          <a:spcPct val="0"/>
        </a:spcBef>
        <a:spcAft>
          <a:spcPct val="0"/>
        </a:spcAft>
        <a:defRPr kumimoji="1" sz="3600" b="1">
          <a:solidFill>
            <a:schemeClr val="bg1"/>
          </a:solidFill>
          <a:latin typeface="標楷體" pitchFamily="65" charset="-120"/>
          <a:ea typeface="新細明體" pitchFamily="18" charset="-120"/>
        </a:defRPr>
      </a:lvl7pPr>
      <a:lvl8pPr marL="1371600" algn="l" rtl="0" fontAlgn="base">
        <a:spcBef>
          <a:spcPct val="0"/>
        </a:spcBef>
        <a:spcAft>
          <a:spcPct val="0"/>
        </a:spcAft>
        <a:defRPr kumimoji="1" sz="3600" b="1">
          <a:solidFill>
            <a:schemeClr val="bg1"/>
          </a:solidFill>
          <a:latin typeface="標楷體" pitchFamily="65" charset="-120"/>
          <a:ea typeface="新細明體" pitchFamily="18" charset="-120"/>
        </a:defRPr>
      </a:lvl8pPr>
      <a:lvl9pPr marL="1828800" algn="l" rtl="0" fontAlgn="base">
        <a:spcBef>
          <a:spcPct val="0"/>
        </a:spcBef>
        <a:spcAft>
          <a:spcPct val="0"/>
        </a:spcAft>
        <a:defRPr kumimoji="1" sz="3600" b="1">
          <a:solidFill>
            <a:schemeClr val="bg1"/>
          </a:solidFill>
          <a:latin typeface="標楷體" pitchFamily="65" charset="-120"/>
          <a:ea typeface="新細明體" pitchFamily="18" charset="-120"/>
        </a:defRPr>
      </a:lvl9pPr>
    </p:titleStyle>
    <p:body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765" y="5085184"/>
            <a:ext cx="1008112" cy="995140"/>
          </a:xfrm>
          <a:prstGeom prst="rect">
            <a:avLst/>
          </a:prstGeom>
          <a:noFill/>
          <a:ln w="9525">
            <a:noFill/>
            <a:miter lim="800000"/>
            <a:headEnd/>
            <a:tailEnd/>
          </a:ln>
        </p:spPr>
      </p:pic>
      <p:sp>
        <p:nvSpPr>
          <p:cNvPr id="67587" name="Rectangle 3"/>
          <p:cNvSpPr>
            <a:spLocks noGrp="1" noChangeArrowheads="1"/>
          </p:cNvSpPr>
          <p:nvPr>
            <p:ph type="ctrTitle"/>
          </p:nvPr>
        </p:nvSpPr>
        <p:spPr>
          <a:xfrm>
            <a:off x="1346200" y="1489075"/>
            <a:ext cx="7112000" cy="2803525"/>
          </a:xfrm>
          <a:gradFill rotWithShape="0">
            <a:gsLst>
              <a:gs pos="0">
                <a:srgbClr val="0067AC">
                  <a:gamma/>
                  <a:shade val="46275"/>
                  <a:invGamma/>
                </a:srgbClr>
              </a:gs>
              <a:gs pos="100000">
                <a:srgbClr val="0067AC"/>
              </a:gs>
            </a:gsLst>
            <a:path path="shape">
              <a:fillToRect l="50000" t="50000" r="50000" b="50000"/>
            </a:path>
          </a:gradFill>
        </p:spPr>
        <p:txBody>
          <a:bodyPr anchor="ctr" anchorCtr="1"/>
          <a:lstStyle/>
          <a:p>
            <a:pPr eaLnBrk="1" hangingPunct="1">
              <a:lnSpc>
                <a:spcPct val="110000"/>
              </a:lnSpc>
              <a:defRPr/>
            </a:pPr>
            <a:r>
              <a:rPr lang="zh-TW" altLang="en-US" dirty="0" smtClean="0">
                <a:solidFill>
                  <a:srgbClr val="FF9900"/>
                </a:solidFill>
                <a:effectLst>
                  <a:outerShdw blurRad="38100" dist="38100" dir="2700000" algn="tl">
                    <a:srgbClr val="000000"/>
                  </a:outerShdw>
                </a:effectLst>
                <a:ea typeface="標楷體" pitchFamily="65" charset="-120"/>
              </a:rPr>
              <a:t>建築物一定規模變更使用</a:t>
            </a:r>
            <a:r>
              <a:rPr lang="en-US" altLang="zh-TW" dirty="0" smtClean="0">
                <a:solidFill>
                  <a:srgbClr val="FF9900"/>
                </a:solidFill>
                <a:effectLst>
                  <a:outerShdw blurRad="38100" dist="38100" dir="2700000" algn="tl">
                    <a:srgbClr val="000000"/>
                  </a:outerShdw>
                </a:effectLst>
                <a:ea typeface="標楷體" pitchFamily="65" charset="-120"/>
              </a:rPr>
              <a:t/>
            </a:r>
            <a:br>
              <a:rPr lang="en-US" altLang="zh-TW" dirty="0" smtClean="0">
                <a:solidFill>
                  <a:srgbClr val="FF9900"/>
                </a:solidFill>
                <a:effectLst>
                  <a:outerShdw blurRad="38100" dist="38100" dir="2700000" algn="tl">
                    <a:srgbClr val="000000"/>
                  </a:outerShdw>
                </a:effectLst>
                <a:ea typeface="標楷體" pitchFamily="65" charset="-120"/>
              </a:rPr>
            </a:br>
            <a:r>
              <a:rPr lang="zh-TW" altLang="en-US" dirty="0" smtClean="0">
                <a:solidFill>
                  <a:srgbClr val="FF9900"/>
                </a:solidFill>
                <a:effectLst>
                  <a:outerShdw blurRad="38100" dist="38100" dir="2700000" algn="tl">
                    <a:srgbClr val="000000"/>
                  </a:outerShdw>
                </a:effectLst>
                <a:ea typeface="標楷體" pitchFamily="65" charset="-120"/>
              </a:rPr>
              <a:t>法令說明宣導</a:t>
            </a:r>
            <a:endParaRPr lang="zh-TW" altLang="en-US" dirty="0">
              <a:solidFill>
                <a:srgbClr val="FF9900"/>
              </a:solidFill>
              <a:effectLst>
                <a:outerShdw blurRad="38100" dist="38100" dir="2700000" algn="tl">
                  <a:srgbClr val="000000"/>
                </a:outerShdw>
              </a:effectLst>
              <a:ea typeface="標楷體" pitchFamily="65" charset="-120"/>
            </a:endParaRPr>
          </a:p>
        </p:txBody>
      </p:sp>
      <p:sp>
        <p:nvSpPr>
          <p:cNvPr id="15363" name="Rectangle 4"/>
          <p:cNvSpPr>
            <a:spLocks noChangeArrowheads="1"/>
          </p:cNvSpPr>
          <p:nvPr/>
        </p:nvSpPr>
        <p:spPr bwMode="white">
          <a:xfrm>
            <a:off x="7115854" y="5963567"/>
            <a:ext cx="1809935" cy="609600"/>
          </a:xfrm>
          <a:prstGeom prst="rect">
            <a:avLst/>
          </a:prstGeom>
          <a:noFill/>
          <a:ln w="9525">
            <a:noFill/>
            <a:miter lim="800000"/>
            <a:headEnd/>
            <a:tailEnd/>
          </a:ln>
        </p:spPr>
        <p:txBody>
          <a:bodyPr anchor="ctr"/>
          <a:lstStyle/>
          <a:p>
            <a:pPr algn="ctr"/>
            <a:r>
              <a:rPr kumimoji="0" lang="zh-TW" altLang="en-US" sz="2000" b="1" dirty="0">
                <a:latin typeface="標楷體" pitchFamily="65" charset="-120"/>
                <a:ea typeface="標楷體" pitchFamily="65" charset="-120"/>
              </a:rPr>
              <a:t>金門縣政府</a:t>
            </a:r>
            <a:endParaRPr kumimoji="0" lang="en-US" altLang="zh-TW" sz="2000" b="1" dirty="0">
              <a:latin typeface="標楷體" pitchFamily="65" charset="-120"/>
              <a:ea typeface="標楷體" pitchFamily="65" charset="-120"/>
            </a:endParaRPr>
          </a:p>
        </p:txBody>
      </p:sp>
      <p:sp>
        <p:nvSpPr>
          <p:cNvPr id="15364" name="Text Box 5"/>
          <p:cNvSpPr txBox="1">
            <a:spLocks noChangeArrowheads="1"/>
          </p:cNvSpPr>
          <p:nvPr/>
        </p:nvSpPr>
        <p:spPr bwMode="auto">
          <a:xfrm>
            <a:off x="7105899" y="476672"/>
            <a:ext cx="1418978" cy="307777"/>
          </a:xfrm>
          <a:prstGeom prst="rect">
            <a:avLst/>
          </a:prstGeom>
          <a:noFill/>
          <a:ln w="9525">
            <a:noFill/>
            <a:miter lim="800000"/>
            <a:headEnd/>
            <a:tailEnd/>
          </a:ln>
        </p:spPr>
        <p:txBody>
          <a:bodyPr wrap="none">
            <a:spAutoFit/>
          </a:bodyPr>
          <a:lstStyle/>
          <a:p>
            <a:pPr algn="r"/>
            <a:r>
              <a:rPr kumimoji="0" lang="en-US" altLang="zh-TW" sz="1400" b="1" dirty="0" smtClean="0">
                <a:solidFill>
                  <a:schemeClr val="accent2"/>
                </a:solidFill>
              </a:rPr>
              <a:t>106</a:t>
            </a:r>
            <a:r>
              <a:rPr kumimoji="0" lang="zh-TW" altLang="en-US" sz="1400" b="1" dirty="0" smtClean="0">
                <a:solidFill>
                  <a:schemeClr val="accent2"/>
                </a:solidFill>
              </a:rPr>
              <a:t>年</a:t>
            </a:r>
            <a:r>
              <a:rPr kumimoji="0" lang="en-US" altLang="zh-TW" sz="1400" b="1" dirty="0" smtClean="0">
                <a:solidFill>
                  <a:schemeClr val="accent2"/>
                </a:solidFill>
              </a:rPr>
              <a:t>09</a:t>
            </a:r>
            <a:r>
              <a:rPr kumimoji="0" lang="zh-TW" altLang="en-US" sz="1400" b="1" dirty="0" smtClean="0">
                <a:solidFill>
                  <a:schemeClr val="accent2"/>
                </a:solidFill>
              </a:rPr>
              <a:t>月</a:t>
            </a:r>
            <a:r>
              <a:rPr kumimoji="0" lang="en-US" altLang="zh-TW" sz="1400" b="1" dirty="0" smtClean="0">
                <a:solidFill>
                  <a:schemeClr val="accent2"/>
                </a:solidFill>
              </a:rPr>
              <a:t>07</a:t>
            </a:r>
            <a:r>
              <a:rPr kumimoji="0" lang="zh-TW" altLang="en-US" sz="1400" b="1" dirty="0" smtClean="0">
                <a:solidFill>
                  <a:schemeClr val="accent2"/>
                </a:solidFill>
              </a:rPr>
              <a:t>日</a:t>
            </a:r>
            <a:endParaRPr kumimoji="0" lang="zh-TW" altLang="en-US" sz="1400" b="1" dirty="0">
              <a:solidFill>
                <a:schemeClr val="accent2"/>
              </a:solidFill>
            </a:endParaRPr>
          </a:p>
        </p:txBody>
      </p:sp>
      <p:sp>
        <p:nvSpPr>
          <p:cNvPr id="65539" name="Rectangle 3"/>
          <p:cNvSpPr>
            <a:spLocks noRot="1" noChangeArrowheads="1"/>
          </p:cNvSpPr>
          <p:nvPr/>
        </p:nvSpPr>
        <p:spPr bwMode="auto">
          <a:xfrm>
            <a:off x="1347459" y="4865615"/>
            <a:ext cx="6824941" cy="1079500"/>
          </a:xfrm>
          <a:prstGeom prst="rect">
            <a:avLst/>
          </a:prstGeom>
          <a:noFill/>
          <a:ln w="9525">
            <a:noFill/>
            <a:miter lim="800000"/>
            <a:headEnd/>
            <a:tailEnd/>
          </a:ln>
          <a:effectLst/>
        </p:spPr>
        <p:txBody>
          <a:bodyPr/>
          <a:lstStyle/>
          <a:p>
            <a:pPr algn="ctr">
              <a:lnSpc>
                <a:spcPct val="90000"/>
              </a:lnSpc>
              <a:spcBef>
                <a:spcPct val="20000"/>
              </a:spcBef>
              <a:buClr>
                <a:schemeClr val="tx1"/>
              </a:buClr>
              <a:defRPr/>
            </a:pPr>
            <a:r>
              <a:rPr lang="zh-TW" altLang="en-US" sz="2400" dirty="0" smtClean="0">
                <a:effectLst>
                  <a:outerShdw blurRad="38100" dist="38100" dir="2700000" algn="tl">
                    <a:srgbClr val="C0C0C0"/>
                  </a:outerShdw>
                </a:effectLst>
                <a:latin typeface="標楷體" pitchFamily="65" charset="-120"/>
                <a:ea typeface="標楷體" pitchFamily="65" charset="-120"/>
              </a:rPr>
              <a:t>報告人</a:t>
            </a:r>
            <a:r>
              <a:rPr lang="zh-TW" altLang="en-US" sz="2400" dirty="0">
                <a:effectLst>
                  <a:outerShdw blurRad="38100" dist="38100" dir="2700000" algn="tl">
                    <a:srgbClr val="C0C0C0"/>
                  </a:outerShdw>
                </a:effectLst>
                <a:latin typeface="標楷體" pitchFamily="65" charset="-120"/>
                <a:ea typeface="標楷體" pitchFamily="65" charset="-120"/>
              </a:rPr>
              <a:t>：建設處 建築管理科</a:t>
            </a:r>
          </a:p>
          <a:p>
            <a:pPr algn="ctr">
              <a:lnSpc>
                <a:spcPct val="90000"/>
              </a:lnSpc>
              <a:spcBef>
                <a:spcPct val="20000"/>
              </a:spcBef>
              <a:buClr>
                <a:schemeClr val="tx1"/>
              </a:buClr>
              <a:defRPr/>
            </a:pPr>
            <a:r>
              <a:rPr lang="zh-TW" altLang="en-US" sz="2400" dirty="0" smtClean="0">
                <a:effectLst>
                  <a:outerShdw blurRad="38100" dist="38100" dir="2700000" algn="tl">
                    <a:srgbClr val="C0C0C0"/>
                  </a:outerShdw>
                </a:effectLst>
                <a:latin typeface="標楷體" pitchFamily="65" charset="-120"/>
                <a:ea typeface="標楷體" pitchFamily="65" charset="-120"/>
              </a:rPr>
              <a:t>鄭文濤</a:t>
            </a:r>
            <a:endParaRPr lang="zh-TW" altLang="en-US" sz="2400" dirty="0">
              <a:effectLst>
                <a:outerShdw blurRad="38100" dist="38100" dir="2700000" algn="tl">
                  <a:srgbClr val="C0C0C0"/>
                </a:outerShdw>
              </a:effectLst>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Rot="1" noChangeArrowheads="1"/>
          </p:cNvSpPr>
          <p:nvPr>
            <p:ph type="body" idx="4294967295"/>
          </p:nvPr>
        </p:nvSpPr>
        <p:spPr>
          <a:xfrm>
            <a:off x="1331913" y="1484313"/>
            <a:ext cx="7416800" cy="4537075"/>
          </a:xfrm>
        </p:spPr>
        <p:txBody>
          <a:bodyPr/>
          <a:lstStyle/>
          <a:p>
            <a:pPr marL="363538" indent="-276225" eaLnBrk="1" hangingPunct="1">
              <a:buNone/>
            </a:pPr>
            <a:r>
              <a:rPr kumimoji="0" lang="zh-TW" altLang="en-US" b="0" dirty="0">
                <a:ea typeface="標楷體" pitchFamily="65" charset="-120"/>
              </a:rPr>
              <a:t>第九十一</a:t>
            </a:r>
            <a:r>
              <a:rPr kumimoji="0" lang="zh-TW" altLang="en-US" b="0" dirty="0" smtClean="0">
                <a:ea typeface="標楷體" pitchFamily="65" charset="-120"/>
              </a:rPr>
              <a:t>條：</a:t>
            </a:r>
            <a:endParaRPr kumimoji="0" lang="en-US" altLang="zh-TW" b="0" dirty="0" smtClean="0">
              <a:ea typeface="標楷體" pitchFamily="65" charset="-120"/>
            </a:endParaRPr>
          </a:p>
          <a:p>
            <a:pPr marL="363538" indent="-1588" eaLnBrk="1" hangingPunct="1">
              <a:buNone/>
            </a:pPr>
            <a:r>
              <a:rPr kumimoji="0" lang="zh-TW" altLang="en-US" b="0" dirty="0" smtClean="0">
                <a:ea typeface="標楷體" pitchFamily="65" charset="-120"/>
              </a:rPr>
              <a:t>有</a:t>
            </a:r>
            <a:r>
              <a:rPr kumimoji="0" lang="zh-TW" altLang="en-US" b="0" dirty="0">
                <a:ea typeface="標楷體" pitchFamily="65" charset="-120"/>
              </a:rPr>
              <a:t>左列情形之一者，處建築物所有權人、使用人、機械遊樂設施之經營者</a:t>
            </a:r>
            <a:r>
              <a:rPr kumimoji="0" lang="zh-TW" altLang="en-US" b="0" dirty="0">
                <a:solidFill>
                  <a:srgbClr val="FF0000"/>
                </a:solidFill>
                <a:ea typeface="標楷體" pitchFamily="65" charset="-120"/>
              </a:rPr>
              <a:t>新臺幣六萬元以上三十萬元以下罰鍰</a:t>
            </a:r>
            <a:r>
              <a:rPr kumimoji="0" lang="zh-TW" altLang="en-US" b="0" dirty="0">
                <a:ea typeface="標楷體" pitchFamily="65" charset="-120"/>
              </a:rPr>
              <a:t>，並</a:t>
            </a:r>
            <a:r>
              <a:rPr kumimoji="0" lang="zh-TW" altLang="en-US" b="0" dirty="0">
                <a:solidFill>
                  <a:srgbClr val="FF0000"/>
                </a:solidFill>
                <a:ea typeface="標楷體" pitchFamily="65" charset="-120"/>
              </a:rPr>
              <a:t>限期改善或補辦手續</a:t>
            </a:r>
            <a:r>
              <a:rPr kumimoji="0" lang="zh-TW" altLang="en-US" b="0" dirty="0">
                <a:ea typeface="標楷體" pitchFamily="65" charset="-120"/>
              </a:rPr>
              <a:t>，屆期仍未改善或補辦手續而繼續使用者，</a:t>
            </a:r>
            <a:r>
              <a:rPr kumimoji="0" lang="zh-TW" altLang="en-US" b="0" dirty="0">
                <a:solidFill>
                  <a:srgbClr val="FF0000"/>
                </a:solidFill>
                <a:ea typeface="標楷體" pitchFamily="65" charset="-120"/>
              </a:rPr>
              <a:t>得連續處罰，並限期停止其使用</a:t>
            </a:r>
            <a:r>
              <a:rPr kumimoji="0" lang="zh-TW" altLang="en-US" b="0" dirty="0">
                <a:ea typeface="標楷體" pitchFamily="65" charset="-120"/>
              </a:rPr>
              <a:t>。必要時，並停止供水供電、封閉或命其於期限內自行拆除，恢復原狀或強制拆除：</a:t>
            </a:r>
          </a:p>
          <a:p>
            <a:pPr marL="987425" indent="-625475" eaLnBrk="1" hangingPunct="1">
              <a:buNone/>
            </a:pPr>
            <a:r>
              <a:rPr kumimoji="0" lang="zh-TW" altLang="en-US" b="0" dirty="0">
                <a:ea typeface="標楷體" pitchFamily="65" charset="-120"/>
              </a:rPr>
              <a:t>一、違反第七十三條第二項規定，</a:t>
            </a:r>
            <a:r>
              <a:rPr kumimoji="0" lang="zh-TW" altLang="en-US" dirty="0">
                <a:solidFill>
                  <a:srgbClr val="FF0000"/>
                </a:solidFill>
                <a:ea typeface="標楷體" pitchFamily="65" charset="-120"/>
              </a:rPr>
              <a:t>未經核准變更使用擅自使用建築物</a:t>
            </a:r>
            <a:r>
              <a:rPr kumimoji="0" lang="zh-TW" altLang="en-US" b="0" dirty="0">
                <a:ea typeface="標楷體" pitchFamily="65" charset="-120"/>
              </a:rPr>
              <a:t>者。</a:t>
            </a:r>
          </a:p>
        </p:txBody>
      </p:sp>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建築法</a:t>
            </a:r>
          </a:p>
        </p:txBody>
      </p:sp>
    </p:spTree>
    <p:extLst>
      <p:ext uri="{BB962C8B-B14F-4D97-AF65-F5344CB8AC3E}">
        <p14:creationId xmlns:p14="http://schemas.microsoft.com/office/powerpoint/2010/main" val="17308291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Rot="1" noChangeArrowheads="1"/>
          </p:cNvSpPr>
          <p:nvPr/>
        </p:nvSpPr>
        <p:spPr bwMode="auto">
          <a:xfrm>
            <a:off x="571472" y="2708920"/>
            <a:ext cx="8072494" cy="1365302"/>
          </a:xfrm>
          <a:prstGeom prst="rect">
            <a:avLst/>
          </a:prstGeom>
          <a:solidFill>
            <a:srgbClr val="003366"/>
          </a:solidFill>
          <a:ln w="9525">
            <a:noFill/>
            <a:miter lim="800000"/>
            <a:headEnd/>
            <a:tailEnd/>
          </a:ln>
          <a:effectLst/>
        </p:spPr>
        <p:txBody>
          <a:bodyPr anchor="ctr"/>
          <a:lstStyle/>
          <a:p>
            <a:pPr algn="ctr">
              <a:defRPr/>
            </a:pPr>
            <a:r>
              <a:rPr lang="zh-TW" altLang="en-US" sz="4000" dirty="0" smtClean="0">
                <a:solidFill>
                  <a:schemeClr val="bg1"/>
                </a:solidFill>
                <a:effectLst>
                  <a:outerShdw blurRad="38100" dist="38100" dir="2700000" algn="tl">
                    <a:srgbClr val="000000"/>
                  </a:outerShdw>
                </a:effectLst>
                <a:latin typeface="標楷體" pitchFamily="65" charset="-120"/>
                <a:ea typeface="標楷體" pitchFamily="65" charset="-120"/>
              </a:rPr>
              <a:t>建築技術規則</a:t>
            </a:r>
            <a:endParaRPr lang="zh-TW" altLang="en-US" sz="4000" dirty="0">
              <a:solidFill>
                <a:schemeClr val="bg1"/>
              </a:solidFill>
              <a:effectLst>
                <a:outerShdw blurRad="38100" dist="38100" dir="2700000" algn="tl">
                  <a:srgbClr val="000000"/>
                </a:outerShdw>
              </a:effectLst>
              <a:latin typeface="標楷體" pitchFamily="65" charset="-120"/>
              <a:ea typeface="標楷體" pitchFamily="65" charset="-120"/>
            </a:endParaRPr>
          </a:p>
        </p:txBody>
      </p:sp>
    </p:spTree>
    <p:extLst>
      <p:ext uri="{BB962C8B-B14F-4D97-AF65-F5344CB8AC3E}">
        <p14:creationId xmlns:p14="http://schemas.microsoft.com/office/powerpoint/2010/main" val="7807657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Rot="1" noChangeArrowheads="1"/>
          </p:cNvSpPr>
          <p:nvPr>
            <p:ph type="body" idx="4294967295"/>
          </p:nvPr>
        </p:nvSpPr>
        <p:spPr>
          <a:xfrm>
            <a:off x="1331913" y="1484313"/>
            <a:ext cx="7416800" cy="4537075"/>
          </a:xfrm>
        </p:spPr>
        <p:txBody>
          <a:bodyPr/>
          <a:lstStyle/>
          <a:p>
            <a:pPr marL="363538" indent="-276225" eaLnBrk="1" hangingPunct="1">
              <a:buNone/>
            </a:pPr>
            <a:r>
              <a:rPr kumimoji="0" lang="zh-TW" altLang="en-US" b="0" dirty="0">
                <a:ea typeface="標楷體" pitchFamily="65" charset="-120"/>
              </a:rPr>
              <a:t>三條之</a:t>
            </a:r>
            <a:r>
              <a:rPr kumimoji="0" lang="zh-TW" altLang="en-US" b="0" dirty="0" smtClean="0">
                <a:ea typeface="標楷體" pitchFamily="65" charset="-120"/>
              </a:rPr>
              <a:t>三：</a:t>
            </a:r>
            <a:endParaRPr kumimoji="0" lang="en-US" altLang="zh-TW" b="0" dirty="0" smtClean="0">
              <a:ea typeface="標楷體" pitchFamily="65" charset="-120"/>
            </a:endParaRPr>
          </a:p>
          <a:p>
            <a:pPr marL="363538" indent="0" eaLnBrk="1" hangingPunct="1">
              <a:buNone/>
            </a:pPr>
            <a:r>
              <a:rPr kumimoji="0" lang="zh-TW" altLang="en-US" b="0" dirty="0">
                <a:ea typeface="標楷體" pitchFamily="65" charset="-120"/>
              </a:rPr>
              <a:t>其各類組之用途項目，由中央主管建築機關另定之</a:t>
            </a:r>
            <a:r>
              <a:rPr kumimoji="0" lang="zh-TW" altLang="en-US" b="0" dirty="0" smtClean="0">
                <a:ea typeface="標楷體" pitchFamily="65" charset="-120"/>
              </a:rPr>
              <a:t>。</a:t>
            </a:r>
            <a:endParaRPr kumimoji="0" lang="en-US" altLang="zh-TW" b="0" dirty="0" smtClean="0">
              <a:ea typeface="標楷體" pitchFamily="65" charset="-120"/>
            </a:endParaRPr>
          </a:p>
          <a:p>
            <a:pPr marL="363538" indent="0" eaLnBrk="1" hangingPunct="1">
              <a:buNone/>
            </a:pPr>
            <a:r>
              <a:rPr kumimoji="0" lang="en-US" altLang="zh-TW" sz="2000" b="0" dirty="0" smtClean="0">
                <a:solidFill>
                  <a:schemeClr val="tx1">
                    <a:lumMod val="60000"/>
                    <a:lumOff val="40000"/>
                  </a:schemeClr>
                </a:solidFill>
                <a:ea typeface="標楷體" pitchFamily="65" charset="-120"/>
              </a:rPr>
              <a:t>-</a:t>
            </a:r>
            <a:r>
              <a:rPr kumimoji="0" lang="en-US" altLang="zh-TW" sz="2000" b="0" dirty="0" smtClean="0">
                <a:solidFill>
                  <a:srgbClr val="FF0000"/>
                </a:solidFill>
                <a:ea typeface="標楷體" pitchFamily="65" charset="-120"/>
              </a:rPr>
              <a:t>9</a:t>
            </a:r>
            <a:r>
              <a:rPr kumimoji="0" lang="zh-TW" altLang="en-US" sz="2000" b="0" dirty="0" smtClean="0">
                <a:solidFill>
                  <a:srgbClr val="FF0000"/>
                </a:solidFill>
                <a:ea typeface="標楷體" pitchFamily="65" charset="-120"/>
              </a:rPr>
              <a:t>大類別，</a:t>
            </a:r>
            <a:r>
              <a:rPr kumimoji="0" lang="en-US" altLang="zh-TW" sz="2000" b="0" dirty="0" smtClean="0">
                <a:solidFill>
                  <a:srgbClr val="FF0000"/>
                </a:solidFill>
                <a:ea typeface="標楷體" pitchFamily="65" charset="-120"/>
              </a:rPr>
              <a:t>24</a:t>
            </a:r>
            <a:r>
              <a:rPr kumimoji="0" lang="zh-TW" altLang="en-US" sz="2000" b="0" dirty="0" smtClean="0">
                <a:solidFill>
                  <a:srgbClr val="FF0000"/>
                </a:solidFill>
                <a:ea typeface="標楷體" pitchFamily="65" charset="-120"/>
              </a:rPr>
              <a:t>種類組。</a:t>
            </a:r>
            <a:endParaRPr kumimoji="0" lang="zh-TW" altLang="en-US" sz="2000" b="0" dirty="0">
              <a:solidFill>
                <a:srgbClr val="FF0000"/>
              </a:solidFill>
              <a:ea typeface="標楷體" pitchFamily="65" charset="-120"/>
            </a:endParaRPr>
          </a:p>
          <a:p>
            <a:pPr marL="363538" indent="-276225" eaLnBrk="1" hangingPunct="1">
              <a:buNone/>
            </a:pPr>
            <a:endParaRPr kumimoji="0" lang="en-US" altLang="zh-TW" b="0" dirty="0" smtClean="0">
              <a:ea typeface="標楷體" pitchFamily="65" charset="-120"/>
            </a:endParaRPr>
          </a:p>
        </p:txBody>
      </p:sp>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smtClean="0">
                <a:solidFill>
                  <a:schemeClr val="bg1"/>
                </a:solidFill>
                <a:effectLst>
                  <a:outerShdw blurRad="38100" dist="38100" dir="2700000" algn="tl">
                    <a:srgbClr val="000000"/>
                  </a:outerShdw>
                </a:effectLst>
                <a:latin typeface="標楷體" pitchFamily="65" charset="-120"/>
                <a:ea typeface="標楷體" pitchFamily="65" charset="-120"/>
              </a:rPr>
              <a:t>建築技術規則</a:t>
            </a:r>
            <a:endPar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942265161"/>
              </p:ext>
            </p:extLst>
          </p:nvPr>
        </p:nvGraphicFramePr>
        <p:xfrm>
          <a:off x="1547664" y="2852936"/>
          <a:ext cx="7079808" cy="3565694"/>
        </p:xfrm>
        <a:graphic>
          <a:graphicData uri="http://schemas.openxmlformats.org/drawingml/2006/table">
            <a:tbl>
              <a:tblPr/>
              <a:tblGrid>
                <a:gridCol w="397034"/>
                <a:gridCol w="792088"/>
                <a:gridCol w="1368152"/>
                <a:gridCol w="1008112"/>
                <a:gridCol w="3514422"/>
              </a:tblGrid>
              <a:tr h="334814">
                <a:tc gridSpan="2">
                  <a:txBody>
                    <a:bodyPr/>
                    <a:lstStyle/>
                    <a:p>
                      <a:r>
                        <a:rPr lang="zh-TW" altLang="en-US" sz="1400" b="0" i="0" kern="1200" dirty="0" smtClean="0">
                          <a:solidFill>
                            <a:schemeClr val="tx1"/>
                          </a:solidFill>
                          <a:effectLst/>
                          <a:latin typeface="+mj-ea"/>
                          <a:ea typeface="+mj-ea"/>
                          <a:cs typeface="+mn-cs"/>
                        </a:rPr>
                        <a:t>類別</a:t>
                      </a:r>
                      <a:endParaRPr lang="zh-TW" altLang="en-US" sz="1400" dirty="0">
                        <a:latin typeface="+mj-ea"/>
                        <a:ea typeface="+mj-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zh-TW" altLang="en-US" sz="1400" b="0" i="0" kern="1200" dirty="0" smtClean="0">
                          <a:solidFill>
                            <a:schemeClr val="tx1"/>
                          </a:solidFill>
                          <a:effectLst/>
                          <a:latin typeface="+mj-ea"/>
                          <a:ea typeface="+mj-ea"/>
                          <a:cs typeface="+mn-cs"/>
                        </a:rPr>
                        <a:t>類別定義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組別</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組別定義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970">
                <a:tc rowSpan="2">
                  <a:txBody>
                    <a:bodyPr/>
                    <a:lstStyle/>
                    <a:p>
                      <a:r>
                        <a:rPr lang="zh-TW" altLang="en-US" sz="1400" b="0" i="0" kern="1200" dirty="0" smtClean="0">
                          <a:solidFill>
                            <a:schemeClr val="tx1"/>
                          </a:solidFill>
                          <a:effectLst/>
                          <a:latin typeface="+mj-ea"/>
                          <a:ea typeface="+mj-ea"/>
                          <a:cs typeface="+mn-cs"/>
                        </a:rPr>
                        <a:t>Ａ類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1400" b="0" i="0" kern="1200" dirty="0" smtClean="0">
                          <a:solidFill>
                            <a:schemeClr val="tx1"/>
                          </a:solidFill>
                          <a:effectLst/>
                          <a:latin typeface="+mj-ea"/>
                          <a:ea typeface="+mj-ea"/>
                          <a:cs typeface="+mn-cs"/>
                        </a:rPr>
                        <a:t>公共集會類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1400" b="0" i="0" kern="1200" dirty="0" smtClean="0">
                          <a:solidFill>
                            <a:schemeClr val="tx1"/>
                          </a:solidFill>
                          <a:effectLst/>
                          <a:latin typeface="+mj-ea"/>
                          <a:ea typeface="+mj-ea"/>
                          <a:cs typeface="+mn-cs"/>
                        </a:rPr>
                        <a:t>供集會、觀賞、社交、等候運輸工具，且無法防火區劃之場所。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b="0" i="0" kern="1200" dirty="0" smtClean="0">
                          <a:solidFill>
                            <a:schemeClr val="tx1"/>
                          </a:solidFill>
                          <a:effectLst/>
                          <a:latin typeface="+mj-ea"/>
                          <a:ea typeface="+mj-ea"/>
                          <a:cs typeface="+mn-cs"/>
                        </a:rPr>
                        <a:t>A-1 </a:t>
                      </a:r>
                      <a:r>
                        <a:rPr lang="en-US" altLang="zh-TW" sz="1400" dirty="0" smtClean="0">
                          <a:latin typeface="+mj-ea"/>
                          <a:ea typeface="+mj-ea"/>
                        </a:rPr>
                        <a:t/>
                      </a:r>
                      <a:br>
                        <a:rPr lang="en-US" altLang="zh-TW" sz="1400" dirty="0" smtClean="0">
                          <a:latin typeface="+mj-ea"/>
                          <a:ea typeface="+mj-ea"/>
                        </a:rPr>
                      </a:br>
                      <a:r>
                        <a:rPr lang="zh-TW" altLang="en-US" sz="1400" b="0" i="0" kern="1200" dirty="0" smtClean="0">
                          <a:solidFill>
                            <a:schemeClr val="tx1"/>
                          </a:solidFill>
                          <a:effectLst/>
                          <a:latin typeface="+mj-ea"/>
                          <a:ea typeface="+mj-ea"/>
                          <a:cs typeface="+mn-cs"/>
                        </a:rPr>
                        <a:t>集會表演</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集會、表演、社交，且具觀眾席及舞臺之場所。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j-ea"/>
                          <a:ea typeface="+mj-ea"/>
                          <a:cs typeface="+mn-cs"/>
                        </a:rPr>
                        <a:t>A-2 </a:t>
                      </a:r>
                      <a:r>
                        <a:rPr lang="en-US" altLang="zh-TW" sz="1400" dirty="0" smtClean="0">
                          <a:latin typeface="+mj-ea"/>
                          <a:ea typeface="+mj-ea"/>
                        </a:rPr>
                        <a:t/>
                      </a:r>
                      <a:br>
                        <a:rPr lang="en-US" altLang="zh-TW" sz="1400" dirty="0" smtClean="0">
                          <a:latin typeface="+mj-ea"/>
                          <a:ea typeface="+mj-ea"/>
                        </a:rPr>
                      </a:br>
                      <a:r>
                        <a:rPr lang="zh-TW" altLang="en-US" sz="1400" b="0" i="0" kern="1200" dirty="0" smtClean="0">
                          <a:solidFill>
                            <a:schemeClr val="tx1"/>
                          </a:solidFill>
                          <a:effectLst/>
                          <a:latin typeface="+mj-ea"/>
                          <a:ea typeface="+mj-ea"/>
                          <a:cs typeface="+mn-cs"/>
                        </a:rPr>
                        <a:t>運輸場所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供旅客等候運輸工具之場所。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91">
                <a:tc rowSpan="4">
                  <a:txBody>
                    <a:bodyPr/>
                    <a:lstStyle/>
                    <a:p>
                      <a:r>
                        <a:rPr lang="zh-TW" altLang="en-US" sz="1400" dirty="0" smtClean="0">
                          <a:latin typeface="+mj-ea"/>
                          <a:ea typeface="+mj-ea"/>
                        </a:rPr>
                        <a:t>Ｂ類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zh-TW" altLang="en-US" sz="1400" dirty="0" smtClean="0">
                          <a:latin typeface="+mj-ea"/>
                          <a:ea typeface="+mj-ea"/>
                        </a:rPr>
                        <a:t>商業類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zh-TW" altLang="en-US" sz="1400" dirty="0" smtClean="0">
                          <a:latin typeface="+mj-ea"/>
                          <a:ea typeface="+mj-ea"/>
                        </a:rPr>
                        <a:t>供商業交易、陳列展售、娛樂、餐飲、消費之場所。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dirty="0" smtClean="0">
                          <a:latin typeface="+mj-ea"/>
                          <a:ea typeface="+mj-ea"/>
                        </a:rPr>
                        <a:t>B-1 </a:t>
                      </a:r>
                    </a:p>
                    <a:p>
                      <a:r>
                        <a:rPr lang="zh-TW" altLang="en-US" sz="1400" dirty="0" smtClean="0">
                          <a:latin typeface="+mj-ea"/>
                          <a:ea typeface="+mj-ea"/>
                        </a:rPr>
                        <a:t>娛樂場所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smtClean="0">
                          <a:latin typeface="+mj-ea"/>
                          <a:ea typeface="+mj-ea"/>
                        </a:rPr>
                        <a:t>供娛樂消費，且處封閉或半封閉之場所。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9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dirty="0" smtClean="0">
                          <a:latin typeface="+mj-ea"/>
                          <a:ea typeface="+mj-ea"/>
                        </a:rPr>
                        <a:t>B-2 </a:t>
                      </a:r>
                    </a:p>
                    <a:p>
                      <a:r>
                        <a:rPr lang="zh-TW" altLang="en-US" sz="1400" dirty="0" smtClean="0">
                          <a:latin typeface="+mj-ea"/>
                          <a:ea typeface="+mj-ea"/>
                        </a:rPr>
                        <a:t>商場百貨</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smtClean="0">
                          <a:latin typeface="+mj-ea"/>
                          <a:ea typeface="+mj-ea"/>
                        </a:rPr>
                        <a:t>供商品批發、展售或商業交易，且使用人替換頻率高之場所。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9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dirty="0" smtClean="0">
                          <a:latin typeface="+mj-ea"/>
                          <a:ea typeface="+mj-ea"/>
                        </a:rPr>
                        <a:t>B-3 </a:t>
                      </a:r>
                    </a:p>
                    <a:p>
                      <a:r>
                        <a:rPr lang="zh-TW" altLang="en-US" sz="1400" dirty="0" smtClean="0">
                          <a:latin typeface="+mj-ea"/>
                          <a:ea typeface="+mj-ea"/>
                        </a:rPr>
                        <a:t>餐飲場所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smtClean="0">
                          <a:latin typeface="+mj-ea"/>
                          <a:ea typeface="+mj-ea"/>
                        </a:rPr>
                        <a:t>供不特定人餐飲，且直接使用燃具之場所。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63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dirty="0" smtClean="0">
                          <a:latin typeface="+mj-ea"/>
                          <a:ea typeface="+mj-ea"/>
                        </a:rPr>
                        <a:t>B-4 </a:t>
                      </a:r>
                    </a:p>
                    <a:p>
                      <a:r>
                        <a:rPr lang="zh-TW" altLang="en-US" sz="1400" dirty="0" smtClean="0">
                          <a:latin typeface="+mj-ea"/>
                          <a:ea typeface="+mj-ea"/>
                        </a:rPr>
                        <a:t>旅館</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smtClean="0">
                          <a:latin typeface="+mj-ea"/>
                          <a:ea typeface="+mj-ea"/>
                        </a:rPr>
                        <a:t>供不特定人士休息住宿之場所。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98727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smtClean="0">
                <a:solidFill>
                  <a:schemeClr val="bg1"/>
                </a:solidFill>
                <a:effectLst>
                  <a:outerShdw blurRad="38100" dist="38100" dir="2700000" algn="tl">
                    <a:srgbClr val="000000"/>
                  </a:outerShdw>
                </a:effectLst>
                <a:latin typeface="標楷體" pitchFamily="65" charset="-120"/>
                <a:ea typeface="標楷體" pitchFamily="65" charset="-120"/>
              </a:rPr>
              <a:t>建築技術規則</a:t>
            </a:r>
            <a:endPar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03244227"/>
              </p:ext>
            </p:extLst>
          </p:nvPr>
        </p:nvGraphicFramePr>
        <p:xfrm>
          <a:off x="1547664" y="1916832"/>
          <a:ext cx="7079808" cy="3979182"/>
        </p:xfrm>
        <a:graphic>
          <a:graphicData uri="http://schemas.openxmlformats.org/drawingml/2006/table">
            <a:tbl>
              <a:tblPr/>
              <a:tblGrid>
                <a:gridCol w="397034"/>
                <a:gridCol w="792088"/>
                <a:gridCol w="1368152"/>
                <a:gridCol w="1008112"/>
                <a:gridCol w="3514422"/>
              </a:tblGrid>
              <a:tr h="352062">
                <a:tc gridSpan="2">
                  <a:txBody>
                    <a:bodyPr/>
                    <a:lstStyle/>
                    <a:p>
                      <a:r>
                        <a:rPr lang="zh-TW" altLang="en-US" sz="1400" b="0" i="0" kern="1200" dirty="0" smtClean="0">
                          <a:solidFill>
                            <a:schemeClr val="tx1"/>
                          </a:solidFill>
                          <a:effectLst/>
                          <a:latin typeface="+mj-ea"/>
                          <a:ea typeface="+mj-ea"/>
                          <a:cs typeface="+mn-cs"/>
                        </a:rPr>
                        <a:t>類別</a:t>
                      </a:r>
                      <a:endParaRPr lang="zh-TW" altLang="en-US" sz="1400" dirty="0">
                        <a:latin typeface="+mj-ea"/>
                        <a:ea typeface="+mj-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zh-TW" altLang="en-US" sz="1400" b="0" i="0" kern="1200" dirty="0" smtClean="0">
                          <a:solidFill>
                            <a:schemeClr val="tx1"/>
                          </a:solidFill>
                          <a:effectLst/>
                          <a:latin typeface="+mj-ea"/>
                          <a:ea typeface="+mj-ea"/>
                          <a:cs typeface="+mn-cs"/>
                        </a:rPr>
                        <a:t>類別定義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組別</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組別定義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002">
                <a:tc rowSpan="2">
                  <a:txBody>
                    <a:bodyPr/>
                    <a:lstStyle/>
                    <a:p>
                      <a:r>
                        <a:rPr lang="zh-TW" altLang="en-US" sz="1400" b="0" i="0" kern="1200" dirty="0" smtClean="0">
                          <a:solidFill>
                            <a:schemeClr val="tx1"/>
                          </a:solidFill>
                          <a:effectLst/>
                          <a:latin typeface="+mj-ea"/>
                          <a:ea typeface="+mj-ea"/>
                          <a:cs typeface="+mn-cs"/>
                        </a:rPr>
                        <a:t>Ｃ類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1400" b="0" i="0" kern="1200" dirty="0" smtClean="0">
                          <a:solidFill>
                            <a:schemeClr val="tx1"/>
                          </a:solidFill>
                          <a:effectLst/>
                          <a:latin typeface="+mj-ea"/>
                          <a:ea typeface="+mj-ea"/>
                          <a:cs typeface="+mn-cs"/>
                        </a:rPr>
                        <a:t>工業、倉儲類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1400" b="0" i="0" kern="1200" dirty="0" smtClean="0">
                          <a:solidFill>
                            <a:schemeClr val="tx1"/>
                          </a:solidFill>
                          <a:effectLst/>
                          <a:latin typeface="+mj-ea"/>
                          <a:ea typeface="+mj-ea"/>
                          <a:cs typeface="+mn-cs"/>
                        </a:rPr>
                        <a:t>供儲存、包裝、製造、修理物品之場所。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b="0" i="0" kern="1200" dirty="0" smtClean="0">
                          <a:solidFill>
                            <a:schemeClr val="tx1"/>
                          </a:solidFill>
                          <a:effectLst/>
                          <a:latin typeface="+mj-ea"/>
                          <a:ea typeface="+mj-ea"/>
                          <a:cs typeface="+mn-cs"/>
                        </a:rPr>
                        <a:t>C-1 </a:t>
                      </a:r>
                      <a:r>
                        <a:rPr lang="en-US" altLang="zh-TW" sz="1400" dirty="0" smtClean="0">
                          <a:latin typeface="+mj-ea"/>
                          <a:ea typeface="+mj-ea"/>
                        </a:rPr>
                        <a:t/>
                      </a:r>
                      <a:br>
                        <a:rPr lang="en-US" altLang="zh-TW" sz="1400" dirty="0" smtClean="0">
                          <a:latin typeface="+mj-ea"/>
                          <a:ea typeface="+mj-ea"/>
                        </a:rPr>
                      </a:br>
                      <a:r>
                        <a:rPr lang="zh-TW" altLang="en-US" sz="1400" b="0" i="0" kern="1200" dirty="0" smtClean="0">
                          <a:solidFill>
                            <a:schemeClr val="tx1"/>
                          </a:solidFill>
                          <a:effectLst/>
                          <a:latin typeface="+mj-ea"/>
                          <a:ea typeface="+mj-ea"/>
                          <a:cs typeface="+mn-cs"/>
                        </a:rPr>
                        <a:t>特殊廠庫</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供儲存、包裝、製造、修理工業物品，且具公害之場所。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91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j-ea"/>
                          <a:ea typeface="+mj-ea"/>
                          <a:cs typeface="+mn-cs"/>
                        </a:rPr>
                        <a:t>C-2 </a:t>
                      </a:r>
                      <a:r>
                        <a:rPr lang="en-US" altLang="zh-TW" sz="1400" dirty="0" smtClean="0">
                          <a:latin typeface="+mj-ea"/>
                          <a:ea typeface="+mj-ea"/>
                        </a:rPr>
                        <a:t/>
                      </a:r>
                      <a:br>
                        <a:rPr lang="en-US" altLang="zh-TW" sz="1400" dirty="0" smtClean="0">
                          <a:latin typeface="+mj-ea"/>
                          <a:ea typeface="+mj-ea"/>
                        </a:rPr>
                      </a:br>
                      <a:r>
                        <a:rPr lang="zh-TW" altLang="en-US" sz="1400" b="0" i="0" kern="1200" dirty="0" smtClean="0">
                          <a:solidFill>
                            <a:schemeClr val="tx1"/>
                          </a:solidFill>
                          <a:effectLst/>
                          <a:latin typeface="+mj-ea"/>
                          <a:ea typeface="+mj-ea"/>
                          <a:cs typeface="+mn-cs"/>
                        </a:rPr>
                        <a:t>一般廠庫</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供儲存、包裝、製造一般物品之場所。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794">
                <a:tc rowSpan="5">
                  <a:txBody>
                    <a:bodyPr/>
                    <a:lstStyle/>
                    <a:p>
                      <a:r>
                        <a:rPr lang="zh-TW" altLang="en-US" sz="1400" b="0" i="0" kern="1200" dirty="0" smtClean="0">
                          <a:solidFill>
                            <a:schemeClr val="tx1"/>
                          </a:solidFill>
                          <a:effectLst/>
                          <a:latin typeface="+mj-ea"/>
                          <a:ea typeface="+mj-ea"/>
                          <a:cs typeface="+mn-cs"/>
                        </a:rPr>
                        <a:t>Ｄ類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r>
                        <a:rPr lang="zh-TW" altLang="en-US" sz="1400" b="0" i="0" kern="1200" dirty="0" smtClean="0">
                          <a:solidFill>
                            <a:schemeClr val="tx1"/>
                          </a:solidFill>
                          <a:effectLst/>
                          <a:latin typeface="+mj-ea"/>
                          <a:ea typeface="+mj-ea"/>
                          <a:cs typeface="+mn-cs"/>
                        </a:rPr>
                        <a:t>休閒、文教類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r>
                        <a:rPr lang="zh-TW" altLang="en-US" sz="1400" b="0" i="0" kern="1200" dirty="0" smtClean="0">
                          <a:solidFill>
                            <a:schemeClr val="tx1"/>
                          </a:solidFill>
                          <a:effectLst/>
                          <a:latin typeface="+mj-ea"/>
                          <a:ea typeface="+mj-ea"/>
                          <a:cs typeface="+mn-cs"/>
                        </a:rPr>
                        <a:t>供運動、休閒、參觀、閱覽、教學之場所。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b="0" i="0" kern="1200" dirty="0" smtClean="0">
                          <a:solidFill>
                            <a:schemeClr val="tx1"/>
                          </a:solidFill>
                          <a:effectLst/>
                          <a:latin typeface="+mj-ea"/>
                          <a:ea typeface="+mj-ea"/>
                          <a:cs typeface="+mn-cs"/>
                        </a:rPr>
                        <a:t>D-1 </a:t>
                      </a:r>
                      <a:r>
                        <a:rPr lang="en-US" altLang="zh-TW" sz="1400" dirty="0" smtClean="0">
                          <a:latin typeface="+mj-ea"/>
                          <a:ea typeface="+mj-ea"/>
                        </a:rPr>
                        <a:t/>
                      </a:r>
                      <a:br>
                        <a:rPr lang="en-US" altLang="zh-TW" sz="1400" dirty="0" smtClean="0">
                          <a:latin typeface="+mj-ea"/>
                          <a:ea typeface="+mj-ea"/>
                        </a:rPr>
                      </a:br>
                      <a:r>
                        <a:rPr lang="zh-TW" altLang="en-US" sz="1400" b="0" i="0" kern="1200" dirty="0" smtClean="0">
                          <a:solidFill>
                            <a:schemeClr val="tx1"/>
                          </a:solidFill>
                          <a:effectLst/>
                          <a:latin typeface="+mj-ea"/>
                          <a:ea typeface="+mj-ea"/>
                          <a:cs typeface="+mn-cs"/>
                        </a:rPr>
                        <a:t>健身休閒</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供低密度使用人口運動休閒之場所。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j-ea"/>
                          <a:ea typeface="+mj-ea"/>
                          <a:cs typeface="+mn-cs"/>
                        </a:rPr>
                        <a:t>D-2 </a:t>
                      </a:r>
                      <a:r>
                        <a:rPr lang="en-US" altLang="zh-TW" sz="1400" dirty="0" smtClean="0">
                          <a:latin typeface="+mj-ea"/>
                          <a:ea typeface="+mj-ea"/>
                        </a:rPr>
                        <a:t/>
                      </a:r>
                      <a:br>
                        <a:rPr lang="en-US" altLang="zh-TW" sz="1400" dirty="0" smtClean="0">
                          <a:latin typeface="+mj-ea"/>
                          <a:ea typeface="+mj-ea"/>
                        </a:rPr>
                      </a:br>
                      <a:r>
                        <a:rPr lang="zh-TW" altLang="en-US" sz="1400" b="0" i="0" kern="1200" dirty="0" smtClean="0">
                          <a:solidFill>
                            <a:schemeClr val="tx1"/>
                          </a:solidFill>
                          <a:effectLst/>
                          <a:latin typeface="+mj-ea"/>
                          <a:ea typeface="+mj-ea"/>
                          <a:cs typeface="+mn-cs"/>
                        </a:rPr>
                        <a:t>文教設施</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供參觀、閱覽、會議，且無舞臺設備之場所。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59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j-ea"/>
                          <a:ea typeface="+mj-ea"/>
                          <a:cs typeface="+mn-cs"/>
                        </a:rPr>
                        <a:t>D-3 </a:t>
                      </a:r>
                      <a:r>
                        <a:rPr lang="en-US" altLang="zh-TW" sz="1400" dirty="0" smtClean="0">
                          <a:latin typeface="+mj-ea"/>
                          <a:ea typeface="+mj-ea"/>
                        </a:rPr>
                        <a:t/>
                      </a:r>
                      <a:br>
                        <a:rPr lang="en-US" altLang="zh-TW" sz="1400" dirty="0" smtClean="0">
                          <a:latin typeface="+mj-ea"/>
                          <a:ea typeface="+mj-ea"/>
                        </a:rPr>
                      </a:br>
                      <a:r>
                        <a:rPr lang="zh-TW" altLang="en-US" sz="1400" b="0" i="0" kern="1200" dirty="0" smtClean="0">
                          <a:solidFill>
                            <a:schemeClr val="tx1"/>
                          </a:solidFill>
                          <a:effectLst/>
                          <a:latin typeface="+mj-ea"/>
                          <a:ea typeface="+mj-ea"/>
                          <a:cs typeface="+mn-cs"/>
                        </a:rPr>
                        <a:t>國小校舍</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供國小學童教學使用之相關場所。（宿舍除外）</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26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j-ea"/>
                          <a:ea typeface="+mj-ea"/>
                          <a:cs typeface="+mn-cs"/>
                        </a:rPr>
                        <a:t>D-4 </a:t>
                      </a:r>
                      <a:r>
                        <a:rPr lang="en-US" altLang="zh-TW" sz="1400" dirty="0" smtClean="0">
                          <a:latin typeface="+mj-ea"/>
                          <a:ea typeface="+mj-ea"/>
                        </a:rPr>
                        <a:t/>
                      </a:r>
                      <a:br>
                        <a:rPr lang="en-US" altLang="zh-TW" sz="1400" dirty="0" smtClean="0">
                          <a:latin typeface="+mj-ea"/>
                          <a:ea typeface="+mj-ea"/>
                        </a:rPr>
                      </a:br>
                      <a:r>
                        <a:rPr lang="zh-TW" altLang="en-US" sz="1400" b="0" i="0" kern="1200" dirty="0" smtClean="0">
                          <a:solidFill>
                            <a:schemeClr val="tx1"/>
                          </a:solidFill>
                          <a:effectLst/>
                          <a:latin typeface="+mj-ea"/>
                          <a:ea typeface="+mj-ea"/>
                          <a:cs typeface="+mn-cs"/>
                        </a:rPr>
                        <a:t>校舍</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供國中以上各級學校教學使用之相關場所。（宿舍除外）</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79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j-ea"/>
                          <a:ea typeface="+mj-ea"/>
                          <a:cs typeface="+mn-cs"/>
                        </a:rPr>
                        <a:t>D-5 </a:t>
                      </a:r>
                      <a:r>
                        <a:rPr lang="en-US" altLang="zh-TW" sz="1400" dirty="0" smtClean="0">
                          <a:latin typeface="+mj-ea"/>
                          <a:ea typeface="+mj-ea"/>
                        </a:rPr>
                        <a:t/>
                      </a:r>
                      <a:br>
                        <a:rPr lang="en-US" altLang="zh-TW" sz="1400" dirty="0" smtClean="0">
                          <a:latin typeface="+mj-ea"/>
                          <a:ea typeface="+mj-ea"/>
                        </a:rPr>
                      </a:br>
                      <a:r>
                        <a:rPr lang="zh-TW" altLang="en-US" sz="1400" b="0" i="0" kern="1200" dirty="0" smtClean="0">
                          <a:solidFill>
                            <a:schemeClr val="tx1"/>
                          </a:solidFill>
                          <a:effectLst/>
                          <a:latin typeface="+mj-ea"/>
                          <a:ea typeface="+mj-ea"/>
                          <a:cs typeface="+mn-cs"/>
                        </a:rPr>
                        <a:t>補教扥育</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供短期職業訓練、各類補習教育及課後輔導之場所。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54745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smtClean="0">
                <a:solidFill>
                  <a:schemeClr val="bg1"/>
                </a:solidFill>
                <a:effectLst>
                  <a:outerShdw blurRad="38100" dist="38100" dir="2700000" algn="tl">
                    <a:srgbClr val="000000"/>
                  </a:outerShdw>
                </a:effectLst>
                <a:latin typeface="標楷體" pitchFamily="65" charset="-120"/>
                <a:ea typeface="標楷體" pitchFamily="65" charset="-120"/>
              </a:rPr>
              <a:t>建築技術規則</a:t>
            </a:r>
            <a:endPar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591091334"/>
              </p:ext>
            </p:extLst>
          </p:nvPr>
        </p:nvGraphicFramePr>
        <p:xfrm>
          <a:off x="1547664" y="1916832"/>
          <a:ext cx="7079808" cy="3311116"/>
        </p:xfrm>
        <a:graphic>
          <a:graphicData uri="http://schemas.openxmlformats.org/drawingml/2006/table">
            <a:tbl>
              <a:tblPr/>
              <a:tblGrid>
                <a:gridCol w="397034"/>
                <a:gridCol w="792088"/>
                <a:gridCol w="1368152"/>
                <a:gridCol w="1008112"/>
                <a:gridCol w="3514422"/>
              </a:tblGrid>
              <a:tr h="352062">
                <a:tc gridSpan="2">
                  <a:txBody>
                    <a:bodyPr/>
                    <a:lstStyle/>
                    <a:p>
                      <a:r>
                        <a:rPr lang="zh-TW" altLang="en-US" sz="1400" b="0" i="0" kern="1200" dirty="0" smtClean="0">
                          <a:solidFill>
                            <a:schemeClr val="tx1"/>
                          </a:solidFill>
                          <a:effectLst/>
                          <a:latin typeface="+mj-ea"/>
                          <a:ea typeface="+mj-ea"/>
                          <a:cs typeface="+mn-cs"/>
                        </a:rPr>
                        <a:t>類別</a:t>
                      </a:r>
                      <a:endParaRPr lang="zh-TW" altLang="en-US" sz="1400" dirty="0">
                        <a:latin typeface="+mj-ea"/>
                        <a:ea typeface="+mj-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zh-TW" altLang="en-US" sz="1400" b="0" i="0" kern="1200" dirty="0" smtClean="0">
                          <a:solidFill>
                            <a:schemeClr val="tx1"/>
                          </a:solidFill>
                          <a:effectLst/>
                          <a:latin typeface="+mj-ea"/>
                          <a:ea typeface="+mj-ea"/>
                          <a:cs typeface="+mn-cs"/>
                        </a:rPr>
                        <a:t>類別定義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組別</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組別定義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7916">
                <a:tc>
                  <a:txBody>
                    <a:bodyPr/>
                    <a:lstStyle/>
                    <a:p>
                      <a:r>
                        <a:rPr lang="zh-TW" altLang="en-US" sz="1400" b="0" i="0" kern="1200" dirty="0" smtClean="0">
                          <a:solidFill>
                            <a:schemeClr val="tx1"/>
                          </a:solidFill>
                          <a:effectLst/>
                          <a:latin typeface="+mn-lt"/>
                          <a:ea typeface="+mn-ea"/>
                          <a:cs typeface="+mn-cs"/>
                        </a:rPr>
                        <a:t>Ｅ類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宗教、殯葬類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供宗教信徒聚會殯葬之場所。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b="0" i="0" kern="1200" dirty="0" smtClean="0">
                          <a:solidFill>
                            <a:schemeClr val="tx1"/>
                          </a:solidFill>
                          <a:effectLst/>
                          <a:latin typeface="+mn-lt"/>
                          <a:ea typeface="+mn-ea"/>
                          <a:cs typeface="+mn-cs"/>
                        </a:rPr>
                        <a:t>E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宗教、殯葬類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供宗教信徒聚會、殯葬之場所。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794">
                <a:tc rowSpan="4">
                  <a:txBody>
                    <a:bodyPr/>
                    <a:lstStyle/>
                    <a:p>
                      <a:r>
                        <a:rPr lang="zh-TW" altLang="en-US" sz="1400" b="0" i="0" kern="1200" dirty="0" smtClean="0">
                          <a:solidFill>
                            <a:schemeClr val="tx1"/>
                          </a:solidFill>
                          <a:effectLst/>
                          <a:latin typeface="+mn-lt"/>
                          <a:ea typeface="+mn-ea"/>
                          <a:cs typeface="+mn-cs"/>
                        </a:rPr>
                        <a:t>Ｆ類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zh-TW" altLang="en-US" sz="1400" b="0" i="0" kern="1200" dirty="0" smtClean="0">
                          <a:solidFill>
                            <a:schemeClr val="tx1"/>
                          </a:solidFill>
                          <a:effectLst/>
                          <a:latin typeface="+mn-lt"/>
                          <a:ea typeface="+mn-ea"/>
                          <a:cs typeface="+mn-cs"/>
                        </a:rPr>
                        <a:t>衛生、福利、更生類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zh-TW" altLang="en-US" sz="1400" b="0" i="0" kern="1200" dirty="0" smtClean="0">
                          <a:solidFill>
                            <a:schemeClr val="tx1"/>
                          </a:solidFill>
                          <a:effectLst/>
                          <a:latin typeface="+mn-lt"/>
                          <a:ea typeface="+mn-ea"/>
                          <a:cs typeface="+mn-cs"/>
                        </a:rPr>
                        <a:t>供身體行動能力受到健康、年紀或其他因素影響，需</a:t>
                      </a:r>
                      <a:r>
                        <a:rPr lang="en-US" altLang="zh-TW" sz="1400" b="0" i="0" kern="1200" dirty="0" smtClean="0">
                          <a:solidFill>
                            <a:schemeClr val="tx1"/>
                          </a:solidFill>
                          <a:effectLst/>
                          <a:latin typeface="+mn-lt"/>
                          <a:ea typeface="+mn-ea"/>
                          <a:cs typeface="+mn-cs"/>
                        </a:rPr>
                        <a:t>-</a:t>
                      </a:r>
                      <a:r>
                        <a:rPr lang="zh-TW" altLang="en-US" sz="1400" b="0" i="0" kern="1200" dirty="0" smtClean="0">
                          <a:solidFill>
                            <a:schemeClr val="tx1"/>
                          </a:solidFill>
                          <a:effectLst/>
                          <a:latin typeface="+mn-lt"/>
                          <a:ea typeface="+mn-ea"/>
                          <a:cs typeface="+mn-cs"/>
                        </a:rPr>
                        <a:t>特別照顧之使用場所。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b="0" i="0" kern="1200" dirty="0" smtClean="0">
                          <a:solidFill>
                            <a:schemeClr val="tx1"/>
                          </a:solidFill>
                          <a:effectLst/>
                          <a:latin typeface="+mn-lt"/>
                          <a:ea typeface="+mn-ea"/>
                          <a:cs typeface="+mn-cs"/>
                        </a:rPr>
                        <a:t>F-1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醫療照護</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供醫療照護之場所。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n-lt"/>
                          <a:ea typeface="+mn-ea"/>
                          <a:cs typeface="+mn-cs"/>
                        </a:rPr>
                        <a:t>F-2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社會福利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供殘障者教養、醫療、復健、重健、訓練（庇護）、輔導、服務之場所。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59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n-lt"/>
                          <a:ea typeface="+mn-ea"/>
                          <a:cs typeface="+mn-cs"/>
                        </a:rPr>
                        <a:t>F-3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兒童福利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供學齡前兒童照護之場所。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30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n-lt"/>
                          <a:ea typeface="+mn-ea"/>
                          <a:cs typeface="+mn-cs"/>
                        </a:rPr>
                        <a:t>F-4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戒護場所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供限制個人活動之戒護場所。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56630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smtClean="0">
                <a:solidFill>
                  <a:schemeClr val="bg1"/>
                </a:solidFill>
                <a:effectLst>
                  <a:outerShdw blurRad="38100" dist="38100" dir="2700000" algn="tl">
                    <a:srgbClr val="000000"/>
                  </a:outerShdw>
                </a:effectLst>
                <a:latin typeface="標楷體" pitchFamily="65" charset="-120"/>
                <a:ea typeface="標楷體" pitchFamily="65" charset="-120"/>
              </a:rPr>
              <a:t>建築技術規則</a:t>
            </a:r>
            <a:endPar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985528989"/>
              </p:ext>
            </p:extLst>
          </p:nvPr>
        </p:nvGraphicFramePr>
        <p:xfrm>
          <a:off x="1547664" y="1916832"/>
          <a:ext cx="7079808" cy="4426680"/>
        </p:xfrm>
        <a:graphic>
          <a:graphicData uri="http://schemas.openxmlformats.org/drawingml/2006/table">
            <a:tbl>
              <a:tblPr/>
              <a:tblGrid>
                <a:gridCol w="397034"/>
                <a:gridCol w="792088"/>
                <a:gridCol w="1368152"/>
                <a:gridCol w="1008112"/>
                <a:gridCol w="3514422"/>
              </a:tblGrid>
              <a:tr h="352062">
                <a:tc gridSpan="2">
                  <a:txBody>
                    <a:bodyPr/>
                    <a:lstStyle/>
                    <a:p>
                      <a:r>
                        <a:rPr lang="zh-TW" altLang="en-US" sz="1400" b="0" i="0" kern="1200" dirty="0" smtClean="0">
                          <a:solidFill>
                            <a:schemeClr val="tx1"/>
                          </a:solidFill>
                          <a:effectLst/>
                          <a:latin typeface="+mj-ea"/>
                          <a:ea typeface="+mj-ea"/>
                          <a:cs typeface="+mn-cs"/>
                        </a:rPr>
                        <a:t>類別</a:t>
                      </a:r>
                      <a:endParaRPr lang="zh-TW" altLang="en-US" sz="1400" dirty="0">
                        <a:latin typeface="+mj-ea"/>
                        <a:ea typeface="+mj-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zh-TW" altLang="en-US" sz="1400" b="0" i="0" kern="1200" dirty="0" smtClean="0">
                          <a:solidFill>
                            <a:schemeClr val="tx1"/>
                          </a:solidFill>
                          <a:effectLst/>
                          <a:latin typeface="+mj-ea"/>
                          <a:ea typeface="+mj-ea"/>
                          <a:cs typeface="+mn-cs"/>
                        </a:rPr>
                        <a:t>類別定義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組別</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組別定義</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002">
                <a:tc rowSpan="3">
                  <a:txBody>
                    <a:bodyPr/>
                    <a:lstStyle/>
                    <a:p>
                      <a:r>
                        <a:rPr lang="zh-TW" altLang="en-US" sz="1400" b="0" i="0" kern="1200" dirty="0" smtClean="0">
                          <a:solidFill>
                            <a:schemeClr val="tx1"/>
                          </a:solidFill>
                          <a:effectLst/>
                          <a:latin typeface="+mn-lt"/>
                          <a:ea typeface="+mn-ea"/>
                          <a:cs typeface="+mn-cs"/>
                        </a:rPr>
                        <a:t>Ｇ類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en-US" sz="1400" b="0" i="0" kern="1200" dirty="0" smtClean="0">
                          <a:solidFill>
                            <a:schemeClr val="tx1"/>
                          </a:solidFill>
                          <a:effectLst/>
                          <a:latin typeface="+mn-lt"/>
                          <a:ea typeface="+mn-ea"/>
                          <a:cs typeface="+mn-cs"/>
                        </a:rPr>
                        <a:t>辦公、服務類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en-US" sz="1400" b="0" i="0" kern="1200" dirty="0" smtClean="0">
                          <a:solidFill>
                            <a:schemeClr val="tx1"/>
                          </a:solidFill>
                          <a:effectLst/>
                          <a:latin typeface="+mn-lt"/>
                          <a:ea typeface="+mn-ea"/>
                          <a:cs typeface="+mn-cs"/>
                        </a:rPr>
                        <a:t>供商談、接洽、處理一般事務或一般門診、零售、日常服務之場所。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b="0" i="0" kern="1200" dirty="0" smtClean="0">
                          <a:solidFill>
                            <a:schemeClr val="tx1"/>
                          </a:solidFill>
                          <a:effectLst/>
                          <a:latin typeface="+mn-lt"/>
                          <a:ea typeface="+mn-ea"/>
                          <a:cs typeface="+mn-cs"/>
                        </a:rPr>
                        <a:t>G-1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金融證券</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供商談、接洽、處理一般事務，且使用人替換頻率高之場所。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n-lt"/>
                          <a:ea typeface="+mn-ea"/>
                          <a:cs typeface="+mn-cs"/>
                        </a:rPr>
                        <a:t>G-2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辦公場所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供商談、接洽、處理一般事務之場所。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n-lt"/>
                          <a:ea typeface="+mn-ea"/>
                          <a:cs typeface="+mn-cs"/>
                        </a:rPr>
                        <a:t>G-3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店舖診所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供一般門診、零售、日常服務之場所。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794">
                <a:tc rowSpan="2">
                  <a:txBody>
                    <a:bodyPr/>
                    <a:lstStyle/>
                    <a:p>
                      <a:r>
                        <a:rPr lang="zh-TW" altLang="en-US" sz="1400" b="0" i="0" kern="1200" dirty="0" smtClean="0">
                          <a:solidFill>
                            <a:schemeClr val="tx1"/>
                          </a:solidFill>
                          <a:effectLst/>
                          <a:latin typeface="+mn-lt"/>
                          <a:ea typeface="+mn-ea"/>
                          <a:cs typeface="+mn-cs"/>
                        </a:rPr>
                        <a:t>Ｈ類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1400" b="0" i="0" kern="1200" dirty="0" smtClean="0">
                          <a:solidFill>
                            <a:schemeClr val="tx1"/>
                          </a:solidFill>
                          <a:effectLst/>
                          <a:latin typeface="+mn-lt"/>
                          <a:ea typeface="+mn-ea"/>
                          <a:cs typeface="+mn-cs"/>
                        </a:rPr>
                        <a:t>住宿類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1400" b="0" i="0" kern="1200" dirty="0" smtClean="0">
                          <a:solidFill>
                            <a:schemeClr val="tx1"/>
                          </a:solidFill>
                          <a:effectLst/>
                          <a:latin typeface="+mn-lt"/>
                          <a:ea typeface="+mn-ea"/>
                          <a:cs typeface="+mn-cs"/>
                        </a:rPr>
                        <a:t>供特定人住宿之場所。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b="0" i="0" kern="1200" dirty="0" smtClean="0">
                          <a:solidFill>
                            <a:schemeClr val="tx1"/>
                          </a:solidFill>
                          <a:effectLst/>
                          <a:latin typeface="+mn-lt"/>
                          <a:ea typeface="+mn-ea"/>
                          <a:cs typeface="+mn-cs"/>
                        </a:rPr>
                        <a:t>H-1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宿舍安養</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供特定人短期住宿之場所。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8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en-US" altLang="zh-TW" sz="1400" b="0" i="0" kern="1200" dirty="0" smtClean="0">
                          <a:solidFill>
                            <a:schemeClr val="tx1"/>
                          </a:solidFill>
                          <a:effectLst/>
                          <a:latin typeface="+mn-lt"/>
                          <a:ea typeface="+mn-ea"/>
                          <a:cs typeface="+mn-cs"/>
                        </a:rPr>
                        <a:t>H-2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住宅</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供特定人長期住宿之場所。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790">
                <a:tc>
                  <a:txBody>
                    <a:bodyPr/>
                    <a:lstStyle/>
                    <a:p>
                      <a:r>
                        <a:rPr lang="zh-TW" altLang="en-US" sz="1400" b="0" i="0" kern="1200" dirty="0" smtClean="0">
                          <a:solidFill>
                            <a:schemeClr val="tx1"/>
                          </a:solidFill>
                          <a:effectLst/>
                          <a:latin typeface="+mn-lt"/>
                          <a:ea typeface="+mn-ea"/>
                          <a:cs typeface="+mn-cs"/>
                        </a:rPr>
                        <a:t>Ｉ類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危險物品類</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n-lt"/>
                          <a:ea typeface="+mn-ea"/>
                          <a:cs typeface="+mn-cs"/>
                        </a:rPr>
                        <a:t>供製造、分裝、販賣、儲存公共危險物品及可燃性高壓氣體之場所。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400" b="0" i="0" kern="1200" dirty="0" smtClean="0">
                          <a:solidFill>
                            <a:schemeClr val="tx1"/>
                          </a:solidFill>
                          <a:effectLst/>
                          <a:latin typeface="+mn-lt"/>
                          <a:ea typeface="+mn-ea"/>
                          <a:cs typeface="+mn-cs"/>
                        </a:rPr>
                        <a:t>I </a:t>
                      </a:r>
                      <a:r>
                        <a:rPr lang="en-US" altLang="zh-TW" sz="1400" dirty="0" smtClean="0"/>
                        <a:t/>
                      </a:r>
                      <a:br>
                        <a:rPr lang="en-US" altLang="zh-TW" sz="1400" dirty="0" smtClean="0"/>
                      </a:br>
                      <a:r>
                        <a:rPr lang="zh-TW" altLang="en-US" sz="1400" b="0" i="0" kern="1200" dirty="0" smtClean="0">
                          <a:solidFill>
                            <a:schemeClr val="tx1"/>
                          </a:solidFill>
                          <a:effectLst/>
                          <a:latin typeface="+mn-lt"/>
                          <a:ea typeface="+mn-ea"/>
                          <a:cs typeface="+mn-cs"/>
                        </a:rPr>
                        <a:t>危險廠庫</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b="0" i="0" kern="1200" dirty="0" smtClean="0">
                          <a:solidFill>
                            <a:schemeClr val="tx1"/>
                          </a:solidFill>
                          <a:effectLst/>
                          <a:latin typeface="+mj-ea"/>
                          <a:ea typeface="+mj-ea"/>
                          <a:cs typeface="+mn-cs"/>
                        </a:rPr>
                        <a:t>供短期職業訓練、各類補習教育及</a:t>
                      </a:r>
                      <a:r>
                        <a:rPr lang="zh-TW" altLang="en-US" sz="1400" b="0" i="0" kern="1200" dirty="0" smtClean="0">
                          <a:solidFill>
                            <a:schemeClr val="tx1"/>
                          </a:solidFill>
                          <a:effectLst/>
                          <a:latin typeface="+mn-lt"/>
                          <a:ea typeface="+mn-ea"/>
                          <a:cs typeface="+mn-cs"/>
                        </a:rPr>
                        <a:t>供製造、分裝、販賣、儲存公共危險物品及可燃性高壓氣體之場所。</a:t>
                      </a:r>
                      <a:endParaRPr lang="zh-TW"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91551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Rot="1" noChangeArrowheads="1"/>
          </p:cNvSpPr>
          <p:nvPr/>
        </p:nvSpPr>
        <p:spPr bwMode="auto">
          <a:xfrm>
            <a:off x="571472" y="2708920"/>
            <a:ext cx="8072494" cy="1365302"/>
          </a:xfrm>
          <a:prstGeom prst="rect">
            <a:avLst/>
          </a:prstGeom>
          <a:solidFill>
            <a:srgbClr val="003366"/>
          </a:solidFill>
          <a:ln w="9525">
            <a:noFill/>
            <a:miter lim="800000"/>
            <a:headEnd/>
            <a:tailEnd/>
          </a:ln>
          <a:effectLst/>
        </p:spPr>
        <p:txBody>
          <a:bodyPr anchor="ctr"/>
          <a:lstStyle/>
          <a:p>
            <a:pPr algn="ctr">
              <a:defRPr/>
            </a:pPr>
            <a:r>
              <a:rPr lang="zh-TW" altLang="en-US" sz="4000" dirty="0">
                <a:solidFill>
                  <a:schemeClr val="bg1"/>
                </a:solidFill>
                <a:effectLst>
                  <a:outerShdw blurRad="38100" dist="38100" dir="2700000" algn="tl">
                    <a:srgbClr val="000000"/>
                  </a:outerShdw>
                </a:effectLst>
                <a:latin typeface="標楷體" pitchFamily="65" charset="-120"/>
                <a:ea typeface="標楷體" pitchFamily="65" charset="-120"/>
              </a:rPr>
              <a:t>建築物使用類組及變更使用辦法</a:t>
            </a:r>
          </a:p>
        </p:txBody>
      </p:sp>
    </p:spTree>
    <p:extLst>
      <p:ext uri="{BB962C8B-B14F-4D97-AF65-F5344CB8AC3E}">
        <p14:creationId xmlns:p14="http://schemas.microsoft.com/office/powerpoint/2010/main" val="8883026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Rot="1" noChangeArrowheads="1"/>
          </p:cNvSpPr>
          <p:nvPr>
            <p:ph type="body" idx="4294967295"/>
          </p:nvPr>
        </p:nvSpPr>
        <p:spPr>
          <a:xfrm>
            <a:off x="1331913" y="1484313"/>
            <a:ext cx="7416800" cy="4537075"/>
          </a:xfrm>
        </p:spPr>
        <p:txBody>
          <a:bodyPr/>
          <a:lstStyle/>
          <a:p>
            <a:pPr marL="363538" indent="-276225" eaLnBrk="1" hangingPunct="1">
              <a:buNone/>
            </a:pPr>
            <a:r>
              <a:rPr kumimoji="0" lang="zh-TW" altLang="en-US" b="0" dirty="0">
                <a:ea typeface="標楷體" pitchFamily="65" charset="-120"/>
              </a:rPr>
              <a:t>第二</a:t>
            </a:r>
            <a:r>
              <a:rPr kumimoji="0" lang="zh-TW" altLang="en-US" b="0" dirty="0" smtClean="0">
                <a:ea typeface="標楷體" pitchFamily="65" charset="-120"/>
              </a:rPr>
              <a:t>條：</a:t>
            </a:r>
            <a:endParaRPr kumimoji="0" lang="en-US" altLang="zh-TW" b="0" dirty="0" smtClean="0">
              <a:ea typeface="標楷體" pitchFamily="65" charset="-120"/>
            </a:endParaRPr>
          </a:p>
          <a:p>
            <a:pPr marL="363538" indent="-1588" eaLnBrk="1" hangingPunct="1">
              <a:buNone/>
            </a:pPr>
            <a:r>
              <a:rPr kumimoji="0" lang="zh-TW" altLang="en-US" b="0" dirty="0" smtClean="0">
                <a:ea typeface="標楷體" pitchFamily="65" charset="-120"/>
              </a:rPr>
              <a:t>建築物</a:t>
            </a:r>
            <a:r>
              <a:rPr kumimoji="0" lang="zh-TW" altLang="en-US" b="0" dirty="0">
                <a:ea typeface="標楷體" pitchFamily="65" charset="-120"/>
              </a:rPr>
              <a:t>之使用類別、組別及其定義，如附表一。</a:t>
            </a:r>
          </a:p>
          <a:p>
            <a:pPr marL="363538" indent="-1588" eaLnBrk="1" hangingPunct="1">
              <a:buNone/>
            </a:pPr>
            <a:r>
              <a:rPr kumimoji="0" lang="zh-TW" altLang="en-US" b="0" dirty="0">
                <a:ea typeface="標楷體" pitchFamily="65" charset="-120"/>
              </a:rPr>
              <a:t>前項</a:t>
            </a:r>
            <a:r>
              <a:rPr kumimoji="0" lang="zh-TW" altLang="en-US" b="0" dirty="0">
                <a:solidFill>
                  <a:srgbClr val="FF0000"/>
                </a:solidFill>
                <a:ea typeface="標楷體" pitchFamily="65" charset="-120"/>
              </a:rPr>
              <a:t>建築物之使用項目舉例</a:t>
            </a:r>
            <a:r>
              <a:rPr kumimoji="0" lang="zh-TW" altLang="en-US" b="0" dirty="0">
                <a:ea typeface="標楷體" pitchFamily="65" charset="-120"/>
              </a:rPr>
              <a:t>如附表二。</a:t>
            </a:r>
          </a:p>
          <a:p>
            <a:pPr marL="363538" indent="-1588" eaLnBrk="1" hangingPunct="1">
              <a:buNone/>
            </a:pPr>
            <a:r>
              <a:rPr kumimoji="0" lang="zh-TW" altLang="en-US" b="0" dirty="0">
                <a:ea typeface="標楷體" pitchFamily="65" charset="-120"/>
              </a:rPr>
              <a:t>原核發之使用執照未登載使用類組者，該管主管建築機關應於建築物申請變更使用執照時，依前二項規定確認其類別、組別，加註於使用執照或核發確認使用類組之文件。建築物所有權人申請加註者，亦同。</a:t>
            </a:r>
            <a:endParaRPr kumimoji="0" lang="en-US" altLang="zh-TW" b="0" dirty="0" smtClean="0">
              <a:ea typeface="標楷體" pitchFamily="65" charset="-120"/>
            </a:endParaRPr>
          </a:p>
        </p:txBody>
      </p:sp>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建築物使用類組及變更使用辦法</a:t>
            </a:r>
          </a:p>
        </p:txBody>
      </p:sp>
    </p:spTree>
    <p:extLst>
      <p:ext uri="{BB962C8B-B14F-4D97-AF65-F5344CB8AC3E}">
        <p14:creationId xmlns:p14="http://schemas.microsoft.com/office/powerpoint/2010/main" val="1822069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建築物使用類組及變更使用辦法</a:t>
            </a:r>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6713" y="797085"/>
            <a:ext cx="4112518" cy="6060915"/>
          </a:xfrm>
          <a:prstGeom prst="rect">
            <a:avLst/>
          </a:prstGeom>
        </p:spPr>
      </p:pic>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49232" y="797085"/>
            <a:ext cx="4194767" cy="6060915"/>
          </a:xfrm>
          <a:prstGeom prst="rect">
            <a:avLst/>
          </a:prstGeom>
        </p:spPr>
      </p:pic>
    </p:spTree>
    <p:extLst>
      <p:ext uri="{BB962C8B-B14F-4D97-AF65-F5344CB8AC3E}">
        <p14:creationId xmlns:p14="http://schemas.microsoft.com/office/powerpoint/2010/main" val="40812505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31483" y="797085"/>
            <a:ext cx="4112517" cy="6060915"/>
          </a:xfrm>
          <a:prstGeom prst="rect">
            <a:avLst/>
          </a:prstGeom>
        </p:spPr>
      </p:pic>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8967" y="797085"/>
            <a:ext cx="4112516" cy="6060915"/>
          </a:xfrm>
          <a:prstGeom prst="rect">
            <a:avLst/>
          </a:prstGeom>
        </p:spPr>
      </p:pic>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建築物使用類組及變更使用辦法</a:t>
            </a:r>
          </a:p>
        </p:txBody>
      </p:sp>
    </p:spTree>
    <p:extLst>
      <p:ext uri="{BB962C8B-B14F-4D97-AF65-F5344CB8AC3E}">
        <p14:creationId xmlns:p14="http://schemas.microsoft.com/office/powerpoint/2010/main" val="29146399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Rot="1" noChangeArrowheads="1"/>
          </p:cNvSpPr>
          <p:nvPr>
            <p:ph type="body" idx="4294967295"/>
          </p:nvPr>
        </p:nvSpPr>
        <p:spPr>
          <a:xfrm>
            <a:off x="1619250" y="1103330"/>
            <a:ext cx="5977086" cy="4826000"/>
          </a:xfrm>
        </p:spPr>
        <p:txBody>
          <a:bodyPr/>
          <a:lstStyle/>
          <a:p>
            <a:pPr marL="363537" indent="0" eaLnBrk="1" hangingPunct="1">
              <a:buNone/>
              <a:defRPr/>
            </a:pPr>
            <a:endParaRPr lang="en-US" altLang="zh-TW" b="0" dirty="0" smtClean="0">
              <a:effectLst>
                <a:outerShdw blurRad="38100" dist="38100" dir="2700000" algn="tl">
                  <a:srgbClr val="C0C0C0"/>
                </a:outerShdw>
              </a:effectLst>
              <a:ea typeface="標楷體" pitchFamily="65" charset="-120"/>
            </a:endParaRPr>
          </a:p>
          <a:p>
            <a:pPr marL="442913" indent="-347663" eaLnBrk="1" hangingPunct="1">
              <a:spcBef>
                <a:spcPts val="1800"/>
              </a:spcBef>
              <a:buFont typeface="Arial" pitchFamily="34" charset="0"/>
              <a:buChar char="•"/>
              <a:defRPr/>
            </a:pPr>
            <a:r>
              <a:rPr lang="zh-TW" altLang="en-US" b="0" dirty="0">
                <a:ea typeface="標楷體" pitchFamily="65" charset="-120"/>
              </a:rPr>
              <a:t>變更使用相關法令簡介</a:t>
            </a:r>
            <a:endParaRPr lang="en-US" altLang="zh-TW" b="0" dirty="0">
              <a:ea typeface="標楷體" pitchFamily="65" charset="-120"/>
            </a:endParaRPr>
          </a:p>
          <a:p>
            <a:pPr marL="442913" indent="-347663" eaLnBrk="1" hangingPunct="1">
              <a:spcBef>
                <a:spcPts val="1800"/>
              </a:spcBef>
              <a:buFont typeface="Arial" pitchFamily="34" charset="0"/>
              <a:buChar char="•"/>
              <a:defRPr/>
            </a:pPr>
            <a:r>
              <a:rPr lang="zh-TW" altLang="en-US" b="0" dirty="0">
                <a:ea typeface="標楷體" pitchFamily="65" charset="-120"/>
              </a:rPr>
              <a:t>建築法</a:t>
            </a:r>
            <a:endParaRPr lang="en-US" altLang="zh-TW" b="0" dirty="0">
              <a:ea typeface="標楷體" pitchFamily="65" charset="-120"/>
            </a:endParaRPr>
          </a:p>
          <a:p>
            <a:pPr marL="442913" indent="-347663" eaLnBrk="1" hangingPunct="1">
              <a:spcBef>
                <a:spcPts val="1800"/>
              </a:spcBef>
              <a:buFont typeface="Arial" pitchFamily="34" charset="0"/>
              <a:buChar char="•"/>
              <a:defRPr/>
            </a:pPr>
            <a:r>
              <a:rPr lang="zh-TW" altLang="en-US" b="0" dirty="0">
                <a:ea typeface="標楷體" pitchFamily="65" charset="-120"/>
              </a:rPr>
              <a:t>建築技術</a:t>
            </a:r>
            <a:r>
              <a:rPr lang="zh-TW" altLang="en-US" b="0" dirty="0" smtClean="0">
                <a:ea typeface="標楷體" pitchFamily="65" charset="-120"/>
              </a:rPr>
              <a:t>規則</a:t>
            </a:r>
            <a:endParaRPr lang="en-US" altLang="zh-TW" b="0" dirty="0" smtClean="0">
              <a:ea typeface="標楷體" pitchFamily="65" charset="-120"/>
            </a:endParaRPr>
          </a:p>
          <a:p>
            <a:pPr marL="442913" indent="-347663" eaLnBrk="1" hangingPunct="1">
              <a:spcBef>
                <a:spcPts val="1800"/>
              </a:spcBef>
              <a:buFont typeface="Arial" pitchFamily="34" charset="0"/>
              <a:buChar char="•"/>
              <a:defRPr/>
            </a:pPr>
            <a:r>
              <a:rPr lang="zh-TW" altLang="en-US" b="0" dirty="0" smtClean="0">
                <a:ea typeface="標楷體" pitchFamily="65" charset="-120"/>
              </a:rPr>
              <a:t>建築物使用類組及變更使用辦</a:t>
            </a:r>
            <a:r>
              <a:rPr lang="zh-TW" altLang="en-US" b="0" dirty="0">
                <a:ea typeface="標楷體" pitchFamily="65" charset="-120"/>
              </a:rPr>
              <a:t>法</a:t>
            </a:r>
          </a:p>
          <a:p>
            <a:pPr marL="442913" indent="-347663" eaLnBrk="1" hangingPunct="1">
              <a:spcBef>
                <a:spcPts val="1800"/>
              </a:spcBef>
              <a:buFont typeface="Arial" pitchFamily="34" charset="0"/>
              <a:buChar char="•"/>
              <a:defRPr/>
            </a:pPr>
            <a:r>
              <a:rPr lang="zh-TW" altLang="en-US" b="0" dirty="0">
                <a:ea typeface="標楷體" pitchFamily="65" charset="-120"/>
              </a:rPr>
              <a:t>廢止金門縣一定規模以下建築物免辨理變更使用執照自治條例</a:t>
            </a:r>
            <a:endParaRPr lang="en-US" altLang="zh-TW" b="0" dirty="0">
              <a:ea typeface="標楷體" pitchFamily="65" charset="-120"/>
            </a:endParaRPr>
          </a:p>
          <a:p>
            <a:pPr marL="442913" indent="-347663" eaLnBrk="1" hangingPunct="1">
              <a:spcBef>
                <a:spcPts val="1800"/>
              </a:spcBef>
              <a:buFont typeface="Arial" pitchFamily="34" charset="0"/>
              <a:buChar char="•"/>
              <a:defRPr/>
            </a:pPr>
            <a:r>
              <a:rPr lang="zh-TW" altLang="en-US" b="0" dirty="0">
                <a:ea typeface="標楷體" pitchFamily="65" charset="-120"/>
              </a:rPr>
              <a:t>訂定金門縣一定規模以下建築物免辨理變更使用執照辦法（草案</a:t>
            </a:r>
            <a:r>
              <a:rPr lang="zh-TW" altLang="en-US" b="0" dirty="0" smtClean="0">
                <a:ea typeface="標楷體" pitchFamily="65" charset="-120"/>
              </a:rPr>
              <a:t>）</a:t>
            </a:r>
            <a:endParaRPr lang="en-US" altLang="zh-TW" b="0" dirty="0" smtClean="0">
              <a:ea typeface="標楷體" pitchFamily="65" charset="-120"/>
            </a:endParaRPr>
          </a:p>
          <a:p>
            <a:pPr marL="442913" indent="-347663" eaLnBrk="1" hangingPunct="1">
              <a:spcBef>
                <a:spcPts val="1800"/>
              </a:spcBef>
              <a:buFont typeface="Arial" pitchFamily="34" charset="0"/>
              <a:buChar char="•"/>
              <a:defRPr/>
            </a:pPr>
            <a:r>
              <a:rPr lang="zh-TW" altLang="en-US" b="0" dirty="0" smtClean="0">
                <a:ea typeface="標楷體" pitchFamily="65" charset="-120"/>
              </a:rPr>
              <a:t>結</a:t>
            </a:r>
            <a:r>
              <a:rPr lang="zh-TW" altLang="en-US" b="0" dirty="0">
                <a:ea typeface="標楷體" pitchFamily="65" charset="-120"/>
              </a:rPr>
              <a:t>論</a:t>
            </a:r>
            <a:endParaRPr lang="en-US" altLang="zh-TW" b="0" dirty="0">
              <a:ea typeface="標楷體" pitchFamily="65" charset="-120"/>
            </a:endParaRPr>
          </a:p>
          <a:p>
            <a:pPr marL="442913" indent="-347663" eaLnBrk="1" hangingPunct="1">
              <a:spcBef>
                <a:spcPts val="1800"/>
              </a:spcBef>
              <a:buFont typeface="Arial" pitchFamily="34" charset="0"/>
              <a:buChar char="•"/>
              <a:defRPr/>
            </a:pPr>
            <a:endParaRPr lang="en-US" altLang="zh-TW" b="0" dirty="0" smtClean="0">
              <a:ea typeface="標楷體" pitchFamily="65" charset="-120"/>
            </a:endParaRPr>
          </a:p>
          <a:p>
            <a:pPr marL="711200" indent="-347663" eaLnBrk="1" hangingPunct="1">
              <a:buFont typeface="Arial" pitchFamily="34" charset="0"/>
              <a:buChar char="•"/>
              <a:defRPr/>
            </a:pPr>
            <a:endParaRPr kumimoji="0" lang="en-US" altLang="zh-TW" b="0" dirty="0" smtClean="0">
              <a:ea typeface="標楷體" pitchFamily="65" charset="-120"/>
            </a:endParaRPr>
          </a:p>
        </p:txBody>
      </p:sp>
      <p:sp>
        <p:nvSpPr>
          <p:cNvPr id="6" name="Rectangle 2"/>
          <p:cNvSpPr>
            <a:spLocks noRot="1" noChangeArrowheads="1"/>
          </p:cNvSpPr>
          <p:nvPr/>
        </p:nvSpPr>
        <p:spPr bwMode="auto">
          <a:xfrm>
            <a:off x="1619250" y="692696"/>
            <a:ext cx="5977086" cy="792088"/>
          </a:xfrm>
          <a:prstGeom prst="rect">
            <a:avLst/>
          </a:prstGeom>
          <a:solidFill>
            <a:srgbClr val="003366"/>
          </a:solidFill>
          <a:ln w="9525">
            <a:noFill/>
            <a:miter lim="800000"/>
            <a:headEnd/>
            <a:tailEnd/>
          </a:ln>
          <a:effectLst/>
        </p:spPr>
        <p:txBody>
          <a:bodyPr anchor="ctr"/>
          <a:lstStyle/>
          <a:p>
            <a:pPr algn="ctr">
              <a:defRPr/>
            </a:pPr>
            <a:r>
              <a:rPr lang="zh-TW" altLang="en-US" sz="3600" b="1" dirty="0">
                <a:solidFill>
                  <a:schemeClr val="bg1"/>
                </a:solidFill>
                <a:effectLst>
                  <a:outerShdw blurRad="38100" dist="38100" dir="2700000" algn="tl">
                    <a:srgbClr val="000000"/>
                  </a:outerShdw>
                </a:effectLst>
                <a:latin typeface="標楷體" pitchFamily="65" charset="-120"/>
                <a:ea typeface="標楷體" pitchFamily="65" charset="-120"/>
              </a:rPr>
              <a:t>簡報大綱</a:t>
            </a:r>
          </a:p>
        </p:txBody>
      </p:sp>
    </p:spTree>
    <p:extLst>
      <p:ext uri="{BB962C8B-B14F-4D97-AF65-F5344CB8AC3E}">
        <p14:creationId xmlns:p14="http://schemas.microsoft.com/office/powerpoint/2010/main" val="283678024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p:cNvSpPr>
          <p:nvPr/>
        </p:nvSpPr>
        <p:spPr bwMode="auto">
          <a:xfrm>
            <a:off x="571472" y="2708920"/>
            <a:ext cx="8072494" cy="1365302"/>
          </a:xfrm>
          <a:prstGeom prst="rect">
            <a:avLst/>
          </a:prstGeom>
          <a:solidFill>
            <a:srgbClr val="003366"/>
          </a:solidFill>
          <a:ln w="9525">
            <a:noFill/>
            <a:miter lim="800000"/>
            <a:headEnd/>
            <a:tailEnd/>
          </a:ln>
          <a:effectLst/>
        </p:spPr>
        <p:txBody>
          <a:bodyPr anchor="ctr"/>
          <a:lstStyle/>
          <a:p>
            <a:pPr algn="ctr">
              <a:defRPr/>
            </a:pPr>
            <a:r>
              <a:rPr lang="zh-TW" altLang="en-US" sz="4000" dirty="0" smtClean="0">
                <a:solidFill>
                  <a:schemeClr val="bg1"/>
                </a:solidFill>
                <a:effectLst>
                  <a:outerShdw blurRad="38100" dist="38100" dir="2700000" algn="tl">
                    <a:srgbClr val="000000"/>
                  </a:outerShdw>
                </a:effectLst>
                <a:latin typeface="標楷體" pitchFamily="65" charset="-120"/>
                <a:ea typeface="標楷體" pitchFamily="65" charset="-120"/>
              </a:rPr>
              <a:t>廢止金門縣一定規模以下建築物免辨理變更使用執照自治條例</a:t>
            </a:r>
            <a:endParaRPr lang="zh-TW" altLang="en-US" sz="4000" dirty="0">
              <a:solidFill>
                <a:schemeClr val="bg1"/>
              </a:solidFill>
              <a:effectLst>
                <a:outerShdw blurRad="38100" dist="38100" dir="2700000" algn="tl">
                  <a:srgbClr val="000000"/>
                </a:outerShdw>
              </a:effectLst>
              <a:latin typeface="標楷體" pitchFamily="65" charset="-120"/>
              <a:ea typeface="標楷體" pitchFamily="65" charset="-120"/>
            </a:endParaRPr>
          </a:p>
        </p:txBody>
      </p:sp>
    </p:spTree>
    <p:extLst>
      <p:ext uri="{BB962C8B-B14F-4D97-AF65-F5344CB8AC3E}">
        <p14:creationId xmlns:p14="http://schemas.microsoft.com/office/powerpoint/2010/main" val="27067167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363538" indent="-1588" eaLnBrk="1" hangingPunct="1">
              <a:buFontTx/>
              <a:buNone/>
            </a:pPr>
            <a:r>
              <a:rPr kumimoji="0" lang="zh-TW" altLang="en-US" sz="4000" kern="0" dirty="0" smtClean="0">
                <a:ea typeface="標楷體" pitchFamily="65" charset="-120"/>
              </a:rPr>
              <a:t>為何廢止現</a:t>
            </a:r>
            <a:r>
              <a:rPr kumimoji="0" lang="zh-TW" altLang="en-US" sz="4000" kern="0" dirty="0">
                <a:ea typeface="標楷體" pitchFamily="65" charset="-120"/>
              </a:rPr>
              <a:t>行</a:t>
            </a:r>
            <a:r>
              <a:rPr kumimoji="0" lang="zh-TW" altLang="en-US" sz="4000" kern="0" dirty="0" smtClean="0">
                <a:ea typeface="標楷體" pitchFamily="65" charset="-120"/>
              </a:rPr>
              <a:t>自治條例</a:t>
            </a:r>
            <a:r>
              <a:rPr kumimoji="0" lang="zh-TW" altLang="en-US" sz="4000" kern="0" dirty="0">
                <a:ea typeface="標楷體" pitchFamily="65" charset="-120"/>
              </a:rPr>
              <a:t>？</a:t>
            </a:r>
            <a:endParaRPr kumimoji="0" lang="en-US" altLang="zh-TW" sz="4000" kern="0" dirty="0" smtClean="0">
              <a:ea typeface="標楷體" pitchFamily="65" charset="-120"/>
            </a:endParaRPr>
          </a:p>
          <a:p>
            <a:pPr marL="704850" eaLnBrk="1" hangingPunct="1">
              <a:buFont typeface="Wingdings" panose="05000000000000000000" pitchFamily="2" charset="2"/>
              <a:buChar char="Ø"/>
            </a:pPr>
            <a:endParaRPr kumimoji="0" lang="en-US" altLang="zh-TW" b="0" kern="0" dirty="0" smtClean="0">
              <a:ea typeface="標楷體" pitchFamily="65" charset="-120"/>
            </a:endParaRPr>
          </a:p>
          <a:p>
            <a:pPr marL="704850" eaLnBrk="1" hangingPunct="1">
              <a:buFont typeface="Wingdings" panose="05000000000000000000" pitchFamily="2" charset="2"/>
              <a:buChar char="Ø"/>
            </a:pPr>
            <a:r>
              <a:rPr kumimoji="0" lang="zh-TW" altLang="en-US" b="0" kern="0" dirty="0" smtClean="0">
                <a:ea typeface="標楷體" pitchFamily="65" charset="-120"/>
              </a:rPr>
              <a:t>現行金門縣一定規模以下建築物免辨理變更使用執照自治條例自民國九十三年二月二日制定公布以來</a:t>
            </a:r>
            <a:r>
              <a:rPr kumimoji="0" lang="zh-TW" altLang="en-US" b="0" kern="0" dirty="0" smtClean="0">
                <a:solidFill>
                  <a:srgbClr val="FF0000"/>
                </a:solidFill>
                <a:ea typeface="標楷體" pitchFamily="65" charset="-120"/>
              </a:rPr>
              <a:t>已實施多年</a:t>
            </a:r>
            <a:r>
              <a:rPr kumimoji="0" lang="zh-TW" altLang="en-US" b="0" kern="0" dirty="0" smtClean="0">
                <a:ea typeface="標楷體" pitchFamily="65" charset="-120"/>
              </a:rPr>
              <a:t>。</a:t>
            </a:r>
            <a:endParaRPr kumimoji="0" lang="en-US" altLang="zh-TW" b="0" kern="0" dirty="0" smtClean="0">
              <a:ea typeface="標楷體" pitchFamily="65" charset="-120"/>
            </a:endParaRPr>
          </a:p>
          <a:p>
            <a:pPr marL="704850" eaLnBrk="1" hangingPunct="1">
              <a:buFont typeface="Wingdings" panose="05000000000000000000" pitchFamily="2" charset="2"/>
              <a:buChar char="Ø"/>
            </a:pPr>
            <a:r>
              <a:rPr kumimoji="0" lang="zh-TW" altLang="en-US" b="0" kern="0" dirty="0" smtClean="0">
                <a:ea typeface="標楷體" pitchFamily="65" charset="-120"/>
              </a:rPr>
              <a:t>本自治條例</a:t>
            </a:r>
            <a:r>
              <a:rPr kumimoji="0" lang="zh-TW" altLang="en-US" b="0" kern="0" dirty="0" smtClean="0">
                <a:solidFill>
                  <a:srgbClr val="FF0000"/>
                </a:solidFill>
                <a:ea typeface="標楷體" pitchFamily="65" charset="-120"/>
              </a:rPr>
              <a:t>採用依</a:t>
            </a:r>
            <a:r>
              <a:rPr kumimoji="0" lang="zh-TW" altLang="en-US" u="sng" kern="0" dirty="0" smtClean="0">
                <a:solidFill>
                  <a:srgbClr val="FF0000"/>
                </a:solidFill>
                <a:ea typeface="標楷體" pitchFamily="65" charset="-120"/>
              </a:rPr>
              <a:t>使用分區作為區分</a:t>
            </a:r>
            <a:r>
              <a:rPr kumimoji="0" lang="zh-TW" altLang="en-US" b="0" kern="0" dirty="0" smtClean="0">
                <a:solidFill>
                  <a:srgbClr val="FF0000"/>
                </a:solidFill>
                <a:ea typeface="標楷體" pitchFamily="65" charset="-120"/>
              </a:rPr>
              <a:t>，與現況建築法及相關法規依建築物之</a:t>
            </a:r>
            <a:r>
              <a:rPr kumimoji="0" lang="zh-TW" altLang="en-US" u="sng" kern="0" dirty="0" smtClean="0">
                <a:solidFill>
                  <a:srgbClr val="FF0000"/>
                </a:solidFill>
                <a:ea typeface="標楷體" pitchFamily="65" charset="-120"/>
              </a:rPr>
              <a:t>使用用途分類管理</a:t>
            </a:r>
            <a:r>
              <a:rPr kumimoji="0" lang="zh-TW" altLang="en-US" b="0" kern="0" dirty="0" smtClean="0">
                <a:solidFill>
                  <a:srgbClr val="FF0000"/>
                </a:solidFill>
                <a:ea typeface="標楷體" pitchFamily="65" charset="-120"/>
              </a:rPr>
              <a:t>情形</a:t>
            </a:r>
            <a:r>
              <a:rPr kumimoji="0" lang="zh-TW" altLang="en-US" b="0" u="sng" kern="0" dirty="0" smtClean="0">
                <a:solidFill>
                  <a:srgbClr val="FF0000"/>
                </a:solidFill>
                <a:ea typeface="標楷體" pitchFamily="65" charset="-120"/>
              </a:rPr>
              <a:t>不符</a:t>
            </a:r>
            <a:r>
              <a:rPr kumimoji="0" lang="zh-TW" altLang="en-US" b="0" kern="0" dirty="0" smtClean="0">
                <a:ea typeface="標楷體" pitchFamily="65" charset="-120"/>
              </a:rPr>
              <a:t>；又近年來申請免辦理變更使用執照案件種類與本自治條例</a:t>
            </a:r>
            <a:r>
              <a:rPr kumimoji="0" lang="zh-TW" altLang="en-US" b="0" kern="0" dirty="0" smtClean="0">
                <a:solidFill>
                  <a:srgbClr val="FF0000"/>
                </a:solidFill>
                <a:ea typeface="標楷體" pitchFamily="65" charset="-120"/>
              </a:rPr>
              <a:t>較難銜接</a:t>
            </a:r>
            <a:r>
              <a:rPr kumimoji="0" lang="zh-TW" altLang="en-US" b="0" kern="0" dirty="0" smtClean="0">
                <a:ea typeface="標楷體" pitchFamily="65" charset="-120"/>
              </a:rPr>
              <a:t>。</a:t>
            </a:r>
            <a:endParaRPr kumimoji="0" lang="en-US" altLang="zh-TW" b="0" kern="0" dirty="0" smtClean="0">
              <a:ea typeface="標楷體" pitchFamily="65" charset="-120"/>
            </a:endParaRPr>
          </a:p>
          <a:p>
            <a:pPr marL="704850" eaLnBrk="1" hangingPunct="1">
              <a:buFont typeface="Wingdings" panose="05000000000000000000" pitchFamily="2" charset="2"/>
              <a:buChar char="Ø"/>
            </a:pPr>
            <a:r>
              <a:rPr kumimoji="0" lang="zh-TW" altLang="en-US" b="0" kern="0" dirty="0" smtClean="0">
                <a:solidFill>
                  <a:srgbClr val="FF0000"/>
                </a:solidFill>
                <a:ea typeface="標楷體" pitchFamily="65" charset="-120"/>
              </a:rPr>
              <a:t>不合時宜</a:t>
            </a:r>
            <a:r>
              <a:rPr kumimoji="0" lang="zh-TW" altLang="en-US" b="0" kern="0" dirty="0">
                <a:ea typeface="標楷體" pitchFamily="65" charset="-120"/>
              </a:rPr>
              <a:t>，現況</a:t>
            </a:r>
            <a:r>
              <a:rPr kumimoji="0" lang="zh-TW" altLang="en-US" b="0" kern="0" dirty="0">
                <a:solidFill>
                  <a:srgbClr val="FF0000"/>
                </a:solidFill>
                <a:ea typeface="標楷體" pitchFamily="65" charset="-120"/>
              </a:rPr>
              <a:t>難以繼續施行</a:t>
            </a:r>
            <a:r>
              <a:rPr kumimoji="0" lang="zh-TW" altLang="en-US" b="0" kern="0" dirty="0">
                <a:ea typeface="標楷體" pitchFamily="65" charset="-120"/>
              </a:rPr>
              <a:t>。</a:t>
            </a:r>
          </a:p>
        </p:txBody>
      </p:sp>
      <p:sp>
        <p:nvSpPr>
          <p:cNvPr id="5"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廢止金門縣一定規模以下建築物免辨理變更使用執照自治條例</a:t>
            </a:r>
          </a:p>
        </p:txBody>
      </p:sp>
    </p:spTree>
    <p:extLst>
      <p:ext uri="{BB962C8B-B14F-4D97-AF65-F5344CB8AC3E}">
        <p14:creationId xmlns:p14="http://schemas.microsoft.com/office/powerpoint/2010/main" val="26180694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p:cNvSpPr>
          <p:nvPr/>
        </p:nvSpPr>
        <p:spPr bwMode="auto">
          <a:xfrm>
            <a:off x="571472" y="2708920"/>
            <a:ext cx="8072494" cy="1365302"/>
          </a:xfrm>
          <a:prstGeom prst="rect">
            <a:avLst/>
          </a:prstGeom>
          <a:solidFill>
            <a:srgbClr val="003366"/>
          </a:solidFill>
          <a:ln w="9525">
            <a:noFill/>
            <a:miter lim="800000"/>
            <a:headEnd/>
            <a:tailEnd/>
          </a:ln>
          <a:effectLst/>
        </p:spPr>
        <p:txBody>
          <a:bodyPr anchor="ctr"/>
          <a:lstStyle/>
          <a:p>
            <a:pPr algn="ctr">
              <a:defRPr/>
            </a:pPr>
            <a:r>
              <a:rPr lang="zh-TW" altLang="en-US" sz="4000"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Tree>
    <p:extLst>
      <p:ext uri="{BB962C8B-B14F-4D97-AF65-F5344CB8AC3E}">
        <p14:creationId xmlns:p14="http://schemas.microsoft.com/office/powerpoint/2010/main" val="12343487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7"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363538" indent="-1588" eaLnBrk="1" hangingPunct="1">
              <a:buFontTx/>
              <a:buNone/>
            </a:pPr>
            <a:r>
              <a:rPr kumimoji="0" lang="zh-TW" altLang="en-US" sz="4000" kern="0" dirty="0" smtClean="0">
                <a:ea typeface="標楷體" pitchFamily="65" charset="-120"/>
              </a:rPr>
              <a:t>新定相關辦法目的：</a:t>
            </a:r>
            <a:endParaRPr kumimoji="0" lang="en-US" altLang="zh-TW" sz="4000" kern="0" dirty="0" smtClean="0">
              <a:ea typeface="標楷體" pitchFamily="65" charset="-120"/>
            </a:endParaRPr>
          </a:p>
          <a:p>
            <a:pPr marL="704850" eaLnBrk="1" hangingPunct="1">
              <a:buFont typeface="Wingdings" panose="05000000000000000000" pitchFamily="2" charset="2"/>
              <a:buChar char="Ø"/>
            </a:pPr>
            <a:endParaRPr kumimoji="0" lang="en-US" altLang="zh-TW" b="0" kern="0" dirty="0" smtClean="0">
              <a:ea typeface="標楷體" pitchFamily="65" charset="-120"/>
            </a:endParaRPr>
          </a:p>
          <a:p>
            <a:pPr marL="704850" eaLnBrk="1" hangingPunct="1">
              <a:buFont typeface="Wingdings" panose="05000000000000000000" pitchFamily="2" charset="2"/>
              <a:buChar char="Ø"/>
            </a:pPr>
            <a:r>
              <a:rPr kumimoji="0" lang="zh-TW" altLang="en-US" b="0" kern="0" dirty="0">
                <a:solidFill>
                  <a:srgbClr val="FF0000"/>
                </a:solidFill>
                <a:ea typeface="標楷體" pitchFamily="65" charset="-120"/>
              </a:rPr>
              <a:t>簡化</a:t>
            </a:r>
            <a:r>
              <a:rPr kumimoji="0" lang="zh-TW" altLang="en-US" b="0" kern="0" dirty="0">
                <a:ea typeface="標楷體" pitchFamily="65" charset="-120"/>
              </a:rPr>
              <a:t>本縣一定規模以下建築物變更使用</a:t>
            </a:r>
            <a:r>
              <a:rPr kumimoji="0" lang="zh-TW" altLang="en-US" b="0" kern="0" dirty="0">
                <a:solidFill>
                  <a:srgbClr val="FF0000"/>
                </a:solidFill>
                <a:ea typeface="標楷體" pitchFamily="65" charset="-120"/>
              </a:rPr>
              <a:t>程序</a:t>
            </a:r>
            <a:r>
              <a:rPr kumimoji="0" lang="zh-TW" altLang="en-US" b="0" kern="0" dirty="0">
                <a:ea typeface="標楷體" pitchFamily="65" charset="-120"/>
              </a:rPr>
              <a:t>。</a:t>
            </a:r>
            <a:endParaRPr kumimoji="0" lang="en-US" altLang="zh-TW" b="0" kern="0" dirty="0" smtClean="0">
              <a:ea typeface="標楷體" pitchFamily="65" charset="-120"/>
            </a:endParaRPr>
          </a:p>
          <a:p>
            <a:pPr marL="704850" eaLnBrk="1" hangingPunct="1">
              <a:buFont typeface="Wingdings" panose="05000000000000000000" pitchFamily="2" charset="2"/>
              <a:buChar char="Ø"/>
            </a:pPr>
            <a:r>
              <a:rPr kumimoji="0" lang="zh-TW" altLang="en-US" b="0" kern="0" dirty="0" smtClean="0">
                <a:solidFill>
                  <a:srgbClr val="FF0000"/>
                </a:solidFill>
                <a:ea typeface="標楷體" pitchFamily="65" charset="-120"/>
              </a:rPr>
              <a:t>配合</a:t>
            </a:r>
            <a:r>
              <a:rPr kumimoji="0" lang="zh-TW" altLang="en-US" b="0" kern="0" dirty="0" smtClean="0">
                <a:ea typeface="標楷體" pitchFamily="65" charset="-120"/>
              </a:rPr>
              <a:t>現行建築法及</a:t>
            </a:r>
            <a:r>
              <a:rPr kumimoji="0" lang="zh-TW" altLang="en-US" b="0" kern="0" dirty="0" smtClean="0">
                <a:solidFill>
                  <a:srgbClr val="FF0000"/>
                </a:solidFill>
                <a:ea typeface="標楷體" pitchFamily="65" charset="-120"/>
              </a:rPr>
              <a:t>相關法令</a:t>
            </a:r>
            <a:r>
              <a:rPr kumimoji="0" lang="zh-TW" altLang="en-US" b="0" kern="0" dirty="0" smtClean="0">
                <a:ea typeface="標楷體" pitchFamily="65" charset="-120"/>
              </a:rPr>
              <a:t>管理執行方式。</a:t>
            </a:r>
            <a:endParaRPr kumimoji="0" lang="en-US" altLang="zh-TW" b="0" kern="0" dirty="0" smtClean="0">
              <a:ea typeface="標楷體" pitchFamily="65" charset="-120"/>
            </a:endParaRPr>
          </a:p>
          <a:p>
            <a:pPr marL="704850" eaLnBrk="1" hangingPunct="1">
              <a:buFont typeface="Wingdings" panose="05000000000000000000" pitchFamily="2" charset="2"/>
              <a:buChar char="Ø"/>
            </a:pPr>
            <a:r>
              <a:rPr kumimoji="0" lang="zh-TW" altLang="en-US" b="0" kern="0" dirty="0" smtClean="0">
                <a:solidFill>
                  <a:srgbClr val="FF0000"/>
                </a:solidFill>
                <a:ea typeface="標楷體" pitchFamily="65" charset="-120"/>
              </a:rPr>
              <a:t>符</a:t>
            </a:r>
            <a:r>
              <a:rPr kumimoji="0" lang="zh-TW" altLang="en-US" b="0" kern="0" dirty="0">
                <a:solidFill>
                  <a:srgbClr val="FF0000"/>
                </a:solidFill>
                <a:ea typeface="標楷體" pitchFamily="65" charset="-120"/>
              </a:rPr>
              <a:t>合</a:t>
            </a:r>
            <a:r>
              <a:rPr kumimoji="0" lang="zh-TW" altLang="en-US" b="0" kern="0" dirty="0" smtClean="0">
                <a:solidFill>
                  <a:srgbClr val="FF0000"/>
                </a:solidFill>
                <a:ea typeface="標楷體" pitchFamily="65" charset="-120"/>
              </a:rPr>
              <a:t>地方</a:t>
            </a:r>
            <a:r>
              <a:rPr kumimoji="0" lang="zh-TW" altLang="en-US" b="0" kern="0" dirty="0" smtClean="0">
                <a:ea typeface="標楷體" pitchFamily="65" charset="-120"/>
              </a:rPr>
              <a:t>相關申請案件之</a:t>
            </a:r>
            <a:r>
              <a:rPr kumimoji="0" lang="zh-TW" altLang="en-US" b="0" kern="0" dirty="0" smtClean="0">
                <a:solidFill>
                  <a:srgbClr val="FF0000"/>
                </a:solidFill>
                <a:ea typeface="標楷體" pitchFamily="65" charset="-120"/>
              </a:rPr>
              <a:t>需求</a:t>
            </a:r>
            <a:r>
              <a:rPr kumimoji="0" lang="zh-TW" altLang="en-US" b="0" kern="0" dirty="0" smtClean="0">
                <a:ea typeface="標楷體" pitchFamily="65" charset="-120"/>
              </a:rPr>
              <a:t>。</a:t>
            </a:r>
            <a:endParaRPr kumimoji="0" lang="en-US" altLang="zh-TW" b="0" kern="0" dirty="0" smtClean="0">
              <a:ea typeface="標楷體" pitchFamily="65" charset="-120"/>
            </a:endParaRPr>
          </a:p>
          <a:p>
            <a:pPr marL="704850" eaLnBrk="1" hangingPunct="1">
              <a:buFont typeface="Wingdings" panose="05000000000000000000" pitchFamily="2" charset="2"/>
              <a:buChar char="Ø"/>
            </a:pPr>
            <a:r>
              <a:rPr kumimoji="0" lang="zh-TW" altLang="en-US" b="0" kern="0" dirty="0">
                <a:solidFill>
                  <a:srgbClr val="FF0000"/>
                </a:solidFill>
                <a:ea typeface="標楷體" pitchFamily="65" charset="-120"/>
              </a:rPr>
              <a:t>因應中央政策</a:t>
            </a:r>
            <a:r>
              <a:rPr kumimoji="0" lang="zh-TW" altLang="en-US" b="0" kern="0" dirty="0">
                <a:ea typeface="標楷體" pitchFamily="65" charset="-120"/>
              </a:rPr>
              <a:t>推動</a:t>
            </a:r>
            <a:r>
              <a:rPr kumimoji="0" lang="zh-TW" altLang="en-US" b="0" kern="0" dirty="0" smtClean="0">
                <a:ea typeface="標楷體" pitchFamily="65" charset="-120"/>
              </a:rPr>
              <a:t>。</a:t>
            </a:r>
            <a:endParaRPr kumimoji="0" lang="en-US" altLang="zh-TW" b="0" kern="0" dirty="0" smtClean="0">
              <a:ea typeface="標楷體" pitchFamily="65" charset="-120"/>
            </a:endParaRPr>
          </a:p>
          <a:p>
            <a:pPr marL="704850" eaLnBrk="1" hangingPunct="1">
              <a:buFont typeface="Wingdings" panose="05000000000000000000" pitchFamily="2" charset="2"/>
              <a:buChar char="Ø"/>
            </a:pPr>
            <a:r>
              <a:rPr kumimoji="0" lang="zh-TW" altLang="en-US" b="0" kern="0" dirty="0" smtClean="0">
                <a:solidFill>
                  <a:srgbClr val="FF0000"/>
                </a:solidFill>
                <a:ea typeface="標楷體" pitchFamily="65" charset="-120"/>
              </a:rPr>
              <a:t>順應</a:t>
            </a:r>
            <a:r>
              <a:rPr kumimoji="0" lang="zh-TW" altLang="en-US" b="0" kern="0" dirty="0" smtClean="0">
                <a:ea typeface="標楷體" pitchFamily="65" charset="-120"/>
              </a:rPr>
              <a:t>未來整體</a:t>
            </a:r>
            <a:r>
              <a:rPr kumimoji="0" lang="zh-TW" altLang="en-US" b="0" kern="0" dirty="0" smtClean="0">
                <a:solidFill>
                  <a:srgbClr val="FF0000"/>
                </a:solidFill>
                <a:ea typeface="標楷體" pitchFamily="65" charset="-120"/>
              </a:rPr>
              <a:t>趨勢</a:t>
            </a:r>
            <a:r>
              <a:rPr kumimoji="0" lang="zh-TW" altLang="en-US" b="0" kern="0" dirty="0" smtClean="0">
                <a:ea typeface="標楷體" pitchFamily="65" charset="-120"/>
              </a:rPr>
              <a:t>。</a:t>
            </a:r>
            <a:endParaRPr kumimoji="0" lang="zh-TW" altLang="en-US" b="0" kern="0" dirty="0">
              <a:ea typeface="標楷體" pitchFamily="65" charset="-120"/>
            </a:endParaRPr>
          </a:p>
        </p:txBody>
      </p:sp>
    </p:spTree>
    <p:extLst>
      <p:ext uri="{BB962C8B-B14F-4D97-AF65-F5344CB8AC3E}">
        <p14:creationId xmlns:p14="http://schemas.microsoft.com/office/powerpoint/2010/main" val="28216475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363538" indent="-276225" eaLnBrk="1" hangingPunct="1">
              <a:buFontTx/>
              <a:buNone/>
            </a:pPr>
            <a:r>
              <a:rPr kumimoji="0" lang="zh-TW" altLang="en-US" b="0" kern="0" dirty="0">
                <a:ea typeface="標楷體" pitchFamily="65" charset="-120"/>
              </a:rPr>
              <a:t>第一</a:t>
            </a:r>
            <a:r>
              <a:rPr kumimoji="0" lang="zh-TW" altLang="en-US" b="0" kern="0" dirty="0" smtClean="0">
                <a:ea typeface="標楷體" pitchFamily="65" charset="-120"/>
              </a:rPr>
              <a:t>條：</a:t>
            </a:r>
            <a:endParaRPr kumimoji="0" lang="en-US" altLang="zh-TW" b="0" kern="0" dirty="0" smtClean="0">
              <a:ea typeface="標楷體" pitchFamily="65" charset="-120"/>
            </a:endParaRPr>
          </a:p>
          <a:p>
            <a:pPr marL="363538" indent="-1588" eaLnBrk="1" hangingPunct="1">
              <a:buFontTx/>
              <a:buNone/>
            </a:pPr>
            <a:r>
              <a:rPr kumimoji="0" lang="zh-TW" altLang="en-US" b="0" kern="0" dirty="0" smtClean="0">
                <a:ea typeface="標楷體" pitchFamily="65" charset="-120"/>
              </a:rPr>
              <a:t>本</a:t>
            </a:r>
            <a:r>
              <a:rPr kumimoji="0" lang="zh-TW" altLang="en-US" b="0" kern="0" dirty="0">
                <a:ea typeface="標楷體" pitchFamily="65" charset="-120"/>
              </a:rPr>
              <a:t>辦法依據建築法第七十三條第三項規定訂定之</a:t>
            </a:r>
            <a:r>
              <a:rPr kumimoji="0" lang="zh-TW" altLang="en-US" b="0" kern="0" dirty="0" smtClean="0">
                <a:ea typeface="標楷體" pitchFamily="65" charset="-120"/>
              </a:rPr>
              <a:t>。</a:t>
            </a:r>
            <a:endParaRPr kumimoji="0" lang="en-US" altLang="zh-TW" b="0" kern="0" dirty="0" smtClean="0">
              <a:ea typeface="標楷體" pitchFamily="65" charset="-120"/>
            </a:endParaRPr>
          </a:p>
          <a:p>
            <a:pPr marL="363538" indent="-1588" eaLnBrk="1" hangingPunct="1">
              <a:buFontTx/>
              <a:buNone/>
            </a:pPr>
            <a:endParaRPr kumimoji="0" lang="en-US" altLang="zh-TW" b="0" kern="0" dirty="0" smtClean="0">
              <a:ea typeface="標楷體" pitchFamily="65" charset="-120"/>
            </a:endParaRPr>
          </a:p>
          <a:p>
            <a:pPr marL="90488" indent="-1588" eaLnBrk="1" hangingPunct="1">
              <a:buFontTx/>
              <a:buNone/>
            </a:pPr>
            <a:r>
              <a:rPr kumimoji="0" lang="zh-TW" altLang="en-US" b="0" kern="0" dirty="0">
                <a:ea typeface="標楷體" pitchFamily="65" charset="-120"/>
              </a:rPr>
              <a:t>第二</a:t>
            </a:r>
            <a:r>
              <a:rPr kumimoji="0" lang="zh-TW" altLang="en-US" b="0" kern="0" dirty="0" smtClean="0">
                <a:ea typeface="標楷體" pitchFamily="65" charset="-120"/>
              </a:rPr>
              <a:t>條：</a:t>
            </a:r>
            <a:endParaRPr kumimoji="0" lang="en-US" altLang="zh-TW" b="0" kern="0" dirty="0" smtClean="0">
              <a:ea typeface="標楷體" pitchFamily="65" charset="-120"/>
            </a:endParaRPr>
          </a:p>
          <a:p>
            <a:pPr marL="363538" indent="-1588" eaLnBrk="1" hangingPunct="1">
              <a:buFontTx/>
              <a:buNone/>
            </a:pPr>
            <a:r>
              <a:rPr kumimoji="0" lang="zh-TW" altLang="en-US" b="0" kern="0" dirty="0" smtClean="0">
                <a:ea typeface="標楷體" pitchFamily="65" charset="-120"/>
              </a:rPr>
              <a:t>本</a:t>
            </a:r>
            <a:r>
              <a:rPr kumimoji="0" lang="zh-TW" altLang="en-US" b="0" kern="0" dirty="0">
                <a:ea typeface="標楷體" pitchFamily="65" charset="-120"/>
              </a:rPr>
              <a:t>辦法之</a:t>
            </a:r>
            <a:r>
              <a:rPr kumimoji="0" lang="zh-TW" altLang="en-US" b="0" kern="0" dirty="0">
                <a:solidFill>
                  <a:srgbClr val="FF0000"/>
                </a:solidFill>
                <a:ea typeface="標楷體" pitchFamily="65" charset="-120"/>
              </a:rPr>
              <a:t>申請單元</a:t>
            </a:r>
            <a:r>
              <a:rPr kumimoji="0" lang="zh-TW" altLang="en-US" b="0" kern="0" dirty="0">
                <a:ea typeface="標楷體" pitchFamily="65" charset="-120"/>
              </a:rPr>
              <a:t>應以</a:t>
            </a:r>
            <a:r>
              <a:rPr kumimoji="0" lang="zh-TW" altLang="en-US" b="0" u="sng" kern="0" dirty="0">
                <a:ea typeface="標楷體" pitchFamily="65" charset="-120"/>
              </a:rPr>
              <a:t>戶</a:t>
            </a:r>
            <a:r>
              <a:rPr kumimoji="0" lang="zh-TW" altLang="en-US" b="0" kern="0" dirty="0">
                <a:ea typeface="標楷體" pitchFamily="65" charset="-120"/>
              </a:rPr>
              <a:t>或</a:t>
            </a:r>
            <a:r>
              <a:rPr kumimoji="0" lang="zh-TW" altLang="en-US" b="0" u="sng" kern="0" dirty="0">
                <a:ea typeface="標楷體" pitchFamily="65" charset="-120"/>
              </a:rPr>
              <a:t>具有一小時以上防火時效之防火牆、防火樓板及一小時以上防火時效及阻熱性之防火門窗區劃分隔</a:t>
            </a:r>
            <a:r>
              <a:rPr kumimoji="0" lang="zh-TW" altLang="en-US" b="0" kern="0" dirty="0">
                <a:ea typeface="標楷體" pitchFamily="65" charset="-120"/>
              </a:rPr>
              <a:t>，並應</a:t>
            </a:r>
            <a:r>
              <a:rPr kumimoji="0" lang="zh-TW" altLang="en-US" b="0" u="sng" kern="0" dirty="0">
                <a:ea typeface="標楷體" pitchFamily="65" charset="-120"/>
              </a:rPr>
              <a:t>連接直通樓梯、梯廳或戶外</a:t>
            </a:r>
            <a:r>
              <a:rPr kumimoji="0" lang="zh-TW" altLang="en-US" b="0" kern="0" dirty="0">
                <a:ea typeface="標楷體" pitchFamily="65" charset="-120"/>
              </a:rPr>
              <a:t>。</a:t>
            </a:r>
          </a:p>
          <a:p>
            <a:pPr marL="363538" indent="-1588" eaLnBrk="1" hangingPunct="1">
              <a:buFontTx/>
              <a:buNone/>
            </a:pPr>
            <a:r>
              <a:rPr kumimoji="0" lang="zh-TW" altLang="en-US" b="0" kern="0" dirty="0" smtClean="0">
                <a:ea typeface="標楷體" pitchFamily="65" charset="-120"/>
              </a:rPr>
              <a:t>申請</a:t>
            </a:r>
            <a:r>
              <a:rPr kumimoji="0" lang="zh-TW" altLang="en-US" b="0" kern="0" dirty="0">
                <a:ea typeface="標楷體" pitchFamily="65" charset="-120"/>
              </a:rPr>
              <a:t>建築物變更使用類組，除應</a:t>
            </a:r>
            <a:r>
              <a:rPr kumimoji="0" lang="zh-TW" altLang="en-US" b="0" kern="0" dirty="0">
                <a:solidFill>
                  <a:srgbClr val="FF0000"/>
                </a:solidFill>
                <a:ea typeface="標楷體" pitchFamily="65" charset="-120"/>
              </a:rPr>
              <a:t>符合都市計畫土地使用分區管制或非都市土地使用管制之容許項目</a:t>
            </a:r>
            <a:r>
              <a:rPr kumimoji="0" lang="zh-TW" altLang="en-US" b="0" kern="0" dirty="0">
                <a:ea typeface="標楷體" pitchFamily="65" charset="-120"/>
              </a:rPr>
              <a:t>外，並應</a:t>
            </a:r>
            <a:r>
              <a:rPr kumimoji="0" lang="zh-TW" altLang="en-US" b="0" kern="0" dirty="0">
                <a:solidFill>
                  <a:srgbClr val="FF0000"/>
                </a:solidFill>
                <a:ea typeface="標楷體" pitchFamily="65" charset="-120"/>
              </a:rPr>
              <a:t>依本辦法之附表規定辦理</a:t>
            </a:r>
            <a:r>
              <a:rPr kumimoji="0" lang="zh-TW" altLang="en-US" b="0" kern="0" dirty="0">
                <a:ea typeface="標楷體" pitchFamily="65" charset="-120"/>
              </a:rPr>
              <a:t>，但各目的事業主管機關另有規定者，從其規定。</a:t>
            </a:r>
          </a:p>
          <a:p>
            <a:pPr marL="363538" indent="-1588" eaLnBrk="1" hangingPunct="1">
              <a:buFontTx/>
              <a:buNone/>
            </a:pPr>
            <a:endParaRPr kumimoji="0" lang="en-US" altLang="zh-TW" b="0" kern="0" dirty="0">
              <a:ea typeface="標楷體" pitchFamily="65" charset="-120"/>
            </a:endParaRPr>
          </a:p>
        </p:txBody>
      </p:sp>
    </p:spTree>
    <p:extLst>
      <p:ext uri="{BB962C8B-B14F-4D97-AF65-F5344CB8AC3E}">
        <p14:creationId xmlns:p14="http://schemas.microsoft.com/office/powerpoint/2010/main" val="28298064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363538" indent="-276225" eaLnBrk="1" hangingPunct="1">
              <a:buFontTx/>
              <a:buNone/>
            </a:pPr>
            <a:r>
              <a:rPr kumimoji="0" lang="zh-TW" altLang="en-US" b="0" kern="0" dirty="0">
                <a:ea typeface="標楷體" pitchFamily="65" charset="-120"/>
              </a:rPr>
              <a:t>第三</a:t>
            </a:r>
            <a:r>
              <a:rPr kumimoji="0" lang="zh-TW" altLang="en-US" b="0" kern="0" dirty="0" smtClean="0">
                <a:ea typeface="標楷體" pitchFamily="65" charset="-120"/>
              </a:rPr>
              <a:t>條：</a:t>
            </a:r>
            <a:endParaRPr kumimoji="0" lang="en-US" altLang="zh-TW" b="0" kern="0" dirty="0" smtClean="0">
              <a:ea typeface="標楷體" pitchFamily="65" charset="-120"/>
            </a:endParaRPr>
          </a:p>
          <a:p>
            <a:pPr marL="363538" indent="-1588" eaLnBrk="1" hangingPunct="1">
              <a:buFontTx/>
              <a:buNone/>
            </a:pPr>
            <a:r>
              <a:rPr kumimoji="0" lang="zh-TW" altLang="en-US" b="0" kern="0" dirty="0" smtClean="0">
                <a:ea typeface="標楷體" pitchFamily="65" charset="-120"/>
              </a:rPr>
              <a:t>申請</a:t>
            </a:r>
            <a:r>
              <a:rPr kumimoji="0" lang="zh-TW" altLang="en-US" b="0" kern="0" dirty="0">
                <a:ea typeface="標楷體" pitchFamily="65" charset="-120"/>
              </a:rPr>
              <a:t>一定規模以下建築物免辦理變更使用執照，且</a:t>
            </a:r>
            <a:r>
              <a:rPr kumimoji="0" lang="zh-TW" altLang="en-US" b="0" kern="0" dirty="0">
                <a:solidFill>
                  <a:srgbClr val="FF0000"/>
                </a:solidFill>
                <a:ea typeface="標楷體" pitchFamily="65" charset="-120"/>
              </a:rPr>
              <a:t>涉及須由營造業承造之施工行為</a:t>
            </a:r>
            <a:r>
              <a:rPr kumimoji="0" lang="zh-TW" altLang="en-US" b="0" kern="0" dirty="0">
                <a:ea typeface="標楷體" pitchFamily="65" charset="-120"/>
              </a:rPr>
              <a:t>者，</a:t>
            </a:r>
            <a:r>
              <a:rPr kumimoji="0" lang="zh-TW" altLang="en-US" b="0" u="sng" kern="0" dirty="0">
                <a:ea typeface="標楷體" pitchFamily="65" charset="-120"/>
              </a:rPr>
              <a:t>建築物施工前</a:t>
            </a:r>
            <a:r>
              <a:rPr kumimoji="0" lang="zh-TW" altLang="en-US" b="0" kern="0" dirty="0">
                <a:ea typeface="標楷體" pitchFamily="65" charset="-120"/>
              </a:rPr>
              <a:t>應備齊使用項目更動申報書，並檢附下列各項書圖文件，報請主管建築機關審查後，始得為之</a:t>
            </a:r>
            <a:r>
              <a:rPr kumimoji="0" lang="zh-TW" altLang="en-US" b="0" kern="0" dirty="0" smtClean="0">
                <a:ea typeface="標楷體" pitchFamily="65" charset="-120"/>
              </a:rPr>
              <a:t>：</a:t>
            </a:r>
            <a:endParaRPr kumimoji="0" lang="en-US" altLang="zh-TW" b="0" kern="0" dirty="0" smtClean="0">
              <a:ea typeface="標楷體" pitchFamily="65" charset="-120"/>
            </a:endParaRPr>
          </a:p>
          <a:p>
            <a:pPr marL="987425" indent="-625475" eaLnBrk="1" hangingPunct="1">
              <a:buFontTx/>
              <a:buNone/>
            </a:pPr>
            <a:r>
              <a:rPr kumimoji="0" lang="zh-TW" altLang="en-US" b="0" kern="0" dirty="0">
                <a:ea typeface="標楷體" pitchFamily="65" charset="-120"/>
              </a:rPr>
              <a:t>一、申請書。</a:t>
            </a:r>
          </a:p>
          <a:p>
            <a:pPr marL="987425" indent="-625475" eaLnBrk="1" hangingPunct="1">
              <a:buFontTx/>
              <a:buNone/>
            </a:pPr>
            <a:r>
              <a:rPr kumimoji="0" lang="zh-TW" altLang="en-US" b="0" kern="0" dirty="0">
                <a:ea typeface="標楷體" pitchFamily="65" charset="-120"/>
              </a:rPr>
              <a:t>二、建築物權利證明文件。申請人非建築物所有權人者，應檢附所有權人同意書。</a:t>
            </a:r>
          </a:p>
          <a:p>
            <a:pPr marL="987425" indent="-625475" eaLnBrk="1" hangingPunct="1">
              <a:buFontTx/>
              <a:buNone/>
            </a:pPr>
            <a:r>
              <a:rPr kumimoji="0" lang="zh-TW" altLang="en-US" b="0" kern="0" dirty="0">
                <a:ea typeface="標楷體" pitchFamily="65" charset="-120"/>
              </a:rPr>
              <a:t>三、原使用執照影本或證明文件及其原核准使用執照竣工平面圖影本</a:t>
            </a:r>
            <a:r>
              <a:rPr kumimoji="0" lang="zh-TW" altLang="en-US" b="0" kern="0" dirty="0" smtClean="0">
                <a:ea typeface="標楷體" pitchFamily="65" charset="-120"/>
              </a:rPr>
              <a:t>。</a:t>
            </a:r>
            <a:endParaRPr kumimoji="0" lang="en-US" altLang="zh-TW" b="0" kern="0" dirty="0" smtClean="0">
              <a:ea typeface="標楷體" pitchFamily="65" charset="-120"/>
            </a:endParaRPr>
          </a:p>
          <a:p>
            <a:pPr marL="987425" indent="-625475" eaLnBrk="1" hangingPunct="1">
              <a:buNone/>
            </a:pPr>
            <a:r>
              <a:rPr kumimoji="0" lang="zh-TW" altLang="en-US" b="0" kern="0" dirty="0">
                <a:ea typeface="標楷體" pitchFamily="65" charset="-120"/>
              </a:rPr>
              <a:t>四、基地座落土地使用分區證明</a:t>
            </a:r>
            <a:r>
              <a:rPr kumimoji="0" lang="zh-TW" altLang="en-US" b="0" kern="0" dirty="0" smtClean="0">
                <a:ea typeface="標楷體" pitchFamily="65" charset="-120"/>
              </a:rPr>
              <a:t>。</a:t>
            </a:r>
            <a:endParaRPr kumimoji="0" lang="zh-TW" altLang="en-US" b="0" kern="0" dirty="0">
              <a:ea typeface="標楷體" pitchFamily="65" charset="-120"/>
            </a:endParaRPr>
          </a:p>
        </p:txBody>
      </p:sp>
    </p:spTree>
    <p:extLst>
      <p:ext uri="{BB962C8B-B14F-4D97-AF65-F5344CB8AC3E}">
        <p14:creationId xmlns:p14="http://schemas.microsoft.com/office/powerpoint/2010/main" val="19558454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987425" indent="-625475" eaLnBrk="1" hangingPunct="1">
              <a:buFontTx/>
              <a:buNone/>
            </a:pPr>
            <a:endParaRPr kumimoji="0" lang="en-US" altLang="zh-TW" b="0" kern="0" dirty="0" smtClean="0">
              <a:ea typeface="標楷體" pitchFamily="65" charset="-120"/>
            </a:endParaRPr>
          </a:p>
          <a:p>
            <a:pPr marL="987425" indent="-625475" eaLnBrk="1" hangingPunct="1">
              <a:buFontTx/>
              <a:buNone/>
            </a:pPr>
            <a:endParaRPr kumimoji="0" lang="en-US" altLang="zh-TW" b="0" kern="0" dirty="0">
              <a:ea typeface="標楷體" pitchFamily="65" charset="-120"/>
            </a:endParaRPr>
          </a:p>
          <a:p>
            <a:pPr marL="987425" indent="-625475" eaLnBrk="1" hangingPunct="1">
              <a:buNone/>
            </a:pPr>
            <a:r>
              <a:rPr kumimoji="0" lang="zh-TW" altLang="en-US" b="0" kern="0" dirty="0" smtClean="0">
                <a:ea typeface="標楷體" pitchFamily="65" charset="-120"/>
              </a:rPr>
              <a:t>五、擬變更平面圖。</a:t>
            </a:r>
            <a:endParaRPr kumimoji="0" lang="en-US" altLang="zh-TW" b="0" kern="0" dirty="0" smtClean="0">
              <a:ea typeface="標楷體" pitchFamily="65" charset="-120"/>
            </a:endParaRPr>
          </a:p>
          <a:p>
            <a:pPr marL="987425" indent="-625475" eaLnBrk="1" hangingPunct="1">
              <a:buNone/>
            </a:pPr>
            <a:r>
              <a:rPr kumimoji="0" lang="zh-TW" altLang="zh-TW" b="0" kern="0" dirty="0" smtClean="0">
                <a:ea typeface="標楷體" pitchFamily="65" charset="-120"/>
              </a:rPr>
              <a:t>六、</a:t>
            </a:r>
            <a:r>
              <a:rPr kumimoji="0" lang="zh-TW" altLang="zh-TW" b="0" kern="0" dirty="0">
                <a:ea typeface="標楷體" pitchFamily="65" charset="-120"/>
              </a:rPr>
              <a:t>建築師簽證表。</a:t>
            </a:r>
          </a:p>
          <a:p>
            <a:pPr marL="987425" indent="-625475" eaLnBrk="1" hangingPunct="1">
              <a:buNone/>
            </a:pPr>
            <a:r>
              <a:rPr kumimoji="0" lang="zh-TW" altLang="zh-TW" b="0" kern="0" dirty="0">
                <a:ea typeface="標楷體" pitchFamily="65" charset="-120"/>
              </a:rPr>
              <a:t>七、載重變更者應檢附建築師或結構、土木工程技師簽證之結構安全證明及圖說。</a:t>
            </a:r>
          </a:p>
          <a:p>
            <a:pPr marL="987425" indent="-625475" eaLnBrk="1" hangingPunct="1">
              <a:buNone/>
            </a:pPr>
            <a:r>
              <a:rPr kumimoji="0" lang="zh-TW" altLang="zh-TW" b="0" kern="0" dirty="0">
                <a:ea typeface="標楷體" pitchFamily="65" charset="-120"/>
              </a:rPr>
              <a:t>八、未妨礙防火避難設施或構造設備等切結書。</a:t>
            </a:r>
          </a:p>
          <a:p>
            <a:pPr marL="987425" indent="-625475" eaLnBrk="1" hangingPunct="1">
              <a:buNone/>
            </a:pPr>
            <a:r>
              <a:rPr kumimoji="0" lang="zh-TW" altLang="zh-TW" b="0" kern="0" dirty="0">
                <a:ea typeface="標楷體" pitchFamily="65" charset="-120"/>
              </a:rPr>
              <a:t>九、其他必要文件</a:t>
            </a:r>
            <a:r>
              <a:rPr kumimoji="0" lang="zh-TW" altLang="zh-TW" b="0" kern="0" dirty="0" smtClean="0">
                <a:ea typeface="標楷體" pitchFamily="65" charset="-120"/>
              </a:rPr>
              <a:t>。</a:t>
            </a:r>
            <a:endParaRPr kumimoji="0" lang="en-US" altLang="zh-TW" b="0" kern="0" dirty="0" smtClean="0">
              <a:ea typeface="標楷體" pitchFamily="65" charset="-120"/>
            </a:endParaRPr>
          </a:p>
        </p:txBody>
      </p:sp>
    </p:spTree>
    <p:extLst>
      <p:ext uri="{BB962C8B-B14F-4D97-AF65-F5344CB8AC3E}">
        <p14:creationId xmlns:p14="http://schemas.microsoft.com/office/powerpoint/2010/main" val="29701327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361950" indent="0">
              <a:buNone/>
            </a:pPr>
            <a:endParaRPr kumimoji="0" lang="en-US" altLang="zh-TW" b="0" kern="0" dirty="0" smtClean="0">
              <a:ea typeface="標楷體" pitchFamily="65" charset="-120"/>
            </a:endParaRPr>
          </a:p>
          <a:p>
            <a:pPr marL="361950" indent="0">
              <a:buNone/>
            </a:pPr>
            <a:endParaRPr kumimoji="0" lang="en-US" altLang="zh-TW" b="0" kern="0" dirty="0">
              <a:ea typeface="標楷體" pitchFamily="65" charset="-120"/>
            </a:endParaRPr>
          </a:p>
          <a:p>
            <a:pPr marL="361950" indent="0">
              <a:buNone/>
            </a:pPr>
            <a:r>
              <a:rPr kumimoji="0" lang="zh-TW" altLang="zh-TW" b="0" u="sng" kern="0" dirty="0" smtClean="0">
                <a:ea typeface="標楷體" pitchFamily="65" charset="-120"/>
              </a:rPr>
              <a:t>工程</a:t>
            </a:r>
            <a:r>
              <a:rPr kumimoji="0" lang="zh-TW" altLang="zh-TW" b="0" u="sng" kern="0" dirty="0">
                <a:ea typeface="標楷體" pitchFamily="65" charset="-120"/>
              </a:rPr>
              <a:t>完工後</a:t>
            </a:r>
            <a:r>
              <a:rPr kumimoji="0" lang="zh-TW" altLang="zh-TW" b="0" kern="0" dirty="0">
                <a:ea typeface="標楷體" pitchFamily="65" charset="-120"/>
              </a:rPr>
              <a:t>申請人應備齊下列文件，報請本府</a:t>
            </a:r>
            <a:r>
              <a:rPr kumimoji="0" lang="zh-TW" altLang="zh-TW" b="0" u="sng" kern="0" dirty="0">
                <a:ea typeface="標楷體" pitchFamily="65" charset="-120"/>
              </a:rPr>
              <a:t>核發許可</a:t>
            </a:r>
            <a:r>
              <a:rPr kumimoji="0" lang="zh-TW" altLang="zh-TW" b="0" kern="0" dirty="0">
                <a:ea typeface="標楷體" pitchFamily="65" charset="-120"/>
              </a:rPr>
              <a:t>：</a:t>
            </a:r>
          </a:p>
          <a:p>
            <a:pPr marL="987425" indent="-625475">
              <a:buNone/>
            </a:pPr>
            <a:r>
              <a:rPr kumimoji="0" lang="zh-TW" altLang="zh-TW" b="0" kern="0" dirty="0">
                <a:ea typeface="標楷體" pitchFamily="65" charset="-120"/>
              </a:rPr>
              <a:t>一、申請書。</a:t>
            </a:r>
          </a:p>
          <a:p>
            <a:pPr marL="987425" indent="-625475">
              <a:buNone/>
            </a:pPr>
            <a:r>
              <a:rPr kumimoji="0" lang="zh-TW" altLang="zh-TW" b="0" kern="0" dirty="0">
                <a:ea typeface="標楷體" pitchFamily="65" charset="-120"/>
              </a:rPr>
              <a:t>二、竣工圖說。</a:t>
            </a:r>
          </a:p>
          <a:p>
            <a:pPr marL="987425" indent="-625475">
              <a:buNone/>
            </a:pPr>
            <a:r>
              <a:rPr kumimoji="0" lang="zh-TW" altLang="zh-TW" b="0" kern="0" dirty="0">
                <a:ea typeface="標楷體" pitchFamily="65" charset="-120"/>
              </a:rPr>
              <a:t>三、竣工照片。</a:t>
            </a:r>
          </a:p>
          <a:p>
            <a:pPr marL="987425" indent="-625475">
              <a:buNone/>
            </a:pPr>
            <a:r>
              <a:rPr kumimoji="0" lang="zh-TW" altLang="zh-TW" b="0" kern="0" dirty="0">
                <a:ea typeface="標楷體" pitchFamily="65" charset="-120"/>
              </a:rPr>
              <a:t>四、材料合格證明。</a:t>
            </a:r>
          </a:p>
          <a:p>
            <a:pPr marL="987425" indent="-625475">
              <a:buNone/>
            </a:pPr>
            <a:r>
              <a:rPr kumimoji="0" lang="zh-TW" altLang="zh-TW" b="0" kern="0" dirty="0">
                <a:ea typeface="標楷體" pitchFamily="65" charset="-120"/>
              </a:rPr>
              <a:t>五、門牌如經戶政機關整編、增編或改編者，應檢附戶政機關證明文件。</a:t>
            </a:r>
          </a:p>
          <a:p>
            <a:pPr marL="363538" indent="-276225" eaLnBrk="1" hangingPunct="1">
              <a:buFontTx/>
              <a:buNone/>
            </a:pPr>
            <a:endParaRPr kumimoji="0" lang="zh-TW" altLang="en-US" b="0" kern="0" dirty="0">
              <a:ea typeface="標楷體" pitchFamily="65" charset="-120"/>
            </a:endParaRPr>
          </a:p>
          <a:p>
            <a:pPr marL="363538" indent="-1588" eaLnBrk="1" hangingPunct="1">
              <a:buFontTx/>
              <a:buNone/>
            </a:pPr>
            <a:endParaRPr kumimoji="0" lang="en-US" altLang="zh-TW" b="0" kern="0" dirty="0">
              <a:ea typeface="標楷體" pitchFamily="65" charset="-120"/>
            </a:endParaRPr>
          </a:p>
        </p:txBody>
      </p:sp>
    </p:spTree>
    <p:extLst>
      <p:ext uri="{BB962C8B-B14F-4D97-AF65-F5344CB8AC3E}">
        <p14:creationId xmlns:p14="http://schemas.microsoft.com/office/powerpoint/2010/main" val="39736070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363538" indent="-276225" eaLnBrk="1" hangingPunct="1">
              <a:buFontTx/>
              <a:buNone/>
            </a:pPr>
            <a:r>
              <a:rPr kumimoji="0" lang="zh-TW" altLang="en-US" b="0" kern="0" dirty="0" smtClean="0">
                <a:ea typeface="標楷體" pitchFamily="65" charset="-120"/>
              </a:rPr>
              <a:t>第四條：</a:t>
            </a:r>
            <a:endParaRPr kumimoji="0" lang="en-US" altLang="zh-TW" b="0" kern="0" dirty="0" smtClean="0">
              <a:ea typeface="標楷體" pitchFamily="65" charset="-120"/>
            </a:endParaRPr>
          </a:p>
          <a:p>
            <a:pPr marL="363538" indent="-1588" eaLnBrk="1" hangingPunct="1">
              <a:buFontTx/>
              <a:buNone/>
            </a:pPr>
            <a:r>
              <a:rPr kumimoji="0" lang="zh-TW" altLang="en-US" b="0" kern="0" dirty="0">
                <a:ea typeface="標楷體" pitchFamily="65" charset="-120"/>
              </a:rPr>
              <a:t>申請一定規模以下建築物免辦理變更使用執照，但</a:t>
            </a:r>
            <a:r>
              <a:rPr kumimoji="0" lang="zh-TW" altLang="en-US" b="0" kern="0" dirty="0">
                <a:solidFill>
                  <a:srgbClr val="FF0000"/>
                </a:solidFill>
                <a:ea typeface="標楷體" pitchFamily="65" charset="-120"/>
              </a:rPr>
              <a:t>未涉及須由營造業承造之施工行為</a:t>
            </a:r>
            <a:r>
              <a:rPr kumimoji="0" lang="zh-TW" altLang="en-US" b="0" kern="0" dirty="0">
                <a:ea typeface="標楷體" pitchFamily="65" charset="-120"/>
              </a:rPr>
              <a:t>者，申請人應於</a:t>
            </a:r>
            <a:r>
              <a:rPr kumimoji="0" lang="zh-TW" altLang="en-US" b="0" u="sng" kern="0" dirty="0">
                <a:ea typeface="標楷體" pitchFamily="65" charset="-120"/>
              </a:rPr>
              <a:t>營業登記或立案登記前</a:t>
            </a:r>
            <a:r>
              <a:rPr kumimoji="0" lang="zh-TW" altLang="en-US" b="0" kern="0" dirty="0">
                <a:ea typeface="標楷體" pitchFamily="65" charset="-120"/>
              </a:rPr>
              <a:t>，備具使用項目更動申報書，並檢附下列各項書圖文件，報請主管建築機關</a:t>
            </a:r>
            <a:r>
              <a:rPr kumimoji="0" lang="zh-TW" altLang="en-US" b="0" kern="0" dirty="0" smtClean="0">
                <a:ea typeface="標楷體" pitchFamily="65" charset="-120"/>
              </a:rPr>
              <a:t>審查</a:t>
            </a:r>
            <a:r>
              <a:rPr lang="zh-TW" altLang="zh-TW" dirty="0"/>
              <a:t>：</a:t>
            </a:r>
            <a:endParaRPr kumimoji="0" lang="en-US" altLang="zh-TW" b="0" kern="0" dirty="0" smtClean="0">
              <a:ea typeface="標楷體" pitchFamily="65" charset="-120"/>
            </a:endParaRPr>
          </a:p>
          <a:p>
            <a:pPr marL="995363" indent="-633413" eaLnBrk="1" hangingPunct="1">
              <a:buFontTx/>
              <a:buNone/>
            </a:pPr>
            <a:r>
              <a:rPr kumimoji="0" lang="zh-TW" altLang="en-US" b="0" kern="0" dirty="0" smtClean="0">
                <a:ea typeface="標楷體" pitchFamily="65" charset="-120"/>
              </a:rPr>
              <a:t>一、申請書</a:t>
            </a:r>
            <a:r>
              <a:rPr kumimoji="0" lang="zh-TW" altLang="en-US" b="0" kern="0" dirty="0">
                <a:ea typeface="標楷體" pitchFamily="65" charset="-120"/>
              </a:rPr>
              <a:t>。</a:t>
            </a:r>
          </a:p>
          <a:p>
            <a:pPr marL="995363" indent="-633413" eaLnBrk="1" hangingPunct="1">
              <a:buFontTx/>
              <a:buNone/>
            </a:pPr>
            <a:r>
              <a:rPr kumimoji="0" lang="zh-TW" altLang="en-US" b="0" kern="0" dirty="0">
                <a:ea typeface="標楷體" pitchFamily="65" charset="-120"/>
              </a:rPr>
              <a:t>二、建築物權利證明文件。申請人非建築物所有權人者，應檢附所有權人同意書。</a:t>
            </a:r>
          </a:p>
          <a:p>
            <a:pPr marL="995363" indent="-633413" eaLnBrk="1" hangingPunct="1">
              <a:buFontTx/>
              <a:buNone/>
            </a:pPr>
            <a:r>
              <a:rPr kumimoji="0" lang="zh-TW" altLang="en-US" b="0" kern="0" dirty="0">
                <a:ea typeface="標楷體" pitchFamily="65" charset="-120"/>
              </a:rPr>
              <a:t>三、原使用執照影本或證明文件及其原核准使用執照竣工平面圖影本。</a:t>
            </a:r>
          </a:p>
          <a:p>
            <a:pPr marL="995363" indent="-633413" eaLnBrk="1" hangingPunct="1">
              <a:buFontTx/>
              <a:buNone/>
            </a:pPr>
            <a:r>
              <a:rPr kumimoji="0" lang="zh-TW" altLang="en-US" b="0" kern="0" dirty="0">
                <a:ea typeface="標楷體" pitchFamily="65" charset="-120"/>
              </a:rPr>
              <a:t>四、基地座落土地使用分區證明。</a:t>
            </a:r>
          </a:p>
          <a:p>
            <a:pPr marL="363538" indent="-276225" eaLnBrk="1" hangingPunct="1">
              <a:buFontTx/>
              <a:buNone/>
            </a:pPr>
            <a:endParaRPr kumimoji="0" lang="zh-TW" altLang="en-US" b="0" kern="0" dirty="0">
              <a:ea typeface="標楷體" pitchFamily="65" charset="-120"/>
            </a:endParaRPr>
          </a:p>
          <a:p>
            <a:pPr marL="363538" indent="-1588" eaLnBrk="1" hangingPunct="1">
              <a:buFontTx/>
              <a:buNone/>
            </a:pPr>
            <a:endParaRPr kumimoji="0" lang="en-US" altLang="zh-TW" b="0" kern="0" dirty="0">
              <a:ea typeface="標楷體" pitchFamily="65" charset="-120"/>
            </a:endParaRPr>
          </a:p>
        </p:txBody>
      </p:sp>
    </p:spTree>
    <p:extLst>
      <p:ext uri="{BB962C8B-B14F-4D97-AF65-F5344CB8AC3E}">
        <p14:creationId xmlns:p14="http://schemas.microsoft.com/office/powerpoint/2010/main" val="2555303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896938" indent="-534988" eaLnBrk="1" hangingPunct="1">
              <a:buFontTx/>
              <a:buNone/>
            </a:pPr>
            <a:endParaRPr kumimoji="0" lang="en-US" altLang="zh-TW" b="0" kern="0" dirty="0" smtClean="0">
              <a:ea typeface="標楷體" pitchFamily="65" charset="-120"/>
            </a:endParaRPr>
          </a:p>
          <a:p>
            <a:pPr marL="896938" indent="-534988" eaLnBrk="1" hangingPunct="1">
              <a:buFontTx/>
              <a:buNone/>
            </a:pPr>
            <a:endParaRPr kumimoji="0" lang="en-US" altLang="zh-TW" b="0" kern="0" dirty="0" smtClean="0">
              <a:ea typeface="標楷體" pitchFamily="65" charset="-120"/>
            </a:endParaRPr>
          </a:p>
          <a:p>
            <a:pPr marL="968375" indent="-606425" eaLnBrk="1" hangingPunct="1">
              <a:buFontTx/>
              <a:buNone/>
            </a:pPr>
            <a:r>
              <a:rPr kumimoji="0" lang="zh-TW" altLang="en-US" b="0" kern="0" dirty="0" smtClean="0">
                <a:ea typeface="標楷體" pitchFamily="65" charset="-120"/>
              </a:rPr>
              <a:t>五</a:t>
            </a:r>
            <a:r>
              <a:rPr kumimoji="0" lang="zh-TW" altLang="en-US" b="0" kern="0" dirty="0">
                <a:ea typeface="標楷體" pitchFamily="65" charset="-120"/>
              </a:rPr>
              <a:t>、擬變更平面圖。</a:t>
            </a:r>
          </a:p>
          <a:p>
            <a:pPr marL="968375" indent="-606425" eaLnBrk="1" hangingPunct="1">
              <a:buFontTx/>
              <a:buNone/>
            </a:pPr>
            <a:r>
              <a:rPr kumimoji="0" lang="zh-TW" altLang="en-US" b="0" kern="0" dirty="0">
                <a:ea typeface="標楷體" pitchFamily="65" charset="-120"/>
              </a:rPr>
              <a:t>六、建築師簽證表。</a:t>
            </a:r>
          </a:p>
          <a:p>
            <a:pPr marL="968375" indent="-606425" eaLnBrk="1" hangingPunct="1">
              <a:buFontTx/>
              <a:buNone/>
            </a:pPr>
            <a:r>
              <a:rPr kumimoji="0" lang="zh-TW" altLang="en-US" b="0" kern="0" dirty="0">
                <a:ea typeface="標楷體" pitchFamily="65" charset="-120"/>
              </a:rPr>
              <a:t>七、載重變更者應檢附建築師或結構、土木工程技師簽證之結構安全證明及圖說。</a:t>
            </a:r>
          </a:p>
          <a:p>
            <a:pPr marL="968375" indent="-606425" eaLnBrk="1" hangingPunct="1">
              <a:buFontTx/>
              <a:buNone/>
            </a:pPr>
            <a:r>
              <a:rPr kumimoji="0" lang="zh-TW" altLang="en-US" b="0" kern="0" dirty="0">
                <a:ea typeface="標楷體" pitchFamily="65" charset="-120"/>
              </a:rPr>
              <a:t>八、門牌如經戶政機關整編、增編或改編者，應檢附戶政機關證明文件。</a:t>
            </a:r>
          </a:p>
          <a:p>
            <a:pPr marL="968375" indent="-606425" eaLnBrk="1" hangingPunct="1">
              <a:buFontTx/>
              <a:buNone/>
            </a:pPr>
            <a:r>
              <a:rPr kumimoji="0" lang="zh-TW" altLang="en-US" b="0" kern="0" dirty="0">
                <a:ea typeface="標楷體" pitchFamily="65" charset="-120"/>
              </a:rPr>
              <a:t>九、未妨礙防火避難設施或構造設備等切結書。</a:t>
            </a:r>
          </a:p>
          <a:p>
            <a:pPr marL="968375" indent="-606425" eaLnBrk="1" hangingPunct="1">
              <a:buFontTx/>
              <a:buNone/>
            </a:pPr>
            <a:r>
              <a:rPr kumimoji="0" lang="zh-TW" altLang="en-US" b="0" kern="0" dirty="0">
                <a:ea typeface="標楷體" pitchFamily="65" charset="-120"/>
              </a:rPr>
              <a:t>十、其他必要文件</a:t>
            </a:r>
            <a:r>
              <a:rPr kumimoji="0" lang="zh-TW" altLang="en-US" b="0" kern="0" dirty="0" smtClean="0">
                <a:ea typeface="標楷體" pitchFamily="65" charset="-120"/>
              </a:rPr>
              <a:t>。</a:t>
            </a:r>
            <a:endParaRPr kumimoji="0" lang="zh-TW" altLang="zh-TW" b="0" kern="0" dirty="0" smtClean="0">
              <a:ea typeface="標楷體" pitchFamily="65" charset="-120"/>
            </a:endParaRPr>
          </a:p>
          <a:p>
            <a:pPr marL="363538" indent="-276225" eaLnBrk="1" hangingPunct="1">
              <a:buFontTx/>
              <a:buNone/>
            </a:pPr>
            <a:endParaRPr kumimoji="0" lang="zh-TW" altLang="en-US" b="0" kern="0" dirty="0">
              <a:ea typeface="標楷體" pitchFamily="65" charset="-120"/>
            </a:endParaRPr>
          </a:p>
          <a:p>
            <a:pPr marL="363538" indent="-1588" eaLnBrk="1" hangingPunct="1">
              <a:buFontTx/>
              <a:buNone/>
            </a:pPr>
            <a:endParaRPr kumimoji="0" lang="en-US" altLang="zh-TW" b="0" kern="0" dirty="0">
              <a:ea typeface="標楷體" pitchFamily="65" charset="-120"/>
            </a:endParaRPr>
          </a:p>
        </p:txBody>
      </p:sp>
    </p:spTree>
    <p:extLst>
      <p:ext uri="{BB962C8B-B14F-4D97-AF65-F5344CB8AC3E}">
        <p14:creationId xmlns:p14="http://schemas.microsoft.com/office/powerpoint/2010/main" val="20394956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Rot="1" noChangeArrowheads="1"/>
          </p:cNvSpPr>
          <p:nvPr/>
        </p:nvSpPr>
        <p:spPr bwMode="auto">
          <a:xfrm>
            <a:off x="571472" y="2708920"/>
            <a:ext cx="8072494" cy="1365302"/>
          </a:xfrm>
          <a:prstGeom prst="rect">
            <a:avLst/>
          </a:prstGeom>
          <a:solidFill>
            <a:srgbClr val="003366"/>
          </a:solidFill>
          <a:ln w="9525">
            <a:noFill/>
            <a:miter lim="800000"/>
            <a:headEnd/>
            <a:tailEnd/>
          </a:ln>
          <a:effectLst/>
        </p:spPr>
        <p:txBody>
          <a:bodyPr anchor="ctr"/>
          <a:lstStyle/>
          <a:p>
            <a:pPr algn="ctr">
              <a:defRPr/>
            </a:pPr>
            <a:r>
              <a:rPr lang="zh-TW" altLang="en-US" sz="4000" dirty="0">
                <a:solidFill>
                  <a:schemeClr val="bg1"/>
                </a:solidFill>
                <a:effectLst>
                  <a:outerShdw blurRad="38100" dist="38100" dir="2700000" algn="tl">
                    <a:srgbClr val="000000"/>
                  </a:outerShdw>
                </a:effectLst>
                <a:latin typeface="標楷體" pitchFamily="65" charset="-120"/>
                <a:ea typeface="標楷體" pitchFamily="65" charset="-120"/>
              </a:rPr>
              <a:t>變更使用相關法令簡介</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363538" indent="-276225" eaLnBrk="1" hangingPunct="1">
              <a:buFontTx/>
              <a:buNone/>
            </a:pPr>
            <a:endParaRPr kumimoji="0" lang="en-US" altLang="zh-TW" b="0" kern="0" dirty="0" smtClean="0">
              <a:ea typeface="標楷體" pitchFamily="65" charset="-120"/>
            </a:endParaRPr>
          </a:p>
          <a:p>
            <a:pPr marL="363538" indent="-276225" eaLnBrk="1" hangingPunct="1">
              <a:buFontTx/>
              <a:buNone/>
            </a:pPr>
            <a:r>
              <a:rPr kumimoji="0" lang="zh-TW" altLang="en-US" b="0" kern="0" dirty="0" smtClean="0">
                <a:ea typeface="標楷體" pitchFamily="65" charset="-120"/>
              </a:rPr>
              <a:t>第五條：</a:t>
            </a:r>
            <a:endParaRPr kumimoji="0" lang="en-US" altLang="zh-TW" b="0" kern="0" dirty="0" smtClean="0">
              <a:ea typeface="標楷體" pitchFamily="65" charset="-120"/>
            </a:endParaRPr>
          </a:p>
          <a:p>
            <a:pPr marL="363538" indent="-1588" eaLnBrk="1" hangingPunct="1">
              <a:buFontTx/>
              <a:buNone/>
            </a:pPr>
            <a:r>
              <a:rPr kumimoji="0" lang="zh-TW" altLang="en-US" b="0" kern="0" dirty="0">
                <a:ea typeface="標楷體" pitchFamily="65" charset="-120"/>
              </a:rPr>
              <a:t>本辦法免辨理變更使用執照之建築物，其消防安全設備部分，應</a:t>
            </a:r>
            <a:r>
              <a:rPr kumimoji="0" lang="zh-TW" altLang="en-US" b="0" u="sng" kern="0" dirty="0">
                <a:ea typeface="標楷體" pitchFamily="65" charset="-120"/>
              </a:rPr>
              <a:t>依消防法規定辦理</a:t>
            </a:r>
            <a:r>
              <a:rPr kumimoji="0" lang="zh-TW" altLang="en-US" b="0" kern="0" dirty="0">
                <a:ea typeface="標楷體" pitchFamily="65" charset="-120"/>
              </a:rPr>
              <a:t>；其室內裝修部分，應</a:t>
            </a:r>
            <a:r>
              <a:rPr kumimoji="0" lang="zh-TW" altLang="en-US" b="0" u="sng" kern="0" dirty="0">
                <a:ea typeface="標楷體" pitchFamily="65" charset="-120"/>
              </a:rPr>
              <a:t>依建築物室內裝修管理辦法規定辦理</a:t>
            </a:r>
            <a:r>
              <a:rPr kumimoji="0" lang="zh-TW" altLang="en-US" b="0" kern="0" dirty="0" smtClean="0">
                <a:ea typeface="標楷體" pitchFamily="65" charset="-120"/>
              </a:rPr>
              <a:t>。</a:t>
            </a:r>
            <a:endParaRPr kumimoji="0" lang="en-US" altLang="zh-TW" b="0" kern="0" dirty="0" smtClean="0">
              <a:ea typeface="標楷體" pitchFamily="65" charset="-120"/>
            </a:endParaRPr>
          </a:p>
          <a:p>
            <a:pPr marL="363538" indent="-1588" eaLnBrk="1" hangingPunct="1">
              <a:buFontTx/>
              <a:buNone/>
            </a:pPr>
            <a:endParaRPr kumimoji="0" lang="en-US" altLang="zh-TW" b="0" kern="0" dirty="0">
              <a:ea typeface="標楷體" pitchFamily="65" charset="-120"/>
            </a:endParaRPr>
          </a:p>
          <a:p>
            <a:pPr marL="363538" indent="-276225" eaLnBrk="1" hangingPunct="1">
              <a:buFontTx/>
              <a:buNone/>
            </a:pPr>
            <a:r>
              <a:rPr kumimoji="0" lang="zh-TW" altLang="en-US" b="0" kern="0" dirty="0">
                <a:ea typeface="標楷體" pitchFamily="65" charset="-120"/>
              </a:rPr>
              <a:t>第六條：</a:t>
            </a:r>
            <a:endParaRPr kumimoji="0" lang="en-US" altLang="zh-TW" b="0" kern="0" dirty="0">
              <a:ea typeface="標楷體" pitchFamily="65" charset="-120"/>
            </a:endParaRPr>
          </a:p>
          <a:p>
            <a:pPr marL="363538" indent="-1588" eaLnBrk="1" hangingPunct="1">
              <a:buFontTx/>
              <a:buNone/>
            </a:pPr>
            <a:r>
              <a:rPr kumimoji="0" lang="zh-TW" altLang="en-US" b="0" kern="0" dirty="0">
                <a:ea typeface="標楷體" pitchFamily="65" charset="-120"/>
              </a:rPr>
              <a:t>建築物申請一定規模以下建築物免辨理變更使用執照時，其</a:t>
            </a:r>
            <a:r>
              <a:rPr kumimoji="0" lang="zh-TW" altLang="en-US" b="0" u="sng" kern="0" dirty="0">
                <a:ea typeface="標楷體" pitchFamily="65" charset="-120"/>
              </a:rPr>
              <a:t>違建部分依違章建築處理相關規定，得另行處理</a:t>
            </a:r>
            <a:r>
              <a:rPr kumimoji="0" lang="zh-TW" altLang="en-US" b="0" kern="0" dirty="0">
                <a:ea typeface="標楷體" pitchFamily="65" charset="-120"/>
              </a:rPr>
              <a:t>。</a:t>
            </a:r>
            <a:endParaRPr kumimoji="0" lang="en-US" altLang="zh-TW" b="0" kern="0" dirty="0">
              <a:ea typeface="標楷體" pitchFamily="65" charset="-120"/>
            </a:endParaRPr>
          </a:p>
          <a:p>
            <a:pPr marL="363538" indent="-1588" eaLnBrk="1" hangingPunct="1">
              <a:buFontTx/>
              <a:buNone/>
            </a:pPr>
            <a:endParaRPr kumimoji="0" lang="zh-TW" altLang="en-US" b="0" kern="0" dirty="0">
              <a:ea typeface="標楷體" pitchFamily="65" charset="-120"/>
            </a:endParaRPr>
          </a:p>
          <a:p>
            <a:pPr marL="363538" indent="-1588" eaLnBrk="1" hangingPunct="1">
              <a:buFontTx/>
              <a:buNone/>
            </a:pPr>
            <a:endParaRPr kumimoji="0" lang="en-US" altLang="zh-TW" b="0" kern="0" dirty="0">
              <a:ea typeface="標楷體" pitchFamily="65" charset="-120"/>
            </a:endParaRPr>
          </a:p>
        </p:txBody>
      </p:sp>
    </p:spTree>
    <p:extLst>
      <p:ext uri="{BB962C8B-B14F-4D97-AF65-F5344CB8AC3E}">
        <p14:creationId xmlns:p14="http://schemas.microsoft.com/office/powerpoint/2010/main" val="3930992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363538" indent="-1588" eaLnBrk="1" hangingPunct="1">
              <a:buFontTx/>
              <a:buNone/>
            </a:pPr>
            <a:endParaRPr kumimoji="0" lang="en-US" altLang="zh-TW" b="0" kern="0" dirty="0">
              <a:ea typeface="標楷體" pitchFamily="65" charset="-120"/>
            </a:endParaRPr>
          </a:p>
          <a:p>
            <a:pPr marL="363538" indent="-276225" eaLnBrk="1" hangingPunct="1">
              <a:buFontTx/>
              <a:buNone/>
            </a:pPr>
            <a:r>
              <a:rPr kumimoji="0" lang="zh-TW" altLang="en-US" b="0" kern="0" dirty="0" smtClean="0">
                <a:ea typeface="標楷體" pitchFamily="65" charset="-120"/>
              </a:rPr>
              <a:t>第七條</a:t>
            </a:r>
            <a:r>
              <a:rPr kumimoji="0" lang="zh-TW" altLang="en-US" b="0" kern="0" dirty="0">
                <a:ea typeface="標楷體" pitchFamily="65" charset="-120"/>
              </a:rPr>
              <a:t>：</a:t>
            </a:r>
            <a:endParaRPr kumimoji="0" lang="en-US" altLang="zh-TW" b="0" kern="0" dirty="0">
              <a:ea typeface="標楷體" pitchFamily="65" charset="-120"/>
            </a:endParaRPr>
          </a:p>
          <a:p>
            <a:pPr marL="363538" indent="-1588" eaLnBrk="1" hangingPunct="1">
              <a:buFontTx/>
              <a:buNone/>
            </a:pPr>
            <a:r>
              <a:rPr kumimoji="0" lang="zh-TW" altLang="en-US" b="0" kern="0" dirty="0">
                <a:ea typeface="標楷體" pitchFamily="65" charset="-120"/>
              </a:rPr>
              <a:t>本辦法相關書表由本府另定之</a:t>
            </a:r>
            <a:r>
              <a:rPr kumimoji="0" lang="zh-TW" altLang="en-US" b="0" kern="0" dirty="0" smtClean="0">
                <a:ea typeface="標楷體" pitchFamily="65" charset="-120"/>
              </a:rPr>
              <a:t>。</a:t>
            </a:r>
            <a:endParaRPr kumimoji="0" lang="en-US" altLang="zh-TW" b="0" kern="0" dirty="0" smtClean="0">
              <a:ea typeface="標楷體" pitchFamily="65" charset="-120"/>
            </a:endParaRPr>
          </a:p>
          <a:p>
            <a:pPr marL="363538" indent="-1588" eaLnBrk="1" hangingPunct="1">
              <a:buFontTx/>
              <a:buNone/>
            </a:pPr>
            <a:endParaRPr kumimoji="0" lang="en-US" altLang="zh-TW" b="0" kern="0" dirty="0" smtClean="0">
              <a:ea typeface="標楷體" pitchFamily="65" charset="-120"/>
            </a:endParaRPr>
          </a:p>
          <a:p>
            <a:pPr marL="363538" indent="-276225" eaLnBrk="1" hangingPunct="1">
              <a:buFontTx/>
              <a:buNone/>
            </a:pPr>
            <a:r>
              <a:rPr kumimoji="0" lang="zh-TW" altLang="en-US" b="0" kern="0" dirty="0" smtClean="0">
                <a:ea typeface="標楷體" pitchFamily="65" charset="-120"/>
              </a:rPr>
              <a:t>第八條</a:t>
            </a:r>
            <a:r>
              <a:rPr kumimoji="0" lang="zh-TW" altLang="en-US" b="0" kern="0" dirty="0">
                <a:ea typeface="標楷體" pitchFamily="65" charset="-120"/>
              </a:rPr>
              <a:t>：</a:t>
            </a:r>
            <a:endParaRPr kumimoji="0" lang="en-US" altLang="zh-TW" b="0" kern="0" dirty="0">
              <a:ea typeface="標楷體" pitchFamily="65" charset="-120"/>
            </a:endParaRPr>
          </a:p>
          <a:p>
            <a:pPr marL="363538" indent="-1588" eaLnBrk="1" hangingPunct="1">
              <a:buFontTx/>
              <a:buNone/>
            </a:pPr>
            <a:r>
              <a:rPr kumimoji="0" lang="zh-TW" altLang="en-US" b="0" kern="0" dirty="0">
                <a:ea typeface="標楷體" pitchFamily="65" charset="-120"/>
              </a:rPr>
              <a:t>本辦法施行日期由本府另定之。</a:t>
            </a:r>
            <a:endParaRPr kumimoji="0" lang="en-US" altLang="zh-TW" b="0" kern="0" dirty="0">
              <a:ea typeface="標楷體" pitchFamily="65" charset="-120"/>
            </a:endParaRPr>
          </a:p>
        </p:txBody>
      </p:sp>
    </p:spTree>
    <p:extLst>
      <p:ext uri="{BB962C8B-B14F-4D97-AF65-F5344CB8AC3E}">
        <p14:creationId xmlns:p14="http://schemas.microsoft.com/office/powerpoint/2010/main" val="39730467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3456111"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87313" indent="0" eaLnBrk="1" hangingPunct="1">
              <a:buNone/>
            </a:pPr>
            <a:r>
              <a:rPr kumimoji="0" lang="zh-TW" altLang="en-US" b="0" kern="0" dirty="0" smtClean="0">
                <a:ea typeface="標楷體" pitchFamily="65" charset="-120"/>
              </a:rPr>
              <a:t>附件：</a:t>
            </a:r>
            <a:endParaRPr kumimoji="0" lang="en-US" altLang="zh-TW" b="0" kern="0" dirty="0" smtClean="0">
              <a:ea typeface="標楷體" pitchFamily="65" charset="-120"/>
            </a:endParaRPr>
          </a:p>
          <a:p>
            <a:pPr marL="87313" indent="0" eaLnBrk="1" hangingPunct="1">
              <a:buNone/>
            </a:pPr>
            <a:r>
              <a:rPr kumimoji="0" lang="zh-TW" altLang="en-US" b="0" kern="0" dirty="0">
                <a:ea typeface="標楷體" pitchFamily="65" charset="-120"/>
              </a:rPr>
              <a:t>未妨礙防火避難設施或構造設備等切結書</a:t>
            </a:r>
            <a:endParaRPr kumimoji="0" lang="en-US" altLang="zh-TW" b="0" kern="0" dirty="0">
              <a:ea typeface="標楷體" pitchFamily="65" charset="-120"/>
            </a:endParaRPr>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44008" y="836713"/>
            <a:ext cx="4392488" cy="5658120"/>
          </a:xfrm>
          <a:prstGeom prst="rect">
            <a:avLst/>
          </a:prstGeom>
        </p:spPr>
      </p:pic>
    </p:spTree>
    <p:extLst>
      <p:ext uri="{BB962C8B-B14F-4D97-AF65-F5344CB8AC3E}">
        <p14:creationId xmlns:p14="http://schemas.microsoft.com/office/powerpoint/2010/main" val="7380708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40" y="803307"/>
            <a:ext cx="8634403" cy="6054693"/>
          </a:xfrm>
          <a:prstGeom prst="rect">
            <a:avLst/>
          </a:prstGeom>
        </p:spPr>
      </p:pic>
    </p:spTree>
    <p:extLst>
      <p:ext uri="{BB962C8B-B14F-4D97-AF65-F5344CB8AC3E}">
        <p14:creationId xmlns:p14="http://schemas.microsoft.com/office/powerpoint/2010/main" val="168670448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95209"/>
            <a:ext cx="8591190" cy="6064758"/>
          </a:xfrm>
          <a:prstGeom prst="rect">
            <a:avLst/>
          </a:prstGeom>
        </p:spPr>
      </p:pic>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Tree>
    <p:extLst>
      <p:ext uri="{BB962C8B-B14F-4D97-AF65-F5344CB8AC3E}">
        <p14:creationId xmlns:p14="http://schemas.microsoft.com/office/powerpoint/2010/main" val="25965361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3456111"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430213" eaLnBrk="1" hangingPunct="1">
              <a:buFont typeface="Wingdings" panose="05000000000000000000" pitchFamily="2" charset="2"/>
              <a:buChar char="Ø"/>
            </a:pPr>
            <a:r>
              <a:rPr kumimoji="0" lang="zh-TW" altLang="en-US" b="0" kern="0" dirty="0" smtClean="0">
                <a:ea typeface="標楷體" pitchFamily="65" charset="-120"/>
              </a:rPr>
              <a:t>依本府</a:t>
            </a:r>
            <a:r>
              <a:rPr kumimoji="0" lang="en-US" altLang="zh-TW" b="0" kern="0" dirty="0" smtClean="0">
                <a:solidFill>
                  <a:srgbClr val="FF0000"/>
                </a:solidFill>
                <a:ea typeface="標楷體" pitchFamily="65" charset="-120"/>
              </a:rPr>
              <a:t>106</a:t>
            </a:r>
            <a:r>
              <a:rPr kumimoji="0" lang="zh-TW" altLang="en-US" b="0" kern="0" dirty="0" smtClean="0">
                <a:solidFill>
                  <a:srgbClr val="FF0000"/>
                </a:solidFill>
                <a:ea typeface="標楷體" pitchFamily="65" charset="-120"/>
              </a:rPr>
              <a:t>年</a:t>
            </a:r>
            <a:r>
              <a:rPr kumimoji="0" lang="en-US" altLang="zh-TW" b="0" kern="0" dirty="0" smtClean="0">
                <a:solidFill>
                  <a:srgbClr val="FF0000"/>
                </a:solidFill>
                <a:ea typeface="標楷體" pitchFamily="65" charset="-120"/>
              </a:rPr>
              <a:t>8</a:t>
            </a:r>
            <a:r>
              <a:rPr kumimoji="0" lang="zh-TW" altLang="en-US" b="0" kern="0" dirty="0" smtClean="0">
                <a:solidFill>
                  <a:srgbClr val="FF0000"/>
                </a:solidFill>
                <a:ea typeface="標楷體" pitchFamily="65" charset="-120"/>
              </a:rPr>
              <a:t>月</a:t>
            </a:r>
            <a:r>
              <a:rPr kumimoji="0" lang="en-US" altLang="zh-TW" b="0" kern="0" dirty="0" smtClean="0">
                <a:solidFill>
                  <a:srgbClr val="FF0000"/>
                </a:solidFill>
                <a:ea typeface="標楷體" pitchFamily="65" charset="-120"/>
              </a:rPr>
              <a:t>1</a:t>
            </a:r>
            <a:r>
              <a:rPr kumimoji="0" lang="zh-TW" altLang="en-US" b="0" kern="0" dirty="0">
                <a:solidFill>
                  <a:srgbClr val="FF0000"/>
                </a:solidFill>
                <a:ea typeface="標楷體" pitchFamily="65" charset="-120"/>
              </a:rPr>
              <a:t>日</a:t>
            </a:r>
            <a:r>
              <a:rPr kumimoji="0" lang="zh-TW" altLang="en-US" b="0" kern="0" dirty="0">
                <a:ea typeface="標楷體" pitchFamily="65" charset="-120"/>
              </a:rPr>
              <a:t>府建管字第</a:t>
            </a:r>
            <a:r>
              <a:rPr kumimoji="0" lang="en-US" altLang="zh-TW" b="0" kern="0" dirty="0">
                <a:ea typeface="標楷體" pitchFamily="65" charset="-120"/>
              </a:rPr>
              <a:t>1060057152</a:t>
            </a:r>
            <a:r>
              <a:rPr kumimoji="0" lang="zh-TW" altLang="en-US" b="0" kern="0" dirty="0" smtClean="0">
                <a:ea typeface="標楷體" pitchFamily="65" charset="-120"/>
              </a:rPr>
              <a:t>號</a:t>
            </a:r>
            <a:r>
              <a:rPr kumimoji="0" lang="zh-TW" altLang="en-US" b="0" kern="0" dirty="0" smtClean="0">
                <a:solidFill>
                  <a:srgbClr val="FF0000"/>
                </a:solidFill>
                <a:ea typeface="標楷體" pitchFamily="65" charset="-120"/>
              </a:rPr>
              <a:t>公告</a:t>
            </a:r>
            <a:r>
              <a:rPr kumimoji="0" lang="zh-TW" altLang="en-US" b="0" kern="0" dirty="0" smtClean="0">
                <a:ea typeface="標楷體" pitchFamily="65" charset="-120"/>
              </a:rPr>
              <a:t>預告訂定條文草案。</a:t>
            </a:r>
            <a:endParaRPr kumimoji="0" lang="en-US" altLang="zh-TW" b="0" kern="0" dirty="0" smtClean="0">
              <a:ea typeface="標楷體" pitchFamily="65" charset="-120"/>
            </a:endParaRPr>
          </a:p>
          <a:p>
            <a:pPr marL="430213" eaLnBrk="1" hangingPunct="1">
              <a:buFont typeface="Wingdings" panose="05000000000000000000" pitchFamily="2" charset="2"/>
              <a:buChar char="Ø"/>
            </a:pPr>
            <a:r>
              <a:rPr kumimoji="0" lang="zh-TW" altLang="en-US" b="0" kern="0" dirty="0" smtClean="0">
                <a:ea typeface="標楷體" pitchFamily="65" charset="-120"/>
              </a:rPr>
              <a:t>於</a:t>
            </a:r>
            <a:r>
              <a:rPr kumimoji="0" lang="en-US" altLang="zh-TW" b="0" kern="0" dirty="0">
                <a:solidFill>
                  <a:srgbClr val="FF0000"/>
                </a:solidFill>
                <a:ea typeface="標楷體" pitchFamily="65" charset="-120"/>
              </a:rPr>
              <a:t>106</a:t>
            </a:r>
            <a:r>
              <a:rPr kumimoji="0" lang="zh-TW" altLang="en-US" b="0" kern="0" dirty="0">
                <a:solidFill>
                  <a:srgbClr val="FF0000"/>
                </a:solidFill>
                <a:ea typeface="標楷體" pitchFamily="65" charset="-120"/>
              </a:rPr>
              <a:t>年</a:t>
            </a:r>
            <a:r>
              <a:rPr kumimoji="0" lang="en-US" altLang="zh-TW" b="0" kern="0" dirty="0">
                <a:solidFill>
                  <a:srgbClr val="FF0000"/>
                </a:solidFill>
                <a:ea typeface="標楷體" pitchFamily="65" charset="-120"/>
              </a:rPr>
              <a:t>8</a:t>
            </a:r>
            <a:r>
              <a:rPr kumimoji="0" lang="zh-TW" altLang="en-US" b="0" kern="0" dirty="0">
                <a:solidFill>
                  <a:srgbClr val="FF0000"/>
                </a:solidFill>
                <a:ea typeface="標楷體" pitchFamily="65" charset="-120"/>
              </a:rPr>
              <a:t>月</a:t>
            </a:r>
            <a:r>
              <a:rPr kumimoji="0" lang="en-US" altLang="zh-TW" b="0" kern="0" dirty="0">
                <a:solidFill>
                  <a:srgbClr val="FF0000"/>
                </a:solidFill>
                <a:ea typeface="標楷體" pitchFamily="65" charset="-120"/>
              </a:rPr>
              <a:t>5</a:t>
            </a:r>
            <a:r>
              <a:rPr kumimoji="0" lang="zh-TW" altLang="en-US" b="0" kern="0" dirty="0">
                <a:solidFill>
                  <a:srgbClr val="FF0000"/>
                </a:solidFill>
                <a:ea typeface="標楷體" pitchFamily="65" charset="-120"/>
              </a:rPr>
              <a:t>日刊登</a:t>
            </a:r>
            <a:r>
              <a:rPr kumimoji="0" lang="zh-TW" altLang="en-US" b="0" kern="0" dirty="0">
                <a:ea typeface="標楷體" pitchFamily="65" charset="-120"/>
              </a:rPr>
              <a:t>於</a:t>
            </a:r>
            <a:r>
              <a:rPr kumimoji="0" lang="zh-TW" altLang="en-US" b="0" kern="0" dirty="0">
                <a:solidFill>
                  <a:srgbClr val="FF0000"/>
                </a:solidFill>
                <a:ea typeface="標楷體" pitchFamily="65" charset="-120"/>
              </a:rPr>
              <a:t>金門日報</a:t>
            </a:r>
            <a:r>
              <a:rPr kumimoji="0" lang="zh-TW" altLang="en-US" b="0" kern="0" dirty="0">
                <a:ea typeface="標楷體" pitchFamily="65" charset="-120"/>
              </a:rPr>
              <a:t>第</a:t>
            </a:r>
            <a:r>
              <a:rPr kumimoji="0" lang="en-US" altLang="zh-TW" b="0" kern="0" dirty="0">
                <a:ea typeface="標楷體" pitchFamily="65" charset="-120"/>
              </a:rPr>
              <a:t>8</a:t>
            </a:r>
            <a:r>
              <a:rPr kumimoji="0" lang="zh-TW" altLang="en-US" b="0" kern="0" dirty="0" smtClean="0">
                <a:ea typeface="標楷體" pitchFamily="65" charset="-120"/>
              </a:rPr>
              <a:t>版，</a:t>
            </a:r>
            <a:r>
              <a:rPr kumimoji="0" lang="zh-TW" altLang="en-US" b="0" kern="0" dirty="0">
                <a:ea typeface="標楷體" pitchFamily="65" charset="-120"/>
              </a:rPr>
              <a:t>預告期</a:t>
            </a:r>
            <a:r>
              <a:rPr kumimoji="0" lang="en-US" altLang="zh-TW" b="0" kern="0" dirty="0">
                <a:ea typeface="標楷體" pitchFamily="65" charset="-120"/>
              </a:rPr>
              <a:t>14</a:t>
            </a:r>
            <a:r>
              <a:rPr kumimoji="0" lang="zh-TW" altLang="en-US" b="0" kern="0" dirty="0">
                <a:ea typeface="標楷體" pitchFamily="65" charset="-120"/>
              </a:rPr>
              <a:t>日</a:t>
            </a:r>
            <a:r>
              <a:rPr kumimoji="0" lang="en-US" altLang="zh-TW" b="0" kern="0" dirty="0">
                <a:ea typeface="標楷體" pitchFamily="65" charset="-120"/>
              </a:rPr>
              <a:t>(</a:t>
            </a:r>
            <a:r>
              <a:rPr kumimoji="0" lang="zh-TW" altLang="en-US" b="0" kern="0" dirty="0">
                <a:ea typeface="標楷體" pitchFamily="65" charset="-120"/>
              </a:rPr>
              <a:t>自</a:t>
            </a:r>
            <a:r>
              <a:rPr kumimoji="0" lang="en-US" altLang="zh-TW" b="0" kern="0" dirty="0">
                <a:ea typeface="標楷體" pitchFamily="65" charset="-120"/>
              </a:rPr>
              <a:t>106</a:t>
            </a:r>
            <a:r>
              <a:rPr kumimoji="0" lang="zh-TW" altLang="en-US" b="0" kern="0" dirty="0">
                <a:ea typeface="標楷體" pitchFamily="65" charset="-120"/>
              </a:rPr>
              <a:t>年</a:t>
            </a:r>
            <a:r>
              <a:rPr kumimoji="0" lang="en-US" altLang="zh-TW" b="0" kern="0" dirty="0">
                <a:ea typeface="標楷體" pitchFamily="65" charset="-120"/>
              </a:rPr>
              <a:t>8</a:t>
            </a:r>
            <a:r>
              <a:rPr kumimoji="0" lang="zh-TW" altLang="en-US" b="0" kern="0" dirty="0">
                <a:ea typeface="標楷體" pitchFamily="65" charset="-120"/>
              </a:rPr>
              <a:t>月</a:t>
            </a:r>
            <a:r>
              <a:rPr kumimoji="0" lang="en-US" altLang="zh-TW" b="0" kern="0" dirty="0">
                <a:ea typeface="標楷體" pitchFamily="65" charset="-120"/>
              </a:rPr>
              <a:t>5</a:t>
            </a:r>
            <a:r>
              <a:rPr kumimoji="0" lang="zh-TW" altLang="en-US" b="0" kern="0" dirty="0">
                <a:ea typeface="標楷體" pitchFamily="65" charset="-120"/>
              </a:rPr>
              <a:t>日至</a:t>
            </a:r>
            <a:r>
              <a:rPr kumimoji="0" lang="en-US" altLang="zh-TW" b="0" kern="0" dirty="0">
                <a:ea typeface="標楷體" pitchFamily="65" charset="-120"/>
              </a:rPr>
              <a:t>106</a:t>
            </a:r>
            <a:r>
              <a:rPr kumimoji="0" lang="zh-TW" altLang="en-US" b="0" kern="0" dirty="0">
                <a:ea typeface="標楷體" pitchFamily="65" charset="-120"/>
              </a:rPr>
              <a:t>年</a:t>
            </a:r>
            <a:r>
              <a:rPr kumimoji="0" lang="en-US" altLang="zh-TW" b="0" kern="0" dirty="0">
                <a:ea typeface="標楷體" pitchFamily="65" charset="-120"/>
              </a:rPr>
              <a:t>8</a:t>
            </a:r>
            <a:r>
              <a:rPr kumimoji="0" lang="zh-TW" altLang="en-US" b="0" kern="0" dirty="0">
                <a:ea typeface="標楷體" pitchFamily="65" charset="-120"/>
              </a:rPr>
              <a:t>月</a:t>
            </a:r>
            <a:r>
              <a:rPr kumimoji="0" lang="en-US" altLang="zh-TW" b="0" kern="0" dirty="0">
                <a:ea typeface="標楷體" pitchFamily="65" charset="-120"/>
              </a:rPr>
              <a:t>18</a:t>
            </a:r>
            <a:r>
              <a:rPr kumimoji="0" lang="zh-TW" altLang="en-US" b="0" kern="0" dirty="0">
                <a:ea typeface="標楷體" pitchFamily="65" charset="-120"/>
              </a:rPr>
              <a:t>日止</a:t>
            </a:r>
            <a:r>
              <a:rPr kumimoji="0" lang="en-US" altLang="zh-TW" b="0" kern="0" dirty="0" smtClean="0">
                <a:ea typeface="標楷體" pitchFamily="65" charset="-120"/>
              </a:rPr>
              <a:t>)</a:t>
            </a:r>
            <a:r>
              <a:rPr kumimoji="0" lang="zh-TW" altLang="en-US" b="0" kern="0" dirty="0" smtClean="0">
                <a:ea typeface="標楷體" pitchFamily="65" charset="-120"/>
              </a:rPr>
              <a:t>。</a:t>
            </a:r>
            <a:endParaRPr kumimoji="0" lang="en-US" altLang="zh-TW" b="0" kern="0" dirty="0" smtClean="0">
              <a:ea typeface="標楷體" pitchFamily="65" charset="-120"/>
            </a:endParaRPr>
          </a:p>
          <a:p>
            <a:pPr marL="430213" eaLnBrk="1" hangingPunct="1">
              <a:buFont typeface="Wingdings" panose="05000000000000000000" pitchFamily="2" charset="2"/>
              <a:buChar char="Ø"/>
            </a:pPr>
            <a:r>
              <a:rPr kumimoji="0" lang="zh-TW" altLang="en-US" b="0" kern="0" dirty="0" smtClean="0">
                <a:ea typeface="標楷體" pitchFamily="65" charset="-120"/>
              </a:rPr>
              <a:t>目前進度</a:t>
            </a:r>
            <a:r>
              <a:rPr kumimoji="0" lang="zh-TW" altLang="en-US" b="0" kern="0" dirty="0" smtClean="0">
                <a:solidFill>
                  <a:srgbClr val="FF0000"/>
                </a:solidFill>
                <a:ea typeface="標楷體" pitchFamily="65" charset="-120"/>
              </a:rPr>
              <a:t>簽提本縣縣務會議審查</a:t>
            </a:r>
            <a:r>
              <a:rPr kumimoji="0" lang="zh-TW" altLang="en-US" b="0" kern="0" dirty="0" smtClean="0">
                <a:ea typeface="標楷體" pitchFamily="65" charset="-120"/>
              </a:rPr>
              <a:t>中。</a:t>
            </a:r>
            <a:endParaRPr kumimoji="0" lang="en-US" altLang="zh-TW" b="0" kern="0" dirty="0">
              <a:ea typeface="標楷體" pitchFamily="65" charset="-12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3929160078"/>
              </p:ext>
            </p:extLst>
          </p:nvPr>
        </p:nvGraphicFramePr>
        <p:xfrm>
          <a:off x="4788024" y="797084"/>
          <a:ext cx="4104456" cy="5801993"/>
        </p:xfrm>
        <a:graphic>
          <a:graphicData uri="http://schemas.openxmlformats.org/presentationml/2006/ole">
            <mc:AlternateContent xmlns:mc="http://schemas.openxmlformats.org/markup-compatibility/2006">
              <mc:Choice xmlns:v="urn:schemas-microsoft-com:vml" Requires="v">
                <p:oleObj spid="_x0000_s1054" name="Acrobat Document" r:id="rId3" imgW="5666994" imgH="8010144" progId="AcroExch.Document.DC">
                  <p:embed/>
                </p:oleObj>
              </mc:Choice>
              <mc:Fallback>
                <p:oleObj name="Acrobat Document" r:id="rId3" imgW="5666994" imgH="8010144" progId="AcroExch.Document.DC">
                  <p:embed/>
                  <p:pic>
                    <p:nvPicPr>
                      <p:cNvPr id="0" name=""/>
                      <p:cNvPicPr/>
                      <p:nvPr/>
                    </p:nvPicPr>
                    <p:blipFill>
                      <a:blip r:embed="rId4"/>
                      <a:stretch>
                        <a:fillRect/>
                      </a:stretch>
                    </p:blipFill>
                    <p:spPr>
                      <a:xfrm>
                        <a:off x="4788024" y="797084"/>
                        <a:ext cx="4104456" cy="5801993"/>
                      </a:xfrm>
                      <a:prstGeom prst="rect">
                        <a:avLst/>
                      </a:prstGeom>
                    </p:spPr>
                  </p:pic>
                </p:oleObj>
              </mc:Fallback>
            </mc:AlternateContent>
          </a:graphicData>
        </a:graphic>
      </p:graphicFrame>
    </p:spTree>
    <p:extLst>
      <p:ext uri="{BB962C8B-B14F-4D97-AF65-F5344CB8AC3E}">
        <p14:creationId xmlns:p14="http://schemas.microsoft.com/office/powerpoint/2010/main" val="426321263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訂定金門縣一定規模以下建築物免辨理變更使用執照辦法（草案）</a:t>
            </a: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363538" indent="-276225" eaLnBrk="1" hangingPunct="1">
              <a:buFontTx/>
              <a:buNone/>
            </a:pPr>
            <a:endParaRPr kumimoji="0" lang="en-US" altLang="zh-TW" b="0" kern="0" dirty="0">
              <a:ea typeface="標楷體"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1" y="836712"/>
            <a:ext cx="8017144" cy="398015"/>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1" y="1257789"/>
            <a:ext cx="8017144" cy="5246216"/>
          </a:xfrm>
          <a:prstGeom prst="rect">
            <a:avLst/>
          </a:prstGeom>
        </p:spPr>
      </p:pic>
    </p:spTree>
    <p:extLst>
      <p:ext uri="{BB962C8B-B14F-4D97-AF65-F5344CB8AC3E}">
        <p14:creationId xmlns:p14="http://schemas.microsoft.com/office/powerpoint/2010/main" val="218560719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p:cNvSpPr>
          <p:nvPr/>
        </p:nvSpPr>
        <p:spPr bwMode="auto">
          <a:xfrm>
            <a:off x="571472" y="2708920"/>
            <a:ext cx="8072494" cy="1365302"/>
          </a:xfrm>
          <a:prstGeom prst="rect">
            <a:avLst/>
          </a:prstGeom>
          <a:solidFill>
            <a:srgbClr val="003366"/>
          </a:solidFill>
          <a:ln w="9525">
            <a:noFill/>
            <a:miter lim="800000"/>
            <a:headEnd/>
            <a:tailEnd/>
          </a:ln>
          <a:effectLst/>
        </p:spPr>
        <p:txBody>
          <a:bodyPr anchor="ctr"/>
          <a:lstStyle/>
          <a:p>
            <a:pPr algn="ctr">
              <a:defRPr/>
            </a:pPr>
            <a:r>
              <a:rPr lang="zh-TW" altLang="en-US" sz="4000" dirty="0" smtClean="0">
                <a:solidFill>
                  <a:schemeClr val="bg1"/>
                </a:solidFill>
                <a:effectLst>
                  <a:outerShdw blurRad="38100" dist="38100" dir="2700000" algn="tl">
                    <a:srgbClr val="000000"/>
                  </a:outerShdw>
                </a:effectLst>
                <a:latin typeface="標楷體" pitchFamily="65" charset="-120"/>
                <a:ea typeface="標楷體" pitchFamily="65" charset="-120"/>
              </a:rPr>
              <a:t>結論</a:t>
            </a:r>
            <a:endParaRPr lang="zh-TW" altLang="en-US" sz="4000" dirty="0">
              <a:solidFill>
                <a:schemeClr val="bg1"/>
              </a:solidFill>
              <a:effectLst>
                <a:outerShdw blurRad="38100" dist="38100" dir="2700000" algn="tl">
                  <a:srgbClr val="000000"/>
                </a:outerShdw>
              </a:effectLst>
              <a:latin typeface="標楷體" pitchFamily="65" charset="-120"/>
              <a:ea typeface="標楷體" pitchFamily="65" charset="-120"/>
            </a:endParaRPr>
          </a:p>
        </p:txBody>
      </p:sp>
    </p:spTree>
    <p:extLst>
      <p:ext uri="{BB962C8B-B14F-4D97-AF65-F5344CB8AC3E}">
        <p14:creationId xmlns:p14="http://schemas.microsoft.com/office/powerpoint/2010/main" val="219834874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smtClean="0">
                <a:solidFill>
                  <a:schemeClr val="bg1"/>
                </a:solidFill>
                <a:effectLst>
                  <a:outerShdw blurRad="38100" dist="38100" dir="2700000" algn="tl">
                    <a:srgbClr val="000000"/>
                  </a:outerShdw>
                </a:effectLst>
                <a:latin typeface="標楷體" pitchFamily="65" charset="-120"/>
                <a:ea typeface="標楷體" pitchFamily="65" charset="-120"/>
              </a:rPr>
              <a:t>結論</a:t>
            </a:r>
            <a:endPar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endParaRPr>
          </a:p>
        </p:txBody>
      </p:sp>
      <p:sp>
        <p:nvSpPr>
          <p:cNvPr id="5" name="Rectangle 3"/>
          <p:cNvSpPr txBox="1">
            <a:spLocks noRot="1" noChangeArrowheads="1"/>
          </p:cNvSpPr>
          <p:nvPr/>
        </p:nvSpPr>
        <p:spPr bwMode="auto">
          <a:xfrm>
            <a:off x="1331913" y="1484313"/>
            <a:ext cx="7416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kumimoji="1" sz="2000" b="1">
                <a:solidFill>
                  <a:schemeClr val="tx1"/>
                </a:solidFill>
                <a:latin typeface="+mn-lt"/>
                <a:ea typeface="+mn-ea"/>
              </a:defRPr>
            </a:lvl2pPr>
            <a:lvl3pPr marL="1143000" indent="-228600" algn="l" rtl="0" eaLnBrk="0" fontAlgn="base" hangingPunct="0">
              <a:spcBef>
                <a:spcPct val="20000"/>
              </a:spcBef>
              <a:spcAft>
                <a:spcPct val="0"/>
              </a:spcAft>
              <a:buClr>
                <a:srgbClr val="B4CCE2"/>
              </a:buClr>
              <a:buChar char="•"/>
              <a:defRPr kumimoji="1" b="1">
                <a:solidFill>
                  <a:schemeClr val="tx1"/>
                </a:solidFill>
                <a:latin typeface="+mn-lt"/>
                <a:ea typeface="+mn-ea"/>
              </a:defRPr>
            </a:lvl3pPr>
            <a:lvl4pPr marL="16002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4pPr>
            <a:lvl5pPr marL="2057400" indent="-228600" algn="l" rtl="0" eaLnBrk="0" fontAlgn="base" hangingPunct="0">
              <a:spcBef>
                <a:spcPct val="20000"/>
              </a:spcBef>
              <a:spcAft>
                <a:spcPct val="0"/>
              </a:spcAft>
              <a:buClr>
                <a:srgbClr val="B4CCE2"/>
              </a:buClr>
              <a:buChar char="»"/>
              <a:defRPr kumimoji="1" sz="1600" b="1">
                <a:solidFill>
                  <a:schemeClr val="tx1"/>
                </a:solidFill>
                <a:latin typeface="+mn-lt"/>
                <a:ea typeface="+mn-ea"/>
              </a:defRPr>
            </a:lvl5pPr>
            <a:lvl6pPr marL="2514600" indent="-228600" algn="l" rtl="0" fontAlgn="base">
              <a:spcBef>
                <a:spcPct val="20000"/>
              </a:spcBef>
              <a:spcAft>
                <a:spcPct val="0"/>
              </a:spcAft>
              <a:buClr>
                <a:srgbClr val="B4CCE2"/>
              </a:buClr>
              <a:buChar char="»"/>
              <a:defRPr kumimoji="1" sz="1600" b="1">
                <a:solidFill>
                  <a:schemeClr val="tx1"/>
                </a:solidFill>
                <a:latin typeface="+mn-lt"/>
                <a:ea typeface="+mn-ea"/>
              </a:defRPr>
            </a:lvl6pPr>
            <a:lvl7pPr marL="2971800" indent="-228600" algn="l" rtl="0" fontAlgn="base">
              <a:spcBef>
                <a:spcPct val="20000"/>
              </a:spcBef>
              <a:spcAft>
                <a:spcPct val="0"/>
              </a:spcAft>
              <a:buClr>
                <a:srgbClr val="B4CCE2"/>
              </a:buClr>
              <a:buChar char="»"/>
              <a:defRPr kumimoji="1" sz="1600" b="1">
                <a:solidFill>
                  <a:schemeClr val="tx1"/>
                </a:solidFill>
                <a:latin typeface="+mn-lt"/>
                <a:ea typeface="+mn-ea"/>
              </a:defRPr>
            </a:lvl7pPr>
            <a:lvl8pPr marL="3429000" indent="-228600" algn="l" rtl="0" fontAlgn="base">
              <a:spcBef>
                <a:spcPct val="20000"/>
              </a:spcBef>
              <a:spcAft>
                <a:spcPct val="0"/>
              </a:spcAft>
              <a:buClr>
                <a:srgbClr val="B4CCE2"/>
              </a:buClr>
              <a:buChar char="»"/>
              <a:defRPr kumimoji="1" sz="1600" b="1">
                <a:solidFill>
                  <a:schemeClr val="tx1"/>
                </a:solidFill>
                <a:latin typeface="+mn-lt"/>
                <a:ea typeface="+mn-ea"/>
              </a:defRPr>
            </a:lvl8pPr>
            <a:lvl9pPr marL="3886200" indent="-228600" algn="l" rtl="0" fontAlgn="base">
              <a:spcBef>
                <a:spcPct val="20000"/>
              </a:spcBef>
              <a:spcAft>
                <a:spcPct val="0"/>
              </a:spcAft>
              <a:buClr>
                <a:srgbClr val="B4CCE2"/>
              </a:buClr>
              <a:buChar char="»"/>
              <a:defRPr kumimoji="1" sz="1600" b="1">
                <a:solidFill>
                  <a:schemeClr val="tx1"/>
                </a:solidFill>
                <a:latin typeface="+mn-lt"/>
                <a:ea typeface="+mn-ea"/>
              </a:defRPr>
            </a:lvl9pPr>
          </a:lstStyle>
          <a:p>
            <a:pPr marL="87313" indent="0" eaLnBrk="1" hangingPunct="1">
              <a:buNone/>
            </a:pPr>
            <a:r>
              <a:rPr kumimoji="0" lang="zh-TW" altLang="en-US" b="0" kern="0" dirty="0" smtClean="0">
                <a:ea typeface="標楷體" pitchFamily="65" charset="-120"/>
              </a:rPr>
              <a:t>後續申請</a:t>
            </a:r>
            <a:r>
              <a:rPr kumimoji="0" lang="zh-TW" altLang="en-US" b="0" kern="0" dirty="0">
                <a:ea typeface="標楷體" pitchFamily="65" charset="-120"/>
              </a:rPr>
              <a:t>一定規模以下建築物免辦理變更使用</a:t>
            </a:r>
            <a:r>
              <a:rPr kumimoji="0" lang="zh-TW" altLang="en-US" b="0" kern="0" dirty="0" smtClean="0">
                <a:ea typeface="標楷體" pitchFamily="65" charset="-120"/>
              </a:rPr>
              <a:t>執照之影響？</a:t>
            </a:r>
            <a:endParaRPr kumimoji="0" lang="en-US" altLang="zh-TW" b="0" kern="0" dirty="0" smtClean="0">
              <a:ea typeface="標楷體" pitchFamily="65" charset="-120"/>
            </a:endParaRPr>
          </a:p>
          <a:p>
            <a:pPr marL="430213" eaLnBrk="1" hangingPunct="1">
              <a:buFont typeface="Wingdings" panose="05000000000000000000" pitchFamily="2" charset="2"/>
              <a:buChar char="Ø"/>
            </a:pPr>
            <a:r>
              <a:rPr kumimoji="0" lang="zh-TW" altLang="en-US" b="0" kern="0" dirty="0">
                <a:ea typeface="標楷體" pitchFamily="65" charset="-120"/>
              </a:rPr>
              <a:t>由</a:t>
            </a:r>
            <a:r>
              <a:rPr kumimoji="0" lang="zh-TW" altLang="en-US" b="0" kern="0" dirty="0" smtClean="0">
                <a:ea typeface="標楷體" pitchFamily="65" charset="-120"/>
              </a:rPr>
              <a:t>僅適用於部分使用分區、用途，變為配合建築法及相關規定之</a:t>
            </a:r>
            <a:r>
              <a:rPr kumimoji="0" lang="en-US" altLang="zh-TW" b="0" kern="0" dirty="0" smtClean="0">
                <a:ea typeface="標楷體" pitchFamily="65" charset="-120"/>
              </a:rPr>
              <a:t>9</a:t>
            </a:r>
            <a:r>
              <a:rPr kumimoji="0" lang="zh-TW" altLang="en-US" b="0" kern="0" dirty="0" smtClean="0">
                <a:ea typeface="標楷體" pitchFamily="65" charset="-120"/>
              </a:rPr>
              <a:t>大</a:t>
            </a:r>
            <a:r>
              <a:rPr kumimoji="0" lang="zh-TW" altLang="en-US" b="0" kern="0" dirty="0">
                <a:ea typeface="標楷體" pitchFamily="65" charset="-120"/>
              </a:rPr>
              <a:t>使用</a:t>
            </a:r>
            <a:r>
              <a:rPr kumimoji="0" lang="zh-TW" altLang="en-US" b="0" kern="0" dirty="0" smtClean="0">
                <a:ea typeface="標楷體" pitchFamily="65" charset="-120"/>
              </a:rPr>
              <a:t>類別、</a:t>
            </a:r>
            <a:r>
              <a:rPr kumimoji="0" lang="en-US" altLang="zh-TW" b="0" kern="0" dirty="0" smtClean="0">
                <a:ea typeface="標楷體" pitchFamily="65" charset="-120"/>
              </a:rPr>
              <a:t>24</a:t>
            </a:r>
            <a:r>
              <a:rPr kumimoji="0" lang="zh-TW" altLang="en-US" b="0" kern="0" dirty="0" smtClean="0">
                <a:ea typeface="標楷體" pitchFamily="65" charset="-120"/>
              </a:rPr>
              <a:t>種</a:t>
            </a:r>
            <a:r>
              <a:rPr kumimoji="0" lang="zh-TW" altLang="en-US" b="0" kern="0" dirty="0">
                <a:ea typeface="標楷體" pitchFamily="65" charset="-120"/>
              </a:rPr>
              <a:t>使用</a:t>
            </a:r>
            <a:r>
              <a:rPr kumimoji="0" lang="zh-TW" altLang="en-US" b="0" kern="0" dirty="0" smtClean="0">
                <a:ea typeface="標楷體" pitchFamily="65" charset="-120"/>
              </a:rPr>
              <a:t>類組皆可適用，使法規更趨向於現行管理執行方式及使用需求。</a:t>
            </a:r>
            <a:endParaRPr kumimoji="0" lang="en-US" altLang="zh-TW" b="0" kern="0" dirty="0" smtClean="0">
              <a:ea typeface="標楷體" pitchFamily="65" charset="-120"/>
            </a:endParaRPr>
          </a:p>
          <a:p>
            <a:pPr marL="430213" eaLnBrk="1" hangingPunct="1">
              <a:buFont typeface="Wingdings" panose="05000000000000000000" pitchFamily="2" charset="2"/>
              <a:buChar char="Ø"/>
            </a:pPr>
            <a:r>
              <a:rPr kumimoji="0" lang="zh-TW" altLang="en-US" b="0" kern="0" dirty="0" smtClean="0">
                <a:ea typeface="標楷體" pitchFamily="65" charset="-120"/>
              </a:rPr>
              <a:t>適用範圍採用附表對應方式呈現，使查詢及申請時更為簡易明瞭。</a:t>
            </a:r>
            <a:endParaRPr kumimoji="0" lang="en-US" altLang="zh-TW" b="0" kern="0" dirty="0" smtClean="0">
              <a:ea typeface="標楷體" pitchFamily="65" charset="-120"/>
            </a:endParaRPr>
          </a:p>
          <a:p>
            <a:pPr marL="430213" eaLnBrk="1" hangingPunct="1">
              <a:buFont typeface="Wingdings" panose="05000000000000000000" pitchFamily="2" charset="2"/>
              <a:buChar char="Ø"/>
            </a:pPr>
            <a:r>
              <a:rPr kumimoji="0" lang="zh-TW" altLang="en-US" b="0" kern="0" dirty="0" smtClean="0">
                <a:ea typeface="標楷體" pitchFamily="65" charset="-120"/>
              </a:rPr>
              <a:t>主要放寬</a:t>
            </a:r>
            <a:r>
              <a:rPr kumimoji="0" lang="zh-TW" altLang="en-US" b="0" kern="0" dirty="0">
                <a:ea typeface="標楷體" pitchFamily="65" charset="-120"/>
              </a:rPr>
              <a:t>多種使用類</a:t>
            </a:r>
            <a:r>
              <a:rPr kumimoji="0" lang="zh-TW" altLang="en-US" b="0" kern="0" dirty="0" smtClean="0">
                <a:ea typeface="標楷體" pitchFamily="65" charset="-120"/>
              </a:rPr>
              <a:t>組及條件適用性，例舉如下：</a:t>
            </a:r>
            <a:endParaRPr kumimoji="0" lang="en-US" altLang="zh-TW" b="0" kern="0" dirty="0" smtClean="0">
              <a:ea typeface="標楷體" pitchFamily="65" charset="-120"/>
            </a:endParaRPr>
          </a:p>
          <a:p>
            <a:pPr marL="449263" indent="0" eaLnBrk="1" hangingPunct="1">
              <a:buNone/>
            </a:pPr>
            <a:r>
              <a:rPr kumimoji="0" lang="zh-TW" altLang="en-US" sz="2000" b="0" kern="0" dirty="0" smtClean="0">
                <a:ea typeface="標楷體" pitchFamily="65" charset="-120"/>
              </a:rPr>
              <a:t>－小規模住宅、店舖申請條件放寬</a:t>
            </a:r>
            <a:endParaRPr kumimoji="0" lang="en-US" altLang="zh-TW" sz="2000" b="0" kern="0" dirty="0" smtClean="0">
              <a:ea typeface="標楷體" pitchFamily="65" charset="-120"/>
            </a:endParaRPr>
          </a:p>
          <a:p>
            <a:pPr marL="449263" indent="0" eaLnBrk="1" hangingPunct="1">
              <a:buNone/>
            </a:pPr>
            <a:r>
              <a:rPr kumimoji="0" lang="zh-TW" altLang="en-US" sz="2000" b="0" kern="0" dirty="0" smtClean="0">
                <a:ea typeface="標楷體" pitchFamily="65" charset="-120"/>
              </a:rPr>
              <a:t>－配合日間照顧空間政策推動放寬</a:t>
            </a:r>
            <a:endParaRPr kumimoji="0" lang="en-US" altLang="zh-TW" sz="2000" b="0" kern="0" dirty="0" smtClean="0">
              <a:ea typeface="標楷體" pitchFamily="65" charset="-120"/>
            </a:endParaRPr>
          </a:p>
          <a:p>
            <a:pPr marL="449263" indent="0" eaLnBrk="1" hangingPunct="1">
              <a:buNone/>
            </a:pPr>
            <a:r>
              <a:rPr kumimoji="0" lang="zh-TW" altLang="en-US" sz="2000" b="0" kern="0" dirty="0">
                <a:ea typeface="標楷體" pitchFamily="65" charset="-120"/>
              </a:rPr>
              <a:t>－國民中小學</a:t>
            </a:r>
            <a:r>
              <a:rPr kumimoji="0" lang="zh-TW" altLang="en-US" sz="2000" b="0" kern="0" dirty="0" smtClean="0">
                <a:ea typeface="標楷體" pitchFamily="65" charset="-120"/>
              </a:rPr>
              <a:t>閒置校舍</a:t>
            </a:r>
            <a:r>
              <a:rPr kumimoji="0" lang="zh-TW" altLang="en-US" sz="2000" b="0" kern="0" dirty="0">
                <a:ea typeface="標楷體" pitchFamily="65" charset="-120"/>
              </a:rPr>
              <a:t>設置非營利幼兒園及公立</a:t>
            </a:r>
            <a:r>
              <a:rPr kumimoji="0" lang="zh-TW" altLang="en-US" sz="2000" b="0" kern="0" dirty="0" smtClean="0">
                <a:ea typeface="標楷體" pitchFamily="65" charset="-120"/>
              </a:rPr>
              <a:t>幼兒園</a:t>
            </a:r>
            <a:endParaRPr kumimoji="0" lang="en-US" altLang="zh-TW" sz="2000" b="0" kern="0" dirty="0" smtClean="0">
              <a:ea typeface="標楷體" pitchFamily="65" charset="-120"/>
            </a:endParaRPr>
          </a:p>
        </p:txBody>
      </p:sp>
    </p:spTree>
    <p:extLst>
      <p:ext uri="{BB962C8B-B14F-4D97-AF65-F5344CB8AC3E}">
        <p14:creationId xmlns:p14="http://schemas.microsoft.com/office/powerpoint/2010/main" val="185760531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Rot="1" noChangeArrowheads="1"/>
          </p:cNvSpPr>
          <p:nvPr>
            <p:ph type="body" idx="4294967295"/>
          </p:nvPr>
        </p:nvSpPr>
        <p:spPr>
          <a:xfrm>
            <a:off x="827584" y="2636912"/>
            <a:ext cx="7776666" cy="3384550"/>
          </a:xfrm>
        </p:spPr>
        <p:txBody>
          <a:bodyPr/>
          <a:lstStyle/>
          <a:p>
            <a:pPr algn="ctr" eaLnBrk="1" hangingPunct="1">
              <a:buFontTx/>
              <a:buNone/>
              <a:defRPr/>
            </a:pPr>
            <a:r>
              <a:rPr lang="zh-TW" altLang="en-US" sz="5400" b="0" dirty="0" smtClean="0">
                <a:effectLst>
                  <a:outerShdw blurRad="38100" dist="38100" dir="2700000" algn="tl">
                    <a:srgbClr val="C0C0C0"/>
                  </a:outerShdw>
                </a:effectLst>
                <a:ea typeface="標楷體" pitchFamily="65" charset="-120"/>
              </a:rPr>
              <a:t>簡報完畢　恭請指教</a:t>
            </a:r>
          </a:p>
          <a:p>
            <a:pPr algn="ctr" eaLnBrk="1" hangingPunct="1">
              <a:buFontTx/>
              <a:buNone/>
              <a:defRPr/>
            </a:pPr>
            <a:endParaRPr lang="en-US" altLang="zh-TW" sz="1800" b="0" dirty="0" smtClean="0">
              <a:effectLst>
                <a:outerShdw blurRad="38100" dist="38100" dir="2700000" algn="tl">
                  <a:srgbClr val="C0C0C0"/>
                </a:outerShdw>
              </a:effectLst>
              <a:ea typeface="標楷體" pitchFamily="65" charset="-120"/>
            </a:endParaRPr>
          </a:p>
          <a:p>
            <a:pPr algn="ctr" eaLnBrk="1" hangingPunct="1">
              <a:buFontTx/>
              <a:buNone/>
              <a:defRPr/>
            </a:pPr>
            <a:r>
              <a:rPr lang="en-US" altLang="zh-TW" sz="4000" b="0" dirty="0" smtClean="0">
                <a:effectLst>
                  <a:outerShdw blurRad="38100" dist="38100" dir="2700000" algn="tl">
                    <a:srgbClr val="C0C0C0"/>
                  </a:outerShdw>
                </a:effectLst>
                <a:ea typeface="標楷體" pitchFamily="65" charset="-120"/>
              </a:rPr>
              <a:t>082-312876</a:t>
            </a:r>
            <a:endParaRPr lang="en-US" altLang="zh-TW" sz="4000" b="0" dirty="0">
              <a:effectLst>
                <a:outerShdw blurRad="38100" dist="38100" dir="2700000" algn="tl">
                  <a:srgbClr val="C0C0C0"/>
                </a:outerShdw>
              </a:effectLst>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Rot="1" noChangeArrowheads="1"/>
          </p:cNvSpPr>
          <p:nvPr/>
        </p:nvSpPr>
        <p:spPr bwMode="auto">
          <a:xfrm>
            <a:off x="1258888" y="1700213"/>
            <a:ext cx="7705725"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Char char="Ø"/>
              <a:tabLst/>
              <a:defRPr/>
            </a:pPr>
            <a:r>
              <a:rPr kumimoji="1" lang="zh-TW" alt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標楷體" pitchFamily="65" charset="-120"/>
                <a:cs typeface="+mn-cs"/>
              </a:rPr>
              <a:t>建築法</a:t>
            </a:r>
            <a:r>
              <a:rPr lang="zh-TW" altLang="en-US" sz="2400" kern="0" dirty="0">
                <a:solidFill>
                  <a:schemeClr val="tx2">
                    <a:lumMod val="60000"/>
                    <a:lumOff val="40000"/>
                  </a:schemeClr>
                </a:solidFill>
                <a:latin typeface="+mn-lt"/>
                <a:ea typeface="標楷體" pitchFamily="65" charset="-120"/>
              </a:rPr>
              <a:t>－</a:t>
            </a:r>
            <a:r>
              <a:rPr lang="zh-TW" altLang="en-US" sz="2400" kern="0" dirty="0" smtClean="0">
                <a:solidFill>
                  <a:srgbClr val="FF0000"/>
                </a:solidFill>
                <a:latin typeface="+mn-lt"/>
                <a:ea typeface="標楷體" pitchFamily="65" charset="-120"/>
              </a:rPr>
              <a:t>母</a:t>
            </a:r>
            <a:r>
              <a:rPr lang="zh-TW" altLang="en-US" sz="2400" kern="0" dirty="0">
                <a:solidFill>
                  <a:srgbClr val="FF0000"/>
                </a:solidFill>
                <a:latin typeface="+mn-lt"/>
                <a:ea typeface="標楷體" pitchFamily="65" charset="-120"/>
              </a:rPr>
              <a:t>法</a:t>
            </a:r>
            <a:r>
              <a:rPr kumimoji="1" lang="zh-TW" altLang="en-US" sz="2400" b="0" i="0" u="none" strike="noStrike" kern="0" cap="none" spc="0" normalizeH="0" baseline="0" noProof="0" dirty="0" smtClean="0">
                <a:ln>
                  <a:noFill/>
                </a:ln>
                <a:solidFill>
                  <a:srgbClr val="FF0000"/>
                </a:solidFill>
                <a:uLnTx/>
                <a:uFillTx/>
                <a:latin typeface="+mn-lt"/>
                <a:ea typeface="標楷體" pitchFamily="65" charset="-120"/>
              </a:rPr>
              <a:t>、</a:t>
            </a:r>
            <a:r>
              <a:rPr lang="zh-TW" altLang="en-US" sz="2400" kern="0" dirty="0">
                <a:solidFill>
                  <a:srgbClr val="FF0000"/>
                </a:solidFill>
                <a:ea typeface="標楷體" pitchFamily="65" charset="-120"/>
              </a:rPr>
              <a:t>法源</a:t>
            </a:r>
            <a:r>
              <a:rPr kumimoji="1" lang="zh-TW" altLang="en-US" sz="2400" b="0" i="0" u="none" strike="noStrike" kern="0" cap="none" spc="0" normalizeH="0" baseline="0" noProof="0" dirty="0" smtClean="0">
                <a:ln>
                  <a:noFill/>
                </a:ln>
                <a:solidFill>
                  <a:srgbClr val="FF0000"/>
                </a:solidFill>
                <a:uLnTx/>
                <a:uFillTx/>
                <a:latin typeface="+mn-lt"/>
                <a:ea typeface="標楷體" pitchFamily="65" charset="-120"/>
              </a:rPr>
              <a:t>及罰則</a:t>
            </a:r>
            <a:endParaRPr kumimoji="1" lang="en-US" altLang="zh-TW" sz="2400" b="0" i="0" u="none" strike="noStrike" kern="0" cap="none" spc="0" normalizeH="0" baseline="0" noProof="0" dirty="0" smtClean="0">
              <a:ln>
                <a:noFill/>
              </a:ln>
              <a:solidFill>
                <a:srgbClr val="FF0000"/>
              </a:solidFill>
              <a:uLnTx/>
              <a:uFillTx/>
              <a:latin typeface="+mn-lt"/>
              <a:ea typeface="標楷體" pitchFamily="65" charset="-120"/>
            </a:endParaRPr>
          </a:p>
          <a:p>
            <a:pPr marL="514350" indent="-514350">
              <a:spcBef>
                <a:spcPct val="20000"/>
              </a:spcBef>
              <a:buClr>
                <a:schemeClr val="tx1"/>
              </a:buClr>
              <a:buFont typeface="Wingdings" panose="05000000000000000000" pitchFamily="2" charset="2"/>
              <a:buChar char="Ø"/>
              <a:defRPr/>
            </a:pPr>
            <a:r>
              <a:rPr lang="zh-TW" altLang="en-US" sz="2800" kern="0" dirty="0" smtClean="0">
                <a:effectLst>
                  <a:outerShdw blurRad="38100" dist="38100" dir="2700000" algn="tl">
                    <a:srgbClr val="C0C0C0"/>
                  </a:outerShdw>
                </a:effectLst>
                <a:latin typeface="+mn-lt"/>
                <a:ea typeface="標楷體" pitchFamily="65" charset="-120"/>
              </a:rPr>
              <a:t>建築</a:t>
            </a:r>
            <a:r>
              <a:rPr lang="zh-TW" altLang="en-US" sz="2800" kern="0" dirty="0">
                <a:effectLst>
                  <a:outerShdw blurRad="38100" dist="38100" dir="2700000" algn="tl">
                    <a:srgbClr val="C0C0C0"/>
                  </a:outerShdw>
                </a:effectLst>
                <a:latin typeface="+mn-lt"/>
                <a:ea typeface="標楷體" pitchFamily="65" charset="-120"/>
              </a:rPr>
              <a:t>技術</a:t>
            </a:r>
            <a:r>
              <a:rPr lang="zh-TW" altLang="en-US" sz="2800" kern="0" dirty="0" smtClean="0">
                <a:effectLst>
                  <a:outerShdw blurRad="38100" dist="38100" dir="2700000" algn="tl">
                    <a:srgbClr val="C0C0C0"/>
                  </a:outerShdw>
                </a:effectLst>
                <a:latin typeface="+mn-lt"/>
                <a:ea typeface="標楷體" pitchFamily="65" charset="-120"/>
              </a:rPr>
              <a:t>規則</a:t>
            </a:r>
            <a:r>
              <a:rPr lang="zh-TW" altLang="en-US" sz="2400" kern="0" dirty="0" smtClean="0">
                <a:solidFill>
                  <a:schemeClr val="tx2">
                    <a:lumMod val="60000"/>
                    <a:lumOff val="40000"/>
                  </a:schemeClr>
                </a:solidFill>
                <a:latin typeface="+mn-lt"/>
                <a:ea typeface="標楷體" pitchFamily="65" charset="-120"/>
              </a:rPr>
              <a:t>－建築物</a:t>
            </a:r>
            <a:r>
              <a:rPr lang="zh-TW" altLang="en-US" sz="2400" kern="0" dirty="0">
                <a:solidFill>
                  <a:schemeClr val="tx2">
                    <a:lumMod val="60000"/>
                    <a:lumOff val="40000"/>
                  </a:schemeClr>
                </a:solidFill>
                <a:latin typeface="+mn-lt"/>
                <a:ea typeface="標楷體" pitchFamily="65" charset="-120"/>
              </a:rPr>
              <a:t>用途分類之類別、組</a:t>
            </a:r>
            <a:r>
              <a:rPr lang="zh-TW" altLang="en-US" sz="2400" kern="0" dirty="0" smtClean="0">
                <a:solidFill>
                  <a:schemeClr val="tx2">
                    <a:lumMod val="60000"/>
                    <a:lumOff val="40000"/>
                  </a:schemeClr>
                </a:solidFill>
                <a:latin typeface="+mn-lt"/>
                <a:ea typeface="標楷體" pitchFamily="65" charset="-120"/>
              </a:rPr>
              <a:t>別</a:t>
            </a:r>
            <a:endParaRPr lang="en-US" altLang="zh-TW" sz="2400" kern="0" dirty="0">
              <a:solidFill>
                <a:schemeClr val="tx2">
                  <a:lumMod val="60000"/>
                  <a:lumOff val="40000"/>
                </a:schemeClr>
              </a:solidFill>
              <a:latin typeface="+mn-lt"/>
              <a:ea typeface="標楷體" pitchFamily="65" charset="-120"/>
            </a:endParaRPr>
          </a:p>
          <a:p>
            <a:pPr marL="514350" marR="0" lvl="0" indent="-514350" algn="l"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Char char="Ø"/>
              <a:tabLst/>
              <a:defRPr/>
            </a:pPr>
            <a:r>
              <a:rPr lang="zh-TW" altLang="en-US" sz="2800" kern="0" dirty="0" smtClean="0">
                <a:effectLst>
                  <a:outerShdw blurRad="38100" dist="38100" dir="2700000" algn="tl">
                    <a:srgbClr val="C0C0C0"/>
                  </a:outerShdw>
                </a:effectLst>
                <a:latin typeface="+mn-lt"/>
                <a:ea typeface="標楷體" pitchFamily="65" charset="-120"/>
              </a:rPr>
              <a:t>廢止</a:t>
            </a:r>
            <a:r>
              <a:rPr lang="zh-TW" altLang="en-US" sz="2800" kern="0" dirty="0">
                <a:effectLst>
                  <a:outerShdw blurRad="38100" dist="38100" dir="2700000" algn="tl">
                    <a:srgbClr val="C0C0C0"/>
                  </a:outerShdw>
                </a:effectLst>
                <a:latin typeface="+mn-lt"/>
                <a:ea typeface="標楷體" pitchFamily="65" charset="-120"/>
              </a:rPr>
              <a:t>金門縣一定規模以下建築物免辨理變更使用執照自治</a:t>
            </a:r>
            <a:r>
              <a:rPr lang="zh-TW" altLang="en-US" sz="2800" kern="0" dirty="0" smtClean="0">
                <a:effectLst>
                  <a:outerShdw blurRad="38100" dist="38100" dir="2700000" algn="tl">
                    <a:srgbClr val="C0C0C0"/>
                  </a:outerShdw>
                </a:effectLst>
                <a:latin typeface="+mn-lt"/>
                <a:ea typeface="標楷體" pitchFamily="65" charset="-120"/>
              </a:rPr>
              <a:t>條例</a:t>
            </a:r>
            <a:endParaRPr lang="en-US" altLang="zh-TW" sz="2800" kern="0" dirty="0" smtClean="0">
              <a:effectLst>
                <a:outerShdw blurRad="38100" dist="38100" dir="2700000" algn="tl">
                  <a:srgbClr val="C0C0C0"/>
                </a:outerShdw>
              </a:effectLst>
              <a:latin typeface="+mn-lt"/>
              <a:ea typeface="標楷體" pitchFamily="65" charset="-120"/>
            </a:endParaRPr>
          </a:p>
          <a:p>
            <a:pPr marL="896938" lvl="0" indent="-363538">
              <a:spcBef>
                <a:spcPct val="20000"/>
              </a:spcBef>
              <a:buClr>
                <a:schemeClr val="tx1"/>
              </a:buClr>
              <a:defRPr/>
            </a:pPr>
            <a:r>
              <a:rPr lang="zh-TW" altLang="en-US" sz="2400" kern="0" dirty="0">
                <a:solidFill>
                  <a:schemeClr val="tx2">
                    <a:lumMod val="60000"/>
                    <a:lumOff val="40000"/>
                  </a:schemeClr>
                </a:solidFill>
                <a:latin typeface="+mn-lt"/>
                <a:ea typeface="標楷體" pitchFamily="65" charset="-120"/>
              </a:rPr>
              <a:t>－本縣</a:t>
            </a:r>
            <a:r>
              <a:rPr lang="zh-TW" altLang="en-US" sz="2400" kern="0" dirty="0">
                <a:solidFill>
                  <a:srgbClr val="FF0000"/>
                </a:solidFill>
                <a:latin typeface="+mn-lt"/>
                <a:ea typeface="標楷體" pitchFamily="65" charset="-120"/>
              </a:rPr>
              <a:t>現行</a:t>
            </a:r>
            <a:r>
              <a:rPr lang="zh-TW" altLang="en-US" sz="2400" kern="0" dirty="0">
                <a:solidFill>
                  <a:schemeClr val="tx2">
                    <a:lumMod val="60000"/>
                    <a:lumOff val="40000"/>
                  </a:schemeClr>
                </a:solidFill>
                <a:latin typeface="+mn-lt"/>
                <a:ea typeface="標楷體" pitchFamily="65" charset="-120"/>
              </a:rPr>
              <a:t>一定規模以下建築物免辨理</a:t>
            </a:r>
            <a:r>
              <a:rPr lang="zh-TW" altLang="en-US" sz="2400" kern="0" dirty="0" smtClean="0">
                <a:solidFill>
                  <a:schemeClr val="tx2">
                    <a:lumMod val="60000"/>
                    <a:lumOff val="40000"/>
                  </a:schemeClr>
                </a:solidFill>
                <a:latin typeface="+mn-lt"/>
                <a:ea typeface="標楷體" pitchFamily="65" charset="-120"/>
              </a:rPr>
              <a:t>變更使用</a:t>
            </a:r>
            <a:r>
              <a:rPr lang="zh-TW" altLang="en-US" sz="2400" kern="0" dirty="0">
                <a:solidFill>
                  <a:schemeClr val="tx2">
                    <a:lumMod val="60000"/>
                    <a:lumOff val="40000"/>
                  </a:schemeClr>
                </a:solidFill>
                <a:latin typeface="+mn-lt"/>
                <a:ea typeface="標楷體" pitchFamily="65" charset="-120"/>
              </a:rPr>
              <a:t>執照相關</a:t>
            </a:r>
            <a:r>
              <a:rPr lang="zh-TW" altLang="en-US" sz="2400" kern="0" dirty="0" smtClean="0">
                <a:solidFill>
                  <a:schemeClr val="tx2">
                    <a:lumMod val="60000"/>
                    <a:lumOff val="40000"/>
                  </a:schemeClr>
                </a:solidFill>
                <a:latin typeface="+mn-lt"/>
                <a:ea typeface="標楷體" pitchFamily="65" charset="-120"/>
              </a:rPr>
              <a:t>法令</a:t>
            </a:r>
            <a:endParaRPr lang="en-US" altLang="zh-TW" sz="2400" kern="0" dirty="0">
              <a:solidFill>
                <a:schemeClr val="tx2">
                  <a:lumMod val="60000"/>
                  <a:lumOff val="40000"/>
                </a:schemeClr>
              </a:solidFill>
              <a:effectLst>
                <a:outerShdw blurRad="38100" dist="38100" dir="2700000" algn="tl">
                  <a:srgbClr val="C0C0C0"/>
                </a:outerShdw>
              </a:effectLst>
              <a:latin typeface="+mn-lt"/>
              <a:ea typeface="標楷體" pitchFamily="65" charset="-120"/>
            </a:endParaRPr>
          </a:p>
          <a:p>
            <a:pPr marL="514350" indent="-514350">
              <a:spcBef>
                <a:spcPct val="20000"/>
              </a:spcBef>
              <a:buClr>
                <a:schemeClr val="tx1"/>
              </a:buClr>
              <a:buFont typeface="Wingdings" panose="05000000000000000000" pitchFamily="2" charset="2"/>
              <a:buChar char="Ø"/>
              <a:defRPr/>
            </a:pPr>
            <a:r>
              <a:rPr lang="zh-TW" altLang="en-US" sz="2800" kern="0" dirty="0" smtClean="0">
                <a:effectLst>
                  <a:outerShdw blurRad="38100" dist="38100" dir="2700000" algn="tl">
                    <a:srgbClr val="C0C0C0"/>
                  </a:outerShdw>
                </a:effectLst>
                <a:latin typeface="+mn-lt"/>
                <a:ea typeface="標楷體" pitchFamily="65" charset="-120"/>
              </a:rPr>
              <a:t>訂定金門縣一定規模以下建築物免辨理變更使用執照辦法（草案）</a:t>
            </a:r>
            <a:endParaRPr lang="en-US" altLang="zh-TW" sz="2800" kern="0" dirty="0" smtClean="0">
              <a:effectLst>
                <a:outerShdw blurRad="38100" dist="38100" dir="2700000" algn="tl">
                  <a:srgbClr val="C0C0C0"/>
                </a:outerShdw>
              </a:effectLst>
              <a:latin typeface="+mn-lt"/>
              <a:ea typeface="標楷體" pitchFamily="65" charset="-120"/>
            </a:endParaRPr>
          </a:p>
          <a:p>
            <a:pPr marL="896938" indent="-363538">
              <a:spcBef>
                <a:spcPct val="20000"/>
              </a:spcBef>
              <a:buClr>
                <a:schemeClr val="tx1"/>
              </a:buClr>
              <a:defRPr/>
            </a:pPr>
            <a:r>
              <a:rPr lang="zh-TW" altLang="en-US" sz="2400" kern="0" dirty="0">
                <a:solidFill>
                  <a:schemeClr val="tx2">
                    <a:lumMod val="60000"/>
                    <a:lumOff val="40000"/>
                  </a:schemeClr>
                </a:solidFill>
                <a:latin typeface="+mn-lt"/>
                <a:ea typeface="標楷體" pitchFamily="65" charset="-120"/>
              </a:rPr>
              <a:t>－本</a:t>
            </a:r>
            <a:r>
              <a:rPr lang="zh-TW" altLang="en-US" sz="2400" kern="0" dirty="0" smtClean="0">
                <a:solidFill>
                  <a:schemeClr val="tx2">
                    <a:lumMod val="60000"/>
                    <a:lumOff val="40000"/>
                  </a:schemeClr>
                </a:solidFill>
                <a:latin typeface="+mn-lt"/>
                <a:ea typeface="標楷體" pitchFamily="65" charset="-120"/>
              </a:rPr>
              <a:t>縣</a:t>
            </a:r>
            <a:r>
              <a:rPr lang="zh-TW" altLang="en-US" sz="2400" kern="0" dirty="0" smtClean="0">
                <a:solidFill>
                  <a:srgbClr val="FF0000"/>
                </a:solidFill>
                <a:latin typeface="+mn-lt"/>
                <a:ea typeface="標楷體" pitchFamily="65" charset="-120"/>
              </a:rPr>
              <a:t>刻</a:t>
            </a:r>
            <a:r>
              <a:rPr lang="zh-TW" altLang="en-US" sz="2400" kern="0" dirty="0">
                <a:solidFill>
                  <a:srgbClr val="FF0000"/>
                </a:solidFill>
                <a:latin typeface="+mn-lt"/>
                <a:ea typeface="標楷體" pitchFamily="65" charset="-120"/>
              </a:rPr>
              <a:t>正</a:t>
            </a:r>
            <a:r>
              <a:rPr lang="zh-TW" altLang="en-US" sz="2400" kern="0" dirty="0" smtClean="0">
                <a:solidFill>
                  <a:srgbClr val="FF0000"/>
                </a:solidFill>
                <a:latin typeface="+mn-lt"/>
                <a:ea typeface="標楷體" pitchFamily="65" charset="-120"/>
              </a:rPr>
              <a:t>新定</a:t>
            </a:r>
            <a:r>
              <a:rPr lang="zh-TW" altLang="en-US" sz="2400" kern="0" dirty="0" smtClean="0">
                <a:solidFill>
                  <a:schemeClr val="tx2">
                    <a:lumMod val="60000"/>
                    <a:lumOff val="40000"/>
                  </a:schemeClr>
                </a:solidFill>
                <a:latin typeface="+mn-lt"/>
                <a:ea typeface="標楷體" pitchFamily="65" charset="-120"/>
              </a:rPr>
              <a:t>一定</a:t>
            </a:r>
            <a:r>
              <a:rPr lang="zh-TW" altLang="en-US" sz="2400" kern="0" dirty="0">
                <a:solidFill>
                  <a:schemeClr val="tx2">
                    <a:lumMod val="60000"/>
                    <a:lumOff val="40000"/>
                  </a:schemeClr>
                </a:solidFill>
                <a:latin typeface="+mn-lt"/>
                <a:ea typeface="標楷體" pitchFamily="65" charset="-120"/>
              </a:rPr>
              <a:t>規模以下建築物免辨理</a:t>
            </a:r>
            <a:r>
              <a:rPr lang="zh-TW" altLang="en-US" sz="2400" kern="0" dirty="0" smtClean="0">
                <a:solidFill>
                  <a:schemeClr val="tx2">
                    <a:lumMod val="60000"/>
                    <a:lumOff val="40000"/>
                  </a:schemeClr>
                </a:solidFill>
                <a:latin typeface="+mn-lt"/>
                <a:ea typeface="標楷體" pitchFamily="65" charset="-120"/>
              </a:rPr>
              <a:t>變更使用</a:t>
            </a:r>
            <a:r>
              <a:rPr lang="zh-TW" altLang="en-US" sz="2400" kern="0" dirty="0">
                <a:solidFill>
                  <a:schemeClr val="tx2">
                    <a:lumMod val="60000"/>
                    <a:lumOff val="40000"/>
                  </a:schemeClr>
                </a:solidFill>
                <a:latin typeface="+mn-lt"/>
                <a:ea typeface="標楷體" pitchFamily="65" charset="-120"/>
              </a:rPr>
              <a:t>執照相關法令</a:t>
            </a:r>
            <a:endParaRPr lang="en-US" altLang="zh-TW" sz="2400" kern="0" dirty="0">
              <a:solidFill>
                <a:schemeClr val="tx2">
                  <a:lumMod val="60000"/>
                  <a:lumOff val="40000"/>
                </a:schemeClr>
              </a:solidFill>
              <a:latin typeface="+mn-lt"/>
              <a:ea typeface="標楷體" pitchFamily="65" charset="-120"/>
            </a:endParaRPr>
          </a:p>
          <a:p>
            <a:pPr marL="514350" indent="-514350">
              <a:spcBef>
                <a:spcPct val="20000"/>
              </a:spcBef>
              <a:buClr>
                <a:schemeClr val="tx1"/>
              </a:buClr>
              <a:buFont typeface="Wingdings" panose="05000000000000000000" pitchFamily="2" charset="2"/>
              <a:buChar char="Ø"/>
              <a:defRPr/>
            </a:pPr>
            <a:endParaRPr lang="en-US" altLang="zh-TW" sz="2800" kern="0" dirty="0" smtClean="0">
              <a:effectLst>
                <a:outerShdw blurRad="38100" dist="38100" dir="2700000" algn="tl">
                  <a:srgbClr val="C0C0C0"/>
                </a:outerShdw>
              </a:effectLst>
              <a:latin typeface="+mn-lt"/>
              <a:ea typeface="標楷體" pitchFamily="65" charset="-120"/>
            </a:endParaRPr>
          </a:p>
          <a:p>
            <a:pPr marL="514350" indent="-514350">
              <a:spcBef>
                <a:spcPct val="20000"/>
              </a:spcBef>
              <a:buClr>
                <a:schemeClr val="tx1"/>
              </a:buClr>
              <a:buFont typeface="Wingdings" panose="05000000000000000000" pitchFamily="2" charset="2"/>
              <a:buChar char="Ø"/>
              <a:defRPr/>
            </a:pPr>
            <a:endParaRPr lang="en-US" altLang="zh-TW" sz="2800" kern="0" dirty="0">
              <a:effectLst>
                <a:outerShdw blurRad="38100" dist="38100" dir="2700000" algn="tl">
                  <a:srgbClr val="C0C0C0"/>
                </a:outerShdw>
              </a:effectLst>
              <a:latin typeface="+mn-lt"/>
              <a:ea typeface="標楷體" pitchFamily="65" charset="-120"/>
            </a:endParaRPr>
          </a:p>
        </p:txBody>
      </p:sp>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變更使用相關法令簡介</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Rot="1" noChangeArrowheads="1"/>
          </p:cNvSpPr>
          <p:nvPr/>
        </p:nvSpPr>
        <p:spPr bwMode="auto">
          <a:xfrm>
            <a:off x="571472" y="2708920"/>
            <a:ext cx="8072494" cy="1365302"/>
          </a:xfrm>
          <a:prstGeom prst="rect">
            <a:avLst/>
          </a:prstGeom>
          <a:solidFill>
            <a:srgbClr val="003366"/>
          </a:solidFill>
          <a:ln w="9525">
            <a:noFill/>
            <a:miter lim="800000"/>
            <a:headEnd/>
            <a:tailEnd/>
          </a:ln>
          <a:effectLst/>
        </p:spPr>
        <p:txBody>
          <a:bodyPr anchor="ctr"/>
          <a:lstStyle/>
          <a:p>
            <a:pPr algn="ctr">
              <a:defRPr/>
            </a:pPr>
            <a:r>
              <a:rPr lang="zh-TW" altLang="en-US" sz="4000" dirty="0">
                <a:solidFill>
                  <a:schemeClr val="bg1"/>
                </a:solidFill>
                <a:effectLst>
                  <a:outerShdw blurRad="38100" dist="38100" dir="2700000" algn="tl">
                    <a:srgbClr val="000000"/>
                  </a:outerShdw>
                </a:effectLst>
                <a:latin typeface="標楷體" pitchFamily="65" charset="-120"/>
                <a:ea typeface="標楷體" pitchFamily="65" charset="-120"/>
              </a:rPr>
              <a:t>建築法</a:t>
            </a:r>
          </a:p>
        </p:txBody>
      </p:sp>
    </p:spTree>
    <p:extLst>
      <p:ext uri="{BB962C8B-B14F-4D97-AF65-F5344CB8AC3E}">
        <p14:creationId xmlns:p14="http://schemas.microsoft.com/office/powerpoint/2010/main" val="27389399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Rot="1" noChangeArrowheads="1"/>
          </p:cNvSpPr>
          <p:nvPr>
            <p:ph type="body" idx="4294967295"/>
          </p:nvPr>
        </p:nvSpPr>
        <p:spPr>
          <a:xfrm>
            <a:off x="1331913" y="1484313"/>
            <a:ext cx="7416800" cy="4537075"/>
          </a:xfrm>
        </p:spPr>
        <p:txBody>
          <a:bodyPr/>
          <a:lstStyle/>
          <a:p>
            <a:pPr marL="363538" indent="-276225" eaLnBrk="1" hangingPunct="1">
              <a:buNone/>
            </a:pPr>
            <a:r>
              <a:rPr kumimoji="0" lang="zh-TW" altLang="en-US" b="0" dirty="0">
                <a:ea typeface="標楷體" pitchFamily="65" charset="-120"/>
              </a:rPr>
              <a:t>第九</a:t>
            </a:r>
            <a:r>
              <a:rPr kumimoji="0" lang="zh-TW" altLang="en-US" b="0" dirty="0" smtClean="0">
                <a:ea typeface="標楷體" pitchFamily="65" charset="-120"/>
              </a:rPr>
              <a:t>條：</a:t>
            </a:r>
            <a:endParaRPr kumimoji="0" lang="en-US" altLang="zh-TW" b="0" dirty="0" smtClean="0">
              <a:ea typeface="標楷體" pitchFamily="65" charset="-120"/>
            </a:endParaRPr>
          </a:p>
          <a:p>
            <a:pPr marL="363538" indent="-276225" eaLnBrk="1" hangingPunct="1">
              <a:buNone/>
            </a:pPr>
            <a:r>
              <a:rPr kumimoji="0" lang="zh-TW" altLang="en-US" b="0" dirty="0" smtClean="0">
                <a:ea typeface="標楷體" pitchFamily="65" charset="-120"/>
              </a:rPr>
              <a:t>本</a:t>
            </a:r>
            <a:r>
              <a:rPr kumimoji="0" lang="zh-TW" altLang="en-US" b="0" dirty="0">
                <a:ea typeface="標楷體" pitchFamily="65" charset="-120"/>
              </a:rPr>
              <a:t>法所稱</a:t>
            </a:r>
            <a:r>
              <a:rPr kumimoji="0" lang="zh-TW" altLang="en-US" dirty="0">
                <a:solidFill>
                  <a:srgbClr val="FF0000"/>
                </a:solidFill>
                <a:ea typeface="標楷體" pitchFamily="65" charset="-120"/>
              </a:rPr>
              <a:t>建造</a:t>
            </a:r>
            <a:r>
              <a:rPr kumimoji="0" lang="zh-TW" altLang="en-US" b="0" dirty="0">
                <a:ea typeface="標楷體" pitchFamily="65" charset="-120"/>
              </a:rPr>
              <a:t>，係指左列</a:t>
            </a:r>
            <a:r>
              <a:rPr kumimoji="0" lang="zh-TW" altLang="en-US" dirty="0">
                <a:solidFill>
                  <a:srgbClr val="FF0000"/>
                </a:solidFill>
                <a:ea typeface="標楷體" pitchFamily="65" charset="-120"/>
              </a:rPr>
              <a:t>行為</a:t>
            </a:r>
            <a:r>
              <a:rPr kumimoji="0" lang="zh-TW" altLang="en-US" b="0" dirty="0">
                <a:ea typeface="標楷體" pitchFamily="65" charset="-120"/>
              </a:rPr>
              <a:t>：</a:t>
            </a:r>
          </a:p>
          <a:p>
            <a:pPr marL="1882775" indent="-1520825" eaLnBrk="1" hangingPunct="1">
              <a:buNone/>
            </a:pPr>
            <a:r>
              <a:rPr kumimoji="0" lang="zh-TW" altLang="en-US" b="0" dirty="0">
                <a:ea typeface="標楷體" pitchFamily="65" charset="-120"/>
              </a:rPr>
              <a:t>一、新建：為新建造之建築物或將原建築物全部拆除而重行建築者。</a:t>
            </a:r>
          </a:p>
          <a:p>
            <a:pPr marL="1882775" indent="-1520825" eaLnBrk="1" hangingPunct="1">
              <a:buNone/>
            </a:pPr>
            <a:r>
              <a:rPr kumimoji="0" lang="zh-TW" altLang="en-US" b="0" dirty="0">
                <a:ea typeface="標楷體" pitchFamily="65" charset="-120"/>
              </a:rPr>
              <a:t>二、增建：於原建築物增加其面積或高度者。但以過廊與原建築物連接者，應視為新建。</a:t>
            </a:r>
          </a:p>
          <a:p>
            <a:pPr marL="1882775" indent="-1520825" eaLnBrk="1" hangingPunct="1">
              <a:buNone/>
            </a:pPr>
            <a:r>
              <a:rPr kumimoji="0" lang="zh-TW" altLang="en-US" b="0" dirty="0">
                <a:ea typeface="標楷體" pitchFamily="65" charset="-120"/>
              </a:rPr>
              <a:t>三、改建：將建築物之一部份拆除，於原建築基地範圍內改造，而不增高或擴大面積者。</a:t>
            </a:r>
          </a:p>
          <a:p>
            <a:pPr marL="1882775" indent="-1520825" eaLnBrk="1" hangingPunct="1">
              <a:buNone/>
            </a:pPr>
            <a:r>
              <a:rPr kumimoji="0" lang="zh-TW" altLang="en-US" b="0" dirty="0">
                <a:ea typeface="標楷體" pitchFamily="65" charset="-120"/>
              </a:rPr>
              <a:t>四、修建：建築物之基礎、樑柱、承重牆壁、樓地板、屋架或屋頂、其中任何一種有過半之修理或變更者。</a:t>
            </a:r>
          </a:p>
        </p:txBody>
      </p:sp>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建築法</a:t>
            </a:r>
          </a:p>
        </p:txBody>
      </p:sp>
    </p:spTree>
    <p:extLst>
      <p:ext uri="{BB962C8B-B14F-4D97-AF65-F5344CB8AC3E}">
        <p14:creationId xmlns:p14="http://schemas.microsoft.com/office/powerpoint/2010/main" val="32349666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Rot="1" noChangeArrowheads="1"/>
          </p:cNvSpPr>
          <p:nvPr>
            <p:ph type="body" idx="4294967295"/>
          </p:nvPr>
        </p:nvSpPr>
        <p:spPr>
          <a:xfrm>
            <a:off x="1331913" y="1484313"/>
            <a:ext cx="7416800" cy="4537075"/>
          </a:xfrm>
        </p:spPr>
        <p:txBody>
          <a:bodyPr/>
          <a:lstStyle/>
          <a:p>
            <a:pPr marL="363538" indent="-276225" eaLnBrk="1" hangingPunct="1">
              <a:buNone/>
            </a:pPr>
            <a:r>
              <a:rPr kumimoji="0" lang="zh-TW" altLang="en-US" b="0" dirty="0">
                <a:ea typeface="標楷體" pitchFamily="65" charset="-120"/>
              </a:rPr>
              <a:t>第二十八</a:t>
            </a:r>
            <a:r>
              <a:rPr kumimoji="0" lang="zh-TW" altLang="en-US" b="0" dirty="0" smtClean="0">
                <a:ea typeface="標楷體" pitchFamily="65" charset="-120"/>
              </a:rPr>
              <a:t>條：</a:t>
            </a:r>
            <a:endParaRPr kumimoji="0" lang="en-US" altLang="zh-TW" b="0" dirty="0" smtClean="0">
              <a:ea typeface="標楷體" pitchFamily="65" charset="-120"/>
            </a:endParaRPr>
          </a:p>
          <a:p>
            <a:pPr marL="363538" indent="-1588" eaLnBrk="1" hangingPunct="1">
              <a:buNone/>
            </a:pPr>
            <a:r>
              <a:rPr kumimoji="0" lang="zh-TW" altLang="en-US" dirty="0" smtClean="0">
                <a:ea typeface="標楷體" pitchFamily="65" charset="-120"/>
              </a:rPr>
              <a:t>建築</a:t>
            </a:r>
            <a:r>
              <a:rPr kumimoji="0" lang="zh-TW" altLang="en-US" dirty="0">
                <a:ea typeface="標楷體" pitchFamily="65" charset="-120"/>
              </a:rPr>
              <a:t>執照</a:t>
            </a:r>
            <a:r>
              <a:rPr kumimoji="0" lang="zh-TW" altLang="en-US" b="0" dirty="0">
                <a:ea typeface="標楷體" pitchFamily="65" charset="-120"/>
              </a:rPr>
              <a:t>分左列四種</a:t>
            </a:r>
            <a:r>
              <a:rPr kumimoji="0" lang="zh-TW" altLang="en-US" b="0" dirty="0" smtClean="0">
                <a:ea typeface="標楷體" pitchFamily="65" charset="-120"/>
              </a:rPr>
              <a:t>：</a:t>
            </a:r>
            <a:endParaRPr kumimoji="0" lang="en-US" altLang="zh-TW" b="0" dirty="0" smtClean="0">
              <a:ea typeface="標楷體" pitchFamily="65" charset="-120"/>
            </a:endParaRPr>
          </a:p>
          <a:p>
            <a:pPr marL="2471738" indent="-2122488" eaLnBrk="1" hangingPunct="1">
              <a:buNone/>
            </a:pPr>
            <a:r>
              <a:rPr kumimoji="0" lang="zh-TW" altLang="en-US" b="0" dirty="0" smtClean="0">
                <a:ea typeface="標楷體" pitchFamily="65" charset="-120"/>
              </a:rPr>
              <a:t>一</a:t>
            </a:r>
            <a:r>
              <a:rPr kumimoji="0" lang="zh-TW" altLang="en-US" b="0" dirty="0">
                <a:ea typeface="標楷體" pitchFamily="65" charset="-120"/>
              </a:rPr>
              <a:t>、</a:t>
            </a:r>
            <a:r>
              <a:rPr kumimoji="0" lang="zh-TW" altLang="en-US" dirty="0">
                <a:ea typeface="標楷體" pitchFamily="65" charset="-120"/>
              </a:rPr>
              <a:t>建造執照</a:t>
            </a:r>
            <a:r>
              <a:rPr kumimoji="0" lang="zh-TW" altLang="en-US" b="0" dirty="0">
                <a:ea typeface="標楷體" pitchFamily="65" charset="-120"/>
              </a:rPr>
              <a:t>：建築物之新建、增建、改建及修建，應請領建造執照。</a:t>
            </a:r>
          </a:p>
          <a:p>
            <a:pPr marL="2471738" indent="-2122488" eaLnBrk="1" hangingPunct="1">
              <a:buNone/>
            </a:pPr>
            <a:r>
              <a:rPr kumimoji="0" lang="zh-TW" altLang="en-US" b="0" dirty="0">
                <a:ea typeface="標楷體" pitchFamily="65" charset="-120"/>
              </a:rPr>
              <a:t>二、</a:t>
            </a:r>
            <a:r>
              <a:rPr kumimoji="0" lang="zh-TW" altLang="en-US" dirty="0">
                <a:ea typeface="標楷體" pitchFamily="65" charset="-120"/>
              </a:rPr>
              <a:t>雜項執照</a:t>
            </a:r>
            <a:r>
              <a:rPr kumimoji="0" lang="zh-TW" altLang="en-US" b="0" dirty="0">
                <a:ea typeface="標楷體" pitchFamily="65" charset="-120"/>
              </a:rPr>
              <a:t>：雜項工作物之建築，應請領雜項執照。</a:t>
            </a:r>
          </a:p>
          <a:p>
            <a:pPr marL="2471738" indent="-2122488" eaLnBrk="1" hangingPunct="1">
              <a:buNone/>
            </a:pPr>
            <a:r>
              <a:rPr kumimoji="0" lang="zh-TW" altLang="en-US" b="0" dirty="0">
                <a:ea typeface="標楷體" pitchFamily="65" charset="-120"/>
              </a:rPr>
              <a:t>三、</a:t>
            </a:r>
            <a:r>
              <a:rPr kumimoji="0" lang="zh-TW" altLang="en-US" dirty="0">
                <a:solidFill>
                  <a:srgbClr val="FF0000"/>
                </a:solidFill>
                <a:ea typeface="標楷體" pitchFamily="65" charset="-120"/>
              </a:rPr>
              <a:t>使用執照</a:t>
            </a:r>
            <a:r>
              <a:rPr kumimoji="0" lang="zh-TW" altLang="en-US" b="0" dirty="0">
                <a:ea typeface="標楷體" pitchFamily="65" charset="-120"/>
              </a:rPr>
              <a:t>：</a:t>
            </a:r>
            <a:r>
              <a:rPr kumimoji="0" lang="zh-TW" altLang="en-US" b="0" u="sng" dirty="0">
                <a:ea typeface="標楷體" pitchFamily="65" charset="-120"/>
              </a:rPr>
              <a:t>建築物建造完成後之使用或變更使用，應請領使用執照。</a:t>
            </a:r>
          </a:p>
          <a:p>
            <a:pPr marL="2471738" indent="-2122488" eaLnBrk="1" hangingPunct="1">
              <a:buNone/>
            </a:pPr>
            <a:r>
              <a:rPr kumimoji="0" lang="zh-TW" altLang="en-US" b="0" dirty="0">
                <a:ea typeface="標楷體" pitchFamily="65" charset="-120"/>
              </a:rPr>
              <a:t>四、</a:t>
            </a:r>
            <a:r>
              <a:rPr kumimoji="0" lang="zh-TW" altLang="en-US" dirty="0">
                <a:ea typeface="標楷體" pitchFamily="65" charset="-120"/>
              </a:rPr>
              <a:t>拆除執照</a:t>
            </a:r>
            <a:r>
              <a:rPr kumimoji="0" lang="zh-TW" altLang="en-US" b="0" dirty="0">
                <a:ea typeface="標楷體" pitchFamily="65" charset="-120"/>
              </a:rPr>
              <a:t>：建築物之拆除，應請領拆除執照。</a:t>
            </a:r>
          </a:p>
        </p:txBody>
      </p:sp>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建築法</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Rot="1" noChangeArrowheads="1"/>
          </p:cNvSpPr>
          <p:nvPr>
            <p:ph type="body" idx="4294967295"/>
          </p:nvPr>
        </p:nvSpPr>
        <p:spPr>
          <a:xfrm>
            <a:off x="1331913" y="1484313"/>
            <a:ext cx="7416800" cy="4537075"/>
          </a:xfrm>
        </p:spPr>
        <p:txBody>
          <a:bodyPr/>
          <a:lstStyle/>
          <a:p>
            <a:pPr marL="363538" indent="-276225" eaLnBrk="1" hangingPunct="1">
              <a:buNone/>
            </a:pPr>
            <a:r>
              <a:rPr kumimoji="0" lang="zh-TW" altLang="en-US" b="0" dirty="0">
                <a:ea typeface="標楷體" pitchFamily="65" charset="-120"/>
              </a:rPr>
              <a:t>第七十三</a:t>
            </a:r>
            <a:r>
              <a:rPr kumimoji="0" lang="zh-TW" altLang="en-US" b="0" dirty="0" smtClean="0">
                <a:ea typeface="標楷體" pitchFamily="65" charset="-120"/>
              </a:rPr>
              <a:t>條第二項：</a:t>
            </a:r>
            <a:endParaRPr kumimoji="0" lang="zh-TW" altLang="en-US" b="0" dirty="0">
              <a:ea typeface="標楷體" pitchFamily="65" charset="-120"/>
            </a:endParaRPr>
          </a:p>
          <a:p>
            <a:pPr marL="361950" indent="-12700" eaLnBrk="1" hangingPunct="1">
              <a:buNone/>
            </a:pPr>
            <a:r>
              <a:rPr kumimoji="0" lang="zh-TW" altLang="en-US" b="0" dirty="0">
                <a:ea typeface="標楷體" pitchFamily="65" charset="-120"/>
              </a:rPr>
              <a:t>建築物應依核定之使用類組使用，其有變更</a:t>
            </a:r>
            <a:r>
              <a:rPr kumimoji="0" lang="zh-TW" altLang="en-US" b="0" dirty="0">
                <a:solidFill>
                  <a:srgbClr val="FF0000"/>
                </a:solidFill>
                <a:ea typeface="標楷體" pitchFamily="65" charset="-120"/>
              </a:rPr>
              <a:t>使用類組</a:t>
            </a:r>
            <a:r>
              <a:rPr kumimoji="0" lang="zh-TW" altLang="en-US" b="0" dirty="0">
                <a:ea typeface="標楷體" pitchFamily="65" charset="-120"/>
              </a:rPr>
              <a:t>或有第九條</a:t>
            </a:r>
            <a:r>
              <a:rPr kumimoji="0" lang="zh-TW" altLang="en-US" b="0" u="sng" dirty="0">
                <a:ea typeface="標楷體" pitchFamily="65" charset="-120"/>
              </a:rPr>
              <a:t>建造行為（新建、增建、改建及修建）以外</a:t>
            </a:r>
            <a:r>
              <a:rPr kumimoji="0" lang="zh-TW" altLang="en-US" b="0" dirty="0">
                <a:solidFill>
                  <a:srgbClr val="FF0000"/>
                </a:solidFill>
                <a:ea typeface="標楷體" pitchFamily="65" charset="-120"/>
              </a:rPr>
              <a:t>主要構造、防火區劃、防火避難設施、消防設備、停車空間及其他與原核定使用不合之變更</a:t>
            </a:r>
            <a:r>
              <a:rPr kumimoji="0" lang="zh-TW" altLang="en-US" b="0" dirty="0">
                <a:ea typeface="標楷體" pitchFamily="65" charset="-120"/>
              </a:rPr>
              <a:t>者，應</a:t>
            </a:r>
            <a:r>
              <a:rPr kumimoji="0" lang="zh-TW" altLang="en-US" dirty="0">
                <a:solidFill>
                  <a:srgbClr val="FF0000"/>
                </a:solidFill>
                <a:ea typeface="標楷體" pitchFamily="65" charset="-120"/>
              </a:rPr>
              <a:t>申請變更使用執照</a:t>
            </a:r>
            <a:r>
              <a:rPr kumimoji="0" lang="zh-TW" altLang="en-US" b="0" dirty="0" smtClean="0">
                <a:ea typeface="標楷體" pitchFamily="65" charset="-120"/>
              </a:rPr>
              <a:t>。</a:t>
            </a:r>
            <a:endParaRPr kumimoji="0" lang="en-US" altLang="zh-TW" b="0" dirty="0" smtClean="0">
              <a:ea typeface="標楷體" pitchFamily="65" charset="-120"/>
            </a:endParaRPr>
          </a:p>
          <a:p>
            <a:pPr marL="361950" indent="-12700" eaLnBrk="1" hangingPunct="1">
              <a:buNone/>
            </a:pPr>
            <a:endParaRPr kumimoji="0" lang="en-US" altLang="zh-TW" b="0" dirty="0">
              <a:ea typeface="標楷體" pitchFamily="65" charset="-120"/>
            </a:endParaRPr>
          </a:p>
          <a:p>
            <a:pPr marL="90488" indent="-12700" eaLnBrk="1" hangingPunct="1">
              <a:buNone/>
            </a:pPr>
            <a:r>
              <a:rPr kumimoji="0" lang="zh-TW" altLang="en-US" b="0" dirty="0" smtClean="0">
                <a:ea typeface="標楷體" pitchFamily="65" charset="-120"/>
              </a:rPr>
              <a:t>第七十三</a:t>
            </a:r>
            <a:r>
              <a:rPr kumimoji="0" lang="zh-TW" altLang="en-US" b="0" dirty="0">
                <a:ea typeface="標楷體" pitchFamily="65" charset="-120"/>
              </a:rPr>
              <a:t>條</a:t>
            </a:r>
            <a:r>
              <a:rPr kumimoji="0" lang="zh-TW" altLang="en-US" b="0" dirty="0" smtClean="0">
                <a:ea typeface="標楷體" pitchFamily="65" charset="-120"/>
              </a:rPr>
              <a:t>第三項：</a:t>
            </a:r>
            <a:endParaRPr kumimoji="0" lang="en-US" altLang="zh-TW" b="0" dirty="0" smtClean="0">
              <a:ea typeface="標楷體" pitchFamily="65" charset="-120"/>
            </a:endParaRPr>
          </a:p>
          <a:p>
            <a:pPr marL="361950" indent="-12700" eaLnBrk="1" hangingPunct="1">
              <a:buNone/>
            </a:pPr>
            <a:r>
              <a:rPr kumimoji="0" lang="zh-TW" altLang="en-US" b="0" dirty="0">
                <a:ea typeface="標楷體" pitchFamily="65" charset="-120"/>
              </a:rPr>
              <a:t>但建築物在</a:t>
            </a:r>
            <a:r>
              <a:rPr kumimoji="0" lang="zh-TW" altLang="en-US" dirty="0">
                <a:solidFill>
                  <a:srgbClr val="FF0000"/>
                </a:solidFill>
                <a:ea typeface="標楷體" pitchFamily="65" charset="-120"/>
              </a:rPr>
              <a:t>一定規模以下之使用變更</a:t>
            </a:r>
            <a:r>
              <a:rPr kumimoji="0" lang="zh-TW" altLang="en-US" b="0" dirty="0">
                <a:solidFill>
                  <a:srgbClr val="FF0000"/>
                </a:solidFill>
                <a:ea typeface="標楷體" pitchFamily="65" charset="-120"/>
              </a:rPr>
              <a:t>，不在此限</a:t>
            </a:r>
            <a:r>
              <a:rPr kumimoji="0" lang="zh-TW" altLang="en-US" b="0" dirty="0">
                <a:ea typeface="標楷體" pitchFamily="65" charset="-120"/>
              </a:rPr>
              <a:t>。</a:t>
            </a:r>
          </a:p>
          <a:p>
            <a:pPr marL="361950" indent="-12700" eaLnBrk="1" hangingPunct="1">
              <a:buNone/>
            </a:pPr>
            <a:endParaRPr kumimoji="0" lang="zh-TW" altLang="en-US" b="0" dirty="0">
              <a:ea typeface="標楷體" pitchFamily="65" charset="-120"/>
            </a:endParaRPr>
          </a:p>
        </p:txBody>
      </p:sp>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建築法</a:t>
            </a:r>
          </a:p>
        </p:txBody>
      </p:sp>
    </p:spTree>
    <p:extLst>
      <p:ext uri="{BB962C8B-B14F-4D97-AF65-F5344CB8AC3E}">
        <p14:creationId xmlns:p14="http://schemas.microsoft.com/office/powerpoint/2010/main" val="31837842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Rot="1" noChangeArrowheads="1"/>
          </p:cNvSpPr>
          <p:nvPr>
            <p:ph type="body" idx="4294967295"/>
          </p:nvPr>
        </p:nvSpPr>
        <p:spPr>
          <a:xfrm>
            <a:off x="1331913" y="1484313"/>
            <a:ext cx="7416800" cy="4537075"/>
          </a:xfrm>
        </p:spPr>
        <p:txBody>
          <a:bodyPr/>
          <a:lstStyle/>
          <a:p>
            <a:pPr marL="363538" indent="-276225" eaLnBrk="1" hangingPunct="1">
              <a:buNone/>
            </a:pPr>
            <a:r>
              <a:rPr kumimoji="0" lang="zh-TW" altLang="en-US" b="0" dirty="0">
                <a:ea typeface="標楷體" pitchFamily="65" charset="-120"/>
              </a:rPr>
              <a:t>第七十三</a:t>
            </a:r>
            <a:r>
              <a:rPr kumimoji="0" lang="zh-TW" altLang="en-US" b="0" dirty="0" smtClean="0">
                <a:ea typeface="標楷體" pitchFamily="65" charset="-120"/>
              </a:rPr>
              <a:t>條第</a:t>
            </a:r>
            <a:r>
              <a:rPr kumimoji="0" lang="zh-TW" altLang="en-US" b="0" dirty="0">
                <a:ea typeface="標楷體" pitchFamily="65" charset="-120"/>
              </a:rPr>
              <a:t>四</a:t>
            </a:r>
            <a:r>
              <a:rPr kumimoji="0" lang="zh-TW" altLang="en-US" b="0" dirty="0" smtClean="0">
                <a:ea typeface="標楷體" pitchFamily="65" charset="-120"/>
              </a:rPr>
              <a:t>項：</a:t>
            </a:r>
            <a:endParaRPr kumimoji="0" lang="zh-TW" altLang="en-US" b="0" dirty="0">
              <a:ea typeface="標楷體" pitchFamily="65" charset="-120"/>
            </a:endParaRPr>
          </a:p>
          <a:p>
            <a:pPr marL="361950" indent="-12700" eaLnBrk="1" hangingPunct="1">
              <a:buNone/>
            </a:pPr>
            <a:r>
              <a:rPr kumimoji="0" lang="zh-TW" altLang="en-US" b="0" dirty="0">
                <a:ea typeface="標楷體" pitchFamily="65" charset="-120"/>
              </a:rPr>
              <a:t>前項一定規模以下之免辦理變更使用執照相關規定，由直轄市、縣（市）主管建築機關定之</a:t>
            </a:r>
            <a:r>
              <a:rPr kumimoji="0" lang="zh-TW" altLang="en-US" b="0" dirty="0" smtClean="0">
                <a:ea typeface="標楷體" pitchFamily="65" charset="-120"/>
              </a:rPr>
              <a:t>。</a:t>
            </a:r>
            <a:endParaRPr kumimoji="0" lang="zh-TW" altLang="en-US" b="0" dirty="0">
              <a:ea typeface="標楷體" pitchFamily="65" charset="-120"/>
            </a:endParaRPr>
          </a:p>
        </p:txBody>
      </p:sp>
      <p:sp>
        <p:nvSpPr>
          <p:cNvPr id="4" name="Rectangle 2"/>
          <p:cNvSpPr>
            <a:spLocks noRot="1" noChangeArrowheads="1"/>
          </p:cNvSpPr>
          <p:nvPr/>
        </p:nvSpPr>
        <p:spPr bwMode="auto">
          <a:xfrm>
            <a:off x="4355976" y="4997"/>
            <a:ext cx="4788024" cy="792088"/>
          </a:xfrm>
          <a:prstGeom prst="rect">
            <a:avLst/>
          </a:prstGeom>
          <a:solidFill>
            <a:srgbClr val="003366"/>
          </a:solidFill>
          <a:ln w="9525">
            <a:noFill/>
            <a:miter lim="800000"/>
            <a:headEnd/>
            <a:tailEnd/>
          </a:ln>
          <a:effectLst/>
        </p:spPr>
        <p:txBody>
          <a:bodyPr anchor="ctr"/>
          <a:lstStyle/>
          <a:p>
            <a:pPr algn="ctr">
              <a:defRPr/>
            </a:pPr>
            <a:r>
              <a:rPr lang="zh-TW" altLang="en-US" sz="2400" b="1" dirty="0">
                <a:solidFill>
                  <a:schemeClr val="bg1"/>
                </a:solidFill>
                <a:effectLst>
                  <a:outerShdw blurRad="38100" dist="38100" dir="2700000" algn="tl">
                    <a:srgbClr val="000000"/>
                  </a:outerShdw>
                </a:effectLst>
                <a:latin typeface="標楷體" pitchFamily="65" charset="-120"/>
                <a:ea typeface="標楷體" pitchFamily="65" charset="-120"/>
              </a:rPr>
              <a:t>建築法</a:t>
            </a:r>
          </a:p>
        </p:txBody>
      </p:sp>
    </p:spTree>
    <p:extLst>
      <p:ext uri="{BB962C8B-B14F-4D97-AF65-F5344CB8AC3E}">
        <p14:creationId xmlns:p14="http://schemas.microsoft.com/office/powerpoint/2010/main" val="14572330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標楷體"/>
        <a:ea typeface="新細明體"/>
        <a:cs typeface=""/>
      </a:majorFont>
      <a:minorFont>
        <a:latin typeface="標楷體"/>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16530</TotalTime>
  <Words>2596</Words>
  <Application>Microsoft Office PowerPoint</Application>
  <PresentationFormat>如螢幕大小 (4:3)</PresentationFormat>
  <Paragraphs>260</Paragraphs>
  <Slides>39</Slides>
  <Notes>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39</vt:i4>
      </vt:variant>
    </vt:vector>
  </HeadingPairs>
  <TitlesOfParts>
    <vt:vector size="41" baseType="lpstr">
      <vt:lpstr>Default Design</vt:lpstr>
      <vt:lpstr>Acrobat Document</vt:lpstr>
      <vt:lpstr>建築物一定規模變更使用 法令說明宣導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94年度加強綠建築推動 金門縣政府申請獎助計畫</dc:title>
  <dc:creator>恩恩恩</dc:creator>
  <cp:lastModifiedBy>Admin</cp:lastModifiedBy>
  <cp:revision>206</cp:revision>
  <cp:lastPrinted>2017-09-06T01:25:11Z</cp:lastPrinted>
  <dcterms:created xsi:type="dcterms:W3CDTF">2005-06-08T08:04:10Z</dcterms:created>
  <dcterms:modified xsi:type="dcterms:W3CDTF">2017-09-06T01:25:23Z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