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5"/>
  </p:notesMasterIdLst>
  <p:handoutMasterIdLst>
    <p:handoutMasterId r:id="rId16"/>
  </p:handoutMasterIdLst>
  <p:sldIdLst>
    <p:sldId id="380" r:id="rId2"/>
    <p:sldId id="405" r:id="rId3"/>
    <p:sldId id="469" r:id="rId4"/>
    <p:sldId id="470" r:id="rId5"/>
    <p:sldId id="471" r:id="rId6"/>
    <p:sldId id="473" r:id="rId7"/>
    <p:sldId id="472" r:id="rId8"/>
    <p:sldId id="464" r:id="rId9"/>
    <p:sldId id="474" r:id="rId10"/>
    <p:sldId id="450" r:id="rId11"/>
    <p:sldId id="475" r:id="rId12"/>
    <p:sldId id="476" r:id="rId13"/>
    <p:sldId id="461" r:id="rId14"/>
  </p:sldIdLst>
  <p:sldSz cx="9144000" cy="6858000" type="screen4x3"/>
  <p:notesSz cx="7099300" cy="10234613"/>
  <p:defaultTextStyle>
    <a:defPPr>
      <a:defRPr lang="zh-TW"/>
    </a:defPPr>
    <a:lvl1pPr algn="r" rtl="0" fontAlgn="base">
      <a:spcBef>
        <a:spcPct val="20000"/>
      </a:spcBef>
      <a:spcAft>
        <a:spcPct val="0"/>
      </a:spcAft>
      <a:buClr>
        <a:schemeClr val="bg2"/>
      </a:buClr>
      <a:buSzPct val="75000"/>
      <a:buFont typeface="Wingdings" pitchFamily="2" charset="2"/>
      <a:defRPr kumimoji="1" sz="1600" kern="1200">
        <a:solidFill>
          <a:schemeClr val="tx1"/>
        </a:solidFill>
        <a:latin typeface="Verdana" pitchFamily="34" charset="0"/>
        <a:ea typeface="標楷體" pitchFamily="65" charset="-120"/>
        <a:cs typeface="+mn-cs"/>
      </a:defRPr>
    </a:lvl1pPr>
    <a:lvl2pPr marL="457200" algn="r" rtl="0" fontAlgn="base">
      <a:spcBef>
        <a:spcPct val="20000"/>
      </a:spcBef>
      <a:spcAft>
        <a:spcPct val="0"/>
      </a:spcAft>
      <a:buClr>
        <a:schemeClr val="bg2"/>
      </a:buClr>
      <a:buSzPct val="75000"/>
      <a:buFont typeface="Wingdings" pitchFamily="2" charset="2"/>
      <a:defRPr kumimoji="1" sz="1600" kern="1200">
        <a:solidFill>
          <a:schemeClr val="tx1"/>
        </a:solidFill>
        <a:latin typeface="Verdana" pitchFamily="34" charset="0"/>
        <a:ea typeface="標楷體" pitchFamily="65" charset="-120"/>
        <a:cs typeface="+mn-cs"/>
      </a:defRPr>
    </a:lvl2pPr>
    <a:lvl3pPr marL="914400" algn="r" rtl="0" fontAlgn="base">
      <a:spcBef>
        <a:spcPct val="20000"/>
      </a:spcBef>
      <a:spcAft>
        <a:spcPct val="0"/>
      </a:spcAft>
      <a:buClr>
        <a:schemeClr val="bg2"/>
      </a:buClr>
      <a:buSzPct val="75000"/>
      <a:buFont typeface="Wingdings" pitchFamily="2" charset="2"/>
      <a:defRPr kumimoji="1" sz="1600" kern="1200">
        <a:solidFill>
          <a:schemeClr val="tx1"/>
        </a:solidFill>
        <a:latin typeface="Verdana" pitchFamily="34" charset="0"/>
        <a:ea typeface="標楷體" pitchFamily="65" charset="-120"/>
        <a:cs typeface="+mn-cs"/>
      </a:defRPr>
    </a:lvl3pPr>
    <a:lvl4pPr marL="1371600" algn="r" rtl="0" fontAlgn="base">
      <a:spcBef>
        <a:spcPct val="20000"/>
      </a:spcBef>
      <a:spcAft>
        <a:spcPct val="0"/>
      </a:spcAft>
      <a:buClr>
        <a:schemeClr val="bg2"/>
      </a:buClr>
      <a:buSzPct val="75000"/>
      <a:buFont typeface="Wingdings" pitchFamily="2" charset="2"/>
      <a:defRPr kumimoji="1" sz="1600" kern="1200">
        <a:solidFill>
          <a:schemeClr val="tx1"/>
        </a:solidFill>
        <a:latin typeface="Verdana" pitchFamily="34" charset="0"/>
        <a:ea typeface="標楷體" pitchFamily="65" charset="-120"/>
        <a:cs typeface="+mn-cs"/>
      </a:defRPr>
    </a:lvl4pPr>
    <a:lvl5pPr marL="1828800" algn="r" rtl="0" fontAlgn="base">
      <a:spcBef>
        <a:spcPct val="20000"/>
      </a:spcBef>
      <a:spcAft>
        <a:spcPct val="0"/>
      </a:spcAft>
      <a:buClr>
        <a:schemeClr val="bg2"/>
      </a:buClr>
      <a:buSzPct val="75000"/>
      <a:buFont typeface="Wingdings" pitchFamily="2" charset="2"/>
      <a:defRPr kumimoji="1" sz="1600" kern="1200">
        <a:solidFill>
          <a:schemeClr val="tx1"/>
        </a:solidFill>
        <a:latin typeface="Verdana" pitchFamily="34" charset="0"/>
        <a:ea typeface="標楷體" pitchFamily="65" charset="-120"/>
        <a:cs typeface="+mn-cs"/>
      </a:defRPr>
    </a:lvl5pPr>
    <a:lvl6pPr marL="2286000" algn="l" defTabSz="914400" rtl="0" eaLnBrk="1" latinLnBrk="0" hangingPunct="1">
      <a:defRPr kumimoji="1" sz="1600" kern="1200">
        <a:solidFill>
          <a:schemeClr val="tx1"/>
        </a:solidFill>
        <a:latin typeface="Verdana" pitchFamily="34" charset="0"/>
        <a:ea typeface="標楷體" pitchFamily="65" charset="-120"/>
        <a:cs typeface="+mn-cs"/>
      </a:defRPr>
    </a:lvl6pPr>
    <a:lvl7pPr marL="2743200" algn="l" defTabSz="914400" rtl="0" eaLnBrk="1" latinLnBrk="0" hangingPunct="1">
      <a:defRPr kumimoji="1" sz="1600" kern="1200">
        <a:solidFill>
          <a:schemeClr val="tx1"/>
        </a:solidFill>
        <a:latin typeface="Verdana" pitchFamily="34" charset="0"/>
        <a:ea typeface="標楷體" pitchFamily="65" charset="-120"/>
        <a:cs typeface="+mn-cs"/>
      </a:defRPr>
    </a:lvl7pPr>
    <a:lvl8pPr marL="3200400" algn="l" defTabSz="914400" rtl="0" eaLnBrk="1" latinLnBrk="0" hangingPunct="1">
      <a:defRPr kumimoji="1" sz="1600" kern="1200">
        <a:solidFill>
          <a:schemeClr val="tx1"/>
        </a:solidFill>
        <a:latin typeface="Verdana" pitchFamily="34" charset="0"/>
        <a:ea typeface="標楷體" pitchFamily="65" charset="-120"/>
        <a:cs typeface="+mn-cs"/>
      </a:defRPr>
    </a:lvl8pPr>
    <a:lvl9pPr marL="3657600" algn="l" defTabSz="914400" rtl="0" eaLnBrk="1" latinLnBrk="0" hangingPunct="1">
      <a:defRPr kumimoji="1" sz="1600" kern="1200">
        <a:solidFill>
          <a:schemeClr val="tx1"/>
        </a:solidFill>
        <a:latin typeface="Verdana"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15" autoAdjust="0"/>
    <p:restoredTop sz="92446" autoAdjust="0"/>
  </p:normalViewPr>
  <p:slideViewPr>
    <p:cSldViewPr>
      <p:cViewPr varScale="1">
        <p:scale>
          <a:sx n="66" d="100"/>
          <a:sy n="66" d="100"/>
        </p:scale>
        <p:origin x="-16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210" y="-8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lgn="l">
              <a:spcBef>
                <a:spcPct val="0"/>
              </a:spcBef>
              <a:buClrTx/>
              <a:buSzTx/>
              <a:buFontTx/>
              <a:buNone/>
              <a:defRPr sz="1200">
                <a:latin typeface="Arial" charset="0"/>
                <a:ea typeface="新細明體" pitchFamily="18" charset="-120"/>
              </a:defRPr>
            </a:lvl1pPr>
          </a:lstStyle>
          <a:p>
            <a:pPr>
              <a:defRPr/>
            </a:pPr>
            <a:endParaRPr lang="en-US" altLang="zh-TW"/>
          </a:p>
        </p:txBody>
      </p:sp>
      <p:sp>
        <p:nvSpPr>
          <p:cNvPr id="2969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spcBef>
                <a:spcPct val="0"/>
              </a:spcBef>
              <a:buClrTx/>
              <a:buSzTx/>
              <a:buFontTx/>
              <a:buNone/>
              <a:defRPr sz="1200">
                <a:latin typeface="Arial" charset="0"/>
                <a:ea typeface="新細明體" pitchFamily="18" charset="-120"/>
              </a:defRPr>
            </a:lvl1pPr>
          </a:lstStyle>
          <a:p>
            <a:pPr>
              <a:defRPr/>
            </a:pPr>
            <a:endParaRPr lang="en-US" altLang="zh-TW"/>
          </a:p>
        </p:txBody>
      </p:sp>
      <p:sp>
        <p:nvSpPr>
          <p:cNvPr id="2970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lgn="l">
              <a:spcBef>
                <a:spcPct val="0"/>
              </a:spcBef>
              <a:buClrTx/>
              <a:buSzTx/>
              <a:buFontTx/>
              <a:buNone/>
              <a:defRPr sz="1200">
                <a:latin typeface="Arial" charset="0"/>
                <a:ea typeface="新細明體" pitchFamily="18" charset="-120"/>
              </a:defRPr>
            </a:lvl1pPr>
          </a:lstStyle>
          <a:p>
            <a:pPr>
              <a:defRPr/>
            </a:pPr>
            <a:endParaRPr lang="en-US" altLang="zh-TW"/>
          </a:p>
        </p:txBody>
      </p:sp>
      <p:sp>
        <p:nvSpPr>
          <p:cNvPr id="2970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spcBef>
                <a:spcPct val="0"/>
              </a:spcBef>
              <a:buClrTx/>
              <a:buSzTx/>
              <a:buFontTx/>
              <a:buNone/>
              <a:defRPr sz="1200">
                <a:latin typeface="Arial" charset="0"/>
                <a:ea typeface="新細明體" pitchFamily="18" charset="-120"/>
              </a:defRPr>
            </a:lvl1pPr>
          </a:lstStyle>
          <a:p>
            <a:pPr>
              <a:defRPr/>
            </a:pPr>
            <a:fld id="{D649C10C-E3B5-402A-9AE0-1063C72523B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lgn="l">
              <a:spcBef>
                <a:spcPct val="0"/>
              </a:spcBef>
              <a:buClrTx/>
              <a:buSzTx/>
              <a:buFontTx/>
              <a:buNone/>
              <a:defRPr sz="1200">
                <a:latin typeface="Arial" charset="0"/>
                <a:ea typeface="新細明體" pitchFamily="18" charset="-120"/>
              </a:defRPr>
            </a:lvl1pPr>
          </a:lstStyle>
          <a:p>
            <a:pPr>
              <a:defRPr/>
            </a:pPr>
            <a:endParaRPr lang="en-US" altLang="zh-TW"/>
          </a:p>
        </p:txBody>
      </p:sp>
      <p:sp>
        <p:nvSpPr>
          <p:cNvPr id="286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spcBef>
                <a:spcPct val="0"/>
              </a:spcBef>
              <a:buClrTx/>
              <a:buSzTx/>
              <a:buFontTx/>
              <a:buNone/>
              <a:defRPr sz="1200">
                <a:latin typeface="Arial" charset="0"/>
                <a:ea typeface="新細明體" pitchFamily="18" charset="-120"/>
              </a:defRPr>
            </a:lvl1pPr>
          </a:lstStyle>
          <a:p>
            <a:pPr>
              <a:defRPr/>
            </a:pPr>
            <a:endParaRPr lang="en-US" altLang="zh-TW"/>
          </a:p>
        </p:txBody>
      </p:sp>
      <p:sp>
        <p:nvSpPr>
          <p:cNvPr id="8294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86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lgn="l">
              <a:spcBef>
                <a:spcPct val="0"/>
              </a:spcBef>
              <a:buClrTx/>
              <a:buSzTx/>
              <a:buFontTx/>
              <a:buNone/>
              <a:defRPr sz="1200">
                <a:latin typeface="Arial" charset="0"/>
                <a:ea typeface="新細明體" pitchFamily="18" charset="-120"/>
              </a:defRPr>
            </a:lvl1pPr>
          </a:lstStyle>
          <a:p>
            <a:pPr>
              <a:defRPr/>
            </a:pPr>
            <a:endParaRPr lang="en-US" altLang="zh-TW"/>
          </a:p>
        </p:txBody>
      </p:sp>
      <p:sp>
        <p:nvSpPr>
          <p:cNvPr id="286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spcBef>
                <a:spcPct val="0"/>
              </a:spcBef>
              <a:buClrTx/>
              <a:buSzTx/>
              <a:buFontTx/>
              <a:buNone/>
              <a:defRPr sz="1200">
                <a:latin typeface="Arial" charset="0"/>
                <a:ea typeface="新細明體" pitchFamily="18" charset="-120"/>
              </a:defRPr>
            </a:lvl1pPr>
          </a:lstStyle>
          <a:p>
            <a:pPr>
              <a:defRPr/>
            </a:pPr>
            <a:fld id="{C32CDA85-3965-4CB5-9BB6-CA3AF8B4EA1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115888"/>
            <a:ext cx="2058988" cy="601503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15888"/>
            <a:ext cx="6029325" cy="60150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8313" y="115888"/>
            <a:ext cx="8229600" cy="7207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341438"/>
            <a:ext cx="4038600" cy="47894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038600" cy="47894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endParaRPr lang="zh-TW"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5888"/>
            <a:ext cx="8229600" cy="7207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endParaRPr lang="zh-TW" altLang="zh-TW" smtClean="0"/>
          </a:p>
        </p:txBody>
      </p:sp>
      <p:sp>
        <p:nvSpPr>
          <p:cNvPr id="1027" name="Rectangle 3"/>
          <p:cNvSpPr>
            <a:spLocks noGrp="1" noChangeArrowheads="1"/>
          </p:cNvSpPr>
          <p:nvPr>
            <p:ph type="body" idx="1"/>
          </p:nvPr>
        </p:nvSpPr>
        <p:spPr bwMode="auto">
          <a:xfrm>
            <a:off x="457200" y="1341438"/>
            <a:ext cx="8229600" cy="4789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17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kumimoji="0" sz="1000" b="0">
                <a:ea typeface="+mn-ea"/>
              </a:defRPr>
            </a:lvl1pPr>
          </a:lstStyle>
          <a:p>
            <a:pPr>
              <a:defRPr/>
            </a:pPr>
            <a:endParaRPr lang="en-US" altLang="zh-TW"/>
          </a:p>
        </p:txBody>
      </p:sp>
      <p:sp>
        <p:nvSpPr>
          <p:cNvPr id="7173" name="Rectangle 5"/>
          <p:cNvSpPr>
            <a:spLocks noGrp="1" noChangeArrowheads="1"/>
          </p:cNvSpPr>
          <p:nvPr>
            <p:ph type="ftr" sz="quarter" idx="3"/>
          </p:nvPr>
        </p:nvSpPr>
        <p:spPr bwMode="auto">
          <a:xfrm>
            <a:off x="8101013" y="6237288"/>
            <a:ext cx="6619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000" b="0">
                <a:ea typeface="+mn-ea"/>
              </a:defRPr>
            </a:lvl1pPr>
          </a:lstStyle>
          <a:p>
            <a:pPr>
              <a:defRPr/>
            </a:pPr>
            <a:endParaRPr lang="en-US" altLang="zh-TW"/>
          </a:p>
        </p:txBody>
      </p:sp>
      <p:sp>
        <p:nvSpPr>
          <p:cNvPr id="7174" name="Rectangle 6"/>
          <p:cNvSpPr>
            <a:spLocks noGrp="1" noChangeArrowheads="1"/>
          </p:cNvSpPr>
          <p:nvPr>
            <p:ph type="sldNum" sz="quarter" idx="4"/>
          </p:nvPr>
        </p:nvSpPr>
        <p:spPr bwMode="auto">
          <a:xfrm>
            <a:off x="8388350" y="476250"/>
            <a:ext cx="227013"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000" b="0">
                <a:ea typeface="+mn-ea"/>
              </a:defRPr>
            </a:lvl1pPr>
          </a:lstStyle>
          <a:p>
            <a:pPr>
              <a:defRPr/>
            </a:pPr>
            <a:endParaRPr lang="zh-TW" altLang="zh-TW"/>
          </a:p>
        </p:txBody>
      </p:sp>
      <p:sp>
        <p:nvSpPr>
          <p:cNvPr id="1031" name="Rectangle 7"/>
          <p:cNvSpPr>
            <a:spLocks noChangeArrowheads="1"/>
          </p:cNvSpPr>
          <p:nvPr/>
        </p:nvSpPr>
        <p:spPr bwMode="auto">
          <a:xfrm>
            <a:off x="0" y="0"/>
            <a:ext cx="228600" cy="2286000"/>
          </a:xfrm>
          <a:prstGeom prst="rect">
            <a:avLst/>
          </a:prstGeom>
          <a:solidFill>
            <a:schemeClr val="bg2"/>
          </a:solidFill>
          <a:ln w="9525">
            <a:noFill/>
            <a:miter lim="800000"/>
            <a:headEnd/>
            <a:tailEnd/>
          </a:ln>
        </p:spPr>
        <p:txBody>
          <a:bodyPr wrap="none" anchor="ctr"/>
          <a:lstStyle/>
          <a:p>
            <a:pPr algn="ctr">
              <a:spcBef>
                <a:spcPct val="0"/>
              </a:spcBef>
              <a:buClrTx/>
              <a:buSzTx/>
              <a:buFontTx/>
              <a:buNone/>
              <a:defRPr/>
            </a:pPr>
            <a:endParaRPr kumimoji="0" lang="zh-TW" altLang="zh-TW" sz="2400">
              <a:latin typeface="Times New Roman" pitchFamily="18" charset="0"/>
              <a:ea typeface="新細明體" pitchFamily="18" charset="-120"/>
            </a:endParaRPr>
          </a:p>
        </p:txBody>
      </p:sp>
      <p:sp>
        <p:nvSpPr>
          <p:cNvPr id="1032" name="Line 8"/>
          <p:cNvSpPr>
            <a:spLocks noChangeShapeType="1"/>
          </p:cNvSpPr>
          <p:nvPr/>
        </p:nvSpPr>
        <p:spPr bwMode="auto">
          <a:xfrm>
            <a:off x="468313" y="765175"/>
            <a:ext cx="8207375" cy="0"/>
          </a:xfrm>
          <a:prstGeom prst="line">
            <a:avLst/>
          </a:prstGeom>
          <a:noFill/>
          <a:ln w="57150">
            <a:solidFill>
              <a:schemeClr val="tx2"/>
            </a:solidFill>
            <a:round/>
            <a:headEnd/>
            <a:tailEnd/>
          </a:ln>
        </p:spPr>
        <p:txBody>
          <a:bodyPr/>
          <a:lstStyle/>
          <a:p>
            <a:pPr>
              <a:defRPr/>
            </a:pPr>
            <a:endParaRPr lang="zh-TW" alt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p:spPr>
        <p:txBody>
          <a:bodyPr wrap="none" anchor="ctr"/>
          <a:lstStyle/>
          <a:p>
            <a:pPr algn="ctr">
              <a:spcBef>
                <a:spcPct val="0"/>
              </a:spcBef>
              <a:buClrTx/>
              <a:buSzTx/>
              <a:buFontTx/>
              <a:buNone/>
              <a:defRPr/>
            </a:pPr>
            <a:endParaRPr kumimoji="0" lang="zh-TW" altLang="zh-TW" sz="2400">
              <a:latin typeface="Times New Roman" pitchFamily="18" charset="0"/>
              <a:ea typeface="新細明體" pitchFamily="18" charset="-12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p:spPr>
        <p:txBody>
          <a:bodyPr wrap="none" anchor="ctr"/>
          <a:lstStyle/>
          <a:p>
            <a:pPr algn="ctr">
              <a:spcBef>
                <a:spcPct val="0"/>
              </a:spcBef>
              <a:buClrTx/>
              <a:buSzTx/>
              <a:buFontTx/>
              <a:buNone/>
              <a:defRPr/>
            </a:pPr>
            <a:endParaRPr kumimoji="0" lang="zh-TW" altLang="zh-TW" sz="2400">
              <a:latin typeface="Times New Roman" pitchFamily="18" charset="0"/>
              <a:ea typeface="新細明體" pitchFamily="18" charset="-120"/>
            </a:endParaRPr>
          </a:p>
        </p:txBody>
      </p:sp>
      <p:pic>
        <p:nvPicPr>
          <p:cNvPr id="1035" name="Picture 11" descr="公會會徽"/>
          <p:cNvPicPr>
            <a:picLocks noChangeAspect="1" noChangeArrowheads="1"/>
          </p:cNvPicPr>
          <p:nvPr/>
        </p:nvPicPr>
        <p:blipFill>
          <a:blip r:embed="rId14"/>
          <a:srcRect/>
          <a:stretch>
            <a:fillRect/>
          </a:stretch>
        </p:blipFill>
        <p:spPr bwMode="auto">
          <a:xfrm>
            <a:off x="539750" y="188913"/>
            <a:ext cx="503238" cy="493712"/>
          </a:xfrm>
          <a:prstGeom prst="rect">
            <a:avLst/>
          </a:prstGeom>
          <a:noFill/>
          <a:ln w="9525">
            <a:noFill/>
            <a:miter lim="800000"/>
            <a:headEnd/>
            <a:tailEnd/>
          </a:ln>
        </p:spPr>
      </p:pic>
      <p:sp>
        <p:nvSpPr>
          <p:cNvPr id="1036" name="Rectangle 12"/>
          <p:cNvSpPr>
            <a:spLocks noChangeArrowheads="1"/>
          </p:cNvSpPr>
          <p:nvPr/>
        </p:nvSpPr>
        <p:spPr bwMode="auto">
          <a:xfrm>
            <a:off x="1042988" y="260350"/>
            <a:ext cx="3600450" cy="396875"/>
          </a:xfrm>
          <a:prstGeom prst="rect">
            <a:avLst/>
          </a:prstGeom>
          <a:noFill/>
          <a:ln w="9525">
            <a:noFill/>
            <a:miter lim="800000"/>
            <a:headEnd/>
            <a:tailEnd/>
          </a:ln>
        </p:spPr>
        <p:txBody>
          <a:bodyPr>
            <a:spAutoFit/>
          </a:bodyPr>
          <a:lstStyle/>
          <a:p>
            <a:pPr algn="l">
              <a:spcBef>
                <a:spcPct val="0"/>
              </a:spcBef>
              <a:buClrTx/>
              <a:buSzTx/>
              <a:buFontTx/>
              <a:buNone/>
              <a:defRPr/>
            </a:pPr>
            <a:r>
              <a:rPr lang="zh-TW" altLang="en-US" sz="2000">
                <a:solidFill>
                  <a:srgbClr val="000000"/>
                </a:solidFill>
                <a:latin typeface="標楷體" pitchFamily="65" charset="-120"/>
                <a:cs typeface="Times New Roman" pitchFamily="18" charset="0"/>
              </a:rPr>
              <a:t>福建金門馬祖地區建築師公會</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iming>
    <p:tnLst>
      <p:par>
        <p:cTn id="1" dur="indefinite" restart="never" nodeType="tmRoot"/>
      </p:par>
    </p:tnLst>
  </p:timing>
  <p:txStyles>
    <p:titleStyle>
      <a:lvl1pPr algn="ctr" rtl="0" eaLnBrk="0" fontAlgn="base" hangingPunct="0">
        <a:spcBef>
          <a:spcPct val="0"/>
        </a:spcBef>
        <a:spcAft>
          <a:spcPct val="0"/>
        </a:spcAft>
        <a:defRPr kumimoji="1" sz="2800">
          <a:solidFill>
            <a:srgbClr val="000000"/>
          </a:solidFill>
          <a:latin typeface="+mj-lt"/>
          <a:ea typeface="+mj-ea"/>
          <a:cs typeface="+mj-cs"/>
        </a:defRPr>
      </a:lvl1pPr>
      <a:lvl2pPr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2pPr>
      <a:lvl3pPr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3pPr>
      <a:lvl4pPr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4pPr>
      <a:lvl5pPr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5pPr>
      <a:lvl6pPr marL="457200"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6pPr>
      <a:lvl7pPr marL="914400"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7pPr>
      <a:lvl8pPr marL="1371600"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8pPr>
      <a:lvl9pPr marL="1828800" algn="ctr" rtl="0" eaLnBrk="0" fontAlgn="base" hangingPunct="0">
        <a:spcBef>
          <a:spcPct val="0"/>
        </a:spcBef>
        <a:spcAft>
          <a:spcPct val="0"/>
        </a:spcAft>
        <a:defRPr kumimoji="1" sz="2800">
          <a:solidFill>
            <a:srgbClr val="000000"/>
          </a:solidFill>
          <a:latin typeface="標楷體" pitchFamily="65" charset="-120"/>
          <a:ea typeface="標楷體" pitchFamily="65" charset="-120"/>
          <a:cs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endParaRPr lang="zh-TW" altLang="en-US"/>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defTabSz="913837">
              <a:spcBef>
                <a:spcPct val="50000"/>
              </a:spcBef>
            </a:pPr>
            <a:r>
              <a:rPr lang="zh-TW" altLang="en-US" sz="1300" dirty="0">
                <a:latin typeface="華康魏碑體(P)" pitchFamily="66" charset="-120"/>
              </a:rPr>
              <a:t>第  </a:t>
            </a:r>
            <a:r>
              <a:rPr lang="en-US" altLang="zh-TW" sz="1300" dirty="0" smtClean="0">
                <a:latin typeface="華康魏碑體(P)" pitchFamily="66" charset="-120"/>
              </a:rPr>
              <a:t>1   </a:t>
            </a:r>
            <a:r>
              <a:rPr lang="zh-TW" altLang="en-US" sz="1300" dirty="0">
                <a:latin typeface="華康魏碑體(P)" pitchFamily="66" charset="-120"/>
              </a:rPr>
              <a:t>頁</a:t>
            </a: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4" name="Text Box 16"/>
          <p:cNvSpPr txBox="1">
            <a:spLocks noChangeArrowheads="1"/>
          </p:cNvSpPr>
          <p:nvPr/>
        </p:nvSpPr>
        <p:spPr bwMode="auto">
          <a:xfrm>
            <a:off x="428596" y="1196972"/>
            <a:ext cx="8358214" cy="527399"/>
          </a:xfrm>
          <a:prstGeom prst="rect">
            <a:avLst/>
          </a:prstGeom>
          <a:noFill/>
          <a:ln w="9525">
            <a:noFill/>
            <a:miter lim="800000"/>
            <a:headEnd/>
            <a:tailEnd/>
          </a:ln>
          <a:effectLst/>
        </p:spPr>
        <p:txBody>
          <a:bodyPr wrap="square" lIns="65098" tIns="32549" rIns="65098" bIns="32549">
            <a:spAutoFit/>
          </a:bodyPr>
          <a:lstStyle/>
          <a:p>
            <a:pPr defTabSz="913837">
              <a:spcBef>
                <a:spcPct val="50000"/>
              </a:spcBef>
            </a:pPr>
            <a:r>
              <a:rPr lang="en-US" altLang="zh-TW" sz="3000" b="1" dirty="0" smtClean="0">
                <a:solidFill>
                  <a:srgbClr val="FF0000"/>
                </a:solidFill>
                <a:latin typeface="+mn-ea"/>
                <a:ea typeface="+mn-ea"/>
              </a:rPr>
              <a:t>106</a:t>
            </a:r>
            <a:r>
              <a:rPr lang="zh-TW" altLang="en-US" sz="3000" b="1" dirty="0" smtClean="0">
                <a:solidFill>
                  <a:srgbClr val="FF0000"/>
                </a:solidFill>
                <a:latin typeface="+mn-ea"/>
                <a:ea typeface="+mn-ea"/>
              </a:rPr>
              <a:t>年度金門縣都市計畫及建築管理相關法令講習</a:t>
            </a:r>
            <a:endParaRPr lang="zh-TW" altLang="en-US" sz="3000" b="1" dirty="0">
              <a:solidFill>
                <a:srgbClr val="FF0000"/>
              </a:solidFill>
              <a:latin typeface="+mn-ea"/>
              <a:ea typeface="+mn-ea"/>
            </a:endParaRPr>
          </a:p>
        </p:txBody>
      </p:sp>
      <p:sp>
        <p:nvSpPr>
          <p:cNvPr id="2065" name="Rectangle 17"/>
          <p:cNvSpPr>
            <a:spLocks noChangeArrowheads="1"/>
          </p:cNvSpPr>
          <p:nvPr/>
        </p:nvSpPr>
        <p:spPr bwMode="auto">
          <a:xfrm>
            <a:off x="509134" y="2144256"/>
            <a:ext cx="8177893" cy="927554"/>
          </a:xfrm>
          <a:prstGeom prst="rect">
            <a:avLst/>
          </a:prstGeom>
          <a:solidFill>
            <a:schemeClr val="accent1"/>
          </a:solidFill>
          <a:ln w="9525">
            <a:solidFill>
              <a:schemeClr val="tx1"/>
            </a:solidFill>
            <a:miter lim="800000"/>
            <a:headEnd/>
            <a:tailEnd/>
          </a:ln>
          <a:effectLst/>
        </p:spPr>
        <p:txBody>
          <a:bodyPr wrap="none" lIns="65298" tIns="32649" rIns="65298" bIns="32649" anchor="ctr"/>
          <a:lstStyle/>
          <a:p>
            <a:pPr algn="ctr"/>
            <a:r>
              <a:rPr lang="zh-TW" altLang="en-US" sz="3200" b="1" dirty="0" smtClean="0">
                <a:latin typeface="+mn-ea"/>
                <a:ea typeface="+mn-ea"/>
              </a:rPr>
              <a:t>外牆磁磚安全管理</a:t>
            </a:r>
            <a:endParaRPr lang="zh-TW" altLang="en-US" sz="3200" dirty="0">
              <a:latin typeface="+mn-ea"/>
              <a:ea typeface="+mn-ea"/>
            </a:endParaRPr>
          </a:p>
        </p:txBody>
      </p:sp>
      <p:sp>
        <p:nvSpPr>
          <p:cNvPr id="2066" name="Text Box 18"/>
          <p:cNvSpPr txBox="1">
            <a:spLocks noChangeArrowheads="1"/>
          </p:cNvSpPr>
          <p:nvPr/>
        </p:nvSpPr>
        <p:spPr bwMode="auto">
          <a:xfrm>
            <a:off x="714348" y="5500702"/>
            <a:ext cx="8001056" cy="496823"/>
          </a:xfrm>
          <a:prstGeom prst="rect">
            <a:avLst/>
          </a:prstGeom>
          <a:noFill/>
          <a:ln w="9525">
            <a:noFill/>
            <a:miter lim="800000"/>
            <a:headEnd/>
            <a:tailEnd/>
          </a:ln>
          <a:effectLst/>
        </p:spPr>
        <p:txBody>
          <a:bodyPr wrap="square" lIns="65298" tIns="32649" rIns="65298" bIns="32649">
            <a:spAutoFit/>
          </a:bodyPr>
          <a:lstStyle/>
          <a:p>
            <a:pPr algn="l" defTabSz="913837">
              <a:spcBef>
                <a:spcPct val="50000"/>
              </a:spcBef>
            </a:pPr>
            <a:r>
              <a:rPr lang="zh-TW" altLang="en-US" sz="2800" b="1" dirty="0" smtClean="0"/>
              <a:t>簡報人：梁耀南副理事長   </a:t>
            </a:r>
            <a:r>
              <a:rPr lang="zh-TW" altLang="en-US" sz="2800" b="1" dirty="0" smtClean="0">
                <a:latin typeface="標楷體" pitchFamily="65" charset="-120"/>
              </a:rPr>
              <a:t>日期：</a:t>
            </a:r>
            <a:r>
              <a:rPr lang="en-US" altLang="zh-TW" sz="2800" b="1" dirty="0" smtClean="0">
                <a:latin typeface="標楷體" pitchFamily="65" charset="-120"/>
              </a:rPr>
              <a:t>106</a:t>
            </a:r>
            <a:r>
              <a:rPr lang="zh-TW" altLang="en-US" sz="2800" b="1" dirty="0" smtClean="0">
                <a:latin typeface="標楷體" pitchFamily="65" charset="-120"/>
              </a:rPr>
              <a:t>年</a:t>
            </a:r>
            <a:r>
              <a:rPr lang="en-US" altLang="zh-TW" sz="2800" b="1" dirty="0" smtClean="0">
                <a:latin typeface="標楷體" pitchFamily="65" charset="-120"/>
              </a:rPr>
              <a:t>09</a:t>
            </a:r>
            <a:r>
              <a:rPr lang="zh-TW" altLang="en-US" sz="2800" b="1" dirty="0" smtClean="0">
                <a:latin typeface="標楷體" pitchFamily="65" charset="-120"/>
              </a:rPr>
              <a:t>月</a:t>
            </a:r>
            <a:r>
              <a:rPr lang="en-US" altLang="zh-TW" sz="2800" b="1" dirty="0" smtClean="0">
                <a:latin typeface="標楷體" pitchFamily="65" charset="-120"/>
              </a:rPr>
              <a:t>07</a:t>
            </a:r>
            <a:r>
              <a:rPr lang="zh-TW" altLang="en-US" sz="2800" b="1" dirty="0" smtClean="0">
                <a:latin typeface="標楷體" pitchFamily="65" charset="-120"/>
              </a:rPr>
              <a:t>日</a:t>
            </a:r>
            <a:r>
              <a:rPr lang="zh-TW" altLang="en-US" sz="2800" b="1" dirty="0" smtClean="0"/>
              <a:t>）</a:t>
            </a:r>
            <a:endParaRPr lang="en-US" altLang="zh-TW" sz="2800" dirty="0">
              <a:latin typeface="華康魏碑體" pitchFamily="65" charset="-120"/>
              <a:ea typeface="華康魏碑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r>
              <a:rPr lang="en-US" altLang="zh-TW" dirty="0" smtClean="0"/>
              <a:t> </a:t>
            </a:r>
            <a:endParaRPr lang="zh-TW" altLang="en-US" dirty="0"/>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algn="l" defTabSz="913837">
              <a:spcBef>
                <a:spcPct val="50000"/>
              </a:spcBef>
            </a:pPr>
            <a:r>
              <a:rPr lang="zh-TW" altLang="en-US" sz="1300" dirty="0" smtClean="0">
                <a:latin typeface="華康魏碑體(P)" pitchFamily="66" charset="-120"/>
              </a:rPr>
              <a:t>第  </a:t>
            </a:r>
            <a:r>
              <a:rPr lang="en-US" altLang="zh-TW" sz="1300" dirty="0" smtClean="0">
                <a:latin typeface="華康魏碑體(P)" pitchFamily="66" charset="-120"/>
              </a:rPr>
              <a:t>10  </a:t>
            </a:r>
            <a:r>
              <a:rPr lang="zh-TW" altLang="en-US" sz="1300" dirty="0" smtClean="0">
                <a:latin typeface="華康魏碑體(P)" pitchFamily="66" charset="-120"/>
              </a:rPr>
              <a:t> </a:t>
            </a:r>
            <a:r>
              <a:rPr lang="zh-TW" altLang="en-US" sz="1300" dirty="0" smtClean="0">
                <a:latin typeface="華康魏碑體(P)" pitchFamily="66" charset="-120"/>
              </a:rPr>
              <a:t>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graphicFrame>
        <p:nvGraphicFramePr>
          <p:cNvPr id="17" name="表格 16"/>
          <p:cNvGraphicFramePr>
            <a:graphicFrameLocks noGrp="1"/>
          </p:cNvGraphicFramePr>
          <p:nvPr/>
        </p:nvGraphicFramePr>
        <p:xfrm>
          <a:off x="285720" y="1142984"/>
          <a:ext cx="8501122" cy="5120769"/>
        </p:xfrm>
        <a:graphic>
          <a:graphicData uri="http://schemas.openxmlformats.org/drawingml/2006/table">
            <a:tbl>
              <a:tblPr/>
              <a:tblGrid>
                <a:gridCol w="2928958"/>
                <a:gridCol w="2857520"/>
                <a:gridCol w="2714644"/>
              </a:tblGrid>
              <a:tr h="665798">
                <a:tc>
                  <a:txBody>
                    <a:bodyPr/>
                    <a:lstStyle/>
                    <a:p>
                      <a:pPr marL="304800" marR="152400">
                        <a:spcAft>
                          <a:spcPts val="0"/>
                        </a:spcAft>
                      </a:pPr>
                      <a:r>
                        <a:rPr lang="zh-TW" sz="1300" b="1" kern="100" dirty="0">
                          <a:latin typeface="+mn-ea"/>
                          <a:ea typeface="+mn-ea"/>
                          <a:cs typeface="Times New Roman"/>
                        </a:rPr>
                        <a:t>敲除磁磚外牆改修貼磁磚傳統濕式修繕工法</a:t>
                      </a:r>
                      <a:endParaRPr lang="zh-TW" sz="1300" kern="100" dirty="0">
                        <a:latin typeface="+mn-ea"/>
                        <a:ea typeface="+mn-ea"/>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b="1" kern="100" dirty="0">
                          <a:latin typeface="+mn-ea"/>
                          <a:ea typeface="+mn-ea"/>
                          <a:cs typeface="Times New Roman"/>
                        </a:rPr>
                        <a:t>不敲除磁磚外牆改修以塑鋼或不鏽鋼板塗裝樹脂漆系統安裝工法</a:t>
                      </a:r>
                      <a:endParaRPr lang="zh-TW" sz="1300" kern="100" dirty="0">
                        <a:latin typeface="+mn-ea"/>
                        <a:ea typeface="+mn-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b="1" kern="100" dirty="0">
                          <a:latin typeface="+mn-ea"/>
                          <a:ea typeface="+mn-ea"/>
                          <a:cs typeface="Times New Roman"/>
                        </a:rPr>
                        <a:t>敲除磁磚外牆改修粉刷抿石子局部粗面釉面樹脂磁磚漆半濕式工法</a:t>
                      </a:r>
                      <a:endParaRPr lang="zh-TW" sz="1300" kern="100" dirty="0">
                        <a:latin typeface="+mn-ea"/>
                        <a:ea typeface="+mn-ea"/>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7">
                <a:tc>
                  <a:txBody>
                    <a:bodyPr/>
                    <a:lstStyle/>
                    <a:p>
                      <a:pPr marL="304800" marR="152400">
                        <a:spcAft>
                          <a:spcPts val="0"/>
                        </a:spcAft>
                      </a:pPr>
                      <a:r>
                        <a:rPr lang="zh-TW" sz="1300" kern="100">
                          <a:latin typeface="+mn-ea"/>
                          <a:ea typeface="+mn-ea"/>
                          <a:cs typeface="Times New Roman"/>
                        </a:rPr>
                        <a:t>要敲除磁磚面及底面水泥粉刷面重新粉刷打底後面貼磁磚之工序</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直接以磁磚外牆面以塑鋼或不鏽鋼板塗裝樹脂漆乾式系統安裝工序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要敲除磁磚面不再水泥粉刷打底直接抿石子局部釉面樹脂磁磚漆工序</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78">
                <a:tc>
                  <a:txBody>
                    <a:bodyPr/>
                    <a:lstStyle/>
                    <a:p>
                      <a:pPr marL="304800" marR="152400">
                        <a:spcAft>
                          <a:spcPts val="0"/>
                        </a:spcAft>
                      </a:pPr>
                      <a:r>
                        <a:rPr lang="zh-TW" sz="1300" kern="100">
                          <a:latin typeface="+mn-ea"/>
                          <a:ea typeface="+mn-ea"/>
                          <a:cs typeface="Times New Roman"/>
                        </a:rPr>
                        <a:t>工程施工期長噪音高廢棄物多汙染多</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工程施工期短噪音低少廢棄物及污染源</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工程施工期較短噪音較低廢棄物較少汙染較少</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38">
                <a:tc>
                  <a:txBody>
                    <a:bodyPr/>
                    <a:lstStyle/>
                    <a:p>
                      <a:pPr marL="304800" marR="152400">
                        <a:spcAft>
                          <a:spcPts val="0"/>
                        </a:spcAft>
                      </a:pPr>
                      <a:r>
                        <a:rPr lang="zh-TW" sz="1300" kern="100">
                          <a:latin typeface="+mn-ea"/>
                          <a:ea typeface="+mn-ea"/>
                          <a:cs typeface="Times New Roman"/>
                        </a:rPr>
                        <a:t>要全面加做外牆防水層</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a:latin typeface="+mn-ea"/>
                          <a:ea typeface="+mn-ea"/>
                          <a:cs typeface="Times New Roman"/>
                        </a:rPr>
                        <a:t>不需加做外牆防水層</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局部補修外牆防水層</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38">
                <a:tc>
                  <a:txBody>
                    <a:bodyPr/>
                    <a:lstStyle/>
                    <a:p>
                      <a:pPr marL="304800" marR="152400">
                        <a:spcAft>
                          <a:spcPts val="0"/>
                        </a:spcAft>
                      </a:pPr>
                      <a:r>
                        <a:rPr lang="zh-TW" sz="1300" kern="100">
                          <a:latin typeface="+mn-ea"/>
                          <a:ea typeface="+mn-ea"/>
                          <a:cs typeface="Times New Roman"/>
                        </a:rPr>
                        <a:t>材料較貴人工費用最高</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a:latin typeface="+mn-ea"/>
                          <a:ea typeface="+mn-ea"/>
                          <a:cs typeface="Times New Roman"/>
                        </a:rPr>
                        <a:t>材料昂貴人工費用最低</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材料便宜人工費用最低</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38">
                <a:tc>
                  <a:txBody>
                    <a:bodyPr/>
                    <a:lstStyle/>
                    <a:p>
                      <a:pPr marL="304800" marR="152400">
                        <a:spcAft>
                          <a:spcPts val="0"/>
                        </a:spcAft>
                      </a:pPr>
                      <a:r>
                        <a:rPr lang="zh-TW" sz="1300" kern="100">
                          <a:latin typeface="+mn-ea"/>
                          <a:ea typeface="+mn-ea"/>
                          <a:cs typeface="Times New Roman"/>
                        </a:rPr>
                        <a:t>二氧化碳排放量最高</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a:latin typeface="+mn-ea"/>
                          <a:ea typeface="+mn-ea"/>
                          <a:cs typeface="Times New Roman"/>
                        </a:rPr>
                        <a:t>二氧化碳排放量最低</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二氧化碳排放量較高</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78">
                <a:tc>
                  <a:txBody>
                    <a:bodyPr/>
                    <a:lstStyle/>
                    <a:p>
                      <a:pPr marL="304800" marR="152400">
                        <a:spcAft>
                          <a:spcPts val="0"/>
                        </a:spcAft>
                      </a:pPr>
                      <a:r>
                        <a:rPr lang="zh-TW" sz="1300" kern="100" dirty="0">
                          <a:latin typeface="+mn-ea"/>
                          <a:ea typeface="+mn-ea"/>
                          <a:cs typeface="Times New Roman"/>
                        </a:rPr>
                        <a:t>時間長久後因外界力量有脫落之虞</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時間長久後少因外界力量脫落</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時間長久後少因外界力量脫落</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38">
                <a:tc>
                  <a:txBody>
                    <a:bodyPr/>
                    <a:lstStyle/>
                    <a:p>
                      <a:pPr marL="304800" marR="152400">
                        <a:spcAft>
                          <a:spcPts val="0"/>
                        </a:spcAft>
                      </a:pPr>
                      <a:r>
                        <a:rPr lang="zh-TW" sz="1300" kern="100">
                          <a:latin typeface="+mn-ea"/>
                          <a:ea typeface="+mn-ea"/>
                          <a:cs typeface="Times New Roman"/>
                        </a:rPr>
                        <a:t>阻熱係數高</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a:latin typeface="+mn-ea"/>
                          <a:ea typeface="+mn-ea"/>
                          <a:cs typeface="Times New Roman"/>
                        </a:rPr>
                        <a:t>阻熱係數低</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阻熱係數高</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78">
                <a:tc>
                  <a:txBody>
                    <a:bodyPr/>
                    <a:lstStyle/>
                    <a:p>
                      <a:pPr marL="304800" marR="152400">
                        <a:spcAft>
                          <a:spcPts val="0"/>
                        </a:spcAft>
                      </a:pPr>
                      <a:r>
                        <a:rPr lang="zh-TW" sz="1300" kern="100">
                          <a:latin typeface="+mn-ea"/>
                          <a:ea typeface="+mn-ea"/>
                          <a:cs typeface="Times New Roman"/>
                        </a:rPr>
                        <a:t>日後修繕不易長期維護成本低</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日後修繕易長期維護成本高</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日後修繕易長期維護成本較高些</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7">
                <a:tc>
                  <a:txBody>
                    <a:bodyPr/>
                    <a:lstStyle/>
                    <a:p>
                      <a:pPr marL="304800" marR="152400">
                        <a:spcAft>
                          <a:spcPts val="0"/>
                        </a:spcAft>
                      </a:pPr>
                      <a:r>
                        <a:rPr lang="zh-TW" sz="1300" kern="100">
                          <a:latin typeface="+mn-ea"/>
                          <a:ea typeface="+mn-ea"/>
                          <a:cs typeface="Times New Roman"/>
                        </a:rPr>
                        <a:t>敲除磁磚外牆改修貼磁磚或乾式外掛石材工法</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敲除磁磚外牆改修以塑鋼或不鏽鋼板塗裝樹脂漆系統安裝工法</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敲除磁磚外牆改修粉刷抿石子局部粗面釉面樹脂磁磚漆半濕式工法</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78">
                <a:tc>
                  <a:txBody>
                    <a:bodyPr/>
                    <a:lstStyle/>
                    <a:p>
                      <a:pPr marL="304800" marR="152400">
                        <a:spcAft>
                          <a:spcPts val="0"/>
                        </a:spcAft>
                      </a:pPr>
                      <a:r>
                        <a:rPr lang="zh-TW" sz="1300" kern="100">
                          <a:latin typeface="+mn-ea"/>
                          <a:ea typeface="+mn-ea"/>
                          <a:cs typeface="Times New Roman"/>
                        </a:rPr>
                        <a:t>粉塵雨水附著汙染少清潔容易維護成本低</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粉塵雨水附著汙染少清潔容易維護成本低</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粉塵雨水附著汙染多清潔不容易維護成本高</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17">
                <a:tc>
                  <a:txBody>
                    <a:bodyPr/>
                    <a:lstStyle/>
                    <a:p>
                      <a:pPr marL="304800" marR="152400">
                        <a:spcAft>
                          <a:spcPts val="0"/>
                        </a:spcAft>
                      </a:pPr>
                      <a:r>
                        <a:rPr lang="zh-TW" sz="1300" kern="100">
                          <a:latin typeface="+mn-ea"/>
                          <a:ea typeface="+mn-ea"/>
                          <a:cs typeface="Times New Roman"/>
                        </a:rPr>
                        <a:t>建築物立面表現溫馨與容易適合住宅大樓與辦公大樓建築質感</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a:latin typeface="+mn-ea"/>
                          <a:ea typeface="+mn-ea"/>
                          <a:cs typeface="Times New Roman"/>
                        </a:rPr>
                        <a:t>建築物立面表現冷豔與理性適合工廠辦公大樓與商辦大樓建築質感</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kern="100" dirty="0">
                          <a:latin typeface="+mn-ea"/>
                          <a:ea typeface="+mn-ea"/>
                          <a:cs typeface="Times New Roman"/>
                        </a:rPr>
                        <a:t>建築物立面表現溫馨與容易適合住宅大樓建築質感</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451">
                <a:tc>
                  <a:txBody>
                    <a:bodyPr/>
                    <a:lstStyle/>
                    <a:p>
                      <a:pPr marL="304800" marR="152400">
                        <a:spcAft>
                          <a:spcPts val="0"/>
                        </a:spcAft>
                      </a:pPr>
                      <a:r>
                        <a:rPr lang="zh-TW" sz="1300" b="1" kern="100">
                          <a:latin typeface="+mn-ea"/>
                          <a:ea typeface="+mn-ea"/>
                          <a:cs typeface="Times New Roman"/>
                        </a:rPr>
                        <a:t>整體工程費用評估次高</a:t>
                      </a:r>
                      <a:endParaRPr lang="zh-TW" sz="1300" kern="100">
                        <a:latin typeface="+mn-ea"/>
                        <a:ea typeface="+mn-ea"/>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b="1" kern="100">
                          <a:latin typeface="+mn-ea"/>
                          <a:ea typeface="+mn-ea"/>
                          <a:cs typeface="Times New Roman"/>
                        </a:rPr>
                        <a:t>整體工程費用評估最高</a:t>
                      </a:r>
                      <a:endParaRPr lang="zh-TW" sz="1300" kern="100">
                        <a:latin typeface="+mn-ea"/>
                        <a:ea typeface="+mn-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04800" marR="152400">
                        <a:spcAft>
                          <a:spcPts val="0"/>
                        </a:spcAft>
                      </a:pPr>
                      <a:r>
                        <a:rPr lang="zh-TW" sz="1300" b="1" kern="100" dirty="0">
                          <a:latin typeface="+mn-ea"/>
                          <a:ea typeface="+mn-ea"/>
                          <a:cs typeface="Times New Roman"/>
                        </a:rPr>
                        <a:t>整體工程費用評估最低</a:t>
                      </a:r>
                      <a:endParaRPr lang="zh-TW" sz="1300" kern="100" dirty="0">
                        <a:latin typeface="+mn-ea"/>
                        <a:ea typeface="+mn-ea"/>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C.</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烏日區院轄市大廈建築風貌及環境景觀改造舊外牆改修計畫優劣比較表</a:t>
            </a:r>
            <a:endParaRPr kumimoji="1" lang="zh-TW" altLang="en-US" sz="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 y="-68140"/>
            <a:ext cx="48684" cy="68140"/>
          </a:xfrm>
          <a:prstGeom prst="rect">
            <a:avLst/>
          </a:prstGeom>
          <a:solidFill>
            <a:schemeClr val="accent1"/>
          </a:solidFill>
          <a:ln w="9525">
            <a:solidFill>
              <a:schemeClr val="tx1"/>
            </a:solidFill>
            <a:miter lim="800000"/>
            <a:headEnd/>
            <a:tailEnd/>
          </a:ln>
          <a:effectLst/>
        </p:spPr>
        <p:txBody>
          <a:bodyPr wrap="none" lIns="68197" tIns="34098" rIns="68197" bIns="34098" anchor="ctr"/>
          <a:lstStyle/>
          <a:p>
            <a:pPr algn="ctr" defTabSz="957263"/>
            <a:endParaRPr lang="zh-TW" altLang="zh-TW">
              <a:ea typeface="新細明體" charset="-120"/>
            </a:endParaRPr>
          </a:p>
        </p:txBody>
      </p:sp>
      <p:sp>
        <p:nvSpPr>
          <p:cNvPr id="104451" name="Rectangle 3"/>
          <p:cNvSpPr>
            <a:spLocks noChangeArrowheads="1"/>
          </p:cNvSpPr>
          <p:nvPr/>
        </p:nvSpPr>
        <p:spPr bwMode="auto">
          <a:xfrm>
            <a:off x="302685" y="138479"/>
            <a:ext cx="8538633" cy="6479931"/>
          </a:xfrm>
          <a:prstGeom prst="rect">
            <a:avLst/>
          </a:prstGeom>
          <a:noFill/>
          <a:ln w="19050">
            <a:solidFill>
              <a:schemeClr val="tx1"/>
            </a:solidFill>
            <a:miter lim="800000"/>
            <a:headEnd/>
            <a:tailEnd/>
          </a:ln>
          <a:effectLst/>
        </p:spPr>
        <p:txBody>
          <a:bodyPr wrap="none" anchor="ctr"/>
          <a:lstStyle/>
          <a:p>
            <a:endParaRPr lang="zh-TW" altLang="en-US"/>
          </a:p>
        </p:txBody>
      </p:sp>
      <p:sp>
        <p:nvSpPr>
          <p:cNvPr id="104452" name="Rectangle 4"/>
          <p:cNvSpPr>
            <a:spLocks noChangeArrowheads="1"/>
          </p:cNvSpPr>
          <p:nvPr/>
        </p:nvSpPr>
        <p:spPr bwMode="auto">
          <a:xfrm>
            <a:off x="347133" y="6263421"/>
            <a:ext cx="8441267" cy="356088"/>
          </a:xfrm>
          <a:prstGeom prst="rect">
            <a:avLst/>
          </a:prstGeom>
          <a:solidFill>
            <a:srgbClr val="B2B2B2"/>
          </a:solidFill>
          <a:ln w="9525">
            <a:noFill/>
            <a:miter lim="800000"/>
            <a:headEnd/>
            <a:tailEnd/>
          </a:ln>
          <a:effectLst/>
        </p:spPr>
        <p:txBody>
          <a:bodyPr wrap="none" anchor="ctr"/>
          <a:lstStyle/>
          <a:p>
            <a:endParaRPr lang="zh-TW" altLang="en-US"/>
          </a:p>
        </p:txBody>
      </p:sp>
      <p:sp>
        <p:nvSpPr>
          <p:cNvPr id="104453" name="Line 5"/>
          <p:cNvSpPr>
            <a:spLocks noChangeShapeType="1"/>
          </p:cNvSpPr>
          <p:nvPr/>
        </p:nvSpPr>
        <p:spPr bwMode="auto">
          <a:xfrm>
            <a:off x="4572000" y="6154615"/>
            <a:ext cx="0" cy="0"/>
          </a:xfrm>
          <a:prstGeom prst="line">
            <a:avLst/>
          </a:prstGeom>
          <a:noFill/>
          <a:ln w="9525">
            <a:solidFill>
              <a:schemeClr val="tx1"/>
            </a:solidFill>
            <a:round/>
            <a:headEnd/>
            <a:tailEnd/>
          </a:ln>
          <a:effectLst/>
        </p:spPr>
        <p:txBody>
          <a:bodyPr/>
          <a:lstStyle/>
          <a:p>
            <a:endParaRPr lang="zh-TW" altLang="en-US"/>
          </a:p>
        </p:txBody>
      </p:sp>
      <p:sp>
        <p:nvSpPr>
          <p:cNvPr id="104455" name="Line 7"/>
          <p:cNvSpPr>
            <a:spLocks noChangeShapeType="1"/>
          </p:cNvSpPr>
          <p:nvPr/>
        </p:nvSpPr>
        <p:spPr bwMode="auto">
          <a:xfrm>
            <a:off x="7914217" y="6308481"/>
            <a:ext cx="0" cy="257175"/>
          </a:xfrm>
          <a:prstGeom prst="line">
            <a:avLst/>
          </a:prstGeom>
          <a:noFill/>
          <a:ln w="9525">
            <a:solidFill>
              <a:schemeClr val="bg2"/>
            </a:solidFill>
            <a:round/>
            <a:headEnd/>
            <a:tailEnd/>
          </a:ln>
          <a:effectLst/>
        </p:spPr>
        <p:txBody>
          <a:bodyPr/>
          <a:lstStyle/>
          <a:p>
            <a:endParaRPr lang="zh-TW" altLang="en-US"/>
          </a:p>
        </p:txBody>
      </p:sp>
      <p:sp>
        <p:nvSpPr>
          <p:cNvPr id="104456" name="Text Box 8"/>
          <p:cNvSpPr txBox="1">
            <a:spLocks noChangeArrowheads="1"/>
          </p:cNvSpPr>
          <p:nvPr/>
        </p:nvSpPr>
        <p:spPr bwMode="auto">
          <a:xfrm>
            <a:off x="7260167" y="6370027"/>
            <a:ext cx="1341967" cy="268917"/>
          </a:xfrm>
          <a:prstGeom prst="rect">
            <a:avLst/>
          </a:prstGeom>
          <a:noFill/>
          <a:ln w="9525">
            <a:noFill/>
            <a:miter lim="800000"/>
            <a:headEnd/>
            <a:tailEnd/>
          </a:ln>
          <a:effectLst/>
        </p:spPr>
        <p:txBody>
          <a:bodyPr lIns="68197" tIns="34098" rIns="68197" bIns="34098">
            <a:spAutoFit/>
          </a:bodyPr>
          <a:lstStyle/>
          <a:p>
            <a:pPr defTabSz="957263">
              <a:spcBef>
                <a:spcPct val="50000"/>
              </a:spcBef>
            </a:pPr>
            <a:r>
              <a:rPr lang="en-US" altLang="zh-TW" sz="1300" dirty="0" smtClean="0">
                <a:latin typeface="華康魏碑體(P)" pitchFamily="66" charset="-120"/>
              </a:rPr>
              <a:t>  </a:t>
            </a:r>
            <a:r>
              <a:rPr lang="zh-TW" altLang="en-US" sz="1300" dirty="0" smtClean="0">
                <a:latin typeface="華康魏碑體(P)" pitchFamily="66" charset="-120"/>
              </a:rPr>
              <a:t>第</a:t>
            </a:r>
            <a:r>
              <a:rPr lang="en-US" altLang="zh-TW" sz="1300" dirty="0" smtClean="0">
                <a:latin typeface="華康魏碑體(P)" pitchFamily="66" charset="-120"/>
              </a:rPr>
              <a:t>11</a:t>
            </a:r>
            <a:r>
              <a:rPr lang="zh-TW" altLang="en-US" sz="1300" dirty="0">
                <a:latin typeface="華康魏碑體(P)" pitchFamily="66" charset="-120"/>
              </a:rPr>
              <a:t>頁</a:t>
            </a:r>
          </a:p>
        </p:txBody>
      </p:sp>
      <p:sp>
        <p:nvSpPr>
          <p:cNvPr id="104457" name="Rectangle 9"/>
          <p:cNvSpPr>
            <a:spLocks noChangeArrowheads="1"/>
          </p:cNvSpPr>
          <p:nvPr/>
        </p:nvSpPr>
        <p:spPr bwMode="auto">
          <a:xfrm>
            <a:off x="428596" y="785794"/>
            <a:ext cx="8432800" cy="307731"/>
          </a:xfrm>
          <a:prstGeom prst="rect">
            <a:avLst/>
          </a:prstGeom>
          <a:solidFill>
            <a:srgbClr val="B2B2B2"/>
          </a:solidFill>
          <a:ln w="9525" algn="ctr">
            <a:noFill/>
            <a:miter lim="800000"/>
            <a:headEnd/>
            <a:tailEnd/>
          </a:ln>
          <a:effectLst/>
        </p:spPr>
        <p:txBody>
          <a:bodyPr wrap="none" anchor="ctr"/>
          <a:lstStyle/>
          <a:p>
            <a:endParaRPr lang="zh-TW" altLang="en-US"/>
          </a:p>
        </p:txBody>
      </p:sp>
      <p:sp>
        <p:nvSpPr>
          <p:cNvPr id="104460" name="Text Box 12"/>
          <p:cNvSpPr txBox="1">
            <a:spLocks noChangeArrowheads="1"/>
          </p:cNvSpPr>
          <p:nvPr/>
        </p:nvSpPr>
        <p:spPr bwMode="auto">
          <a:xfrm>
            <a:off x="428596" y="285728"/>
            <a:ext cx="8255000" cy="369332"/>
          </a:xfrm>
          <a:prstGeom prst="rect">
            <a:avLst/>
          </a:prstGeom>
          <a:noFill/>
          <a:ln w="9525">
            <a:noFill/>
            <a:miter lim="800000"/>
            <a:headEnd/>
            <a:tailEnd/>
          </a:ln>
          <a:effectLst/>
        </p:spPr>
        <p:txBody>
          <a:bodyPr>
            <a:spAutoFit/>
          </a:bodyPr>
          <a:lstStyle/>
          <a:p>
            <a:pPr defTabSz="957263"/>
            <a:r>
              <a:rPr lang="zh-TW" altLang="en-US" sz="1800" dirty="0" smtClean="0">
                <a:solidFill>
                  <a:srgbClr val="FF0000"/>
                </a:solidFill>
              </a:rPr>
              <a:t>各種</a:t>
            </a:r>
            <a:r>
              <a:rPr lang="zh-TW" altLang="en-US" sz="1800" dirty="0">
                <a:solidFill>
                  <a:srgbClr val="FF0000"/>
                </a:solidFill>
              </a:rPr>
              <a:t>外牆改修工法所需費用比較表</a:t>
            </a:r>
            <a:endParaRPr lang="zh-TW" altLang="en-US" sz="1800" b="1" dirty="0"/>
          </a:p>
        </p:txBody>
      </p:sp>
      <p:graphicFrame>
        <p:nvGraphicFramePr>
          <p:cNvPr id="104627" name="Group 179"/>
          <p:cNvGraphicFramePr>
            <a:graphicFrameLocks noGrp="1"/>
          </p:cNvGraphicFramePr>
          <p:nvPr/>
        </p:nvGraphicFramePr>
        <p:xfrm>
          <a:off x="428596" y="1000108"/>
          <a:ext cx="8449733" cy="5289447"/>
        </p:xfrm>
        <a:graphic>
          <a:graphicData uri="http://schemas.openxmlformats.org/drawingml/2006/table">
            <a:tbl>
              <a:tblPr/>
              <a:tblGrid>
                <a:gridCol w="1206500"/>
                <a:gridCol w="1208617"/>
                <a:gridCol w="1206500"/>
                <a:gridCol w="1206500"/>
                <a:gridCol w="1206500"/>
                <a:gridCol w="1208616"/>
                <a:gridCol w="1206500"/>
              </a:tblGrid>
              <a:tr h="56974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1" lang="zh-TW" altLang="zh-TW" sz="1200" b="0" i="0" u="none" strike="noStrike" cap="none" normalizeH="0" baseline="0" dirty="0" smtClean="0">
                        <a:ln>
                          <a:noFill/>
                        </a:ln>
                        <a:solidFill>
                          <a:schemeClr val="tx1"/>
                        </a:solidFill>
                        <a:effectLst/>
                        <a:latin typeface="+mj-lt"/>
                        <a:ea typeface="華康魏碑體(P)" pitchFamily="66" charset="-120"/>
                      </a:endParaRP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外牆修繕貼國產磁磚濕式牆面</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外牆修繕貼進口磁磚溼式牆面</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外牆修繕半濕式抿石子牆面</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外牆修繕乾式金屬帷幕吊掛牆面</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外牆修繕乾式石材吊掛牆面</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外牆修繕樹脂磁磚漆塗料牆面</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13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舊磁磚敲除費用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65~80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65~80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65~80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65~80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74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舊水泥粉刷打底敲除費用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120~150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120~150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13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廢棄物運除費用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80~90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80~90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50~60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20~40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60~70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979">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新水泥粉刷打底費用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320~380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320~380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135~210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13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新磁磚面貼工料費用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750~800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900~1400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13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外牆防水工料費用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160~220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160~220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80~100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80~100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74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外牆金屬或石材帷幕牆費用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3000~4200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4500~5400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74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外牆抿石子或樹脂磁磚戚費用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620~680</a:t>
                      </a:r>
                    </a:p>
                    <a:p>
                      <a:pPr marL="0" marR="0" lvl="0" indent="0" algn="l" defTabSz="957263"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mj-lt"/>
                        <a:ea typeface="華康魏碑體(P)" pitchFamily="66"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免工序</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740~780</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804">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mj-lt"/>
                          <a:ea typeface="華康魏碑體(P)" pitchFamily="66" charset="-120"/>
                        </a:rPr>
                        <a:t>每單元面積工料費用</a:t>
                      </a:r>
                      <a:r>
                        <a:rPr kumimoji="1" lang="en-US" altLang="zh-TW" sz="1200" b="0" i="0" u="none" strike="noStrike" cap="none" normalizeH="0" baseline="0" smtClean="0">
                          <a:ln>
                            <a:noFill/>
                          </a:ln>
                          <a:solidFill>
                            <a:schemeClr val="tx1"/>
                          </a:solidFill>
                          <a:effectLst/>
                          <a:latin typeface="+mj-lt"/>
                          <a:ea typeface="華康魏碑體(P)" pitchFamily="66" charset="-120"/>
                        </a:rPr>
                        <a:t>(</a:t>
                      </a:r>
                      <a:r>
                        <a:rPr kumimoji="1" lang="zh-TW" altLang="en-US" sz="1200" b="0" i="0" u="none" strike="noStrike" cap="none" normalizeH="0" baseline="0" smtClean="0">
                          <a:ln>
                            <a:noFill/>
                          </a:ln>
                          <a:solidFill>
                            <a:schemeClr val="tx1"/>
                          </a:solidFill>
                          <a:effectLst/>
                          <a:latin typeface="+mj-lt"/>
                          <a:ea typeface="華康魏碑體(P)" pitchFamily="66" charset="-120"/>
                        </a:rPr>
                        <a:t>元</a:t>
                      </a:r>
                      <a:r>
                        <a:rPr kumimoji="1" lang="en-US" altLang="zh-TW" sz="1200" b="0" i="0" u="none" strike="noStrike" cap="none" normalizeH="0" baseline="0" smtClean="0">
                          <a:ln>
                            <a:noFill/>
                          </a:ln>
                          <a:solidFill>
                            <a:schemeClr val="tx1"/>
                          </a:solidFill>
                          <a:effectLst/>
                          <a:latin typeface="+mj-lt"/>
                          <a:ea typeface="華康魏碑體(P)" pitchFamily="66" charset="-120"/>
                        </a:rPr>
                        <a:t>/m2)</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1495~</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1720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1645~</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mj-lt"/>
                          <a:ea typeface="華康魏碑體(P)" pitchFamily="66" charset="-120"/>
                        </a:rPr>
                        <a:t>2320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815~</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920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3000~</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4200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4500~</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5400</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1080~</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mj-lt"/>
                          <a:ea typeface="華康魏碑體(P)" pitchFamily="66" charset="-120"/>
                        </a:rPr>
                        <a:t>1240</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 y="-68140"/>
            <a:ext cx="48684" cy="68140"/>
          </a:xfrm>
          <a:prstGeom prst="rect">
            <a:avLst/>
          </a:prstGeom>
          <a:solidFill>
            <a:schemeClr val="accent1"/>
          </a:solidFill>
          <a:ln w="9525">
            <a:solidFill>
              <a:schemeClr val="tx1"/>
            </a:solidFill>
            <a:miter lim="800000"/>
            <a:headEnd/>
            <a:tailEnd/>
          </a:ln>
          <a:effectLst/>
        </p:spPr>
        <p:txBody>
          <a:bodyPr wrap="none" lIns="68197" tIns="34098" rIns="68197" bIns="34098" anchor="ctr"/>
          <a:lstStyle/>
          <a:p>
            <a:pPr algn="ctr" defTabSz="957263"/>
            <a:endParaRPr lang="zh-TW" altLang="zh-TW">
              <a:ea typeface="新細明體" charset="-120"/>
            </a:endParaRPr>
          </a:p>
        </p:txBody>
      </p:sp>
      <p:sp>
        <p:nvSpPr>
          <p:cNvPr id="106499" name="Rectangle 3"/>
          <p:cNvSpPr>
            <a:spLocks noChangeArrowheads="1"/>
          </p:cNvSpPr>
          <p:nvPr/>
        </p:nvSpPr>
        <p:spPr bwMode="auto">
          <a:xfrm>
            <a:off x="302685" y="138479"/>
            <a:ext cx="8538633" cy="6479931"/>
          </a:xfrm>
          <a:prstGeom prst="rect">
            <a:avLst/>
          </a:prstGeom>
          <a:noFill/>
          <a:ln w="19050">
            <a:solidFill>
              <a:schemeClr val="tx1"/>
            </a:solidFill>
            <a:miter lim="800000"/>
            <a:headEnd/>
            <a:tailEnd/>
          </a:ln>
          <a:effectLst/>
        </p:spPr>
        <p:txBody>
          <a:bodyPr wrap="none" anchor="ctr"/>
          <a:lstStyle/>
          <a:p>
            <a:endParaRPr lang="zh-TW" altLang="en-US"/>
          </a:p>
        </p:txBody>
      </p:sp>
      <p:sp>
        <p:nvSpPr>
          <p:cNvPr id="106500" name="Rectangle 4"/>
          <p:cNvSpPr>
            <a:spLocks noChangeArrowheads="1"/>
          </p:cNvSpPr>
          <p:nvPr/>
        </p:nvSpPr>
        <p:spPr bwMode="auto">
          <a:xfrm>
            <a:off x="347133" y="6263421"/>
            <a:ext cx="8441267" cy="356088"/>
          </a:xfrm>
          <a:prstGeom prst="rect">
            <a:avLst/>
          </a:prstGeom>
          <a:solidFill>
            <a:srgbClr val="B2B2B2"/>
          </a:solidFill>
          <a:ln w="9525">
            <a:noFill/>
            <a:miter lim="800000"/>
            <a:headEnd/>
            <a:tailEnd/>
          </a:ln>
          <a:effectLst/>
        </p:spPr>
        <p:txBody>
          <a:bodyPr wrap="none" anchor="ctr"/>
          <a:lstStyle/>
          <a:p>
            <a:endParaRPr lang="zh-TW" altLang="en-US"/>
          </a:p>
        </p:txBody>
      </p:sp>
      <p:sp>
        <p:nvSpPr>
          <p:cNvPr id="106501" name="Line 5"/>
          <p:cNvSpPr>
            <a:spLocks noChangeShapeType="1"/>
          </p:cNvSpPr>
          <p:nvPr/>
        </p:nvSpPr>
        <p:spPr bwMode="auto">
          <a:xfrm>
            <a:off x="4572000" y="6154615"/>
            <a:ext cx="0" cy="0"/>
          </a:xfrm>
          <a:prstGeom prst="line">
            <a:avLst/>
          </a:prstGeom>
          <a:noFill/>
          <a:ln w="9525">
            <a:solidFill>
              <a:schemeClr val="tx1"/>
            </a:solidFill>
            <a:round/>
            <a:headEnd/>
            <a:tailEnd/>
          </a:ln>
          <a:effectLst/>
        </p:spPr>
        <p:txBody>
          <a:bodyPr/>
          <a:lstStyle/>
          <a:p>
            <a:endParaRPr lang="zh-TW" altLang="en-US"/>
          </a:p>
        </p:txBody>
      </p:sp>
      <p:sp>
        <p:nvSpPr>
          <p:cNvPr id="106503" name="Line 7"/>
          <p:cNvSpPr>
            <a:spLocks noChangeShapeType="1"/>
          </p:cNvSpPr>
          <p:nvPr/>
        </p:nvSpPr>
        <p:spPr bwMode="auto">
          <a:xfrm>
            <a:off x="7914217" y="6308481"/>
            <a:ext cx="0" cy="257175"/>
          </a:xfrm>
          <a:prstGeom prst="line">
            <a:avLst/>
          </a:prstGeom>
          <a:noFill/>
          <a:ln w="9525">
            <a:solidFill>
              <a:schemeClr val="bg2"/>
            </a:solidFill>
            <a:round/>
            <a:headEnd/>
            <a:tailEnd/>
          </a:ln>
          <a:effectLst/>
        </p:spPr>
        <p:txBody>
          <a:bodyPr/>
          <a:lstStyle/>
          <a:p>
            <a:endParaRPr lang="zh-TW" altLang="en-US"/>
          </a:p>
        </p:txBody>
      </p:sp>
      <p:sp>
        <p:nvSpPr>
          <p:cNvPr id="106504" name="Text Box 8"/>
          <p:cNvSpPr txBox="1">
            <a:spLocks noChangeArrowheads="1"/>
          </p:cNvSpPr>
          <p:nvPr/>
        </p:nvSpPr>
        <p:spPr bwMode="auto">
          <a:xfrm>
            <a:off x="7260167" y="6370027"/>
            <a:ext cx="1341967" cy="268917"/>
          </a:xfrm>
          <a:prstGeom prst="rect">
            <a:avLst/>
          </a:prstGeom>
          <a:noFill/>
          <a:ln w="9525">
            <a:noFill/>
            <a:miter lim="800000"/>
            <a:headEnd/>
            <a:tailEnd/>
          </a:ln>
          <a:effectLst/>
        </p:spPr>
        <p:txBody>
          <a:bodyPr lIns="68197" tIns="34098" rIns="68197" bIns="34098">
            <a:spAutoFit/>
          </a:bodyPr>
          <a:lstStyle/>
          <a:p>
            <a:pPr defTabSz="957263">
              <a:spcBef>
                <a:spcPct val="50000"/>
              </a:spcBef>
            </a:pPr>
            <a:r>
              <a:rPr lang="en-US" altLang="zh-TW" sz="1300" dirty="0">
                <a:latin typeface="華康魏碑體(P)" pitchFamily="66" charset="-120"/>
              </a:rPr>
              <a:t>   </a:t>
            </a:r>
            <a:r>
              <a:rPr lang="zh-TW" altLang="en-US" sz="1300" dirty="0">
                <a:latin typeface="華康魏碑體(P)" pitchFamily="66" charset="-120"/>
              </a:rPr>
              <a:t>第 </a:t>
            </a:r>
            <a:r>
              <a:rPr lang="en-US" altLang="zh-TW" sz="1300" dirty="0" smtClean="0">
                <a:latin typeface="華康魏碑體(P)" pitchFamily="66" charset="-120"/>
              </a:rPr>
              <a:t>12</a:t>
            </a:r>
            <a:r>
              <a:rPr lang="zh-TW" altLang="en-US" sz="1300" dirty="0">
                <a:latin typeface="華康魏碑體(P)" pitchFamily="66" charset="-120"/>
              </a:rPr>
              <a:t>頁</a:t>
            </a:r>
          </a:p>
        </p:txBody>
      </p:sp>
      <p:sp>
        <p:nvSpPr>
          <p:cNvPr id="106505" name="Rectangle 9"/>
          <p:cNvSpPr>
            <a:spLocks noChangeArrowheads="1"/>
          </p:cNvSpPr>
          <p:nvPr/>
        </p:nvSpPr>
        <p:spPr bwMode="auto">
          <a:xfrm>
            <a:off x="285720" y="785794"/>
            <a:ext cx="8432800" cy="307731"/>
          </a:xfrm>
          <a:prstGeom prst="rect">
            <a:avLst/>
          </a:prstGeom>
          <a:solidFill>
            <a:srgbClr val="B2B2B2"/>
          </a:solidFill>
          <a:ln w="9525" algn="ctr">
            <a:noFill/>
            <a:miter lim="800000"/>
            <a:headEnd/>
            <a:tailEnd/>
          </a:ln>
          <a:effectLst/>
        </p:spPr>
        <p:txBody>
          <a:bodyPr wrap="none" anchor="ctr"/>
          <a:lstStyle/>
          <a:p>
            <a:endParaRPr lang="zh-TW" altLang="en-US"/>
          </a:p>
        </p:txBody>
      </p:sp>
      <p:sp>
        <p:nvSpPr>
          <p:cNvPr id="106508" name="Text Box 12"/>
          <p:cNvSpPr txBox="1">
            <a:spLocks noChangeArrowheads="1"/>
          </p:cNvSpPr>
          <p:nvPr/>
        </p:nvSpPr>
        <p:spPr bwMode="auto">
          <a:xfrm>
            <a:off x="444500" y="1036393"/>
            <a:ext cx="8255000" cy="369332"/>
          </a:xfrm>
          <a:prstGeom prst="rect">
            <a:avLst/>
          </a:prstGeom>
          <a:noFill/>
          <a:ln w="9525">
            <a:noFill/>
            <a:miter lim="800000"/>
            <a:headEnd/>
            <a:tailEnd/>
          </a:ln>
          <a:effectLst/>
        </p:spPr>
        <p:txBody>
          <a:bodyPr>
            <a:spAutoFit/>
          </a:bodyPr>
          <a:lstStyle/>
          <a:p>
            <a:pPr algn="l" defTabSz="957263"/>
            <a:r>
              <a:rPr lang="zh-TW" altLang="en-US" sz="1800" dirty="0" smtClean="0">
                <a:solidFill>
                  <a:srgbClr val="FF0000"/>
                </a:solidFill>
              </a:rPr>
              <a:t>舊</a:t>
            </a:r>
            <a:r>
              <a:rPr lang="zh-TW" altLang="en-US" sz="1800" dirty="0">
                <a:solidFill>
                  <a:srgbClr val="FF0000"/>
                </a:solidFill>
              </a:rPr>
              <a:t>外牆改修計畫優劣比較表</a:t>
            </a:r>
            <a:endParaRPr lang="zh-TW" altLang="en-US" sz="1800" b="1" dirty="0"/>
          </a:p>
        </p:txBody>
      </p:sp>
      <p:graphicFrame>
        <p:nvGraphicFramePr>
          <p:cNvPr id="106757" name="Group 261"/>
          <p:cNvGraphicFramePr>
            <a:graphicFrameLocks noGrp="1"/>
          </p:cNvGraphicFramePr>
          <p:nvPr/>
        </p:nvGraphicFramePr>
        <p:xfrm>
          <a:off x="428596" y="1428736"/>
          <a:ext cx="8225394" cy="4714908"/>
        </p:xfrm>
        <a:graphic>
          <a:graphicData uri="http://schemas.openxmlformats.org/drawingml/2006/table">
            <a:tbl>
              <a:tblPr/>
              <a:tblGrid>
                <a:gridCol w="2526357"/>
                <a:gridCol w="3363145"/>
                <a:gridCol w="2335892"/>
              </a:tblGrid>
              <a:tr h="48109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Arial" charset="0"/>
                          <a:ea typeface="華康魏碑體(P)" pitchFamily="66" charset="-120"/>
                        </a:rPr>
                        <a:t>敲除磁磚外牆改修貼磁磚傳統濕式修繕工法</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不敲除磁磚外牆改修以塑鋼或不鏽鋼板塗裝樹脂漆系統安裝工法</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敲除磁磚外牆改修粉刷抿石子局部粗面釉面樹脂磁磚漆半濕式工法</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9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要敲除磁磚面及底面水泥粉刷面重新粉刷打底後面貼磁磚之工序</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直接以磁磚外牆面以塑鋼或不鏽鋼板塗裝樹脂漆乾式系統安裝工序</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要敲除磁磚面不再水泥粉刷打底直接抿石子局部釉面樹脂磁磚漆工序</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62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工程施工期長噪音高廢棄物多汙染多</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工程施工期短噪音低少廢棄物及污染源</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工程施工期較短噪音較低廢棄物較少汙染較少</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861">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要全面加做外牆防水層</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不需加做外牆防水層</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局部補修外牆防水層</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861">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材料較貴人工費用最高</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材料昂貴人工費用最低</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材料便宜人工費用最低</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861">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二氧化碳排放量最高</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二氧化碳排放量最低</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二氧化碳排放量較高</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77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時間長久後因外界力量有脫落之虞</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時間長久後少因外界力量脫落</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時間長久後少因外界力量脫落</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861">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阻熱係數高</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阻熱係數低</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阻熱係數高</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77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日後修繕不易長期維護成本低</a:t>
                      </a:r>
                      <a:endParaRPr kumimoji="1" lang="zh-TW" altLang="en-US" sz="2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日後修繕易長期維護成本高</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日後修繕易長期維護成本較高些</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9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敲除磁磚外牆改修貼磁磚或乾式外掛石材工法</a:t>
                      </a: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敲除磁磚外牆改修以塑鋼或不鏽鋼板塗裝樹脂漆系統安裝工法</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敲除磁磚外牆改修粉刷抿石子局部粗面釉面樹脂磁磚漆半濕式工法</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62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粉塵雨水附著汙染少清潔容易維護成本低</a:t>
                      </a:r>
                      <a:endParaRPr kumimoji="1" lang="zh-TW" altLang="en-US" sz="2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粉塵雨水附著汙染少清潔容易維護成本低</a:t>
                      </a:r>
                      <a:endParaRPr kumimoji="1" lang="zh-TW" altLang="en-US" sz="2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粉塵雨水附著汙染多清潔不容易維護成本高</a:t>
                      </a:r>
                      <a:endParaRPr kumimoji="1" lang="zh-TW" altLang="en-US" sz="2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98">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建築物立面表現溫馨與容易適合住宅大樓與辦公大樓建築質感</a:t>
                      </a:r>
                      <a:endParaRPr kumimoji="1" lang="zh-TW" altLang="en-US" sz="2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建築物立面表現冷豔與理性適合工廠辦公大樓與商辦大樓建築質感</a:t>
                      </a:r>
                      <a:endParaRPr kumimoji="1" lang="zh-TW" altLang="en-US" sz="1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Arial" charset="0"/>
                          <a:ea typeface="華康魏碑體(P)" pitchFamily="66" charset="-120"/>
                        </a:rPr>
                        <a:t>建築物立面表現溫馨與容易適合住宅大樓建築質感</a:t>
                      </a:r>
                      <a:endParaRPr kumimoji="1" lang="zh-TW" altLang="en-US" sz="2100" b="0" i="0" u="none" strike="noStrike" cap="none" normalizeH="0" baseline="0" smtClean="0">
                        <a:ln>
                          <a:noFill/>
                        </a:ln>
                        <a:solidFill>
                          <a:schemeClr val="tx1"/>
                        </a:solidFill>
                        <a:effectLst/>
                        <a:latin typeface="Arial" charset="0"/>
                        <a:ea typeface="新細明體" charset="-120"/>
                      </a:endParaRP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272">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Arial" charset="0"/>
                          <a:ea typeface="華康魏碑體(P)" pitchFamily="66" charset="-120"/>
                        </a:rPr>
                        <a:t>整體工程費用評估次高</a:t>
                      </a:r>
                      <a:endParaRPr kumimoji="1" lang="zh-TW" altLang="en-US" sz="2100" b="0" i="0" u="none" strike="noStrike" cap="none" normalizeH="0" baseline="0" dirty="0" smtClean="0">
                        <a:ln>
                          <a:noFill/>
                        </a:ln>
                        <a:solidFill>
                          <a:schemeClr val="tx1"/>
                        </a:solidFill>
                        <a:effectLst/>
                        <a:latin typeface="Arial" charset="0"/>
                        <a:ea typeface="新細明體" charset="-120"/>
                      </a:endParaRPr>
                    </a:p>
                  </a:txBody>
                  <a:tcPr marL="121920" marR="121920" marT="31652" marB="31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Arial" charset="0"/>
                          <a:ea typeface="華康魏碑體(P)" pitchFamily="66" charset="-120"/>
                        </a:rPr>
                        <a:t>整體工程費用評估最高</a:t>
                      </a:r>
                    </a:p>
                  </a:txBody>
                  <a:tcPr marL="121920" marR="121920" marT="31652" marB="31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Arial" charset="0"/>
                          <a:ea typeface="華康魏碑體(P)" pitchFamily="66" charset="-120"/>
                        </a:rPr>
                        <a:t>整體工程費用評估最低</a:t>
                      </a:r>
                    </a:p>
                  </a:txBody>
                  <a:tcPr marL="121920" marR="121920" marT="31652" marB="31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endParaRPr lang="zh-TW" altLang="en-US"/>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defTabSz="913837">
              <a:spcBef>
                <a:spcPct val="50000"/>
              </a:spcBef>
            </a:pPr>
            <a:r>
              <a:rPr lang="zh-TW" altLang="en-US" sz="1300" dirty="0" smtClean="0">
                <a:latin typeface="華康魏碑體(P)" pitchFamily="66" charset="-120"/>
              </a:rPr>
              <a:t>第   </a:t>
            </a:r>
            <a:r>
              <a:rPr lang="en-US" altLang="zh-TW" sz="1300" dirty="0" smtClean="0">
                <a:latin typeface="華康魏碑體(P)" pitchFamily="66" charset="-120"/>
              </a:rPr>
              <a:t>13   </a:t>
            </a:r>
            <a:r>
              <a:rPr lang="zh-TW" altLang="en-US" sz="1300" dirty="0" smtClean="0">
                <a:latin typeface="華康魏碑體(P)" pitchFamily="66" charset="-120"/>
              </a:rPr>
              <a:t>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11" name="矩形 10"/>
          <p:cNvSpPr/>
          <p:nvPr/>
        </p:nvSpPr>
        <p:spPr>
          <a:xfrm>
            <a:off x="500034" y="1142984"/>
            <a:ext cx="8286808" cy="904863"/>
          </a:xfrm>
          <a:prstGeom prst="rect">
            <a:avLst/>
          </a:prstGeom>
        </p:spPr>
        <p:txBody>
          <a:bodyPr wrap="square">
            <a:spAutoFit/>
          </a:bodyPr>
          <a:lstStyle/>
          <a:p>
            <a:pPr algn="l"/>
            <a:endParaRPr lang="zh-TW" altLang="en-US" sz="2400" dirty="0" smtClean="0"/>
          </a:p>
          <a:p>
            <a:pPr algn="l"/>
            <a:endParaRPr lang="zh-TW" altLang="en-US" sz="2400" dirty="0"/>
          </a:p>
        </p:txBody>
      </p:sp>
      <p:sp>
        <p:nvSpPr>
          <p:cNvPr id="12" name="矩形 11"/>
          <p:cNvSpPr/>
          <p:nvPr/>
        </p:nvSpPr>
        <p:spPr>
          <a:xfrm>
            <a:off x="2786050" y="3259723"/>
            <a:ext cx="4801314" cy="646331"/>
          </a:xfrm>
          <a:prstGeom prst="rect">
            <a:avLst/>
          </a:prstGeom>
        </p:spPr>
        <p:txBody>
          <a:bodyPr wrap="none">
            <a:spAutoFit/>
          </a:bodyPr>
          <a:lstStyle/>
          <a:p>
            <a:pPr marL="342900" indent="-342900" algn="l"/>
            <a:r>
              <a:rPr lang="zh-TW" altLang="en-US" sz="3600" dirty="0" smtClean="0">
                <a:solidFill>
                  <a:srgbClr val="FF0000"/>
                </a:solidFill>
              </a:rPr>
              <a:t>簡報結束，敬請指教！</a:t>
            </a:r>
            <a:endParaRPr lang="zh-TW" altLang="en-US" sz="36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endParaRPr lang="zh-TW" altLang="en-US"/>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algn="l" defTabSz="913837">
              <a:spcBef>
                <a:spcPct val="50000"/>
              </a:spcBef>
            </a:pPr>
            <a:r>
              <a:rPr lang="zh-TW" altLang="en-US" sz="1300" dirty="0">
                <a:latin typeface="華康魏碑體(P)" pitchFamily="66" charset="-120"/>
              </a:rPr>
              <a:t>第 </a:t>
            </a:r>
            <a:r>
              <a:rPr lang="en-US" altLang="zh-TW" sz="1300" dirty="0" smtClean="0">
                <a:latin typeface="華康魏碑體(P)" pitchFamily="66" charset="-120"/>
              </a:rPr>
              <a:t>2</a:t>
            </a:r>
            <a:r>
              <a:rPr lang="zh-TW" altLang="en-US" sz="1300" dirty="0" smtClean="0">
                <a:latin typeface="華康魏碑體(P)" pitchFamily="66" charset="-120"/>
              </a:rPr>
              <a:t>  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5" name="Rectangle 17"/>
          <p:cNvSpPr>
            <a:spLocks noChangeArrowheads="1"/>
          </p:cNvSpPr>
          <p:nvPr/>
        </p:nvSpPr>
        <p:spPr bwMode="auto">
          <a:xfrm>
            <a:off x="509134" y="1071546"/>
            <a:ext cx="8177893" cy="927554"/>
          </a:xfrm>
          <a:prstGeom prst="rect">
            <a:avLst/>
          </a:prstGeom>
          <a:solidFill>
            <a:schemeClr val="accent1"/>
          </a:solidFill>
          <a:ln w="9525">
            <a:solidFill>
              <a:schemeClr val="tx1"/>
            </a:solidFill>
            <a:miter lim="800000"/>
            <a:headEnd/>
            <a:tailEnd/>
          </a:ln>
          <a:effectLst/>
        </p:spPr>
        <p:txBody>
          <a:bodyPr wrap="none" lIns="65298" tIns="32649" rIns="65298" bIns="32649" anchor="ctr"/>
          <a:lstStyle/>
          <a:p>
            <a:pPr algn="l"/>
            <a:r>
              <a:rPr lang="zh-TW" altLang="en-US" sz="2800" b="1" dirty="0" smtClean="0">
                <a:latin typeface="標楷體" pitchFamily="65" charset="-120"/>
              </a:rPr>
              <a:t>壹、外牆磁磚剝落安全管理應重視磁磚施工原則：</a:t>
            </a:r>
            <a:endParaRPr lang="zh-TW" altLang="en-US" sz="2800" dirty="0">
              <a:latin typeface="+mn-ea"/>
              <a:ea typeface="+mn-ea"/>
            </a:endParaRPr>
          </a:p>
        </p:txBody>
      </p:sp>
      <p:sp>
        <p:nvSpPr>
          <p:cNvPr id="14" name="矩形 13"/>
          <p:cNvSpPr/>
          <p:nvPr/>
        </p:nvSpPr>
        <p:spPr>
          <a:xfrm>
            <a:off x="500034" y="2000240"/>
            <a:ext cx="8286808" cy="4524315"/>
          </a:xfrm>
          <a:prstGeom prst="rect">
            <a:avLst/>
          </a:prstGeom>
        </p:spPr>
        <p:txBody>
          <a:bodyPr wrap="square">
            <a:spAutoFit/>
          </a:bodyPr>
          <a:lstStyle/>
          <a:p>
            <a:pPr algn="l"/>
            <a:r>
              <a:rPr lang="zh-TW" altLang="en-US" sz="2400" dirty="0" smtClean="0">
                <a:latin typeface="+mn-ea"/>
                <a:ea typeface="+mn-ea"/>
              </a:rPr>
              <a:t>磁磚與地板（或牆面）黏著時，必須有黏著材料讓磁磚與其結合，這些黏著材料，多為磁磚黏著劑、益膠泥或水泥漿加上助</a:t>
            </a:r>
            <a:r>
              <a:rPr lang="zh-TW" altLang="en-US" sz="2400" dirty="0" smtClean="0">
                <a:latin typeface="+mn-ea"/>
              </a:rPr>
              <a:t>黏劑如海菜粉</a:t>
            </a:r>
            <a:r>
              <a:rPr lang="zh-TW" altLang="en-US" sz="2400" dirty="0" smtClean="0">
                <a:latin typeface="+mn-ea"/>
                <a:ea typeface="+mn-ea"/>
              </a:rPr>
              <a:t>。</a:t>
            </a:r>
            <a:r>
              <a:rPr lang="zh-TW" altLang="en-US" sz="2400" dirty="0" smtClean="0">
                <a:latin typeface="+mn-ea"/>
              </a:rPr>
              <a:t>磁磚黏著劑是依賴其中的水氣養護增強黏著性得強度。</a:t>
            </a:r>
            <a:r>
              <a:rPr lang="en-US" altLang="zh-TW" sz="2400" dirty="0" smtClean="0">
                <a:latin typeface="+mn-ea"/>
              </a:rPr>
              <a:t>(</a:t>
            </a:r>
            <a:r>
              <a:rPr lang="zh-TW" altLang="en-US" sz="2400" dirty="0" smtClean="0">
                <a:latin typeface="+mn-ea"/>
              </a:rPr>
              <a:t>同混凝土的水氣養護原理一樣</a:t>
            </a:r>
            <a:r>
              <a:rPr lang="en-US" altLang="zh-TW" sz="2400" dirty="0" smtClean="0">
                <a:latin typeface="+mn-ea"/>
              </a:rPr>
              <a:t>)</a:t>
            </a:r>
            <a:endParaRPr lang="zh-TW" altLang="en-US" sz="2400" dirty="0" smtClean="0">
              <a:latin typeface="+mn-ea"/>
              <a:ea typeface="+mn-ea"/>
            </a:endParaRPr>
          </a:p>
          <a:p>
            <a:pPr algn="l"/>
            <a:r>
              <a:rPr lang="zh-TW" altLang="en-US" sz="2400" dirty="0" smtClean="0">
                <a:latin typeface="+mn-ea"/>
                <a:ea typeface="+mn-ea"/>
              </a:rPr>
              <a:t>由於黏著材料、黏著劑逐漸凝固</a:t>
            </a:r>
            <a:r>
              <a:rPr lang="zh-TW" altLang="en-US" sz="2400" dirty="0" smtClean="0">
                <a:latin typeface="+mn-ea"/>
              </a:rPr>
              <a:t>過程之中</a:t>
            </a:r>
            <a:r>
              <a:rPr lang="zh-TW" altLang="en-US" sz="2400" dirty="0" smtClean="0">
                <a:latin typeface="+mn-ea"/>
                <a:ea typeface="+mn-ea"/>
              </a:rPr>
              <a:t>（與空氣產生化學變化），會有水氣、二氧化碳等氣體的產生，經由磁磚間隙釋放出來，這就是</a:t>
            </a:r>
            <a:r>
              <a:rPr lang="en-US" altLang="zh-TW" sz="2400" dirty="0" smtClean="0">
                <a:latin typeface="+mn-ea"/>
                <a:ea typeface="+mn-ea"/>
              </a:rPr>
              <a:t>『</a:t>
            </a:r>
            <a:r>
              <a:rPr lang="zh-TW" altLang="en-US" sz="2400" dirty="0" smtClean="0">
                <a:latin typeface="+mn-ea"/>
                <a:ea typeface="+mn-ea"/>
              </a:rPr>
              <a:t>磁磚與磁磚之間必須留有一定空隙</a:t>
            </a:r>
            <a:r>
              <a:rPr lang="en-US" altLang="zh-TW" sz="2400" dirty="0" smtClean="0">
                <a:latin typeface="+mn-ea"/>
                <a:ea typeface="+mn-ea"/>
              </a:rPr>
              <a:t>』</a:t>
            </a:r>
            <a:r>
              <a:rPr lang="zh-TW" altLang="en-US" sz="2400" dirty="0" smtClean="0">
                <a:latin typeface="+mn-ea"/>
                <a:ea typeface="+mn-ea"/>
              </a:rPr>
              <a:t>的原因。如果磁磚與磁磚之間未留下空隙，黏著材料所產生之氣體將無法釋放，而留在磁磚與黏著面間。這些氣體，未來會隨著氣候的冷暖而產生膨賬與收縮，其強大的力量將會把磁磚與黏著表面撐開，發生常見的</a:t>
            </a:r>
            <a:r>
              <a:rPr lang="en-US" altLang="zh-TW" sz="2400" dirty="0" smtClean="0">
                <a:latin typeface="+mn-ea"/>
                <a:ea typeface="+mn-ea"/>
              </a:rPr>
              <a:t>『</a:t>
            </a:r>
            <a:r>
              <a:rPr lang="zh-TW" altLang="en-US" sz="2400" dirty="0" smtClean="0">
                <a:latin typeface="+mn-ea"/>
                <a:ea typeface="+mn-ea"/>
              </a:rPr>
              <a:t>剝落</a:t>
            </a:r>
            <a:r>
              <a:rPr lang="en-US" altLang="zh-TW" sz="2400" dirty="0" smtClean="0">
                <a:latin typeface="+mn-ea"/>
                <a:ea typeface="+mn-ea"/>
              </a:rPr>
              <a:t>』</a:t>
            </a:r>
            <a:r>
              <a:rPr lang="zh-TW" altLang="en-US" sz="2400" dirty="0" smtClean="0">
                <a:latin typeface="+mn-ea"/>
                <a:ea typeface="+mn-ea"/>
              </a:rPr>
              <a:t>的主要原因之一。</a:t>
            </a:r>
          </a:p>
          <a:p>
            <a:pPr algn="l"/>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r>
              <a:rPr lang="en-US" altLang="zh-TW" dirty="0" smtClean="0"/>
              <a:t> </a:t>
            </a:r>
            <a:endParaRPr lang="zh-TW" altLang="en-US" dirty="0"/>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algn="l" defTabSz="913837">
              <a:spcBef>
                <a:spcPct val="50000"/>
              </a:spcBef>
            </a:pPr>
            <a:r>
              <a:rPr lang="zh-TW" altLang="en-US" sz="1300" dirty="0">
                <a:latin typeface="華康魏碑體(P)" pitchFamily="66" charset="-120"/>
              </a:rPr>
              <a:t>第 </a:t>
            </a:r>
            <a:r>
              <a:rPr lang="en-US" altLang="zh-TW" sz="1300" dirty="0" smtClean="0">
                <a:latin typeface="華康魏碑體(P)" pitchFamily="66" charset="-120"/>
              </a:rPr>
              <a:t>3</a:t>
            </a:r>
            <a:r>
              <a:rPr lang="zh-TW" altLang="en-US" sz="1300" dirty="0" smtClean="0">
                <a:latin typeface="華康魏碑體(P)" pitchFamily="66" charset="-120"/>
              </a:rPr>
              <a:t> 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16" name="矩形 15"/>
          <p:cNvSpPr/>
          <p:nvPr/>
        </p:nvSpPr>
        <p:spPr>
          <a:xfrm>
            <a:off x="857224" y="2143116"/>
            <a:ext cx="7500989" cy="523220"/>
          </a:xfrm>
          <a:prstGeom prst="rect">
            <a:avLst/>
          </a:prstGeom>
        </p:spPr>
        <p:txBody>
          <a:bodyPr wrap="square">
            <a:spAutoFit/>
          </a:bodyPr>
          <a:lstStyle/>
          <a:p>
            <a:endParaRPr lang="zh-TW" altLang="en-US" sz="2800" dirty="0"/>
          </a:p>
        </p:txBody>
      </p:sp>
      <p:sp>
        <p:nvSpPr>
          <p:cNvPr id="1029" name="Rectangle 5"/>
          <p:cNvSpPr>
            <a:spLocks noChangeArrowheads="1"/>
          </p:cNvSpPr>
          <p:nvPr/>
        </p:nvSpPr>
        <p:spPr bwMode="auto">
          <a:xfrm>
            <a:off x="428597" y="1214422"/>
            <a:ext cx="835824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rgbClr val="000000"/>
                </a:solidFill>
                <a:effectLst/>
                <a:latin typeface="+mn-ea"/>
                <a:ea typeface="+mn-ea"/>
                <a:cs typeface="Times New Roman" pitchFamily="18" charset="0"/>
              </a:rPr>
              <a:t>磁磚會產生</a:t>
            </a:r>
            <a:r>
              <a:rPr kumimoji="1" lang="zh-TW" altLang="zh-TW" sz="2400" b="0" i="0" u="none" strike="noStrike" cap="none" normalizeH="0" baseline="0" dirty="0" smtClean="0">
                <a:ln>
                  <a:noFill/>
                </a:ln>
                <a:solidFill>
                  <a:srgbClr val="000000"/>
                </a:solidFill>
                <a:effectLst/>
                <a:latin typeface="+mn-ea"/>
                <a:ea typeface="+mn-ea"/>
                <a:cs typeface="Times New Roman" pitchFamily="18" charset="0"/>
              </a:rPr>
              <a:t>『</a:t>
            </a:r>
            <a:r>
              <a:rPr lang="zh-TW" altLang="en-US" sz="2400" dirty="0" smtClean="0">
                <a:solidFill>
                  <a:srgbClr val="000000"/>
                </a:solidFill>
                <a:latin typeface="+mn-ea"/>
                <a:ea typeface="+mn-ea"/>
                <a:cs typeface="Times New Roman" pitchFamily="18" charset="0"/>
              </a:rPr>
              <a:t>剝落</a:t>
            </a:r>
            <a:r>
              <a:rPr kumimoji="1" lang="zh-TW" altLang="zh-TW" sz="2400" b="0" i="0" u="none" strike="noStrike" cap="none" normalizeH="0" baseline="0" dirty="0" smtClean="0">
                <a:ln>
                  <a:noFill/>
                </a:ln>
                <a:solidFill>
                  <a:srgbClr val="000000"/>
                </a:solidFill>
                <a:effectLst/>
                <a:latin typeface="+mn-ea"/>
                <a:ea typeface="+mn-ea"/>
                <a:cs typeface="Times New Roman" pitchFamily="18" charset="0"/>
              </a:rPr>
              <a:t>』</a:t>
            </a:r>
            <a:r>
              <a:rPr kumimoji="1" lang="zh-TW" sz="2400" b="0" i="0" u="none" strike="noStrike" cap="none" normalizeH="0" baseline="0" dirty="0" smtClean="0">
                <a:ln>
                  <a:noFill/>
                </a:ln>
                <a:solidFill>
                  <a:srgbClr val="000000"/>
                </a:solidFill>
                <a:effectLst/>
                <a:latin typeface="+mn-ea"/>
                <a:ea typeface="+mn-ea"/>
                <a:cs typeface="Times New Roman" pitchFamily="18" charset="0"/>
              </a:rPr>
              <a:t>的現象，除了因為縫隙的原因之外，最主要的原因是施工法的不當，造成磁磚黏著不夠牢固，因此產生脫落或</a:t>
            </a:r>
            <a:r>
              <a:rPr kumimoji="1" lang="zh-TW" altLang="zh-TW" sz="2400" b="0" i="0" u="none" strike="noStrike" cap="none" normalizeH="0" baseline="0" dirty="0" smtClean="0">
                <a:ln>
                  <a:noFill/>
                </a:ln>
                <a:solidFill>
                  <a:srgbClr val="000000"/>
                </a:solidFill>
                <a:effectLst/>
                <a:latin typeface="+mn-ea"/>
                <a:ea typeface="+mn-ea"/>
                <a:cs typeface="Times New Roman" pitchFamily="18" charset="0"/>
              </a:rPr>
              <a:t>『</a:t>
            </a:r>
            <a:r>
              <a:rPr kumimoji="1" lang="zh-TW" altLang="en-US" sz="2400" b="0" i="0" u="none" strike="noStrike" cap="none" normalizeH="0" baseline="0" dirty="0" smtClean="0">
                <a:ln>
                  <a:noFill/>
                </a:ln>
                <a:solidFill>
                  <a:srgbClr val="000000"/>
                </a:solidFill>
                <a:effectLst/>
                <a:latin typeface="+mn-ea"/>
                <a:ea typeface="+mn-ea"/>
                <a:cs typeface="Times New Roman" pitchFamily="18" charset="0"/>
              </a:rPr>
              <a:t>剝落</a:t>
            </a:r>
            <a:r>
              <a:rPr kumimoji="1" lang="zh-TW" altLang="zh-TW" sz="2400" b="0" i="0" u="none" strike="noStrike" cap="none" normalizeH="0" baseline="0" dirty="0" smtClean="0">
                <a:ln>
                  <a:noFill/>
                </a:ln>
                <a:solidFill>
                  <a:srgbClr val="000000"/>
                </a:solidFill>
                <a:effectLst/>
                <a:latin typeface="+mn-ea"/>
                <a:ea typeface="+mn-ea"/>
                <a:cs typeface="Times New Roman" pitchFamily="18" charset="0"/>
              </a:rPr>
              <a:t>』</a:t>
            </a:r>
            <a:r>
              <a:rPr kumimoji="1" lang="zh-TW" sz="2400" b="0" i="0" u="none" strike="noStrike" cap="none" normalizeH="0" baseline="0" dirty="0" smtClean="0">
                <a:ln>
                  <a:noFill/>
                </a:ln>
                <a:solidFill>
                  <a:srgbClr val="000000"/>
                </a:solidFill>
                <a:effectLst/>
                <a:latin typeface="+mn-ea"/>
                <a:ea typeface="+mn-ea"/>
                <a:cs typeface="Times New Roman" pitchFamily="18" charset="0"/>
              </a:rPr>
              <a:t>的現象。</a:t>
            </a:r>
            <a:endParaRPr kumimoji="1" lang="zh-TW" sz="2400" b="0" i="0" u="none" strike="noStrike" cap="none" normalizeH="0" baseline="0" dirty="0" smtClean="0">
              <a:ln>
                <a:noFill/>
              </a:ln>
              <a:solidFill>
                <a:schemeClr val="tx1"/>
              </a:solidFill>
              <a:effectLst/>
              <a:latin typeface="+mn-ea"/>
              <a:ea typeface="+mn-ea"/>
              <a:cs typeface="新細明體" pitchFamily="18" charset="-120"/>
            </a:endParaRPr>
          </a:p>
          <a:p>
            <a:pPr lvl="0" algn="l" eaLnBrk="0" hangingPunct="0">
              <a:spcBef>
                <a:spcPct val="0"/>
              </a:spcBef>
              <a:buClrTx/>
              <a:buSzTx/>
            </a:pPr>
            <a:r>
              <a:rPr kumimoji="1" lang="zh-TW" sz="2400" b="0" i="0" u="none" strike="noStrike" cap="none" normalizeH="0" baseline="0" dirty="0" smtClean="0">
                <a:ln>
                  <a:noFill/>
                </a:ln>
                <a:solidFill>
                  <a:srgbClr val="000000"/>
                </a:solidFill>
                <a:effectLst/>
                <a:latin typeface="+mn-ea"/>
                <a:ea typeface="+mn-ea"/>
                <a:cs typeface="Times New Roman" pitchFamily="18" charset="0"/>
              </a:rPr>
              <a:t>所以為了減少磁磚脫落或</a:t>
            </a:r>
            <a:r>
              <a:rPr kumimoji="1" lang="zh-TW" altLang="zh-TW" sz="2400" b="0" i="0" u="none" strike="noStrike" cap="none" normalizeH="0" baseline="0" dirty="0" smtClean="0">
                <a:ln>
                  <a:noFill/>
                </a:ln>
                <a:solidFill>
                  <a:srgbClr val="000000"/>
                </a:solidFill>
                <a:effectLst/>
                <a:latin typeface="+mn-ea"/>
                <a:ea typeface="+mn-ea"/>
                <a:cs typeface="Times New Roman" pitchFamily="18" charset="0"/>
              </a:rPr>
              <a:t>『</a:t>
            </a:r>
            <a:r>
              <a:rPr kumimoji="1" lang="zh-TW" sz="2400" b="0" i="0" u="none" strike="noStrike" cap="none" normalizeH="0" baseline="0" dirty="0" smtClean="0">
                <a:ln>
                  <a:noFill/>
                </a:ln>
                <a:solidFill>
                  <a:srgbClr val="000000"/>
                </a:solidFill>
                <a:effectLst/>
                <a:latin typeface="+mn-ea"/>
                <a:ea typeface="+mn-ea"/>
                <a:cs typeface="Times New Roman" pitchFamily="18" charset="0"/>
              </a:rPr>
              <a:t>膨拱</a:t>
            </a:r>
            <a:r>
              <a:rPr kumimoji="1" lang="zh-TW" altLang="zh-TW" sz="2400" b="0" i="0" u="none" strike="noStrike" cap="none" normalizeH="0" baseline="0" dirty="0" smtClean="0">
                <a:ln>
                  <a:noFill/>
                </a:ln>
                <a:solidFill>
                  <a:srgbClr val="000000"/>
                </a:solidFill>
                <a:effectLst/>
                <a:latin typeface="+mn-ea"/>
                <a:ea typeface="+mn-ea"/>
                <a:cs typeface="Times New Roman" pitchFamily="18" charset="0"/>
              </a:rPr>
              <a:t>』</a:t>
            </a:r>
            <a:r>
              <a:rPr kumimoji="1" lang="zh-TW" sz="2400" b="0" i="0" u="none" strike="noStrike" cap="none" normalizeH="0" baseline="0" dirty="0" smtClean="0">
                <a:ln>
                  <a:noFill/>
                </a:ln>
                <a:solidFill>
                  <a:srgbClr val="000000"/>
                </a:solidFill>
                <a:effectLst/>
                <a:latin typeface="+mn-ea"/>
                <a:ea typeface="+mn-ea"/>
                <a:cs typeface="Times New Roman" pitchFamily="18" charset="0"/>
              </a:rPr>
              <a:t>發生，施工法</a:t>
            </a:r>
            <a:r>
              <a:rPr kumimoji="1" lang="zh-TW" altLang="en-US" sz="2400" b="0" i="0" u="none" strike="noStrike" cap="none" normalizeH="0" baseline="0" dirty="0" smtClean="0">
                <a:ln>
                  <a:noFill/>
                </a:ln>
                <a:solidFill>
                  <a:srgbClr val="000000"/>
                </a:solidFill>
                <a:effectLst/>
                <a:latin typeface="+mn-ea"/>
                <a:ea typeface="+mn-ea"/>
                <a:cs typeface="Times New Roman" pitchFamily="18" charset="0"/>
              </a:rPr>
              <a:t>正確性</a:t>
            </a:r>
            <a:r>
              <a:rPr kumimoji="1" lang="zh-TW" sz="2400" b="0" i="0" u="none" strike="noStrike" cap="none" normalizeH="0" baseline="0" dirty="0" smtClean="0">
                <a:ln>
                  <a:noFill/>
                </a:ln>
                <a:solidFill>
                  <a:srgbClr val="000000"/>
                </a:solidFill>
                <a:effectLst/>
                <a:latin typeface="+mn-ea"/>
                <a:ea typeface="+mn-ea"/>
                <a:cs typeface="Times New Roman" pitchFamily="18" charset="0"/>
              </a:rPr>
              <a:t>非常重要，並建議在施工時，在磁磚背面與</a:t>
            </a:r>
            <a:r>
              <a:rPr kumimoji="1" lang="zh-TW" altLang="en-US" sz="2400" b="0" i="0" u="none" strike="noStrike" cap="none" normalizeH="0" baseline="0" dirty="0" smtClean="0">
                <a:ln>
                  <a:noFill/>
                </a:ln>
                <a:solidFill>
                  <a:srgbClr val="000000"/>
                </a:solidFill>
                <a:effectLst/>
                <a:latin typeface="+mn-ea"/>
                <a:ea typeface="+mn-ea"/>
                <a:cs typeface="Times New Roman" pitchFamily="18" charset="0"/>
              </a:rPr>
              <a:t>外牆面</a:t>
            </a:r>
            <a:r>
              <a:rPr kumimoji="1" lang="zh-TW" sz="2400" b="0" i="0" u="none" strike="noStrike" cap="none" normalizeH="0" baseline="0" dirty="0" smtClean="0">
                <a:ln>
                  <a:noFill/>
                </a:ln>
                <a:solidFill>
                  <a:srgbClr val="000000"/>
                </a:solidFill>
                <a:effectLst/>
                <a:latin typeface="+mn-ea"/>
                <a:ea typeface="+mn-ea"/>
                <a:cs typeface="Times New Roman" pitchFamily="18" charset="0"/>
              </a:rPr>
              <a:t>表面均應塗上黏著劑。</a:t>
            </a:r>
            <a:r>
              <a:rPr kumimoji="1" lang="zh-TW" altLang="en-US" sz="2400" b="0" i="0" u="none" strike="noStrike" cap="none" normalizeH="0" baseline="0" dirty="0" smtClean="0">
                <a:ln>
                  <a:noFill/>
                </a:ln>
                <a:solidFill>
                  <a:srgbClr val="000000"/>
                </a:solidFill>
                <a:effectLst/>
                <a:latin typeface="+mn-ea"/>
                <a:ea typeface="+mn-ea"/>
                <a:cs typeface="Times New Roman" pitchFamily="18" charset="0"/>
              </a:rPr>
              <a:t>有吸水性的</a:t>
            </a:r>
            <a:r>
              <a:rPr lang="zh-TW" altLang="en-US" sz="2400" dirty="0" smtClean="0">
                <a:solidFill>
                  <a:srgbClr val="000000"/>
                </a:solidFill>
                <a:latin typeface="+mn-ea"/>
                <a:ea typeface="+mn-ea"/>
                <a:cs typeface="Times New Roman" pitchFamily="18" charset="0"/>
              </a:rPr>
              <a:t>外牆面表面能事先噴灑水份溼潤、以減少氣溫高蒸發</a:t>
            </a:r>
            <a:r>
              <a:rPr lang="zh-TW" altLang="en-US" sz="2400" dirty="0" smtClean="0">
                <a:latin typeface="+mn-ea"/>
                <a:ea typeface="+mn-ea"/>
              </a:rPr>
              <a:t>磁磚黏著劑的養護時間。</a:t>
            </a:r>
            <a:endParaRPr lang="en-US" altLang="zh-TW" sz="2400" dirty="0" smtClean="0">
              <a:latin typeface="+mn-ea"/>
              <a:ea typeface="+mn-ea"/>
            </a:endParaRPr>
          </a:p>
          <a:p>
            <a:pPr lvl="0" algn="l" eaLnBrk="0" hangingPunct="0">
              <a:spcBef>
                <a:spcPct val="0"/>
              </a:spcBef>
              <a:buClrTx/>
              <a:buSzTx/>
            </a:pPr>
            <a:r>
              <a:rPr lang="zh-TW" altLang="en-US" sz="2400" dirty="0" smtClean="0">
                <a:latin typeface="+mn-ea"/>
                <a:ea typeface="+mn-ea"/>
              </a:rPr>
              <a:t>磁磚黏貼完成後，應預留黏貼完成後</a:t>
            </a:r>
            <a:r>
              <a:rPr lang="en-US" sz="2400" dirty="0" smtClean="0">
                <a:latin typeface="+mn-ea"/>
                <a:ea typeface="+mn-ea"/>
              </a:rPr>
              <a:t>1~3</a:t>
            </a:r>
            <a:r>
              <a:rPr lang="zh-TW" altLang="en-US" sz="2400" dirty="0" smtClean="0">
                <a:latin typeface="+mn-ea"/>
                <a:ea typeface="+mn-ea"/>
              </a:rPr>
              <a:t>天水氣養護的時間，而後再行填縫的動作（最好使用彈性填縫劑或奈米填縫劑）。主要目的除了在避免因黏著材料尚未凝固，防止如有人踐踏塌陷，及增強磁磚黏著力。</a:t>
            </a:r>
            <a:endParaRPr lang="en-US" altLang="zh-TW" sz="2400" dirty="0" smtClean="0">
              <a:latin typeface="+mn-ea"/>
              <a:ea typeface="+mn-ea"/>
            </a:endParaRPr>
          </a:p>
          <a:p>
            <a:pPr algn="l" eaLnBrk="0" hangingPunct="0">
              <a:spcBef>
                <a:spcPct val="0"/>
              </a:spcBef>
              <a:buClrTx/>
              <a:buSzTx/>
            </a:pPr>
            <a:r>
              <a:rPr lang="zh-TW" altLang="en-US" sz="2400" dirty="0" smtClean="0">
                <a:latin typeface="+mn-ea"/>
                <a:ea typeface="+mn-ea"/>
              </a:rPr>
              <a:t>在磁磚填縫之前，應讓黏著劑所產生之氣體能夠完全釋出，如此才能避免未溢出之氣體，存留在磁磚與黏著表面之間，而造成</a:t>
            </a:r>
            <a:r>
              <a:rPr lang="en-US" altLang="zh-TW" sz="2400" dirty="0" smtClean="0">
                <a:latin typeface="+mn-ea"/>
                <a:ea typeface="+mn-ea"/>
              </a:rPr>
              <a:t>『</a:t>
            </a:r>
            <a:r>
              <a:rPr lang="zh-TW" altLang="en-US" sz="2400" dirty="0" smtClean="0">
                <a:latin typeface="+mn-ea"/>
                <a:ea typeface="+mn-ea"/>
              </a:rPr>
              <a:t>剝落</a:t>
            </a:r>
            <a:r>
              <a:rPr lang="en-US" altLang="zh-TW" sz="2400" dirty="0" smtClean="0">
                <a:latin typeface="+mn-ea"/>
                <a:ea typeface="+mn-ea"/>
              </a:rPr>
              <a:t>』</a:t>
            </a:r>
            <a:r>
              <a:rPr lang="zh-TW" altLang="en-US" sz="2400" dirty="0" smtClean="0">
                <a:latin typeface="+mn-ea"/>
                <a:ea typeface="+mn-ea"/>
              </a:rPr>
              <a:t>或脫落的現象。</a:t>
            </a:r>
          </a:p>
          <a:p>
            <a:pPr lvl="0" algn="l" eaLnBrk="0" hangingPunct="0">
              <a:spcBef>
                <a:spcPct val="0"/>
              </a:spcBef>
              <a:buClrTx/>
              <a:buSzTx/>
            </a:pPr>
            <a:endParaRPr kumimoji="1" lang="zh-TW" sz="2400" b="0" i="0" u="none" strike="noStrike" cap="none" normalizeH="0" baseline="0" dirty="0" smtClean="0">
              <a:ln>
                <a:noFill/>
              </a:ln>
              <a:solidFill>
                <a:schemeClr val="tx1"/>
              </a:solidFill>
              <a:effectLst/>
              <a:latin typeface="+mn-ea"/>
              <a:ea typeface="+mn-ea"/>
              <a:cs typeface="新細明體" pitchFamily="18"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r>
              <a:rPr lang="en-US" altLang="zh-TW" dirty="0" smtClean="0"/>
              <a:t> </a:t>
            </a:r>
            <a:endParaRPr lang="zh-TW" altLang="en-US" dirty="0"/>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algn="l" defTabSz="913837">
              <a:spcBef>
                <a:spcPct val="50000"/>
              </a:spcBef>
            </a:pPr>
            <a:r>
              <a:rPr lang="zh-TW" altLang="en-US" sz="1300" dirty="0">
                <a:latin typeface="華康魏碑體(P)" pitchFamily="66" charset="-120"/>
              </a:rPr>
              <a:t>第 </a:t>
            </a:r>
            <a:r>
              <a:rPr lang="en-US" altLang="zh-TW" sz="1300" dirty="0" smtClean="0">
                <a:latin typeface="華康魏碑體(P)" pitchFamily="66" charset="-120"/>
              </a:rPr>
              <a:t>4</a:t>
            </a:r>
            <a:r>
              <a:rPr lang="zh-TW" altLang="en-US" sz="1300" dirty="0" smtClean="0">
                <a:latin typeface="華康魏碑體(P)" pitchFamily="66" charset="-120"/>
              </a:rPr>
              <a:t> 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pic>
        <p:nvPicPr>
          <p:cNvPr id="13" name="Picture 15" descr="DSC00517"/>
          <p:cNvPicPr>
            <a:picLocks noChangeAspect="1" noChangeArrowheads="1"/>
          </p:cNvPicPr>
          <p:nvPr/>
        </p:nvPicPr>
        <p:blipFill>
          <a:blip r:embed="rId2"/>
          <a:srcRect/>
          <a:stretch>
            <a:fillRect/>
          </a:stretch>
        </p:blipFill>
        <p:spPr bwMode="auto">
          <a:xfrm>
            <a:off x="285720" y="3571876"/>
            <a:ext cx="4786346" cy="2698149"/>
          </a:xfrm>
          <a:prstGeom prst="rect">
            <a:avLst/>
          </a:prstGeom>
          <a:noFill/>
        </p:spPr>
      </p:pic>
      <p:pic>
        <p:nvPicPr>
          <p:cNvPr id="14" name="Picture 14" descr="DSC00514"/>
          <p:cNvPicPr>
            <a:picLocks noChangeAspect="1" noChangeArrowheads="1"/>
          </p:cNvPicPr>
          <p:nvPr/>
        </p:nvPicPr>
        <p:blipFill>
          <a:blip r:embed="rId3"/>
          <a:srcRect l="1700" r="5385"/>
          <a:stretch>
            <a:fillRect/>
          </a:stretch>
        </p:blipFill>
        <p:spPr bwMode="auto">
          <a:xfrm>
            <a:off x="4714876" y="1000108"/>
            <a:ext cx="4143404" cy="5286412"/>
          </a:xfrm>
          <a:prstGeom prst="rect">
            <a:avLst/>
          </a:prstGeom>
          <a:noFill/>
        </p:spPr>
      </p:pic>
      <p:pic>
        <p:nvPicPr>
          <p:cNvPr id="15" name="Picture 16" descr="P1250640"/>
          <p:cNvPicPr>
            <a:picLocks noChangeAspect="1" noChangeArrowheads="1"/>
          </p:cNvPicPr>
          <p:nvPr/>
        </p:nvPicPr>
        <p:blipFill>
          <a:blip r:embed="rId4"/>
          <a:srcRect l="10448"/>
          <a:stretch>
            <a:fillRect/>
          </a:stretch>
        </p:blipFill>
        <p:spPr bwMode="auto">
          <a:xfrm>
            <a:off x="285720" y="1000108"/>
            <a:ext cx="4286281" cy="257636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endParaRPr lang="zh-TW" altLang="en-US"/>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algn="l" defTabSz="913837">
              <a:spcBef>
                <a:spcPct val="50000"/>
              </a:spcBef>
            </a:pPr>
            <a:r>
              <a:rPr lang="zh-TW" altLang="en-US" sz="1300" dirty="0">
                <a:latin typeface="華康魏碑體(P)" pitchFamily="66" charset="-120"/>
              </a:rPr>
              <a:t>第 </a:t>
            </a:r>
            <a:r>
              <a:rPr lang="en-US" altLang="zh-TW" sz="1300" dirty="0" smtClean="0">
                <a:latin typeface="華康魏碑體(P)" pitchFamily="66" charset="-120"/>
              </a:rPr>
              <a:t>5</a:t>
            </a:r>
            <a:r>
              <a:rPr lang="zh-TW" altLang="en-US" sz="1300" dirty="0" smtClean="0">
                <a:latin typeface="華康魏碑體(P)" pitchFamily="66" charset="-120"/>
              </a:rPr>
              <a:t> 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5" name="Rectangle 17"/>
          <p:cNvSpPr>
            <a:spLocks noChangeArrowheads="1"/>
          </p:cNvSpPr>
          <p:nvPr/>
        </p:nvSpPr>
        <p:spPr bwMode="auto">
          <a:xfrm>
            <a:off x="509134" y="1214422"/>
            <a:ext cx="8177893" cy="927554"/>
          </a:xfrm>
          <a:prstGeom prst="rect">
            <a:avLst/>
          </a:prstGeom>
          <a:solidFill>
            <a:schemeClr val="accent1"/>
          </a:solidFill>
          <a:ln w="9525">
            <a:solidFill>
              <a:schemeClr val="tx1"/>
            </a:solidFill>
            <a:miter lim="800000"/>
            <a:headEnd/>
            <a:tailEnd/>
          </a:ln>
          <a:effectLst/>
        </p:spPr>
        <p:txBody>
          <a:bodyPr wrap="none" lIns="65298" tIns="32649" rIns="65298" bIns="32649" anchor="ctr"/>
          <a:lstStyle/>
          <a:p>
            <a:pPr algn="l"/>
            <a:r>
              <a:rPr lang="zh-TW" altLang="en-US" sz="2800" b="1" dirty="0" smtClean="0">
                <a:latin typeface="標楷體" pitchFamily="65" charset="-120"/>
              </a:rPr>
              <a:t>貳、外牆磁磚剝落安全管理應避免建築物不均勻沉陷：</a:t>
            </a:r>
            <a:endParaRPr lang="zh-TW" altLang="en-US" sz="2800" dirty="0">
              <a:latin typeface="+mn-ea"/>
              <a:ea typeface="+mn-ea"/>
            </a:endParaRPr>
          </a:p>
        </p:txBody>
      </p:sp>
      <p:sp>
        <p:nvSpPr>
          <p:cNvPr id="14" name="矩形 13"/>
          <p:cNvSpPr/>
          <p:nvPr/>
        </p:nvSpPr>
        <p:spPr>
          <a:xfrm>
            <a:off x="500034" y="2285992"/>
            <a:ext cx="8286808" cy="4007251"/>
          </a:xfrm>
          <a:prstGeom prst="rect">
            <a:avLst/>
          </a:prstGeom>
        </p:spPr>
        <p:txBody>
          <a:bodyPr wrap="square">
            <a:spAutoFit/>
          </a:bodyPr>
          <a:lstStyle/>
          <a:p>
            <a:pPr algn="l"/>
            <a:r>
              <a:rPr lang="zh-TW" altLang="en-US" sz="2400" dirty="0" smtClean="0">
                <a:latin typeface="+mn-ea"/>
                <a:ea typeface="+mn-ea"/>
              </a:rPr>
              <a:t>一、因地質不良引起建築物基礎沉陷，產生外牆體龜裂。破</a:t>
            </a:r>
            <a:endParaRPr lang="en-US" altLang="zh-TW" sz="2400" dirty="0" smtClean="0">
              <a:latin typeface="+mn-ea"/>
              <a:ea typeface="+mn-ea"/>
            </a:endParaRPr>
          </a:p>
          <a:p>
            <a:pPr algn="l"/>
            <a:r>
              <a:rPr lang="zh-TW" altLang="en-US" sz="2400" dirty="0" smtClean="0">
                <a:latin typeface="+mn-ea"/>
                <a:ea typeface="+mn-ea"/>
              </a:rPr>
              <a:t>    壞外牆磁磚接合力、甚至於破裂。</a:t>
            </a:r>
          </a:p>
          <a:p>
            <a:pPr algn="l"/>
            <a:r>
              <a:rPr lang="zh-TW" altLang="en-US" sz="2400" dirty="0" smtClean="0">
                <a:latin typeface="+mn-ea"/>
                <a:ea typeface="+mn-ea"/>
              </a:rPr>
              <a:t>二、因河川水流或地下水沖刷流失土壤</a:t>
            </a:r>
            <a:r>
              <a:rPr lang="en-US" altLang="zh-TW" sz="2400" dirty="0" smtClean="0">
                <a:latin typeface="+mn-ea"/>
                <a:ea typeface="+mn-ea"/>
              </a:rPr>
              <a:t>(</a:t>
            </a:r>
            <a:r>
              <a:rPr lang="zh-TW" altLang="en-US" sz="2400" dirty="0" smtClean="0">
                <a:latin typeface="+mn-ea"/>
                <a:ea typeface="+mn-ea"/>
              </a:rPr>
              <a:t>如山坡地</a:t>
            </a:r>
            <a:r>
              <a:rPr lang="en-US" altLang="zh-TW" sz="2400" dirty="0" smtClean="0">
                <a:latin typeface="+mn-ea"/>
                <a:ea typeface="+mn-ea"/>
              </a:rPr>
              <a:t>)</a:t>
            </a:r>
            <a:r>
              <a:rPr lang="zh-TW" altLang="en-US" sz="2400" dirty="0" smtClean="0">
                <a:latin typeface="+mn-ea"/>
                <a:ea typeface="+mn-ea"/>
              </a:rPr>
              <a:t> 、引起建</a:t>
            </a:r>
            <a:endParaRPr lang="en-US" altLang="zh-TW" sz="2400" dirty="0" smtClean="0">
              <a:latin typeface="+mn-ea"/>
              <a:ea typeface="+mn-ea"/>
            </a:endParaRPr>
          </a:p>
          <a:p>
            <a:pPr algn="l"/>
            <a:r>
              <a:rPr lang="zh-TW" altLang="en-US" sz="2400" dirty="0" smtClean="0">
                <a:latin typeface="+mn-ea"/>
                <a:ea typeface="+mn-ea"/>
              </a:rPr>
              <a:t>    築物基礎沉陷，產生外牆體龜裂。</a:t>
            </a:r>
            <a:endParaRPr lang="en-US" altLang="zh-TW" sz="2400" dirty="0" smtClean="0">
              <a:latin typeface="+mn-ea"/>
              <a:ea typeface="+mn-ea"/>
            </a:endParaRPr>
          </a:p>
          <a:p>
            <a:pPr algn="l"/>
            <a:r>
              <a:rPr lang="zh-TW" altLang="en-US" sz="2400" dirty="0" smtClean="0">
                <a:latin typeface="+mn-ea"/>
                <a:ea typeface="+mn-ea"/>
              </a:rPr>
              <a:t>三、因建築物基礎設計不同承載力</a:t>
            </a:r>
            <a:r>
              <a:rPr lang="en-US" altLang="zh-TW" sz="2400" dirty="0" smtClean="0">
                <a:latin typeface="+mn-ea"/>
                <a:ea typeface="+mn-ea"/>
              </a:rPr>
              <a:t>(</a:t>
            </a:r>
            <a:r>
              <a:rPr lang="zh-TW" altLang="en-US" sz="2400" dirty="0" smtClean="0">
                <a:latin typeface="+mn-ea"/>
                <a:ea typeface="+mn-ea"/>
              </a:rPr>
              <a:t>如部份地區為筏式基礎、</a:t>
            </a:r>
            <a:endParaRPr lang="en-US" altLang="zh-TW" sz="2400" dirty="0" smtClean="0">
              <a:latin typeface="+mn-ea"/>
              <a:ea typeface="+mn-ea"/>
            </a:endParaRPr>
          </a:p>
          <a:p>
            <a:pPr algn="l"/>
            <a:r>
              <a:rPr lang="zh-TW" altLang="en-US" sz="2400" dirty="0" smtClean="0">
                <a:latin typeface="+mn-ea"/>
                <a:ea typeface="+mn-ea"/>
              </a:rPr>
              <a:t>    部份是獨立基礎</a:t>
            </a:r>
            <a:r>
              <a:rPr lang="en-US" altLang="zh-TW" sz="2400" dirty="0" smtClean="0">
                <a:latin typeface="+mn-ea"/>
                <a:ea typeface="+mn-ea"/>
              </a:rPr>
              <a:t>)</a:t>
            </a:r>
            <a:r>
              <a:rPr lang="zh-TW" altLang="en-US" sz="2400" dirty="0" smtClean="0">
                <a:latin typeface="+mn-ea"/>
                <a:ea typeface="+mn-ea"/>
              </a:rPr>
              <a:t>引起各區不同沉陷量、 致使產生外牆</a:t>
            </a:r>
            <a:endParaRPr lang="en-US" altLang="zh-TW" sz="2400" dirty="0" smtClean="0">
              <a:latin typeface="+mn-ea"/>
              <a:ea typeface="+mn-ea"/>
            </a:endParaRPr>
          </a:p>
          <a:p>
            <a:pPr algn="l"/>
            <a:r>
              <a:rPr lang="zh-TW" altLang="en-US" sz="2400" dirty="0" smtClean="0">
                <a:latin typeface="+mn-ea"/>
                <a:ea typeface="+mn-ea"/>
              </a:rPr>
              <a:t>    體龜裂。 。</a:t>
            </a:r>
          </a:p>
          <a:p>
            <a:pPr algn="l"/>
            <a:r>
              <a:rPr lang="zh-TW" altLang="en-US" sz="2400" dirty="0" smtClean="0">
                <a:latin typeface="+mn-ea"/>
                <a:ea typeface="+mn-ea"/>
              </a:rPr>
              <a:t>四、鄰地地下室開挖或大面積抽排水，引起土壤壓縮密實。</a:t>
            </a:r>
            <a:endParaRPr lang="en-US" altLang="zh-TW" sz="2400" dirty="0" smtClean="0">
              <a:latin typeface="+mn-ea"/>
              <a:ea typeface="+mn-ea"/>
            </a:endParaRPr>
          </a:p>
          <a:p>
            <a:pPr algn="l"/>
            <a:r>
              <a:rPr lang="zh-TW" altLang="en-US" sz="2400" dirty="0" smtClean="0">
                <a:latin typeface="+mn-ea"/>
                <a:ea typeface="+mn-ea"/>
              </a:rPr>
              <a:t>    引起建築物不均勻沉陷或傾斜，</a:t>
            </a:r>
            <a:r>
              <a:rPr lang="zh-TW" altLang="en-US" sz="2400" dirty="0" smtClean="0">
                <a:latin typeface="+mn-ea"/>
              </a:rPr>
              <a:t>產生外牆體龜裂。</a:t>
            </a:r>
            <a:endParaRPr lang="zh-TW" altLang="en-US" sz="2400" dirty="0">
              <a:latin typeface="+mn-ea"/>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r>
              <a:rPr lang="en-US" altLang="zh-TW" dirty="0" smtClean="0"/>
              <a:t> </a:t>
            </a:r>
            <a:endParaRPr lang="zh-TW" altLang="en-US" dirty="0"/>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algn="l" defTabSz="913837">
              <a:spcBef>
                <a:spcPct val="50000"/>
              </a:spcBef>
            </a:pPr>
            <a:r>
              <a:rPr lang="zh-TW" altLang="en-US" sz="1300" dirty="0">
                <a:latin typeface="華康魏碑體(P)" pitchFamily="66" charset="-120"/>
              </a:rPr>
              <a:t>第 </a:t>
            </a:r>
            <a:r>
              <a:rPr lang="en-US" altLang="zh-TW" sz="1300" dirty="0" smtClean="0">
                <a:latin typeface="華康魏碑體(P)" pitchFamily="66" charset="-120"/>
              </a:rPr>
              <a:t>6   </a:t>
            </a:r>
            <a:r>
              <a:rPr lang="zh-TW" altLang="en-US" sz="1300" dirty="0" smtClean="0">
                <a:latin typeface="華康魏碑體(P)" pitchFamily="66" charset="-120"/>
              </a:rPr>
              <a:t>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pic>
        <p:nvPicPr>
          <p:cNvPr id="14" name="圖片 13" descr="IMG_3725.JPG"/>
          <p:cNvPicPr>
            <a:picLocks noChangeAspect="1"/>
          </p:cNvPicPr>
          <p:nvPr/>
        </p:nvPicPr>
        <p:blipFill>
          <a:blip r:embed="rId2" cstate="print"/>
          <a:stretch>
            <a:fillRect/>
          </a:stretch>
        </p:blipFill>
        <p:spPr>
          <a:xfrm>
            <a:off x="357158" y="3375421"/>
            <a:ext cx="3929090" cy="2946818"/>
          </a:xfrm>
          <a:prstGeom prst="rect">
            <a:avLst/>
          </a:prstGeom>
        </p:spPr>
      </p:pic>
      <p:pic>
        <p:nvPicPr>
          <p:cNvPr id="17" name="圖片 16" descr="IMG_3726.JPG"/>
          <p:cNvPicPr>
            <a:picLocks noChangeAspect="1"/>
          </p:cNvPicPr>
          <p:nvPr/>
        </p:nvPicPr>
        <p:blipFill>
          <a:blip r:embed="rId3" cstate="print"/>
          <a:stretch>
            <a:fillRect/>
          </a:stretch>
        </p:blipFill>
        <p:spPr>
          <a:xfrm>
            <a:off x="4929190" y="3357562"/>
            <a:ext cx="3881464" cy="2911098"/>
          </a:xfrm>
          <a:prstGeom prst="rect">
            <a:avLst/>
          </a:prstGeom>
        </p:spPr>
      </p:pic>
      <p:pic>
        <p:nvPicPr>
          <p:cNvPr id="18" name="圖片 17" descr="IMG_3727.JPG"/>
          <p:cNvPicPr>
            <a:picLocks noChangeAspect="1"/>
          </p:cNvPicPr>
          <p:nvPr/>
        </p:nvPicPr>
        <p:blipFill>
          <a:blip r:embed="rId4" cstate="print"/>
          <a:srcRect r="26190"/>
          <a:stretch>
            <a:fillRect/>
          </a:stretch>
        </p:blipFill>
        <p:spPr>
          <a:xfrm>
            <a:off x="357158" y="1071546"/>
            <a:ext cx="2214578" cy="2250297"/>
          </a:xfrm>
          <a:prstGeom prst="rect">
            <a:avLst/>
          </a:prstGeom>
        </p:spPr>
      </p:pic>
      <p:pic>
        <p:nvPicPr>
          <p:cNvPr id="19" name="圖片 18" descr="IMG_3740.JPG"/>
          <p:cNvPicPr>
            <a:picLocks noChangeAspect="1"/>
          </p:cNvPicPr>
          <p:nvPr/>
        </p:nvPicPr>
        <p:blipFill>
          <a:blip r:embed="rId5" cstate="print"/>
          <a:stretch>
            <a:fillRect/>
          </a:stretch>
        </p:blipFill>
        <p:spPr>
          <a:xfrm>
            <a:off x="2643173" y="1071546"/>
            <a:ext cx="3048021" cy="2286016"/>
          </a:xfrm>
          <a:prstGeom prst="rect">
            <a:avLst/>
          </a:prstGeom>
        </p:spPr>
      </p:pic>
      <p:pic>
        <p:nvPicPr>
          <p:cNvPr id="20" name="圖片 19" descr="IMG_3737.JPG"/>
          <p:cNvPicPr>
            <a:picLocks noChangeAspect="1"/>
          </p:cNvPicPr>
          <p:nvPr/>
        </p:nvPicPr>
        <p:blipFill>
          <a:blip r:embed="rId6" cstate="print"/>
          <a:stretch>
            <a:fillRect/>
          </a:stretch>
        </p:blipFill>
        <p:spPr>
          <a:xfrm>
            <a:off x="5715007" y="1071546"/>
            <a:ext cx="3048021" cy="22860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68036"/>
            <a:ext cx="48759" cy="68036"/>
          </a:xfrm>
          <a:prstGeom prst="rect">
            <a:avLst/>
          </a:prstGeom>
          <a:solidFill>
            <a:schemeClr val="accent1"/>
          </a:solidFill>
          <a:ln w="9525">
            <a:solidFill>
              <a:schemeClr val="tx1"/>
            </a:solidFill>
            <a:miter lim="800000"/>
            <a:headEnd/>
            <a:tailEnd/>
          </a:ln>
          <a:effectLst/>
        </p:spPr>
        <p:txBody>
          <a:bodyPr wrap="none" lIns="65098" tIns="32549" rIns="65098" bIns="32549" anchor="ctr"/>
          <a:lstStyle/>
          <a:p>
            <a:pPr algn="ctr" defTabSz="913837"/>
            <a:endParaRPr lang="zh-TW" altLang="zh-TW" dirty="0">
              <a:ea typeface="新細明體" pitchFamily="18" charset="-120"/>
            </a:endParaRPr>
          </a:p>
        </p:txBody>
      </p:sp>
      <p:sp>
        <p:nvSpPr>
          <p:cNvPr id="2053" name="Rectangle 5"/>
          <p:cNvSpPr>
            <a:spLocks noChangeArrowheads="1"/>
          </p:cNvSpPr>
          <p:nvPr/>
        </p:nvSpPr>
        <p:spPr bwMode="auto">
          <a:xfrm>
            <a:off x="252867" y="239260"/>
            <a:ext cx="8638268" cy="6429375"/>
          </a:xfrm>
          <a:prstGeom prst="rect">
            <a:avLst/>
          </a:prstGeom>
          <a:noFill/>
          <a:ln w="38100">
            <a:solidFill>
              <a:schemeClr val="tx1"/>
            </a:solidFill>
            <a:miter lim="800000"/>
            <a:headEnd/>
            <a:tailEnd/>
          </a:ln>
          <a:effectLst/>
        </p:spPr>
        <p:txBody>
          <a:bodyPr wrap="none" lIns="65306" tIns="32653" rIns="65306" bIns="32653" anchor="ctr"/>
          <a:lstStyle/>
          <a:p>
            <a:endParaRPr lang="zh-TW" altLang="en-US"/>
          </a:p>
        </p:txBody>
      </p:sp>
      <p:sp>
        <p:nvSpPr>
          <p:cNvPr id="2054" name="Rectangle 6"/>
          <p:cNvSpPr>
            <a:spLocks noChangeArrowheads="1"/>
          </p:cNvSpPr>
          <p:nvPr/>
        </p:nvSpPr>
        <p:spPr bwMode="auto">
          <a:xfrm>
            <a:off x="302760" y="292554"/>
            <a:ext cx="8538482" cy="6326188"/>
          </a:xfrm>
          <a:prstGeom prst="rect">
            <a:avLst/>
          </a:prstGeom>
          <a:noFill/>
          <a:ln w="19050">
            <a:solidFill>
              <a:schemeClr val="tx1"/>
            </a:solidFill>
            <a:miter lim="800000"/>
            <a:headEnd/>
            <a:tailEnd/>
          </a:ln>
          <a:effectLst/>
        </p:spPr>
        <p:txBody>
          <a:bodyPr wrap="none" lIns="65306" tIns="32653" rIns="65306" bIns="32653" anchor="ctr"/>
          <a:lstStyle/>
          <a:p>
            <a:endParaRPr lang="zh-TW" altLang="en-US"/>
          </a:p>
        </p:txBody>
      </p:sp>
      <p:sp>
        <p:nvSpPr>
          <p:cNvPr id="2055" name="Rectangle 7"/>
          <p:cNvSpPr>
            <a:spLocks noChangeArrowheads="1"/>
          </p:cNvSpPr>
          <p:nvPr/>
        </p:nvSpPr>
        <p:spPr bwMode="auto">
          <a:xfrm>
            <a:off x="356054" y="6309179"/>
            <a:ext cx="8431893" cy="256268"/>
          </a:xfrm>
          <a:prstGeom prst="rect">
            <a:avLst/>
          </a:prstGeom>
          <a:solidFill>
            <a:srgbClr val="B2B2B2"/>
          </a:solidFill>
          <a:ln w="9525">
            <a:noFill/>
            <a:miter lim="800000"/>
            <a:headEnd/>
            <a:tailEnd/>
          </a:ln>
          <a:effectLst/>
        </p:spPr>
        <p:txBody>
          <a:bodyPr wrap="none" lIns="65306" tIns="32653" rIns="65306" bIns="32653" anchor="ctr"/>
          <a:lstStyle/>
          <a:p>
            <a:r>
              <a:rPr lang="en-US" altLang="zh-TW" dirty="0" smtClean="0"/>
              <a:t> </a:t>
            </a:r>
            <a:endParaRPr lang="zh-TW" altLang="en-US" dirty="0"/>
          </a:p>
        </p:txBody>
      </p:sp>
      <p:sp>
        <p:nvSpPr>
          <p:cNvPr id="2056" name="Line 8"/>
          <p:cNvSpPr>
            <a:spLocks noChangeShapeType="1"/>
          </p:cNvSpPr>
          <p:nvPr/>
        </p:nvSpPr>
        <p:spPr bwMode="auto">
          <a:xfrm>
            <a:off x="4572000" y="6154964"/>
            <a:ext cx="0" cy="0"/>
          </a:xfrm>
          <a:prstGeom prst="line">
            <a:avLst/>
          </a:prstGeom>
          <a:noFill/>
          <a:ln w="9525">
            <a:solidFill>
              <a:schemeClr val="tx1"/>
            </a:solidFill>
            <a:round/>
            <a:headEnd/>
            <a:tailEnd/>
          </a:ln>
          <a:effectLst/>
        </p:spPr>
        <p:txBody>
          <a:bodyPr lIns="65306" tIns="32653" rIns="65306" bIns="32653"/>
          <a:lstStyle/>
          <a:p>
            <a:endParaRPr lang="zh-TW" altLang="en-US"/>
          </a:p>
        </p:txBody>
      </p:sp>
      <p:sp>
        <p:nvSpPr>
          <p:cNvPr id="2059" name="Line 11"/>
          <p:cNvSpPr>
            <a:spLocks noChangeShapeType="1"/>
          </p:cNvSpPr>
          <p:nvPr/>
        </p:nvSpPr>
        <p:spPr bwMode="auto">
          <a:xfrm>
            <a:off x="8001024" y="6286520"/>
            <a:ext cx="0" cy="256268"/>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2060" name="Text Box 12"/>
          <p:cNvSpPr txBox="1">
            <a:spLocks noChangeArrowheads="1"/>
          </p:cNvSpPr>
          <p:nvPr/>
        </p:nvSpPr>
        <p:spPr bwMode="auto">
          <a:xfrm>
            <a:off x="7965848" y="6303509"/>
            <a:ext cx="925286" cy="265788"/>
          </a:xfrm>
          <a:prstGeom prst="rect">
            <a:avLst/>
          </a:prstGeom>
          <a:noFill/>
          <a:ln w="9525">
            <a:noFill/>
            <a:miter lim="800000"/>
            <a:headEnd/>
            <a:tailEnd/>
          </a:ln>
          <a:effectLst/>
        </p:spPr>
        <p:txBody>
          <a:bodyPr lIns="65098" tIns="32549" rIns="65098" bIns="32549">
            <a:spAutoFit/>
          </a:bodyPr>
          <a:lstStyle/>
          <a:p>
            <a:pPr algn="l" defTabSz="913837">
              <a:spcBef>
                <a:spcPct val="50000"/>
              </a:spcBef>
            </a:pPr>
            <a:r>
              <a:rPr lang="zh-TW" altLang="en-US" sz="1300" dirty="0">
                <a:latin typeface="華康魏碑體(P)" pitchFamily="66" charset="-120"/>
              </a:rPr>
              <a:t>第 </a:t>
            </a:r>
            <a:r>
              <a:rPr lang="zh-TW" altLang="en-US" sz="1300" dirty="0" smtClean="0">
                <a:latin typeface="華康魏碑體(P)" pitchFamily="66" charset="-120"/>
              </a:rPr>
              <a:t>˙</a:t>
            </a:r>
            <a:r>
              <a:rPr lang="en-US" altLang="zh-TW" sz="1300" dirty="0" smtClean="0">
                <a:latin typeface="華康魏碑體(P)" pitchFamily="66" charset="-120"/>
              </a:rPr>
              <a:t>7   </a:t>
            </a:r>
            <a:r>
              <a:rPr lang="zh-TW" altLang="en-US" sz="1300" dirty="0" smtClean="0">
                <a:latin typeface="華康魏碑體(P)" pitchFamily="66" charset="-120"/>
              </a:rPr>
              <a:t>頁</a:t>
            </a:r>
            <a:endParaRPr lang="zh-TW" altLang="en-US" sz="1300" dirty="0">
              <a:latin typeface="華康魏碑體(P)" pitchFamily="66" charset="-120"/>
            </a:endParaRPr>
          </a:p>
        </p:txBody>
      </p:sp>
      <p:sp>
        <p:nvSpPr>
          <p:cNvPr id="2061" name="Rectangle 13"/>
          <p:cNvSpPr>
            <a:spLocks noChangeArrowheads="1"/>
          </p:cNvSpPr>
          <p:nvPr/>
        </p:nvSpPr>
        <p:spPr bwMode="auto">
          <a:xfrm>
            <a:off x="285720" y="857232"/>
            <a:ext cx="8572560" cy="236991"/>
          </a:xfrm>
          <a:prstGeom prst="rect">
            <a:avLst/>
          </a:prstGeom>
          <a:solidFill>
            <a:srgbClr val="B2B2B2"/>
          </a:solidFill>
          <a:ln w="9525" algn="ctr">
            <a:noFill/>
            <a:miter lim="800000"/>
            <a:headEnd/>
            <a:tailEnd/>
          </a:ln>
          <a:effectLst/>
        </p:spPr>
        <p:txBody>
          <a:bodyPr wrap="none" lIns="65306" tIns="32653" rIns="65306" bIns="32653" anchor="ctr"/>
          <a:lstStyle/>
          <a:p>
            <a:r>
              <a:rPr lang="zh-TW" altLang="en-US" dirty="0" smtClean="0"/>
              <a:t> </a:t>
            </a:r>
            <a:endParaRPr lang="zh-TW" altLang="en-US" dirty="0"/>
          </a:p>
        </p:txBody>
      </p:sp>
      <p:sp>
        <p:nvSpPr>
          <p:cNvPr id="2063" name="Line 15"/>
          <p:cNvSpPr>
            <a:spLocks noChangeShapeType="1"/>
          </p:cNvSpPr>
          <p:nvPr/>
        </p:nvSpPr>
        <p:spPr bwMode="auto">
          <a:xfrm>
            <a:off x="5754688" y="342446"/>
            <a:ext cx="0" cy="308429"/>
          </a:xfrm>
          <a:prstGeom prst="line">
            <a:avLst/>
          </a:prstGeom>
          <a:noFill/>
          <a:ln w="9525">
            <a:solidFill>
              <a:schemeClr val="bg2"/>
            </a:solidFill>
            <a:round/>
            <a:headEnd/>
            <a:tailEnd/>
          </a:ln>
          <a:effectLst/>
        </p:spPr>
        <p:txBody>
          <a:bodyPr lIns="65306" tIns="32653" rIns="65306" bIns="32653"/>
          <a:lstStyle/>
          <a:p>
            <a:endParaRPr lang="zh-TW" altLang="en-US"/>
          </a:p>
        </p:txBody>
      </p:sp>
      <p:sp>
        <p:nvSpPr>
          <p:cNvPr id="15" name="Rectangle 17"/>
          <p:cNvSpPr>
            <a:spLocks noChangeArrowheads="1"/>
          </p:cNvSpPr>
          <p:nvPr/>
        </p:nvSpPr>
        <p:spPr bwMode="auto">
          <a:xfrm>
            <a:off x="500034" y="1071546"/>
            <a:ext cx="8177893" cy="927554"/>
          </a:xfrm>
          <a:prstGeom prst="rect">
            <a:avLst/>
          </a:prstGeom>
          <a:solidFill>
            <a:schemeClr val="accent1"/>
          </a:solidFill>
          <a:ln w="9525">
            <a:solidFill>
              <a:schemeClr val="tx1"/>
            </a:solidFill>
            <a:miter lim="800000"/>
            <a:headEnd/>
            <a:tailEnd/>
          </a:ln>
          <a:effectLst/>
        </p:spPr>
        <p:txBody>
          <a:bodyPr wrap="none" lIns="65298" tIns="32649" rIns="65298" bIns="32649" anchor="ctr"/>
          <a:lstStyle/>
          <a:p>
            <a:pPr algn="l"/>
            <a:r>
              <a:rPr lang="zh-TW" altLang="en-US" sz="2800" b="1" dirty="0" smtClean="0">
                <a:latin typeface="標楷體" pitchFamily="65" charset="-120"/>
              </a:rPr>
              <a:t>參、外牆磁磚剝落安全管理應避免外牆龜裂滲水與</a:t>
            </a:r>
            <a:endParaRPr lang="en-US" altLang="zh-TW" sz="2800" b="1" dirty="0" smtClean="0">
              <a:latin typeface="標楷體" pitchFamily="65" charset="-120"/>
            </a:endParaRPr>
          </a:p>
          <a:p>
            <a:pPr algn="l"/>
            <a:r>
              <a:rPr lang="zh-TW" altLang="en-US" sz="2800" b="1" dirty="0" smtClean="0">
                <a:latin typeface="標楷體" pitchFamily="65" charset="-120"/>
              </a:rPr>
              <a:t>    在地震、 颱風、鄰棟建築物碰撞後裂隙滲水：</a:t>
            </a:r>
            <a:endParaRPr lang="zh-TW" altLang="en-US" sz="2800" dirty="0">
              <a:latin typeface="+mn-ea"/>
              <a:ea typeface="+mn-ea"/>
            </a:endParaRPr>
          </a:p>
        </p:txBody>
      </p:sp>
      <p:sp>
        <p:nvSpPr>
          <p:cNvPr id="16" name="矩形 15"/>
          <p:cNvSpPr/>
          <p:nvPr/>
        </p:nvSpPr>
        <p:spPr>
          <a:xfrm>
            <a:off x="382938" y="2071678"/>
            <a:ext cx="8332466" cy="4376583"/>
          </a:xfrm>
          <a:prstGeom prst="rect">
            <a:avLst/>
          </a:prstGeom>
        </p:spPr>
        <p:txBody>
          <a:bodyPr wrap="square">
            <a:spAutoFit/>
          </a:bodyPr>
          <a:lstStyle/>
          <a:p>
            <a:pPr algn="l"/>
            <a:r>
              <a:rPr lang="zh-TW" altLang="en-US" sz="2400" dirty="0" smtClean="0">
                <a:latin typeface="+mn-ea"/>
                <a:ea typeface="+mn-ea"/>
              </a:rPr>
              <a:t>一、外牆老化裂隙造成滲水之情事，長久以來對建築外觀污</a:t>
            </a:r>
            <a:endParaRPr lang="en-US" altLang="zh-TW" sz="2400" dirty="0" smtClean="0">
              <a:latin typeface="+mn-ea"/>
              <a:ea typeface="+mn-ea"/>
            </a:endParaRPr>
          </a:p>
          <a:p>
            <a:pPr algn="l"/>
            <a:r>
              <a:rPr lang="zh-TW" altLang="en-US" sz="2400" dirty="0" smtClean="0">
                <a:latin typeface="+mn-ea"/>
                <a:ea typeface="+mn-ea"/>
              </a:rPr>
              <a:t>    染與環境影響逐日更甚、也引起</a:t>
            </a:r>
            <a:r>
              <a:rPr lang="zh-TW" altLang="en-US" sz="2400" dirty="0" smtClean="0">
                <a:latin typeface="+mn-ea"/>
              </a:rPr>
              <a:t>黏著材料弱化磁磚剝落。</a:t>
            </a:r>
            <a:r>
              <a:rPr lang="zh-TW" altLang="en-US" sz="2400" dirty="0" smtClean="0">
                <a:latin typeface="+mn-ea"/>
                <a:ea typeface="+mn-ea"/>
              </a:rPr>
              <a:t>二、建築物外牆因地震</a:t>
            </a:r>
            <a:r>
              <a:rPr lang="en-US" altLang="zh-TW" sz="2400" dirty="0" smtClean="0">
                <a:latin typeface="+mn-ea"/>
                <a:ea typeface="+mn-ea"/>
              </a:rPr>
              <a:t>(</a:t>
            </a:r>
            <a:r>
              <a:rPr lang="zh-TW" altLang="en-US" sz="2400" dirty="0" smtClean="0">
                <a:latin typeface="+mn-ea"/>
                <a:ea typeface="+mn-ea"/>
              </a:rPr>
              <a:t>或大颱風</a:t>
            </a:r>
            <a:r>
              <a:rPr lang="en-US" altLang="zh-TW" sz="2400" dirty="0" smtClean="0">
                <a:latin typeface="+mn-ea"/>
                <a:ea typeface="+mn-ea"/>
              </a:rPr>
              <a:t>)</a:t>
            </a:r>
            <a:r>
              <a:rPr lang="zh-TW" altLang="en-US" sz="2400" dirty="0" smtClean="0">
                <a:latin typeface="+mn-ea"/>
                <a:ea typeface="+mn-ea"/>
              </a:rPr>
              <a:t>受損，發生建築物外牆體</a:t>
            </a:r>
            <a:endParaRPr lang="en-US" altLang="zh-TW" sz="2400" dirty="0" smtClean="0">
              <a:latin typeface="+mn-ea"/>
              <a:ea typeface="+mn-ea"/>
            </a:endParaRPr>
          </a:p>
          <a:p>
            <a:pPr algn="l"/>
            <a:r>
              <a:rPr lang="zh-TW" altLang="en-US" sz="2400" dirty="0" smtClean="0">
                <a:latin typeface="+mn-ea"/>
                <a:ea typeface="+mn-ea"/>
              </a:rPr>
              <a:t>    多處龜裂。產生</a:t>
            </a:r>
            <a:r>
              <a:rPr lang="zh-TW" altLang="en-US" sz="2400" dirty="0" smtClean="0">
                <a:latin typeface="+mn-ea"/>
              </a:rPr>
              <a:t>水泥粉刷與</a:t>
            </a:r>
            <a:r>
              <a:rPr lang="zh-TW" altLang="en-US" sz="2400" dirty="0" smtClean="0">
                <a:latin typeface="+mn-ea"/>
                <a:ea typeface="+mn-ea"/>
              </a:rPr>
              <a:t>磁磚分離之現象、引發外牆</a:t>
            </a:r>
            <a:endParaRPr lang="en-US" altLang="zh-TW" sz="2400" dirty="0" smtClean="0">
              <a:latin typeface="+mn-ea"/>
              <a:ea typeface="+mn-ea"/>
            </a:endParaRPr>
          </a:p>
          <a:p>
            <a:pPr algn="l"/>
            <a:r>
              <a:rPr lang="zh-TW" altLang="en-US" sz="2400" dirty="0" smtClean="0">
                <a:latin typeface="+mn-ea"/>
                <a:ea typeface="+mn-ea"/>
              </a:rPr>
              <a:t>    磁磚片經常剝落。易發生人行安全疑懼。</a:t>
            </a:r>
            <a:endParaRPr lang="en-US" altLang="zh-TW" sz="2400" dirty="0" smtClean="0">
              <a:latin typeface="+mn-ea"/>
              <a:ea typeface="+mn-ea"/>
            </a:endParaRPr>
          </a:p>
          <a:p>
            <a:pPr algn="l"/>
            <a:r>
              <a:rPr lang="zh-TW" altLang="en-US" sz="2400" dirty="0" smtClean="0">
                <a:latin typeface="+mn-ea"/>
                <a:ea typeface="+mn-ea"/>
              </a:rPr>
              <a:t>三、因鄰棟間隔不足，</a:t>
            </a:r>
            <a:r>
              <a:rPr lang="en-US" altLang="zh-TW" sz="2400" dirty="0" smtClean="0">
                <a:latin typeface="+mn-ea"/>
                <a:ea typeface="+mn-ea"/>
              </a:rPr>
              <a:t> </a:t>
            </a:r>
            <a:r>
              <a:rPr lang="zh-TW" altLang="en-US" sz="2400" dirty="0" smtClean="0">
                <a:latin typeface="+mn-ea"/>
                <a:ea typeface="+mn-ea"/>
              </a:rPr>
              <a:t>經</a:t>
            </a:r>
            <a:r>
              <a:rPr lang="zh-TW" altLang="en-US" sz="2400" dirty="0" smtClean="0">
                <a:latin typeface="+mn-ea"/>
              </a:rPr>
              <a:t>地震或大颱風等水平力碰撞受損，</a:t>
            </a:r>
            <a:endParaRPr lang="en-US" altLang="zh-TW" sz="2400" dirty="0" smtClean="0">
              <a:latin typeface="+mn-ea"/>
            </a:endParaRPr>
          </a:p>
          <a:p>
            <a:pPr algn="l"/>
            <a:r>
              <a:rPr lang="zh-TW" altLang="en-US" sz="2400" dirty="0" smtClean="0">
                <a:latin typeface="+mn-ea"/>
              </a:rPr>
              <a:t>    外牆體局部龜裂受損。引發外牆磁磚片剝落。</a:t>
            </a:r>
            <a:endParaRPr lang="en-US" altLang="zh-TW" sz="2400" dirty="0" smtClean="0">
              <a:latin typeface="+mn-ea"/>
            </a:endParaRPr>
          </a:p>
          <a:p>
            <a:pPr algn="l"/>
            <a:r>
              <a:rPr lang="zh-TW" altLang="en-US" sz="2400" dirty="0" smtClean="0">
                <a:latin typeface="+mn-ea"/>
                <a:ea typeface="+mn-ea"/>
              </a:rPr>
              <a:t>四、因外力</a:t>
            </a:r>
            <a:r>
              <a:rPr lang="en-US" altLang="zh-TW" sz="2400" dirty="0" smtClean="0">
                <a:latin typeface="+mn-ea"/>
                <a:ea typeface="+mn-ea"/>
              </a:rPr>
              <a:t>(</a:t>
            </a:r>
            <a:r>
              <a:rPr lang="zh-TW" altLang="en-US" sz="2400" dirty="0" smtClean="0">
                <a:latin typeface="+mn-ea"/>
                <a:ea typeface="+mn-ea"/>
              </a:rPr>
              <a:t>如颱風、建築物沉陷、地震等</a:t>
            </a:r>
            <a:r>
              <a:rPr lang="en-US" altLang="zh-TW" sz="2400" dirty="0" smtClean="0">
                <a:latin typeface="+mn-ea"/>
                <a:ea typeface="+mn-ea"/>
              </a:rPr>
              <a:t>)</a:t>
            </a:r>
            <a:r>
              <a:rPr lang="zh-TW" altLang="en-US" sz="2400" dirty="0" smtClean="0">
                <a:latin typeface="+mn-ea"/>
                <a:ea typeface="+mn-ea"/>
              </a:rPr>
              <a:t>引起</a:t>
            </a:r>
            <a:r>
              <a:rPr lang="zh-TW" altLang="en-US" sz="2400" dirty="0" smtClean="0">
                <a:latin typeface="+mn-ea"/>
              </a:rPr>
              <a:t>外牆面</a:t>
            </a:r>
            <a:r>
              <a:rPr lang="zh-TW" altLang="en-US" sz="2400" dirty="0" smtClean="0">
                <a:latin typeface="+mn-ea"/>
                <a:ea typeface="+mn-ea"/>
              </a:rPr>
              <a:t>不同</a:t>
            </a:r>
            <a:endParaRPr lang="en-US" altLang="zh-TW" sz="2400" dirty="0" smtClean="0">
              <a:latin typeface="+mn-ea"/>
              <a:ea typeface="+mn-ea"/>
            </a:endParaRPr>
          </a:p>
          <a:p>
            <a:pPr algn="l"/>
            <a:r>
              <a:rPr lang="zh-TW" altLang="en-US" sz="2400" dirty="0" smtClean="0">
                <a:latin typeface="+mn-ea"/>
                <a:ea typeface="+mn-ea"/>
              </a:rPr>
              <a:t>    材質銜接介面</a:t>
            </a:r>
            <a:r>
              <a:rPr lang="en-US" altLang="zh-TW" sz="2400" dirty="0" smtClean="0">
                <a:latin typeface="+mn-ea"/>
                <a:ea typeface="+mn-ea"/>
              </a:rPr>
              <a:t>(</a:t>
            </a:r>
            <a:r>
              <a:rPr lang="zh-TW" altLang="en-US" sz="2400" dirty="0" smtClean="0">
                <a:latin typeface="+mn-ea"/>
                <a:ea typeface="+mn-ea"/>
              </a:rPr>
              <a:t>如混凝土與磚牆、窗角偶</a:t>
            </a:r>
            <a:r>
              <a:rPr lang="en-US" altLang="zh-TW" sz="2400" dirty="0" smtClean="0">
                <a:latin typeface="+mn-ea"/>
                <a:ea typeface="+mn-ea"/>
              </a:rPr>
              <a:t>)</a:t>
            </a:r>
            <a:r>
              <a:rPr lang="zh-TW" altLang="en-US" sz="2400" dirty="0" smtClean="0">
                <a:latin typeface="+mn-ea"/>
                <a:ea typeface="+mn-ea"/>
              </a:rPr>
              <a:t>裂隙滲</a:t>
            </a:r>
            <a:r>
              <a:rPr lang="zh-TW" altLang="en-US" sz="2400" dirty="0" smtClean="0">
                <a:latin typeface="+mn-ea"/>
              </a:rPr>
              <a:t>水，引</a:t>
            </a:r>
            <a:endParaRPr lang="en-US" altLang="zh-TW" sz="2400" dirty="0" smtClean="0">
              <a:latin typeface="+mn-ea"/>
            </a:endParaRPr>
          </a:p>
          <a:p>
            <a:pPr algn="l"/>
            <a:r>
              <a:rPr lang="zh-TW" altLang="en-US" sz="2400" dirty="0" smtClean="0">
                <a:latin typeface="+mn-ea"/>
              </a:rPr>
              <a:t>    發磁磚剝落。</a:t>
            </a:r>
            <a:r>
              <a:rPr lang="zh-TW" altLang="en-US" sz="2400" dirty="0" smtClean="0">
                <a:latin typeface="+mn-ea"/>
                <a:ea typeface="+mn-ea"/>
              </a:rPr>
              <a:t>  </a:t>
            </a:r>
            <a:endParaRPr lang="zh-TW" altLang="en-US" sz="2400" dirty="0">
              <a:latin typeface="+mn-ea"/>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Rectangle 4"/>
          <p:cNvSpPr>
            <a:spLocks noChangeArrowheads="1"/>
          </p:cNvSpPr>
          <p:nvPr/>
        </p:nvSpPr>
        <p:spPr bwMode="auto">
          <a:xfrm>
            <a:off x="250582" y="6453189"/>
            <a:ext cx="8893419" cy="115887"/>
          </a:xfrm>
          <a:prstGeom prst="rect">
            <a:avLst/>
          </a:prstGeom>
          <a:solidFill>
            <a:srgbClr val="FF6600">
              <a:alpha val="50999"/>
            </a:srgbClr>
          </a:solidFill>
          <a:ln w="9525">
            <a:solidFill>
              <a:schemeClr val="bg1"/>
            </a:solidFill>
            <a:miter lim="800000"/>
            <a:headEnd/>
            <a:tailEnd/>
          </a:ln>
          <a:effectLst/>
        </p:spPr>
        <p:txBody>
          <a:bodyPr wrap="none" anchor="ctr"/>
          <a:lstStyle/>
          <a:p>
            <a:endParaRPr lang="zh-TW" altLang="en-US"/>
          </a:p>
        </p:txBody>
      </p:sp>
      <p:sp>
        <p:nvSpPr>
          <p:cNvPr id="269318" name="Line 6"/>
          <p:cNvSpPr>
            <a:spLocks noChangeShapeType="1"/>
          </p:cNvSpPr>
          <p:nvPr/>
        </p:nvSpPr>
        <p:spPr bwMode="auto">
          <a:xfrm>
            <a:off x="0" y="1268413"/>
            <a:ext cx="9144000" cy="0"/>
          </a:xfrm>
          <a:prstGeom prst="line">
            <a:avLst/>
          </a:prstGeom>
          <a:noFill/>
          <a:ln w="38100">
            <a:solidFill>
              <a:schemeClr val="bg1"/>
            </a:solidFill>
            <a:round/>
            <a:headEnd/>
            <a:tailEnd/>
          </a:ln>
          <a:effectLst/>
        </p:spPr>
        <p:txBody>
          <a:bodyPr/>
          <a:lstStyle/>
          <a:p>
            <a:endParaRPr lang="zh-TW" altLang="en-US"/>
          </a:p>
        </p:txBody>
      </p:sp>
      <p:sp>
        <p:nvSpPr>
          <p:cNvPr id="269319" name="Rectangle 7"/>
          <p:cNvSpPr>
            <a:spLocks noChangeArrowheads="1"/>
          </p:cNvSpPr>
          <p:nvPr/>
        </p:nvSpPr>
        <p:spPr bwMode="auto">
          <a:xfrm>
            <a:off x="250582" y="1268414"/>
            <a:ext cx="8893419" cy="115887"/>
          </a:xfrm>
          <a:prstGeom prst="rect">
            <a:avLst/>
          </a:prstGeom>
          <a:solidFill>
            <a:srgbClr val="FF6600">
              <a:alpha val="50999"/>
            </a:srgbClr>
          </a:solidFill>
          <a:ln w="9525">
            <a:solidFill>
              <a:schemeClr val="bg1"/>
            </a:solidFill>
            <a:miter lim="800000"/>
            <a:headEnd/>
            <a:tailEnd/>
          </a:ln>
          <a:effectLst/>
        </p:spPr>
        <p:txBody>
          <a:bodyPr wrap="none" anchor="ctr"/>
          <a:lstStyle/>
          <a:p>
            <a:endParaRPr lang="zh-TW" altLang="en-US"/>
          </a:p>
        </p:txBody>
      </p:sp>
      <p:sp>
        <p:nvSpPr>
          <p:cNvPr id="269321" name="Text Box 9"/>
          <p:cNvSpPr txBox="1">
            <a:spLocks noChangeArrowheads="1"/>
          </p:cNvSpPr>
          <p:nvPr/>
        </p:nvSpPr>
        <p:spPr bwMode="auto">
          <a:xfrm>
            <a:off x="521677" y="785794"/>
            <a:ext cx="8569569" cy="461665"/>
          </a:xfrm>
          <a:prstGeom prst="rect">
            <a:avLst/>
          </a:prstGeom>
          <a:noFill/>
          <a:ln w="9525">
            <a:noFill/>
            <a:miter lim="800000"/>
            <a:headEnd/>
            <a:tailEnd/>
          </a:ln>
          <a:effectLst/>
        </p:spPr>
        <p:txBody>
          <a:bodyPr>
            <a:spAutoFit/>
          </a:bodyPr>
          <a:lstStyle/>
          <a:p>
            <a:pPr algn="l"/>
            <a:r>
              <a:rPr lang="zh-TW" altLang="en-US" sz="2400" b="0" dirty="0">
                <a:solidFill>
                  <a:srgbClr val="FF0000"/>
                </a:solidFill>
                <a:latin typeface="+mn-ea"/>
                <a:ea typeface="+mn-ea"/>
              </a:rPr>
              <a:t>建築物外牆多處水泥粉刷龜裂、外牆磁磚片經常剝落</a:t>
            </a:r>
            <a:r>
              <a:rPr lang="zh-TW" altLang="en-US" sz="2400" b="0" dirty="0" smtClean="0">
                <a:latin typeface="+mn-ea"/>
                <a:ea typeface="+mn-ea"/>
              </a:rPr>
              <a:t>。</a:t>
            </a:r>
            <a:endParaRPr lang="zh-TW" altLang="en-US" sz="2400" b="0" dirty="0">
              <a:latin typeface="+mn-ea"/>
              <a:ea typeface="+mn-ea"/>
            </a:endParaRPr>
          </a:p>
        </p:txBody>
      </p:sp>
      <p:pic>
        <p:nvPicPr>
          <p:cNvPr id="269323" name="Picture 11" descr="P1250632"/>
          <p:cNvPicPr>
            <a:picLocks noChangeAspect="1" noChangeArrowheads="1"/>
          </p:cNvPicPr>
          <p:nvPr/>
        </p:nvPicPr>
        <p:blipFill>
          <a:blip r:embed="rId2"/>
          <a:srcRect/>
          <a:stretch>
            <a:fillRect/>
          </a:stretch>
        </p:blipFill>
        <p:spPr bwMode="auto">
          <a:xfrm>
            <a:off x="714348" y="4643446"/>
            <a:ext cx="3817327" cy="1801813"/>
          </a:xfrm>
          <a:prstGeom prst="rect">
            <a:avLst/>
          </a:prstGeom>
          <a:noFill/>
        </p:spPr>
      </p:pic>
      <p:pic>
        <p:nvPicPr>
          <p:cNvPr id="269324" name="Picture 12" descr="P1250638"/>
          <p:cNvPicPr>
            <a:picLocks noChangeAspect="1" noChangeArrowheads="1"/>
          </p:cNvPicPr>
          <p:nvPr/>
        </p:nvPicPr>
        <p:blipFill>
          <a:blip r:embed="rId3"/>
          <a:srcRect/>
          <a:stretch>
            <a:fillRect/>
          </a:stretch>
        </p:blipFill>
        <p:spPr bwMode="auto">
          <a:xfrm>
            <a:off x="4787412" y="4545014"/>
            <a:ext cx="4032738" cy="1908175"/>
          </a:xfrm>
          <a:prstGeom prst="rect">
            <a:avLst/>
          </a:prstGeom>
          <a:noFill/>
        </p:spPr>
      </p:pic>
      <p:pic>
        <p:nvPicPr>
          <p:cNvPr id="269325" name="Picture 13" descr="P1250641"/>
          <p:cNvPicPr>
            <a:picLocks noChangeAspect="1" noChangeArrowheads="1"/>
          </p:cNvPicPr>
          <p:nvPr/>
        </p:nvPicPr>
        <p:blipFill>
          <a:blip r:embed="rId4"/>
          <a:srcRect/>
          <a:stretch>
            <a:fillRect/>
          </a:stretch>
        </p:blipFill>
        <p:spPr bwMode="auto">
          <a:xfrm>
            <a:off x="642910" y="1500174"/>
            <a:ext cx="2507273" cy="3095625"/>
          </a:xfrm>
          <a:prstGeom prst="rect">
            <a:avLst/>
          </a:prstGeom>
          <a:noFill/>
        </p:spPr>
      </p:pic>
      <p:pic>
        <p:nvPicPr>
          <p:cNvPr id="269326" name="Picture 14" descr="DSC00514"/>
          <p:cNvPicPr>
            <a:picLocks noChangeAspect="1" noChangeArrowheads="1"/>
          </p:cNvPicPr>
          <p:nvPr/>
        </p:nvPicPr>
        <p:blipFill>
          <a:blip r:embed="rId5"/>
          <a:srcRect/>
          <a:stretch>
            <a:fillRect/>
          </a:stretch>
        </p:blipFill>
        <p:spPr bwMode="auto">
          <a:xfrm>
            <a:off x="6301155" y="1412876"/>
            <a:ext cx="2611315" cy="3095625"/>
          </a:xfrm>
          <a:prstGeom prst="rect">
            <a:avLst/>
          </a:prstGeom>
          <a:noFill/>
        </p:spPr>
      </p:pic>
      <p:pic>
        <p:nvPicPr>
          <p:cNvPr id="269327" name="Picture 15" descr="DSC00517"/>
          <p:cNvPicPr>
            <a:picLocks noChangeAspect="1" noChangeArrowheads="1"/>
          </p:cNvPicPr>
          <p:nvPr/>
        </p:nvPicPr>
        <p:blipFill>
          <a:blip r:embed="rId6"/>
          <a:srcRect/>
          <a:stretch>
            <a:fillRect/>
          </a:stretch>
        </p:blipFill>
        <p:spPr bwMode="auto">
          <a:xfrm>
            <a:off x="3428992" y="3000372"/>
            <a:ext cx="2807677" cy="1582738"/>
          </a:xfrm>
          <a:prstGeom prst="rect">
            <a:avLst/>
          </a:prstGeom>
          <a:noFill/>
        </p:spPr>
      </p:pic>
      <p:pic>
        <p:nvPicPr>
          <p:cNvPr id="269328" name="Picture 16" descr="P1250640"/>
          <p:cNvPicPr>
            <a:picLocks noChangeAspect="1" noChangeArrowheads="1"/>
          </p:cNvPicPr>
          <p:nvPr/>
        </p:nvPicPr>
        <p:blipFill>
          <a:blip r:embed="rId7"/>
          <a:srcRect/>
          <a:stretch>
            <a:fillRect/>
          </a:stretch>
        </p:blipFill>
        <p:spPr bwMode="auto">
          <a:xfrm>
            <a:off x="3420208" y="1412875"/>
            <a:ext cx="2807677" cy="1511300"/>
          </a:xfrm>
          <a:prstGeom prst="rect">
            <a:avLst/>
          </a:prstGeom>
          <a:noFill/>
        </p:spPr>
      </p:pic>
      <p:sp>
        <p:nvSpPr>
          <p:cNvPr id="16" name="Rectangle 9"/>
          <p:cNvSpPr>
            <a:spLocks noChangeArrowheads="1"/>
          </p:cNvSpPr>
          <p:nvPr/>
        </p:nvSpPr>
        <p:spPr bwMode="auto">
          <a:xfrm>
            <a:off x="428596" y="6286520"/>
            <a:ext cx="8441267" cy="356088"/>
          </a:xfrm>
          <a:prstGeom prst="rect">
            <a:avLst/>
          </a:prstGeom>
          <a:solidFill>
            <a:srgbClr val="B2B2B2"/>
          </a:solidFill>
          <a:ln w="9525">
            <a:noFill/>
            <a:miter lim="800000"/>
            <a:headEnd/>
            <a:tailEnd/>
          </a:ln>
          <a:effectLst/>
        </p:spPr>
        <p:txBody>
          <a:bodyPr wrap="none" anchor="ctr"/>
          <a:lstStyle/>
          <a:p>
            <a:r>
              <a:rPr lang="en-US" altLang="zh-TW" dirty="0" smtClean="0">
                <a:latin typeface="華康魏碑體(P)" pitchFamily="66" charset="-120"/>
              </a:rPr>
              <a:t> </a:t>
            </a:r>
            <a:r>
              <a:rPr lang="zh-TW" altLang="en-US" dirty="0" smtClean="0">
                <a:latin typeface="華康魏碑體(P)" pitchFamily="66" charset="-120"/>
              </a:rPr>
              <a:t>第   </a:t>
            </a:r>
            <a:r>
              <a:rPr lang="en-US" altLang="zh-TW" dirty="0" smtClean="0">
                <a:latin typeface="華康魏碑體(P)" pitchFamily="66" charset="-120"/>
              </a:rPr>
              <a:t>8   </a:t>
            </a:r>
            <a:r>
              <a:rPr lang="zh-TW" altLang="en-US" dirty="0" smtClean="0">
                <a:latin typeface="華康魏碑體(P)" pitchFamily="66" charset="-120"/>
              </a:rPr>
              <a:t>頁</a:t>
            </a:r>
            <a:endParaRPr lang="zh-TW"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Rectangle 7"/>
          <p:cNvSpPr>
            <a:spLocks noChangeArrowheads="1"/>
          </p:cNvSpPr>
          <p:nvPr/>
        </p:nvSpPr>
        <p:spPr bwMode="auto">
          <a:xfrm>
            <a:off x="1" y="-68140"/>
            <a:ext cx="48684" cy="68140"/>
          </a:xfrm>
          <a:prstGeom prst="rect">
            <a:avLst/>
          </a:prstGeom>
          <a:solidFill>
            <a:schemeClr val="accent1"/>
          </a:solidFill>
          <a:ln w="9525">
            <a:solidFill>
              <a:schemeClr val="tx1"/>
            </a:solidFill>
            <a:miter lim="800000"/>
            <a:headEnd/>
            <a:tailEnd/>
          </a:ln>
          <a:effectLst/>
        </p:spPr>
        <p:txBody>
          <a:bodyPr wrap="none" lIns="68197" tIns="34098" rIns="68197" bIns="34098" anchor="ctr"/>
          <a:lstStyle/>
          <a:p>
            <a:pPr algn="ctr" defTabSz="957263"/>
            <a:endParaRPr lang="zh-TW" altLang="zh-TW">
              <a:ea typeface="新細明體" charset="-120"/>
            </a:endParaRPr>
          </a:p>
        </p:txBody>
      </p:sp>
      <p:sp>
        <p:nvSpPr>
          <p:cNvPr id="81928" name="Rectangle 8"/>
          <p:cNvSpPr>
            <a:spLocks noChangeArrowheads="1"/>
          </p:cNvSpPr>
          <p:nvPr/>
        </p:nvSpPr>
        <p:spPr bwMode="auto">
          <a:xfrm>
            <a:off x="302685" y="138479"/>
            <a:ext cx="8538633" cy="6479931"/>
          </a:xfrm>
          <a:prstGeom prst="rect">
            <a:avLst/>
          </a:prstGeom>
          <a:noFill/>
          <a:ln w="19050">
            <a:solidFill>
              <a:schemeClr val="tx1"/>
            </a:solidFill>
            <a:miter lim="800000"/>
            <a:headEnd/>
            <a:tailEnd/>
          </a:ln>
          <a:effectLst/>
        </p:spPr>
        <p:txBody>
          <a:bodyPr wrap="none" anchor="ctr"/>
          <a:lstStyle/>
          <a:p>
            <a:endParaRPr lang="zh-TW" altLang="en-US"/>
          </a:p>
        </p:txBody>
      </p:sp>
      <p:sp>
        <p:nvSpPr>
          <p:cNvPr id="81929" name="Rectangle 9"/>
          <p:cNvSpPr>
            <a:spLocks noChangeArrowheads="1"/>
          </p:cNvSpPr>
          <p:nvPr/>
        </p:nvSpPr>
        <p:spPr bwMode="auto">
          <a:xfrm>
            <a:off x="347133" y="6263421"/>
            <a:ext cx="8441267" cy="356088"/>
          </a:xfrm>
          <a:prstGeom prst="rect">
            <a:avLst/>
          </a:prstGeom>
          <a:solidFill>
            <a:srgbClr val="B2B2B2"/>
          </a:solidFill>
          <a:ln w="9525">
            <a:noFill/>
            <a:miter lim="800000"/>
            <a:headEnd/>
            <a:tailEnd/>
          </a:ln>
          <a:effectLst/>
        </p:spPr>
        <p:txBody>
          <a:bodyPr wrap="none" anchor="ctr"/>
          <a:lstStyle/>
          <a:p>
            <a:endParaRPr lang="zh-TW" altLang="en-US"/>
          </a:p>
        </p:txBody>
      </p:sp>
      <p:sp>
        <p:nvSpPr>
          <p:cNvPr id="81930" name="Line 10"/>
          <p:cNvSpPr>
            <a:spLocks noChangeShapeType="1"/>
          </p:cNvSpPr>
          <p:nvPr/>
        </p:nvSpPr>
        <p:spPr bwMode="auto">
          <a:xfrm>
            <a:off x="4572000" y="6154615"/>
            <a:ext cx="0" cy="0"/>
          </a:xfrm>
          <a:prstGeom prst="line">
            <a:avLst/>
          </a:prstGeom>
          <a:noFill/>
          <a:ln w="9525">
            <a:solidFill>
              <a:schemeClr val="tx1"/>
            </a:solidFill>
            <a:round/>
            <a:headEnd/>
            <a:tailEnd/>
          </a:ln>
          <a:effectLst/>
        </p:spPr>
        <p:txBody>
          <a:bodyPr/>
          <a:lstStyle/>
          <a:p>
            <a:endParaRPr lang="zh-TW" altLang="en-US"/>
          </a:p>
        </p:txBody>
      </p:sp>
      <p:sp>
        <p:nvSpPr>
          <p:cNvPr id="81933" name="Text Box 13"/>
          <p:cNvSpPr txBox="1">
            <a:spLocks noChangeArrowheads="1"/>
          </p:cNvSpPr>
          <p:nvPr/>
        </p:nvSpPr>
        <p:spPr bwMode="auto">
          <a:xfrm>
            <a:off x="7260167" y="6370027"/>
            <a:ext cx="1341967" cy="268917"/>
          </a:xfrm>
          <a:prstGeom prst="rect">
            <a:avLst/>
          </a:prstGeom>
          <a:noFill/>
          <a:ln w="9525">
            <a:noFill/>
            <a:miter lim="800000"/>
            <a:headEnd/>
            <a:tailEnd/>
          </a:ln>
          <a:effectLst/>
        </p:spPr>
        <p:txBody>
          <a:bodyPr lIns="68197" tIns="34098" rIns="68197" bIns="34098">
            <a:spAutoFit/>
          </a:bodyPr>
          <a:lstStyle/>
          <a:p>
            <a:pPr defTabSz="957263">
              <a:spcBef>
                <a:spcPct val="50000"/>
              </a:spcBef>
            </a:pPr>
            <a:r>
              <a:rPr lang="en-US" altLang="zh-TW" sz="1300" dirty="0" smtClean="0">
                <a:latin typeface="華康魏碑體(P)" pitchFamily="66" charset="-120"/>
              </a:rPr>
              <a:t>  </a:t>
            </a:r>
            <a:r>
              <a:rPr lang="zh-TW" altLang="en-US" sz="1300" dirty="0">
                <a:latin typeface="華康魏碑體(P)" pitchFamily="66" charset="-120"/>
              </a:rPr>
              <a:t>第   </a:t>
            </a:r>
            <a:r>
              <a:rPr lang="en-US" altLang="zh-TW" sz="1300" dirty="0" smtClean="0">
                <a:latin typeface="華康魏碑體(P)" pitchFamily="66" charset="-120"/>
              </a:rPr>
              <a:t>9 </a:t>
            </a:r>
            <a:r>
              <a:rPr lang="zh-TW" altLang="en-US" sz="1300" dirty="0">
                <a:latin typeface="華康魏碑體(P)" pitchFamily="66" charset="-120"/>
              </a:rPr>
              <a:t>頁</a:t>
            </a:r>
          </a:p>
        </p:txBody>
      </p:sp>
      <p:sp>
        <p:nvSpPr>
          <p:cNvPr id="81934" name="Rectangle 14"/>
          <p:cNvSpPr>
            <a:spLocks noChangeArrowheads="1"/>
          </p:cNvSpPr>
          <p:nvPr/>
        </p:nvSpPr>
        <p:spPr bwMode="auto">
          <a:xfrm>
            <a:off x="355600" y="835253"/>
            <a:ext cx="8432800" cy="307731"/>
          </a:xfrm>
          <a:prstGeom prst="rect">
            <a:avLst/>
          </a:prstGeom>
          <a:solidFill>
            <a:srgbClr val="B2B2B2"/>
          </a:solidFill>
          <a:ln w="9525" algn="ctr">
            <a:noFill/>
            <a:miter lim="800000"/>
            <a:headEnd/>
            <a:tailEnd/>
          </a:ln>
          <a:effectLst/>
        </p:spPr>
        <p:txBody>
          <a:bodyPr wrap="none" anchor="ctr"/>
          <a:lstStyle/>
          <a:p>
            <a:endParaRPr lang="zh-TW" altLang="en-US"/>
          </a:p>
        </p:txBody>
      </p:sp>
      <p:pic>
        <p:nvPicPr>
          <p:cNvPr id="81946" name="Picture 26" descr="P1250632"/>
          <p:cNvPicPr>
            <a:picLocks noChangeAspect="1" noChangeArrowheads="1"/>
          </p:cNvPicPr>
          <p:nvPr/>
        </p:nvPicPr>
        <p:blipFill>
          <a:blip r:embed="rId2"/>
          <a:srcRect b="19344"/>
          <a:stretch>
            <a:fillRect/>
          </a:stretch>
        </p:blipFill>
        <p:spPr bwMode="auto">
          <a:xfrm>
            <a:off x="893019" y="1142984"/>
            <a:ext cx="7750947" cy="5168524"/>
          </a:xfrm>
          <a:prstGeom prst="rect">
            <a:avLst/>
          </a:prstGeom>
          <a:noFill/>
        </p:spPr>
      </p:pic>
      <p:sp>
        <p:nvSpPr>
          <p:cNvPr id="81950" name="Oval 30"/>
          <p:cNvSpPr>
            <a:spLocks noChangeArrowheads="1"/>
          </p:cNvSpPr>
          <p:nvPr/>
        </p:nvSpPr>
        <p:spPr bwMode="auto">
          <a:xfrm>
            <a:off x="1115484" y="3578469"/>
            <a:ext cx="192616" cy="49457"/>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Level">
  <a:themeElements>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1_Level">
      <a:majorFont>
        <a:latin typeface="標楷體"/>
        <a:ea typeface="標楷體"/>
        <a:cs typeface="Times New Roman"/>
      </a:majorFont>
      <a:minorFont>
        <a:latin typeface="Verdan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kumimoji="1" lang="zh-TW" altLang="en-US" sz="1600" b="0" i="0" u="none" strike="noStrike" cap="none" normalizeH="0" baseline="0" smtClean="0">
            <a:ln>
              <a:noFill/>
            </a:ln>
            <a:solidFill>
              <a:schemeClr val="tx1"/>
            </a:solidFill>
            <a:effectLst/>
            <a:latin typeface="Verdana" pitchFamily="34" charset="0"/>
            <a:ea typeface="標楷體" pitchFamily="65"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kumimoji="1" lang="zh-TW" altLang="en-US" sz="1600" b="0" i="0" u="none" strike="noStrike" cap="none" normalizeH="0" baseline="0" smtClean="0">
            <a:ln>
              <a:noFill/>
            </a:ln>
            <a:solidFill>
              <a:schemeClr val="tx1"/>
            </a:solidFill>
            <a:effectLst/>
            <a:latin typeface="Verdana" pitchFamily="34" charset="0"/>
            <a:ea typeface="標楷體" pitchFamily="65" charset="-12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建築師公會簡報</Template>
  <TotalTime>2382</TotalTime>
  <Words>2020</Words>
  <Application>Microsoft Office PowerPoint</Application>
  <PresentationFormat>如螢幕大小 (4:3)</PresentationFormat>
  <Paragraphs>216</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1_Level</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vector>
  </TitlesOfParts>
  <Company>My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金門縣政府106年委託協助檢視建築執照專業服務案</dc:title>
  <dc:creator>XPPUSER</dc:creator>
  <cp:lastModifiedBy>USER</cp:lastModifiedBy>
  <cp:revision>298</cp:revision>
  <cp:lastPrinted>2017-08-23T03:41:01Z</cp:lastPrinted>
  <dcterms:created xsi:type="dcterms:W3CDTF">2017-04-20T07:52:51Z</dcterms:created>
  <dcterms:modified xsi:type="dcterms:W3CDTF">2017-09-01T23:36:12Z</dcterms:modified>
</cp:coreProperties>
</file>