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72" r:id="rId2"/>
    <p:sldMasterId id="2147483787" r:id="rId3"/>
    <p:sldMasterId id="2147483799" r:id="rId4"/>
    <p:sldMasterId id="2147483823" r:id="rId5"/>
    <p:sldMasterId id="2147483882" r:id="rId6"/>
    <p:sldMasterId id="2147483894" r:id="rId7"/>
    <p:sldMasterId id="2147483908" r:id="rId8"/>
    <p:sldMasterId id="2147483920" r:id="rId9"/>
    <p:sldMasterId id="2147483932" r:id="rId10"/>
    <p:sldMasterId id="2147483944" r:id="rId11"/>
    <p:sldMasterId id="2147483956" r:id="rId12"/>
    <p:sldMasterId id="2147483968" r:id="rId13"/>
    <p:sldMasterId id="2147483980" r:id="rId14"/>
    <p:sldMasterId id="2147486038" r:id="rId15"/>
    <p:sldMasterId id="2147486059" r:id="rId16"/>
  </p:sldMasterIdLst>
  <p:notesMasterIdLst>
    <p:notesMasterId r:id="rId108"/>
  </p:notesMasterIdLst>
  <p:sldIdLst>
    <p:sldId id="256" r:id="rId17"/>
    <p:sldId id="316" r:id="rId18"/>
    <p:sldId id="436" r:id="rId19"/>
    <p:sldId id="438" r:id="rId20"/>
    <p:sldId id="258" r:id="rId21"/>
    <p:sldId id="538" r:id="rId22"/>
    <p:sldId id="465" r:id="rId23"/>
    <p:sldId id="463" r:id="rId24"/>
    <p:sldId id="441" r:id="rId25"/>
    <p:sldId id="442" r:id="rId26"/>
    <p:sldId id="375" r:id="rId27"/>
    <p:sldId id="387" r:id="rId28"/>
    <p:sldId id="443" r:id="rId29"/>
    <p:sldId id="462" r:id="rId30"/>
    <p:sldId id="400" r:id="rId31"/>
    <p:sldId id="439" r:id="rId32"/>
    <p:sldId id="302" r:id="rId33"/>
    <p:sldId id="411" r:id="rId34"/>
    <p:sldId id="539" r:id="rId35"/>
    <p:sldId id="333" r:id="rId36"/>
    <p:sldId id="523" r:id="rId37"/>
    <p:sldId id="536" r:id="rId38"/>
    <p:sldId id="466" r:id="rId39"/>
    <p:sldId id="450" r:id="rId40"/>
    <p:sldId id="451" r:id="rId41"/>
    <p:sldId id="452" r:id="rId42"/>
    <p:sldId id="376" r:id="rId43"/>
    <p:sldId id="437" r:id="rId44"/>
    <p:sldId id="453" r:id="rId45"/>
    <p:sldId id="454" r:id="rId46"/>
    <p:sldId id="455" r:id="rId47"/>
    <p:sldId id="456" r:id="rId48"/>
    <p:sldId id="447" r:id="rId49"/>
    <p:sldId id="381" r:id="rId50"/>
    <p:sldId id="395" r:id="rId51"/>
    <p:sldId id="457" r:id="rId52"/>
    <p:sldId id="458" r:id="rId53"/>
    <p:sldId id="448" r:id="rId54"/>
    <p:sldId id="399" r:id="rId55"/>
    <p:sldId id="401" r:id="rId56"/>
    <p:sldId id="449" r:id="rId57"/>
    <p:sldId id="407" r:id="rId58"/>
    <p:sldId id="404" r:id="rId59"/>
    <p:sldId id="405" r:id="rId60"/>
    <p:sldId id="403" r:id="rId61"/>
    <p:sldId id="537" r:id="rId62"/>
    <p:sldId id="424" r:id="rId63"/>
    <p:sldId id="425" r:id="rId64"/>
    <p:sldId id="426" r:id="rId65"/>
    <p:sldId id="428" r:id="rId66"/>
    <p:sldId id="427" r:id="rId67"/>
    <p:sldId id="264" r:id="rId68"/>
    <p:sldId id="265" r:id="rId69"/>
    <p:sldId id="266" r:id="rId70"/>
    <p:sldId id="540" r:id="rId71"/>
    <p:sldId id="430" r:id="rId72"/>
    <p:sldId id="431" r:id="rId73"/>
    <p:sldId id="432" r:id="rId74"/>
    <p:sldId id="433" r:id="rId75"/>
    <p:sldId id="434" r:id="rId76"/>
    <p:sldId id="429" r:id="rId77"/>
    <p:sldId id="444" r:id="rId78"/>
    <p:sldId id="336" r:id="rId79"/>
    <p:sldId id="533" r:id="rId80"/>
    <p:sldId id="260" r:id="rId81"/>
    <p:sldId id="534" r:id="rId82"/>
    <p:sldId id="535" r:id="rId83"/>
    <p:sldId id="467" r:id="rId84"/>
    <p:sldId id="263" r:id="rId85"/>
    <p:sldId id="530" r:id="rId86"/>
    <p:sldId id="531" r:id="rId87"/>
    <p:sldId id="532" r:id="rId88"/>
    <p:sldId id="268" r:id="rId89"/>
    <p:sldId id="272" r:id="rId90"/>
    <p:sldId id="271" r:id="rId91"/>
    <p:sldId id="273" r:id="rId92"/>
    <p:sldId id="275" r:id="rId93"/>
    <p:sldId id="288" r:id="rId94"/>
    <p:sldId id="279" r:id="rId95"/>
    <p:sldId id="286" r:id="rId96"/>
    <p:sldId id="284" r:id="rId97"/>
    <p:sldId id="291" r:id="rId98"/>
    <p:sldId id="285" r:id="rId99"/>
    <p:sldId id="419" r:id="rId100"/>
    <p:sldId id="461" r:id="rId101"/>
    <p:sldId id="314" r:id="rId102"/>
    <p:sldId id="435" r:id="rId103"/>
    <p:sldId id="315" r:id="rId104"/>
    <p:sldId id="346" r:id="rId105"/>
    <p:sldId id="348" r:id="rId106"/>
    <p:sldId id="464" r:id="rId107"/>
  </p:sldIdLst>
  <p:sldSz cx="9144000" cy="6858000" type="screen4x3"/>
  <p:notesSz cx="6797675" cy="9925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0" autoAdjust="0"/>
    <p:restoredTop sz="96366" autoAdjust="0"/>
  </p:normalViewPr>
  <p:slideViewPr>
    <p:cSldViewPr>
      <p:cViewPr varScale="1">
        <p:scale>
          <a:sx n="111" d="100"/>
          <a:sy n="111" d="100"/>
        </p:scale>
        <p:origin x="136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11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presProps" Target="presProps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24F8C7F-CBAE-4FA1-8B98-9858C1CF92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4EDAFFB-27DB-41DF-B831-0A7EA42EEE9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470000-0119-47EE-AF94-666DC61B2F70}" type="datetimeFigureOut">
              <a:rPr lang="zh-TW" altLang="en-US"/>
              <a:pPr>
                <a:defRPr/>
              </a:pPr>
              <a:t>2021/9/22</a:t>
            </a:fld>
            <a:endParaRPr lang="zh-TW" altLang="en-US"/>
          </a:p>
        </p:txBody>
      </p:sp>
      <p:sp>
        <p:nvSpPr>
          <p:cNvPr id="4" name="投影片影像版面配置區 3">
            <a:extLst>
              <a:ext uri="{FF2B5EF4-FFF2-40B4-BE49-F238E27FC236}">
                <a16:creationId xmlns:a16="http://schemas.microsoft.com/office/drawing/2014/main" id="{6D19FF5B-1750-4BE4-B242-26A0AB5ED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FB8C4809-664F-4D33-A92E-3BC702BB6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6B87846-2ACC-494A-8F0B-498348BD9D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CA6E149-65C1-405E-9991-095DC8739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9ABFB07-4C8E-4366-9C94-1E68B05ED2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Master" Target="../slideMasters/slideMaster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jpeg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0.jpe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slideMaster" Target="../slideMasters/slideMaster1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EE558-66B7-4FDF-A149-245D7BAD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DBA6D-DF08-4831-AC40-5E34398A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3A65-93E4-4A3B-BF8A-4C0B8355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1425B-D4FD-4A88-B7F8-C70A3F0B81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668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59F8F-ABD3-48FA-B94C-61034CDA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7AB48-FB40-4D17-B993-0920AC29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BDF06-1BFD-4689-8DB4-E4C7C9F4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549-C2E9-4807-93DB-7E421A192E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403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9500728-B9EA-4E31-9A7A-B544BCCDD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7A00C336-F80B-4915-AEA5-9903C51E3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FE8B821-42D2-491D-BD7C-41CB96AC62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0062A-535B-4B49-B445-FC66964614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46914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BDF8254C-C978-40F4-8D6D-248EF4E6EC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7205752-4F56-4301-8B01-72513FB94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70AA1E51-72E5-419B-BDCC-94441DE74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D67F-1332-465C-8FAB-636CBAC8F9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57587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E736CF3D-FCA4-4E7B-89F1-9A2788CE9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5519C49-F5D1-4915-9482-218A3E84C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8D981214-11B8-4922-9582-D3B8596A2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B29EB-C790-4103-9D7F-134159637B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47906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2DEB6514-06E2-4DD9-B8BB-300E1CD4D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EC02A4A-255E-4731-BB14-FE1BCB6F7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18047473-EA71-4C7C-92D4-7116D5FA6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5C4D6-F3BB-4161-B0BD-62BF2B9121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1697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4513" y="44450"/>
            <a:ext cx="2070100" cy="57499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44450"/>
            <a:ext cx="6057900" cy="57499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A3239FA-8E30-4B72-95D4-E9C97263D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7F33C15E-1BA3-4B95-82B2-6AB8A9E4E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0A3BDEFB-5D1C-4AD5-9A92-ABCF6389C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452D6-7133-47DA-99D6-7965CF59F4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72854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FEB5F9-03ED-4801-AAB4-AEF79D58E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8D11EAE-0435-434E-A4EF-D2B61ED0C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8BFC9F2-47E5-44CA-A6E1-B7819A1F5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2E410-A74B-4539-ABE4-42F5B17B9B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50843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F75291-69F7-4251-97BE-7EF96D7ED3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3DCD666-B84C-4359-91A6-BB0EFB42C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E17AE9D-CE40-4DCA-BDBF-36A96B0A7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8CAB8-CD90-4012-B29E-C80CE6CC29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65612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07255D-E0C7-4014-8872-46CA90DB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580437F-5074-4132-87AC-34A1A5090B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0FFED64-418C-448E-B1EE-4FF95F2B3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57796-FB21-4CD8-8972-051BA74C28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9139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208088"/>
            <a:ext cx="4027487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4100" y="1208088"/>
            <a:ext cx="4029075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5B3F8D-54DA-4874-B9CF-DFCC5C8D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35CCBD6-A09A-40F9-BD87-AD9407630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1A9998A-3296-428B-A86B-BEE327D04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1B21-7E0D-407F-A8BE-8012562CC4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5445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CFC8F-CBC3-4419-B512-653885D99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22B0AE-683D-471A-BE1B-4A97C8D52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1959D-A1F4-4E4F-9F71-13270C9FD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E1400-DB78-4655-9585-24F9D30D73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840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EA0EA-BE07-4556-894F-A22914AD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48675-E4F6-46C1-8298-559BD7A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E16AA-AE56-4692-A182-E87B55F3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136A-E2B0-4D2B-B2AB-CFCD6B8D90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74769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63BA30F-E09F-4F51-97F0-76A1162656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D923796-B4A0-4A6C-8DFE-F696BABE78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FB124D2-8ED6-427D-92AF-9996A8948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C0107-CA21-4722-B964-0090F5F76E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05855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6A7F11F-C884-47FB-8426-E857063A65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C3707D7-18B1-41AA-B5AD-EE922BF48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1EE202C-62EC-402C-BB2C-6E23A9436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8A563-860B-4DF7-AF1F-0054FC5481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2835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6A7495E-484D-42F8-B78C-3344885A6D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AE65CCC-8950-45EB-BBBA-2F5F46AF2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3E30341-1633-431B-A4A9-6DB0A690B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4D2D4-82E7-4100-A2F2-99F4BC988A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176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0FFA37-9A6A-4A77-97E8-536672526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220CFEC-7B5F-4EA1-B122-3F5A86B9A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9B84AC7-CB55-424A-A1CF-6C436A19F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85B0F-1079-4DBA-9F7C-63C489249A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5148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CA5E59-4F7D-4BE7-A5D4-C0A4FAF2A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B207C60-8ADE-4776-B1AA-C2597CA2C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30AB36D-5EF7-4BB3-BDDA-DDAEA0229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E083F-8204-4732-A3D7-A0F0A127D1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92149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4513" y="44450"/>
            <a:ext cx="2070100" cy="5689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44450"/>
            <a:ext cx="6057900" cy="56896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1B02EA-0066-4678-8C45-08DB3552A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1F951B8-7769-4F48-ACF6-3BCB1DB942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173EAFA-C90E-4500-BFD3-59743EDAF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AFB0C-C2AB-4971-8178-FF4E52895F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2853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501FC82-585F-4168-BFEB-B6F392DAD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AE76DE7-C691-4E33-B3FC-FA039941F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C3AD33E-F199-4A8B-8AA7-FD8700AAB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D9865-3418-4589-B5AB-53A2090630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0402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657CB99-C332-4B17-8EC6-91C5953B8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D2D4C1D-7ABC-413B-9090-175AF56E7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3138CFA-2B3E-4AE2-960E-40AADFA55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6F139-D884-4EBA-86EF-049652ABEB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4318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493D4DB-9255-47AB-845B-E035EB576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B462EB2-4D81-41CD-A867-F59EEFB46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FD775C2-1D5E-4F77-B8EB-F7D98C77D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433C0-D8F8-4131-A798-225FB4469A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2437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125538"/>
            <a:ext cx="4027487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4100" y="1125538"/>
            <a:ext cx="4029075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B62079B-4B2C-4C0C-A5B2-B321B68362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C090F40-6F80-471D-A04C-E68EEA7AF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93EEBEF-818A-41C0-9B03-96715F24F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91B75-D1C8-423D-B86B-94B1C824A0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968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76C117-7742-48AC-BB59-EB4F5099FE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28991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1F31356-2D63-4F1E-BE50-BAC7CCFBD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B578639-7BBE-4E1E-890E-149DCC690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43363A6-EB97-4BA4-A2A1-A3F40FB64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6C052-7BAC-4C8F-9FC3-0A0E2E249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6521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F570DB2-58B7-4D64-B4F1-0CFE967A0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06319F3-34F4-494A-903A-167895CCA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1D3B318-73A6-4096-B2DE-3BC6A3D7B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B4594-6B9E-4F70-A0DF-C64638815A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40178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6864ED4-9CC4-4A38-8190-2D2116C16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F08F5FB-4BB9-4C45-8E76-8BD084EF97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9C272FF-2492-4038-A26C-E86D042A22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83AAF-1BCB-442A-94F1-F948FF4F0E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83515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BFB97C4-380F-4FF3-86AE-2482F24EB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A021526-B1B2-4AA6-805C-342F9C199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6DD0877-3EF6-4A6C-84C6-8382EAA5E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A7A0-A423-43FD-A214-7BCCB7016F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28197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>
                <a:sym typeface="Wingdings" panose="05000000000000000000" pitchFamily="2" charset="2"/>
              </a:rPr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4FC7303-1737-4FD5-B309-AAE9CB949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D2477F7-D25B-4A5F-9C3F-DD09DDE8ED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6040FEC-C04A-467E-BDEA-201D098036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3510D-B260-4D78-8A69-94EC67EB02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406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17F2B84-BBD4-4CCB-BED2-D1B66209C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7C2F1DC-190B-4986-B8E3-16D374C8C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B343E3A-BC8B-4BB9-AFCE-F8F19FDE5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40DF0-6CAD-4BBB-9343-977385B014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69858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4513" y="44450"/>
            <a:ext cx="2070100" cy="56070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44450"/>
            <a:ext cx="6057900" cy="56070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5C6B90E-6300-4B6D-B758-5D3AC06C3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ACC504A-9B74-472B-A3ED-B54125822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5A34E22-12BC-47AD-B01E-F37E70230E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A9F41-0729-4071-8BD5-AF48515B07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17979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5B2D0-40DD-468D-88AC-59AA507623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9C2E8-9655-4719-B263-93B7A8A8E2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5085-E019-4A15-9EF0-12F72FA9A8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26304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359330-6B76-4308-A683-CB005E560F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2C85D6-3334-46D6-A34F-878CAAAA97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C3E0-9188-4BD4-84A4-E2E91C09BB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46302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00CBE-FC52-4E47-99C9-652D5D548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C4552-0353-4CD0-B8B9-4B440FAB02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F1C3B-D5B0-443E-A02F-8563531525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9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37E10C-7832-4765-B001-C10E04E1DA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40525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3FB4997-CD5B-4F6B-B2DC-27E6530C16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F72846-F3E8-4FC8-A409-03BB2D5500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6EA49-ED2B-4B7C-A498-CE88B45451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1872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BB9787A-9009-4073-9366-4D63755FD2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1E83E3B-5475-4C42-AAF0-D2D30F42D1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8F155-F61A-4967-A5BF-2FB5065FF6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5592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6E8CD17-AE92-43A1-95C6-88ADE4AF2B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D88E45-C06B-4909-B0F9-786A32E2B6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47C0A-6440-42EB-A0A7-21917323FC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88817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5ADA570-1D4D-4017-915B-5A95312FC23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B75EF9-D983-403E-9A8D-AC53EE6FB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BF351-7B01-4FD5-92EE-A442322EF4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85576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4D31671-A0A9-4231-9E60-EB87CA82656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E389305-76D8-4B60-9CA4-E6578B6118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5DC17-C6B2-47AD-962C-B092EF51DC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9142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F66CB3-D498-4AD9-9F38-A1EC253AC1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94F15E9-5D7B-432C-9FC7-4027368872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DEFFC-7A43-453D-B580-B6383DB79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84721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EEBFA1-A08E-4E5E-8025-0327205679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32C980-E524-4CC5-AA79-272C0065DA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66D24-DAB7-4DDA-A666-B20BAE6178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20196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0513" y="1825625"/>
            <a:ext cx="2057400" cy="4351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68313" y="1825625"/>
            <a:ext cx="60198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17F0A-0355-4B6E-8BC5-6D55D35C90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B112B-FA0F-489C-8135-89F165ED06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E97CA-3615-4413-9D7E-42A483175C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30854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161FBDF-FDE2-45EF-8A43-63847EA2A9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7231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EC2B07-9063-468B-A3B8-D1055847AB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033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AFF579-AC5A-4C3D-8198-3888207FA0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37885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32B718-E738-4A04-8121-BEEAA345D6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40047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50963"/>
            <a:ext cx="4038600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50963"/>
            <a:ext cx="4038600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E28C1-FE79-46F7-A37D-F03BD208F8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35185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405BC6A-0D66-4E3F-9372-3BE6E1F994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80133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AE0767-1898-4167-B6E3-0BF033205A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33570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B2CF701-CF7C-4054-8E8B-944BE56E272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72851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31C6FE-217D-4C3C-8AB5-843C0F76B17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056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337546-7FD0-4DA0-9470-F5B3436C95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98166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B9F2E4-6B41-47E3-A8E4-F9DE1C48514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21365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022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022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8DEC14-3F09-48AC-AFB5-5A5AB5931F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53949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E6E5B5-A3B2-4C67-B5FE-DF00236B425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2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50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50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7AE8C0-159A-4CF3-97A2-581877673C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67699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71CE3-C44B-49CF-A047-0A65B150E7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16303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898772-EBD8-46A8-8750-08E8F46A14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14678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03FE0-CF42-46B1-BB3A-B3A4BAC419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10086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A48D96-C15E-44FB-8471-35CC5ED3B54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59542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CCC06D5-B68A-450D-9A1A-46009C712DB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30907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C40FFD-319F-431A-A266-9E1278DB25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47963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370AB-02EF-45E3-A791-41F6F41928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26370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8815D-66DB-414D-B4D7-CAAE52206A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14084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2DDCC8-B1EA-40C3-AEBD-93BD0D5929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0850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0513" y="1825625"/>
            <a:ext cx="2057400" cy="4351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68313" y="1825625"/>
            <a:ext cx="60198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EBD973-45EE-42D1-970D-C40A3F874F1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094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CF1D5-7EF4-4673-9790-F1500FD25D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16336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DCC62279-DC57-44F5-B2B1-F49FFB5C582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A_矩形 3">
            <a:extLst>
              <a:ext uri="{FF2B5EF4-FFF2-40B4-BE49-F238E27FC236}">
                <a16:creationId xmlns:a16="http://schemas.microsoft.com/office/drawing/2014/main" id="{906D9D54-E906-4CA7-84A3-826F6A33B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2" y="1"/>
            <a:ext cx="9144002" cy="48588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glow rad="19050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0" name="PA_等腰三角形 28">
            <a:extLst>
              <a:ext uri="{FF2B5EF4-FFF2-40B4-BE49-F238E27FC236}">
                <a16:creationId xmlns:a16="http://schemas.microsoft.com/office/drawing/2014/main" id="{B7A6996B-79DC-4EBC-B1AD-AA503B0F1D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7878344" y="218563"/>
            <a:ext cx="744450" cy="1015601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1" name="PA_等腰三角形 27">
            <a:extLst>
              <a:ext uri="{FF2B5EF4-FFF2-40B4-BE49-F238E27FC236}">
                <a16:creationId xmlns:a16="http://schemas.microsoft.com/office/drawing/2014/main" id="{055FA65F-A593-490C-BB4A-8EFD7B9A7C4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7838120" y="2083001"/>
            <a:ext cx="2234284" cy="2337391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2" name="PA_等腰三角形 28">
            <a:extLst>
              <a:ext uri="{FF2B5EF4-FFF2-40B4-BE49-F238E27FC236}">
                <a16:creationId xmlns:a16="http://schemas.microsoft.com/office/drawing/2014/main" id="{ECFE89FD-F03F-4297-8194-96C4D9CEEA3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3436" y="100583"/>
            <a:ext cx="698400" cy="1015601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5" name="矩形: 圆角 22">
            <a:extLst>
              <a:ext uri="{FF2B5EF4-FFF2-40B4-BE49-F238E27FC236}">
                <a16:creationId xmlns:a16="http://schemas.microsoft.com/office/drawing/2014/main" id="{2AAADDA3-B4FB-4374-8AC8-114D5B62BAAF}"/>
              </a:ext>
            </a:extLst>
          </p:cNvPr>
          <p:cNvSpPr/>
          <p:nvPr/>
        </p:nvSpPr>
        <p:spPr>
          <a:xfrm>
            <a:off x="3087924" y="4301849"/>
            <a:ext cx="2968158" cy="1037724"/>
          </a:xfrm>
          <a:prstGeom prst="roundRect">
            <a:avLst/>
          </a:prstGeom>
          <a:solidFill>
            <a:srgbClr val="A78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7" name="PA_等腰三角形 27">
            <a:extLst>
              <a:ext uri="{FF2B5EF4-FFF2-40B4-BE49-F238E27FC236}">
                <a16:creationId xmlns:a16="http://schemas.microsoft.com/office/drawing/2014/main" id="{39233F2A-E87E-4096-914B-E12DDAA7C59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439876" y="1421226"/>
            <a:ext cx="2096077" cy="2337391"/>
          </a:xfrm>
          <a:prstGeom prst="triangle">
            <a:avLst/>
          </a:prstGeom>
          <a:solidFill>
            <a:srgbClr val="A78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8" name="PA_矩形 1">
            <a:extLst>
              <a:ext uri="{FF2B5EF4-FFF2-40B4-BE49-F238E27FC236}">
                <a16:creationId xmlns:a16="http://schemas.microsoft.com/office/drawing/2014/main" id="{C5050AC1-AEC6-4F11-96A4-2A62D168E86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2" y="4494283"/>
            <a:ext cx="263326" cy="2371014"/>
          </a:xfrm>
          <a:prstGeom prst="rect">
            <a:avLst/>
          </a:prstGeom>
          <a:solidFill>
            <a:srgbClr val="F3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9" name="PA_矩形 11">
            <a:extLst>
              <a:ext uri="{FF2B5EF4-FFF2-40B4-BE49-F238E27FC236}">
                <a16:creationId xmlns:a16="http://schemas.microsoft.com/office/drawing/2014/main" id="{F651A833-B7E7-4EC4-BF0B-8F6DB0AC48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880670" y="4486987"/>
            <a:ext cx="263330" cy="2371014"/>
          </a:xfrm>
          <a:prstGeom prst="rect">
            <a:avLst/>
          </a:prstGeom>
          <a:solidFill>
            <a:srgbClr val="A78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grpSp>
        <p:nvGrpSpPr>
          <p:cNvPr id="20" name="组合 36">
            <a:extLst>
              <a:ext uri="{FF2B5EF4-FFF2-40B4-BE49-F238E27FC236}">
                <a16:creationId xmlns:a16="http://schemas.microsoft.com/office/drawing/2014/main" id="{D234125E-7A6A-4867-82A1-325D8DCB14AB}"/>
              </a:ext>
            </a:extLst>
          </p:cNvPr>
          <p:cNvGrpSpPr/>
          <p:nvPr/>
        </p:nvGrpSpPr>
        <p:grpSpPr>
          <a:xfrm>
            <a:off x="1396942" y="1630652"/>
            <a:ext cx="1453415" cy="733210"/>
            <a:chOff x="3031959" y="1442099"/>
            <a:chExt cx="1453415" cy="733210"/>
          </a:xfrm>
        </p:grpSpPr>
        <p:cxnSp>
          <p:nvCxnSpPr>
            <p:cNvPr id="21" name="直接连接符 26">
              <a:extLst>
                <a:ext uri="{FF2B5EF4-FFF2-40B4-BE49-F238E27FC236}">
                  <a16:creationId xmlns:a16="http://schemas.microsoft.com/office/drawing/2014/main" id="{0D68AECD-E0C8-4C9C-8868-CEF15342217B}"/>
                </a:ext>
              </a:extLst>
            </p:cNvPr>
            <p:cNvCxnSpPr/>
            <p:nvPr/>
          </p:nvCxnSpPr>
          <p:spPr>
            <a:xfrm>
              <a:off x="3070459" y="1442099"/>
              <a:ext cx="0" cy="73321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35">
              <a:extLst>
                <a:ext uri="{FF2B5EF4-FFF2-40B4-BE49-F238E27FC236}">
                  <a16:creationId xmlns:a16="http://schemas.microsoft.com/office/drawing/2014/main" id="{8F6760D3-6971-4E29-A9DF-875A5E183E2E}"/>
                </a:ext>
              </a:extLst>
            </p:cNvPr>
            <p:cNvCxnSpPr/>
            <p:nvPr/>
          </p:nvCxnSpPr>
          <p:spPr>
            <a:xfrm>
              <a:off x="3031959" y="1442099"/>
              <a:ext cx="1453415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37">
            <a:extLst>
              <a:ext uri="{FF2B5EF4-FFF2-40B4-BE49-F238E27FC236}">
                <a16:creationId xmlns:a16="http://schemas.microsoft.com/office/drawing/2014/main" id="{E525E60E-2264-4C2F-82E5-F2B89C815F92}"/>
              </a:ext>
            </a:extLst>
          </p:cNvPr>
          <p:cNvGrpSpPr/>
          <p:nvPr/>
        </p:nvGrpSpPr>
        <p:grpSpPr>
          <a:xfrm rot="10800000">
            <a:off x="6423111" y="3342108"/>
            <a:ext cx="1453415" cy="733210"/>
            <a:chOff x="3031959" y="1442099"/>
            <a:chExt cx="1453415" cy="733210"/>
          </a:xfrm>
        </p:grpSpPr>
        <p:cxnSp>
          <p:nvCxnSpPr>
            <p:cNvPr id="24" name="直接连接符 38">
              <a:extLst>
                <a:ext uri="{FF2B5EF4-FFF2-40B4-BE49-F238E27FC236}">
                  <a16:creationId xmlns:a16="http://schemas.microsoft.com/office/drawing/2014/main" id="{16B5F7E1-6F7C-4AF7-AE1F-0905BE7BC2A5}"/>
                </a:ext>
              </a:extLst>
            </p:cNvPr>
            <p:cNvCxnSpPr/>
            <p:nvPr/>
          </p:nvCxnSpPr>
          <p:spPr>
            <a:xfrm>
              <a:off x="3070459" y="1442099"/>
              <a:ext cx="0" cy="73321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9">
              <a:extLst>
                <a:ext uri="{FF2B5EF4-FFF2-40B4-BE49-F238E27FC236}">
                  <a16:creationId xmlns:a16="http://schemas.microsoft.com/office/drawing/2014/main" id="{2CCAD942-AD6C-4652-B5C0-C5221632E4E8}"/>
                </a:ext>
              </a:extLst>
            </p:cNvPr>
            <p:cNvCxnSpPr/>
            <p:nvPr/>
          </p:nvCxnSpPr>
          <p:spPr>
            <a:xfrm>
              <a:off x="3031959" y="1442099"/>
              <a:ext cx="1453415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接连接符 42">
            <a:extLst>
              <a:ext uri="{FF2B5EF4-FFF2-40B4-BE49-F238E27FC236}">
                <a16:creationId xmlns:a16="http://schemas.microsoft.com/office/drawing/2014/main" id="{774BA6FD-4AB2-4845-8667-B808FCCCBFC9}"/>
              </a:ext>
            </a:extLst>
          </p:cNvPr>
          <p:cNvCxnSpPr/>
          <p:nvPr/>
        </p:nvCxnSpPr>
        <p:spPr>
          <a:xfrm>
            <a:off x="1732302" y="2540017"/>
            <a:ext cx="570488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A_等腰三角形 28">
            <a:extLst>
              <a:ext uri="{FF2B5EF4-FFF2-40B4-BE49-F238E27FC236}">
                <a16:creationId xmlns:a16="http://schemas.microsoft.com/office/drawing/2014/main" id="{ABFDADF3-B187-4209-B2D8-0DDEA336AC9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64033" y="975090"/>
            <a:ext cx="390245" cy="567487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30" name="PA_等腰三角形 28">
            <a:extLst>
              <a:ext uri="{FF2B5EF4-FFF2-40B4-BE49-F238E27FC236}">
                <a16:creationId xmlns:a16="http://schemas.microsoft.com/office/drawing/2014/main" id="{144A8C74-22FF-4A3F-B147-AE65274E09B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79953" y="330119"/>
            <a:ext cx="646793" cy="940554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31" name="PA_等腰三角形 28">
            <a:extLst>
              <a:ext uri="{FF2B5EF4-FFF2-40B4-BE49-F238E27FC236}">
                <a16:creationId xmlns:a16="http://schemas.microsoft.com/office/drawing/2014/main" id="{DE409E19-E27C-4D0F-BC42-917E16449FF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119030" y="302256"/>
            <a:ext cx="390245" cy="567487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32" name="PA_等腰三角形 28">
            <a:extLst>
              <a:ext uri="{FF2B5EF4-FFF2-40B4-BE49-F238E27FC236}">
                <a16:creationId xmlns:a16="http://schemas.microsoft.com/office/drawing/2014/main" id="{ADD63C16-E947-40F2-A486-15D06EBE23E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519472" y="376123"/>
            <a:ext cx="390245" cy="567487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324" y="1149491"/>
            <a:ext cx="6673385" cy="139052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324" y="2546275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5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513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">
            <a:extLst>
              <a:ext uri="{FF2B5EF4-FFF2-40B4-BE49-F238E27FC236}">
                <a16:creationId xmlns:a16="http://schemas.microsoft.com/office/drawing/2014/main" id="{3E75AF3A-B663-4EB6-8DAB-B91CD484B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45"/>
          <a:stretch/>
        </p:blipFill>
        <p:spPr>
          <a:xfrm>
            <a:off x="0" y="0"/>
            <a:ext cx="9595544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0ADED79-4F1D-445B-A7F0-5D6CBDF157D1}"/>
              </a:ext>
            </a:extLst>
          </p:cNvPr>
          <p:cNvSpPr/>
          <p:nvPr/>
        </p:nvSpPr>
        <p:spPr>
          <a:xfrm>
            <a:off x="0" y="0"/>
            <a:ext cx="9595544" cy="90167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9" name="任意多边形: 形状 43">
            <a:extLst>
              <a:ext uri="{FF2B5EF4-FFF2-40B4-BE49-F238E27FC236}">
                <a16:creationId xmlns:a16="http://schemas.microsoft.com/office/drawing/2014/main" id="{697FCBEF-1E23-4BE2-AEB5-9B337BF71184}"/>
              </a:ext>
            </a:extLst>
          </p:cNvPr>
          <p:cNvSpPr/>
          <p:nvPr/>
        </p:nvSpPr>
        <p:spPr>
          <a:xfrm>
            <a:off x="0" y="1184503"/>
            <a:ext cx="9595544" cy="5688013"/>
          </a:xfrm>
          <a:custGeom>
            <a:avLst/>
            <a:gdLst>
              <a:gd name="connsiteX0" fmla="*/ 0 w 12192000"/>
              <a:gd name="connsiteY0" fmla="*/ 0 h 5688013"/>
              <a:gd name="connsiteX1" fmla="*/ 12192000 w 12192000"/>
              <a:gd name="connsiteY1" fmla="*/ 0 h 5688013"/>
              <a:gd name="connsiteX2" fmla="*/ 12192000 w 12192000"/>
              <a:gd name="connsiteY2" fmla="*/ 5688013 h 5688013"/>
              <a:gd name="connsiteX3" fmla="*/ 1934805 w 12192000"/>
              <a:gd name="connsiteY3" fmla="*/ 5688013 h 5688013"/>
              <a:gd name="connsiteX4" fmla="*/ 5541457 w 12192000"/>
              <a:gd name="connsiteY4" fmla="*/ 1 h 5688013"/>
              <a:gd name="connsiteX5" fmla="*/ 1 w 12192000"/>
              <a:gd name="connsiteY5" fmla="*/ 1 h 5688013"/>
              <a:gd name="connsiteX6" fmla="*/ 1 w 12192000"/>
              <a:gd name="connsiteY6" fmla="*/ 5688013 h 5688013"/>
              <a:gd name="connsiteX7" fmla="*/ 0 w 12192000"/>
              <a:gd name="connsiteY7" fmla="*/ 5688013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688013">
                <a:moveTo>
                  <a:pt x="0" y="0"/>
                </a:moveTo>
                <a:lnTo>
                  <a:pt x="12192000" y="0"/>
                </a:lnTo>
                <a:lnTo>
                  <a:pt x="12192000" y="5688013"/>
                </a:lnTo>
                <a:lnTo>
                  <a:pt x="1934805" y="5688013"/>
                </a:lnTo>
                <a:lnTo>
                  <a:pt x="5541457" y="1"/>
                </a:lnTo>
                <a:lnTo>
                  <a:pt x="1" y="1"/>
                </a:lnTo>
                <a:lnTo>
                  <a:pt x="1" y="5688013"/>
                </a:lnTo>
                <a:lnTo>
                  <a:pt x="0" y="5688013"/>
                </a:lnTo>
                <a:close/>
              </a:path>
            </a:pathLst>
          </a:cu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FDF2E40-A0FD-4AAC-9A00-EA51595A9340}"/>
              </a:ext>
            </a:extLst>
          </p:cNvPr>
          <p:cNvSpPr/>
          <p:nvPr/>
        </p:nvSpPr>
        <p:spPr>
          <a:xfrm>
            <a:off x="32260" y="13976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TW" altLang="en-US" sz="4000" b="1" dirty="0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目錄</a:t>
            </a:r>
            <a:endParaRPr lang="zh-CN" altLang="en-US" sz="4000" b="1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grpSp>
        <p:nvGrpSpPr>
          <p:cNvPr id="11" name="组合 7">
            <a:extLst>
              <a:ext uri="{FF2B5EF4-FFF2-40B4-BE49-F238E27FC236}">
                <a16:creationId xmlns:a16="http://schemas.microsoft.com/office/drawing/2014/main" id="{2550DE1A-60E8-4F49-9F48-5B3CB19C484E}"/>
              </a:ext>
            </a:extLst>
          </p:cNvPr>
          <p:cNvGrpSpPr/>
          <p:nvPr/>
        </p:nvGrpSpPr>
        <p:grpSpPr>
          <a:xfrm>
            <a:off x="4240892" y="1539836"/>
            <a:ext cx="1039954" cy="638556"/>
            <a:chOff x="6561276" y="1799844"/>
            <a:chExt cx="1039954" cy="638556"/>
          </a:xfrm>
          <a:solidFill>
            <a:schemeClr val="tx2"/>
          </a:solidFill>
        </p:grpSpPr>
        <p:sp>
          <p:nvSpPr>
            <p:cNvPr id="12" name="椭圆 19">
              <a:extLst>
                <a:ext uri="{FF2B5EF4-FFF2-40B4-BE49-F238E27FC236}">
                  <a16:creationId xmlns:a16="http://schemas.microsoft.com/office/drawing/2014/main" id="{AFA7FC3D-DD48-4F02-94FD-56E81113E22F}"/>
                </a:ext>
              </a:extLst>
            </p:cNvPr>
            <p:cNvSpPr/>
            <p:nvPr/>
          </p:nvSpPr>
          <p:spPr>
            <a:xfrm>
              <a:off x="6561276" y="1799844"/>
              <a:ext cx="638556" cy="6385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字魂36号-正文宋楷" panose="02000000000000000000" pitchFamily="2" charset="-122"/>
                  <a:ea typeface="字魂36号-正文宋楷" panose="02000000000000000000" pitchFamily="2" charset="-122"/>
                  <a:sym typeface="字魂36号-正文宋楷" panose="02000000000000000000" pitchFamily="2" charset="-122"/>
                </a:rPr>
                <a:t>01</a:t>
              </a:r>
              <a:endParaRPr lang="zh-CN" altLang="en-US" dirty="0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  <p:cxnSp>
          <p:nvCxnSpPr>
            <p:cNvPr id="13" name="直接连接符 20">
              <a:extLst>
                <a:ext uri="{FF2B5EF4-FFF2-40B4-BE49-F238E27FC236}">
                  <a16:creationId xmlns:a16="http://schemas.microsoft.com/office/drawing/2014/main" id="{32C153E0-E859-4CF8-96DE-055216F5ABF2}"/>
                </a:ext>
              </a:extLst>
            </p:cNvPr>
            <p:cNvCxnSpPr/>
            <p:nvPr/>
          </p:nvCxnSpPr>
          <p:spPr>
            <a:xfrm>
              <a:off x="7199832" y="2119313"/>
              <a:ext cx="315774" cy="0"/>
            </a:xfrm>
            <a:prstGeom prst="line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21">
              <a:extLst>
                <a:ext uri="{FF2B5EF4-FFF2-40B4-BE49-F238E27FC236}">
                  <a16:creationId xmlns:a16="http://schemas.microsoft.com/office/drawing/2014/main" id="{2E61092D-3188-4278-B3BC-972706667B63}"/>
                </a:ext>
              </a:extLst>
            </p:cNvPr>
            <p:cNvSpPr/>
            <p:nvPr/>
          </p:nvSpPr>
          <p:spPr>
            <a:xfrm>
              <a:off x="7515606" y="2076310"/>
              <a:ext cx="85624" cy="85624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15" name="组合 22">
            <a:extLst>
              <a:ext uri="{FF2B5EF4-FFF2-40B4-BE49-F238E27FC236}">
                <a16:creationId xmlns:a16="http://schemas.microsoft.com/office/drawing/2014/main" id="{DE205462-844D-4355-8D5A-BC731F59DF72}"/>
              </a:ext>
            </a:extLst>
          </p:cNvPr>
          <p:cNvGrpSpPr/>
          <p:nvPr/>
        </p:nvGrpSpPr>
        <p:grpSpPr>
          <a:xfrm>
            <a:off x="3763727" y="2497139"/>
            <a:ext cx="1039954" cy="638556"/>
            <a:chOff x="6561276" y="1799844"/>
            <a:chExt cx="1039954" cy="638556"/>
          </a:xfrm>
          <a:solidFill>
            <a:schemeClr val="accent1"/>
          </a:solidFill>
        </p:grpSpPr>
        <p:sp>
          <p:nvSpPr>
            <p:cNvPr id="16" name="椭圆 23">
              <a:extLst>
                <a:ext uri="{FF2B5EF4-FFF2-40B4-BE49-F238E27FC236}">
                  <a16:creationId xmlns:a16="http://schemas.microsoft.com/office/drawing/2014/main" id="{BCE9EF42-A432-46CC-B804-1AC669361D45}"/>
                </a:ext>
              </a:extLst>
            </p:cNvPr>
            <p:cNvSpPr/>
            <p:nvPr/>
          </p:nvSpPr>
          <p:spPr>
            <a:xfrm>
              <a:off x="6561276" y="1799844"/>
              <a:ext cx="638556" cy="6385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字魂36号-正文宋楷" panose="02000000000000000000" pitchFamily="2" charset="-122"/>
                  <a:ea typeface="字魂36号-正文宋楷" panose="02000000000000000000" pitchFamily="2" charset="-122"/>
                  <a:sym typeface="字魂36号-正文宋楷" panose="02000000000000000000" pitchFamily="2" charset="-122"/>
                </a:rPr>
                <a:t>02</a:t>
              </a:r>
              <a:endParaRPr lang="zh-CN" altLang="en-US" dirty="0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  <p:cxnSp>
          <p:nvCxnSpPr>
            <p:cNvPr id="17" name="直接连接符 24">
              <a:extLst>
                <a:ext uri="{FF2B5EF4-FFF2-40B4-BE49-F238E27FC236}">
                  <a16:creationId xmlns:a16="http://schemas.microsoft.com/office/drawing/2014/main" id="{9C23016E-31E0-4168-B5D4-129817B53F7F}"/>
                </a:ext>
              </a:extLst>
            </p:cNvPr>
            <p:cNvCxnSpPr/>
            <p:nvPr/>
          </p:nvCxnSpPr>
          <p:spPr>
            <a:xfrm>
              <a:off x="7199832" y="2119313"/>
              <a:ext cx="315774" cy="0"/>
            </a:xfrm>
            <a:prstGeom prst="line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25">
              <a:extLst>
                <a:ext uri="{FF2B5EF4-FFF2-40B4-BE49-F238E27FC236}">
                  <a16:creationId xmlns:a16="http://schemas.microsoft.com/office/drawing/2014/main" id="{2D881044-1B48-4644-AF72-33B1BDD2FA36}"/>
                </a:ext>
              </a:extLst>
            </p:cNvPr>
            <p:cNvSpPr/>
            <p:nvPr/>
          </p:nvSpPr>
          <p:spPr>
            <a:xfrm>
              <a:off x="7515606" y="2076310"/>
              <a:ext cx="85624" cy="85624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19" name="组合 28">
            <a:extLst>
              <a:ext uri="{FF2B5EF4-FFF2-40B4-BE49-F238E27FC236}">
                <a16:creationId xmlns:a16="http://schemas.microsoft.com/office/drawing/2014/main" id="{E3313426-8D77-4675-B969-04E29C94CF67}"/>
              </a:ext>
            </a:extLst>
          </p:cNvPr>
          <p:cNvGrpSpPr/>
          <p:nvPr/>
        </p:nvGrpSpPr>
        <p:grpSpPr>
          <a:xfrm>
            <a:off x="3243750" y="3540439"/>
            <a:ext cx="1039954" cy="638556"/>
            <a:chOff x="6561276" y="1799844"/>
            <a:chExt cx="1039954" cy="638556"/>
          </a:xfrm>
          <a:solidFill>
            <a:schemeClr val="tx2"/>
          </a:solidFill>
        </p:grpSpPr>
        <p:sp>
          <p:nvSpPr>
            <p:cNvPr id="20" name="椭圆 29">
              <a:extLst>
                <a:ext uri="{FF2B5EF4-FFF2-40B4-BE49-F238E27FC236}">
                  <a16:creationId xmlns:a16="http://schemas.microsoft.com/office/drawing/2014/main" id="{2766A7ED-CF9C-4287-9C90-0C2BA8EDF8A7}"/>
                </a:ext>
              </a:extLst>
            </p:cNvPr>
            <p:cNvSpPr/>
            <p:nvPr/>
          </p:nvSpPr>
          <p:spPr>
            <a:xfrm>
              <a:off x="6561276" y="1799844"/>
              <a:ext cx="638556" cy="6385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字魂36号-正文宋楷" panose="02000000000000000000" pitchFamily="2" charset="-122"/>
                  <a:ea typeface="字魂36号-正文宋楷" panose="02000000000000000000" pitchFamily="2" charset="-122"/>
                  <a:sym typeface="字魂36号-正文宋楷" panose="02000000000000000000" pitchFamily="2" charset="-122"/>
                </a:rPr>
                <a:t>03</a:t>
              </a:r>
              <a:endParaRPr lang="zh-CN" altLang="en-US" dirty="0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  <p:cxnSp>
          <p:nvCxnSpPr>
            <p:cNvPr id="21" name="直接连接符 30">
              <a:extLst>
                <a:ext uri="{FF2B5EF4-FFF2-40B4-BE49-F238E27FC236}">
                  <a16:creationId xmlns:a16="http://schemas.microsoft.com/office/drawing/2014/main" id="{A90B0CF1-02D4-47DD-8699-01E8A66A471D}"/>
                </a:ext>
              </a:extLst>
            </p:cNvPr>
            <p:cNvCxnSpPr/>
            <p:nvPr/>
          </p:nvCxnSpPr>
          <p:spPr>
            <a:xfrm>
              <a:off x="7199832" y="2119313"/>
              <a:ext cx="315774" cy="0"/>
            </a:xfrm>
            <a:prstGeom prst="line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31">
              <a:extLst>
                <a:ext uri="{FF2B5EF4-FFF2-40B4-BE49-F238E27FC236}">
                  <a16:creationId xmlns:a16="http://schemas.microsoft.com/office/drawing/2014/main" id="{4DD9B94E-A4E6-464D-A5E7-39FAB1B49EB9}"/>
                </a:ext>
              </a:extLst>
            </p:cNvPr>
            <p:cNvSpPr/>
            <p:nvPr/>
          </p:nvSpPr>
          <p:spPr>
            <a:xfrm>
              <a:off x="7515606" y="2076310"/>
              <a:ext cx="85624" cy="85624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23" name="组合 32">
            <a:extLst>
              <a:ext uri="{FF2B5EF4-FFF2-40B4-BE49-F238E27FC236}">
                <a16:creationId xmlns:a16="http://schemas.microsoft.com/office/drawing/2014/main" id="{68591334-A343-4EAF-94B9-C71025AC397D}"/>
              </a:ext>
            </a:extLst>
          </p:cNvPr>
          <p:cNvGrpSpPr/>
          <p:nvPr/>
        </p:nvGrpSpPr>
        <p:grpSpPr>
          <a:xfrm>
            <a:off x="2561281" y="4879941"/>
            <a:ext cx="1039954" cy="638556"/>
            <a:chOff x="6561276" y="1799844"/>
            <a:chExt cx="1039954" cy="638556"/>
          </a:xfrm>
          <a:solidFill>
            <a:schemeClr val="accent1"/>
          </a:solidFill>
        </p:grpSpPr>
        <p:sp>
          <p:nvSpPr>
            <p:cNvPr id="24" name="椭圆 33">
              <a:extLst>
                <a:ext uri="{FF2B5EF4-FFF2-40B4-BE49-F238E27FC236}">
                  <a16:creationId xmlns:a16="http://schemas.microsoft.com/office/drawing/2014/main" id="{DBE6068D-48D3-4628-AE36-E5272C40D26D}"/>
                </a:ext>
              </a:extLst>
            </p:cNvPr>
            <p:cNvSpPr/>
            <p:nvPr/>
          </p:nvSpPr>
          <p:spPr>
            <a:xfrm>
              <a:off x="6561276" y="1799844"/>
              <a:ext cx="638556" cy="6385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字魂36号-正文宋楷" panose="02000000000000000000" pitchFamily="2" charset="-122"/>
                  <a:ea typeface="字魂36号-正文宋楷" panose="02000000000000000000" pitchFamily="2" charset="-122"/>
                  <a:sym typeface="字魂36号-正文宋楷" panose="02000000000000000000" pitchFamily="2" charset="-122"/>
                </a:rPr>
                <a:t>04</a:t>
              </a:r>
              <a:endParaRPr lang="zh-CN" altLang="en-US" dirty="0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  <p:cxnSp>
          <p:nvCxnSpPr>
            <p:cNvPr id="25" name="直接连接符 34">
              <a:extLst>
                <a:ext uri="{FF2B5EF4-FFF2-40B4-BE49-F238E27FC236}">
                  <a16:creationId xmlns:a16="http://schemas.microsoft.com/office/drawing/2014/main" id="{D7DE14E2-2A57-4AA9-A648-A7E0E2732A52}"/>
                </a:ext>
              </a:extLst>
            </p:cNvPr>
            <p:cNvCxnSpPr/>
            <p:nvPr/>
          </p:nvCxnSpPr>
          <p:spPr>
            <a:xfrm>
              <a:off x="7199832" y="2119313"/>
              <a:ext cx="315774" cy="0"/>
            </a:xfrm>
            <a:prstGeom prst="line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35">
              <a:extLst>
                <a:ext uri="{FF2B5EF4-FFF2-40B4-BE49-F238E27FC236}">
                  <a16:creationId xmlns:a16="http://schemas.microsoft.com/office/drawing/2014/main" id="{DABAA3E0-B44A-41A6-BD76-3A19878137AC}"/>
                </a:ext>
              </a:extLst>
            </p:cNvPr>
            <p:cNvSpPr/>
            <p:nvPr/>
          </p:nvSpPr>
          <p:spPr>
            <a:xfrm>
              <a:off x="7515606" y="2076310"/>
              <a:ext cx="85624" cy="85624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187492"/>
      </p:ext>
    </p:extLst>
  </p:cSld>
  <p:clrMapOvr>
    <a:masterClrMapping/>
  </p:clrMapOvr>
  <p:hf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69F36FE-C855-4CCC-AA1C-9D80CDDC0604}"/>
              </a:ext>
            </a:extLst>
          </p:cNvPr>
          <p:cNvSpPr/>
          <p:nvPr/>
        </p:nvSpPr>
        <p:spPr>
          <a:xfrm>
            <a:off x="0" y="895210"/>
            <a:ext cx="9143999" cy="2745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grpSp>
        <p:nvGrpSpPr>
          <p:cNvPr id="8" name="组合 3">
            <a:extLst>
              <a:ext uri="{FF2B5EF4-FFF2-40B4-BE49-F238E27FC236}">
                <a16:creationId xmlns:a16="http://schemas.microsoft.com/office/drawing/2014/main" id="{9B0A89A0-F9B9-4798-BA4A-9C81C2DE9E62}"/>
              </a:ext>
            </a:extLst>
          </p:cNvPr>
          <p:cNvGrpSpPr/>
          <p:nvPr/>
        </p:nvGrpSpPr>
        <p:grpSpPr>
          <a:xfrm>
            <a:off x="2593293" y="4129264"/>
            <a:ext cx="3970087" cy="1905134"/>
            <a:chOff x="4117290" y="4129264"/>
            <a:chExt cx="3970087" cy="1905134"/>
          </a:xfrm>
        </p:grpSpPr>
        <p:cxnSp>
          <p:nvCxnSpPr>
            <p:cNvPr id="9" name="直接连接符 21">
              <a:extLst>
                <a:ext uri="{FF2B5EF4-FFF2-40B4-BE49-F238E27FC236}">
                  <a16:creationId xmlns:a16="http://schemas.microsoft.com/office/drawing/2014/main" id="{C26434A3-35D1-4935-9B19-49286110CE21}"/>
                </a:ext>
              </a:extLst>
            </p:cNvPr>
            <p:cNvCxnSpPr/>
            <p:nvPr/>
          </p:nvCxnSpPr>
          <p:spPr bwMode="auto">
            <a:xfrm>
              <a:off x="4117290" y="4129264"/>
              <a:ext cx="0" cy="7530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接连接符 22">
              <a:extLst>
                <a:ext uri="{FF2B5EF4-FFF2-40B4-BE49-F238E27FC236}">
                  <a16:creationId xmlns:a16="http://schemas.microsoft.com/office/drawing/2014/main" id="{598627B5-2EA5-4C6B-A55B-8104EABA9DCF}"/>
                </a:ext>
              </a:extLst>
            </p:cNvPr>
            <p:cNvCxnSpPr/>
            <p:nvPr/>
          </p:nvCxnSpPr>
          <p:spPr bwMode="auto">
            <a:xfrm>
              <a:off x="8077730" y="5242310"/>
              <a:ext cx="0" cy="7920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接连接符 23">
              <a:extLst>
                <a:ext uri="{FF2B5EF4-FFF2-40B4-BE49-F238E27FC236}">
                  <a16:creationId xmlns:a16="http://schemas.microsoft.com/office/drawing/2014/main" id="{A1B99E59-E5A5-4163-9F2F-3A3941EBA701}"/>
                </a:ext>
              </a:extLst>
            </p:cNvPr>
            <p:cNvCxnSpPr/>
            <p:nvPr/>
          </p:nvCxnSpPr>
          <p:spPr bwMode="auto">
            <a:xfrm flipH="1">
              <a:off x="4117290" y="4129264"/>
              <a:ext cx="208823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接连接符 24">
              <a:extLst>
                <a:ext uri="{FF2B5EF4-FFF2-40B4-BE49-F238E27FC236}">
                  <a16:creationId xmlns:a16="http://schemas.microsoft.com/office/drawing/2014/main" id="{77194289-AD81-4C65-9EB0-17007F1721E8}"/>
                </a:ext>
              </a:extLst>
            </p:cNvPr>
            <p:cNvCxnSpPr/>
            <p:nvPr/>
          </p:nvCxnSpPr>
          <p:spPr bwMode="auto">
            <a:xfrm flipH="1">
              <a:off x="6421546" y="6034398"/>
              <a:ext cx="16561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接连接符 25">
              <a:extLst>
                <a:ext uri="{FF2B5EF4-FFF2-40B4-BE49-F238E27FC236}">
                  <a16:creationId xmlns:a16="http://schemas.microsoft.com/office/drawing/2014/main" id="{3AEF27C3-8C82-47F6-92E2-87B8F2DA7C74}"/>
                </a:ext>
              </a:extLst>
            </p:cNvPr>
            <p:cNvCxnSpPr/>
            <p:nvPr/>
          </p:nvCxnSpPr>
          <p:spPr bwMode="auto">
            <a:xfrm>
              <a:off x="4117290" y="5855482"/>
              <a:ext cx="0" cy="1789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接连接符 26">
              <a:extLst>
                <a:ext uri="{FF2B5EF4-FFF2-40B4-BE49-F238E27FC236}">
                  <a16:creationId xmlns:a16="http://schemas.microsoft.com/office/drawing/2014/main" id="{B1545686-31AB-4998-A3B5-B610E869C756}"/>
                </a:ext>
              </a:extLst>
            </p:cNvPr>
            <p:cNvCxnSpPr/>
            <p:nvPr/>
          </p:nvCxnSpPr>
          <p:spPr bwMode="auto">
            <a:xfrm flipH="1">
              <a:off x="4117290" y="6034398"/>
              <a:ext cx="17472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接连接符 27">
              <a:extLst>
                <a:ext uri="{FF2B5EF4-FFF2-40B4-BE49-F238E27FC236}">
                  <a16:creationId xmlns:a16="http://schemas.microsoft.com/office/drawing/2014/main" id="{61DA77FF-196E-43B5-B260-87F0F95A2AB5}"/>
                </a:ext>
              </a:extLst>
            </p:cNvPr>
            <p:cNvCxnSpPr/>
            <p:nvPr/>
          </p:nvCxnSpPr>
          <p:spPr bwMode="auto">
            <a:xfrm flipH="1">
              <a:off x="7912653" y="4129264"/>
              <a:ext cx="17472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接连接符 28">
              <a:extLst>
                <a:ext uri="{FF2B5EF4-FFF2-40B4-BE49-F238E27FC236}">
                  <a16:creationId xmlns:a16="http://schemas.microsoft.com/office/drawing/2014/main" id="{77607FE1-6CCC-430E-8675-65D25961B379}"/>
                </a:ext>
              </a:extLst>
            </p:cNvPr>
            <p:cNvCxnSpPr/>
            <p:nvPr/>
          </p:nvCxnSpPr>
          <p:spPr bwMode="auto">
            <a:xfrm>
              <a:off x="8087377" y="4129264"/>
              <a:ext cx="0" cy="1789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7" name="图片 29">
            <a:extLst>
              <a:ext uri="{FF2B5EF4-FFF2-40B4-BE49-F238E27FC236}">
                <a16:creationId xmlns:a16="http://schemas.microsoft.com/office/drawing/2014/main" id="{D7A48645-54BF-46B7-A811-02440FAD45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66" b="30078"/>
          <a:stretch/>
        </p:blipFill>
        <p:spPr>
          <a:xfrm>
            <a:off x="0" y="1088571"/>
            <a:ext cx="9143999" cy="2354944"/>
          </a:xfrm>
          <a:prstGeom prst="rect">
            <a:avLst/>
          </a:prstGeom>
        </p:spPr>
      </p:pic>
      <p:sp>
        <p:nvSpPr>
          <p:cNvPr id="18" name="PA_等腰三角形 27">
            <a:extLst>
              <a:ext uri="{FF2B5EF4-FFF2-40B4-BE49-F238E27FC236}">
                <a16:creationId xmlns:a16="http://schemas.microsoft.com/office/drawing/2014/main" id="{6F211590-A73A-41D6-91E8-2A5ACA8F93D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6044" y="4299914"/>
            <a:ext cx="2096077" cy="2337391"/>
          </a:xfrm>
          <a:prstGeom prst="triangle">
            <a:avLst/>
          </a:prstGeom>
          <a:solidFill>
            <a:srgbClr val="A78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9" name="PA_等腰三角形 28">
            <a:extLst>
              <a:ext uri="{FF2B5EF4-FFF2-40B4-BE49-F238E27FC236}">
                <a16:creationId xmlns:a16="http://schemas.microsoft.com/office/drawing/2014/main" id="{0608B72C-226C-4D90-9939-80E03A198D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8771775" y="3087203"/>
            <a:ext cx="744450" cy="1015601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0" name="PA_等腰三角形 27">
            <a:extLst>
              <a:ext uri="{FF2B5EF4-FFF2-40B4-BE49-F238E27FC236}">
                <a16:creationId xmlns:a16="http://schemas.microsoft.com/office/drawing/2014/main" id="{8BBAA040-E71B-4CE4-A717-6D0FE1B499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6799214" y="4289217"/>
            <a:ext cx="2234284" cy="2337391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1" name="PA_等腰三角形 28">
            <a:extLst>
              <a:ext uri="{FF2B5EF4-FFF2-40B4-BE49-F238E27FC236}">
                <a16:creationId xmlns:a16="http://schemas.microsoft.com/office/drawing/2014/main" id="{F3CFB60A-83EA-49CD-9235-9BFEEB527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372225" y="3087203"/>
            <a:ext cx="744449" cy="1015601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268" y="4136196"/>
            <a:ext cx="3960440" cy="1898197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1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5499"/>
      </p:ext>
    </p:extLst>
  </p:cSld>
  <p:clrMapOvr>
    <a:masterClrMapping/>
  </p:clrMapOvr>
  <p:hf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163555"/>
      </p:ext>
    </p:extLst>
  </p:cSld>
  <p:clrMapOvr>
    <a:masterClrMapping/>
  </p:clrMapOvr>
  <p:hf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31"/>
            <a:ext cx="7886700" cy="716022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DD31181-269F-41D2-9BD1-8BA2499A8891}"/>
              </a:ext>
            </a:extLst>
          </p:cNvPr>
          <p:cNvSpPr/>
          <p:nvPr/>
        </p:nvSpPr>
        <p:spPr>
          <a:xfrm flipH="1">
            <a:off x="0" y="610974"/>
            <a:ext cx="256089" cy="62470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4B16B9-3DAF-4E9E-86C7-44E84FB7985A}"/>
              </a:ext>
            </a:extLst>
          </p:cNvPr>
          <p:cNvSpPr/>
          <p:nvPr/>
        </p:nvSpPr>
        <p:spPr>
          <a:xfrm flipH="1">
            <a:off x="8887911" y="0"/>
            <a:ext cx="256089" cy="6247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8" name="PA_等腰三角形 27">
            <a:extLst>
              <a:ext uri="{FF2B5EF4-FFF2-40B4-BE49-F238E27FC236}">
                <a16:creationId xmlns:a16="http://schemas.microsoft.com/office/drawing/2014/main" id="{3827CC84-EAB7-46AB-ADEC-8D07C155E4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3972" y="14229"/>
            <a:ext cx="629340" cy="701794"/>
          </a:xfrm>
          <a:prstGeom prst="triangle">
            <a:avLst/>
          </a:prstGeom>
          <a:solidFill>
            <a:srgbClr val="A78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9" name="PA_等腰三角形 27">
            <a:extLst>
              <a:ext uri="{FF2B5EF4-FFF2-40B4-BE49-F238E27FC236}">
                <a16:creationId xmlns:a16="http://schemas.microsoft.com/office/drawing/2014/main" id="{4BD6E8A8-8B8A-4A98-AB59-DB4844DA999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6961" y="14229"/>
            <a:ext cx="629340" cy="701794"/>
          </a:xfrm>
          <a:prstGeom prst="triangle">
            <a:avLst/>
          </a:prstGeom>
          <a:solidFill>
            <a:srgbClr val="A78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3D5B455-CA3F-447C-A0C1-5BBE9A5043C0}"/>
              </a:ext>
            </a:extLst>
          </p:cNvPr>
          <p:cNvSpPr/>
          <p:nvPr userDrawn="1"/>
        </p:nvSpPr>
        <p:spPr>
          <a:xfrm flipV="1">
            <a:off x="883312" y="716023"/>
            <a:ext cx="7503649" cy="4571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F314D7-5562-4005-A079-4735CB33A337}"/>
              </a:ext>
            </a:extLst>
          </p:cNvPr>
          <p:cNvSpPr txBox="1"/>
          <p:nvPr userDrawn="1"/>
        </p:nvSpPr>
        <p:spPr>
          <a:xfrm>
            <a:off x="8676456" y="6525344"/>
            <a:ext cx="467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FDFE234-0DCE-4A79-837D-26CB1D1774E7}" type="slidenum">
              <a:rPr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/>
              <a:t>‹#›</a:t>
            </a:fld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8507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DA1942-B74A-4021-A6A7-00DEEAD3E2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A_矩形 3">
            <a:extLst>
              <a:ext uri="{FF2B5EF4-FFF2-40B4-BE49-F238E27FC236}">
                <a16:creationId xmlns:a16="http://schemas.microsoft.com/office/drawing/2014/main" id="{BE7CEFFD-9A11-4D31-8F95-4F864A16A7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2" y="1"/>
            <a:ext cx="9144002" cy="48588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glow rad="19050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7" name="PA_等腰三角形 28">
            <a:extLst>
              <a:ext uri="{FF2B5EF4-FFF2-40B4-BE49-F238E27FC236}">
                <a16:creationId xmlns:a16="http://schemas.microsoft.com/office/drawing/2014/main" id="{1E55EC46-46D5-4E25-870A-93729B14DA6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7878344" y="218563"/>
            <a:ext cx="744450" cy="1015601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8" name="PA_等腰三角形 27">
            <a:extLst>
              <a:ext uri="{FF2B5EF4-FFF2-40B4-BE49-F238E27FC236}">
                <a16:creationId xmlns:a16="http://schemas.microsoft.com/office/drawing/2014/main" id="{5598FFA6-7B26-45A8-9D0C-994C2B281E5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7625975" y="1452726"/>
            <a:ext cx="2234284" cy="2337391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9" name="PA_等腰三角形 28">
            <a:extLst>
              <a:ext uri="{FF2B5EF4-FFF2-40B4-BE49-F238E27FC236}">
                <a16:creationId xmlns:a16="http://schemas.microsoft.com/office/drawing/2014/main" id="{2AC3F343-6180-48B4-B327-FBA38FA0DAC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3436" y="100583"/>
            <a:ext cx="698400" cy="1015601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1" name="PA_等腰三角形 27">
            <a:extLst>
              <a:ext uri="{FF2B5EF4-FFF2-40B4-BE49-F238E27FC236}">
                <a16:creationId xmlns:a16="http://schemas.microsoft.com/office/drawing/2014/main" id="{4179A4A6-239F-40E5-A5ED-DFF5081D37E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439876" y="1421226"/>
            <a:ext cx="2096077" cy="2337391"/>
          </a:xfrm>
          <a:prstGeom prst="triangle">
            <a:avLst/>
          </a:prstGeom>
          <a:solidFill>
            <a:srgbClr val="A78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2" name="PA_矩形 1">
            <a:extLst>
              <a:ext uri="{FF2B5EF4-FFF2-40B4-BE49-F238E27FC236}">
                <a16:creationId xmlns:a16="http://schemas.microsoft.com/office/drawing/2014/main" id="{7872B884-216C-40AC-BEB6-C0BFC4020B4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2" y="4494283"/>
            <a:ext cx="263326" cy="2371014"/>
          </a:xfrm>
          <a:prstGeom prst="rect">
            <a:avLst/>
          </a:prstGeom>
          <a:solidFill>
            <a:srgbClr val="F3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3" name="PA_矩形 11">
            <a:extLst>
              <a:ext uri="{FF2B5EF4-FFF2-40B4-BE49-F238E27FC236}">
                <a16:creationId xmlns:a16="http://schemas.microsoft.com/office/drawing/2014/main" id="{687715D4-2D57-4CC1-8275-4CE299151AE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880670" y="4486987"/>
            <a:ext cx="263330" cy="2371014"/>
          </a:xfrm>
          <a:prstGeom prst="rect">
            <a:avLst/>
          </a:prstGeom>
          <a:solidFill>
            <a:srgbClr val="A78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1" name="PA_等腰三角形 28">
            <a:extLst>
              <a:ext uri="{FF2B5EF4-FFF2-40B4-BE49-F238E27FC236}">
                <a16:creationId xmlns:a16="http://schemas.microsoft.com/office/drawing/2014/main" id="{7C4357AB-BB3A-4BC7-AF02-0EF9F044682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64033" y="975090"/>
            <a:ext cx="390245" cy="567487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2" name="PA_等腰三角形 28">
            <a:extLst>
              <a:ext uri="{FF2B5EF4-FFF2-40B4-BE49-F238E27FC236}">
                <a16:creationId xmlns:a16="http://schemas.microsoft.com/office/drawing/2014/main" id="{FA323E00-ADB6-426C-AE6D-06F54FEBBB4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79953" y="330119"/>
            <a:ext cx="646793" cy="940554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3" name="PA_等腰三角形 28">
            <a:extLst>
              <a:ext uri="{FF2B5EF4-FFF2-40B4-BE49-F238E27FC236}">
                <a16:creationId xmlns:a16="http://schemas.microsoft.com/office/drawing/2014/main" id="{D1F5D3E5-F5F5-4D06-BEE0-8798B1F6087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119030" y="302256"/>
            <a:ext cx="390245" cy="567487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24" name="PA_等腰三角形 28">
            <a:extLst>
              <a:ext uri="{FF2B5EF4-FFF2-40B4-BE49-F238E27FC236}">
                <a16:creationId xmlns:a16="http://schemas.microsoft.com/office/drawing/2014/main" id="{41B0EC74-D408-4211-B69F-AFA9BABE1EE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519472" y="376123"/>
            <a:ext cx="390245" cy="567487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0" name="矩形: 圆角 22">
            <a:extLst>
              <a:ext uri="{FF2B5EF4-FFF2-40B4-BE49-F238E27FC236}">
                <a16:creationId xmlns:a16="http://schemas.microsoft.com/office/drawing/2014/main" id="{1069285E-C4DB-45E6-8899-93DCD7B21640}"/>
              </a:ext>
            </a:extLst>
          </p:cNvPr>
          <p:cNvSpPr/>
          <p:nvPr/>
        </p:nvSpPr>
        <p:spPr>
          <a:xfrm>
            <a:off x="1357524" y="2878152"/>
            <a:ext cx="6567128" cy="23710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17875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305761"/>
      </p:ext>
    </p:extLst>
  </p:cSld>
  <p:clrMapOvr>
    <a:masterClrMapping/>
  </p:clrMapOvr>
  <p:hf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982428"/>
      </p:ext>
    </p:extLst>
  </p:cSld>
  <p:clrMapOvr>
    <a:masterClrMapping/>
  </p:clrMapOvr>
  <p:hf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BE5F0C-DBEB-4467-9A8E-90CD26ABF4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15886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086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79120" y="1561314"/>
            <a:ext cx="3634772" cy="3987786"/>
          </a:xfrm>
          <a:custGeom>
            <a:avLst/>
            <a:gdLst>
              <a:gd name="connsiteX0" fmla="*/ 0 w 4846362"/>
              <a:gd name="connsiteY0" fmla="*/ 0 h 3987786"/>
              <a:gd name="connsiteX1" fmla="*/ 4846362 w 4846362"/>
              <a:gd name="connsiteY1" fmla="*/ 0 h 3987786"/>
              <a:gd name="connsiteX2" fmla="*/ 4846362 w 4846362"/>
              <a:gd name="connsiteY2" fmla="*/ 3987786 h 3987786"/>
              <a:gd name="connsiteX3" fmla="*/ 0 w 4846362"/>
              <a:gd name="connsiteY3" fmla="*/ 3987786 h 398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62" h="3987786">
                <a:moveTo>
                  <a:pt x="0" y="0"/>
                </a:moveTo>
                <a:lnTo>
                  <a:pt x="4846362" y="0"/>
                </a:lnTo>
                <a:lnTo>
                  <a:pt x="4846362" y="3987786"/>
                </a:lnTo>
                <a:lnTo>
                  <a:pt x="0" y="39877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38372" y="1561314"/>
            <a:ext cx="3634772" cy="1907600"/>
          </a:xfrm>
          <a:custGeom>
            <a:avLst/>
            <a:gdLst>
              <a:gd name="connsiteX0" fmla="*/ 0 w 4846362"/>
              <a:gd name="connsiteY0" fmla="*/ 0 h 1907600"/>
              <a:gd name="connsiteX1" fmla="*/ 4846362 w 4846362"/>
              <a:gd name="connsiteY1" fmla="*/ 0 h 1907600"/>
              <a:gd name="connsiteX2" fmla="*/ 4846362 w 4846362"/>
              <a:gd name="connsiteY2" fmla="*/ 1907600 h 1907600"/>
              <a:gd name="connsiteX3" fmla="*/ 0 w 4846362"/>
              <a:gd name="connsiteY3" fmla="*/ 1907600 h 1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62" h="1907600">
                <a:moveTo>
                  <a:pt x="0" y="0"/>
                </a:moveTo>
                <a:lnTo>
                  <a:pt x="4846362" y="0"/>
                </a:lnTo>
                <a:lnTo>
                  <a:pt x="4846362" y="1907600"/>
                </a:lnTo>
                <a:lnTo>
                  <a:pt x="0" y="190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4638372" y="3641500"/>
            <a:ext cx="3634772" cy="1907600"/>
          </a:xfrm>
          <a:custGeom>
            <a:avLst/>
            <a:gdLst>
              <a:gd name="connsiteX0" fmla="*/ 0 w 4846362"/>
              <a:gd name="connsiteY0" fmla="*/ 0 h 1907600"/>
              <a:gd name="connsiteX1" fmla="*/ 4846362 w 4846362"/>
              <a:gd name="connsiteY1" fmla="*/ 0 h 1907600"/>
              <a:gd name="connsiteX2" fmla="*/ 4846362 w 4846362"/>
              <a:gd name="connsiteY2" fmla="*/ 1907600 h 1907600"/>
              <a:gd name="connsiteX3" fmla="*/ 0 w 4846362"/>
              <a:gd name="connsiteY3" fmla="*/ 1907600 h 1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62" h="1907600">
                <a:moveTo>
                  <a:pt x="0" y="0"/>
                </a:moveTo>
                <a:lnTo>
                  <a:pt x="4846362" y="0"/>
                </a:lnTo>
                <a:lnTo>
                  <a:pt x="4846362" y="1907600"/>
                </a:lnTo>
                <a:lnTo>
                  <a:pt x="0" y="190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696251"/>
      </p:ext>
    </p:extLst>
  </p:cSld>
  <p:clrMapOvr>
    <a:masterClrMapping/>
  </p:clrMapOvr>
  <p:hf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0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hf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054095"/>
      </p:ext>
    </p:extLst>
  </p:cSld>
  <p:clrMapOvr>
    <a:masterClrMapping/>
  </p:clrMapOvr>
  <p:hf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68424" y="1678795"/>
            <a:ext cx="3972949" cy="4296229"/>
          </a:xfrm>
          <a:custGeom>
            <a:avLst/>
            <a:gdLst>
              <a:gd name="connsiteX0" fmla="*/ 0 w 5297265"/>
              <a:gd name="connsiteY0" fmla="*/ 0 h 4296229"/>
              <a:gd name="connsiteX1" fmla="*/ 5297265 w 5297265"/>
              <a:gd name="connsiteY1" fmla="*/ 0 h 4296229"/>
              <a:gd name="connsiteX2" fmla="*/ 5297265 w 5297265"/>
              <a:gd name="connsiteY2" fmla="*/ 4296229 h 4296229"/>
              <a:gd name="connsiteX3" fmla="*/ 0 w 5297265"/>
              <a:gd name="connsiteY3" fmla="*/ 4296229 h 429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7265" h="4296229">
                <a:moveTo>
                  <a:pt x="0" y="0"/>
                </a:moveTo>
                <a:lnTo>
                  <a:pt x="5297265" y="0"/>
                </a:lnTo>
                <a:lnTo>
                  <a:pt x="5297265" y="4296229"/>
                </a:lnTo>
                <a:lnTo>
                  <a:pt x="0" y="4296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355385"/>
      </p:ext>
    </p:extLst>
  </p:cSld>
  <p:clrMapOvr>
    <a:masterClrMapping/>
  </p:clrMapOvr>
  <p:hf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1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151238" y="2674896"/>
            <a:ext cx="2859220" cy="2410619"/>
          </a:xfrm>
          <a:custGeom>
            <a:avLst/>
            <a:gdLst>
              <a:gd name="connsiteX0" fmla="*/ 0 w 3812293"/>
              <a:gd name="connsiteY0" fmla="*/ 0 h 2410619"/>
              <a:gd name="connsiteX1" fmla="*/ 3812293 w 3812293"/>
              <a:gd name="connsiteY1" fmla="*/ 0 h 2410619"/>
              <a:gd name="connsiteX2" fmla="*/ 3812293 w 3812293"/>
              <a:gd name="connsiteY2" fmla="*/ 2410619 h 2410619"/>
              <a:gd name="connsiteX3" fmla="*/ 0 w 3812293"/>
              <a:gd name="connsiteY3" fmla="*/ 2410619 h 241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293" h="2410619">
                <a:moveTo>
                  <a:pt x="0" y="0"/>
                </a:moveTo>
                <a:lnTo>
                  <a:pt x="3812293" y="0"/>
                </a:lnTo>
                <a:lnTo>
                  <a:pt x="3812293" y="2410619"/>
                </a:lnTo>
                <a:lnTo>
                  <a:pt x="0" y="24106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hf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263332" y="2003727"/>
            <a:ext cx="2681754" cy="3575674"/>
          </a:xfrm>
          <a:custGeom>
            <a:avLst/>
            <a:gdLst>
              <a:gd name="connsiteX0" fmla="*/ 1787836 w 3575672"/>
              <a:gd name="connsiteY0" fmla="*/ 0 h 3575674"/>
              <a:gd name="connsiteX1" fmla="*/ 3575672 w 3575672"/>
              <a:gd name="connsiteY1" fmla="*/ 1787837 h 3575674"/>
              <a:gd name="connsiteX2" fmla="*/ 1787836 w 3575672"/>
              <a:gd name="connsiteY2" fmla="*/ 3575674 h 3575674"/>
              <a:gd name="connsiteX3" fmla="*/ 0 w 3575672"/>
              <a:gd name="connsiteY3" fmla="*/ 1787837 h 3575674"/>
              <a:gd name="connsiteX4" fmla="*/ 1787836 w 3575672"/>
              <a:gd name="connsiteY4" fmla="*/ 0 h 35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672" h="3575674">
                <a:moveTo>
                  <a:pt x="1787836" y="0"/>
                </a:moveTo>
                <a:cubicBezTo>
                  <a:pt x="2775231" y="0"/>
                  <a:pt x="3575672" y="800442"/>
                  <a:pt x="3575672" y="1787837"/>
                </a:cubicBezTo>
                <a:cubicBezTo>
                  <a:pt x="3575672" y="2775232"/>
                  <a:pt x="2775231" y="3575674"/>
                  <a:pt x="1787836" y="3575674"/>
                </a:cubicBezTo>
                <a:cubicBezTo>
                  <a:pt x="800441" y="3575674"/>
                  <a:pt x="0" y="2775232"/>
                  <a:pt x="0" y="1787837"/>
                </a:cubicBezTo>
                <a:cubicBezTo>
                  <a:pt x="0" y="800442"/>
                  <a:pt x="800441" y="0"/>
                  <a:pt x="1787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77383"/>
      </p:ext>
    </p:extLst>
  </p:cSld>
  <p:clrMapOvr>
    <a:masterClrMapping/>
  </p:clrMapOvr>
  <p:hf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594D5C-BA2A-4FAF-9B62-7AB7F643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5EEC9BFD-607D-42AC-9594-1FE88A60EA6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93DA61-86FD-4333-AE35-B8FAB997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D138F9-6F1B-49CE-8EFA-C15D3AD0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CF51896-FBD8-4B1F-9714-2FA0D9613B8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4109940-DAAE-443D-8B1F-282CF9BD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7805" y="1242415"/>
            <a:ext cx="4587545" cy="44855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82637783"/>
      </p:ext>
    </p:extLst>
  </p:cSld>
  <p:clrMapOvr>
    <a:masterClrMapping/>
  </p:clrMapOvr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346995-AD91-4463-B7A8-28D7280B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2791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CCD9B8-1907-4613-99AA-8D31C41A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6522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97D00EE-9CC6-4E79-90B9-29DF3F1665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01279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0088" y="3288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工作整体概述</a:t>
            </a:r>
          </a:p>
        </p:txBody>
      </p:sp>
    </p:spTree>
    <p:extLst>
      <p:ext uri="{BB962C8B-B14F-4D97-AF65-F5344CB8AC3E}">
        <p14:creationId xmlns:p14="http://schemas.microsoft.com/office/powerpoint/2010/main" val="23806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0088" y="3288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主要工作进度</a:t>
            </a:r>
          </a:p>
        </p:txBody>
      </p:sp>
    </p:spTree>
    <p:extLst>
      <p:ext uri="{BB962C8B-B14F-4D97-AF65-F5344CB8AC3E}">
        <p14:creationId xmlns:p14="http://schemas.microsoft.com/office/powerpoint/2010/main" val="27290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0088" y="3288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重点工作总结</a:t>
            </a:r>
          </a:p>
        </p:txBody>
      </p:sp>
    </p:spTree>
    <p:extLst>
      <p:ext uri="{BB962C8B-B14F-4D97-AF65-F5344CB8AC3E}">
        <p14:creationId xmlns:p14="http://schemas.microsoft.com/office/powerpoint/2010/main" val="22830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0088" y="3288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工作存在不足</a:t>
            </a:r>
          </a:p>
        </p:txBody>
      </p:sp>
    </p:spTree>
    <p:extLst>
      <p:ext uri="{BB962C8B-B14F-4D97-AF65-F5344CB8AC3E}">
        <p14:creationId xmlns:p14="http://schemas.microsoft.com/office/powerpoint/2010/main" val="27066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0088" y="3288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未来工作计划</a:t>
            </a:r>
          </a:p>
        </p:txBody>
      </p:sp>
    </p:spTree>
    <p:extLst>
      <p:ext uri="{BB962C8B-B14F-4D97-AF65-F5344CB8AC3E}">
        <p14:creationId xmlns:p14="http://schemas.microsoft.com/office/powerpoint/2010/main" val="28584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032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990600" y="1193800"/>
            <a:ext cx="7162800" cy="4368800"/>
          </a:xfrm>
          <a:prstGeom prst="rect">
            <a:avLst/>
          </a:prstGeom>
          <a:solidFill>
            <a:srgbClr val="FAF9F7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3429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992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5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EB1780-FEEF-45F4-B8F0-605E8EC100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775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9FDDC-7435-4DE0-B549-C41877DE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352D-AA48-4ACA-B685-2926DF86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5FD90-26AE-406D-9488-B37C0350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0098-D0BF-48A4-9772-70A8847D64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0444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958FD6-4143-49C9-A71B-B6EB6B9D5C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394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4BD2B-4FBB-4645-83BB-7725E6ED4C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8312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022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022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706B3F-2341-4ADF-BB28-377529927A7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412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50963"/>
            <a:ext cx="4038600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350963"/>
            <a:ext cx="4038600" cy="218598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7470E7-1F9E-46D7-A1F0-D2F5B3AF558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1102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60228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88F56F-670B-4067-889E-7F31A9CEEC0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1410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350963"/>
            <a:ext cx="4038600" cy="218598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350963"/>
            <a:ext cx="4038600" cy="218598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689350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689350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1339B-6494-403B-8F96-0F94D76C1D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74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0681C1-9E7F-47CB-BD51-62C8D8EDB4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7419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DE628C-EEAA-4E6E-9A24-8A2BDF0515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0077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4E6744-DA3D-4761-A38F-CC8C15D12A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5080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727AD-6409-4E2E-B2C9-7BB89FECB4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47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72A2-8114-496C-8FF9-A71A0E40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74149-3B3A-4E3A-851E-AE282CEC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85C3F-FE77-4A86-891C-5D97FCF7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1267-9DAB-43C7-A526-5732B2C145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7242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8BE841-7638-48D6-8EF6-29C4DF8693A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3760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A84BC5A-6D0C-412D-AB45-F9D16E275D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8388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E4933C-875B-403E-9178-4AE0A2833B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5070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82F57-0CFE-40DD-8A6E-C52241E985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9548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474B9-3E47-4C2A-A02E-40BDE25FB8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8414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1069FB-9B3F-4CF6-AD53-DAE110506A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2900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38925" y="1600200"/>
            <a:ext cx="2058988" cy="45259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293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157D7E-9379-49FA-B3BA-21F096531D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0207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C15208-9D30-4284-B7C7-F9C8C26027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5587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3BB89-0254-4365-9318-CF19F0591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6040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684050-6A86-485F-8A79-9ADF017F18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9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C456F1-C547-46C8-A510-BD156E5F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4D4B66-6E3D-430C-91A6-0AEF157C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8F4618-86EA-4279-B58A-8BEE0B81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F1B65-D25A-4B38-83BC-4D1E7F612D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4478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6A502D-7538-4463-A05A-4BE9B50EC1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8859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91CDB2-CD05-485D-9490-11CC4B659D4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3697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5EC586-C6DB-447B-AF97-B10A4F11147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5056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8F657F-05A4-4488-B853-170289875A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994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CD2B8-4CFE-40D3-9C5F-DA342C7996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7433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82CFE-3F5F-4BD3-90CC-5BF6805649F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37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16959-55E6-4F98-9F25-460EDAD4AEE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0526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38925" y="1600200"/>
            <a:ext cx="2058988" cy="45259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293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4E0FEF-549F-4F37-BDB8-F17110F3ABE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4212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97D238-9282-4B14-B9E9-C8FA1D6C40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5838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A4FCD5-0857-469C-9E30-E498FCC8C55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390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D399343-270B-4B8E-94CD-1F322673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D2CF62-4F1A-43C4-90A4-3C3BD5CB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F89A6A-E26E-44F3-B33F-8526E2AB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FE127-67AE-4642-A38B-28D6AA1A44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7814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3AD10A-EED5-4C1F-BC28-A5383501CA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7177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0C1BC-86FA-4CD1-9BF0-DE935D4138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1340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C38AC8-E25A-40BC-ACC5-D9B8502782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7572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BA66BD-FDF1-47F4-8F67-D48623F802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5300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51B1BA-6795-4E9E-85E4-F98BD21D64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3873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06084B-66F0-4CBE-9CA0-7C0EF18D9D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604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75D47-6F56-46A1-8323-5797330FCA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08299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B7C0F4-689B-47BF-BFAC-4D99ACC429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31406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38925" y="1600200"/>
            <a:ext cx="2058988" cy="45259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293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5B997D-B05D-4603-840A-8A52F07D81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6348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36697C-983F-4990-B641-21C4113DF62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396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BC9CF1-EEDE-4E36-9E75-FE5BB7E6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3D4A4-1887-46A5-83DE-14E2401C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9C3B9-4378-4766-B06D-69FC603E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2DB0C-58C8-45E4-8A2F-CF266B26C3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1496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B60ED-E8D7-4CB7-935A-16A18FDADE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3319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5A7A96-2A80-4914-8318-83B03328246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5497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28E02E-E5D3-4C15-93E5-CE27D68015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2621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0707D1-434F-4B9C-B988-DDD9677EE7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0565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29C88D-34EF-48BE-B56F-A2879DC3AF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9533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519C89-A01F-42D9-A8E7-AC9B374D24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41631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F0EB1-2726-48B0-9814-54F3479681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2710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366C3-8CE5-4D04-8F8D-A9E45D5644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3180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7C4E79-F054-40F0-A38A-A9D81ED37E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33013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0513" y="1825625"/>
            <a:ext cx="2057400" cy="4351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68313" y="1825625"/>
            <a:ext cx="60198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779D42-EA54-4F67-BDD8-AC18FCC1D4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871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2CF7AF-1FBF-43DE-B95E-6E016B1D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E49C3AD-7117-4E18-880E-798E55CB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50A06A-F166-4D33-B1B5-71EBD19E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8B484-247A-40C7-811B-B21D6C49C6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91542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AAA9561-74FE-4A55-BBA3-20AE96B5D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E5BF12-4A2E-4225-9E65-01622C82A6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F2D7A30-62B7-4382-95BE-B315EFA70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4250" y="6477000"/>
            <a:ext cx="53975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DE83D37-F096-4A8B-9DA8-842E6A9C29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213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C7578C6-9A7C-4557-B5E3-315E9FDA17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86800" y="6483350"/>
            <a:ext cx="4572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fld id="{8A081DAE-9CFE-4439-857A-CCD20A4DB74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F750DEE-5146-4E32-8C31-30A99C52C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5DBD28B-AAA3-4058-8193-AE9DBF289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884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BAD42B6-773F-47C8-90D3-029EB9458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5474B3A-C22B-477F-AFC0-F16232A78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40E7FE4-0542-41F6-950C-C64ECB90E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E63861A-E161-4E94-8D20-5600DFA0DD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608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125538"/>
            <a:ext cx="4027487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4100" y="1125538"/>
            <a:ext cx="4029075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5CD699B-D20C-4F1A-B2C8-1DB907C2C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295273F-C1E6-4AE4-9878-D9BAE7A7C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22D326-681D-4B9A-94EF-CD35C6953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F6CD572-3FA7-40A8-B00E-F0C8349E42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9104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D67E78C-D393-467C-892A-17F2A8B86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5E0A5ED-A1F3-4DCC-9D02-963CD9153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0C2313D-3877-4CF0-88A6-9ECC375C5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6729B02-EF6E-42AA-A598-A952D659EF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7541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ED1C3A5-FC6D-44A7-879E-B6A150F5B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49B5A25-BB1C-4CFF-B904-93F169BEE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6C1C417-675B-4551-A6F8-5C3B0C658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45B6B1D-2A87-42DD-8410-9627EF9E04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478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032AB04-DA2C-4291-83EE-D185694CE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434B853-904A-49BE-A743-4649034AE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669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C31D389-FD18-4730-B18B-AE46C916F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81EDA9A-C9B2-4D51-81F9-F426082A18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0342068-0602-4A69-BB66-68DF29CA7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72E058E-EEB2-43A6-90C3-AB2F5B9E9A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305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>
                <a:sym typeface="Wingdings" panose="05000000000000000000" pitchFamily="2" charset="2"/>
              </a:rPr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3AF5304-7CD1-4F97-B6B8-858662DF4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3237952-8A3F-48F7-85AC-52F54A4B0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6FD171A-6EC0-4EA7-AAED-AB79CA643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7C01D12-D6CD-4A16-9C8A-A46CEEFC56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852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B048234-CB47-442F-B2B7-1634F72CD5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B4AA9F5-4824-4100-8288-8F28A5E6C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E62D80C-9A7B-4472-8178-7A061C933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1C8E207-6E63-4B58-B7DE-3F28C89C4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48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E782FB-4612-4C46-A8FC-B16800FA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DC2F6B-7F07-495C-9F8B-8F5AB4F6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6D760-3191-4B32-83A8-AC3AAAA4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4485D-FB1A-4C63-BD88-859080663C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74696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4513" y="44450"/>
            <a:ext cx="2070100" cy="56070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44450"/>
            <a:ext cx="6057900" cy="56070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88AAFF8-781C-4CD1-A353-D9D5F77C0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06787B7-1F36-4850-A5C7-9A0735177F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EECA65D-492C-42A7-9101-90720B8B1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CB58528-530F-48A0-A16C-A153697B48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259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44450"/>
            <a:ext cx="8280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4213" y="1125538"/>
            <a:ext cx="8208962" cy="4525962"/>
          </a:xfrm>
        </p:spPr>
        <p:txBody>
          <a:bodyPr/>
          <a:lstStyle/>
          <a:p>
            <a:pPr lvl="0"/>
            <a:r>
              <a:rPr lang="zh-TW" altLang="en-US" noProof="0">
                <a:sym typeface="Wingdings" panose="05000000000000000000" pitchFamily="2" charset="2"/>
              </a:rPr>
              <a:t>按一下圖示以新增表格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DF4A413-E540-4333-9842-94BD501E5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A2FDF01-06D6-456B-BA08-AC454FB17B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274D088-5C97-47F8-A5D2-33F5563916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E74C98A-57C8-4A75-A8E9-64C09BAE0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599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44450"/>
            <a:ext cx="8280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684213" y="1125538"/>
            <a:ext cx="8208962" cy="4525962"/>
          </a:xfrm>
        </p:spPr>
        <p:txBody>
          <a:bodyPr/>
          <a:lstStyle/>
          <a:p>
            <a:pPr lvl="0"/>
            <a:r>
              <a:rPr lang="zh-TW" altLang="en-US" noProof="0">
                <a:sym typeface="Wingdings" panose="05000000000000000000" pitchFamily="2" charset="2"/>
              </a:rPr>
              <a:t>按一下圖示以新增圖表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40727CE-F434-445F-8F8E-299AEE392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BB00531-544E-4F91-B3BC-CCC37C649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ED32C30-1F36-47BF-B73C-4C7431BA83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7363" y="6477000"/>
            <a:ext cx="2133600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3ABAFA9-1AAA-413C-859F-CB14FF7517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015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DA7D0C-1268-4CA3-91DC-75BE4B783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7268754-EE88-47AE-8C5B-2F0D13904B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043B387-73AA-4EED-9C58-A36594341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8A1F2-F5FF-4476-AB63-00F1C82FEC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61847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F1A68-D489-40C7-AFBC-10E0E773B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45600CC-2C46-4BC1-929F-CEEAB29C6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140D12B-80AA-4B06-95F3-36886D276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22524-65A3-4223-AA03-A9B3ACAEA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5000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181498-E3E4-4DFF-8685-5DB86D16F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74ACBE7-2DF4-4A4B-8538-42E2115CE0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A270DEC-557E-44FC-B463-9EA5FB9FE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5F5DB-D273-46B3-8000-AE7052072D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26220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196975"/>
            <a:ext cx="4027487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4100" y="1196975"/>
            <a:ext cx="4029075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1D681B-D882-46E6-B186-DDA75E65FC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C86EF34-06AC-4F20-BB92-7056213AB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0073313-1BF0-46B5-9C77-56701AD45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3E76-2D06-4A30-8C3B-9776A3CD76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73122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619CF-80C0-49D9-8600-5A72ABDBC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DA3A92-1B43-47CD-9EDE-9903C6754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18CB5A-2000-43D3-BBF3-834B1202B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C5FA7-5E1E-4864-8EA3-956D2CF449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5650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8A3798C-E825-444A-8848-441469FB2A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B2B2E4A-FE7A-4EAA-AA3D-8453D0987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FD3FC07-78A0-4E50-92B7-C747DD864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E2EA5-CDB0-47D6-8A6A-6795DB1D46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05094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36A8316-778A-48CF-9A91-15409B45F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05C28AB-B824-4ED6-9FEB-DC491EECA0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D2BF620-3CE5-428D-BCA7-DF859FCA0C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24E0C-A592-4C1D-BADC-824D8FA525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974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5645A5-879D-4FC0-A6F2-CF309089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E2F2E0-05FF-49D0-9CEC-E5F24B2E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93805A-F9B0-497D-9DFD-52DB358E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D9DAA-604D-4363-90FD-E6012BC0E4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36699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A4DAE4-E6DB-48F7-B570-5F309E220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789D6E3-4700-41C5-A162-819C57202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39E363C-AAE6-4329-95C8-4EF4069A2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A714-DAC0-45B8-B7FB-6A80F9B08B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46486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D62B9E-F97B-4A56-AC0A-FE4997EC1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B59EFA5-305E-4973-A480-79BFB6897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3176CDA-7EE0-42E7-B297-1D1206F41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1FE1D-8EC7-41C5-8EAC-610A915DD2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707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84C1BA-1124-407F-9FC7-6145A25653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BD5628A-9833-49D3-B2F5-8DFB46D9E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181CB6B-EA45-4530-B8EE-B44310C15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0A8E-FE60-4C65-936F-E0F6CF91FD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3425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4513" y="44450"/>
            <a:ext cx="2070100" cy="56784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44450"/>
            <a:ext cx="6057900" cy="567848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13D1CF-E336-4C14-8753-3974CDB5C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821520F-1525-4CED-AE59-FFC471780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E45E667-826E-4EE0-8018-2C2A3549ED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CB42-2F71-461C-B360-2419900B3D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2730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71DAD7AB-F072-46BB-862F-F4998E712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340A6B28-3703-4271-8C04-41F93181D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C2B2F31F-80AA-488E-8277-B322EE12C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F18C-E175-430B-A7BC-406C78DC99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65104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CE46D26-0E7C-47E5-B873-66A9973B3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D8EAD019-5CA6-48D9-B69C-150E641A4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69141BA6-E99A-400A-9C01-47DCAD5AF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FC0F8-5107-4941-BC3D-48AA0F0657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21432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8348573-7A60-4F33-8D63-E1A79CE9BF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A67539CA-C630-4C6B-8A57-7559C5DDD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8904E0C1-81A8-409E-8878-A14500941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423DC-AED0-440B-81F8-4B4B48339A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91253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268413"/>
            <a:ext cx="4027487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4100" y="1268413"/>
            <a:ext cx="4029075" cy="45259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7C621A0-1E82-4129-86BE-48E0640C4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02C212B-789F-4B0B-9E42-4744FEEF8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9FE92C95-19D6-4CE3-B768-7098A658F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7DB2A-583F-4ABF-B278-1BADDD4CEA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79987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CBD19D4-41F6-448E-BAE7-8753E07BB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110FFFCD-E814-4982-9B81-7F4E472CDF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CA08A68-AF75-40FC-B764-A07CA9AEF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FA1AC-02B4-4C6A-AEAF-E095653162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77598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0711282-CCFB-4AB3-97AD-31D9588B5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A68C658-5C76-41A1-9C50-FF1A37FFA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CDB4C3C0-84FF-473A-9578-9C86AF6C8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991CB-81B1-4841-88D8-12E900DA5A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370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9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4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5681F92-88F5-4A11-8436-E503A2FFD8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C677A2-419A-44E8-9CBB-E0ED9AFB2A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BEC4B-A92B-426B-BC01-96055D4CB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AD0B1-5429-44A8-8F94-0EFFA52D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89E0E-8D6E-4E61-91C2-9C3E43606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19738C-E96C-4DBE-AF3E-1C63CABA61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6" r:id="rId1"/>
    <p:sldLayoutId id="2147485867" r:id="rId2"/>
    <p:sldLayoutId id="2147485868" r:id="rId3"/>
    <p:sldLayoutId id="2147485869" r:id="rId4"/>
    <p:sldLayoutId id="2147485870" r:id="rId5"/>
    <p:sldLayoutId id="2147485871" r:id="rId6"/>
    <p:sldLayoutId id="2147485872" r:id="rId7"/>
    <p:sldLayoutId id="2147485873" r:id="rId8"/>
    <p:sldLayoutId id="2147485874" r:id="rId9"/>
    <p:sldLayoutId id="2147485875" r:id="rId10"/>
    <p:sldLayoutId id="2147485876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台中PPT內頁">
            <a:extLst>
              <a:ext uri="{FF2B5EF4-FFF2-40B4-BE49-F238E27FC236}">
                <a16:creationId xmlns:a16="http://schemas.microsoft.com/office/drawing/2014/main" id="{87790B66-65B9-4AE5-BDE4-B64DB117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85C1BE92-F141-4ADE-B378-128FB771E75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8313" y="620713"/>
            <a:ext cx="6696075" cy="73025"/>
          </a:xfrm>
          <a:prstGeom prst="rect">
            <a:avLst/>
          </a:prstGeom>
          <a:gradFill rotWithShape="1">
            <a:gsLst>
              <a:gs pos="0">
                <a:schemeClr val="folHlink">
                  <a:alpha val="75998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C9B91811-6E98-4C39-9D8F-82172EC85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4450"/>
            <a:ext cx="828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FD0A6523-3F47-4095-9E69-B0C2D952E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08088"/>
            <a:ext cx="8208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 </a:t>
            </a:r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84070" name="Rectangle 6">
            <a:extLst>
              <a:ext uri="{FF2B5EF4-FFF2-40B4-BE49-F238E27FC236}">
                <a16:creationId xmlns:a16="http://schemas.microsoft.com/office/drawing/2014/main" id="{1320A907-230A-4877-8B1B-EA025A505E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4071" name="Rectangle 7">
            <a:extLst>
              <a:ext uri="{FF2B5EF4-FFF2-40B4-BE49-F238E27FC236}">
                <a16:creationId xmlns:a16="http://schemas.microsoft.com/office/drawing/2014/main" id="{4F7B1BAB-D85A-4272-924C-EF8767487A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4072" name="Rectangle 8">
            <a:extLst>
              <a:ext uri="{FF2B5EF4-FFF2-40B4-BE49-F238E27FC236}">
                <a16:creationId xmlns:a16="http://schemas.microsoft.com/office/drawing/2014/main" id="{1FCBE40A-1E5F-4327-A1A6-0D5FE9FF9C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7363" y="6477000"/>
            <a:ext cx="2133600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華康粗黑體" charset="-12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6B7C6F9-C01F-4F69-AAB7-2AD110443E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59" r:id="rId2"/>
    <p:sldLayoutId id="2147485960" r:id="rId3"/>
    <p:sldLayoutId id="2147485961" r:id="rId4"/>
    <p:sldLayoutId id="2147485962" r:id="rId5"/>
    <p:sldLayoutId id="2147485963" r:id="rId6"/>
    <p:sldLayoutId id="2147485964" r:id="rId7"/>
    <p:sldLayoutId id="2147485965" r:id="rId8"/>
    <p:sldLayoutId id="2147485966" r:id="rId9"/>
    <p:sldLayoutId id="2147485967" r:id="rId10"/>
    <p:sldLayoutId id="214748596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rgbClr val="660033"/>
          </a:solidFill>
          <a:latin typeface="+mj-lt"/>
          <a:ea typeface="+mj-ea"/>
          <a:cs typeface="華康粗黑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l"/>
        <a:defRPr kumimoji="1" sz="3200" kern="1200">
          <a:solidFill>
            <a:srgbClr val="000066"/>
          </a:solidFill>
          <a:latin typeface="+mn-lt"/>
          <a:ea typeface="+mn-ea"/>
          <a:cs typeface="華康粗黑體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§"/>
        <a:defRPr kumimoji="1" sz="2800" kern="1200">
          <a:solidFill>
            <a:schemeClr val="tx1"/>
          </a:solidFill>
          <a:latin typeface="+mj-lt"/>
          <a:ea typeface="華康中黑體(P)" panose="020B0500000000000000" pitchFamily="34" charset="-120"/>
          <a:cs typeface="華康中黑體(P)" panose="020B0500000000000000" pitchFamily="34" charset="-120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kumimoji="1" sz="2400" kern="1200">
          <a:solidFill>
            <a:srgbClr val="800000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accent2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>
            <a:extLst>
              <a:ext uri="{FF2B5EF4-FFF2-40B4-BE49-F238E27FC236}">
                <a16:creationId xmlns:a16="http://schemas.microsoft.com/office/drawing/2014/main" id="{E251BB2D-AF17-403A-A36E-CEFFEC0CD33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0"/>
            <a:chExt cx="5760" cy="4337"/>
          </a:xfrm>
        </p:grpSpPr>
        <p:pic>
          <p:nvPicPr>
            <p:cNvPr id="11272" name="Picture 3" descr="未命名-1">
              <a:extLst>
                <a:ext uri="{FF2B5EF4-FFF2-40B4-BE49-F238E27FC236}">
                  <a16:creationId xmlns:a16="http://schemas.microsoft.com/office/drawing/2014/main" id="{79BF719E-7AD0-417C-93DA-F572D3D14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Rectangle 4">
              <a:extLst>
                <a:ext uri="{FF2B5EF4-FFF2-40B4-BE49-F238E27FC236}">
                  <a16:creationId xmlns:a16="http://schemas.microsoft.com/office/drawing/2014/main" id="{8963E6FB-72DA-4517-AA96-958CB9FC4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617"/>
              <a:ext cx="4218" cy="46"/>
            </a:xfrm>
            <a:prstGeom prst="rect">
              <a:avLst/>
            </a:prstGeom>
            <a:gradFill rotWithShape="1">
              <a:gsLst>
                <a:gs pos="0">
                  <a:srgbClr val="00FF99">
                    <a:alpha val="75998"/>
                  </a:srgb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11267" name="Rectangle 5">
            <a:extLst>
              <a:ext uri="{FF2B5EF4-FFF2-40B4-BE49-F238E27FC236}">
                <a16:creationId xmlns:a16="http://schemas.microsoft.com/office/drawing/2014/main" id="{15EF68BB-B952-49C4-BD57-CA2BBECBE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4450"/>
            <a:ext cx="828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778DDE3D-2F4B-44AE-BB04-2BF445862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125538"/>
            <a:ext cx="8208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Wingdings" panose="05000000000000000000" pitchFamily="2" charset="2"/>
              </a:rPr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429511" name="Rectangle 7">
            <a:extLst>
              <a:ext uri="{FF2B5EF4-FFF2-40B4-BE49-F238E27FC236}">
                <a16:creationId xmlns:a16="http://schemas.microsoft.com/office/drawing/2014/main" id="{DAC6315B-2AAD-4439-A112-B8E32BADB1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29512" name="Rectangle 8">
            <a:extLst>
              <a:ext uri="{FF2B5EF4-FFF2-40B4-BE49-F238E27FC236}">
                <a16:creationId xmlns:a16="http://schemas.microsoft.com/office/drawing/2014/main" id="{B2D06F59-FC68-4F64-83BC-CC00BB4815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29513" name="Rectangle 9">
            <a:extLst>
              <a:ext uri="{FF2B5EF4-FFF2-40B4-BE49-F238E27FC236}">
                <a16:creationId xmlns:a16="http://schemas.microsoft.com/office/drawing/2014/main" id="{391BE5C5-E726-4A2B-A19E-B25EC2DF7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7363" y="6477000"/>
            <a:ext cx="2133600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華康粗黑體" charset="-120"/>
              </a:defRPr>
            </a:lvl1pPr>
          </a:lstStyle>
          <a:p>
            <a:pPr>
              <a:defRPr/>
            </a:pPr>
            <a:fld id="{BA97C302-484B-443E-8115-6964C26634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9" r:id="rId1"/>
    <p:sldLayoutId id="2147485970" r:id="rId2"/>
    <p:sldLayoutId id="2147485971" r:id="rId3"/>
    <p:sldLayoutId id="2147485972" r:id="rId4"/>
    <p:sldLayoutId id="2147485973" r:id="rId5"/>
    <p:sldLayoutId id="2147485974" r:id="rId6"/>
    <p:sldLayoutId id="2147485975" r:id="rId7"/>
    <p:sldLayoutId id="2147485976" r:id="rId8"/>
    <p:sldLayoutId id="2147485977" r:id="rId9"/>
    <p:sldLayoutId id="2147485978" r:id="rId10"/>
    <p:sldLayoutId id="21474859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rgbClr val="6600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534988" indent="-534988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l"/>
        <a:defRPr kumimoji="1" sz="3200" kern="1200">
          <a:solidFill>
            <a:srgbClr val="000066"/>
          </a:solidFill>
          <a:latin typeface="+mn-lt"/>
          <a:ea typeface="+mn-ea"/>
          <a:cs typeface="+mn-cs"/>
          <a:sym typeface="Wingdings" panose="05000000000000000000" pitchFamily="2" charset="2"/>
        </a:defRPr>
      </a:lvl1pPr>
      <a:lvl2pPr marL="1000125" indent="-28575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§"/>
        <a:defRPr kumimoji="1"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408113" indent="-228600" algn="l" rtl="0" eaLnBrk="0" fontAlgn="base" hangingPunct="0">
        <a:spcBef>
          <a:spcPct val="30000"/>
        </a:spcBef>
        <a:spcAft>
          <a:spcPct val="0"/>
        </a:spcAft>
        <a:buChar char="•"/>
        <a:defRPr kumimoji="1" sz="2400" kern="1200">
          <a:solidFill>
            <a:srgbClr val="800000"/>
          </a:solidFill>
          <a:latin typeface="+mj-lt"/>
          <a:ea typeface="+mn-ea"/>
          <a:cs typeface="+mn-cs"/>
        </a:defRPr>
      </a:lvl3pPr>
      <a:lvl4pPr marL="18161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accent2"/>
          </a:solidFill>
          <a:latin typeface="+mj-lt"/>
          <a:ea typeface="+mn-ea"/>
          <a:cs typeface="+mn-cs"/>
        </a:defRPr>
      </a:lvl4pPr>
      <a:lvl5pPr marL="2224088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">
            <a:extLst>
              <a:ext uri="{FF2B5EF4-FFF2-40B4-BE49-F238E27FC236}">
                <a16:creationId xmlns:a16="http://schemas.microsoft.com/office/drawing/2014/main" id="{8EC0E31B-56FA-4FF7-A547-05DD5EF7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>
            <a:extLst>
              <a:ext uri="{FF2B5EF4-FFF2-40B4-BE49-F238E27FC236}">
                <a16:creationId xmlns:a16="http://schemas.microsoft.com/office/drawing/2014/main" id="{486BCA4C-7CCE-4D1E-90AD-248412D58D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3F5E2B53-CCA9-443C-B4C9-8340147B3F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51275" y="5516563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BBEB2B-0442-43BB-B2BF-D9223AC4C0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2293" name="Picture 5" descr="未命名-223">
            <a:extLst>
              <a:ext uri="{FF2B5EF4-FFF2-40B4-BE49-F238E27FC236}">
                <a16:creationId xmlns:a16="http://schemas.microsoft.com/office/drawing/2014/main" id="{BDF76E02-71F7-4A82-B611-21C563D8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4513"/>
            <a:ext cx="83248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6">
            <a:extLst>
              <a:ext uri="{FF2B5EF4-FFF2-40B4-BE49-F238E27FC236}">
                <a16:creationId xmlns:a16="http://schemas.microsoft.com/office/drawing/2014/main" id="{ECEF2AB0-FFED-4AF0-9656-D1AE430EE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86226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B2AFB2C3-2C43-427E-81DE-8BCE4C35B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6237288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BBC97021-5138-4952-B7C4-5FDF29CBE6BD}" type="slidenum">
              <a:rPr lang="en-US" altLang="zh-TW" sz="1400" smtClean="0">
                <a:latin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zh-TW" sz="140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0" r:id="rId1"/>
    <p:sldLayoutId id="2147485981" r:id="rId2"/>
    <p:sldLayoutId id="2147485982" r:id="rId3"/>
    <p:sldLayoutId id="2147485983" r:id="rId4"/>
    <p:sldLayoutId id="2147485984" r:id="rId5"/>
    <p:sldLayoutId id="2147485985" r:id="rId6"/>
    <p:sldLayoutId id="2147485986" r:id="rId7"/>
    <p:sldLayoutId id="2147485987" r:id="rId8"/>
    <p:sldLayoutId id="2147485988" r:id="rId9"/>
    <p:sldLayoutId id="2147485989" r:id="rId10"/>
    <p:sldLayoutId id="21474859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未命名-OK2">
            <a:extLst>
              <a:ext uri="{FF2B5EF4-FFF2-40B4-BE49-F238E27FC236}">
                <a16:creationId xmlns:a16="http://schemas.microsoft.com/office/drawing/2014/main" id="{C9E0E65B-2022-4238-A018-A7EA35DC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123">
            <a:extLst>
              <a:ext uri="{FF2B5EF4-FFF2-40B4-BE49-F238E27FC236}">
                <a16:creationId xmlns:a16="http://schemas.microsoft.com/office/drawing/2014/main" id="{260FF1B1-6471-480E-8E47-E06F6686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>
            <a:extLst>
              <a:ext uri="{FF2B5EF4-FFF2-40B4-BE49-F238E27FC236}">
                <a16:creationId xmlns:a16="http://schemas.microsoft.com/office/drawing/2014/main" id="{7836922C-B8DE-461B-8398-3A9DC16E6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17" name="Rectangle 4">
            <a:extLst>
              <a:ext uri="{FF2B5EF4-FFF2-40B4-BE49-F238E27FC236}">
                <a16:creationId xmlns:a16="http://schemas.microsoft.com/office/drawing/2014/main" id="{1E04E6CA-6238-4B68-A023-A0BDE0862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09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B510CA3B-90CB-46E4-99E3-192A0A1614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9" name="Rectangle 10">
            <a:extLst>
              <a:ext uri="{FF2B5EF4-FFF2-40B4-BE49-F238E27FC236}">
                <a16:creationId xmlns:a16="http://schemas.microsoft.com/office/drawing/2014/main" id="{C0A41C10-7790-4022-A601-3A76E9A26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6237288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28D311C-E503-41BB-B1A7-6B14979482DE}" type="slidenum">
              <a:rPr lang="en-US" altLang="zh-TW" sz="1400" smtClean="0">
                <a:latin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zh-TW" sz="140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1" r:id="rId1"/>
    <p:sldLayoutId id="2147485992" r:id="rId2"/>
    <p:sldLayoutId id="2147485993" r:id="rId3"/>
    <p:sldLayoutId id="2147485994" r:id="rId4"/>
    <p:sldLayoutId id="2147485995" r:id="rId5"/>
    <p:sldLayoutId id="2147485996" r:id="rId6"/>
    <p:sldLayoutId id="2147485997" r:id="rId7"/>
    <p:sldLayoutId id="2147485998" r:id="rId8"/>
    <p:sldLayoutId id="2147485999" r:id="rId9"/>
    <p:sldLayoutId id="2147486000" r:id="rId10"/>
    <p:sldLayoutId id="214748600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">
            <a:extLst>
              <a:ext uri="{FF2B5EF4-FFF2-40B4-BE49-F238E27FC236}">
                <a16:creationId xmlns:a16="http://schemas.microsoft.com/office/drawing/2014/main" id="{A9842E53-6DAC-43B0-A2EE-DE31554B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未命名-222">
            <a:extLst>
              <a:ext uri="{FF2B5EF4-FFF2-40B4-BE49-F238E27FC236}">
                <a16:creationId xmlns:a16="http://schemas.microsoft.com/office/drawing/2014/main" id="{D06E58EE-20DA-40ED-B116-CBC5B223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4513"/>
            <a:ext cx="83248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>
            <a:extLst>
              <a:ext uri="{FF2B5EF4-FFF2-40B4-BE49-F238E27FC236}">
                <a16:creationId xmlns:a16="http://schemas.microsoft.com/office/drawing/2014/main" id="{4BCA8E6B-06F6-4AA1-839C-865168AD20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E02EF64A-E99E-430A-82C2-123C5BF76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86226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2" r:id="rId1"/>
    <p:sldLayoutId id="2147486003" r:id="rId2"/>
    <p:sldLayoutId id="2147486004" r:id="rId3"/>
    <p:sldLayoutId id="2147486005" r:id="rId4"/>
    <p:sldLayoutId id="2147486006" r:id="rId5"/>
    <p:sldLayoutId id="2147486007" r:id="rId6"/>
    <p:sldLayoutId id="2147486008" r:id="rId7"/>
    <p:sldLayoutId id="2147486009" r:id="rId8"/>
    <p:sldLayoutId id="2147486010" r:id="rId9"/>
    <p:sldLayoutId id="2147486011" r:id="rId10"/>
    <p:sldLayoutId id="21474860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19738C-E96C-4DBE-AF3E-1C63CABA61D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630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9" r:id="rId1"/>
    <p:sldLayoutId id="2147486040" r:id="rId2"/>
    <p:sldLayoutId id="2147486041" r:id="rId3"/>
    <p:sldLayoutId id="2147486042" r:id="rId4"/>
    <p:sldLayoutId id="2147486043" r:id="rId5"/>
    <p:sldLayoutId id="2147486044" r:id="rId6"/>
    <p:sldLayoutId id="2147486045" r:id="rId7"/>
    <p:sldLayoutId id="2147486046" r:id="rId8"/>
    <p:sldLayoutId id="2147486047" r:id="rId9"/>
    <p:sldLayoutId id="2147486048" r:id="rId10"/>
    <p:sldLayoutId id="2147486049" r:id="rId11"/>
    <p:sldLayoutId id="2147486050" r:id="rId12"/>
    <p:sldLayoutId id="2147486051" r:id="rId13"/>
    <p:sldLayoutId id="2147486052" r:id="rId14"/>
    <p:sldLayoutId id="2147486053" r:id="rId15"/>
    <p:sldLayoutId id="2147486054" r:id="rId16"/>
    <p:sldLayoutId id="2147486055" r:id="rId17"/>
    <p:sldLayoutId id="2147486056" r:id="rId18"/>
    <p:sldLayoutId id="2147486057" r:id="rId19"/>
    <p:sldLayoutId id="214748605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19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0" r:id="rId1"/>
    <p:sldLayoutId id="2147486061" r:id="rId2"/>
    <p:sldLayoutId id="2147486062" r:id="rId3"/>
    <p:sldLayoutId id="2147486063" r:id="rId4"/>
    <p:sldLayoutId id="2147486064" r:id="rId5"/>
    <p:sldLayoutId id="2147486065" r:id="rId6"/>
    <p:sldLayoutId id="2147486066" r:id="rId7"/>
    <p:sldLayoutId id="2147486067" r:id="rId8"/>
    <p:sldLayoutId id="2147486068" r:id="rId9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未命名-OK2">
            <a:extLst>
              <a:ext uri="{FF2B5EF4-FFF2-40B4-BE49-F238E27FC236}">
                <a16:creationId xmlns:a16="http://schemas.microsoft.com/office/drawing/2014/main" id="{066878DE-20B9-4970-8C35-1D2BB932C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00123">
            <a:extLst>
              <a:ext uri="{FF2B5EF4-FFF2-40B4-BE49-F238E27FC236}">
                <a16:creationId xmlns:a16="http://schemas.microsoft.com/office/drawing/2014/main" id="{1A0A4102-832E-46AA-A2DF-CC52DBBE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>
            <a:extLst>
              <a:ext uri="{FF2B5EF4-FFF2-40B4-BE49-F238E27FC236}">
                <a16:creationId xmlns:a16="http://schemas.microsoft.com/office/drawing/2014/main" id="{D580A046-0E2A-4A35-9E75-41B8CA256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B6DE9F7-88B3-4015-AF10-E570C894A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09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254F386-659D-4844-B72F-2E419FE09A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7" r:id="rId1"/>
    <p:sldLayoutId id="2147485878" r:id="rId2"/>
    <p:sldLayoutId id="2147485879" r:id="rId3"/>
    <p:sldLayoutId id="2147485880" r:id="rId4"/>
    <p:sldLayoutId id="2147485881" r:id="rId5"/>
    <p:sldLayoutId id="2147485882" r:id="rId6"/>
    <p:sldLayoutId id="2147485883" r:id="rId7"/>
    <p:sldLayoutId id="2147485884" r:id="rId8"/>
    <p:sldLayoutId id="2147485885" r:id="rId9"/>
    <p:sldLayoutId id="2147485886" r:id="rId10"/>
    <p:sldLayoutId id="2147485887" r:id="rId11"/>
    <p:sldLayoutId id="2147485888" r:id="rId12"/>
    <p:sldLayoutId id="2147485889" r:id="rId13"/>
    <p:sldLayoutId id="2147485890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華康中黑體" panose="020B0509000000000000" pitchFamily="49" charset="-120"/>
          <a:cs typeface="華康中黑體" panose="020B0509000000000000" pitchFamily="49" charset="-12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華康中黑體" panose="020B0509000000000000" pitchFamily="49" charset="-120"/>
          <a:cs typeface="華康中黑體" panose="020B0509000000000000" pitchFamily="49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華康中黑體" panose="020B0509000000000000" pitchFamily="49" charset="-120"/>
          <a:cs typeface="華康中黑體" panose="020B0509000000000000" pitchFamily="49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華康中黑體" panose="020B0509000000000000" pitchFamily="49" charset="-120"/>
          <a:cs typeface="華康中黑體" panose="020B0509000000000000" pitchFamily="49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">
            <a:extLst>
              <a:ext uri="{FF2B5EF4-FFF2-40B4-BE49-F238E27FC236}">
                <a16:creationId xmlns:a16="http://schemas.microsoft.com/office/drawing/2014/main" id="{732DD0FA-F208-45EF-ABFA-4F8AD109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未命名-222">
            <a:extLst>
              <a:ext uri="{FF2B5EF4-FFF2-40B4-BE49-F238E27FC236}">
                <a16:creationId xmlns:a16="http://schemas.microsoft.com/office/drawing/2014/main" id="{D0CA3055-49F7-427C-9E39-75DD3D72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4513"/>
            <a:ext cx="83248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D69D3742-0ED7-4250-B5B7-36092B2A31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7C263D9-A74B-4756-94D8-24794F92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4950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1" r:id="rId1"/>
    <p:sldLayoutId id="2147485892" r:id="rId2"/>
    <p:sldLayoutId id="2147485893" r:id="rId3"/>
    <p:sldLayoutId id="2147485894" r:id="rId4"/>
    <p:sldLayoutId id="2147485895" r:id="rId5"/>
    <p:sldLayoutId id="2147485896" r:id="rId6"/>
    <p:sldLayoutId id="2147485897" r:id="rId7"/>
    <p:sldLayoutId id="2147485898" r:id="rId8"/>
    <p:sldLayoutId id="2147485899" r:id="rId9"/>
    <p:sldLayoutId id="2147485900" r:id="rId10"/>
    <p:sldLayoutId id="21474859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">
            <a:extLst>
              <a:ext uri="{FF2B5EF4-FFF2-40B4-BE49-F238E27FC236}">
                <a16:creationId xmlns:a16="http://schemas.microsoft.com/office/drawing/2014/main" id="{6D11EEBA-3D94-4318-A11A-3D30D0CE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未命名-222">
            <a:extLst>
              <a:ext uri="{FF2B5EF4-FFF2-40B4-BE49-F238E27FC236}">
                <a16:creationId xmlns:a16="http://schemas.microsoft.com/office/drawing/2014/main" id="{472B41FA-72FD-46B9-BCBE-4AD5D2A7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4513"/>
            <a:ext cx="83248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5EA46668-F9EC-4613-8868-EE7685AFC5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B55F678C-A617-45A6-BD55-A7FA4A01B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4950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2" r:id="rId1"/>
    <p:sldLayoutId id="2147485903" r:id="rId2"/>
    <p:sldLayoutId id="2147485904" r:id="rId3"/>
    <p:sldLayoutId id="2147485905" r:id="rId4"/>
    <p:sldLayoutId id="2147485906" r:id="rId5"/>
    <p:sldLayoutId id="2147485907" r:id="rId6"/>
    <p:sldLayoutId id="2147485908" r:id="rId7"/>
    <p:sldLayoutId id="2147485909" r:id="rId8"/>
    <p:sldLayoutId id="2147485910" r:id="rId9"/>
    <p:sldLayoutId id="2147485911" r:id="rId10"/>
    <p:sldLayoutId id="21474859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">
            <a:extLst>
              <a:ext uri="{FF2B5EF4-FFF2-40B4-BE49-F238E27FC236}">
                <a16:creationId xmlns:a16="http://schemas.microsoft.com/office/drawing/2014/main" id="{D9FF1486-4B1A-43BD-86F1-B7116936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未命名-222">
            <a:extLst>
              <a:ext uri="{FF2B5EF4-FFF2-40B4-BE49-F238E27FC236}">
                <a16:creationId xmlns:a16="http://schemas.microsoft.com/office/drawing/2014/main" id="{4982FCB7-E417-42C7-8730-8044669A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4513"/>
            <a:ext cx="83248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8086623F-6C92-4CC5-A768-67CDBAC90E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02DAAF2-3B2B-4A7F-8700-A490313FF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4950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3" r:id="rId1"/>
    <p:sldLayoutId id="2147485914" r:id="rId2"/>
    <p:sldLayoutId id="2147485915" r:id="rId3"/>
    <p:sldLayoutId id="2147485916" r:id="rId4"/>
    <p:sldLayoutId id="2147485917" r:id="rId5"/>
    <p:sldLayoutId id="2147485918" r:id="rId6"/>
    <p:sldLayoutId id="2147485919" r:id="rId7"/>
    <p:sldLayoutId id="2147485920" r:id="rId8"/>
    <p:sldLayoutId id="2147485921" r:id="rId9"/>
    <p:sldLayoutId id="2147485922" r:id="rId10"/>
    <p:sldLayoutId id="21474859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中黑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">
            <a:extLst>
              <a:ext uri="{FF2B5EF4-FFF2-40B4-BE49-F238E27FC236}">
                <a16:creationId xmlns:a16="http://schemas.microsoft.com/office/drawing/2014/main" id="{F08CA58A-F34C-4FC5-B3F9-AD72E648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未命名-222">
            <a:extLst>
              <a:ext uri="{FF2B5EF4-FFF2-40B4-BE49-F238E27FC236}">
                <a16:creationId xmlns:a16="http://schemas.microsoft.com/office/drawing/2014/main" id="{575AF6D5-79A9-4C50-9742-CAD7F395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4513"/>
            <a:ext cx="83248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>
            <a:extLst>
              <a:ext uri="{FF2B5EF4-FFF2-40B4-BE49-F238E27FC236}">
                <a16:creationId xmlns:a16="http://schemas.microsoft.com/office/drawing/2014/main" id="{8E172AC4-1E8E-4382-A62F-1C22306A47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DD33DFFA-B591-4AFA-8E34-DB7B7B95F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86226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華康中黑體" panose="020B0509000000000000" pitchFamily="49" charset="-120"/>
          <a:cs typeface="華康中黑體" panose="020B0509000000000000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id="{28742A2B-1B03-43B4-B305-0C2E8E28817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0"/>
            <a:chExt cx="5760" cy="4337"/>
          </a:xfrm>
        </p:grpSpPr>
        <p:pic>
          <p:nvPicPr>
            <p:cNvPr id="7176" name="Picture 3" descr="未命名-1">
              <a:extLst>
                <a:ext uri="{FF2B5EF4-FFF2-40B4-BE49-F238E27FC236}">
                  <a16:creationId xmlns:a16="http://schemas.microsoft.com/office/drawing/2014/main" id="{B63675F3-12C9-4B3A-A7FD-08D367AC7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Rectangle 4">
              <a:extLst>
                <a:ext uri="{FF2B5EF4-FFF2-40B4-BE49-F238E27FC236}">
                  <a16:creationId xmlns:a16="http://schemas.microsoft.com/office/drawing/2014/main" id="{F398774E-530D-475D-9613-E30E24474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617"/>
              <a:ext cx="4218" cy="46"/>
            </a:xfrm>
            <a:prstGeom prst="rect">
              <a:avLst/>
            </a:prstGeom>
            <a:gradFill rotWithShape="1">
              <a:gsLst>
                <a:gs pos="0">
                  <a:srgbClr val="00FF99">
                    <a:alpha val="75998"/>
                  </a:srgb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7171" name="Rectangle 5">
            <a:extLst>
              <a:ext uri="{FF2B5EF4-FFF2-40B4-BE49-F238E27FC236}">
                <a16:creationId xmlns:a16="http://schemas.microsoft.com/office/drawing/2014/main" id="{E41F06BE-1988-485D-8DC5-E0CB9B837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4450"/>
            <a:ext cx="828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27DFDBF2-5252-4F44-A2C1-19700FCFC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125538"/>
            <a:ext cx="8208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Wingdings" panose="05000000000000000000" pitchFamily="2" charset="2"/>
              </a:rPr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82023" name="Rectangle 7">
            <a:extLst>
              <a:ext uri="{FF2B5EF4-FFF2-40B4-BE49-F238E27FC236}">
                <a16:creationId xmlns:a16="http://schemas.microsoft.com/office/drawing/2014/main" id="{116F7A57-52B0-4F6F-9554-3A31E6DF03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82024" name="Rectangle 8">
            <a:extLst>
              <a:ext uri="{FF2B5EF4-FFF2-40B4-BE49-F238E27FC236}">
                <a16:creationId xmlns:a16="http://schemas.microsoft.com/office/drawing/2014/main" id="{89553344-FBB5-4B33-804B-9DA36FA34F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175" name="文字方塊 1">
            <a:extLst>
              <a:ext uri="{FF2B5EF4-FFF2-40B4-BE49-F238E27FC236}">
                <a16:creationId xmlns:a16="http://schemas.microsoft.com/office/drawing/2014/main" id="{B945134E-B50F-42BC-898E-4448D78023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86800" y="6488113"/>
            <a:ext cx="457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fld id="{BE2B3697-977F-4C35-8A8D-5CAEB4DE642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3" r:id="rId1"/>
    <p:sldLayoutId id="2147486014" r:id="rId2"/>
    <p:sldLayoutId id="2147486015" r:id="rId3"/>
    <p:sldLayoutId id="2147486016" r:id="rId4"/>
    <p:sldLayoutId id="2147486017" r:id="rId5"/>
    <p:sldLayoutId id="2147486018" r:id="rId6"/>
    <p:sldLayoutId id="2147485935" r:id="rId7"/>
    <p:sldLayoutId id="2147486019" r:id="rId8"/>
    <p:sldLayoutId id="2147486020" r:id="rId9"/>
    <p:sldLayoutId id="2147486021" r:id="rId10"/>
    <p:sldLayoutId id="2147486022" r:id="rId11"/>
    <p:sldLayoutId id="2147486023" r:id="rId12"/>
    <p:sldLayoutId id="214748602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rgbClr val="660033"/>
          </a:solidFill>
          <a:latin typeface="+mj-lt"/>
          <a:ea typeface="+mj-ea"/>
          <a:cs typeface="華康粗黑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9pPr>
    </p:titleStyle>
    <p:bodyStyle>
      <a:lvl1pPr marL="534988" indent="-534988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l"/>
        <a:defRPr kumimoji="1" sz="3200" kern="1200">
          <a:solidFill>
            <a:srgbClr val="000066"/>
          </a:solidFill>
          <a:latin typeface="+mn-lt"/>
          <a:ea typeface="+mn-ea"/>
          <a:cs typeface="華康粗黑體"/>
          <a:sym typeface="Wingdings" panose="05000000000000000000" pitchFamily="2" charset="2"/>
        </a:defRPr>
      </a:lvl1pPr>
      <a:lvl2pPr marL="1000125" indent="-28575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§"/>
        <a:defRPr kumimoji="1" sz="28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2pPr>
      <a:lvl3pPr marL="1408113" indent="-228600" algn="l" rtl="0" eaLnBrk="0" fontAlgn="base" hangingPunct="0">
        <a:spcBef>
          <a:spcPct val="30000"/>
        </a:spcBef>
        <a:spcAft>
          <a:spcPct val="0"/>
        </a:spcAft>
        <a:buChar char="•"/>
        <a:defRPr kumimoji="1" sz="2400" kern="1200">
          <a:solidFill>
            <a:srgbClr val="800000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3pPr>
      <a:lvl4pPr marL="18161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accent2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4pPr>
      <a:lvl5pPr marL="2224088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水源PPT內頁">
            <a:extLst>
              <a:ext uri="{FF2B5EF4-FFF2-40B4-BE49-F238E27FC236}">
                <a16:creationId xmlns:a16="http://schemas.microsoft.com/office/drawing/2014/main" id="{E8E5052A-FC08-4E0B-BA34-1A2EADF3F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EE00FB47-D7C8-4495-B70C-B8D6D0DE4A4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8313" y="1052513"/>
            <a:ext cx="6696075" cy="73025"/>
          </a:xfrm>
          <a:prstGeom prst="rect">
            <a:avLst/>
          </a:prstGeom>
          <a:gradFill rotWithShape="1">
            <a:gsLst>
              <a:gs pos="0">
                <a:schemeClr val="folHlink">
                  <a:alpha val="75998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華康中黑體" panose="020B0509000000000000" pitchFamily="49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769B2E5E-599D-4900-9403-B44B8F7B2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4450"/>
            <a:ext cx="828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975C35F-8754-4B2F-B935-17D25622E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196975"/>
            <a:ext cx="82089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 </a:t>
            </a:r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80998" name="Rectangle 6">
            <a:extLst>
              <a:ext uri="{FF2B5EF4-FFF2-40B4-BE49-F238E27FC236}">
                <a16:creationId xmlns:a16="http://schemas.microsoft.com/office/drawing/2014/main" id="{F7E5FA14-239B-48B3-84CB-55D048EDC1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0999" name="Rectangle 7">
            <a:extLst>
              <a:ext uri="{FF2B5EF4-FFF2-40B4-BE49-F238E27FC236}">
                <a16:creationId xmlns:a16="http://schemas.microsoft.com/office/drawing/2014/main" id="{000F3CFA-84AF-400B-95BA-9B7D7F0061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1000" name="Rectangle 8">
            <a:extLst>
              <a:ext uri="{FF2B5EF4-FFF2-40B4-BE49-F238E27FC236}">
                <a16:creationId xmlns:a16="http://schemas.microsoft.com/office/drawing/2014/main" id="{90BD3B02-BC6F-4ADE-A453-F60F0FD42E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7363" y="6477000"/>
            <a:ext cx="2133600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華康粗黑體" charset="-12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8B785142-7946-43E6-8E69-4A8AF8E800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6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rgbClr val="660033"/>
          </a:solidFill>
          <a:latin typeface="+mj-lt"/>
          <a:ea typeface="+mj-ea"/>
          <a:cs typeface="華康粗黑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660033"/>
          </a:solidFill>
          <a:latin typeface="Arial" panose="020B0604020202020204" pitchFamily="34" charset="0"/>
          <a:ea typeface="華康粗黑體" pitchFamily="49" charset="-12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l"/>
        <a:defRPr kumimoji="1" sz="3200" kern="1200">
          <a:solidFill>
            <a:srgbClr val="000066"/>
          </a:solidFill>
          <a:latin typeface="+mn-lt"/>
          <a:ea typeface="+mn-ea"/>
          <a:cs typeface="華康粗黑體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§"/>
        <a:defRPr kumimoji="1" sz="28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kumimoji="1" sz="2400" kern="1200">
          <a:solidFill>
            <a:srgbClr val="800000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accent2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277AF5DE-00A6-49DD-B83B-4523FD4B76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83400"/>
            <a:chOff x="0" y="-17"/>
            <a:chExt cx="5760" cy="4337"/>
          </a:xfrm>
        </p:grpSpPr>
        <p:sp>
          <p:nvSpPr>
            <p:cNvPr id="3080" name="Rectangle 3">
              <a:extLst>
                <a:ext uri="{FF2B5EF4-FFF2-40B4-BE49-F238E27FC236}">
                  <a16:creationId xmlns:a16="http://schemas.microsoft.com/office/drawing/2014/main" id="{C4358C0F-79B2-406D-AA40-6542B349CA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-17"/>
              <a:ext cx="5760" cy="544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1" name="Rectangle 4">
              <a:extLst>
                <a:ext uri="{FF2B5EF4-FFF2-40B4-BE49-F238E27FC236}">
                  <a16:creationId xmlns:a16="http://schemas.microsoft.com/office/drawing/2014/main" id="{CE4C7BE1-02CD-484E-9C72-AA822F14F8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28"/>
              <a:ext cx="340" cy="2495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2" name="AutoShape 5">
              <a:extLst>
                <a:ext uri="{FF2B5EF4-FFF2-40B4-BE49-F238E27FC236}">
                  <a16:creationId xmlns:a16="http://schemas.microsoft.com/office/drawing/2014/main" id="{17A6968C-0799-4C32-B28F-08A1C79D04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6" y="73"/>
              <a:ext cx="5511" cy="4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3" name="AutoShape 6">
              <a:extLst>
                <a:ext uri="{FF2B5EF4-FFF2-40B4-BE49-F238E27FC236}">
                  <a16:creationId xmlns:a16="http://schemas.microsoft.com/office/drawing/2014/main" id="{E2DD465C-1C93-4E2A-B4D0-0683DC64C7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" y="28"/>
              <a:ext cx="5511" cy="681"/>
            </a:xfrm>
            <a:prstGeom prst="roundRect">
              <a:avLst>
                <a:gd name="adj" fmla="val 16667"/>
              </a:avLst>
            </a:prstGeom>
            <a:noFill/>
            <a:ln w="57150" cmpd="thinThick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4" name="Rectangle 7">
              <a:extLst>
                <a:ext uri="{FF2B5EF4-FFF2-40B4-BE49-F238E27FC236}">
                  <a16:creationId xmlns:a16="http://schemas.microsoft.com/office/drawing/2014/main" id="{B603025D-8FE4-494B-A219-DBB1CF5BF5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4110"/>
              <a:ext cx="5760" cy="21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CA904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5" name="AutoShape 8">
              <a:extLst>
                <a:ext uri="{FF2B5EF4-FFF2-40B4-BE49-F238E27FC236}">
                  <a16:creationId xmlns:a16="http://schemas.microsoft.com/office/drawing/2014/main" id="{05C58B47-3E82-46B9-8A4A-2277EC0FAF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4" y="119"/>
              <a:ext cx="91" cy="91"/>
            </a:xfrm>
            <a:prstGeom prst="roundRect">
              <a:avLst>
                <a:gd name="adj" fmla="val 16667"/>
              </a:avLst>
            </a:prstGeom>
            <a:solidFill>
              <a:srgbClr val="FFDE9B">
                <a:alpha val="94116"/>
              </a:srgbClr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9230" name="Line 9">
              <a:extLst>
                <a:ext uri="{FF2B5EF4-FFF2-40B4-BE49-F238E27FC236}">
                  <a16:creationId xmlns:a16="http://schemas.microsoft.com/office/drawing/2014/main" id="{A4E1658A-7079-457E-97F9-A172338FAFA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57150" cmpd="thinThick">
              <a:solidFill>
                <a:srgbClr val="FFDE9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endParaRPr lang="zh-TW" altLang="en-US"/>
            </a:p>
          </p:txBody>
        </p:sp>
        <p:sp>
          <p:nvSpPr>
            <p:cNvPr id="3087" name="AutoShape 10">
              <a:extLst>
                <a:ext uri="{FF2B5EF4-FFF2-40B4-BE49-F238E27FC236}">
                  <a16:creationId xmlns:a16="http://schemas.microsoft.com/office/drawing/2014/main" id="{0AD5C895-B03B-41A1-A3A0-E92CE29661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" y="890"/>
              <a:ext cx="91" cy="91"/>
            </a:xfrm>
            <a:prstGeom prst="roundRect">
              <a:avLst>
                <a:gd name="adj" fmla="val 16667"/>
              </a:avLst>
            </a:prstGeom>
            <a:solidFill>
              <a:srgbClr val="FFDE9B">
                <a:alpha val="94116"/>
              </a:srgbClr>
            </a:solidFill>
            <a:ln>
              <a:noFill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8" name="AutoShape 11">
              <a:extLst>
                <a:ext uri="{FF2B5EF4-FFF2-40B4-BE49-F238E27FC236}">
                  <a16:creationId xmlns:a16="http://schemas.microsoft.com/office/drawing/2014/main" id="{4A6320DF-5BA2-4531-A57C-63395899F5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" y="663"/>
              <a:ext cx="91" cy="91"/>
            </a:xfrm>
            <a:prstGeom prst="roundRect">
              <a:avLst>
                <a:gd name="adj" fmla="val 16667"/>
              </a:avLst>
            </a:prstGeom>
            <a:solidFill>
              <a:srgbClr val="FFDE9B">
                <a:alpha val="94116"/>
              </a:srgbClr>
            </a:solidFill>
            <a:ln>
              <a:noFill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089" name="AutoShape 12">
              <a:extLst>
                <a:ext uri="{FF2B5EF4-FFF2-40B4-BE49-F238E27FC236}">
                  <a16:creationId xmlns:a16="http://schemas.microsoft.com/office/drawing/2014/main" id="{04D0DB54-F965-4697-9127-6307C1FFC5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0" y="73"/>
              <a:ext cx="3402" cy="45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35001"/>
                  </a:schemeClr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</p:spPr>
          <p:txBody>
            <a:bodyPr rot="10800000" wrap="none" anchor="ctr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華康中黑體" panose="020B0509000000000000" pitchFamily="49" charset="-120"/>
                  <a:cs typeface="華康中黑體" panose="020B0509000000000000" pitchFamily="49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9219" name="Rectangle 13">
            <a:extLst>
              <a:ext uri="{FF2B5EF4-FFF2-40B4-BE49-F238E27FC236}">
                <a16:creationId xmlns:a16="http://schemas.microsoft.com/office/drawing/2014/main" id="{1EA06AB7-61D6-4094-BB2D-6DB8D4080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4450"/>
            <a:ext cx="82804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20" name="Rectangle 14">
            <a:extLst>
              <a:ext uri="{FF2B5EF4-FFF2-40B4-BE49-F238E27FC236}">
                <a16:creationId xmlns:a16="http://schemas.microsoft.com/office/drawing/2014/main" id="{FA0237F3-57F1-412C-A8F6-7C39FD3DB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68413"/>
            <a:ext cx="8208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 </a:t>
            </a:r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83055" name="Rectangle 15">
            <a:extLst>
              <a:ext uri="{FF2B5EF4-FFF2-40B4-BE49-F238E27FC236}">
                <a16:creationId xmlns:a16="http://schemas.microsoft.com/office/drawing/2014/main" id="{BD11C63F-048C-481B-9906-DB04AF70F5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3056" name="Rectangle 16">
            <a:extLst>
              <a:ext uri="{FF2B5EF4-FFF2-40B4-BE49-F238E27FC236}">
                <a16:creationId xmlns:a16="http://schemas.microsoft.com/office/drawing/2014/main" id="{C8327365-84A0-4D83-91C6-E8FEF4D2A9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3057" name="Rectangle 17">
            <a:extLst>
              <a:ext uri="{FF2B5EF4-FFF2-40B4-BE49-F238E27FC236}">
                <a16:creationId xmlns:a16="http://schemas.microsoft.com/office/drawing/2014/main" id="{C034D69C-D5AB-4771-956E-A41EC04ED1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7363" y="6477000"/>
            <a:ext cx="2133600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華康粗黑體" charset="-12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7DB9168-828C-4215-8661-E9887BE20F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7" r:id="rId1"/>
    <p:sldLayoutId id="2147485948" r:id="rId2"/>
    <p:sldLayoutId id="2147485949" r:id="rId3"/>
    <p:sldLayoutId id="2147485950" r:id="rId4"/>
    <p:sldLayoutId id="2147485951" r:id="rId5"/>
    <p:sldLayoutId id="2147485952" r:id="rId6"/>
    <p:sldLayoutId id="2147485953" r:id="rId7"/>
    <p:sldLayoutId id="2147485954" r:id="rId8"/>
    <p:sldLayoutId id="2147485955" r:id="rId9"/>
    <p:sldLayoutId id="2147485956" r:id="rId10"/>
    <p:sldLayoutId id="21474859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300" b="1" kern="1200">
          <a:solidFill>
            <a:srgbClr val="800000"/>
          </a:solidFill>
          <a:latin typeface="+mj-lt"/>
          <a:ea typeface="+mj-ea"/>
          <a:cs typeface="華康粗黑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  <a:cs typeface="華康粗黑體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300" b="1">
          <a:solidFill>
            <a:srgbClr val="800000"/>
          </a:solidFill>
          <a:latin typeface="Arial" panose="020B0604020202020204" pitchFamily="34" charset="0"/>
          <a:ea typeface="華康粗黑體" pitchFamily="49" charset="-12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l"/>
        <a:defRPr kumimoji="1" sz="3200" kern="1200">
          <a:solidFill>
            <a:schemeClr val="accent2"/>
          </a:solidFill>
          <a:latin typeface="+mn-lt"/>
          <a:ea typeface="+mn-ea"/>
          <a:cs typeface="華康粗黑體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Wingdings" panose="05000000000000000000" pitchFamily="2" charset="2"/>
        <a:buChar char="§"/>
        <a:defRPr kumimoji="1" sz="28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kumimoji="1" sz="2400" kern="1200">
          <a:solidFill>
            <a:srgbClr val="800000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accent2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j-lt"/>
          <a:ea typeface="華康中黑體" panose="020B0509000000000000" pitchFamily="49" charset="-120"/>
          <a:cs typeface="華康中黑體" panose="020B0509000000000000" pitchFamily="49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build.kinmen.gov.tw/" TargetMode="Externa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build.kinmen.gov.tw/" TargetMode="Externa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uild.kinmen.gov.tw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5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moica.nat.gov.tw/" TargetMode="External"/><Relationship Id="rId1" Type="http://schemas.openxmlformats.org/officeDocument/2006/relationships/slideLayout" Target="../slideLayouts/slideLayout1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6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77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81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6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6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6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6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6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6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6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6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6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6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51EFA0F-CA50-4D76-9885-1E748940F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416824" cy="952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60007" dir="5400000" sy="-100000" algn="bl" rotWithShape="0"/>
                </a:effectLst>
                <a:cs typeface="+mn-cs"/>
              </a:rPr>
              <a:t>金門縣政府</a:t>
            </a:r>
          </a:p>
        </p:txBody>
      </p:sp>
      <p:sp>
        <p:nvSpPr>
          <p:cNvPr id="28675" name="副標題 2">
            <a:extLst>
              <a:ext uri="{FF2B5EF4-FFF2-40B4-BE49-F238E27FC236}">
                <a16:creationId xmlns:a16="http://schemas.microsoft.com/office/drawing/2014/main" id="{61914261-667C-41A8-8925-66FDCEB482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35596" y="3284984"/>
            <a:ext cx="7272808" cy="648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建築執照無紙審照及施工管理」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630E4DF4-D71E-471E-90D0-F53E0F49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323" y="4505655"/>
            <a:ext cx="727280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3200" b="1" dirty="0"/>
              <a:t>系統說明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圖片 2">
            <a:extLst>
              <a:ext uri="{FF2B5EF4-FFF2-40B4-BE49-F238E27FC236}">
                <a16:creationId xmlns:a16="http://schemas.microsoft.com/office/drawing/2014/main" id="{595C595D-8C0C-4D34-9E9F-8818D71E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196975"/>
            <a:ext cx="516255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42A1338B-CC08-4F75-B298-AD443BEFF0A1}"/>
              </a:ext>
            </a:extLst>
          </p:cNvPr>
          <p:cNvGrpSpPr/>
          <p:nvPr/>
        </p:nvGrpSpPr>
        <p:grpSpPr>
          <a:xfrm>
            <a:off x="3203848" y="2132855"/>
            <a:ext cx="5643190" cy="4615222"/>
            <a:chOff x="971600" y="1988840"/>
            <a:chExt cx="5643190" cy="461522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84C8579-4DE3-470A-BB46-18DD0E0C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1988840"/>
              <a:ext cx="5643190" cy="4615222"/>
            </a:xfrm>
            <a:prstGeom prst="rect">
              <a:avLst/>
            </a:prstGeom>
          </p:spPr>
        </p:pic>
        <p:pic>
          <p:nvPicPr>
            <p:cNvPr id="13" name="圖片 7">
              <a:extLst>
                <a:ext uri="{FF2B5EF4-FFF2-40B4-BE49-F238E27FC236}">
                  <a16:creationId xmlns:a16="http://schemas.microsoft.com/office/drawing/2014/main" id="{4CFD07E0-3A9A-4745-8E5B-FEC9E5AB9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1" y="1988840"/>
              <a:ext cx="936104" cy="112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D516B7-3253-4D14-BBB7-401AE839BCB4}"/>
              </a:ext>
            </a:extLst>
          </p:cNvPr>
          <p:cNvSpPr/>
          <p:nvPr/>
        </p:nvSpPr>
        <p:spPr>
          <a:xfrm>
            <a:off x="3275856" y="995065"/>
            <a:ext cx="1511300" cy="403819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營建署版本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4F4B973-55A6-4EA5-92ED-F325A40096BB}"/>
              </a:ext>
            </a:extLst>
          </p:cNvPr>
          <p:cNvSpPr/>
          <p:nvPr/>
        </p:nvSpPr>
        <p:spPr>
          <a:xfrm>
            <a:off x="6580089" y="1948295"/>
            <a:ext cx="1511300" cy="369119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無紙化版本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545666D-42AA-4560-B774-F5E321BF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系統安裝</a:t>
            </a:r>
            <a:r>
              <a:rPr lang="en-US" altLang="zh-TW" sz="2800" dirty="0"/>
              <a:t>-</a:t>
            </a:r>
            <a:r>
              <a:rPr lang="zh-TW" altLang="en-US" sz="2800" dirty="0"/>
              <a:t>無紙審照申請人版系統</a:t>
            </a:r>
            <a:r>
              <a:rPr lang="en-US" altLang="zh-TW" sz="2800" dirty="0"/>
              <a:t>(1)</a:t>
            </a:r>
            <a:endParaRPr lang="zh-TW" alt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FA2ACED9-9AC7-46F6-B9B9-03F571FD23A1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640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金門縣政府建管便民服務資訊網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http://build.kinmen.gov.tw/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→系統專區→金門縣建築執照申請表電子化系統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無紙審照版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915" name="圖片 3">
            <a:extLst>
              <a:ext uri="{FF2B5EF4-FFF2-40B4-BE49-F238E27FC236}">
                <a16:creationId xmlns:a16="http://schemas.microsoft.com/office/drawing/2014/main" id="{70E39E31-E3F4-4E0B-9D14-6799BC7D0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1538612"/>
            <a:ext cx="5765081" cy="2978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Rectangle 5">
            <a:extLst>
              <a:ext uri="{FF2B5EF4-FFF2-40B4-BE49-F238E27FC236}">
                <a16:creationId xmlns:a16="http://schemas.microsoft.com/office/drawing/2014/main" id="{C25B4106-41B7-476B-9813-8B84897AA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系統安裝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無紙審照申請人版系統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8917" name="圖片 1">
            <a:extLst>
              <a:ext uri="{FF2B5EF4-FFF2-40B4-BE49-F238E27FC236}">
                <a16:creationId xmlns:a16="http://schemas.microsoft.com/office/drawing/2014/main" id="{D40D088B-ECA7-4BAA-89A0-4D18C36E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77" y="3457575"/>
            <a:ext cx="4033579" cy="317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AutoShape 18">
            <a:extLst>
              <a:ext uri="{FF2B5EF4-FFF2-40B4-BE49-F238E27FC236}">
                <a16:creationId xmlns:a16="http://schemas.microsoft.com/office/drawing/2014/main" id="{31E334F6-AE7E-4BCA-8892-BD0AB4B3C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877" y="3438735"/>
            <a:ext cx="4024313" cy="3170238"/>
          </a:xfrm>
          <a:prstGeom prst="wedgeRectCallout">
            <a:avLst>
              <a:gd name="adj1" fmla="val -67577"/>
              <a:gd name="adj2" fmla="val -48726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371C3C-C302-4AD3-9BAA-58E5B3505FD9}"/>
              </a:ext>
            </a:extLst>
          </p:cNvPr>
          <p:cNvSpPr/>
          <p:nvPr/>
        </p:nvSpPr>
        <p:spPr>
          <a:xfrm>
            <a:off x="755576" y="3285331"/>
            <a:ext cx="719137" cy="287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219D1-84C5-45D7-A775-1D70E7DF5C33}"/>
              </a:ext>
            </a:extLst>
          </p:cNvPr>
          <p:cNvSpPr/>
          <p:nvPr/>
        </p:nvSpPr>
        <p:spPr>
          <a:xfrm>
            <a:off x="2339753" y="3215796"/>
            <a:ext cx="2470114" cy="233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>
            <a:extLst>
              <a:ext uri="{FF2B5EF4-FFF2-40B4-BE49-F238E27FC236}">
                <a16:creationId xmlns:a16="http://schemas.microsoft.com/office/drawing/2014/main" id="{B4A82108-C314-4F67-BD31-FC2BAF14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系統安裝</a:t>
            </a:r>
            <a:r>
              <a:rPr lang="en-US" altLang="zh-TW" sz="2800" dirty="0"/>
              <a:t>-</a:t>
            </a:r>
            <a:r>
              <a:rPr lang="zh-TW" altLang="en-US" sz="2800" dirty="0"/>
              <a:t>無紙審照申請人版系統</a:t>
            </a:r>
            <a:r>
              <a:rPr lang="en-US" altLang="zh-TW" sz="2800" dirty="0"/>
              <a:t>(3)</a:t>
            </a:r>
            <a:endParaRPr lang="zh-TW" altLang="en-US" sz="280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4E1773B-3D45-46DB-B8F5-E8F4780C58E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89248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程式下載→新版完整版下載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939" name="圖片 1">
            <a:extLst>
              <a:ext uri="{FF2B5EF4-FFF2-40B4-BE49-F238E27FC236}">
                <a16:creationId xmlns:a16="http://schemas.microsoft.com/office/drawing/2014/main" id="{0C15B497-7DF3-4781-A082-2BD83FCB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26" y="4420768"/>
            <a:ext cx="119538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圖片 11">
            <a:extLst>
              <a:ext uri="{FF2B5EF4-FFF2-40B4-BE49-F238E27FC236}">
                <a16:creationId xmlns:a16="http://schemas.microsoft.com/office/drawing/2014/main" id="{64CE8980-EBEA-49D7-8F51-CF9A8D675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7" y="1340768"/>
            <a:ext cx="6523078" cy="504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AutoShape 12">
            <a:extLst>
              <a:ext uri="{FF2B5EF4-FFF2-40B4-BE49-F238E27FC236}">
                <a16:creationId xmlns:a16="http://schemas.microsoft.com/office/drawing/2014/main" id="{8BA4E004-F133-463C-BD29-7A0CC0633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865" y="4470573"/>
            <a:ext cx="647700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9225" name="Rectangle 12">
            <a:extLst>
              <a:ext uri="{FF2B5EF4-FFF2-40B4-BE49-F238E27FC236}">
                <a16:creationId xmlns:a16="http://schemas.microsoft.com/office/drawing/2014/main" id="{988852DC-6A55-408C-AB7A-6AF874C16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7" y="4653136"/>
            <a:ext cx="2121857" cy="355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9226" name="Rectangle 12">
            <a:extLst>
              <a:ext uri="{FF2B5EF4-FFF2-40B4-BE49-F238E27FC236}">
                <a16:creationId xmlns:a16="http://schemas.microsoft.com/office/drawing/2014/main" id="{B3B2AA29-14D6-4F4E-AC55-D66459342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901" y="4377906"/>
            <a:ext cx="1184275" cy="1584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5">
            <a:extLst>
              <a:ext uri="{FF2B5EF4-FFF2-40B4-BE49-F238E27FC236}">
                <a16:creationId xmlns:a16="http://schemas.microsoft.com/office/drawing/2014/main" id="{2CE72284-C044-4FA4-A1C8-62C03A18B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系統安裝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建管得來速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846F96A-B308-4CC4-9100-812E81E6C12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67620" y="784225"/>
            <a:ext cx="86087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金門縣政府建管便民服務資訊網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http://build.kinmen.gov.tw/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掃描</a:t>
            </a:r>
            <a:r>
              <a:rPr lang="en-US" altLang="zh-TW" sz="2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即可下載「建管得來速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」安裝程式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63" name="圖片 1">
            <a:extLst>
              <a:ext uri="{FF2B5EF4-FFF2-40B4-BE49-F238E27FC236}">
                <a16:creationId xmlns:a16="http://schemas.microsoft.com/office/drawing/2014/main" id="{5C42F5FD-A073-4AA3-BFA7-F8308983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0" y="1609935"/>
            <a:ext cx="6465845" cy="47559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2">
            <a:extLst>
              <a:ext uri="{FF2B5EF4-FFF2-40B4-BE49-F238E27FC236}">
                <a16:creationId xmlns:a16="http://schemas.microsoft.com/office/drawing/2014/main" id="{7483AB6B-83CE-4A41-83B0-C02E1233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987905"/>
            <a:ext cx="4243657" cy="233525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10249" name="AutoShape 12">
            <a:extLst>
              <a:ext uri="{FF2B5EF4-FFF2-40B4-BE49-F238E27FC236}">
                <a16:creationId xmlns:a16="http://schemas.microsoft.com/office/drawing/2014/main" id="{B6E95A51-61A8-4E3B-916A-8EB44C21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821" y="5135353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40967" name="圖片 1">
            <a:extLst>
              <a:ext uri="{FF2B5EF4-FFF2-40B4-BE49-F238E27FC236}">
                <a16:creationId xmlns:a16="http://schemas.microsoft.com/office/drawing/2014/main" id="{45A92D27-BBF7-4CC7-89B4-ED26BD4A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-2" r="68420" b="54539"/>
          <a:stretch>
            <a:fillRect/>
          </a:stretch>
        </p:blipFill>
        <p:spPr bwMode="auto">
          <a:xfrm>
            <a:off x="7296150" y="4786313"/>
            <a:ext cx="137795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桌 的圖片&#10;&#10;自動產生的描述">
            <a:extLst>
              <a:ext uri="{FF2B5EF4-FFF2-40B4-BE49-F238E27FC236}">
                <a16:creationId xmlns:a16="http://schemas.microsoft.com/office/drawing/2014/main" id="{26D3F495-04AC-4EEB-8D6B-942FC9C30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" b="75998"/>
          <a:stretch/>
        </p:blipFill>
        <p:spPr>
          <a:xfrm>
            <a:off x="1043608" y="4489790"/>
            <a:ext cx="7561528" cy="1263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標題 3">
            <a:extLst>
              <a:ext uri="{FF2B5EF4-FFF2-40B4-BE49-F238E27FC236}">
                <a16:creationId xmlns:a16="http://schemas.microsoft.com/office/drawing/2014/main" id="{DE8F40CB-E344-48EE-A89A-91EC369E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系統安裝</a:t>
            </a:r>
            <a:r>
              <a:rPr lang="en-US" altLang="zh-TW" sz="2800" dirty="0"/>
              <a:t>-</a:t>
            </a:r>
            <a:r>
              <a:rPr lang="zh-TW" altLang="en-US" sz="2800" dirty="0"/>
              <a:t>施工勘驗</a:t>
            </a:r>
            <a:r>
              <a:rPr lang="en-US" altLang="zh-TW" sz="2800" dirty="0"/>
              <a:t>APP</a:t>
            </a:r>
            <a:endParaRPr lang="zh-TW" altLang="en-US" sz="2800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2EC6D61E-8C6B-4FD9-BFA1-0F27BC0D215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46856" y="784225"/>
            <a:ext cx="8650287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金門縣政府建管便民服務資訊網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http://build.kinmen.gov.tw/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→系統專區→金門縣施工勘驗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987" name="圖片 3">
            <a:extLst>
              <a:ext uri="{FF2B5EF4-FFF2-40B4-BE49-F238E27FC236}">
                <a16:creationId xmlns:a16="http://schemas.microsoft.com/office/drawing/2014/main" id="{88EFF70C-6130-4C93-8982-BC4598DAD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7" y="1519821"/>
            <a:ext cx="5573712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608D31-503A-4A8C-8192-711FFE379A78}"/>
              </a:ext>
            </a:extLst>
          </p:cNvPr>
          <p:cNvSpPr/>
          <p:nvPr/>
        </p:nvSpPr>
        <p:spPr>
          <a:xfrm>
            <a:off x="766552" y="3225711"/>
            <a:ext cx="557213" cy="130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AEB1105-5DA0-4CA0-B5FC-AD86BA6C2B43}"/>
              </a:ext>
            </a:extLst>
          </p:cNvPr>
          <p:cNvSpPr/>
          <p:nvPr/>
        </p:nvSpPr>
        <p:spPr>
          <a:xfrm>
            <a:off x="2111226" y="3388534"/>
            <a:ext cx="1395412" cy="130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1995" name="圖片 14">
            <a:extLst>
              <a:ext uri="{FF2B5EF4-FFF2-40B4-BE49-F238E27FC236}">
                <a16:creationId xmlns:a16="http://schemas.microsoft.com/office/drawing/2014/main" id="{2D2A9DA4-3254-41CC-A492-702EDEB9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9" t="48494" r="4913" b="6281"/>
          <a:stretch>
            <a:fillRect/>
          </a:stretch>
        </p:blipFill>
        <p:spPr bwMode="auto">
          <a:xfrm>
            <a:off x="3129599" y="5819700"/>
            <a:ext cx="8509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2">
            <a:extLst>
              <a:ext uri="{FF2B5EF4-FFF2-40B4-BE49-F238E27FC236}">
                <a16:creationId xmlns:a16="http://schemas.microsoft.com/office/drawing/2014/main" id="{33EBADDD-F26D-4869-A075-8284BA9CDAD2}"/>
              </a:ext>
            </a:extLst>
          </p:cNvPr>
          <p:cNvSpPr>
            <a:spLocks noChangeArrowheads="1"/>
          </p:cNvSpPr>
          <p:nvPr/>
        </p:nvSpPr>
        <p:spPr bwMode="auto">
          <a:xfrm rot="8210972">
            <a:off x="3993276" y="5511717"/>
            <a:ext cx="434975" cy="5095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E6730CFA-BE22-4A20-B0E2-8DC48A0520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43124" y="3873301"/>
            <a:ext cx="646835" cy="71521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6BC012-3F70-47CA-94C9-7D7D20BA0D5C}"/>
              </a:ext>
            </a:extLst>
          </p:cNvPr>
          <p:cNvSpPr/>
          <p:nvPr/>
        </p:nvSpPr>
        <p:spPr>
          <a:xfrm>
            <a:off x="4210763" y="5249140"/>
            <a:ext cx="1008112" cy="209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524428B-51B6-4E0F-B0E6-2AAEFAAB5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系統安裝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-APP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7FEE0EA2-0D1C-4C54-BA61-33BFA24A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13" y="908720"/>
            <a:ext cx="8250374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FB41D3-EFA2-4360-A856-F83A45187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100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憑證申請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CF7FBE41-5833-412B-B9BC-FD138CFDC90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263979"/>
            <a:ext cx="73081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SzPct val="70000"/>
            </a:pPr>
            <a:r>
              <a:rPr kumimoji="0"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在系統中</a:t>
            </a:r>
            <a:r>
              <a:rPr kumimoji="0"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技師可使用</a:t>
            </a:r>
            <a:r>
              <a:rPr kumimoji="0" lang="en-US" altLang="zh-TW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XCA</a:t>
            </a:r>
            <a:r>
              <a:rPr kumimoji="0"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組織及團體憑證</a:t>
            </a:r>
            <a:r>
              <a:rPr kumimoji="0"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進行簽章之作業</a:t>
            </a:r>
          </a:p>
          <a:p>
            <a:pPr eaLnBrk="1" hangingPunct="1">
              <a:lnSpc>
                <a:spcPct val="80000"/>
              </a:lnSpc>
              <a:buSzPct val="70000"/>
            </a:pP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XCA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組織及團體憑證需由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建築師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技師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之自然人憑證在系統中進行授權之動作方可簽章</a:t>
            </a:r>
          </a:p>
        </p:txBody>
      </p:sp>
      <p:sp>
        <p:nvSpPr>
          <p:cNvPr id="46082" name="AutoShape 21">
            <a:extLst>
              <a:ext uri="{FF2B5EF4-FFF2-40B4-BE49-F238E27FC236}">
                <a16:creationId xmlns:a16="http://schemas.microsoft.com/office/drawing/2014/main" id="{87065FDB-9862-47BF-AF3F-8F39256FC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" y="4815343"/>
            <a:ext cx="7559675" cy="6477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 panose="02010609010101010101" pitchFamily="49" charset="-12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5151AD8B-EA80-4F8C-9976-1B0860D43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憑證使用對象</a:t>
            </a:r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9984396C-5BA5-4AE2-B1FB-0BCF8D64A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2" y="2943681"/>
            <a:ext cx="7559675" cy="647700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46086" name="Text Box 9">
            <a:extLst>
              <a:ext uri="{FF2B5EF4-FFF2-40B4-BE49-F238E27FC236}">
                <a16:creationId xmlns:a16="http://schemas.microsoft.com/office/drawing/2014/main" id="{6DC7528D-2E25-440B-B85A-85C24CF2C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7" y="3088143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建築師</a:t>
            </a:r>
          </a:p>
        </p:txBody>
      </p:sp>
      <p:sp>
        <p:nvSpPr>
          <p:cNvPr id="46087" name="Text Box 11">
            <a:extLst>
              <a:ext uri="{FF2B5EF4-FFF2-40B4-BE49-F238E27FC236}">
                <a16:creationId xmlns:a16="http://schemas.microsoft.com/office/drawing/2014/main" id="{C3E8D780-442E-4D43-949D-B2AB0C35E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4" y="3088143"/>
            <a:ext cx="122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專業技師</a:t>
            </a:r>
          </a:p>
        </p:txBody>
      </p:sp>
      <p:sp>
        <p:nvSpPr>
          <p:cNvPr id="46088" name="Text Box 14">
            <a:extLst>
              <a:ext uri="{FF2B5EF4-FFF2-40B4-BE49-F238E27FC236}">
                <a16:creationId xmlns:a16="http://schemas.microsoft.com/office/drawing/2014/main" id="{A7A58271-B1D3-430B-A56D-CC21341A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7" y="3088143"/>
            <a:ext cx="3781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自然人憑證    </a:t>
            </a:r>
            <a:r>
              <a:rPr lang="en-US" altLang="zh-TW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XCA</a:t>
            </a: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組織及團體憑證</a:t>
            </a:r>
          </a:p>
        </p:txBody>
      </p:sp>
      <p:sp>
        <p:nvSpPr>
          <p:cNvPr id="46089" name="Text Box 18">
            <a:extLst>
              <a:ext uri="{FF2B5EF4-FFF2-40B4-BE49-F238E27FC236}">
                <a16:creationId xmlns:a16="http://schemas.microsoft.com/office/drawing/2014/main" id="{53595ED9-B0ED-40CC-A7FE-2A89A3E63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599" y="4959806"/>
            <a:ext cx="2087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室內裝修技術人員</a:t>
            </a:r>
          </a:p>
        </p:txBody>
      </p:sp>
      <p:sp>
        <p:nvSpPr>
          <p:cNvPr id="46090" name="AutoShape 19">
            <a:extLst>
              <a:ext uri="{FF2B5EF4-FFF2-40B4-BE49-F238E27FC236}">
                <a16:creationId xmlns:a16="http://schemas.microsoft.com/office/drawing/2014/main" id="{BC1BCE3D-B707-4B95-ACD3-4C56E116B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2" y="3880306"/>
            <a:ext cx="7559675" cy="6477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 panose="02010609010101010101" pitchFamily="49" charset="-120"/>
            </a:endParaRPr>
          </a:p>
        </p:txBody>
      </p:sp>
      <p:sp>
        <p:nvSpPr>
          <p:cNvPr id="46091" name="Text Box 13">
            <a:extLst>
              <a:ext uri="{FF2B5EF4-FFF2-40B4-BE49-F238E27FC236}">
                <a16:creationId xmlns:a16="http://schemas.microsoft.com/office/drawing/2014/main" id="{6916B961-BDFC-4058-ACBF-1D6DFF53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599" y="4023181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營造廠   室內裝修業</a:t>
            </a:r>
          </a:p>
        </p:txBody>
      </p:sp>
      <p:sp>
        <p:nvSpPr>
          <p:cNvPr id="46092" name="Text Box 20">
            <a:extLst>
              <a:ext uri="{FF2B5EF4-FFF2-40B4-BE49-F238E27FC236}">
                <a16:creationId xmlns:a16="http://schemas.microsoft.com/office/drawing/2014/main" id="{7C5E3751-20CC-4153-ADD3-1E98A4BC5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2" y="4959806"/>
            <a:ext cx="1366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自然人憑證</a:t>
            </a:r>
          </a:p>
        </p:txBody>
      </p:sp>
      <p:sp>
        <p:nvSpPr>
          <p:cNvPr id="46093" name="Text Box 16">
            <a:extLst>
              <a:ext uri="{FF2B5EF4-FFF2-40B4-BE49-F238E27FC236}">
                <a16:creationId xmlns:a16="http://schemas.microsoft.com/office/drawing/2014/main" id="{C509C20A-731E-438C-BCF6-20DD40069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023181"/>
            <a:ext cx="172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工商憑證</a:t>
            </a:r>
          </a:p>
        </p:txBody>
      </p:sp>
      <p:sp>
        <p:nvSpPr>
          <p:cNvPr id="46094" name="AutoShape 23">
            <a:extLst>
              <a:ext uri="{FF2B5EF4-FFF2-40B4-BE49-F238E27FC236}">
                <a16:creationId xmlns:a16="http://schemas.microsoft.com/office/drawing/2014/main" id="{FB0590CC-74F3-4718-BA7D-B8D7CC805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49" y="3013531"/>
            <a:ext cx="901700" cy="5048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79999"/>
            </a:srgb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6095" name="AutoShape 25">
            <a:extLst>
              <a:ext uri="{FF2B5EF4-FFF2-40B4-BE49-F238E27FC236}">
                <a16:creationId xmlns:a16="http://schemas.microsoft.com/office/drawing/2014/main" id="{D435177A-A842-4C4D-8B17-8002A00EC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49" y="3950156"/>
            <a:ext cx="901700" cy="5048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79999"/>
            </a:srgb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6096" name="AutoShape 26">
            <a:extLst>
              <a:ext uri="{FF2B5EF4-FFF2-40B4-BE49-F238E27FC236}">
                <a16:creationId xmlns:a16="http://schemas.microsoft.com/office/drawing/2014/main" id="{0D7A375C-9BB8-41AD-9C74-F170F3FDB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49" y="4886781"/>
            <a:ext cx="901700" cy="5048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79999"/>
            </a:srgb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46097" name="Picture 27" descr="001">
            <a:extLst>
              <a:ext uri="{FF2B5EF4-FFF2-40B4-BE49-F238E27FC236}">
                <a16:creationId xmlns:a16="http://schemas.microsoft.com/office/drawing/2014/main" id="{41774356-3CF7-4434-A713-4E19C422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80523"/>
            <a:ext cx="14224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752D884-DB60-4F69-B344-AC7EE832B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申請自然人憑證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B667F612-466B-4186-9322-DA6A68DAF1D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1050"/>
            <a:ext cx="8640960" cy="55530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申辦資格：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只要</a:t>
            </a:r>
            <a:r>
              <a:rPr lang="zh-TW" altLang="en-US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年滿</a:t>
            </a:r>
            <a:r>
              <a:rPr lang="en-US" altLang="zh-TW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18</a:t>
            </a:r>
            <a:r>
              <a:rPr lang="zh-TW" altLang="en-US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歲</a:t>
            </a:r>
            <a:r>
              <a:rPr lang="en-US" altLang="zh-TW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含</a:t>
            </a:r>
            <a:r>
              <a:rPr lang="en-US" altLang="zh-TW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)</a:t>
            </a:r>
            <a:r>
              <a:rPr lang="zh-TW" altLang="en-US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以上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，設籍於本國之國民 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即為自然人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)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，且未受監護宣告者。</a:t>
            </a:r>
            <a:endParaRPr lang="zh-TW" altLang="en-US" sz="2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申辦地點：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申辦自然人憑證並無戶籍地限制，可跨縣巿辦理，可親至鄰近有辦理此項業務之</a:t>
            </a:r>
            <a:r>
              <a:rPr lang="zh-TW" altLang="en-US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戶政事務所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辦理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不包含各地民政局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處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))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攜帶項目：</a:t>
            </a:r>
          </a:p>
          <a:p>
            <a:pPr marL="219075" indent="-9525" eaLnBrk="1" hangingPunct="1">
              <a:lnSpc>
                <a:spcPct val="80000"/>
              </a:lnSpc>
              <a:buFontTx/>
              <a:buNone/>
            </a:pP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(1) 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本人國民</a:t>
            </a:r>
            <a:r>
              <a:rPr lang="zh-TW" altLang="en-US" sz="2200" dirty="0">
                <a:solidFill>
                  <a:srgbClr val="FF0000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身分證正本</a:t>
            </a:r>
            <a:b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</a:b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(2) 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自然人憑證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IC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卡工本費</a:t>
            </a: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275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元</a:t>
            </a:r>
            <a:b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</a:br>
            <a:r>
              <a:rPr lang="en-US" altLang="zh-TW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(3) E-MAIL</a:t>
            </a:r>
            <a:r>
              <a:rPr lang="zh-TW" altLang="en-US" sz="2200" dirty="0">
                <a:solidFill>
                  <a:srgbClr val="333333"/>
                </a:solidFill>
                <a:ea typeface="微軟正黑體" panose="020B0604030504040204" pitchFamily="34" charset="-120"/>
                <a:cs typeface="華康中黑體(P)" panose="02010600010101010101" pitchFamily="2" charset="-120"/>
              </a:rPr>
              <a:t>信箱</a:t>
            </a:r>
            <a:endParaRPr lang="zh-TW" altLang="en-US" sz="2200" b="1" dirty="0">
              <a:solidFill>
                <a:srgbClr val="CC66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申請資訊網址如下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en-US" altLang="zh-TW" sz="2200" dirty="0">
                <a:ea typeface="微軟正黑體" panose="020B0604030504040204" pitchFamily="34" charset="-120"/>
                <a:cs typeface="Arial" panose="020B0604020202020204" pitchFamily="34" charset="0"/>
                <a:hlinkClick r:id="rId2"/>
              </a:rPr>
              <a:t>http://moica.nat.gov.tw/</a:t>
            </a:r>
            <a:endParaRPr lang="en-US" altLang="zh-TW" sz="2200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6BABCDA3-8A89-41D0-BF57-C7BDEE1A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084512"/>
            <a:ext cx="3180242" cy="36020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47ADDFB-5405-4EA7-A62E-B29FC2D37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XCA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組織及團體憑證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7AFD15-E34B-41B3-84D9-47C3A3530120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1049"/>
            <a:ext cx="8640960" cy="555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zh-TW" altLang="en-US" sz="2400" dirty="0">
                <a:cs typeface="華康中黑體(P)" panose="02010600010101010101" pitchFamily="2" charset="-120"/>
              </a:rPr>
              <a:t>申辦資格：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None/>
            </a:pPr>
            <a:r>
              <a:rPr lang="zh-TW" altLang="en-US" sz="2200" dirty="0">
                <a:solidFill>
                  <a:srgbClr val="333333"/>
                </a:solidFill>
                <a:cs typeface="華康中黑體(P)" panose="02010600010101010101" pitchFamily="2" charset="-120"/>
              </a:rPr>
              <a:t>	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已經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合法登記立案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的學校、財團法人、社團法人、行政法人、自由職業事務所或其他組織或團體。</a:t>
            </a:r>
            <a:endParaRPr lang="zh-TW" altLang="en-US" sz="2200" dirty="0">
              <a:solidFill>
                <a:srgbClr val="333333"/>
              </a:solidFill>
              <a:cs typeface="華康中黑體(P)" panose="02010600010101010101" pitchFamily="2" charset="-12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zh-TW" altLang="en-US" sz="2400" dirty="0">
                <a:cs typeface="華康中黑體(P)" panose="02010600010101010101" pitchFamily="2" charset="-120"/>
              </a:rPr>
              <a:t>申辦地點：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None/>
            </a:pPr>
            <a:r>
              <a:rPr lang="zh-TW" altLang="en-US" sz="2200" dirty="0">
                <a:solidFill>
                  <a:srgbClr val="333333"/>
                </a:solidFill>
                <a:cs typeface="華康中黑體(P)" panose="02010600010101010101" pitchFamily="2" charset="-120"/>
              </a:rPr>
              <a:t>	</a:t>
            </a:r>
            <a:r>
              <a:rPr lang="zh-TW" altLang="en-US" sz="2200" dirty="0">
                <a:solidFill>
                  <a:srgbClr val="333333"/>
                </a:solidFill>
              </a:rPr>
              <a:t>目前組織及團體憑證</a:t>
            </a:r>
            <a:r>
              <a:rPr lang="en-US" altLang="zh-TW" sz="2200" dirty="0">
                <a:solidFill>
                  <a:srgbClr val="333333"/>
                </a:solidFill>
              </a:rPr>
              <a:t>IC</a:t>
            </a:r>
            <a:r>
              <a:rPr lang="zh-TW" altLang="en-US" sz="2200" dirty="0">
                <a:solidFill>
                  <a:srgbClr val="333333"/>
                </a:solidFill>
              </a:rPr>
              <a:t>卡的申請作業是採用線上填寫申請資料，且必須由用戶的主管機關（初審註冊窗口）進行書面審查作業，請至</a:t>
            </a:r>
            <a:r>
              <a:rPr lang="en-US" altLang="zh-TW" sz="2200" dirty="0">
                <a:solidFill>
                  <a:srgbClr val="333333"/>
                </a:solidFill>
              </a:rPr>
              <a:t>XCA</a:t>
            </a:r>
            <a:r>
              <a:rPr lang="zh-TW" altLang="en-US" sz="2200" dirty="0">
                <a:solidFill>
                  <a:srgbClr val="333333"/>
                </a:solidFill>
              </a:rPr>
              <a:t>組織及團體憑證管理中心網站依流程進行申請 。</a:t>
            </a:r>
            <a:endParaRPr lang="zh-TW" altLang="en-US" sz="2200" dirty="0">
              <a:solidFill>
                <a:srgbClr val="333333"/>
              </a:solidFill>
              <a:cs typeface="華康中黑體(P)" panose="02010600010101010101" pitchFamily="2" charset="-12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zh-TW" altLang="en-US" sz="2400" dirty="0">
                <a:cs typeface="華康中黑體(P)" panose="02010600010101010101" pitchFamily="2" charset="-120"/>
              </a:rPr>
              <a:t>申請注意事項：</a:t>
            </a:r>
          </a:p>
          <a:p>
            <a:pPr marL="36195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200" dirty="0">
                <a:solidFill>
                  <a:srgbClr val="333333"/>
                </a:solidFill>
              </a:rPr>
              <a:t>(1).</a:t>
            </a:r>
            <a:r>
              <a:rPr lang="zh-TW" altLang="en-US" sz="2200" dirty="0">
                <a:solidFill>
                  <a:srgbClr val="333333"/>
                </a:solidFill>
              </a:rPr>
              <a:t>所屬登記立案主管機關已成為初審窗口。</a:t>
            </a:r>
            <a:endParaRPr lang="en-US" altLang="zh-TW" sz="2200" dirty="0">
              <a:solidFill>
                <a:srgbClr val="333333"/>
              </a:solidFill>
            </a:endParaRPr>
          </a:p>
          <a:p>
            <a:pPr marL="36195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200" dirty="0">
                <a:solidFill>
                  <a:srgbClr val="333333"/>
                </a:solidFill>
              </a:rPr>
              <a:t>(2).</a:t>
            </a:r>
            <a:r>
              <a:rPr lang="zh-TW" altLang="en-US" sz="2200" dirty="0">
                <a:solidFill>
                  <a:srgbClr val="333333"/>
                </a:solidFill>
              </a:rPr>
              <a:t>具有組織</a:t>
            </a:r>
            <a:r>
              <a:rPr lang="en-US" altLang="zh-TW" sz="2200" dirty="0">
                <a:solidFill>
                  <a:srgbClr val="333333"/>
                </a:solidFill>
              </a:rPr>
              <a:t>(</a:t>
            </a:r>
            <a:r>
              <a:rPr lang="zh-TW" altLang="en-US" sz="2200" dirty="0">
                <a:solidFill>
                  <a:srgbClr val="333333"/>
                </a:solidFill>
              </a:rPr>
              <a:t>團體</a:t>
            </a:r>
            <a:r>
              <a:rPr lang="en-US" altLang="zh-TW" sz="2200" dirty="0">
                <a:solidFill>
                  <a:srgbClr val="333333"/>
                </a:solidFill>
              </a:rPr>
              <a:t>)</a:t>
            </a:r>
            <a:r>
              <a:rPr lang="zh-TW" altLang="en-US" sz="2200" dirty="0">
                <a:solidFill>
                  <a:srgbClr val="333333"/>
                </a:solidFill>
              </a:rPr>
              <a:t>識別碼</a:t>
            </a:r>
            <a:r>
              <a:rPr lang="en-US" altLang="zh-TW" sz="2200" dirty="0">
                <a:solidFill>
                  <a:srgbClr val="333333"/>
                </a:solidFill>
              </a:rPr>
              <a:t>(OID)</a:t>
            </a:r>
            <a:r>
              <a:rPr lang="zh-TW" altLang="en-US" sz="2200" dirty="0">
                <a:solidFill>
                  <a:srgbClr val="333333"/>
                </a:solidFill>
              </a:rPr>
              <a:t>。</a:t>
            </a:r>
            <a:endParaRPr lang="en-US" altLang="zh-TW" sz="2200" dirty="0">
              <a:solidFill>
                <a:srgbClr val="333333"/>
              </a:solidFill>
            </a:endParaRPr>
          </a:p>
          <a:p>
            <a:pPr marL="36195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200" dirty="0">
                <a:solidFill>
                  <a:srgbClr val="333333"/>
                </a:solidFill>
              </a:rPr>
              <a:t>(3).</a:t>
            </a:r>
            <a:r>
              <a:rPr lang="zh-TW" altLang="en-US" sz="2200" dirty="0">
                <a:solidFill>
                  <a:srgbClr val="333333"/>
                </a:solidFill>
              </a:rPr>
              <a:t>線上填寫申請資料並上傳後，請列印申請書並蓋用組織團體立案時原留之登記印鑑及負責人印鑑，將申請書寄送至所屬登記立案主管機關</a:t>
            </a:r>
            <a:r>
              <a:rPr lang="en-US" altLang="zh-TW" sz="2200" dirty="0">
                <a:solidFill>
                  <a:srgbClr val="333333"/>
                </a:solidFill>
              </a:rPr>
              <a:t>(</a:t>
            </a:r>
            <a:r>
              <a:rPr lang="zh-TW" altLang="en-US" sz="2200" dirty="0">
                <a:solidFill>
                  <a:srgbClr val="333333"/>
                </a:solidFill>
              </a:rPr>
              <a:t>初審註冊窗口</a:t>
            </a:r>
            <a:r>
              <a:rPr lang="en-US" altLang="zh-TW" sz="2200" dirty="0">
                <a:solidFill>
                  <a:srgbClr val="333333"/>
                </a:solidFill>
              </a:rPr>
              <a:t>)</a:t>
            </a:r>
            <a:r>
              <a:rPr lang="zh-TW" altLang="en-US" sz="2200" dirty="0">
                <a:solidFill>
                  <a:srgbClr val="333333"/>
                </a:solidFill>
              </a:rPr>
              <a:t>進行審查。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zh-TW" altLang="en-US" sz="2400" dirty="0">
                <a:cs typeface="Arial" panose="020B0604020202020204" pitchFamily="34" charset="0"/>
              </a:rPr>
              <a:t>申請資訊網址如下</a:t>
            </a:r>
            <a:r>
              <a:rPr lang="en-US" altLang="zh-TW" sz="2400" dirty="0">
                <a:cs typeface="Arial" panose="020B0604020202020204" pitchFamily="34" charset="0"/>
              </a:rPr>
              <a:t>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None/>
            </a:pPr>
            <a:r>
              <a:rPr lang="en-US" altLang="zh-TW" sz="2200" dirty="0">
                <a:solidFill>
                  <a:srgbClr val="333333"/>
                </a:solidFill>
                <a:cs typeface="Arial" panose="020B0604020202020204" pitchFamily="34" charset="0"/>
              </a:rPr>
              <a:t>	</a:t>
            </a:r>
            <a:r>
              <a:rPr lang="en-US" altLang="zh-TW" sz="2200" dirty="0">
                <a:cs typeface="Arial" panose="020B0604020202020204" pitchFamily="34" charset="0"/>
              </a:rPr>
              <a:t>http://xca.nat.gov.tw/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altLang="zh-TW" sz="2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>
            <a:extLst>
              <a:ext uri="{FF2B5EF4-FFF2-40B4-BE49-F238E27FC236}">
                <a16:creationId xmlns:a16="http://schemas.microsoft.com/office/drawing/2014/main" id="{65642FD4-6794-4674-BBB9-BF51168706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211082" y="1669663"/>
            <a:ext cx="2952328" cy="43204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系統流程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7E82CA2-7D2F-4CC6-8E01-FCC7B7449B22}"/>
              </a:ext>
            </a:extLst>
          </p:cNvPr>
          <p:cNvSpPr txBox="1"/>
          <p:nvPr/>
        </p:nvSpPr>
        <p:spPr>
          <a:xfrm>
            <a:off x="4759148" y="2595095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前置作業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系統安裝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無紙審照申請人版與施工勘驗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APP)</a:t>
            </a: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憑證申請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7C3D77-E9A7-40F5-BE51-D5ABD896E92C}"/>
              </a:ext>
            </a:extLst>
          </p:cNvPr>
          <p:cNvSpPr txBox="1"/>
          <p:nvPr/>
        </p:nvSpPr>
        <p:spPr>
          <a:xfrm>
            <a:off x="4258088" y="3594357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無紙審照申請作業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申請作業與掛號送件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補正文件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核准圖說下載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審查進度查詢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8220650-AD51-4102-B97C-F01FD2BCCB17}"/>
              </a:ext>
            </a:extLst>
          </p:cNvPr>
          <p:cNvSpPr txBox="1"/>
          <p:nvPr/>
        </p:nvSpPr>
        <p:spPr>
          <a:xfrm>
            <a:off x="3570608" y="4962872"/>
            <a:ext cx="48965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施工管理申請作業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開工案件與勘驗項目登打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首次登錄約定作業協定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施工勘驗網路申報管理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施工勘驗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</a:p>
          <a:p>
            <a:endParaRPr lang="zh-TW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D2AB131-B073-402B-B960-15B82C6BC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申請工商憑證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1740FA45-E7C9-4DEF-8352-1553BC073BF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71525"/>
            <a:ext cx="8640960" cy="5657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zh-TW" altLang="en-US" sz="2400" dirty="0"/>
              <a:t>申辦資格：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依公司法完成登記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之公司、分公司及依商業登記法完成登記之商號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申辦地點：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目前工商憑證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IC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卡的申請作業是採用線上填寫申請資料，進行線上審查作業後，必須郵寄或親臨公司商號所屬登記機關送件申請（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臨櫃申辦窗口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），請至工商憑證管理中心網站依流程進行申請 。</a:t>
            </a:r>
            <a:endParaRPr lang="zh-TW" altLang="en-US" sz="2200" b="1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申請注意事項：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(1).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所屬登記立案主管機關已成為初審窗口。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(2).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具有組織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團體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)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識別碼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(OID)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(3).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線上填寫申請資料後，請列印申請書並蓋用與公司商號及負責人登記 相符之印鑑章，將申請書郵寄或親臨公司商號所屬登記機關送件申請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臨櫃申辦窗口</a:t>
            </a: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)</a:t>
            </a:r>
            <a:r>
              <a:rPr lang="zh-TW" altLang="en-US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進行審查。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申請資訊網址如下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	</a:t>
            </a:r>
            <a:r>
              <a:rPr lang="en-US" altLang="zh-TW" sz="2200" u="sng" dirty="0">
                <a:solidFill>
                  <a:schemeClr val="hlink"/>
                </a:solidFill>
                <a:latin typeface="Arial Unicode MS" pitchFamily="34" charset="-120"/>
                <a:ea typeface="Arial Unicode MS" pitchFamily="34" charset="-120"/>
                <a:cs typeface="華康中黑體(P)" panose="02010600010101010101" pitchFamily="2" charset="-120"/>
              </a:rPr>
              <a:t>http://moeaca.nat.gov.tw/index-2.html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Rectangle 2">
            <a:extLst>
              <a:ext uri="{FF2B5EF4-FFF2-40B4-BE49-F238E27FC236}">
                <a16:creationId xmlns:a16="http://schemas.microsoft.com/office/drawing/2014/main" id="{53128BA3-D91A-417E-9545-2C253853C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代辦人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代辦業者帳號申請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sym typeface="Times New Roman" panose="02020603050405020304" pitchFamily="18" charset="0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7E92CFFF-11A4-47D8-A599-37E32D9B706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98513"/>
            <a:ext cx="7635180" cy="4351337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代辦業者統一使用「我的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政府」帳號密碼進行系統登入</a:t>
            </a:r>
          </a:p>
        </p:txBody>
      </p:sp>
      <p:sp>
        <p:nvSpPr>
          <p:cNvPr id="36867" name="Rectangle 8">
            <a:extLst>
              <a:ext uri="{FF2B5EF4-FFF2-40B4-BE49-F238E27FC236}">
                <a16:creationId xmlns:a16="http://schemas.microsoft.com/office/drawing/2014/main" id="{35860C27-B17E-48D1-A72D-9B84A64B6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2" y="12827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868" name="Rectangle 9">
            <a:extLst>
              <a:ext uri="{FF2B5EF4-FFF2-40B4-BE49-F238E27FC236}">
                <a16:creationId xmlns:a16="http://schemas.microsoft.com/office/drawing/2014/main" id="{B699DA8F-DA1B-45F1-82A5-D301E0D8A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7" y="3154363"/>
            <a:ext cx="230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869" name="AutoShape 11">
            <a:extLst>
              <a:ext uri="{FF2B5EF4-FFF2-40B4-BE49-F238E27FC236}">
                <a16:creationId xmlns:a16="http://schemas.microsoft.com/office/drawing/2014/main" id="{74B09AA5-6B34-4B36-843B-F6CABC987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0" y="2382838"/>
            <a:ext cx="285750" cy="1614487"/>
          </a:xfrm>
          <a:prstGeom prst="flowChartProcess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56D177-DB31-4A0A-9B6F-07F487490D34}"/>
              </a:ext>
            </a:extLst>
          </p:cNvPr>
          <p:cNvSpPr/>
          <p:nvPr/>
        </p:nvSpPr>
        <p:spPr>
          <a:xfrm>
            <a:off x="2700337" y="4184650"/>
            <a:ext cx="4233863" cy="1033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871" name="AutoShape 12">
            <a:extLst>
              <a:ext uri="{FF2B5EF4-FFF2-40B4-BE49-F238E27FC236}">
                <a16:creationId xmlns:a16="http://schemas.microsoft.com/office/drawing/2014/main" id="{48A8FF85-ABD5-46FD-8BD3-55948ECFAA1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98031" y="3436144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36872" name="圖片 3">
            <a:extLst>
              <a:ext uri="{FF2B5EF4-FFF2-40B4-BE49-F238E27FC236}">
                <a16:creationId xmlns:a16="http://schemas.microsoft.com/office/drawing/2014/main" id="{5961FA4E-BA38-48D7-B554-B6EE350B4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5"/>
          <a:stretch>
            <a:fillRect/>
          </a:stretch>
        </p:blipFill>
        <p:spPr bwMode="auto">
          <a:xfrm>
            <a:off x="381000" y="1355725"/>
            <a:ext cx="8382000" cy="4408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2ED3131-A10A-4980-A412-5329CA183FCB}"/>
              </a:ext>
            </a:extLst>
          </p:cNvPr>
          <p:cNvSpPr/>
          <p:nvPr/>
        </p:nvSpPr>
        <p:spPr>
          <a:xfrm>
            <a:off x="7402512" y="1863725"/>
            <a:ext cx="549275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1D6EF2AD-7FB1-4AB1-9CFC-F10FDF6F4A3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09631" y="2267744"/>
            <a:ext cx="935038" cy="7048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CE4AC3D-C41D-44C5-9FE1-05016B34A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268" y="4136197"/>
            <a:ext cx="3960440" cy="732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3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無紙審照申請作業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6ABC2F0-7E44-42DC-ACFA-51D0B268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725144"/>
            <a:ext cx="61561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申請作業與掛號送件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補正文件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核准圖說下載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案件進度查詢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407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FB41D3-EFA2-4360-A856-F83A45187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0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申請作業與掛號送件</a:t>
            </a:r>
          </a:p>
        </p:txBody>
      </p:sp>
    </p:spTree>
    <p:extLst>
      <p:ext uri="{BB962C8B-B14F-4D97-AF65-F5344CB8AC3E}">
        <p14:creationId xmlns:p14="http://schemas.microsoft.com/office/powerpoint/2010/main" val="154437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D705ABF0-DDEF-417C-9534-F7596189EC96}"/>
              </a:ext>
            </a:extLst>
          </p:cNvPr>
          <p:cNvSpPr txBox="1">
            <a:spLocks noChangeArrowheads="1"/>
          </p:cNvSpPr>
          <p:nvPr/>
        </p:nvSpPr>
        <p:spPr>
          <a:xfrm>
            <a:off x="250166" y="784015"/>
            <a:ext cx="86646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網路傳輸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上傳申請書資料並列印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上傳成功證明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2227" name="圖片 7">
            <a:extLst>
              <a:ext uri="{FF2B5EF4-FFF2-40B4-BE49-F238E27FC236}">
                <a16:creationId xmlns:a16="http://schemas.microsoft.com/office/drawing/2014/main" id="{4B788239-4632-48A9-855E-60748AB0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4202"/>
            <a:ext cx="7636274" cy="483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5869A232-F5A7-40B2-9E4F-95FBF70BF09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43808" y="1406822"/>
            <a:ext cx="864096" cy="43800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52230" name="圖片 2">
            <a:extLst>
              <a:ext uri="{FF2B5EF4-FFF2-40B4-BE49-F238E27FC236}">
                <a16:creationId xmlns:a16="http://schemas.microsoft.com/office/drawing/2014/main" id="{CAA5ED42-AA68-470E-8752-1209FC5D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5927039" cy="385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9">
            <a:extLst>
              <a:ext uri="{FF2B5EF4-FFF2-40B4-BE49-F238E27FC236}">
                <a16:creationId xmlns:a16="http://schemas.microsoft.com/office/drawing/2014/main" id="{E18BF98E-4AD9-49BD-B46F-F67DD52A67EC}"/>
              </a:ext>
            </a:extLst>
          </p:cNvPr>
          <p:cNvSpPr>
            <a:spLocks noChangeArrowheads="1"/>
          </p:cNvSpPr>
          <p:nvPr/>
        </p:nvSpPr>
        <p:spPr bwMode="auto">
          <a:xfrm rot="3960021">
            <a:off x="3268446" y="2110228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ECC463E-03C9-4308-B88E-FBBCCB5E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網路傳輸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F4CAA-EC3A-417A-BC34-570E8835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申請書列印</a:t>
            </a:r>
            <a:r>
              <a:rPr lang="en-US" altLang="zh-TW" dirty="0"/>
              <a:t>PDF(1)</a:t>
            </a:r>
            <a:endParaRPr lang="zh-TW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9FFD558-1320-466C-91E5-6AE748E4164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TW" altLang="en-US" sz="2200" dirty="0"/>
              <a:t>書圖電子檔繳交→</a:t>
            </a:r>
            <a:r>
              <a:rPr lang="en-US" altLang="zh-TW" sz="2200" dirty="0"/>
              <a:t>(</a:t>
            </a:r>
            <a:r>
              <a:rPr lang="zh-TW" altLang="en-US" sz="2200" dirty="0"/>
              <a:t>新增</a:t>
            </a:r>
            <a:r>
              <a:rPr lang="en-US" altLang="zh-TW" sz="2200" dirty="0"/>
              <a:t>)</a:t>
            </a:r>
            <a:r>
              <a:rPr lang="zh-TW" altLang="en-US" sz="2200" dirty="0"/>
              <a:t>文件命名說明</a:t>
            </a:r>
            <a:endParaRPr lang="en-US" altLang="zh-TW" sz="2200" dirty="0"/>
          </a:p>
          <a:p>
            <a:pPr eaLnBrk="1" hangingPunct="1">
              <a:spcBef>
                <a:spcPct val="20000"/>
              </a:spcBef>
            </a:pPr>
            <a:r>
              <a:rPr lang="zh-TW" altLang="en-US" sz="2200" dirty="0">
                <a:solidFill>
                  <a:srgbClr val="FF0000"/>
                </a:solidFill>
              </a:rPr>
              <a:t>參考</a:t>
            </a:r>
            <a:r>
              <a:rPr lang="en-US" altLang="zh-TW" sz="2200" dirty="0">
                <a:solidFill>
                  <a:srgbClr val="FF0000"/>
                </a:solidFill>
              </a:rPr>
              <a:t>【</a:t>
            </a:r>
            <a:r>
              <a:rPr lang="zh-TW" altLang="en-US" sz="2200" dirty="0">
                <a:solidFill>
                  <a:srgbClr val="FF0000"/>
                </a:solidFill>
              </a:rPr>
              <a:t>文件命名說明</a:t>
            </a:r>
            <a:r>
              <a:rPr lang="en-US" altLang="zh-TW" sz="2200" dirty="0">
                <a:solidFill>
                  <a:srgbClr val="FF0000"/>
                </a:solidFill>
              </a:rPr>
              <a:t>】</a:t>
            </a:r>
            <a:r>
              <a:rPr lang="zh-TW" altLang="en-US" sz="2200" dirty="0">
                <a:solidFill>
                  <a:srgbClr val="FF0000"/>
                </a:solidFill>
              </a:rPr>
              <a:t>將匯入</a:t>
            </a:r>
            <a:r>
              <a:rPr lang="en-US" altLang="zh-TW" sz="2200" dirty="0">
                <a:solidFill>
                  <a:srgbClr val="FF0000"/>
                </a:solidFill>
              </a:rPr>
              <a:t>PDF</a:t>
            </a:r>
            <a:r>
              <a:rPr lang="zh-TW" altLang="en-US" sz="2200" dirty="0">
                <a:solidFill>
                  <a:srgbClr val="FF0000"/>
                </a:solidFill>
              </a:rPr>
              <a:t>依序命名</a:t>
            </a:r>
          </a:p>
        </p:txBody>
      </p:sp>
      <p:pic>
        <p:nvPicPr>
          <p:cNvPr id="53251" name="圖片 1">
            <a:extLst>
              <a:ext uri="{FF2B5EF4-FFF2-40B4-BE49-F238E27FC236}">
                <a16:creationId xmlns:a16="http://schemas.microsoft.com/office/drawing/2014/main" id="{3E03082C-69BC-433D-A301-15482ED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410"/>
            <a:ext cx="7293666" cy="514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5E2F61A-AB30-4C7B-97C5-B880C2C91F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84042" y="3597274"/>
            <a:ext cx="1044342" cy="26377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E598CF97-B7D0-4C4A-B5B4-84E19CB46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5675" y="3505200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2F24A08-2840-4B01-9487-CD10056B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251" y="3597274"/>
            <a:ext cx="3935413" cy="500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SzPct val="70000"/>
              <a:buFontTx/>
              <a:buNone/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參考文件命名說明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86A127-D694-47CA-A82E-8B221865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申請書列印</a:t>
            </a:r>
            <a:r>
              <a:rPr lang="en-US" altLang="zh-TW" dirty="0"/>
              <a:t>PDF(2)</a:t>
            </a:r>
            <a:endParaRPr lang="zh-TW" altLang="en-US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06E4740-D5A5-41B9-9A10-218D2AEB9B4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zh-TW" altLang="en-US" sz="2200" dirty="0"/>
              <a:t>書圖電子檔繳交→確認申請書</a:t>
            </a:r>
            <a:endParaRPr lang="en-US" altLang="zh-TW" sz="2200" dirty="0"/>
          </a:p>
          <a:p>
            <a:pPr>
              <a:spcBef>
                <a:spcPct val="20000"/>
              </a:spcBef>
            </a:pPr>
            <a:r>
              <a:rPr lang="zh-TW" altLang="en-US" sz="2200" dirty="0">
                <a:solidFill>
                  <a:srgbClr val="FF0000"/>
                </a:solidFill>
              </a:rPr>
              <a:t>確認建築圖、申請書無誤後即可清稿送件上傳建築圖及申請書資料</a:t>
            </a:r>
          </a:p>
        </p:txBody>
      </p:sp>
      <p:pic>
        <p:nvPicPr>
          <p:cNvPr id="54275" name="圖片 1">
            <a:extLst>
              <a:ext uri="{FF2B5EF4-FFF2-40B4-BE49-F238E27FC236}">
                <a16:creationId xmlns:a16="http://schemas.microsoft.com/office/drawing/2014/main" id="{754F9997-84EE-428A-9801-2BE4FE0E1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7" y="1522963"/>
            <a:ext cx="6892741" cy="485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7541965A-4C14-42BE-A4AD-575DF2899A7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77676" y="4443411"/>
            <a:ext cx="5429674" cy="155575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CD088D12-C2C1-49E1-95C0-429B1C3B372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95751" y="3758406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2E2530F-1D17-429D-A479-82A42AABB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3239428"/>
            <a:ext cx="4514850" cy="51752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SzPct val="70000"/>
              <a:buFontTx/>
              <a:buNone/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en-US" altLang="zh-TW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排序是否依照規定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5E2FF623-4083-422B-AEAD-B4572DA9E13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10757" y="4462963"/>
            <a:ext cx="373011" cy="672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5165FF5-D520-4539-9366-F832CBE3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" y="3107906"/>
            <a:ext cx="1995488" cy="281146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華康中黑體" panose="020B0509000000000000" pitchFamily="49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SzPct val="70000"/>
              <a:buFontTx/>
              <a:buNone/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排序請依照</a:t>
            </a:r>
            <a:r>
              <a:rPr lang="en-US" altLang="zh-TW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執照檢附資料表</a:t>
            </a:r>
            <a:r>
              <a:rPr lang="en-US" altLang="zh-TW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marL="0" indent="0" algn="ctr" eaLnBrk="1" hangingPunct="1">
              <a:buSzPct val="70000"/>
              <a:buFontTx/>
              <a:buNone/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若有順序錯誤請使用</a:t>
            </a:r>
            <a:endParaRPr lang="en-US" altLang="zh-TW" sz="2800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eaLnBrk="1" hangingPunct="1">
              <a:buSzPct val="70000"/>
              <a:buFontTx/>
              <a:buNone/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調整</a:t>
            </a:r>
          </a:p>
        </p:txBody>
      </p:sp>
      <p:pic>
        <p:nvPicPr>
          <p:cNvPr id="54282" name="圖片 1">
            <a:extLst>
              <a:ext uri="{FF2B5EF4-FFF2-40B4-BE49-F238E27FC236}">
                <a16:creationId xmlns:a16="http://schemas.microsoft.com/office/drawing/2014/main" id="{D09DFAFD-C29A-4141-B039-E9892902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8" y="5499400"/>
            <a:ext cx="3222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圖片 2">
            <a:extLst>
              <a:ext uri="{FF2B5EF4-FFF2-40B4-BE49-F238E27FC236}">
                <a16:creationId xmlns:a16="http://schemas.microsoft.com/office/drawing/2014/main" id="{C25ED518-3B64-4313-BE62-A92CF8AB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5" y="5500988"/>
            <a:ext cx="333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3F11AF72-1F2F-4274-9F08-2E01C027AB51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640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zh-TW" altLang="en-US" sz="2200" dirty="0"/>
              <a:t>系統擴充</a:t>
            </a:r>
            <a:r>
              <a:rPr lang="en-US" altLang="zh-TW" sz="2200" dirty="0"/>
              <a:t>【</a:t>
            </a:r>
            <a:r>
              <a:rPr lang="zh-TW" altLang="en-US" sz="2200" dirty="0"/>
              <a:t>數字</a:t>
            </a:r>
            <a:r>
              <a:rPr lang="en-US" altLang="zh-TW" sz="2200" dirty="0"/>
              <a:t>】</a:t>
            </a:r>
            <a:r>
              <a:rPr lang="zh-TW" altLang="en-US" sz="2200" dirty="0"/>
              <a:t>類代碼用於申請書、證明文件等匯入</a:t>
            </a:r>
            <a:endParaRPr lang="en-US" altLang="zh-TW" sz="2200" dirty="0"/>
          </a:p>
          <a:p>
            <a:pPr>
              <a:spcBef>
                <a:spcPct val="20000"/>
              </a:spcBef>
            </a:pPr>
            <a:r>
              <a:rPr lang="zh-TW" altLang="en-US" sz="2200" dirty="0"/>
              <a:t>需用印的申請文件請用印完畢後依照圖檔類別進行製作</a:t>
            </a:r>
            <a:endParaRPr lang="en-US" altLang="zh-TW" sz="2200" dirty="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D8E8A82-752F-47D1-B798-B145A6D91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圖檔類別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Group 4">
            <a:extLst>
              <a:ext uri="{FF2B5EF4-FFF2-40B4-BE49-F238E27FC236}">
                <a16:creationId xmlns:a16="http://schemas.microsoft.com/office/drawing/2014/main" id="{A639EC96-A99F-4801-872C-031BA01AC9F6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30287786"/>
              </p:ext>
            </p:extLst>
          </p:nvPr>
        </p:nvGraphicFramePr>
        <p:xfrm>
          <a:off x="4184161" y="2979947"/>
          <a:ext cx="4608513" cy="3352800"/>
        </p:xfrm>
        <a:graphic>
          <a:graphicData uri="http://schemas.openxmlformats.org/drawingml/2006/table">
            <a:tbl>
              <a:tblPr/>
              <a:tblGrid>
                <a:gridCol w="1047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0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圖檔類別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說明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中黑體" pitchFamily="49" charset="-120"/>
                        <a:ea typeface="華康中黑體" pitchFamily="49" charset="-12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其他文件類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地籍圖謄本（三個月內有效）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土地使用權同意書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(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不含地上權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)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中黑體" pitchFamily="49" charset="-120"/>
                        <a:ea typeface="華康中黑體" pitchFamily="49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土地登記謄本（三個月內有效）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建築物地籍套繪圖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(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都市發展局套繪室影印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)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中黑體" pitchFamily="49" charset="-120"/>
                        <a:ea typeface="華康中黑體" pitchFamily="49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建築線指定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(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示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)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圖說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/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土地使用分區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施工說明書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中黑體" pitchFamily="49" charset="-120"/>
                        <a:ea typeface="華康中黑體" pitchFamily="49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47-53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計畫書圖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55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、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61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報告書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其他文件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id="{E135AED5-4B91-49B0-9DDA-43EA4B15C7A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60137348"/>
              </p:ext>
            </p:extLst>
          </p:nvPr>
        </p:nvGraphicFramePr>
        <p:xfrm>
          <a:off x="395536" y="1668885"/>
          <a:ext cx="7886699" cy="3352800"/>
        </p:xfrm>
        <a:graphic>
          <a:graphicData uri="http://schemas.openxmlformats.org/drawingml/2006/table">
            <a:tbl>
              <a:tblPr/>
              <a:tblGrid>
                <a:gridCol w="2253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3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圖檔類別</a:t>
                      </a:r>
                    </a:p>
                  </a:txBody>
                  <a:tcPr marL="91456" marR="9145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說明</a:t>
                      </a: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中黑體" pitchFamily="49" charset="-120"/>
                        <a:ea typeface="華康中黑體" pitchFamily="49" charset="-120"/>
                        <a:cs typeface="Arial" charset="0"/>
                      </a:endParaRP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其他文件類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A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、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S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建築圖說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05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、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32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審查表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06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、</a:t>
                      </a: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07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申請書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08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建築物概要表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09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地號表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10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委託書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11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起造人名冊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13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建築師簽證表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16</a:t>
                      </a:r>
                    </a:p>
                  </a:txBody>
                  <a:tcPr marL="91456" marR="914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黑體" pitchFamily="49" charset="-120"/>
                          <a:ea typeface="華康中黑體" pitchFamily="49" charset="-120"/>
                          <a:cs typeface="Arial" charset="0"/>
                        </a:rPr>
                        <a:t>現況照片</a:t>
                      </a:r>
                    </a:p>
                  </a:txBody>
                  <a:tcPr marL="91456" marR="914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9D370655-4398-4033-AFC8-D460DB41B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5364140"/>
            <a:ext cx="8137525" cy="51752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charset="-120"/>
                <a:ea typeface="華康粗黑體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9pPr>
          </a:lstStyle>
          <a:p>
            <a:pPr algn="dist" eaLnBrk="1" hangingPunct="1">
              <a:spcBef>
                <a:spcPct val="20000"/>
              </a:spcBef>
              <a:buSzPct val="70000"/>
              <a:buFontTx/>
              <a:buNone/>
              <a:defRPr/>
            </a:pPr>
            <a:r>
              <a:rPr lang="en-US" altLang="zh-TW" sz="2800" dirty="0">
                <a:solidFill>
                  <a:srgbClr val="FF0000"/>
                </a:solidFill>
                <a:ea typeface="華康中黑體" pitchFamily="49" charset="-120"/>
              </a:rPr>
              <a:t>※</a:t>
            </a:r>
            <a:r>
              <a:rPr lang="zh-TW" altLang="en-US" sz="2800" dirty="0">
                <a:solidFill>
                  <a:srgbClr val="FF0000"/>
                </a:solidFill>
                <a:ea typeface="華康中黑體" pitchFamily="49" charset="-120"/>
              </a:rPr>
              <a:t>實際編碼原則請參考系統說明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B6AC214-7E0D-4B1C-813B-A596EA95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上傳圖檔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FB02E81-3BDA-4812-9C88-427E5340959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zh-TW" altLang="en-US" sz="2200" dirty="0"/>
              <a:t>點選</a:t>
            </a:r>
            <a:r>
              <a:rPr lang="en-US" altLang="zh-TW" sz="2200" dirty="0"/>
              <a:t>【</a:t>
            </a:r>
            <a:r>
              <a:rPr lang="zh-TW" altLang="en-US" sz="2200" dirty="0"/>
              <a:t>上傳圖檔</a:t>
            </a:r>
            <a:r>
              <a:rPr lang="en-US" altLang="zh-TW" sz="2200" dirty="0"/>
              <a:t>】</a:t>
            </a:r>
            <a:r>
              <a:rPr lang="zh-TW" altLang="en-US" sz="2200" dirty="0"/>
              <a:t>上傳</a:t>
            </a:r>
            <a:r>
              <a:rPr lang="en-US" altLang="zh-TW" sz="2200" dirty="0"/>
              <a:t>PDF</a:t>
            </a:r>
            <a:r>
              <a:rPr lang="zh-TW" altLang="en-US" sz="2200" dirty="0"/>
              <a:t>資料</a:t>
            </a:r>
          </a:p>
        </p:txBody>
      </p:sp>
      <p:pic>
        <p:nvPicPr>
          <p:cNvPr id="56323" name="圖片 4">
            <a:extLst>
              <a:ext uri="{FF2B5EF4-FFF2-40B4-BE49-F238E27FC236}">
                <a16:creationId xmlns:a16="http://schemas.microsoft.com/office/drawing/2014/main" id="{F751252B-E5A0-4359-8431-14E21136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8" y="1262751"/>
            <a:ext cx="6288087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366C90D2-518A-4436-AB52-6FA849E5BA0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75856" y="1414836"/>
            <a:ext cx="1008062" cy="3063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56326" name="圖片 5">
            <a:extLst>
              <a:ext uri="{FF2B5EF4-FFF2-40B4-BE49-F238E27FC236}">
                <a16:creationId xmlns:a16="http://schemas.microsoft.com/office/drawing/2014/main" id="{82C852E5-B1CB-43B4-ABCC-66424408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08350"/>
            <a:ext cx="4733925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1533F69-3EF1-4EDE-AAC5-46201D493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上傳套繪圖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030602B-2E10-438F-98A4-5BFDD6C3969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zh-TW" altLang="en-US" sz="2200" dirty="0"/>
              <a:t>點選</a:t>
            </a:r>
            <a:r>
              <a:rPr lang="en-US" altLang="zh-TW" sz="2200" dirty="0"/>
              <a:t>【</a:t>
            </a:r>
            <a:r>
              <a:rPr lang="zh-TW" altLang="en-US" sz="2200" dirty="0"/>
              <a:t>打包作業</a:t>
            </a:r>
            <a:r>
              <a:rPr lang="en-US" altLang="zh-TW" sz="2200" dirty="0"/>
              <a:t>】</a:t>
            </a:r>
            <a:r>
              <a:rPr lang="zh-TW" altLang="en-US" sz="2200" dirty="0"/>
              <a:t>上傳建築物地籍套繪圖</a:t>
            </a:r>
          </a:p>
        </p:txBody>
      </p:sp>
      <p:pic>
        <p:nvPicPr>
          <p:cNvPr id="57347" name="圖片 2">
            <a:extLst>
              <a:ext uri="{FF2B5EF4-FFF2-40B4-BE49-F238E27FC236}">
                <a16:creationId xmlns:a16="http://schemas.microsoft.com/office/drawing/2014/main" id="{A1FFE566-7685-43DC-9FE5-A1D1C312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99" y="1181508"/>
            <a:ext cx="6966405" cy="489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9164DF95-93E1-4632-814B-92488E1AD07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883269" y="4293096"/>
            <a:ext cx="900113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57350" name="圖片 3">
            <a:extLst>
              <a:ext uri="{FF2B5EF4-FFF2-40B4-BE49-F238E27FC236}">
                <a16:creationId xmlns:a16="http://schemas.microsoft.com/office/drawing/2014/main" id="{815F8A44-5C40-4645-968A-B0D37B13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6" y="3701840"/>
            <a:ext cx="50625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CE4AC3D-C41D-44C5-9FE1-05016B34A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268" y="4136197"/>
            <a:ext cx="3960440" cy="1020996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系統流程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6ABC2F0-7E44-42DC-ACFA-51D0B268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941168"/>
            <a:ext cx="68397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無紙審照流程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施工管理流程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BD37F22-8346-45B8-88AF-B86C8FDD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自主檢查表列印</a:t>
            </a:r>
            <a:r>
              <a:rPr lang="en-US" altLang="zh-TW" dirty="0"/>
              <a:t>(1)</a:t>
            </a:r>
            <a:endParaRPr lang="zh-TW" alt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459EF36-C844-4737-950C-F4FDE724DAA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zh-TW" altLang="en-US" sz="2200" dirty="0"/>
              <a:t>申請人版新增「</a:t>
            </a:r>
            <a:r>
              <a:rPr lang="zh-TW" altLang="en-US" sz="2200" dirty="0">
                <a:solidFill>
                  <a:srgbClr val="FF0000"/>
                </a:solidFill>
              </a:rPr>
              <a:t>無紙審照作業</a:t>
            </a:r>
            <a:r>
              <a:rPr lang="zh-TW" altLang="en-US" sz="2200" dirty="0"/>
              <a:t>」功能</a:t>
            </a:r>
          </a:p>
          <a:p>
            <a:pPr>
              <a:spcBef>
                <a:spcPct val="20000"/>
              </a:spcBef>
            </a:pPr>
            <a:r>
              <a:rPr lang="zh-TW" altLang="en-US" sz="2200" dirty="0"/>
              <a:t>用於讓申請人自我確認掛號所需文件是否備齊</a:t>
            </a:r>
          </a:p>
        </p:txBody>
      </p:sp>
      <p:pic>
        <p:nvPicPr>
          <p:cNvPr id="58371" name="圖片 6">
            <a:extLst>
              <a:ext uri="{FF2B5EF4-FFF2-40B4-BE49-F238E27FC236}">
                <a16:creationId xmlns:a16="http://schemas.microsoft.com/office/drawing/2014/main" id="{DE2FB48C-4E09-4AEB-BD69-45DCC26E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6" y="1589872"/>
            <a:ext cx="7974627" cy="505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00D0E4AA-DAA4-45C8-B9E8-235D2E0535F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26713" y="1811338"/>
            <a:ext cx="941631" cy="46553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15365" name="AutoShape 9">
            <a:extLst>
              <a:ext uri="{FF2B5EF4-FFF2-40B4-BE49-F238E27FC236}">
                <a16:creationId xmlns:a16="http://schemas.microsoft.com/office/drawing/2014/main" id="{DA697641-E195-46A8-A7BF-C24B88707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1727816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B845FC-AE2B-400C-A481-9D95F182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自主檢查表列印</a:t>
            </a:r>
            <a:r>
              <a:rPr lang="en-US" altLang="zh-TW" dirty="0"/>
              <a:t>(1)</a:t>
            </a:r>
            <a:endParaRPr lang="zh-TW" altLang="en-US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541B930-2DA6-406D-B520-7910F3CEAA4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zh-TW" altLang="en-US" sz="2200" dirty="0"/>
              <a:t>取得一碼通，最後列印出申請建造（雜項）執照檢附資料表</a:t>
            </a:r>
            <a:r>
              <a:rPr lang="zh-TW" altLang="en-US" sz="2200" dirty="0">
                <a:solidFill>
                  <a:srgbClr val="FF0000"/>
                </a:solidFill>
              </a:rPr>
              <a:t>送件掛號</a:t>
            </a:r>
            <a:endParaRPr lang="zh-TW" altLang="en-US" sz="2200" dirty="0"/>
          </a:p>
        </p:txBody>
      </p:sp>
      <p:pic>
        <p:nvPicPr>
          <p:cNvPr id="59395" name="圖片 6">
            <a:extLst>
              <a:ext uri="{FF2B5EF4-FFF2-40B4-BE49-F238E27FC236}">
                <a16:creationId xmlns:a16="http://schemas.microsoft.com/office/drawing/2014/main" id="{DA70CDB2-3745-448A-A20B-494EB601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4" y="1447007"/>
            <a:ext cx="476091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圖片 3">
            <a:extLst>
              <a:ext uri="{FF2B5EF4-FFF2-40B4-BE49-F238E27FC236}">
                <a16:creationId xmlns:a16="http://schemas.microsoft.com/office/drawing/2014/main" id="{0695D609-1FF5-423D-9F2A-41859ADA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36" y="1772816"/>
            <a:ext cx="352236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11">
            <a:extLst>
              <a:ext uri="{FF2B5EF4-FFF2-40B4-BE49-F238E27FC236}">
                <a16:creationId xmlns:a16="http://schemas.microsoft.com/office/drawing/2014/main" id="{04687A9E-640F-40DD-B409-EB888F27CBF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119936" y="1772816"/>
            <a:ext cx="3522360" cy="496855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59398" name="AutoShape 9">
            <a:extLst>
              <a:ext uri="{FF2B5EF4-FFF2-40B4-BE49-F238E27FC236}">
                <a16:creationId xmlns:a16="http://schemas.microsoft.com/office/drawing/2014/main" id="{C6E5E1D5-33A1-4B5B-9162-E742C16C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4088" y="2786063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F82E3FB-475A-4F2F-A6A5-F86FA4442D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87824" y="1628800"/>
            <a:ext cx="936104" cy="4857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FE528B-3C33-4C4F-8DA5-79625967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掛號送件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2824E7E-92D2-411F-A70D-2231F73E423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zh-TW" altLang="en-US" sz="2200" dirty="0"/>
              <a:t>掛</a:t>
            </a:r>
            <a:r>
              <a:rPr lang="zh-TW" altLang="en-US" sz="2200" dirty="0"/>
              <a:t>號送件時需準備</a:t>
            </a:r>
            <a:r>
              <a:rPr lang="zh-TW" altLang="en-US" sz="2200" b="1" dirty="0">
                <a:solidFill>
                  <a:srgbClr val="FF0000"/>
                </a:solidFill>
              </a:rPr>
              <a:t>書表、書圖、套繪圖「上傳成功證明」</a:t>
            </a:r>
            <a:r>
              <a:rPr lang="zh-TW" altLang="en-US" sz="2200" dirty="0">
                <a:solidFill>
                  <a:srgbClr val="FF0000"/>
                </a:solidFill>
              </a:rPr>
              <a:t>、</a:t>
            </a:r>
            <a:r>
              <a:rPr lang="zh-TW" altLang="en-US" sz="2200" b="1" dirty="0">
                <a:solidFill>
                  <a:srgbClr val="FF0000"/>
                </a:solidFill>
              </a:rPr>
              <a:t>書圖清冊</a:t>
            </a:r>
            <a:r>
              <a:rPr lang="zh-TW" altLang="en-US" sz="2200" dirty="0">
                <a:solidFill>
                  <a:srgbClr val="FF0000"/>
                </a:solidFill>
              </a:rPr>
              <a:t>、</a:t>
            </a:r>
            <a:r>
              <a:rPr lang="zh-TW" altLang="en-US" sz="2200" b="1" dirty="0">
                <a:solidFill>
                  <a:srgbClr val="FF0000"/>
                </a:solidFill>
              </a:rPr>
              <a:t>申請案件申請書</a:t>
            </a:r>
            <a:r>
              <a:rPr lang="zh-TW" altLang="en-US" sz="2200" dirty="0"/>
              <a:t>及</a:t>
            </a:r>
            <a:r>
              <a:rPr lang="zh-TW" altLang="en-US" sz="2200" b="1" dirty="0">
                <a:solidFill>
                  <a:srgbClr val="FF0000"/>
                </a:solidFill>
              </a:rPr>
              <a:t>「執照檢附資料表」</a:t>
            </a:r>
          </a:p>
        </p:txBody>
      </p:sp>
      <p:pic>
        <p:nvPicPr>
          <p:cNvPr id="60420" name="Picture 12" descr="2">
            <a:extLst>
              <a:ext uri="{FF2B5EF4-FFF2-40B4-BE49-F238E27FC236}">
                <a16:creationId xmlns:a16="http://schemas.microsoft.com/office/drawing/2014/main" id="{206C158C-2647-4E65-A6AF-002A2769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9" y="1568030"/>
            <a:ext cx="33845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>
            <a:extLst>
              <a:ext uri="{FF2B5EF4-FFF2-40B4-BE49-F238E27FC236}">
                <a16:creationId xmlns:a16="http://schemas.microsoft.com/office/drawing/2014/main" id="{61A9D044-3301-4B0C-8A30-993D8A15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22826" r="25978" b="21591"/>
          <a:stretch>
            <a:fillRect/>
          </a:stretch>
        </p:blipFill>
        <p:spPr bwMode="auto">
          <a:xfrm>
            <a:off x="203299" y="4411643"/>
            <a:ext cx="3313112" cy="20875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4" descr="4">
            <a:extLst>
              <a:ext uri="{FF2B5EF4-FFF2-40B4-BE49-F238E27FC236}">
                <a16:creationId xmlns:a16="http://schemas.microsoft.com/office/drawing/2014/main" id="{95C56114-6C1F-45A3-8A22-8D02E3D8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45" y="1846942"/>
            <a:ext cx="3090862" cy="45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圖片 7">
            <a:extLst>
              <a:ext uri="{FF2B5EF4-FFF2-40B4-BE49-F238E27FC236}">
                <a16:creationId xmlns:a16="http://schemas.microsoft.com/office/drawing/2014/main" id="{0B1ED5AE-25F9-4004-AF62-66521343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30" y="2348880"/>
            <a:ext cx="309086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DA27904-929B-4FBD-B5B0-D61CD319F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0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補正文件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9ED011-C411-4A83-9598-3E55D7B2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電子審查圖說</a:t>
            </a:r>
            <a:r>
              <a:rPr lang="en-US" altLang="zh-TW" sz="2800" dirty="0"/>
              <a:t>-</a:t>
            </a:r>
            <a:r>
              <a:rPr lang="zh-TW" altLang="en-US" sz="2800" dirty="0"/>
              <a:t>補正文件下載</a:t>
            </a:r>
            <a:r>
              <a:rPr lang="en-US" altLang="zh-TW" sz="2800" dirty="0"/>
              <a:t>(1)</a:t>
            </a:r>
            <a:endParaRPr lang="zh-TW" altLang="en-US" sz="28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820EA8E-9F93-4D22-AD32-B0A431841C8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zh-TW" altLang="en-US" sz="2200" dirty="0">
                <a:latin typeface="微軟正黑體" panose="020B0604030504040204" pitchFamily="34" charset="-120"/>
              </a:rPr>
              <a:t>「電子檔審查圖說」可下載</a:t>
            </a:r>
            <a:br>
              <a:rPr kumimoji="0" lang="zh-TW" altLang="en-US" sz="2200" dirty="0">
                <a:latin typeface="微軟正黑體" panose="020B0604030504040204" pitchFamily="34" charset="-120"/>
              </a:rPr>
            </a:br>
            <a:r>
              <a:rPr kumimoji="0" lang="en-US" altLang="zh-TW" sz="2200" dirty="0">
                <a:solidFill>
                  <a:srgbClr val="FF0000"/>
                </a:solidFill>
                <a:latin typeface="微軟正黑體" panose="020B0604030504040204" pitchFamily="34" charset="-120"/>
              </a:rPr>
              <a:t>【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金門縣</a:t>
            </a:r>
            <a:r>
              <a:rPr kumimoji="0" lang="zh-TW" altLang="en-US" sz="2200" b="1" dirty="0">
                <a:solidFill>
                  <a:srgbClr val="FF0000"/>
                </a:solidFill>
              </a:rPr>
              <a:t>政府委託福建金門馬祖地區建築師公會協助</a:t>
            </a:r>
            <a:br>
              <a:rPr kumimoji="0" lang="en-US" altLang="zh-TW" sz="2200" b="1" dirty="0">
                <a:solidFill>
                  <a:srgbClr val="FF0000"/>
                </a:solidFill>
              </a:rPr>
            </a:br>
            <a:r>
              <a:rPr kumimoji="0" lang="zh-TW" altLang="en-US" sz="2200" b="1" dirty="0">
                <a:solidFill>
                  <a:srgbClr val="FF0000"/>
                </a:solidFill>
              </a:rPr>
              <a:t>    檢視建造執照記錄表</a:t>
            </a:r>
            <a:r>
              <a:rPr kumimoji="0" lang="en-US" altLang="zh-TW" sz="2200" b="1" dirty="0">
                <a:solidFill>
                  <a:srgbClr val="FF0000"/>
                </a:solidFill>
              </a:rPr>
              <a:t>】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2467" name="圖片 1">
            <a:extLst>
              <a:ext uri="{FF2B5EF4-FFF2-40B4-BE49-F238E27FC236}">
                <a16:creationId xmlns:a16="http://schemas.microsoft.com/office/drawing/2014/main" id="{8404A57C-5D5B-41AA-80DD-F5765CA1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168525"/>
            <a:ext cx="343058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28">
            <a:extLst>
              <a:ext uri="{FF2B5EF4-FFF2-40B4-BE49-F238E27FC236}">
                <a16:creationId xmlns:a16="http://schemas.microsoft.com/office/drawing/2014/main" id="{2A574C4E-0D1A-43BF-92E2-B0535013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515230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>
            <a:extLst>
              <a:ext uri="{FF2B5EF4-FFF2-40B4-BE49-F238E27FC236}">
                <a16:creationId xmlns:a16="http://schemas.microsoft.com/office/drawing/2014/main" id="{D05F2E8E-33DE-4A84-8960-6FC995C1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156" y="3139194"/>
            <a:ext cx="566738" cy="1825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62470" name="AutoShape 9">
            <a:extLst>
              <a:ext uri="{FF2B5EF4-FFF2-40B4-BE49-F238E27FC236}">
                <a16:creationId xmlns:a16="http://schemas.microsoft.com/office/drawing/2014/main" id="{651EB895-3FF3-488F-A1E6-392327C9EA5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64881" y="2450922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A4D5F-2C0A-4EA3-971E-12B6A15B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電子審查圖說</a:t>
            </a:r>
            <a:r>
              <a:rPr lang="en-US" altLang="zh-TW" sz="2800" dirty="0"/>
              <a:t>-</a:t>
            </a:r>
            <a:r>
              <a:rPr lang="zh-TW" altLang="en-US" sz="2800" dirty="0"/>
              <a:t>補正文件下載</a:t>
            </a:r>
            <a:r>
              <a:rPr lang="en-US" altLang="zh-TW" sz="2800" dirty="0"/>
              <a:t>(2)</a:t>
            </a:r>
            <a:endParaRPr lang="zh-TW" altLang="en-US" sz="28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9360AD3-E642-42AE-B5E0-40693BE3734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zh-TW" altLang="en-US" sz="2200" b="1" dirty="0">
                <a:solidFill>
                  <a:srgbClr val="FF0000"/>
                </a:solidFill>
              </a:rPr>
              <a:t>補正通知書</a:t>
            </a:r>
            <a:r>
              <a:rPr kumimoji="0" lang="zh-TW" altLang="en-US" sz="2200" dirty="0"/>
              <a:t>內容包含此次送審時缺少</a:t>
            </a:r>
            <a:r>
              <a:rPr kumimoji="0" lang="zh-TW" altLang="en-US" sz="2200" dirty="0">
                <a:solidFill>
                  <a:srgbClr val="FF0000"/>
                </a:solidFill>
              </a:rPr>
              <a:t>需補正</a:t>
            </a:r>
            <a:r>
              <a:rPr kumimoji="0" lang="zh-TW" altLang="en-US" sz="2200" dirty="0"/>
              <a:t>的文件、圖說等項目及內容</a:t>
            </a:r>
          </a:p>
        </p:txBody>
      </p:sp>
      <p:pic>
        <p:nvPicPr>
          <p:cNvPr id="63491" name="Picture 8" descr="5">
            <a:extLst>
              <a:ext uri="{FF2B5EF4-FFF2-40B4-BE49-F238E27FC236}">
                <a16:creationId xmlns:a16="http://schemas.microsoft.com/office/drawing/2014/main" id="{37F2DD57-B59D-4EE4-9ACE-726A5DC09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47211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9" descr="6">
            <a:extLst>
              <a:ext uri="{FF2B5EF4-FFF2-40B4-BE49-F238E27FC236}">
                <a16:creationId xmlns:a16="http://schemas.microsoft.com/office/drawing/2014/main" id="{3A3D06FD-FA0E-429A-81A3-41642143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59894"/>
            <a:ext cx="4897437" cy="3735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Rectangle 5">
            <a:extLst>
              <a:ext uri="{FF2B5EF4-FFF2-40B4-BE49-F238E27FC236}">
                <a16:creationId xmlns:a16="http://schemas.microsoft.com/office/drawing/2014/main" id="{6E06C3BD-4791-48FC-9FAE-6FA7DBADB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448" y="3071589"/>
            <a:ext cx="935038" cy="7921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63495" name="AutoShape 9">
            <a:extLst>
              <a:ext uri="{FF2B5EF4-FFF2-40B4-BE49-F238E27FC236}">
                <a16:creationId xmlns:a16="http://schemas.microsoft.com/office/drawing/2014/main" id="{50B90FE9-92AA-4BE0-9D9C-84E2F2D3B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631" y="3789040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1BF1D58-5C3E-4463-8467-51D855C3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無紙審照作業</a:t>
            </a:r>
            <a:r>
              <a:rPr lang="en-US" altLang="zh-TW" sz="2800" dirty="0"/>
              <a:t>-</a:t>
            </a:r>
            <a:r>
              <a:rPr lang="zh-TW" altLang="en-US" sz="2800" dirty="0"/>
              <a:t>回覆審查意見</a:t>
            </a:r>
            <a:r>
              <a:rPr lang="en-US" altLang="zh-TW" sz="2800" dirty="0"/>
              <a:t>(1)</a:t>
            </a:r>
            <a:endParaRPr lang="zh-TW" altLang="en-US" sz="2800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FE1CAD6-74E1-4EDD-AA09-0A9CAC5BD52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89248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zh-TW" altLang="en-US" sz="2200" dirty="0"/>
              <a:t>透過系統，可以進行審查意見的</a:t>
            </a:r>
            <a:r>
              <a:rPr lang="zh-TW" altLang="en-US" sz="2200" b="1" dirty="0">
                <a:solidFill>
                  <a:srgbClr val="FF0000"/>
                </a:solidFill>
              </a:rPr>
              <a:t>線上回覆</a:t>
            </a:r>
          </a:p>
        </p:txBody>
      </p:sp>
      <p:pic>
        <p:nvPicPr>
          <p:cNvPr id="64515" name="圖片 1">
            <a:extLst>
              <a:ext uri="{FF2B5EF4-FFF2-40B4-BE49-F238E27FC236}">
                <a16:creationId xmlns:a16="http://schemas.microsoft.com/office/drawing/2014/main" id="{3D35E749-5C58-46ED-80DF-2866B2C0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2" y="1196752"/>
            <a:ext cx="8538696" cy="535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F1E0055-A0C9-4DEE-A71C-0CBCF91DA32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325862" y="1953793"/>
            <a:ext cx="1350593" cy="2603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639BD13-933D-4F7E-A343-39F2971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800350"/>
            <a:ext cx="20288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F0085C1-3AFA-4E0E-AD65-45CEB04C3C5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43663" y="3160713"/>
            <a:ext cx="1296987" cy="2682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5A799FF7-C2BA-4CBA-91D1-A291477AF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933700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7EAF0A5-FBB1-44EE-AC03-D816A2462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588"/>
            <a:ext cx="9144000" cy="100806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charset="-120"/>
                <a:ea typeface="華康粗黑體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itchFamily="49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SzPct val="70000"/>
              <a:buFontTx/>
              <a:buNone/>
              <a:defRPr/>
            </a:pPr>
            <a:r>
              <a:rPr lang="zh-TW" altLang="zh-TW" sz="2800" dirty="0">
                <a:solidFill>
                  <a:schemeClr val="tx1"/>
                </a:solidFill>
                <a:ea typeface="華康中黑體" pitchFamily="49" charset="-120"/>
              </a:rPr>
              <a:t>承辦人審查可能會要求部分內容須以線上回覆方式說明，此時點選系統「回覆審查意見」可於線上填寫回覆內容</a:t>
            </a:r>
            <a:endParaRPr lang="zh-TW" altLang="en-US" sz="2800" dirty="0">
              <a:solidFill>
                <a:srgbClr val="FF0000"/>
              </a:solidFill>
              <a:ea typeface="華康中黑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1C3B06D-8D43-4BCA-9ACE-1765CD61E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無紙審照作業</a:t>
            </a:r>
            <a:r>
              <a:rPr lang="en-US" altLang="zh-TW" sz="2800" dirty="0"/>
              <a:t>-</a:t>
            </a:r>
            <a:r>
              <a:rPr lang="zh-TW" altLang="en-US" sz="2800" dirty="0"/>
              <a:t>回覆審查意見</a:t>
            </a:r>
            <a:r>
              <a:rPr lang="en-US" altLang="zh-TW" sz="2800" dirty="0"/>
              <a:t>(2)</a:t>
            </a:r>
            <a:endParaRPr lang="zh-TW" altLang="en-US" sz="28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8D28678-0318-485A-B12F-AA52185E2FC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zh-TW" altLang="en-US" sz="2200" dirty="0"/>
              <a:t>輸入完畢點選 </a:t>
            </a:r>
            <a:r>
              <a:rPr kumimoji="0" lang="zh-TW" altLang="en-US" sz="2200" b="1" dirty="0">
                <a:solidFill>
                  <a:srgbClr val="FF0000"/>
                </a:solidFill>
              </a:rPr>
              <a:t>存檔</a:t>
            </a:r>
            <a:r>
              <a:rPr kumimoji="0" lang="zh-TW" altLang="en-US" sz="2200" dirty="0"/>
              <a:t> 完成意見回覆</a:t>
            </a:r>
          </a:p>
        </p:txBody>
      </p:sp>
      <p:pic>
        <p:nvPicPr>
          <p:cNvPr id="65539" name="圖片 1">
            <a:extLst>
              <a:ext uri="{FF2B5EF4-FFF2-40B4-BE49-F238E27FC236}">
                <a16:creationId xmlns:a16="http://schemas.microsoft.com/office/drawing/2014/main" id="{E5D994A7-C8F1-4BB9-B035-17859DFFB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34288" cy="501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0DF3823E-1176-4E08-8BD5-B0C3C1D160B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07084" y="3069555"/>
            <a:ext cx="5473700" cy="369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64517" name="AutoShape 9">
            <a:extLst>
              <a:ext uri="{FF2B5EF4-FFF2-40B4-BE49-F238E27FC236}">
                <a16:creationId xmlns:a16="http://schemas.microsoft.com/office/drawing/2014/main" id="{948293FF-F07C-4864-ACBA-79720C3E5FF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4222" y="3849018"/>
            <a:ext cx="650875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D0CE8CB-7033-418F-9785-3E0CDBCE0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447" y="3509293"/>
            <a:ext cx="27733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華康中黑體" panose="02010609010101010101" pitchFamily="49" charset="-120"/>
              </a:rPr>
              <a:t>建築圖已標註女兒牆高度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3B712F4-3C06-4117-9923-E0579103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058" y="35730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核准圖說下載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382F69-650F-4E6F-9F63-6E30E5FD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核准圖說下載</a:t>
            </a:r>
            <a:r>
              <a:rPr lang="en-US" altLang="zh-TW" dirty="0"/>
              <a:t>(1)</a:t>
            </a:r>
            <a:endParaRPr lang="zh-TW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0926948-319B-4805-8214-A7E6C61EAD8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3571" y="784225"/>
            <a:ext cx="863891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zh-TW" altLang="zh-TW" sz="2200" dirty="0"/>
              <a:t>無紙審圖決行完畢後</a:t>
            </a:r>
            <a:r>
              <a:rPr kumimoji="0" lang="zh-TW" altLang="en-US" sz="2200" dirty="0"/>
              <a:t>，點選</a:t>
            </a:r>
            <a:r>
              <a:rPr kumimoji="0" lang="en-US" altLang="zh-TW" sz="2200" dirty="0">
                <a:solidFill>
                  <a:srgbClr val="FF0000"/>
                </a:solidFill>
              </a:rPr>
              <a:t>【</a:t>
            </a:r>
            <a:r>
              <a:rPr kumimoji="0" lang="zh-TW" altLang="en-US" sz="2200" dirty="0">
                <a:solidFill>
                  <a:srgbClr val="FF0000"/>
                </a:solidFill>
              </a:rPr>
              <a:t>電子審查圖說</a:t>
            </a:r>
            <a:r>
              <a:rPr kumimoji="0" lang="en-US" altLang="zh-TW" sz="2200" dirty="0">
                <a:solidFill>
                  <a:srgbClr val="FF0000"/>
                </a:solidFill>
              </a:rPr>
              <a:t>】</a:t>
            </a:r>
            <a:r>
              <a:rPr kumimoji="0" lang="zh-TW" altLang="en-US" sz="2200" dirty="0"/>
              <a:t>可下載決行版本建築圖電子檔</a:t>
            </a:r>
          </a:p>
        </p:txBody>
      </p:sp>
      <p:pic>
        <p:nvPicPr>
          <p:cNvPr id="67588" name="Picture 3" descr="28">
            <a:extLst>
              <a:ext uri="{FF2B5EF4-FFF2-40B4-BE49-F238E27FC236}">
                <a16:creationId xmlns:a16="http://schemas.microsoft.com/office/drawing/2014/main" id="{63E16C1A-C1AC-4735-877E-7E7897A1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1487860"/>
            <a:ext cx="4744069" cy="36477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Rectangle 5">
            <a:extLst>
              <a:ext uri="{FF2B5EF4-FFF2-40B4-BE49-F238E27FC236}">
                <a16:creationId xmlns:a16="http://schemas.microsoft.com/office/drawing/2014/main" id="{F0078869-683C-4414-8733-FBF7DFE6F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900" y="2633692"/>
            <a:ext cx="564431" cy="1785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67590" name="Picture 9" descr="13">
            <a:extLst>
              <a:ext uri="{FF2B5EF4-FFF2-40B4-BE49-F238E27FC236}">
                <a16:creationId xmlns:a16="http://schemas.microsoft.com/office/drawing/2014/main" id="{4AB922F0-38AF-4696-BD4D-2892549E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54172"/>
            <a:ext cx="5052879" cy="3146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1" name="AutoShape 9">
            <a:extLst>
              <a:ext uri="{FF2B5EF4-FFF2-40B4-BE49-F238E27FC236}">
                <a16:creationId xmlns:a16="http://schemas.microsoft.com/office/drawing/2014/main" id="{55EA78E0-05CF-46D7-9E0D-E700EF7CEA7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30966" y="2852613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圖片 3">
            <a:extLst>
              <a:ext uri="{FF2B5EF4-FFF2-40B4-BE49-F238E27FC236}">
                <a16:creationId xmlns:a16="http://schemas.microsoft.com/office/drawing/2014/main" id="{821501EA-505B-44B5-B631-1025A647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1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8" descr="首次掛號&#10;">
            <a:extLst>
              <a:ext uri="{FF2B5EF4-FFF2-40B4-BE49-F238E27FC236}">
                <a16:creationId xmlns:a16="http://schemas.microsoft.com/office/drawing/2014/main" id="{E14B32B8-9AA6-4F59-BFC2-8AD3C17B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01236"/>
            <a:ext cx="2843213" cy="1511300"/>
          </a:xfrm>
          <a:prstGeom prst="irregularSeal1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10609010101010101" pitchFamily="49" charset="-120"/>
              </a:rPr>
              <a:t>掛號必要</a:t>
            </a:r>
          </a:p>
        </p:txBody>
      </p:sp>
      <p:cxnSp>
        <p:nvCxnSpPr>
          <p:cNvPr id="31748" name="直線接點 2">
            <a:extLst>
              <a:ext uri="{FF2B5EF4-FFF2-40B4-BE49-F238E27FC236}">
                <a16:creationId xmlns:a16="http://schemas.microsoft.com/office/drawing/2014/main" id="{AE22744B-992D-4CC6-92CC-D282638A94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92500" y="3933825"/>
            <a:ext cx="2159000" cy="28733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直線接點 4">
            <a:extLst>
              <a:ext uri="{FF2B5EF4-FFF2-40B4-BE49-F238E27FC236}">
                <a16:creationId xmlns:a16="http://schemas.microsoft.com/office/drawing/2014/main" id="{125DD47B-8438-4A0E-863C-780A0BACE4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92500" y="3933825"/>
            <a:ext cx="2159000" cy="28733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0" name="文字方塊 6">
            <a:extLst>
              <a:ext uri="{FF2B5EF4-FFF2-40B4-BE49-F238E27FC236}">
                <a16:creationId xmlns:a16="http://schemas.microsoft.com/office/drawing/2014/main" id="{D8743E7B-10E1-41BF-9B72-3704BF68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6280150"/>
            <a:ext cx="237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執照檢附資料表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0C9E9E-D0BF-4C5A-9CD0-6CBBEEBE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核准圖說下載</a:t>
            </a:r>
            <a:r>
              <a:rPr lang="en-US" altLang="zh-TW" dirty="0"/>
              <a:t>(2)</a:t>
            </a:r>
            <a:endParaRPr lang="zh-TW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854962D-4D22-44DE-B6CD-D428033C979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6182" y="784225"/>
            <a:ext cx="8636298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zh-TW" altLang="en-US" sz="2200" dirty="0"/>
              <a:t>決行建築圖電子檔將印有</a:t>
            </a:r>
            <a:r>
              <a:rPr kumimoji="0" lang="en-US" altLang="zh-TW" sz="2200" dirty="0">
                <a:solidFill>
                  <a:srgbClr val="FF0000"/>
                </a:solidFill>
              </a:rPr>
              <a:t>【</a:t>
            </a:r>
            <a:r>
              <a:rPr kumimoji="0" lang="zh-TW" altLang="en-US" sz="2200" dirty="0">
                <a:solidFill>
                  <a:srgbClr val="FF0000"/>
                </a:solidFill>
              </a:rPr>
              <a:t>本圖說業經設計建築師或專業工業技師簽證負責在案</a:t>
            </a:r>
            <a:r>
              <a:rPr kumimoji="0" lang="en-US" altLang="zh-TW" sz="2200" dirty="0">
                <a:solidFill>
                  <a:srgbClr val="FF0000"/>
                </a:solidFill>
              </a:rPr>
              <a:t>】</a:t>
            </a:r>
            <a:r>
              <a:rPr kumimoji="0" lang="zh-TW" altLang="en-US" sz="2200" dirty="0"/>
              <a:t>之浮水印，請</a:t>
            </a:r>
            <a:r>
              <a:rPr kumimoji="0" lang="zh-TW" altLang="zh-TW" sz="2200" dirty="0"/>
              <a:t>此圖進行輸出並送件使用</a:t>
            </a:r>
            <a:endParaRPr kumimoji="0" lang="zh-TW" altLang="en-US" sz="2200" dirty="0"/>
          </a:p>
        </p:txBody>
      </p:sp>
      <p:pic>
        <p:nvPicPr>
          <p:cNvPr id="68611" name="Picture 10" descr="11">
            <a:extLst>
              <a:ext uri="{FF2B5EF4-FFF2-40B4-BE49-F238E27FC236}">
                <a16:creationId xmlns:a16="http://schemas.microsoft.com/office/drawing/2014/main" id="{28ED38CC-63C9-4DD4-96BF-00085ED0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2564904"/>
            <a:ext cx="5351760" cy="37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AutoShape 11">
            <a:extLst>
              <a:ext uri="{FF2B5EF4-FFF2-40B4-BE49-F238E27FC236}">
                <a16:creationId xmlns:a16="http://schemas.microsoft.com/office/drawing/2014/main" id="{1685CE41-F7C9-429E-AF45-D11CF8D71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1916832"/>
            <a:ext cx="6408738" cy="1944688"/>
          </a:xfrm>
          <a:prstGeom prst="wedgeRectCallout">
            <a:avLst>
              <a:gd name="adj1" fmla="val -65055"/>
              <a:gd name="adj2" fmla="val 171433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484608E5-99B8-4200-91DE-FFBDF27D0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82" y="6135781"/>
            <a:ext cx="1147466" cy="21407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68614" name="Picture 13" descr="12">
            <a:extLst>
              <a:ext uri="{FF2B5EF4-FFF2-40B4-BE49-F238E27FC236}">
                <a16:creationId xmlns:a16="http://schemas.microsoft.com/office/drawing/2014/main" id="{64771DE8-6944-41BF-8B7A-D901BDDC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948582"/>
            <a:ext cx="636905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D25D329-5994-4DEC-89F1-A0E69C48B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0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審查進度查詢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754C6E-A391-4731-9A54-0AAEDB73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審查進度查詢</a:t>
            </a:r>
            <a:r>
              <a:rPr lang="en-US" altLang="zh-TW" dirty="0"/>
              <a:t>(1)</a:t>
            </a:r>
            <a:endParaRPr lang="zh-TW" altLang="en-US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C38E082-4317-40E0-BDC8-66049436988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5996" y="784225"/>
            <a:ext cx="8632008" cy="4351338"/>
          </a:xfrm>
        </p:spPr>
        <p:txBody>
          <a:bodyPr>
            <a:normAutofit/>
          </a:bodyPr>
          <a:lstStyle/>
          <a:p>
            <a:r>
              <a:rPr lang="zh-TW" altLang="en-US" sz="2200" dirty="0"/>
              <a:t>「建管得來速</a:t>
            </a:r>
            <a:r>
              <a:rPr lang="en-US" altLang="zh-TW" sz="2200" dirty="0"/>
              <a:t>App</a:t>
            </a:r>
            <a:r>
              <a:rPr lang="zh-TW" altLang="en-US" sz="2200" dirty="0"/>
              <a:t>」點擊右上角的按鈕「</a:t>
            </a:r>
            <a:r>
              <a:rPr lang="en-US" altLang="zh-TW" sz="2200" dirty="0"/>
              <a:t>+</a:t>
            </a:r>
            <a:r>
              <a:rPr lang="zh-TW" altLang="en-US" sz="2200" dirty="0"/>
              <a:t>」透過掃描</a:t>
            </a:r>
            <a:r>
              <a:rPr lang="en-US" altLang="zh-TW" sz="2200" dirty="0"/>
              <a:t>【</a:t>
            </a:r>
            <a:r>
              <a:rPr lang="zh-TW" altLang="en-US" sz="2200" dirty="0"/>
              <a:t>自主檢查表</a:t>
            </a:r>
            <a:r>
              <a:rPr lang="en-US" altLang="zh-TW" sz="2200" dirty="0"/>
              <a:t>】</a:t>
            </a:r>
            <a:r>
              <a:rPr lang="zh-TW" altLang="en-US" sz="2200" dirty="0"/>
              <a:t>右下方的條碼來新增案件</a:t>
            </a:r>
          </a:p>
        </p:txBody>
      </p:sp>
      <p:pic>
        <p:nvPicPr>
          <p:cNvPr id="70659" name="圖片 12">
            <a:extLst>
              <a:ext uri="{FF2B5EF4-FFF2-40B4-BE49-F238E27FC236}">
                <a16:creationId xmlns:a16="http://schemas.microsoft.com/office/drawing/2014/main" id="{1AFBA110-4E21-451D-A4DC-20D37B58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1" b="65334"/>
          <a:stretch>
            <a:fillRect/>
          </a:stretch>
        </p:blipFill>
        <p:spPr bwMode="auto">
          <a:xfrm>
            <a:off x="6051142" y="3403268"/>
            <a:ext cx="283686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AutoShape 12">
            <a:extLst>
              <a:ext uri="{FF2B5EF4-FFF2-40B4-BE49-F238E27FC236}">
                <a16:creationId xmlns:a16="http://schemas.microsoft.com/office/drawing/2014/main" id="{0F18F980-0A61-4081-845F-3CBDB5C40D3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157663" y="3787775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70662" name="圖片 7">
            <a:extLst>
              <a:ext uri="{FF2B5EF4-FFF2-40B4-BE49-F238E27FC236}">
                <a16:creationId xmlns:a16="http://schemas.microsoft.com/office/drawing/2014/main" id="{39A84E2D-E286-4939-97C2-5AAE64596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5" y="1437493"/>
            <a:ext cx="313055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11">
            <a:extLst>
              <a:ext uri="{FF2B5EF4-FFF2-40B4-BE49-F238E27FC236}">
                <a16:creationId xmlns:a16="http://schemas.microsoft.com/office/drawing/2014/main" id="{16C4328C-F8D4-4BCB-80A5-212BBB63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222" y="1437493"/>
            <a:ext cx="384175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華康中黑體" panose="02010609010101010101" pitchFamily="49" charset="-120"/>
            </a:endParaRPr>
          </a:p>
        </p:txBody>
      </p:sp>
      <p:pic>
        <p:nvPicPr>
          <p:cNvPr id="26633" name="圖片 1">
            <a:extLst>
              <a:ext uri="{FF2B5EF4-FFF2-40B4-BE49-F238E27FC236}">
                <a16:creationId xmlns:a16="http://schemas.microsoft.com/office/drawing/2014/main" id="{B71BC555-C526-4DB1-94D0-56A1BB273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33" y="2495385"/>
            <a:ext cx="31496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9">
            <a:extLst>
              <a:ext uri="{FF2B5EF4-FFF2-40B4-BE49-F238E27FC236}">
                <a16:creationId xmlns:a16="http://schemas.microsoft.com/office/drawing/2014/main" id="{18955644-C7F1-4373-8F26-3CAA41CBF75F}"/>
              </a:ext>
            </a:extLst>
          </p:cNvPr>
          <p:cNvSpPr>
            <a:spLocks noChangeArrowheads="1"/>
          </p:cNvSpPr>
          <p:nvPr/>
        </p:nvSpPr>
        <p:spPr bwMode="auto">
          <a:xfrm rot="3594055">
            <a:off x="3016690" y="1999983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6EBD8BD5-35CA-4C96-80CB-BC99EA397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924" y="4100678"/>
            <a:ext cx="650875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94AFFF-3418-4351-9E7B-FF2C276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審查進度查詢</a:t>
            </a:r>
            <a:r>
              <a:rPr lang="en-US" altLang="zh-TW" dirty="0"/>
              <a:t>(2)</a:t>
            </a:r>
            <a:endParaRPr lang="zh-TW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9C6C010-2A16-42CA-AE33-A081D3D29B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r>
              <a:rPr lang="zh-TW" altLang="en-US" sz="2200" dirty="0"/>
              <a:t>「建管得來速</a:t>
            </a:r>
            <a:r>
              <a:rPr lang="en-US" altLang="zh-TW" sz="2200" dirty="0"/>
              <a:t>App</a:t>
            </a:r>
            <a:r>
              <a:rPr lang="zh-TW" altLang="en-US" sz="2200" dirty="0"/>
              <a:t>」點擊案件即可迅速查看案件進度</a:t>
            </a:r>
          </a:p>
        </p:txBody>
      </p:sp>
      <p:pic>
        <p:nvPicPr>
          <p:cNvPr id="71683" name="圖片 7">
            <a:extLst>
              <a:ext uri="{FF2B5EF4-FFF2-40B4-BE49-F238E27FC236}">
                <a16:creationId xmlns:a16="http://schemas.microsoft.com/office/drawing/2014/main" id="{DB9538AE-ED74-49CC-8B82-35C98AED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0" y="1304941"/>
            <a:ext cx="4013564" cy="536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AutoShape 9">
            <a:extLst>
              <a:ext uri="{FF2B5EF4-FFF2-40B4-BE49-F238E27FC236}">
                <a16:creationId xmlns:a16="http://schemas.microsoft.com/office/drawing/2014/main" id="{5A9A4E5E-FE25-4D1B-9866-2827D27B1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237" y="3256118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71686" name="圖片 9">
            <a:extLst>
              <a:ext uri="{FF2B5EF4-FFF2-40B4-BE49-F238E27FC236}">
                <a16:creationId xmlns:a16="http://schemas.microsoft.com/office/drawing/2014/main" id="{2BEABD29-A82F-46FD-A40C-90C1D9F0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4" y="1304941"/>
            <a:ext cx="3855786" cy="53644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C618CC-9DB7-4FA5-8556-6B3EDB25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審查進度查詢</a:t>
            </a:r>
            <a:r>
              <a:rPr lang="en-US" altLang="zh-TW" dirty="0"/>
              <a:t>(3)</a:t>
            </a:r>
            <a:endParaRPr lang="zh-TW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D2CBE98-A5C0-4332-BDCE-F75A9E7E9CC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r>
              <a:rPr lang="zh-TW" altLang="en-US" sz="2200" dirty="0"/>
              <a:t>「建管得來速</a:t>
            </a:r>
            <a:r>
              <a:rPr lang="en-US" altLang="zh-TW" sz="2200" dirty="0"/>
              <a:t>App</a:t>
            </a:r>
            <a:r>
              <a:rPr lang="zh-TW" altLang="en-US" sz="2200" dirty="0"/>
              <a:t>」案件狀態即時推播</a:t>
            </a:r>
          </a:p>
        </p:txBody>
      </p:sp>
      <p:pic>
        <p:nvPicPr>
          <p:cNvPr id="72707" name="圖片 1">
            <a:extLst>
              <a:ext uri="{FF2B5EF4-FFF2-40B4-BE49-F238E27FC236}">
                <a16:creationId xmlns:a16="http://schemas.microsoft.com/office/drawing/2014/main" id="{DD09C725-2D63-40E2-A694-D09A6AC2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89037"/>
            <a:ext cx="4055343" cy="540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AutoShape 9">
            <a:extLst>
              <a:ext uri="{FF2B5EF4-FFF2-40B4-BE49-F238E27FC236}">
                <a16:creationId xmlns:a16="http://schemas.microsoft.com/office/drawing/2014/main" id="{649EA103-5E95-4E69-92A8-1612DB9AE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689" y="3172469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72710" name="圖片 7">
            <a:extLst>
              <a:ext uri="{FF2B5EF4-FFF2-40B4-BE49-F238E27FC236}">
                <a16:creationId xmlns:a16="http://schemas.microsoft.com/office/drawing/2014/main" id="{B1D3B5A1-D0CD-4B54-9D30-F2D7EAFD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69988"/>
            <a:ext cx="3547755" cy="54083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6420FE-5DFB-456B-9CB7-344D8EB1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審查進度查詢</a:t>
            </a:r>
            <a:r>
              <a:rPr lang="en-US" altLang="zh-TW" dirty="0"/>
              <a:t>(4)</a:t>
            </a:r>
            <a:endParaRPr lang="zh-TW" altLang="en-US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9EEBBD4-C3C0-49BA-B040-F3A705EB064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r>
              <a:rPr lang="zh-TW" altLang="en-US" sz="2200" dirty="0"/>
              <a:t>案件刪除方式：向左滑動</a:t>
            </a:r>
          </a:p>
        </p:txBody>
      </p:sp>
      <p:pic>
        <p:nvPicPr>
          <p:cNvPr id="73731" name="圖片 7">
            <a:extLst>
              <a:ext uri="{FF2B5EF4-FFF2-40B4-BE49-F238E27FC236}">
                <a16:creationId xmlns:a16="http://schemas.microsoft.com/office/drawing/2014/main" id="{555A349B-C4A0-4F8C-8CBB-6B73A3CB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3927772" cy="563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AutoShape 9">
            <a:extLst>
              <a:ext uri="{FF2B5EF4-FFF2-40B4-BE49-F238E27FC236}">
                <a16:creationId xmlns:a16="http://schemas.microsoft.com/office/drawing/2014/main" id="{0098DF22-5395-4BFE-B817-E19AB022DB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04048" y="1568030"/>
            <a:ext cx="649287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CE4AC3D-C41D-44C5-9FE1-05016B34A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268" y="4136196"/>
            <a:ext cx="3960440" cy="7619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3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施工管理申請作業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6ABC2F0-7E44-42DC-ACFA-51D0B268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653136"/>
            <a:ext cx="64442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開工案件與勘驗項目登打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首次登錄約定作業協定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勘驗書件建立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施工勘驗網路申報管理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施工勘驗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801397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514D023-14D3-4C31-84F4-8A5FA439B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50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開工案件與勘驗項目登打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291D824-5C93-42C4-838D-DF0A8319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169" y="980728"/>
            <a:ext cx="6739723" cy="551201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456081ED-B82A-4CA0-ABBF-8CF1063E277E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</a:t>
            </a:r>
          </a:p>
        </p:txBody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5BB376E6-2847-4078-AA3E-E3028F416B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建立開工申報案件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925" name="Rectangle 6">
            <a:extLst>
              <a:ext uri="{FF2B5EF4-FFF2-40B4-BE49-F238E27FC236}">
                <a16:creationId xmlns:a16="http://schemas.microsoft.com/office/drawing/2014/main" id="{E8227AB9-C51B-4C4A-AD2F-7A89E4EBB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376" y="5922050"/>
            <a:ext cx="1464072" cy="53128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926" name="AutoShape 7">
            <a:extLst>
              <a:ext uri="{FF2B5EF4-FFF2-40B4-BE49-F238E27FC236}">
                <a16:creationId xmlns:a16="http://schemas.microsoft.com/office/drawing/2014/main" id="{65B4C578-2C52-4433-A77B-BDEBEA3E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6" y="5287256"/>
            <a:ext cx="1584325" cy="400050"/>
          </a:xfrm>
          <a:prstGeom prst="wedgeRectCallout">
            <a:avLst>
              <a:gd name="adj1" fmla="val 26153"/>
              <a:gd name="adj2" fmla="val 114921"/>
            </a:avLst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點選案件管理</a:t>
            </a:r>
          </a:p>
        </p:txBody>
      </p:sp>
      <p:sp>
        <p:nvSpPr>
          <p:cNvPr id="81927" name="AutoShape 12">
            <a:extLst>
              <a:ext uri="{FF2B5EF4-FFF2-40B4-BE49-F238E27FC236}">
                <a16:creationId xmlns:a16="http://schemas.microsoft.com/office/drawing/2014/main" id="{FDA6639C-2F33-4779-9E39-0EF6187E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66" y="3504728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81928" name="圖片 1">
            <a:extLst>
              <a:ext uri="{FF2B5EF4-FFF2-40B4-BE49-F238E27FC236}">
                <a16:creationId xmlns:a16="http://schemas.microsoft.com/office/drawing/2014/main" id="{02641D51-47C1-4B6D-AB70-538B44E45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6" y="3068960"/>
            <a:ext cx="122713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12D60EFA-7556-4422-B860-1BA05DD4B4C0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建立申報案件</a:t>
            </a: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2BB00526-234A-4E53-9E5E-1B9EA7D7C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建立開工申報案件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2947" name="圖片 2">
            <a:extLst>
              <a:ext uri="{FF2B5EF4-FFF2-40B4-BE49-F238E27FC236}">
                <a16:creationId xmlns:a16="http://schemas.microsoft.com/office/drawing/2014/main" id="{C0F668AE-5205-4491-9635-76CDF5F1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7" y="1196752"/>
            <a:ext cx="840021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AutoShape 8">
            <a:extLst>
              <a:ext uri="{FF2B5EF4-FFF2-40B4-BE49-F238E27FC236}">
                <a16:creationId xmlns:a16="http://schemas.microsoft.com/office/drawing/2014/main" id="{265601BD-45A3-4339-99E8-1DF91BFB5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518" y="2495550"/>
            <a:ext cx="3382963" cy="647700"/>
          </a:xfrm>
          <a:prstGeom prst="wedgeRectCallout">
            <a:avLst>
              <a:gd name="adj1" fmla="val -22736"/>
              <a:gd name="adj2" fmla="val 83824"/>
            </a:avLst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7800" indent="-177800"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建立申請書資料後，在欲處理</a:t>
            </a:r>
            <a:endParaRPr lang="en-US" altLang="zh-TW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案件上點兩下滑鼠左鍵進入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5133FB8-EC87-41EA-9CFF-76333DC7001B}"/>
              </a:ext>
            </a:extLst>
          </p:cNvPr>
          <p:cNvSpPr/>
          <p:nvPr/>
        </p:nvSpPr>
        <p:spPr>
          <a:xfrm>
            <a:off x="408586" y="3370262"/>
            <a:ext cx="8407609" cy="1406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D533CC2-4593-4955-8C9C-3E40CE281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開工及施工勘驗流程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2588370-B63E-4709-ABE6-92E888600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908720"/>
            <a:ext cx="8136904" cy="575242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5297BDF9-2543-4CB7-8C78-545C6BE476F3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進入編輯開工申報書</a:t>
            </a:r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CC9EE766-0D00-4021-BC5B-0FD32B68C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建立開工申報案件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3971" name="圖片 1">
            <a:extLst>
              <a:ext uri="{FF2B5EF4-FFF2-40B4-BE49-F238E27FC236}">
                <a16:creationId xmlns:a16="http://schemas.microsoft.com/office/drawing/2014/main" id="{A63E259F-461F-4860-89AC-B41831EF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68760"/>
            <a:ext cx="792811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AutoShape 5">
            <a:extLst>
              <a:ext uri="{FF2B5EF4-FFF2-40B4-BE49-F238E27FC236}">
                <a16:creationId xmlns:a16="http://schemas.microsoft.com/office/drawing/2014/main" id="{536C6A3D-C502-4447-A071-B8E59C797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096" y="2125364"/>
            <a:ext cx="2211387" cy="169862"/>
          </a:xfrm>
          <a:prstGeom prst="flowChartProcess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974" name="AutoShape 6">
            <a:extLst>
              <a:ext uri="{FF2B5EF4-FFF2-40B4-BE49-F238E27FC236}">
                <a16:creationId xmlns:a16="http://schemas.microsoft.com/office/drawing/2014/main" id="{1739C24C-3B91-4113-B9C5-FAAF1348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2593408"/>
            <a:ext cx="3598863" cy="336550"/>
          </a:xfrm>
          <a:prstGeom prst="wedgeRectCallout">
            <a:avLst>
              <a:gd name="adj1" fmla="val -26222"/>
              <a:gd name="adj2" fmla="val -127778"/>
            </a:avLst>
          </a:prstGeom>
          <a:solidFill>
            <a:srgbClr val="FF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B11-1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：建築工程開工申報書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DAF071-0183-43F6-86CD-0B77AD43AEE3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依序完整輸入報表內容</a:t>
            </a:r>
            <a:r>
              <a:rPr lang="zh-TW" altLang="en-US" sz="2200" dirty="0"/>
              <a:t>，其他相關資料亦同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83E251A7-91CA-4337-884C-74D4DC137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建立開工申報案件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4996" name="圖片 2">
            <a:extLst>
              <a:ext uri="{FF2B5EF4-FFF2-40B4-BE49-F238E27FC236}">
                <a16:creationId xmlns:a16="http://schemas.microsoft.com/office/drawing/2014/main" id="{5823840F-C5C0-427A-818B-8CD5481F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5" y="1430849"/>
            <a:ext cx="8315469" cy="45050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73B64277-C4C3-4C11-A34D-C8F213ECF8AF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進入編輯施工勘驗資料</a:t>
            </a: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E9AED5CE-5A4B-4FBB-98E7-E2A568D19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輸入施工勘驗項目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6019" name="圖片 1">
            <a:extLst>
              <a:ext uri="{FF2B5EF4-FFF2-40B4-BE49-F238E27FC236}">
                <a16:creationId xmlns:a16="http://schemas.microsoft.com/office/drawing/2014/main" id="{F1DE7401-9ACB-46C8-BFF4-C81AAE88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3242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AutoShape 5">
            <a:extLst>
              <a:ext uri="{FF2B5EF4-FFF2-40B4-BE49-F238E27FC236}">
                <a16:creationId xmlns:a16="http://schemas.microsoft.com/office/drawing/2014/main" id="{8E09C5B2-2550-44CB-8792-DF73A6563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599" y="3941583"/>
            <a:ext cx="2211387" cy="169862"/>
          </a:xfrm>
          <a:prstGeom prst="flowChartProcess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022" name="AutoShape 6">
            <a:extLst>
              <a:ext uri="{FF2B5EF4-FFF2-40B4-BE49-F238E27FC236}">
                <a16:creationId xmlns:a16="http://schemas.microsoft.com/office/drawing/2014/main" id="{CAD41D96-99FC-4247-AA4F-367000617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979" y="3422920"/>
            <a:ext cx="2519363" cy="336550"/>
          </a:xfrm>
          <a:prstGeom prst="wedgeRectCallout">
            <a:avLst>
              <a:gd name="adj1" fmla="val -15634"/>
              <a:gd name="adj2" fmla="val 95806"/>
            </a:avLst>
          </a:prstGeom>
          <a:solidFill>
            <a:srgbClr val="FF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B14-1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：施工勘驗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709675C5-9879-4855-9779-B4DBC2D147A1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建立申報勘驗項目</a:t>
            </a:r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7BDD1C63-5CC2-46CC-B4FA-5F13B6F39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輸入施工勘驗項目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043" name="圖片 1">
            <a:extLst>
              <a:ext uri="{FF2B5EF4-FFF2-40B4-BE49-F238E27FC236}">
                <a16:creationId xmlns:a16="http://schemas.microsoft.com/office/drawing/2014/main" id="{406334B1-A3D3-42B7-8BE0-93A6DD57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1268760"/>
            <a:ext cx="6403975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AutoShape 6">
            <a:extLst>
              <a:ext uri="{FF2B5EF4-FFF2-40B4-BE49-F238E27FC236}">
                <a16:creationId xmlns:a16="http://schemas.microsoft.com/office/drawing/2014/main" id="{4E9E7004-1FBE-4805-9F2B-DE2C464D5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1568798"/>
            <a:ext cx="466725" cy="431800"/>
          </a:xfrm>
          <a:prstGeom prst="flowChartProcess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046" name="AutoShape 7">
            <a:extLst>
              <a:ext uri="{FF2B5EF4-FFF2-40B4-BE49-F238E27FC236}">
                <a16:creationId xmlns:a16="http://schemas.microsoft.com/office/drawing/2014/main" id="{0BE72671-D436-4931-B92C-915C5516D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2" y="4137373"/>
            <a:ext cx="5064125" cy="1468437"/>
          </a:xfrm>
          <a:prstGeom prst="flowChartProcess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047" name="AutoShape 8">
            <a:extLst>
              <a:ext uri="{FF2B5EF4-FFF2-40B4-BE49-F238E27FC236}">
                <a16:creationId xmlns:a16="http://schemas.microsoft.com/office/drawing/2014/main" id="{E8FB20CB-BF93-4357-B370-F1C79F026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175" y="1652935"/>
            <a:ext cx="4608512" cy="379413"/>
          </a:xfrm>
          <a:prstGeom prst="wedgeRectCallout">
            <a:avLst>
              <a:gd name="adj1" fmla="val -64171"/>
              <a:gd name="adj2" fmla="val -37889"/>
            </a:avLst>
          </a:prstGeom>
          <a:solidFill>
            <a:srgbClr val="FF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點選“新增資料”，依序建立申報勘驗項目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9FC8E238-2B82-4096-B2CE-A340E4A5FDE6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列印施工勘驗申報計畫書，並連同其他文件於開工申請時檢送件</a:t>
            </a:r>
          </a:p>
        </p:txBody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56EB400E-C922-4310-9AA7-FAE92F95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列印施工勘驗申報計畫書</a:t>
            </a:r>
          </a:p>
        </p:txBody>
      </p:sp>
      <p:pic>
        <p:nvPicPr>
          <p:cNvPr id="88067" name="圖片 9">
            <a:extLst>
              <a:ext uri="{FF2B5EF4-FFF2-40B4-BE49-F238E27FC236}">
                <a16:creationId xmlns:a16="http://schemas.microsoft.com/office/drawing/2014/main" id="{A9BAB178-1EDF-4166-A4A5-2FC8CEEB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4163"/>
            <a:ext cx="49022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>
            <a:extLst>
              <a:ext uri="{FF2B5EF4-FFF2-40B4-BE49-F238E27FC236}">
                <a16:creationId xmlns:a16="http://schemas.microsoft.com/office/drawing/2014/main" id="{5CC9F42B-B824-4EC5-9331-6DBA5545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2655888"/>
            <a:ext cx="2519362" cy="936625"/>
          </a:xfrm>
          <a:prstGeom prst="flowChartProcess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070" name="AutoShape 8">
            <a:extLst>
              <a:ext uri="{FF2B5EF4-FFF2-40B4-BE49-F238E27FC236}">
                <a16:creationId xmlns:a16="http://schemas.microsoft.com/office/drawing/2014/main" id="{B60EDBC8-B5C8-4E2B-A5F4-600E28BEC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636838"/>
            <a:ext cx="1684338" cy="649287"/>
          </a:xfrm>
          <a:prstGeom prst="wedgeRectCallout">
            <a:avLst>
              <a:gd name="adj1" fmla="val -65495"/>
              <a:gd name="adj2" fmla="val -19806"/>
            </a:avLst>
          </a:prstGeom>
          <a:solidFill>
            <a:srgbClr val="FF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點選項目可預覽列印該報表</a:t>
            </a:r>
          </a:p>
        </p:txBody>
      </p:sp>
      <p:pic>
        <p:nvPicPr>
          <p:cNvPr id="88071" name="圖片 1">
            <a:extLst>
              <a:ext uri="{FF2B5EF4-FFF2-40B4-BE49-F238E27FC236}">
                <a16:creationId xmlns:a16="http://schemas.microsoft.com/office/drawing/2014/main" id="{EEE8B61B-7829-44B2-8805-B1395F77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4013200"/>
            <a:ext cx="4902200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2" name="AutoShape 12">
            <a:extLst>
              <a:ext uri="{FF2B5EF4-FFF2-40B4-BE49-F238E27FC236}">
                <a16:creationId xmlns:a16="http://schemas.microsoft.com/office/drawing/2014/main" id="{E7D73275-42CC-4DEC-8021-E2BACDB321EA}"/>
              </a:ext>
            </a:extLst>
          </p:cNvPr>
          <p:cNvSpPr>
            <a:spLocks noChangeArrowheads="1"/>
          </p:cNvSpPr>
          <p:nvPr/>
        </p:nvSpPr>
        <p:spPr bwMode="auto">
          <a:xfrm rot="2641669">
            <a:off x="3527425" y="3598863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">
            <a:extLst>
              <a:ext uri="{FF2B5EF4-FFF2-40B4-BE49-F238E27FC236}">
                <a16:creationId xmlns:a16="http://schemas.microsoft.com/office/drawing/2014/main" id="{199B4CF3-BBB8-4D2F-8737-F6CC22E8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377"/>
            <a:ext cx="728345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90F6949-05F9-47C9-846A-9521562115FB}"/>
              </a:ext>
            </a:extLst>
          </p:cNvPr>
          <p:cNvSpPr/>
          <p:nvPr/>
        </p:nvSpPr>
        <p:spPr>
          <a:xfrm>
            <a:off x="2639044" y="1361018"/>
            <a:ext cx="733425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E7D5673-5B0D-4985-B774-DEF71FFB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484" y="3062901"/>
            <a:ext cx="5543000" cy="3497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AutoShape 12">
            <a:extLst>
              <a:ext uri="{FF2B5EF4-FFF2-40B4-BE49-F238E27FC236}">
                <a16:creationId xmlns:a16="http://schemas.microsoft.com/office/drawing/2014/main" id="{3D065DEE-D396-4F5B-B04B-5B5E5C2CD602}"/>
              </a:ext>
            </a:extLst>
          </p:cNvPr>
          <p:cNvSpPr>
            <a:spLocks noChangeArrowheads="1"/>
          </p:cNvSpPr>
          <p:nvPr/>
        </p:nvSpPr>
        <p:spPr bwMode="auto">
          <a:xfrm rot="2641669">
            <a:off x="3376423" y="2257225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B8A4C9-D344-4F09-A466-7011F3FD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開工申報作業</a:t>
            </a:r>
            <a:r>
              <a:rPr lang="en-US" altLang="zh-TW" sz="2800" dirty="0"/>
              <a:t>-</a:t>
            </a:r>
            <a:r>
              <a:rPr lang="zh-TW" altLang="en-US" sz="2800" dirty="0"/>
              <a:t>網路傳輸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2633143-3EDD-4C54-84C0-3BBAD13A5B7F}"/>
              </a:ext>
            </a:extLst>
          </p:cNvPr>
          <p:cNvSpPr txBox="1">
            <a:spLocks noChangeArrowheads="1"/>
          </p:cNvSpPr>
          <p:nvPr/>
        </p:nvSpPr>
        <p:spPr>
          <a:xfrm>
            <a:off x="258792" y="784015"/>
            <a:ext cx="88852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確認開工與施工勘驗資料登入完畢後點選“網路傳輸”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D90954B7-0D1F-44D9-9376-CF4B8FCB2305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“書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圖電子檔繳交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，進行書圖繳交作業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CEF176F2-A8AA-429A-BDAE-F2D962FC9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開工申報作業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建立書圖電子檔案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1">
            <a:extLst>
              <a:ext uri="{FF2B5EF4-FFF2-40B4-BE49-F238E27FC236}">
                <a16:creationId xmlns:a16="http://schemas.microsoft.com/office/drawing/2014/main" id="{3EB2482D-6057-4C24-89BB-C76A6883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3242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219943B-5570-4032-A9DD-E0A425A1ECD2}"/>
              </a:ext>
            </a:extLst>
          </p:cNvPr>
          <p:cNvSpPr/>
          <p:nvPr/>
        </p:nvSpPr>
        <p:spPr>
          <a:xfrm>
            <a:off x="3862057" y="1369685"/>
            <a:ext cx="816164" cy="451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B65D3-2850-4FD1-8196-BE496C21F278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640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將開工相關圖檔或文件轉換成</a:t>
            </a:r>
            <a:r>
              <a:rPr lang="en-US" altLang="zh-TW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建議將所有整理之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圖檔置放於同一目錄下，並以案件名稱作為次目錄方便日後管理</a:t>
            </a:r>
            <a:endParaRPr kumimoji="0"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eaLnBrk="1" hangingPunct="1"/>
            <a:r>
              <a:rPr kumimoji="0" lang="zh-TW" altLang="en-US" sz="2200" dirty="0"/>
              <a:t>圖說檔案名稱格式： </a:t>
            </a:r>
            <a:r>
              <a:rPr kumimoji="0" lang="zh-TW" altLang="en-US" sz="2200" dirty="0">
                <a:solidFill>
                  <a:srgbClr val="FF0000"/>
                </a:solidFill>
              </a:rPr>
              <a:t>圖說類別</a:t>
            </a:r>
            <a:r>
              <a:rPr kumimoji="0" lang="en-US" altLang="zh-TW" sz="2200" dirty="0">
                <a:solidFill>
                  <a:srgbClr val="FF0000"/>
                </a:solidFill>
              </a:rPr>
              <a:t>-</a:t>
            </a:r>
            <a:r>
              <a:rPr kumimoji="0" lang="zh-TW" altLang="en-US" sz="2200" dirty="0">
                <a:solidFill>
                  <a:srgbClr val="0000AA"/>
                </a:solidFill>
              </a:rPr>
              <a:t>圖號</a:t>
            </a:r>
            <a:r>
              <a:rPr kumimoji="0" lang="en-US" altLang="zh-TW" sz="2200" dirty="0">
                <a:solidFill>
                  <a:srgbClr val="FF0000"/>
                </a:solidFill>
              </a:rPr>
              <a:t>_</a:t>
            </a:r>
            <a:r>
              <a:rPr kumimoji="0" lang="zh-TW" altLang="en-US" sz="2200" dirty="0">
                <a:solidFill>
                  <a:srgbClr val="FF0000"/>
                </a:solidFill>
              </a:rPr>
              <a:t>圖名</a:t>
            </a:r>
            <a:r>
              <a:rPr kumimoji="0" lang="en-US" altLang="zh-TW" sz="2200" dirty="0">
                <a:solidFill>
                  <a:srgbClr val="FF0000"/>
                </a:solidFill>
              </a:rPr>
              <a:t>.PDF</a:t>
            </a:r>
            <a:endParaRPr kumimoji="0" lang="en-US" altLang="zh-TW" sz="2200" dirty="0"/>
          </a:p>
          <a:p>
            <a:pPr marL="266700" indent="-266700" eaLnBrk="1" hangingPunct="1"/>
            <a:r>
              <a:rPr kumimoji="0" lang="zh-TW" altLang="en-US" sz="2200" dirty="0"/>
              <a:t>圖說檔案名稱範例：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103-01_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施工計畫書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.pdf</a:t>
            </a:r>
          </a:p>
          <a:p>
            <a:pPr marL="266700" indent="-266700" eaLnBrk="1" hangingPunct="1"/>
            <a:r>
              <a:rPr kumimoji="0" lang="en-US" altLang="zh-TW" sz="2200" dirty="0"/>
              <a:t>※</a:t>
            </a:r>
            <a:r>
              <a:rPr kumimoji="0" lang="zh-TW" altLang="en-US" sz="2200" dirty="0">
                <a:solidFill>
                  <a:srgbClr val="FF0000"/>
                </a:solidFill>
              </a:rPr>
              <a:t>圖號</a:t>
            </a:r>
            <a:r>
              <a:rPr kumimoji="0" lang="zh-TW" altLang="en-US" sz="2200" dirty="0"/>
              <a:t>請自行設定、</a:t>
            </a:r>
            <a:r>
              <a:rPr kumimoji="0" lang="zh-TW" altLang="en-US" sz="2200" dirty="0">
                <a:solidFill>
                  <a:srgbClr val="FF0000"/>
                </a:solidFill>
              </a:rPr>
              <a:t>檔名</a:t>
            </a:r>
            <a:r>
              <a:rPr kumimoji="0" lang="zh-TW" altLang="en-US" sz="2200" dirty="0"/>
              <a:t>不可有空白</a:t>
            </a:r>
            <a:endParaRPr kumimoji="0" lang="en-US" altLang="zh-TW" sz="2200" dirty="0"/>
          </a:p>
          <a:p>
            <a:pPr marL="266700" indent="-266700" eaLnBrk="1" hangingPunct="1"/>
            <a:r>
              <a:rPr kumimoji="0"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可參考系統中“文件命名說明”</a:t>
            </a:r>
            <a:endParaRPr kumimoji="0"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C4C5553-1D06-4144-B2D3-4E7622705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開工申報作業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建立書圖電子檔案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0116" name="圖片 2">
            <a:extLst>
              <a:ext uri="{FF2B5EF4-FFF2-40B4-BE49-F238E27FC236}">
                <a16:creationId xmlns:a16="http://schemas.microsoft.com/office/drawing/2014/main" id="{5DC2A583-F679-4A9B-90F7-06C72C5A2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0"/>
          <a:stretch>
            <a:fillRect/>
          </a:stretch>
        </p:blipFill>
        <p:spPr bwMode="auto">
          <a:xfrm>
            <a:off x="3779912" y="3640795"/>
            <a:ext cx="4818407" cy="3096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DA0EA4-B06C-450A-89FE-9713E99F7ED1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kumimoji="0" lang="zh-TW" altLang="en-US" sz="2200" dirty="0"/>
              <a:t>文件或圖檔類別代碼：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971E6E99-FC53-4D7F-BC83-E5AE70E5C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開工申報作業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建立書圖電子檔案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005DA72-B10C-4553-9E53-9D3BCF34D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37881"/>
              </p:ext>
            </p:extLst>
          </p:nvPr>
        </p:nvGraphicFramePr>
        <p:xfrm>
          <a:off x="642144" y="1196752"/>
          <a:ext cx="7859712" cy="537212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0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圖說類別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開工報告書（需簽章後掃描）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7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建造執照（執照背面監、承造人欄請填妥、並加蓋大小印章後掃描）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4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施工計畫書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需包含：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工地位置圖（請載明道路名稱）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一樓平面圖（請依計劃書說明書內容繪製安全圍籬、材料及器具堆置位置、出入方向）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工程進度表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加入工會證明文件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營造廠營業事業登記證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技師證書（工地主任證書）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勞工安全衛生人員合格證書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氯離子檢測人員合格證書</a:t>
                      </a:r>
                    </a:p>
                    <a:p>
                      <a:pPr marL="228600" lvl="0" indent="-2286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剩餘土石方處理計畫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電力圖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電信設備圖說審驗證明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消防圖說（非供公眾使用不需檢附本項）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結構平面圖（申請建照時已檢附者免附）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配筋圖（申請建照時已檢附者免附）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鑑界資料複丈成果圖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營造業承攬建築工程查報表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空污費申請表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空污費申請表繳費收據。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現況照片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基地照片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營造業承攬手冊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紅火蟻現場清查紀錄表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117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金門縣自來水廠內線審查函</a:t>
                      </a:r>
                    </a:p>
                  </a:txBody>
                  <a:tcPr marL="56579" marR="56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6A59BFB1-9053-4B74-A397-448EA916A849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書圖資料建立完成後，點選清稿送件</a:t>
            </a: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256449BB-723E-4510-B67C-71C0E9788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開工申報作業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建立書圖電子檔案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164" name="圖片 4">
            <a:extLst>
              <a:ext uri="{FF2B5EF4-FFF2-40B4-BE49-F238E27FC236}">
                <a16:creationId xmlns:a16="http://schemas.microsoft.com/office/drawing/2014/main" id="{48C9DCA1-5D30-412D-9800-2EC7386F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86504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E54C806-7C17-4F1A-9377-62617CE76AC6}"/>
              </a:ext>
            </a:extLst>
          </p:cNvPr>
          <p:cNvSpPr/>
          <p:nvPr/>
        </p:nvSpPr>
        <p:spPr>
          <a:xfrm>
            <a:off x="7270907" y="2743784"/>
            <a:ext cx="1009650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4B1062-A876-48A9-A9E4-05D9657A2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40527"/>
            <a:ext cx="8244978" cy="58288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F518A3E-0664-45AE-87A8-814BBB7B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施工勘驗網路申報流程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35045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14E83930-D46E-47DA-8285-5539E6856264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圖檔”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並進行線上簽章作業，完成書圖電子檔上傳</a:t>
            </a: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C3D9445D-9CA3-4B2F-9554-25497F9CBE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開工申報作業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建立書圖電子檔案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9A00998-0941-48AF-8543-0C7B2F79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76466"/>
            <a:ext cx="7362825" cy="454290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6A7ECE-1D63-4723-BB99-B18D119D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03" y="2333753"/>
            <a:ext cx="5904693" cy="3887829"/>
          </a:xfrm>
          <a:prstGeom prst="rect">
            <a:avLst/>
          </a:prstGeom>
        </p:spPr>
      </p:pic>
      <p:sp>
        <p:nvSpPr>
          <p:cNvPr id="11" name="AutoShape 12">
            <a:extLst>
              <a:ext uri="{FF2B5EF4-FFF2-40B4-BE49-F238E27FC236}">
                <a16:creationId xmlns:a16="http://schemas.microsoft.com/office/drawing/2014/main" id="{F20D7BE9-0116-4E2C-98E0-C6306DBA4B28}"/>
              </a:ext>
            </a:extLst>
          </p:cNvPr>
          <p:cNvSpPr>
            <a:spLocks noChangeArrowheads="1"/>
          </p:cNvSpPr>
          <p:nvPr/>
        </p:nvSpPr>
        <p:spPr bwMode="auto">
          <a:xfrm rot="2641669">
            <a:off x="3491738" y="1891208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8CE5E973-3D95-4A92-8F2A-BC66A0449272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640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r>
              <a:rPr lang="zh-TW" altLang="en-US" sz="2200" dirty="0"/>
              <a:t>確認開工與施工勘驗資料登入完畢，以及書圖上傳完成後點選“無紙審照作業”並列印出自主檢查表後送件</a:t>
            </a: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BB210DD4-02F3-4457-AA75-3214E86E5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開工申報作業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線上申報</a:t>
            </a:r>
          </a:p>
        </p:txBody>
      </p:sp>
      <p:pic>
        <p:nvPicPr>
          <p:cNvPr id="10" name="圖片 6">
            <a:extLst>
              <a:ext uri="{FF2B5EF4-FFF2-40B4-BE49-F238E27FC236}">
                <a16:creationId xmlns:a16="http://schemas.microsoft.com/office/drawing/2014/main" id="{B089E8B7-6E96-4943-9697-46CE59239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24" y="1568030"/>
            <a:ext cx="759035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6A937B50-2E4A-41DB-BB6D-AA202B256EA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655337" y="1798105"/>
            <a:ext cx="820737" cy="3890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36862"/>
                  </a:srgbClr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華康中黑體" panose="02010609010101010101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panose="02020500000000000000" pitchFamily="18" charset="-12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2FEB58EF-FECC-47F5-9C44-2AA1135CB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674" y="1632267"/>
            <a:ext cx="649288" cy="7207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2CDACF7-55CF-4636-8408-3F20D9AC3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02" y="350100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首次登錄約定作業協定</a:t>
            </a:r>
          </a:p>
        </p:txBody>
      </p:sp>
    </p:spTree>
    <p:extLst>
      <p:ext uri="{BB962C8B-B14F-4D97-AF65-F5344CB8AC3E}">
        <p14:creationId xmlns:p14="http://schemas.microsoft.com/office/powerpoint/2010/main" val="12958875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754D505F-C2DC-4794-B6DA-0EAC71C854B1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8924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點選進入便民網→系統專區→金門縣施工勘驗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C0F3E941-5EEC-4440-9B36-77BE269F0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首次登錄約定作業協定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6803" name="圖片 3">
            <a:extLst>
              <a:ext uri="{FF2B5EF4-FFF2-40B4-BE49-F238E27FC236}">
                <a16:creationId xmlns:a16="http://schemas.microsoft.com/office/drawing/2014/main" id="{A904DB08-F8D2-4FDF-AAEA-9E2D38685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3025"/>
            <a:ext cx="8316912" cy="467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AutoShape 5">
            <a:extLst>
              <a:ext uri="{FF2B5EF4-FFF2-40B4-BE49-F238E27FC236}">
                <a16:creationId xmlns:a16="http://schemas.microsoft.com/office/drawing/2014/main" id="{937EF891-DBE9-4D93-BE2A-8BB94705D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4797152"/>
            <a:ext cx="3136900" cy="522287"/>
          </a:xfrm>
          <a:prstGeom prst="wedgeRectCallout">
            <a:avLst>
              <a:gd name="adj1" fmla="val -20329"/>
              <a:gd name="adj2" fmla="val -122773"/>
            </a:avLst>
          </a:prstGeom>
          <a:solidFill>
            <a:srgbClr val="FF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金門縣施工勘驗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256217-F5C4-4A9E-A43A-FD536A86507F}"/>
              </a:ext>
            </a:extLst>
          </p:cNvPr>
          <p:cNvSpPr/>
          <p:nvPr/>
        </p:nvSpPr>
        <p:spPr>
          <a:xfrm>
            <a:off x="3201988" y="4056063"/>
            <a:ext cx="1514475" cy="287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604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ACD90C8-B35E-4A07-A526-162B9D545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系統登入</a:t>
            </a:r>
            <a:r>
              <a:rPr lang="en-US" altLang="zh-TW" sz="2800" dirty="0"/>
              <a:t>-</a:t>
            </a:r>
            <a:r>
              <a:rPr lang="zh-TW" altLang="en-US" sz="2800" dirty="0"/>
              <a:t>身分選擇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D6181FB-43A8-463C-8B52-05CF9486C6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95259" y="1659769"/>
            <a:ext cx="8153481" cy="4104927"/>
          </a:xfrm>
          <a:ln>
            <a:solidFill>
              <a:schemeClr val="tx1"/>
            </a:solidFill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A30A0B0-A12E-41EC-B12D-DDDD925BD431}"/>
              </a:ext>
            </a:extLst>
          </p:cNvPr>
          <p:cNvSpPr txBox="1"/>
          <p:nvPr/>
        </p:nvSpPr>
        <p:spPr>
          <a:xfrm>
            <a:off x="3353801" y="982859"/>
            <a:ext cx="2436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點選登入身分類別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559E5C9-C53B-45A6-8D97-39C73CBB5DA1}"/>
              </a:ext>
            </a:extLst>
          </p:cNvPr>
          <p:cNvSpPr/>
          <p:nvPr/>
        </p:nvSpPr>
        <p:spPr>
          <a:xfrm>
            <a:off x="2370739" y="5243131"/>
            <a:ext cx="5198168" cy="1360869"/>
          </a:xfrm>
          <a:prstGeom prst="round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登入身分分為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承造人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工商憑證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監造人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自然人憑證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代辦人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使用「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」帳號登入</a:t>
            </a:r>
            <a:endParaRPr lang="en-US" altLang="zh-TW" sz="16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1318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746415AD-4A30-4F63-B698-E63EAB7777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26308" y="1052736"/>
            <a:ext cx="7848600" cy="5622925"/>
          </a:xfrm>
          <a:ln>
            <a:solidFill>
              <a:schemeClr val="tx1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70D1A50-A27F-4CB3-AD27-5CC910367C7A}"/>
              </a:ext>
            </a:extLst>
          </p:cNvPr>
          <p:cNvSpPr/>
          <p:nvPr/>
        </p:nvSpPr>
        <p:spPr>
          <a:xfrm>
            <a:off x="916163" y="4493622"/>
            <a:ext cx="3655837" cy="16716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DD0616-0FA7-487D-ACAC-7313FA9D2A4E}"/>
              </a:ext>
            </a:extLst>
          </p:cNvPr>
          <p:cNvSpPr/>
          <p:nvPr/>
        </p:nvSpPr>
        <p:spPr>
          <a:xfrm>
            <a:off x="4764227" y="4491458"/>
            <a:ext cx="3135087" cy="1114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DF76D84-8716-40EE-89B0-487AD4BACCF5}"/>
              </a:ext>
            </a:extLst>
          </p:cNvPr>
          <p:cNvSpPr/>
          <p:nvPr/>
        </p:nvSpPr>
        <p:spPr>
          <a:xfrm>
            <a:off x="1547664" y="3302481"/>
            <a:ext cx="5664004" cy="766618"/>
          </a:xfrm>
          <a:prstGeom prst="rect">
            <a:avLst/>
          </a:prstGeom>
          <a:solidFill>
            <a:srgbClr val="FFFF5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確認電腦環境：安裝</a:t>
            </a:r>
            <a:r>
              <a:rPr lang="en-US" altLang="zh-TW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Hicos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元件</a:t>
            </a:r>
            <a:r>
              <a:rPr lang="zh-TW" altLang="en-US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並進行</a:t>
            </a:r>
            <a:r>
              <a:rPr lang="en-US" altLang="zh-TW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</a:t>
            </a:r>
            <a:r>
              <a:rPr lang="zh-TW" altLang="en-US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卡功能檢測</a:t>
            </a:r>
            <a:endParaRPr lang="en-US" altLang="zh-TW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輸入卡片密碼及驗證碼，點選 登入系統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84CE0BE-8EE4-40F0-BF1A-4751CEEA9888}"/>
              </a:ext>
            </a:extLst>
          </p:cNvPr>
          <p:cNvSpPr/>
          <p:nvPr/>
        </p:nvSpPr>
        <p:spPr>
          <a:xfrm>
            <a:off x="768776" y="4321412"/>
            <a:ext cx="294774" cy="29944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13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23975968-D19B-4F8E-B56F-2D50C412BA5D}"/>
              </a:ext>
            </a:extLst>
          </p:cNvPr>
          <p:cNvSpPr/>
          <p:nvPr/>
        </p:nvSpPr>
        <p:spPr>
          <a:xfrm>
            <a:off x="4650608" y="4321411"/>
            <a:ext cx="294774" cy="29944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3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3">
            <a:extLst>
              <a:ext uri="{FF2B5EF4-FFF2-40B4-BE49-F238E27FC236}">
                <a16:creationId xmlns:a16="http://schemas.microsoft.com/office/drawing/2014/main" id="{A1F3FF44-F925-41F7-93FC-B308648072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dirty="0"/>
              <a:t>系統登入</a:t>
            </a:r>
            <a:r>
              <a:rPr lang="en-US" altLang="zh-TW" sz="2800" dirty="0"/>
              <a:t>-</a:t>
            </a:r>
            <a:r>
              <a:rPr lang="zh-TW" altLang="en-US" sz="2800" dirty="0"/>
              <a:t>承造人與監造人</a:t>
            </a:r>
          </a:p>
        </p:txBody>
      </p:sp>
    </p:spTree>
    <p:extLst>
      <p:ext uri="{BB962C8B-B14F-4D97-AF65-F5344CB8AC3E}">
        <p14:creationId xmlns:p14="http://schemas.microsoft.com/office/powerpoint/2010/main" val="2267962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5E129E7-D4BD-4AB2-ACCF-71769A394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" r="10847" b="6756"/>
          <a:stretch/>
        </p:blipFill>
        <p:spPr>
          <a:xfrm>
            <a:off x="411422" y="1556792"/>
            <a:ext cx="4415728" cy="3128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F9F5FC-03E2-4208-BE15-0FCF053999D0}"/>
              </a:ext>
            </a:extLst>
          </p:cNvPr>
          <p:cNvSpPr/>
          <p:nvPr/>
        </p:nvSpPr>
        <p:spPr>
          <a:xfrm>
            <a:off x="2115716" y="2504093"/>
            <a:ext cx="1337717" cy="1530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流程圖: 程序 7">
            <a:extLst>
              <a:ext uri="{FF2B5EF4-FFF2-40B4-BE49-F238E27FC236}">
                <a16:creationId xmlns:a16="http://schemas.microsoft.com/office/drawing/2014/main" id="{9A92463B-65B5-4784-8546-C56D2095A561}"/>
              </a:ext>
            </a:extLst>
          </p:cNvPr>
          <p:cNvSpPr/>
          <p:nvPr/>
        </p:nvSpPr>
        <p:spPr>
          <a:xfrm>
            <a:off x="459044" y="4431892"/>
            <a:ext cx="3331676" cy="1383621"/>
          </a:xfrm>
          <a:prstGeom prst="flowChartProcess">
            <a:avLst/>
          </a:prstGeom>
          <a:solidFill>
            <a:srgbClr val="FFFF57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承造人首次登入作業：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統一編號：營造廠統一編號（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不可有空格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2.Email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：請完整輸入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FC485A2-821F-41B2-B940-AC03E2B13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006" y="2552809"/>
            <a:ext cx="4678504" cy="2963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5F54A41-E6F3-490F-AB6D-CC588FC61A11}"/>
              </a:ext>
            </a:extLst>
          </p:cNvPr>
          <p:cNvSpPr/>
          <p:nvPr/>
        </p:nvSpPr>
        <p:spPr>
          <a:xfrm>
            <a:off x="5909505" y="3472702"/>
            <a:ext cx="1413921" cy="165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流程圖: 程序 11">
            <a:extLst>
              <a:ext uri="{FF2B5EF4-FFF2-40B4-BE49-F238E27FC236}">
                <a16:creationId xmlns:a16="http://schemas.microsoft.com/office/drawing/2014/main" id="{226B9D1B-6E7B-452B-BD5D-DC01B16D8E61}"/>
              </a:ext>
            </a:extLst>
          </p:cNvPr>
          <p:cNvSpPr/>
          <p:nvPr/>
        </p:nvSpPr>
        <p:spPr>
          <a:xfrm>
            <a:off x="4717583" y="5293896"/>
            <a:ext cx="3797767" cy="1499402"/>
          </a:xfrm>
          <a:prstGeom prst="flowChartProcess">
            <a:avLst/>
          </a:prstGeom>
          <a:solidFill>
            <a:srgbClr val="FFFF57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監造人首次登入作業：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身分證號：監造人身分證號（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英文字母大寫且不可有空格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2.Email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：請完整輸入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3">
            <a:extLst>
              <a:ext uri="{FF2B5EF4-FFF2-40B4-BE49-F238E27FC236}">
                <a16:creationId xmlns:a16="http://schemas.microsoft.com/office/drawing/2014/main" id="{4EF9100D-A46C-460C-B773-99A9BF91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系統登入</a:t>
            </a:r>
            <a:r>
              <a:rPr lang="en-US" altLang="zh-TW" sz="2800" dirty="0"/>
              <a:t>-</a:t>
            </a:r>
            <a:r>
              <a:rPr lang="zh-TW" altLang="en-US" sz="2800" dirty="0"/>
              <a:t>首次約定作業協定</a:t>
            </a:r>
          </a:p>
        </p:txBody>
      </p:sp>
    </p:spTree>
    <p:extLst>
      <p:ext uri="{BB962C8B-B14F-4D97-AF65-F5344CB8AC3E}">
        <p14:creationId xmlns:p14="http://schemas.microsoft.com/office/powerpoint/2010/main" val="3593551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2B3A8C52-D02C-4682-937C-778E1F7F4E6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r>
              <a:rPr lang="zh-TW" altLang="en-US" sz="2200" dirty="0"/>
              <a:t>登入系統後，可查看登入人員的案件，</a:t>
            </a:r>
            <a:r>
              <a:rPr lang="zh-TW" altLang="en-US" sz="2200" dirty="0">
                <a:cs typeface="華康中黑體" pitchFamily="49" charset="-120"/>
              </a:rPr>
              <a:t>點選欲操作案件之執照號碼，即可進入施工勘驗網路申報管理系統</a:t>
            </a:r>
            <a:endParaRPr lang="zh-TW" altLang="en-US" sz="2200" dirty="0"/>
          </a:p>
          <a:p>
            <a:endParaRPr lang="zh-TW" altLang="en-US" sz="2200" dirty="0"/>
          </a:p>
        </p:txBody>
      </p:sp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B1EB0C87-FE1E-4EAB-9AA9-DEF13CA8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" b="16294"/>
          <a:stretch/>
        </p:blipFill>
        <p:spPr>
          <a:xfrm>
            <a:off x="309207" y="1556792"/>
            <a:ext cx="8525586" cy="496855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D80E652-2312-4D13-8D98-62C8E5A06139}"/>
              </a:ext>
            </a:extLst>
          </p:cNvPr>
          <p:cNvSpPr/>
          <p:nvPr/>
        </p:nvSpPr>
        <p:spPr>
          <a:xfrm>
            <a:off x="554102" y="2954038"/>
            <a:ext cx="1705477" cy="315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BB147969-ECFF-466B-8255-39FC30F7025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414184" y="2571408"/>
            <a:ext cx="488156" cy="540544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3">
            <a:extLst>
              <a:ext uri="{FF2B5EF4-FFF2-40B4-BE49-F238E27FC236}">
                <a16:creationId xmlns:a16="http://schemas.microsoft.com/office/drawing/2014/main" id="{CD09BE96-3705-4B7F-9B9D-807DDD073A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dirty="0"/>
              <a:t>系統登入</a:t>
            </a:r>
            <a:r>
              <a:rPr lang="en-US" altLang="zh-TW" sz="2800" dirty="0"/>
              <a:t>-</a:t>
            </a:r>
            <a:r>
              <a:rPr lang="zh-TW" altLang="en-US" sz="2800" dirty="0"/>
              <a:t>案件列表</a:t>
            </a:r>
          </a:p>
        </p:txBody>
      </p:sp>
    </p:spTree>
    <p:extLst>
      <p:ext uri="{BB962C8B-B14F-4D97-AF65-F5344CB8AC3E}">
        <p14:creationId xmlns:p14="http://schemas.microsoft.com/office/powerpoint/2010/main" val="3611519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514D023-14D3-4C31-84F4-8A5FA439B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703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施工勘驗網路申報管理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5027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3">
            <a:extLst>
              <a:ext uri="{FF2B5EF4-FFF2-40B4-BE49-F238E27FC236}">
                <a16:creationId xmlns:a16="http://schemas.microsoft.com/office/drawing/2014/main" id="{CB0D86F0-00B7-4501-B523-5B875A32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系統登入</a:t>
            </a:r>
            <a:r>
              <a:rPr lang="en-US" altLang="zh-TW" sz="2800" dirty="0"/>
              <a:t>-</a:t>
            </a:r>
            <a:r>
              <a:rPr lang="zh-TW" altLang="en-US" sz="2800" dirty="0"/>
              <a:t>申報作業詳細資料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028EE40-5DDD-4B15-94D1-8E7076E7D69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892480" cy="4351338"/>
          </a:xfrm>
        </p:spPr>
        <p:txBody>
          <a:bodyPr>
            <a:norm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進入此畫面即可開始進行施工勘驗網路申報作業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7C90E4F-C498-4807-8D59-E812B54EC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b="6311"/>
          <a:stretch/>
        </p:blipFill>
        <p:spPr>
          <a:xfrm>
            <a:off x="406400" y="1415056"/>
            <a:ext cx="8331199" cy="44486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68AF738-00E4-40FF-889B-5974BD07CEB8}"/>
              </a:ext>
            </a:extLst>
          </p:cNvPr>
          <p:cNvSpPr/>
          <p:nvPr/>
        </p:nvSpPr>
        <p:spPr>
          <a:xfrm>
            <a:off x="498762" y="4546591"/>
            <a:ext cx="8146473" cy="1247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AC175D-ABDE-47B3-8CA8-749183E76516}"/>
              </a:ext>
            </a:extLst>
          </p:cNvPr>
          <p:cNvSpPr/>
          <p:nvPr/>
        </p:nvSpPr>
        <p:spPr>
          <a:xfrm>
            <a:off x="1366578" y="3396810"/>
            <a:ext cx="6613640" cy="434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C5BFC92D-D472-42B0-8F9A-9170A9CE992D}"/>
              </a:ext>
            </a:extLst>
          </p:cNvPr>
          <p:cNvSpPr/>
          <p:nvPr/>
        </p:nvSpPr>
        <p:spPr>
          <a:xfrm>
            <a:off x="1847273" y="5761723"/>
            <a:ext cx="3713017" cy="325653"/>
          </a:xfrm>
          <a:prstGeom prst="wedgeRectCallout">
            <a:avLst>
              <a:gd name="adj1" fmla="val -21144"/>
              <a:gd name="adj2" fmla="val -107675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勘驗項目列表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含各項目操作功能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E1393F57-F1E9-4EF1-8354-1809EC8B1CFD}"/>
              </a:ext>
            </a:extLst>
          </p:cNvPr>
          <p:cNvSpPr/>
          <p:nvPr/>
        </p:nvSpPr>
        <p:spPr>
          <a:xfrm>
            <a:off x="3132520" y="2944789"/>
            <a:ext cx="1662546" cy="325653"/>
          </a:xfrm>
          <a:prstGeom prst="wedgeRectCallout">
            <a:avLst>
              <a:gd name="adj1" fmla="val -20589"/>
              <a:gd name="adj2" fmla="val 96536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其他功能按鈕</a:t>
            </a:r>
          </a:p>
        </p:txBody>
      </p:sp>
    </p:spTree>
    <p:extLst>
      <p:ext uri="{BB962C8B-B14F-4D97-AF65-F5344CB8AC3E}">
        <p14:creationId xmlns:p14="http://schemas.microsoft.com/office/powerpoint/2010/main" val="324423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CE4AC3D-C41D-44C5-9FE1-05016B34A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268" y="4136197"/>
            <a:ext cx="3960440" cy="80497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前置作業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6ABC2F0-7E44-42DC-ACFA-51D0B268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4941169"/>
            <a:ext cx="71642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系統安裝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無紙審照申請人版系統與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憑證申請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87386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4">
            <a:extLst>
              <a:ext uri="{FF2B5EF4-FFF2-40B4-BE49-F238E27FC236}">
                <a16:creationId xmlns:a16="http://schemas.microsoft.com/office/drawing/2014/main" id="{789E38D7-2BDD-4EEA-8F88-876C6F00E0E7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6001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200" dirty="0">
                <a:solidFill>
                  <a:sysClr val="windowText" lastClr="000000"/>
                </a:solidFill>
              </a:rPr>
              <a:t>點選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”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管理施工勘驗項目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”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➔點選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“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新增一欄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”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➔選取勘驗項目、登打勘驗說明、點選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”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混凝土澆置日期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”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➔點選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“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儲存</a:t>
            </a:r>
            <a:r>
              <a:rPr lang="en-US" altLang="zh-TW" sz="2200" dirty="0">
                <a:solidFill>
                  <a:sysClr val="windowText" lastClr="000000"/>
                </a:solidFill>
              </a:rPr>
              <a:t>”</a:t>
            </a:r>
            <a:r>
              <a:rPr lang="zh-TW" altLang="en-US" sz="2200" dirty="0">
                <a:solidFill>
                  <a:sysClr val="windowText" lastClr="000000"/>
                </a:solidFill>
              </a:rPr>
              <a:t> ➔出現儲存成功</a:t>
            </a:r>
          </a:p>
          <a:p>
            <a:pPr marL="0" indent="0">
              <a:buNone/>
            </a:pPr>
            <a:endParaRPr lang="zh-TW" altLang="en-US" sz="2200" dirty="0"/>
          </a:p>
        </p:txBody>
      </p:sp>
      <p:pic>
        <p:nvPicPr>
          <p:cNvPr id="28" name="圖片 27" descr="一張含有 桌 的圖片&#10;&#10;自動產生的描述">
            <a:extLst>
              <a:ext uri="{FF2B5EF4-FFF2-40B4-BE49-F238E27FC236}">
                <a16:creationId xmlns:a16="http://schemas.microsoft.com/office/drawing/2014/main" id="{A955B976-AA9C-43D0-8674-FC7D3E2C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2" b="7517"/>
          <a:stretch/>
        </p:blipFill>
        <p:spPr>
          <a:xfrm>
            <a:off x="1076734" y="2333664"/>
            <a:ext cx="7452347" cy="418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標題 3">
            <a:extLst>
              <a:ext uri="{FF2B5EF4-FFF2-40B4-BE49-F238E27FC236}">
                <a16:creationId xmlns:a16="http://schemas.microsoft.com/office/drawing/2014/main" id="{93A71C78-E4F4-4263-9567-18C36CBA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勘驗項目建立與管理</a:t>
            </a:r>
          </a:p>
        </p:txBody>
      </p:sp>
      <p:pic>
        <p:nvPicPr>
          <p:cNvPr id="7" name="內容版面配置區 6" descr="一張含有 文字 的圖片&#10;&#10;自動產生的描述">
            <a:extLst>
              <a:ext uri="{FF2B5EF4-FFF2-40B4-BE49-F238E27FC236}">
                <a16:creationId xmlns:a16="http://schemas.microsoft.com/office/drawing/2014/main" id="{B8240110-8C7B-432E-9B89-45172DFF3E8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04145" y="1751051"/>
            <a:ext cx="3235325" cy="1165225"/>
          </a:xfrm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BD64E50-3FD9-40A8-B1A2-9F734DDA5640}"/>
              </a:ext>
            </a:extLst>
          </p:cNvPr>
          <p:cNvGrpSpPr/>
          <p:nvPr/>
        </p:nvGrpSpPr>
        <p:grpSpPr>
          <a:xfrm>
            <a:off x="1481727" y="2242048"/>
            <a:ext cx="1852065" cy="454929"/>
            <a:chOff x="1354716" y="1874646"/>
            <a:chExt cx="2073244" cy="52643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C8AE0D3-3B2F-46E5-8F70-6D46D3F9D407}"/>
                </a:ext>
              </a:extLst>
            </p:cNvPr>
            <p:cNvSpPr/>
            <p:nvPr/>
          </p:nvSpPr>
          <p:spPr>
            <a:xfrm>
              <a:off x="1616583" y="1960404"/>
              <a:ext cx="1811377" cy="440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C6013AD4-62D7-4165-9278-92DA03FDD49B}"/>
                </a:ext>
              </a:extLst>
            </p:cNvPr>
            <p:cNvSpPr/>
            <p:nvPr/>
          </p:nvSpPr>
          <p:spPr>
            <a:xfrm>
              <a:off x="1354716" y="1874646"/>
              <a:ext cx="261867" cy="2621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4C5E7642-833A-48BC-8984-E12ACF559341}"/>
              </a:ext>
            </a:extLst>
          </p:cNvPr>
          <p:cNvGrpSpPr/>
          <p:nvPr/>
        </p:nvGrpSpPr>
        <p:grpSpPr>
          <a:xfrm>
            <a:off x="3612858" y="2170738"/>
            <a:ext cx="965884" cy="508706"/>
            <a:chOff x="3888813" y="2317662"/>
            <a:chExt cx="850937" cy="49723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444EE7D-7A70-420E-90F9-CD5E3B873BDA}"/>
                </a:ext>
              </a:extLst>
            </p:cNvPr>
            <p:cNvSpPr/>
            <p:nvPr/>
          </p:nvSpPr>
          <p:spPr>
            <a:xfrm>
              <a:off x="4018122" y="2522334"/>
              <a:ext cx="721628" cy="2925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08B359B4-8A88-420D-922D-E3BF9E002315}"/>
                </a:ext>
              </a:extLst>
            </p:cNvPr>
            <p:cNvSpPr/>
            <p:nvPr/>
          </p:nvSpPr>
          <p:spPr>
            <a:xfrm>
              <a:off x="3888813" y="2317662"/>
              <a:ext cx="217372" cy="24216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32A8DD7-02BD-4078-A5A4-03EEB92E35FA}"/>
              </a:ext>
            </a:extLst>
          </p:cNvPr>
          <p:cNvGrpSpPr/>
          <p:nvPr/>
        </p:nvGrpSpPr>
        <p:grpSpPr>
          <a:xfrm>
            <a:off x="2806177" y="5873146"/>
            <a:ext cx="715432" cy="387614"/>
            <a:chOff x="3187984" y="5343948"/>
            <a:chExt cx="715432" cy="38761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CEDB791-11BD-429A-9EAB-FA8834F9EAAA}"/>
                </a:ext>
              </a:extLst>
            </p:cNvPr>
            <p:cNvSpPr/>
            <p:nvPr/>
          </p:nvSpPr>
          <p:spPr>
            <a:xfrm>
              <a:off x="3333047" y="5476053"/>
              <a:ext cx="570369" cy="2555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noFill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13053D1D-7A6C-4257-A5AC-4EA70EC0492E}"/>
                </a:ext>
              </a:extLst>
            </p:cNvPr>
            <p:cNvSpPr/>
            <p:nvPr/>
          </p:nvSpPr>
          <p:spPr>
            <a:xfrm>
              <a:off x="3187984" y="5343948"/>
              <a:ext cx="266418" cy="26421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04D0B64-8A6F-4A55-8BB8-E2C7F71AC164}"/>
              </a:ext>
            </a:extLst>
          </p:cNvPr>
          <p:cNvGrpSpPr/>
          <p:nvPr/>
        </p:nvGrpSpPr>
        <p:grpSpPr>
          <a:xfrm>
            <a:off x="5320025" y="5849277"/>
            <a:ext cx="749793" cy="412764"/>
            <a:chOff x="5350597" y="5325761"/>
            <a:chExt cx="749793" cy="4127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F8CF4B1-4E54-4481-A328-7243467C7ABA}"/>
                </a:ext>
              </a:extLst>
            </p:cNvPr>
            <p:cNvSpPr/>
            <p:nvPr/>
          </p:nvSpPr>
          <p:spPr>
            <a:xfrm>
              <a:off x="5466647" y="5483016"/>
              <a:ext cx="633743" cy="2555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BC89D05E-7DCC-4D1E-B512-797B34FECDBF}"/>
                </a:ext>
              </a:extLst>
            </p:cNvPr>
            <p:cNvSpPr/>
            <p:nvPr/>
          </p:nvSpPr>
          <p:spPr>
            <a:xfrm>
              <a:off x="5350597" y="5325761"/>
              <a:ext cx="261921" cy="2579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ABA84E22-4179-442C-9471-0309F37E027C}"/>
              </a:ext>
            </a:extLst>
          </p:cNvPr>
          <p:cNvGrpSpPr/>
          <p:nvPr/>
        </p:nvGrpSpPr>
        <p:grpSpPr>
          <a:xfrm>
            <a:off x="4630380" y="2177888"/>
            <a:ext cx="643083" cy="490358"/>
            <a:chOff x="4802908" y="2324537"/>
            <a:chExt cx="643083" cy="490358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902DF88-EEDA-40AD-BB74-C28BF3C5CDE3}"/>
                </a:ext>
              </a:extLst>
            </p:cNvPr>
            <p:cNvSpPr/>
            <p:nvPr/>
          </p:nvSpPr>
          <p:spPr>
            <a:xfrm>
              <a:off x="4802908" y="2525376"/>
              <a:ext cx="547689" cy="2895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27B6FC1F-B4DA-4B54-B5A9-5A87E4EAFCE4}"/>
                </a:ext>
              </a:extLst>
            </p:cNvPr>
            <p:cNvSpPr/>
            <p:nvPr/>
          </p:nvSpPr>
          <p:spPr>
            <a:xfrm>
              <a:off x="5175959" y="2324537"/>
              <a:ext cx="270032" cy="24216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TW" altLang="en-US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664AFAEE-4AC3-4FBC-BECA-9E08971E9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532" y="1845240"/>
            <a:ext cx="2185034" cy="853553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6" name="文字方塊 9">
            <a:extLst>
              <a:ext uri="{FF2B5EF4-FFF2-40B4-BE49-F238E27FC236}">
                <a16:creationId xmlns:a16="http://schemas.microsoft.com/office/drawing/2014/main" id="{D2598458-EA4D-44DD-822B-02155F6CD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291" y="6492973"/>
            <a:ext cx="5250728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kumimoji="0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未輸入澆置日期，則下次可申報日期由掛號日期起算</a:t>
            </a:r>
          </a:p>
        </p:txBody>
      </p:sp>
      <p:sp>
        <p:nvSpPr>
          <p:cNvPr id="37" name="爆炸 2 10">
            <a:extLst>
              <a:ext uri="{FF2B5EF4-FFF2-40B4-BE49-F238E27FC236}">
                <a16:creationId xmlns:a16="http://schemas.microsoft.com/office/drawing/2014/main" id="{93BF2ACF-9493-4EAF-9340-1A156A67A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728" y="6243469"/>
            <a:ext cx="1127125" cy="579437"/>
          </a:xfrm>
          <a:prstGeom prst="irregularSeal2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</a:p>
        </p:txBody>
      </p:sp>
    </p:spTree>
    <p:extLst>
      <p:ext uri="{BB962C8B-B14F-4D97-AF65-F5344CB8AC3E}">
        <p14:creationId xmlns:p14="http://schemas.microsoft.com/office/powerpoint/2010/main" val="14465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>
            <a:extLst>
              <a:ext uri="{FF2B5EF4-FFF2-40B4-BE49-F238E27FC236}">
                <a16:creationId xmlns:a16="http://schemas.microsoft.com/office/drawing/2014/main" id="{F8833EA9-0B59-4DD3-8F56-0420E4FF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勘驗項目申報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4BE6F26-3DE9-4299-8FC3-E2D44A18BAE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70201" cy="4351338"/>
          </a:xfrm>
        </p:spPr>
        <p:txBody>
          <a:bodyPr>
            <a:normAutofit/>
          </a:bodyPr>
          <a:lstStyle/>
          <a:p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點選“申報”取得</a:t>
            </a:r>
            <a:r>
              <a:rPr lang="zh-TW" altLang="en-US" sz="2200" u="sng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掛號號碼</a:t>
            </a:r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200" u="sng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掛號日期</a:t>
            </a:r>
          </a:p>
        </p:txBody>
      </p:sp>
      <p:pic>
        <p:nvPicPr>
          <p:cNvPr id="10" name="內容版面配置區 5">
            <a:extLst>
              <a:ext uri="{FF2B5EF4-FFF2-40B4-BE49-F238E27FC236}">
                <a16:creationId xmlns:a16="http://schemas.microsoft.com/office/drawing/2014/main" id="{E64F000E-C437-4F16-AD8B-5F7B97D81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328629"/>
            <a:ext cx="8670201" cy="5196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00AE2-C928-49DB-BD58-BEFBB34A4D9C}"/>
              </a:ext>
            </a:extLst>
          </p:cNvPr>
          <p:cNvSpPr/>
          <p:nvPr/>
        </p:nvSpPr>
        <p:spPr>
          <a:xfrm>
            <a:off x="8374114" y="4335763"/>
            <a:ext cx="350730" cy="221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9">
            <a:extLst>
              <a:ext uri="{FF2B5EF4-FFF2-40B4-BE49-F238E27FC236}">
                <a16:creationId xmlns:a16="http://schemas.microsoft.com/office/drawing/2014/main" id="{D01C7FA4-9661-456F-A52D-0D7E068C8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272" y="6367358"/>
            <a:ext cx="5254625" cy="33813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kumimoji="0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已申報之勘驗項目，不可刪除，亦不可重新排序 </a:t>
            </a:r>
          </a:p>
        </p:txBody>
      </p:sp>
      <p:sp>
        <p:nvSpPr>
          <p:cNvPr id="16" name="爆炸 2 10">
            <a:extLst>
              <a:ext uri="{FF2B5EF4-FFF2-40B4-BE49-F238E27FC236}">
                <a16:creationId xmlns:a16="http://schemas.microsoft.com/office/drawing/2014/main" id="{0A16BECF-66AD-4708-ADB8-4AB9E36C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47" y="6154633"/>
            <a:ext cx="1127125" cy="579437"/>
          </a:xfrm>
          <a:prstGeom prst="irregularSeal2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</a:p>
        </p:txBody>
      </p:sp>
    </p:spTree>
    <p:extLst>
      <p:ext uri="{BB962C8B-B14F-4D97-AF65-F5344CB8AC3E}">
        <p14:creationId xmlns:p14="http://schemas.microsoft.com/office/powerpoint/2010/main" val="33086758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3">
            <a:extLst>
              <a:ext uri="{FF2B5EF4-FFF2-40B4-BE49-F238E27FC236}">
                <a16:creationId xmlns:a16="http://schemas.microsoft.com/office/drawing/2014/main" id="{2C053EDF-1310-4EFC-B3F5-ACFD1AB8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附件上傳</a:t>
            </a:r>
            <a:r>
              <a:rPr lang="en-US" altLang="zh-TW" sz="2800" dirty="0"/>
              <a:t>(1)</a:t>
            </a:r>
            <a:endParaRPr lang="zh-TW" altLang="en-US" sz="28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D6F40EC-7CF7-4722-A208-2AE13ED0E19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已申報項目，才可點選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附件上傳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按鈕，並上傳已整理好的勘驗書件附件</a:t>
            </a:r>
            <a:endParaRPr lang="zh-TW" altLang="en-US" sz="2200" u="sng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內容版面配置區 4" descr="一張含有 桌 的圖片&#10;&#10;自動產生的描述">
            <a:extLst>
              <a:ext uri="{FF2B5EF4-FFF2-40B4-BE49-F238E27FC236}">
                <a16:creationId xmlns:a16="http://schemas.microsoft.com/office/drawing/2014/main" id="{8ADCABB9-71D7-41FD-9725-CAB3254C8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275120"/>
            <a:ext cx="8280920" cy="5074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46B3C44-C081-4C96-988D-F81FEDC6EB3B}"/>
              </a:ext>
            </a:extLst>
          </p:cNvPr>
          <p:cNvSpPr/>
          <p:nvPr/>
        </p:nvSpPr>
        <p:spPr>
          <a:xfrm>
            <a:off x="7998691" y="4221088"/>
            <a:ext cx="609578" cy="3232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3589F2-3FF5-4186-BF80-CA1AC536A0FE}"/>
              </a:ext>
            </a:extLst>
          </p:cNvPr>
          <p:cNvSpPr/>
          <p:nvPr/>
        </p:nvSpPr>
        <p:spPr>
          <a:xfrm>
            <a:off x="1094184" y="5686917"/>
            <a:ext cx="7221646" cy="1009339"/>
          </a:xfrm>
          <a:prstGeom prst="roundRect">
            <a:avLst/>
          </a:prstGeom>
          <a:solidFill>
            <a:srgbClr val="FFFF57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點選“附件上傳”　　會開新分頁進行附件上傳</a:t>
            </a:r>
            <a:br>
              <a:rPr lang="en-US" altLang="zh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附件上傳完畢後點選“送件”　　進行案件審核</a:t>
            </a:r>
            <a:br>
              <a:rPr lang="en-US" altLang="zh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＊送件後案件將上鎖無法再修改</a:t>
            </a:r>
            <a:r>
              <a:rPr lang="en-US" altLang="zh-TW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附件上傳及勘驗說明皆無法再修正</a:t>
            </a:r>
            <a:r>
              <a:rPr lang="en-US" altLang="zh-TW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F7F6217-890A-48E6-A054-FC1B61C97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5750195"/>
            <a:ext cx="468179" cy="2830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BA6FB05-5560-434C-9D7F-488765B2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790" y="6033897"/>
            <a:ext cx="350420" cy="3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44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3">
            <a:extLst>
              <a:ext uri="{FF2B5EF4-FFF2-40B4-BE49-F238E27FC236}">
                <a16:creationId xmlns:a16="http://schemas.microsoft.com/office/drawing/2014/main" id="{47971979-6D6D-4E6E-B692-291138E7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附件上傳</a:t>
            </a:r>
            <a:r>
              <a:rPr lang="en-US" altLang="zh-TW" sz="2800" dirty="0"/>
              <a:t>(2)</a:t>
            </a:r>
            <a:endParaRPr lang="zh-TW" altLang="en-US" sz="2800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C5D7657-62E7-4577-BC18-AFD9381579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75558" y="784225"/>
            <a:ext cx="8616921" cy="4351338"/>
          </a:xfrm>
        </p:spPr>
        <p:txBody>
          <a:bodyPr>
            <a:norm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附件上傳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會另開新分頁進入附件管理頁面，進行附件管理作業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ECC2FE30-DD83-431C-B9D1-648237BA0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2"/>
          <a:stretch/>
        </p:blipFill>
        <p:spPr>
          <a:xfrm>
            <a:off x="137779" y="1556792"/>
            <a:ext cx="8868441" cy="49620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BF105AC-B8EE-4C27-8A1D-1C4CDC025FA0}"/>
              </a:ext>
            </a:extLst>
          </p:cNvPr>
          <p:cNvSpPr/>
          <p:nvPr/>
        </p:nvSpPr>
        <p:spPr>
          <a:xfrm>
            <a:off x="424528" y="2232180"/>
            <a:ext cx="8352928" cy="5143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5FDF4F5-069D-47D1-A453-0B1EFFAA50C0}"/>
              </a:ext>
            </a:extLst>
          </p:cNvPr>
          <p:cNvSpPr/>
          <p:nvPr/>
        </p:nvSpPr>
        <p:spPr>
          <a:xfrm>
            <a:off x="424527" y="4831063"/>
            <a:ext cx="8352927" cy="1550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14216EB-E9CA-450A-AEE2-C3766963A16D}"/>
              </a:ext>
            </a:extLst>
          </p:cNvPr>
          <p:cNvSpPr/>
          <p:nvPr/>
        </p:nvSpPr>
        <p:spPr>
          <a:xfrm>
            <a:off x="560473" y="4622972"/>
            <a:ext cx="1614525" cy="354754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已上傳附件預覽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6DC9D63-BC6D-4A64-9727-EBA52CBBC581}"/>
              </a:ext>
            </a:extLst>
          </p:cNvPr>
          <p:cNvSpPr/>
          <p:nvPr/>
        </p:nvSpPr>
        <p:spPr>
          <a:xfrm>
            <a:off x="441692" y="3387100"/>
            <a:ext cx="8335763" cy="11133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98E51BF-81FA-4F88-9134-F23C75361D23}"/>
              </a:ext>
            </a:extLst>
          </p:cNvPr>
          <p:cNvSpPr/>
          <p:nvPr/>
        </p:nvSpPr>
        <p:spPr>
          <a:xfrm>
            <a:off x="560473" y="3122652"/>
            <a:ext cx="1441277" cy="354754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新增附件作業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10CF2C8-DD98-4597-B370-FA810041DB10}"/>
              </a:ext>
            </a:extLst>
          </p:cNvPr>
          <p:cNvSpPr/>
          <p:nvPr/>
        </p:nvSpPr>
        <p:spPr>
          <a:xfrm>
            <a:off x="560472" y="1980683"/>
            <a:ext cx="1441277" cy="354754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本次勘驗資訊</a:t>
            </a:r>
          </a:p>
        </p:txBody>
      </p:sp>
    </p:spTree>
    <p:extLst>
      <p:ext uri="{BB962C8B-B14F-4D97-AF65-F5344CB8AC3E}">
        <p14:creationId xmlns:p14="http://schemas.microsoft.com/office/powerpoint/2010/main" val="27280033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 descr="一張含有 桌 的圖片&#10;&#10;自動產生的描述">
            <a:extLst>
              <a:ext uri="{FF2B5EF4-FFF2-40B4-BE49-F238E27FC236}">
                <a16:creationId xmlns:a16="http://schemas.microsoft.com/office/drawing/2014/main" id="{F46490FF-17B0-4EF5-B2B1-E334A987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9" y="854364"/>
            <a:ext cx="8713741" cy="5887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標題 3">
            <a:extLst>
              <a:ext uri="{FF2B5EF4-FFF2-40B4-BE49-F238E27FC236}">
                <a16:creationId xmlns:a16="http://schemas.microsoft.com/office/drawing/2014/main" id="{59DD234C-6445-47EF-B6B2-BB99B82D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附件上傳</a:t>
            </a:r>
            <a:r>
              <a:rPr lang="en-US" altLang="zh-TW" sz="2800" dirty="0"/>
              <a:t>(3)</a:t>
            </a:r>
            <a:endParaRPr lang="zh-TW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0A967E-88F0-4DB1-B193-337416B7F848}"/>
              </a:ext>
            </a:extLst>
          </p:cNvPr>
          <p:cNvSpPr/>
          <p:nvPr/>
        </p:nvSpPr>
        <p:spPr>
          <a:xfrm>
            <a:off x="395536" y="1700808"/>
            <a:ext cx="8208912" cy="2520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099EF60B-8EEE-48EE-AF40-7D1F3A76558A}"/>
              </a:ext>
            </a:extLst>
          </p:cNvPr>
          <p:cNvSpPr/>
          <p:nvPr/>
        </p:nvSpPr>
        <p:spPr>
          <a:xfrm>
            <a:off x="1821118" y="4476409"/>
            <a:ext cx="5631201" cy="1527227"/>
          </a:xfrm>
          <a:prstGeom prst="wedgeRoundRectCallout">
            <a:avLst>
              <a:gd name="adj1" fmla="val -19857"/>
              <a:gd name="adj2" fmla="val -8731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選擇圖檔類別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輸入文件類別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附件說明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選擇上傳檔案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上傳附件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可多檔上傳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*限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JPG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圖檔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確認檔案後點選上傳</a:t>
            </a:r>
          </a:p>
        </p:txBody>
      </p:sp>
    </p:spTree>
    <p:extLst>
      <p:ext uri="{BB962C8B-B14F-4D97-AF65-F5344CB8AC3E}">
        <p14:creationId xmlns:p14="http://schemas.microsoft.com/office/powerpoint/2010/main" val="1450725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>
            <a:extLst>
              <a:ext uri="{FF2B5EF4-FFF2-40B4-BE49-F238E27FC236}">
                <a16:creationId xmlns:a16="http://schemas.microsoft.com/office/drawing/2014/main" id="{2DBF5693-1B42-4B2F-8926-A68EA4869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附件上傳</a:t>
            </a:r>
            <a:r>
              <a:rPr lang="en-US" altLang="zh-TW" sz="2800" dirty="0"/>
              <a:t>(4)</a:t>
            </a:r>
            <a:endParaRPr lang="zh-TW" altLang="en-US" sz="280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851C49-C87A-4C51-A9DE-6B57E88C3D7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8792" y="784225"/>
            <a:ext cx="8635042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若要刪除已上傳之附件，請勾選欲刪除檔案後按下刪除即可刪除附件 </a:t>
            </a:r>
          </a:p>
        </p:txBody>
      </p:sp>
      <p:pic>
        <p:nvPicPr>
          <p:cNvPr id="10" name="內容版面配置區 11" descr="一張含有 桌 的圖片&#10;&#10;自動產生的描述">
            <a:extLst>
              <a:ext uri="{FF2B5EF4-FFF2-40B4-BE49-F238E27FC236}">
                <a16:creationId xmlns:a16="http://schemas.microsoft.com/office/drawing/2014/main" id="{A0522738-3162-48D3-AEFF-D25EAAAD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16" y="1527812"/>
            <a:ext cx="8509568" cy="5237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8AA3017-C667-45D0-BCDE-0DF041C9751B}"/>
              </a:ext>
            </a:extLst>
          </p:cNvPr>
          <p:cNvSpPr/>
          <p:nvPr/>
        </p:nvSpPr>
        <p:spPr>
          <a:xfrm>
            <a:off x="397895" y="5135563"/>
            <a:ext cx="693363" cy="1616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F89293-59E4-44E4-A07A-642E729D41B0}"/>
              </a:ext>
            </a:extLst>
          </p:cNvPr>
          <p:cNvSpPr/>
          <p:nvPr/>
        </p:nvSpPr>
        <p:spPr>
          <a:xfrm>
            <a:off x="7925842" y="4552125"/>
            <a:ext cx="629665" cy="387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5EC6F567-9798-431E-A0F9-0D9D9A66044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091258" y="4746089"/>
            <a:ext cx="6961819" cy="1197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276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163A3BC4-5653-45FF-8C53-0F6D3BF98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88" y="2227559"/>
            <a:ext cx="7554061" cy="4553526"/>
          </a:xfrm>
          <a:prstGeom prst="rect">
            <a:avLst/>
          </a:prstGeom>
        </p:spPr>
      </p:pic>
      <p:sp>
        <p:nvSpPr>
          <p:cNvPr id="20" name="標題 3">
            <a:extLst>
              <a:ext uri="{FF2B5EF4-FFF2-40B4-BE49-F238E27FC236}">
                <a16:creationId xmlns:a16="http://schemas.microsoft.com/office/drawing/2014/main" id="{82E1C73F-63ED-4801-87B2-7D5DD1F5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網路申報</a:t>
            </a:r>
            <a:r>
              <a:rPr lang="en-US" altLang="zh-TW" sz="2800" dirty="0"/>
              <a:t>-</a:t>
            </a:r>
            <a:r>
              <a:rPr lang="zh-TW" altLang="en-US" sz="2800" dirty="0"/>
              <a:t>送件</a:t>
            </a:r>
          </a:p>
        </p:txBody>
      </p:sp>
      <p:pic>
        <p:nvPicPr>
          <p:cNvPr id="9" name="內容版面配置區 8" descr="一張含有 桌 的圖片&#10;&#10;自動產生的描述">
            <a:extLst>
              <a:ext uri="{FF2B5EF4-FFF2-40B4-BE49-F238E27FC236}">
                <a16:creationId xmlns:a16="http://schemas.microsoft.com/office/drawing/2014/main" id="{ABFC7A3F-B554-43F2-8F4D-BA829CB872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17757" y="1018882"/>
            <a:ext cx="7546975" cy="4351337"/>
          </a:xfr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BBC71045-548D-498E-8930-C2B2E3545F25}"/>
              </a:ext>
            </a:extLst>
          </p:cNvPr>
          <p:cNvSpPr/>
          <p:nvPr/>
        </p:nvSpPr>
        <p:spPr>
          <a:xfrm>
            <a:off x="7158295" y="4511524"/>
            <a:ext cx="267978" cy="26164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13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B970246-5B7D-4827-8681-C3B16C6D75C9}"/>
              </a:ext>
            </a:extLst>
          </p:cNvPr>
          <p:cNvSpPr/>
          <p:nvPr/>
        </p:nvSpPr>
        <p:spPr>
          <a:xfrm>
            <a:off x="1631040" y="3394038"/>
            <a:ext cx="931005" cy="4306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CF91833-78A6-43B8-B17B-90A1F4C9E873}"/>
              </a:ext>
            </a:extLst>
          </p:cNvPr>
          <p:cNvSpPr/>
          <p:nvPr/>
        </p:nvSpPr>
        <p:spPr>
          <a:xfrm>
            <a:off x="7783075" y="4999991"/>
            <a:ext cx="1174969" cy="3404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流程圖: 程序 16">
            <a:extLst>
              <a:ext uri="{FF2B5EF4-FFF2-40B4-BE49-F238E27FC236}">
                <a16:creationId xmlns:a16="http://schemas.microsoft.com/office/drawing/2014/main" id="{280922D1-6BED-4F78-BCD4-41BC6089F6BB}"/>
              </a:ext>
            </a:extLst>
          </p:cNvPr>
          <p:cNvSpPr/>
          <p:nvPr/>
        </p:nvSpPr>
        <p:spPr>
          <a:xfrm>
            <a:off x="4091245" y="1085063"/>
            <a:ext cx="4657219" cy="1268616"/>
          </a:xfrm>
          <a:prstGeom prst="flowChartProcess">
            <a:avLst/>
          </a:prstGeom>
          <a:solidFill>
            <a:srgbClr val="FFFF5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送件步驟：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圖示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即將送件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警示框→點選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案件狀態轉變為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辦理中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endParaRPr lang="zh-TW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3753BD74-ED6B-42C3-86F6-683C7B2AA924}"/>
              </a:ext>
            </a:extLst>
          </p:cNvPr>
          <p:cNvSpPr/>
          <p:nvPr/>
        </p:nvSpPr>
        <p:spPr>
          <a:xfrm>
            <a:off x="7709225" y="4852221"/>
            <a:ext cx="291120" cy="25850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13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ACABD787-4605-4C40-919E-D9D65FAF5029}"/>
              </a:ext>
            </a:extLst>
          </p:cNvPr>
          <p:cNvSpPr/>
          <p:nvPr/>
        </p:nvSpPr>
        <p:spPr>
          <a:xfrm>
            <a:off x="1504701" y="3246678"/>
            <a:ext cx="284380" cy="2947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3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46837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3">
            <a:extLst>
              <a:ext uri="{FF2B5EF4-FFF2-40B4-BE49-F238E27FC236}">
                <a16:creationId xmlns:a16="http://schemas.microsoft.com/office/drawing/2014/main" id="{B7D9DADA-4CFE-408B-9079-B87E1C373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授權代辦人</a:t>
            </a:r>
            <a:r>
              <a:rPr lang="en-US" altLang="zh-TW" sz="2800" dirty="0"/>
              <a:t>-</a:t>
            </a:r>
            <a:r>
              <a:rPr lang="zh-TW" altLang="en-US" sz="2800" dirty="0"/>
              <a:t>承造人作業</a:t>
            </a:r>
            <a:r>
              <a:rPr lang="en-US" altLang="zh-TW" sz="2800" dirty="0"/>
              <a:t>(1)</a:t>
            </a:r>
            <a:endParaRPr lang="zh-TW" altLang="en-US" sz="2800" dirty="0"/>
          </a:p>
        </p:txBody>
      </p:sp>
      <p:pic>
        <p:nvPicPr>
          <p:cNvPr id="15" name="內容版面配置區 13">
            <a:extLst>
              <a:ext uri="{FF2B5EF4-FFF2-40B4-BE49-F238E27FC236}">
                <a16:creationId xmlns:a16="http://schemas.microsoft.com/office/drawing/2014/main" id="{CC7BEB46-15D1-443F-AF85-DC809538A3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tretch/>
        </p:blipFill>
        <p:spPr>
          <a:xfrm>
            <a:off x="636198" y="931174"/>
            <a:ext cx="7886700" cy="3076575"/>
          </a:xfrm>
          <a:ln>
            <a:solidFill>
              <a:schemeClr val="tx1"/>
            </a:solidFill>
          </a:ln>
        </p:spPr>
      </p:pic>
      <p:sp>
        <p:nvSpPr>
          <p:cNvPr id="17" name="流程圖: 程序 16">
            <a:extLst>
              <a:ext uri="{FF2B5EF4-FFF2-40B4-BE49-F238E27FC236}">
                <a16:creationId xmlns:a16="http://schemas.microsoft.com/office/drawing/2014/main" id="{DE601427-400F-4164-B980-A5887D6DAAE4}"/>
              </a:ext>
            </a:extLst>
          </p:cNvPr>
          <p:cNvSpPr/>
          <p:nvPr/>
        </p:nvSpPr>
        <p:spPr>
          <a:xfrm>
            <a:off x="3764919" y="1714885"/>
            <a:ext cx="4638497" cy="1409437"/>
          </a:xfrm>
          <a:prstGeom prst="flowChartProcess">
            <a:avLst/>
          </a:prstGeom>
          <a:solidFill>
            <a:srgbClr val="FFFF5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案件授權步驟：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點選要授權的執照案件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於該執照點選“施工勘驗人員權限管理”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進入“施工勘驗人員權限管理”頁面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點選“新增／修改”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CA0D9DA-FC95-42E9-8842-BF355D769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46"/>
          <a:stretch/>
        </p:blipFill>
        <p:spPr>
          <a:xfrm>
            <a:off x="646649" y="4205843"/>
            <a:ext cx="7902558" cy="2247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流程圖: 程序 20">
            <a:extLst>
              <a:ext uri="{FF2B5EF4-FFF2-40B4-BE49-F238E27FC236}">
                <a16:creationId xmlns:a16="http://schemas.microsoft.com/office/drawing/2014/main" id="{36B81FED-2E92-4CC7-B8EE-570C41F72605}"/>
              </a:ext>
            </a:extLst>
          </p:cNvPr>
          <p:cNvSpPr/>
          <p:nvPr/>
        </p:nvSpPr>
        <p:spPr>
          <a:xfrm>
            <a:off x="4055057" y="5276205"/>
            <a:ext cx="1033885" cy="386592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0B09D5F4-8E5F-4AE3-A1DA-7C1AD4CA29B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26408" y="3824673"/>
            <a:ext cx="488156" cy="540544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 sz="135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EF55A59-D9E2-44C6-9E44-D76AC4866A77}"/>
              </a:ext>
            </a:extLst>
          </p:cNvPr>
          <p:cNvSpPr/>
          <p:nvPr/>
        </p:nvSpPr>
        <p:spPr>
          <a:xfrm>
            <a:off x="4383874" y="3414281"/>
            <a:ext cx="1700294" cy="319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9433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0E3D58C-5B32-4CE6-9DCD-8D6B40963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8"/>
          <a:stretch/>
        </p:blipFill>
        <p:spPr>
          <a:xfrm>
            <a:off x="360238" y="1049702"/>
            <a:ext cx="8301531" cy="2275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流程圖: 程序 9">
            <a:extLst>
              <a:ext uri="{FF2B5EF4-FFF2-40B4-BE49-F238E27FC236}">
                <a16:creationId xmlns:a16="http://schemas.microsoft.com/office/drawing/2014/main" id="{2B5F55C8-9D48-49A2-B690-AC3D6003FB90}"/>
              </a:ext>
            </a:extLst>
          </p:cNvPr>
          <p:cNvSpPr/>
          <p:nvPr/>
        </p:nvSpPr>
        <p:spPr>
          <a:xfrm>
            <a:off x="611560" y="3612025"/>
            <a:ext cx="8064896" cy="2985327"/>
          </a:xfrm>
          <a:prstGeom prst="flowChartProcess">
            <a:avLst/>
          </a:prstGeom>
          <a:solidFill>
            <a:srgbClr val="FFFF5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點選“＋新增一欄”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帳號：填入代辦業者的“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Ｅ政府帳號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”（請注意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英文字母大小寫及空白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使用者名稱：填入代辦業者姓名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身分類別：選擇代辦業者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帳號生效日：選擇授權使用開始的日期（請注意年月日）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帳號到期日：選擇授權使用截止的日期（請注意年月日）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確認授權資料無誤後點選“儲存”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欲停止人員授權可直接修改其帳號到期日或將其授權帳號刪除即可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1DBA98-7201-421D-868F-EB6667DFA2DC}"/>
              </a:ext>
            </a:extLst>
          </p:cNvPr>
          <p:cNvSpPr/>
          <p:nvPr/>
        </p:nvSpPr>
        <p:spPr>
          <a:xfrm>
            <a:off x="3250173" y="1783300"/>
            <a:ext cx="914400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1632D0-2844-47F0-BD55-F4F843951C6A}"/>
              </a:ext>
            </a:extLst>
          </p:cNvPr>
          <p:cNvSpPr/>
          <p:nvPr/>
        </p:nvSpPr>
        <p:spPr>
          <a:xfrm>
            <a:off x="482231" y="2548163"/>
            <a:ext cx="8064897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FE265A74-2254-4AD6-ABC0-863E892D8AC5}"/>
              </a:ext>
            </a:extLst>
          </p:cNvPr>
          <p:cNvCxnSpPr>
            <a:cxnSpLocks/>
          </p:cNvCxnSpPr>
          <p:nvPr/>
        </p:nvCxnSpPr>
        <p:spPr>
          <a:xfrm>
            <a:off x="3707373" y="2198059"/>
            <a:ext cx="143164" cy="336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3">
            <a:extLst>
              <a:ext uri="{FF2B5EF4-FFF2-40B4-BE49-F238E27FC236}">
                <a16:creationId xmlns:a16="http://schemas.microsoft.com/office/drawing/2014/main" id="{7E6D1378-068C-42C1-B94B-53B7BF83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授權代辦人</a:t>
            </a:r>
            <a:r>
              <a:rPr lang="en-US" altLang="zh-TW" sz="2800" dirty="0"/>
              <a:t>-</a:t>
            </a:r>
            <a:r>
              <a:rPr lang="zh-TW" altLang="en-US" sz="2800" dirty="0"/>
              <a:t>承造人作業</a:t>
            </a:r>
            <a:r>
              <a:rPr lang="en-US" altLang="zh-TW" sz="2800" dirty="0"/>
              <a:t>(2)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62004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>
            <a:extLst>
              <a:ext uri="{FF2B5EF4-FFF2-40B4-BE49-F238E27FC236}">
                <a16:creationId xmlns:a16="http://schemas.microsoft.com/office/drawing/2014/main" id="{668C0698-CE18-4187-B0CC-7C50FBD2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授權代辦人</a:t>
            </a:r>
            <a:r>
              <a:rPr lang="en-US" altLang="zh-TW" sz="2800" dirty="0"/>
              <a:t>-</a:t>
            </a:r>
            <a:r>
              <a:rPr lang="zh-TW" altLang="en-US" sz="2800" dirty="0"/>
              <a:t>承造人作業</a:t>
            </a:r>
            <a:r>
              <a:rPr lang="en-US" altLang="zh-TW" sz="2800" dirty="0"/>
              <a:t>(3)</a:t>
            </a:r>
            <a:endParaRPr lang="zh-TW" altLang="en-US" sz="2800" dirty="0"/>
          </a:p>
        </p:txBody>
      </p:sp>
      <p:pic>
        <p:nvPicPr>
          <p:cNvPr id="17" name="內容版面配置區 5">
            <a:extLst>
              <a:ext uri="{FF2B5EF4-FFF2-40B4-BE49-F238E27FC236}">
                <a16:creationId xmlns:a16="http://schemas.microsoft.com/office/drawing/2014/main" id="{3680CFD4-ADBE-4FBC-AC31-0F39084EFF1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2166" y="1005338"/>
            <a:ext cx="7886700" cy="2452687"/>
          </a:xfrm>
          <a:ln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E062913-F59A-41E8-BECD-6B94714C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40" y="3284984"/>
            <a:ext cx="7708292" cy="3321644"/>
          </a:xfrm>
          <a:prstGeom prst="rect">
            <a:avLst/>
          </a:prstGeom>
        </p:spPr>
      </p:pic>
      <p:sp>
        <p:nvSpPr>
          <p:cNvPr id="10" name="流程圖: 程序 9">
            <a:extLst>
              <a:ext uri="{FF2B5EF4-FFF2-40B4-BE49-F238E27FC236}">
                <a16:creationId xmlns:a16="http://schemas.microsoft.com/office/drawing/2014/main" id="{00B660CA-7961-45B9-9C55-0EB8D34A5664}"/>
              </a:ext>
            </a:extLst>
          </p:cNvPr>
          <p:cNvSpPr/>
          <p:nvPr/>
        </p:nvSpPr>
        <p:spPr>
          <a:xfrm>
            <a:off x="727480" y="876568"/>
            <a:ext cx="1278196" cy="326240"/>
          </a:xfrm>
          <a:prstGeom prst="flowChartProcess">
            <a:avLst/>
          </a:prstGeom>
          <a:solidFill>
            <a:srgbClr val="FFFF5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授權完成</a:t>
            </a:r>
          </a:p>
        </p:txBody>
      </p:sp>
      <p:sp>
        <p:nvSpPr>
          <p:cNvPr id="13" name="流程圖: 程序 12">
            <a:extLst>
              <a:ext uri="{FF2B5EF4-FFF2-40B4-BE49-F238E27FC236}">
                <a16:creationId xmlns:a16="http://schemas.microsoft.com/office/drawing/2014/main" id="{CD95A612-D180-4CA2-ABD9-3D5A80188DCD}"/>
              </a:ext>
            </a:extLst>
          </p:cNvPr>
          <p:cNvSpPr/>
          <p:nvPr/>
        </p:nvSpPr>
        <p:spPr>
          <a:xfrm>
            <a:off x="1196199" y="4235372"/>
            <a:ext cx="7480257" cy="2371256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流程圖: 程序 13">
            <a:extLst>
              <a:ext uri="{FF2B5EF4-FFF2-40B4-BE49-F238E27FC236}">
                <a16:creationId xmlns:a16="http://schemas.microsoft.com/office/drawing/2014/main" id="{584D39B2-2C28-45A7-84D8-64FBD47FA078}"/>
              </a:ext>
            </a:extLst>
          </p:cNvPr>
          <p:cNvSpPr/>
          <p:nvPr/>
        </p:nvSpPr>
        <p:spPr>
          <a:xfrm>
            <a:off x="1578905" y="3487051"/>
            <a:ext cx="4019452" cy="326240"/>
          </a:xfrm>
          <a:prstGeom prst="flowChartProcess">
            <a:avLst/>
          </a:prstGeom>
          <a:solidFill>
            <a:srgbClr val="FFFF57"/>
          </a:solidFill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代辦業者登入後僅可操作被授權案件</a:t>
            </a: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202F4D4B-AD8B-42C3-8A6E-4544E3100E67}"/>
              </a:ext>
            </a:extLst>
          </p:cNvPr>
          <p:cNvSpPr>
            <a:spLocks noChangeArrowheads="1"/>
          </p:cNvSpPr>
          <p:nvPr/>
        </p:nvSpPr>
        <p:spPr bwMode="auto">
          <a:xfrm rot="2079650">
            <a:off x="980357" y="3181901"/>
            <a:ext cx="488156" cy="540544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849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FB41D3-EFA2-4360-A856-F83A45187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100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buNone/>
              <a:defRPr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系統安裝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304242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436081A2-76B1-45BA-B0A0-EDEBA7E39BB3}"/>
              </a:ext>
            </a:extLst>
          </p:cNvPr>
          <p:cNvSpPr txBox="1">
            <a:spLocks noChangeArrowheads="1"/>
          </p:cNvSpPr>
          <p:nvPr/>
        </p:nvSpPr>
        <p:spPr>
          <a:xfrm>
            <a:off x="261060" y="784015"/>
            <a:ext cx="88829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案件送件後，可於系統中查看案件審查流程</a:t>
            </a:r>
          </a:p>
        </p:txBody>
      </p:sp>
      <p:sp>
        <p:nvSpPr>
          <p:cNvPr id="14" name="標題 3">
            <a:extLst>
              <a:ext uri="{FF2B5EF4-FFF2-40B4-BE49-F238E27FC236}">
                <a16:creationId xmlns:a16="http://schemas.microsoft.com/office/drawing/2014/main" id="{6C9276F2-841E-4E9E-BEAE-870F82F4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</a:t>
            </a:r>
            <a:r>
              <a:rPr lang="en-US" altLang="zh-TW" sz="2800" dirty="0"/>
              <a:t>-</a:t>
            </a:r>
            <a:r>
              <a:rPr lang="zh-TW" altLang="en-US" sz="2800" dirty="0"/>
              <a:t>檢視流程</a:t>
            </a:r>
          </a:p>
        </p:txBody>
      </p:sp>
      <p:pic>
        <p:nvPicPr>
          <p:cNvPr id="13" name="內容版面配置區 12" descr="一張含有 桌 的圖片&#10;&#10;自動產生的描述">
            <a:extLst>
              <a:ext uri="{FF2B5EF4-FFF2-40B4-BE49-F238E27FC236}">
                <a16:creationId xmlns:a16="http://schemas.microsoft.com/office/drawing/2014/main" id="{3C99A68F-0472-4D01-ADF3-5155CCD102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tretch/>
        </p:blipFill>
        <p:spPr>
          <a:xfrm>
            <a:off x="370384" y="1268760"/>
            <a:ext cx="6467475" cy="2352675"/>
          </a:xfrm>
          <a:ln>
            <a:solidFill>
              <a:schemeClr val="tx1"/>
            </a:solidFill>
          </a:ln>
        </p:spPr>
      </p:pic>
      <p:pic>
        <p:nvPicPr>
          <p:cNvPr id="12" name="圖片 11" descr="一張含有 桌 的圖片&#10;&#10;自動產生的描述">
            <a:extLst>
              <a:ext uri="{FF2B5EF4-FFF2-40B4-BE49-F238E27FC236}">
                <a16:creationId xmlns:a16="http://schemas.microsoft.com/office/drawing/2014/main" id="{42AECB87-4BF3-4CEE-8A5E-A453EC49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61" y="3426313"/>
            <a:ext cx="6255155" cy="33492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AA34B1-1CB3-44E3-B90D-F741A47D2F8A}"/>
              </a:ext>
            </a:extLst>
          </p:cNvPr>
          <p:cNvSpPr/>
          <p:nvPr/>
        </p:nvSpPr>
        <p:spPr>
          <a:xfrm>
            <a:off x="6307126" y="2909013"/>
            <a:ext cx="362139" cy="2987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5C019600-FAA5-4547-8087-AE3251905D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22082" y="3179119"/>
            <a:ext cx="532225" cy="65557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92161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3">
            <a:extLst>
              <a:ext uri="{FF2B5EF4-FFF2-40B4-BE49-F238E27FC236}">
                <a16:creationId xmlns:a16="http://schemas.microsoft.com/office/drawing/2014/main" id="{B539B4A5-2704-4BC2-9B68-94CA72A6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</a:t>
            </a:r>
            <a:r>
              <a:rPr lang="en-US" altLang="zh-TW" sz="2800" dirty="0"/>
              <a:t>-</a:t>
            </a:r>
            <a:r>
              <a:rPr lang="zh-TW" altLang="en-US" sz="2800" dirty="0"/>
              <a:t>補正作業</a:t>
            </a:r>
            <a:r>
              <a:rPr lang="en-US" altLang="zh-TW" sz="2800" dirty="0"/>
              <a:t>(1)</a:t>
            </a:r>
            <a:endParaRPr lang="zh-TW" altLang="en-US" sz="28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76977CA-B894-43CA-8A9A-EB25204BFE2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審核結果為</a:t>
            </a:r>
            <a:r>
              <a:rPr lang="en-US" altLang="zh-TW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退回補正</a:t>
            </a:r>
            <a:r>
              <a:rPr lang="en-US" altLang="zh-TW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時，請先確認承辦人員的建議事項後點選“補正”即可進行案件補正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內容版面配置區 6">
            <a:extLst>
              <a:ext uri="{FF2B5EF4-FFF2-40B4-BE49-F238E27FC236}">
                <a16:creationId xmlns:a16="http://schemas.microsoft.com/office/drawing/2014/main" id="{C82A5A04-FCEF-47E7-9FA6-1AAA09B3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40" y="1484784"/>
            <a:ext cx="8475764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AF6302E-D5AC-4603-B09B-57FF976F771B}"/>
              </a:ext>
            </a:extLst>
          </p:cNvPr>
          <p:cNvSpPr/>
          <p:nvPr/>
        </p:nvSpPr>
        <p:spPr>
          <a:xfrm>
            <a:off x="405784" y="4299491"/>
            <a:ext cx="8270672" cy="479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2CC0C08-396B-452A-91D7-2108E462CD8A}"/>
              </a:ext>
            </a:extLst>
          </p:cNvPr>
          <p:cNvCxnSpPr/>
          <p:nvPr/>
        </p:nvCxnSpPr>
        <p:spPr>
          <a:xfrm flipV="1">
            <a:off x="7884368" y="4523230"/>
            <a:ext cx="184728" cy="4341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0599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3">
            <a:extLst>
              <a:ext uri="{FF2B5EF4-FFF2-40B4-BE49-F238E27FC236}">
                <a16:creationId xmlns:a16="http://schemas.microsoft.com/office/drawing/2014/main" id="{E87657E6-A581-44CF-86BB-1326FC70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</a:t>
            </a:r>
            <a:r>
              <a:rPr lang="en-US" altLang="zh-TW" sz="2800" dirty="0"/>
              <a:t>-</a:t>
            </a:r>
            <a:r>
              <a:rPr lang="zh-TW" altLang="en-US" sz="2800" dirty="0"/>
              <a:t>補正作業</a:t>
            </a:r>
            <a:r>
              <a:rPr lang="en-US" altLang="zh-TW" sz="2800" dirty="0"/>
              <a:t>(2)</a:t>
            </a:r>
            <a:endParaRPr lang="zh-TW" altLang="en-US" sz="2800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BC92DA-E2B8-4DA6-8400-A769369C01D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67420" y="784225"/>
            <a:ext cx="8609160" cy="4351338"/>
          </a:xfrm>
        </p:spPr>
        <p:txBody>
          <a:bodyPr>
            <a:normAutofit/>
          </a:bodyPr>
          <a:lstStyle/>
          <a:p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點選補正後系統新增一件掛號號碼相同但流水碼不同的項目→上傳附件（僅需上傳補正資料） →點選送件</a:t>
            </a:r>
            <a:endParaRPr lang="en-US" altLang="zh-TW" sz="22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6">
            <a:extLst>
              <a:ext uri="{FF2B5EF4-FFF2-40B4-BE49-F238E27FC236}">
                <a16:creationId xmlns:a16="http://schemas.microsoft.com/office/drawing/2014/main" id="{226DAA2C-0DEF-47E5-AC6A-6D9D1E9A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9" y="1772816"/>
            <a:ext cx="8278846" cy="4345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7E9C76A-8167-4E79-BC4C-6FC901E5063C}"/>
              </a:ext>
            </a:extLst>
          </p:cNvPr>
          <p:cNvSpPr/>
          <p:nvPr/>
        </p:nvSpPr>
        <p:spPr>
          <a:xfrm>
            <a:off x="415120" y="3959372"/>
            <a:ext cx="8278846" cy="939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5125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3">
            <a:extLst>
              <a:ext uri="{FF2B5EF4-FFF2-40B4-BE49-F238E27FC236}">
                <a16:creationId xmlns:a16="http://schemas.microsoft.com/office/drawing/2014/main" id="{FDB442EB-711C-47A7-A185-14DED96D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</a:t>
            </a:r>
            <a:r>
              <a:rPr lang="en-US" altLang="zh-TW" sz="2800" dirty="0"/>
              <a:t>-</a:t>
            </a:r>
            <a:r>
              <a:rPr lang="zh-TW" altLang="en-US" sz="2800" dirty="0"/>
              <a:t>列印勘驗紀錄表</a:t>
            </a:r>
          </a:p>
        </p:txBody>
      </p:sp>
      <p:pic>
        <p:nvPicPr>
          <p:cNvPr id="9" name="內容版面配置區 8" descr="一張含有 文字 的圖片&#10;&#10;自動產生的描述">
            <a:extLst>
              <a:ext uri="{FF2B5EF4-FFF2-40B4-BE49-F238E27FC236}">
                <a16:creationId xmlns:a16="http://schemas.microsoft.com/office/drawing/2014/main" id="{87C07D9E-9B63-430E-BA2E-F357ECE084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8721" y="2398198"/>
            <a:ext cx="3960813" cy="2835275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76E045-0B1A-4B37-BFF6-99F0FEAC6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945" y="4228855"/>
            <a:ext cx="5826064" cy="2009236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6D0B4F5-A6A0-4531-A33B-95615FCEA530}"/>
              </a:ext>
            </a:extLst>
          </p:cNvPr>
          <p:cNvSpPr txBox="1">
            <a:spLocks noChangeArrowheads="1"/>
          </p:cNvSpPr>
          <p:nvPr/>
        </p:nvSpPr>
        <p:spPr>
          <a:xfrm>
            <a:off x="264660" y="784015"/>
            <a:ext cx="86146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單照列印：點選列印勘驗紀錄表</a:t>
            </a:r>
            <a:endParaRPr lang="en-US" altLang="zh-TW" sz="22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連照列印：輸入連照最後一照號碼➔點選列印勘驗紀錄表</a:t>
            </a:r>
            <a:endParaRPr lang="en-US" altLang="zh-TW" sz="22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欲另存成</a:t>
            </a:r>
            <a:r>
              <a:rPr lang="en-US" altLang="zh-TW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：點選印表機圖示➔確認目的地（列印：印表機型號；存檔：另存為</a:t>
            </a:r>
            <a:r>
              <a:rPr lang="en-US" altLang="zh-TW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 ➔儲存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9B5AA1-6C5F-4311-A77D-1FD971D691EC}"/>
              </a:ext>
            </a:extLst>
          </p:cNvPr>
          <p:cNvSpPr/>
          <p:nvPr/>
        </p:nvSpPr>
        <p:spPr>
          <a:xfrm>
            <a:off x="8359980" y="4230767"/>
            <a:ext cx="295564" cy="295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01AA5214-7F98-4857-8806-F4051C901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4500705"/>
            <a:ext cx="532225" cy="65557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56714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C5C211D-7FA6-41DF-B9A7-61E2F8EC03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01008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zh-TW" alt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施工勘驗</a:t>
            </a:r>
            <a:r>
              <a:rPr lang="en-US" altLang="zh-TW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APP</a:t>
            </a:r>
            <a:endParaRPr lang="zh-TW" alt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F530CBB8-D02E-4F43-B034-B3ED8357994C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784015"/>
            <a:ext cx="891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點選施工勘驗，輸入帳號密碼，即可進入施工勘驗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620" name="標題 1">
            <a:extLst>
              <a:ext uri="{FF2B5EF4-FFF2-40B4-BE49-F238E27FC236}">
                <a16:creationId xmlns:a16="http://schemas.microsoft.com/office/drawing/2014/main" id="{252AA18B-A14B-4578-AB38-DFFAE2B8D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1619" name="圖片 4">
            <a:extLst>
              <a:ext uri="{FF2B5EF4-FFF2-40B4-BE49-F238E27FC236}">
                <a16:creationId xmlns:a16="http://schemas.microsoft.com/office/drawing/2014/main" id="{A83D9FD8-C592-4048-919C-7268665B9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585913"/>
            <a:ext cx="2486025" cy="473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圖片 2">
            <a:extLst>
              <a:ext uri="{FF2B5EF4-FFF2-40B4-BE49-F238E27FC236}">
                <a16:creationId xmlns:a16="http://schemas.microsoft.com/office/drawing/2014/main" id="{18F8E4D3-7247-462D-A197-578B7BAE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18500" r="16394" b="55251"/>
          <a:stretch>
            <a:fillRect/>
          </a:stretch>
        </p:blipFill>
        <p:spPr bwMode="auto">
          <a:xfrm>
            <a:off x="3040063" y="2541588"/>
            <a:ext cx="2525712" cy="1751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2" name="向右箭號 6">
            <a:extLst>
              <a:ext uri="{FF2B5EF4-FFF2-40B4-BE49-F238E27FC236}">
                <a16:creationId xmlns:a16="http://schemas.microsoft.com/office/drawing/2014/main" id="{6FA20B0D-7C91-4831-8DC6-3DC781A9E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3932238"/>
            <a:ext cx="2376488" cy="1146175"/>
          </a:xfrm>
          <a:prstGeom prst="rightArrow">
            <a:avLst>
              <a:gd name="adj1" fmla="val 50000"/>
              <a:gd name="adj2" fmla="val 50107"/>
            </a:avLst>
          </a:prstGeom>
          <a:solidFill>
            <a:schemeClr val="bg1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輸入帳號密碼登入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94AC558-91EE-4A2E-939F-556AB5342026}"/>
              </a:ext>
            </a:extLst>
          </p:cNvPr>
          <p:cNvSpPr/>
          <p:nvPr/>
        </p:nvSpPr>
        <p:spPr>
          <a:xfrm>
            <a:off x="7983538" y="2095500"/>
            <a:ext cx="415925" cy="298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語音泡泡: 矩形 3">
            <a:extLst>
              <a:ext uri="{FF2B5EF4-FFF2-40B4-BE49-F238E27FC236}">
                <a16:creationId xmlns:a16="http://schemas.microsoft.com/office/drawing/2014/main" id="{C581E70B-87FE-478B-94D4-0CA14A3DF11B}"/>
              </a:ext>
            </a:extLst>
          </p:cNvPr>
          <p:cNvSpPr/>
          <p:nvPr/>
        </p:nvSpPr>
        <p:spPr>
          <a:xfrm>
            <a:off x="6426200" y="2660650"/>
            <a:ext cx="2489200" cy="576263"/>
          </a:xfrm>
          <a:prstGeom prst="wedgeRectCallout">
            <a:avLst>
              <a:gd name="adj1" fmla="val 17393"/>
              <a:gd name="adj2" fmla="val -92284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並進行帳號登出</a:t>
            </a:r>
          </a:p>
        </p:txBody>
      </p:sp>
      <p:sp>
        <p:nvSpPr>
          <p:cNvPr id="111625" name="AutoShape 12">
            <a:extLst>
              <a:ext uri="{FF2B5EF4-FFF2-40B4-BE49-F238E27FC236}">
                <a16:creationId xmlns:a16="http://schemas.microsoft.com/office/drawing/2014/main" id="{E0D575DD-4630-4187-A99A-53ABA61DD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0" y="3136900"/>
            <a:ext cx="635000" cy="5619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111626" name="圖片 1">
            <a:extLst>
              <a:ext uri="{FF2B5EF4-FFF2-40B4-BE49-F238E27FC236}">
                <a16:creationId xmlns:a16="http://schemas.microsoft.com/office/drawing/2014/main" id="{6586D3EB-2152-494A-BB9A-2FDF3919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9" t="48494" r="4913" b="6281"/>
          <a:stretch>
            <a:fillRect/>
          </a:stretch>
        </p:blipFill>
        <p:spPr bwMode="auto">
          <a:xfrm>
            <a:off x="801688" y="2527300"/>
            <a:ext cx="13779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9657F478-B8A1-49D0-B719-8C1B134F2334}"/>
              </a:ext>
            </a:extLst>
          </p:cNvPr>
          <p:cNvSpPr txBox="1">
            <a:spLocks noChangeArrowheads="1"/>
          </p:cNvSpPr>
          <p:nvPr/>
        </p:nvSpPr>
        <p:spPr>
          <a:xfrm>
            <a:off x="250320" y="1961743"/>
            <a:ext cx="39959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若位於無法連線之地點，可先拍照後，暫存於行動裝置中，待連接上網路後批次上傳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依續拍攝勘驗照片、勘驗附件、勘驗申報書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拍攝完畢點選“傳送”可將案件上傳至施工勘驗網路申報管理系統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</p:txBody>
      </p:sp>
      <p:pic>
        <p:nvPicPr>
          <p:cNvPr id="112642" name="圖片 2">
            <a:extLst>
              <a:ext uri="{FF2B5EF4-FFF2-40B4-BE49-F238E27FC236}">
                <a16:creationId xmlns:a16="http://schemas.microsoft.com/office/drawing/2014/main" id="{3A704E4D-D5E0-4D7E-8641-CC482D0E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50" y="1360658"/>
            <a:ext cx="2168525" cy="450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矩形 6">
            <a:extLst>
              <a:ext uri="{FF2B5EF4-FFF2-40B4-BE49-F238E27FC236}">
                <a16:creationId xmlns:a16="http://schemas.microsoft.com/office/drawing/2014/main" id="{C956645E-CA1A-4823-8EA5-CAECAE03C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050" y="2751308"/>
            <a:ext cx="2168525" cy="70485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644" name="圖片 4">
            <a:extLst>
              <a:ext uri="{FF2B5EF4-FFF2-40B4-BE49-F238E27FC236}">
                <a16:creationId xmlns:a16="http://schemas.microsoft.com/office/drawing/2014/main" id="{C73BB505-20EF-481A-8976-3122EAB5D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585" y="1780787"/>
            <a:ext cx="2316162" cy="479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標題 1">
            <a:extLst>
              <a:ext uri="{FF2B5EF4-FFF2-40B4-BE49-F238E27FC236}">
                <a16:creationId xmlns:a16="http://schemas.microsoft.com/office/drawing/2014/main" id="{213FA1B5-FD08-4554-97A0-69D26986D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案件列表與拍照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647" name="矩形 7">
            <a:extLst>
              <a:ext uri="{FF2B5EF4-FFF2-40B4-BE49-F238E27FC236}">
                <a16:creationId xmlns:a16="http://schemas.microsoft.com/office/drawing/2014/main" id="{B160CB8C-DECD-46F6-B73F-F0075C018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585" y="3696899"/>
            <a:ext cx="2297112" cy="24765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648" name="AutoShape 12">
            <a:extLst>
              <a:ext uri="{FF2B5EF4-FFF2-40B4-BE49-F238E27FC236}">
                <a16:creationId xmlns:a16="http://schemas.microsoft.com/office/drawing/2014/main" id="{8BAD0B36-8675-40B2-B4BC-36B4D4ABDC54}"/>
              </a:ext>
            </a:extLst>
          </p:cNvPr>
          <p:cNvSpPr>
            <a:spLocks noChangeArrowheads="1"/>
          </p:cNvSpPr>
          <p:nvPr/>
        </p:nvSpPr>
        <p:spPr bwMode="auto">
          <a:xfrm rot="2641669">
            <a:off x="4060825" y="1749425"/>
            <a:ext cx="498475" cy="5619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12649" name="AutoShape 12">
            <a:extLst>
              <a:ext uri="{FF2B5EF4-FFF2-40B4-BE49-F238E27FC236}">
                <a16:creationId xmlns:a16="http://schemas.microsoft.com/office/drawing/2014/main" id="{EC2FE935-7A81-4ABF-AFB7-0AAACADBDD2F}"/>
              </a:ext>
            </a:extLst>
          </p:cNvPr>
          <p:cNvSpPr>
            <a:spLocks noChangeArrowheads="1"/>
          </p:cNvSpPr>
          <p:nvPr/>
        </p:nvSpPr>
        <p:spPr bwMode="auto">
          <a:xfrm rot="2641669">
            <a:off x="6401347" y="3214299"/>
            <a:ext cx="498475" cy="56356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112650" name="圖片 5">
            <a:extLst>
              <a:ext uri="{FF2B5EF4-FFF2-40B4-BE49-F238E27FC236}">
                <a16:creationId xmlns:a16="http://schemas.microsoft.com/office/drawing/2014/main" id="{58521AAD-06DB-4EAD-AD73-8CF0A8AF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40" y="1191260"/>
            <a:ext cx="1244600" cy="56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E5C0AB14-A676-4C84-888F-78B88AB6EC50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103437"/>
            <a:ext cx="31679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每個項目均可進行拍照作業，拍照錯誤或模糊也可重新點選再次拍攝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拍攝完畢可進行電子簽章動作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anose="02010600010101010101" pitchFamily="2" charset="-120"/>
            </a:endParaRPr>
          </a:p>
        </p:txBody>
      </p:sp>
      <p:sp>
        <p:nvSpPr>
          <p:cNvPr id="113666" name="標題 1">
            <a:extLst>
              <a:ext uri="{FF2B5EF4-FFF2-40B4-BE49-F238E27FC236}">
                <a16:creationId xmlns:a16="http://schemas.microsoft.com/office/drawing/2014/main" id="{65BD0AF1-B4CC-4738-84CF-8158B279B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案件列表與拍照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3668" name="圖片 3">
            <a:extLst>
              <a:ext uri="{FF2B5EF4-FFF2-40B4-BE49-F238E27FC236}">
                <a16:creationId xmlns:a16="http://schemas.microsoft.com/office/drawing/2014/main" id="{41C1563D-06C5-422B-B0A3-3E8A91342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44675"/>
            <a:ext cx="2049463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圖片 7">
            <a:extLst>
              <a:ext uri="{FF2B5EF4-FFF2-40B4-BE49-F238E27FC236}">
                <a16:creationId xmlns:a16="http://schemas.microsoft.com/office/drawing/2014/main" id="{2D4F9D22-9CCA-485E-9838-DF5300AF3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17663"/>
            <a:ext cx="18161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圖片 9">
            <a:extLst>
              <a:ext uri="{FF2B5EF4-FFF2-40B4-BE49-F238E27FC236}">
                <a16:creationId xmlns:a16="http://schemas.microsoft.com/office/drawing/2014/main" id="{06C539AB-3498-42CF-9B38-6E2AC484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276475"/>
            <a:ext cx="18494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文字方塊 10">
            <a:extLst>
              <a:ext uri="{FF2B5EF4-FFF2-40B4-BE49-F238E27FC236}">
                <a16:creationId xmlns:a16="http://schemas.microsoft.com/office/drawing/2014/main" id="{60BCC1B2-CD34-4683-80CC-5596450B7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093788"/>
            <a:ext cx="1152525" cy="36988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chemeClr val="tx1"/>
                </a:solidFill>
                <a:latin typeface="Calibri" panose="020F0502020204030204" pitchFamily="34" charset="0"/>
              </a:rPr>
              <a:t>勘驗拍照</a:t>
            </a:r>
          </a:p>
        </p:txBody>
      </p:sp>
      <p:sp>
        <p:nvSpPr>
          <p:cNvPr id="113672" name="文字方塊 17">
            <a:extLst>
              <a:ext uri="{FF2B5EF4-FFF2-40B4-BE49-F238E27FC236}">
                <a16:creationId xmlns:a16="http://schemas.microsoft.com/office/drawing/2014/main" id="{93D4EEE4-6557-466D-A3EF-4799DFAED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1100138"/>
            <a:ext cx="1152525" cy="36988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chemeClr val="tx1"/>
                </a:solidFill>
                <a:latin typeface="Calibri" panose="020F0502020204030204" pitchFamily="34" charset="0"/>
              </a:rPr>
              <a:t>電子簽章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911CDEED-F73B-461D-AB8C-96F46FED3E6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204864"/>
            <a:ext cx="35983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>
              <a:defRPr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若位於無法連線之地點，可先拍照後，暫存於行動裝置中，待連接上網路後批次上傳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marL="266700" indent="-266700" eaLnBrk="1" hangingPunct="1">
              <a:defRPr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確定連線至網路後再作業</a:t>
            </a:r>
          </a:p>
          <a:p>
            <a:pPr marL="266700" indent="-266700" eaLnBrk="1" hangingPunct="1">
              <a:defRPr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點選“紀錄補傳→進入列表資料→傳送”可將尚未上傳之案件上傳至施工勘驗網路申報管理系統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defRPr/>
            </a:pP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pic>
        <p:nvPicPr>
          <p:cNvPr id="114690" name="圖片 3">
            <a:extLst>
              <a:ext uri="{FF2B5EF4-FFF2-40B4-BE49-F238E27FC236}">
                <a16:creationId xmlns:a16="http://schemas.microsoft.com/office/drawing/2014/main" id="{EB206DE3-326A-47A3-8766-3B99574F9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323975"/>
            <a:ext cx="2239963" cy="484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標題 1">
            <a:extLst>
              <a:ext uri="{FF2B5EF4-FFF2-40B4-BE49-F238E27FC236}">
                <a16:creationId xmlns:a16="http://schemas.microsoft.com/office/drawing/2014/main" id="{5A55847B-CA86-4408-B9F8-1B42EDC1A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待補傳紀錄清單</a:t>
            </a:r>
          </a:p>
        </p:txBody>
      </p:sp>
      <p:sp>
        <p:nvSpPr>
          <p:cNvPr id="114693" name="矩形 4">
            <a:extLst>
              <a:ext uri="{FF2B5EF4-FFF2-40B4-BE49-F238E27FC236}">
                <a16:creationId xmlns:a16="http://schemas.microsoft.com/office/drawing/2014/main" id="{FD91359A-35CB-4976-8E3D-D2043E183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225" y="2849563"/>
            <a:ext cx="2239963" cy="7239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Font typeface="Wingdings" panose="05000000000000000000" pitchFamily="2" charset="2"/>
              <a:buChar char="l"/>
              <a:defRPr kumimoji="1" sz="3200">
                <a:solidFill>
                  <a:srgbClr val="000066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Wingdings" panose="05000000000000000000" pitchFamily="2" charset="2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2pPr>
            <a:lvl3pPr marL="1143000" indent="-228600">
              <a:spcBef>
                <a:spcPct val="30000"/>
              </a:spcBef>
              <a:buChar char="•"/>
              <a:defRPr kumimoji="1" sz="2400">
                <a:solidFill>
                  <a:srgbClr val="800000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3pPr>
            <a:lvl4pPr marL="1600200" indent="-228600">
              <a:spcBef>
                <a:spcPct val="3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4pPr>
            <a:lvl5pPr marL="2057400" indent="-228600">
              <a:spcBef>
                <a:spcPct val="3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華康中黑體" panose="02010609010101010101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694" name="AutoShape 12">
            <a:extLst>
              <a:ext uri="{FF2B5EF4-FFF2-40B4-BE49-F238E27FC236}">
                <a16:creationId xmlns:a16="http://schemas.microsoft.com/office/drawing/2014/main" id="{6A8CD329-EDBB-4D1C-991B-D5821241F5F0}"/>
              </a:ext>
            </a:extLst>
          </p:cNvPr>
          <p:cNvSpPr>
            <a:spLocks noChangeArrowheads="1"/>
          </p:cNvSpPr>
          <p:nvPr/>
        </p:nvSpPr>
        <p:spPr bwMode="auto">
          <a:xfrm rot="2641669">
            <a:off x="5248275" y="2098675"/>
            <a:ext cx="498475" cy="5619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114695" name="圖片 1">
            <a:extLst>
              <a:ext uri="{FF2B5EF4-FFF2-40B4-BE49-F238E27FC236}">
                <a16:creationId xmlns:a16="http://schemas.microsoft.com/office/drawing/2014/main" id="{EA786CC4-38EC-472B-84BF-CA6A6CE45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12863"/>
            <a:ext cx="15732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66BB02CE-E4DF-43D7-951C-D133D082B4F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784015"/>
            <a:ext cx="8640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若遇“豪雨、地震、防汛、颱風”或其他不定期宣導事項，縣市政府可透過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APP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anose="02010600010101010101" pitchFamily="2" charset="-120"/>
              </a:rPr>
              <a:t>推播通知加強工地巡視</a:t>
            </a:r>
          </a:p>
        </p:txBody>
      </p:sp>
      <p:sp>
        <p:nvSpPr>
          <p:cNvPr id="115715" name="標題 1">
            <a:extLst>
              <a:ext uri="{FF2B5EF4-FFF2-40B4-BE49-F238E27FC236}">
                <a16:creationId xmlns:a16="http://schemas.microsoft.com/office/drawing/2014/main" id="{81B9335D-FFBA-4347-9D64-1C47C13C0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工地緊急通知服務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85E2872-9C3F-42D5-8081-3B2270B2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233" y="1689100"/>
            <a:ext cx="2270004" cy="49115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A02B34-10CB-4084-ACCA-1BF700E04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24" y="1505898"/>
            <a:ext cx="2291335" cy="4971117"/>
          </a:xfrm>
          <a:prstGeom prst="rect">
            <a:avLst/>
          </a:prstGeom>
        </p:spPr>
      </p:pic>
      <p:pic>
        <p:nvPicPr>
          <p:cNvPr id="8" name="圖片 2">
            <a:extLst>
              <a:ext uri="{FF2B5EF4-FFF2-40B4-BE49-F238E27FC236}">
                <a16:creationId xmlns:a16="http://schemas.microsoft.com/office/drawing/2014/main" id="{9C71191F-DD26-42CA-B8C7-227B2AAC0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0"/>
          <a:stretch/>
        </p:blipFill>
        <p:spPr bwMode="auto">
          <a:xfrm>
            <a:off x="331005" y="1528919"/>
            <a:ext cx="3439892" cy="300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3E50F61-5866-42F4-9062-6600B27CD7AD}"/>
              </a:ext>
            </a:extLst>
          </p:cNvPr>
          <p:cNvSpPr/>
          <p:nvPr/>
        </p:nvSpPr>
        <p:spPr>
          <a:xfrm>
            <a:off x="754757" y="2015105"/>
            <a:ext cx="2592388" cy="7921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7FA645E-2D98-454A-B76B-C736F62F76FB}"/>
              </a:ext>
            </a:extLst>
          </p:cNvPr>
          <p:cNvSpPr/>
          <p:nvPr/>
        </p:nvSpPr>
        <p:spPr>
          <a:xfrm>
            <a:off x="3917330" y="3033711"/>
            <a:ext cx="2291335" cy="790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C0AFB4-85D6-497B-B3CA-082DE1E2A0B1}"/>
              </a:ext>
            </a:extLst>
          </p:cNvPr>
          <p:cNvSpPr/>
          <p:nvPr/>
        </p:nvSpPr>
        <p:spPr>
          <a:xfrm>
            <a:off x="6413500" y="3863975"/>
            <a:ext cx="2295525" cy="1304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85BC3B7F-524D-4BE9-84E0-52968BC0372B}"/>
              </a:ext>
            </a:extLst>
          </p:cNvPr>
          <p:cNvSpPr>
            <a:spLocks noChangeArrowheads="1"/>
          </p:cNvSpPr>
          <p:nvPr/>
        </p:nvSpPr>
        <p:spPr bwMode="auto">
          <a:xfrm rot="1730792">
            <a:off x="3232149" y="2868922"/>
            <a:ext cx="498475" cy="56356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7D7D1985-5472-4776-BA5C-493A3F8ACF95}"/>
              </a:ext>
            </a:extLst>
          </p:cNvPr>
          <p:cNvSpPr>
            <a:spLocks noChangeArrowheads="1"/>
          </p:cNvSpPr>
          <p:nvPr/>
        </p:nvSpPr>
        <p:spPr bwMode="auto">
          <a:xfrm rot="1730792">
            <a:off x="6027738" y="4030663"/>
            <a:ext cx="498475" cy="5635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AC3241F-390A-48FF-8FE0-C7939DE7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系統安裝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F6EDC3-1BDD-481A-9E1E-54FDFE143C2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64096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TW" altLang="en-US" sz="2400" dirty="0">
                <a:latin typeface="微軟正黑體" panose="020B0604030504040204" pitchFamily="34" charset="-120"/>
              </a:rPr>
              <a:t>「</a:t>
            </a:r>
            <a:r>
              <a:rPr lang="en-US" altLang="zh-TW" sz="2400" dirty="0">
                <a:latin typeface="微軟正黑體" panose="020B0604030504040204" pitchFamily="34" charset="-120"/>
              </a:rPr>
              <a:t>2016</a:t>
            </a:r>
            <a:r>
              <a:rPr lang="zh-TW" altLang="en-US" sz="2400" dirty="0">
                <a:latin typeface="微軟正黑體" panose="020B0604030504040204" pitchFamily="34" charset="-120"/>
              </a:rPr>
              <a:t>建築執照申請書表系統」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「建管得來速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「施工勘驗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868" name="圖片 3">
            <a:extLst>
              <a:ext uri="{FF2B5EF4-FFF2-40B4-BE49-F238E27FC236}">
                <a16:creationId xmlns:a16="http://schemas.microsoft.com/office/drawing/2014/main" id="{22031D5E-2044-42FA-8494-D68C5EA1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-2" r="68420" b="54539"/>
          <a:stretch>
            <a:fillRect/>
          </a:stretch>
        </p:blipFill>
        <p:spPr bwMode="auto">
          <a:xfrm>
            <a:off x="6660232" y="2348880"/>
            <a:ext cx="137795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圖片 5">
            <a:extLst>
              <a:ext uri="{FF2B5EF4-FFF2-40B4-BE49-F238E27FC236}">
                <a16:creationId xmlns:a16="http://schemas.microsoft.com/office/drawing/2014/main" id="{5744150C-46D7-483E-B7FA-682B6CD2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9" t="48494" r="4913" b="6281"/>
          <a:stretch>
            <a:fillRect/>
          </a:stretch>
        </p:blipFill>
        <p:spPr bwMode="auto">
          <a:xfrm>
            <a:off x="6660232" y="4650135"/>
            <a:ext cx="13779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C32F15F-DAA5-4149-92F4-A9EE9CB7B7A9}"/>
              </a:ext>
            </a:extLst>
          </p:cNvPr>
          <p:cNvGrpSpPr/>
          <p:nvPr/>
        </p:nvGrpSpPr>
        <p:grpSpPr>
          <a:xfrm>
            <a:off x="467544" y="2085054"/>
            <a:ext cx="5643190" cy="4615222"/>
            <a:chOff x="971600" y="1988840"/>
            <a:chExt cx="5643190" cy="461522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2595C29-93A5-4F6D-8CD8-AD06337B0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1988840"/>
              <a:ext cx="5643190" cy="4615222"/>
            </a:xfrm>
            <a:prstGeom prst="rect">
              <a:avLst/>
            </a:prstGeom>
          </p:spPr>
        </p:pic>
        <p:pic>
          <p:nvPicPr>
            <p:cNvPr id="36872" name="圖片 7">
              <a:extLst>
                <a:ext uri="{FF2B5EF4-FFF2-40B4-BE49-F238E27FC236}">
                  <a16:creationId xmlns:a16="http://schemas.microsoft.com/office/drawing/2014/main" id="{33CAAC6F-1BF9-470A-9B1F-6A6F83BF6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1" y="1988840"/>
              <a:ext cx="936104" cy="112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標題 1">
            <a:extLst>
              <a:ext uri="{FF2B5EF4-FFF2-40B4-BE49-F238E27FC236}">
                <a16:creationId xmlns:a16="http://schemas.microsoft.com/office/drawing/2014/main" id="{464C9DA1-AF29-4886-9B82-F216A8247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工地緊急通知服務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7BCD931-C722-4DB6-99FF-1DCBD44D66A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784225"/>
            <a:ext cx="8892480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工地緊急通知記錄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可查看案件緊急通知時所上傳之照片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A3A4B69-1D66-426B-BFE4-76BF043A9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57" y="1224751"/>
            <a:ext cx="7822501" cy="4105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66F2004-0A7E-4BBB-9E79-96FD035808EF}"/>
              </a:ext>
            </a:extLst>
          </p:cNvPr>
          <p:cNvSpPr/>
          <p:nvPr/>
        </p:nvSpPr>
        <p:spPr>
          <a:xfrm>
            <a:off x="5580112" y="2250871"/>
            <a:ext cx="1320469" cy="294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" name="圖片 4">
            <a:extLst>
              <a:ext uri="{FF2B5EF4-FFF2-40B4-BE49-F238E27FC236}">
                <a16:creationId xmlns:a16="http://schemas.microsoft.com/office/drawing/2014/main" id="{0427FD07-2F60-4C1E-A496-3CC058EB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9" y="4608756"/>
            <a:ext cx="8312214" cy="188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1DBBD864-F843-4D6C-B4EC-A3C60ACE1045}"/>
              </a:ext>
            </a:extLst>
          </p:cNvPr>
          <p:cNvCxnSpPr>
            <a:cxnSpLocks/>
          </p:cNvCxnSpPr>
          <p:nvPr/>
        </p:nvCxnSpPr>
        <p:spPr>
          <a:xfrm>
            <a:off x="6240346" y="2545093"/>
            <a:ext cx="1788038" cy="30309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9D7E89-C828-463B-82B5-F0291120A0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24944"/>
            <a:ext cx="9144000" cy="2312987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～謝謝聆聽～</a:t>
            </a:r>
            <a:endParaRPr lang="zh-TW" alt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502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預設簡報設計">
  <a:themeElements>
    <a:clrScheme name="6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預設簡報設計">
      <a:majorFont>
        <a:latin typeface="Arial"/>
        <a:ea typeface="華康粗黑體"/>
        <a:cs typeface=""/>
      </a:majorFont>
      <a:minorFont>
        <a:latin typeface="華康粗黑體"/>
        <a:ea typeface="華康粗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lnDef>
  </a:objectDefaults>
  <a:extraClrSchemeLst>
    <a:extraClrScheme>
      <a:clrScheme name="6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預設簡報設計">
  <a:themeElements>
    <a:clrScheme name="7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預設簡報設計">
      <a:majorFont>
        <a:latin typeface="Arial"/>
        <a:ea typeface="新細明體"/>
        <a:cs typeface=""/>
      </a:majorFont>
      <a:minorFont>
        <a:latin typeface="華康粗黑體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lnDef>
  </a:objectDefaults>
  <a:extraClrSchemeLst>
    <a:extraClrScheme>
      <a:clrScheme name="7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華康中黑體"/>
        <a:cs typeface="華康中黑體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預設簡報設計">
  <a:themeElements>
    <a:clrScheme name="3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預設簡報設計">
      <a:majorFont>
        <a:latin typeface="Arial"/>
        <a:ea typeface="華康中黑體"/>
        <a:cs typeface="華康中黑體"/>
      </a:majorFont>
      <a:minorFont>
        <a:latin typeface="Arial"/>
        <a:ea typeface="華康中黑體"/>
        <a:cs typeface="華康中黑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華康中黑體"/>
        <a:cs typeface="華康中黑體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主题">
  <a:themeElements>
    <a:clrScheme name="自定义 16">
      <a:dk1>
        <a:sysClr val="windowText" lastClr="000000"/>
      </a:dk1>
      <a:lt1>
        <a:sysClr val="window" lastClr="FFFFFF"/>
      </a:lt1>
      <a:dk2>
        <a:srgbClr val="3E3D2D"/>
      </a:dk2>
      <a:lt2>
        <a:srgbClr val="FFFFFF"/>
      </a:lt2>
      <a:accent1>
        <a:srgbClr val="624F3C"/>
      </a:accent1>
      <a:accent2>
        <a:srgbClr val="D2B38A"/>
      </a:accent2>
      <a:accent3>
        <a:srgbClr val="624F3C"/>
      </a:accent3>
      <a:accent4>
        <a:srgbClr val="D2B38A"/>
      </a:accent4>
      <a:accent5>
        <a:srgbClr val="624F3C"/>
      </a:accent5>
      <a:accent6>
        <a:srgbClr val="D2B38A"/>
      </a:accent6>
      <a:hlink>
        <a:srgbClr val="624F3C"/>
      </a:hlink>
      <a:folHlink>
        <a:srgbClr val="D2B38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預設簡報設計">
  <a:themeElements>
    <a:clrScheme name="3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華康中黑體"/>
        <a:cs typeface="華康中黑體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預設簡報設計">
  <a:themeElements>
    <a:clrScheme name="4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預設簡報設計">
      <a:majorFont>
        <a:latin typeface="Arial"/>
        <a:ea typeface="華康粗黑體"/>
        <a:cs typeface=""/>
      </a:majorFont>
      <a:minorFont>
        <a:latin typeface="華康粗黑體"/>
        <a:ea typeface="華康粗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lnDef>
  </a:objectDefaults>
  <a:extraClrSchemeLst>
    <a:extraClrScheme>
      <a:clrScheme name="4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預設簡報設計">
      <a:majorFont>
        <a:latin typeface="Arial"/>
        <a:ea typeface="華康粗黑體"/>
        <a:cs typeface=""/>
      </a:majorFont>
      <a:minorFont>
        <a:latin typeface="華康粗黑體"/>
        <a:ea typeface="華康粗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lnDef>
  </a:objectDefaults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預設簡報設計">
  <a:themeElements>
    <a:clrScheme name="5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預設簡報設計">
      <a:majorFont>
        <a:latin typeface="Arial"/>
        <a:ea typeface="華康粗黑體"/>
        <a:cs typeface=""/>
      </a:majorFont>
      <a:minorFont>
        <a:latin typeface="華康粗黑體"/>
        <a:ea typeface="華康粗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華康中黑體" panose="020B0509000000000000" pitchFamily="49" charset="-120"/>
            <a:cs typeface="華康中黑體" panose="020B0509000000000000" pitchFamily="49" charset="-120"/>
          </a:defRPr>
        </a:defPPr>
      </a:lstStyle>
    </a:lnDef>
  </a:objectDefaults>
  <a:extraClrSchemeLst>
    <a:extraClrScheme>
      <a:clrScheme name="5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TM02892315[[fn=鷸群]]</Template>
  <TotalTime>4612</TotalTime>
  <Words>3502</Words>
  <Application>Microsoft Office PowerPoint</Application>
  <PresentationFormat>如螢幕大小 (4:3)</PresentationFormat>
  <Paragraphs>400</Paragraphs>
  <Slides>91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16</vt:i4>
      </vt:variant>
      <vt:variant>
        <vt:lpstr>投影片標題</vt:lpstr>
      </vt:variant>
      <vt:variant>
        <vt:i4>91</vt:i4>
      </vt:variant>
    </vt:vector>
  </HeadingPairs>
  <TitlesOfParts>
    <vt:vector size="119" baseType="lpstr">
      <vt:lpstr>Arial Unicode MS</vt:lpstr>
      <vt:lpstr>字魂36号-正文宋楷</vt:lpstr>
      <vt:lpstr>華康中黑體</vt:lpstr>
      <vt:lpstr>華康粗黑體</vt:lpstr>
      <vt:lpstr>微軟正黑體</vt:lpstr>
      <vt:lpstr>Arial</vt:lpstr>
      <vt:lpstr>Arial Black</vt:lpstr>
      <vt:lpstr>Calibri</vt:lpstr>
      <vt:lpstr>Calibri Light</vt:lpstr>
      <vt:lpstr>Times New Roman</vt:lpstr>
      <vt:lpstr>Wingdings</vt:lpstr>
      <vt:lpstr>Wingdings 2</vt:lpstr>
      <vt:lpstr>HDOfficeLightV0</vt:lpstr>
      <vt:lpstr>3_預設簡報設計</vt:lpstr>
      <vt:lpstr>1_自訂設計</vt:lpstr>
      <vt:lpstr>2_自訂設計</vt:lpstr>
      <vt:lpstr>3_自訂設計</vt:lpstr>
      <vt:lpstr>4_自訂設計</vt:lpstr>
      <vt:lpstr>4_預設簡報設計</vt:lpstr>
      <vt:lpstr>1_預設簡報設計</vt:lpstr>
      <vt:lpstr>5_預設簡報設計</vt:lpstr>
      <vt:lpstr>6_預設簡報設計</vt:lpstr>
      <vt:lpstr>7_預設簡報設計</vt:lpstr>
      <vt:lpstr>自訂設計</vt:lpstr>
      <vt:lpstr>8_預設簡報設計</vt:lpstr>
      <vt:lpstr>5_自訂設計</vt:lpstr>
      <vt:lpstr>Office 主题</vt:lpstr>
      <vt:lpstr>1_Office 主题</vt:lpstr>
      <vt:lpstr>金門縣政府</vt:lpstr>
      <vt:lpstr>PowerPoint 簡報</vt:lpstr>
      <vt:lpstr>系統流程</vt:lpstr>
      <vt:lpstr>PowerPoint 簡報</vt:lpstr>
      <vt:lpstr>開工及施工勘驗流程</vt:lpstr>
      <vt:lpstr>施工勘驗網路申報流程</vt:lpstr>
      <vt:lpstr>前置作業</vt:lpstr>
      <vt:lpstr>PowerPoint 簡報</vt:lpstr>
      <vt:lpstr>系統安裝</vt:lpstr>
      <vt:lpstr>系統安裝-無紙審照申請人版系統(1)</vt:lpstr>
      <vt:lpstr>系統安裝-無紙審照申請人版系統(2)</vt:lpstr>
      <vt:lpstr>系統安裝-無紙審照申請人版系統(3)</vt:lpstr>
      <vt:lpstr>系統安裝-建管得來速APP</vt:lpstr>
      <vt:lpstr>系統安裝-施工勘驗APP</vt:lpstr>
      <vt:lpstr>系統安裝-APP設定</vt:lpstr>
      <vt:lpstr>PowerPoint 簡報</vt:lpstr>
      <vt:lpstr>憑證使用對象</vt:lpstr>
      <vt:lpstr>申請自然人憑證</vt:lpstr>
      <vt:lpstr>申辦XCA組織及團體憑證</vt:lpstr>
      <vt:lpstr>申請工商憑證</vt:lpstr>
      <vt:lpstr>代辦人-代辦業者帳號申請</vt:lpstr>
      <vt:lpstr>無紙審照申請作業</vt:lpstr>
      <vt:lpstr>PowerPoint 簡報</vt:lpstr>
      <vt:lpstr>網路傳輸</vt:lpstr>
      <vt:lpstr>申請書列印PDF(1)</vt:lpstr>
      <vt:lpstr>申請書列印PDF(2)</vt:lpstr>
      <vt:lpstr>圖檔類別</vt:lpstr>
      <vt:lpstr>上傳圖檔</vt:lpstr>
      <vt:lpstr>上傳套繪圖</vt:lpstr>
      <vt:lpstr>自主檢查表列印(1)</vt:lpstr>
      <vt:lpstr>自主檢查表列印(1)</vt:lpstr>
      <vt:lpstr>掛號送件</vt:lpstr>
      <vt:lpstr>PowerPoint 簡報</vt:lpstr>
      <vt:lpstr>電子審查圖說-補正文件下載(1)</vt:lpstr>
      <vt:lpstr>電子審查圖說-補正文件下載(2)</vt:lpstr>
      <vt:lpstr>無紙審照作業-回覆審查意見(1)</vt:lpstr>
      <vt:lpstr>無紙審照作業-回覆審查意見(2)</vt:lpstr>
      <vt:lpstr>PowerPoint 簡報</vt:lpstr>
      <vt:lpstr>核准圖說下載(1)</vt:lpstr>
      <vt:lpstr>核准圖說下載(2)</vt:lpstr>
      <vt:lpstr>PowerPoint 簡報</vt:lpstr>
      <vt:lpstr>審查進度查詢(1)</vt:lpstr>
      <vt:lpstr>審查進度查詢(2)</vt:lpstr>
      <vt:lpstr>審查進度查詢(3)</vt:lpstr>
      <vt:lpstr>審查進度查詢(4)</vt:lpstr>
      <vt:lpstr>施工管理申請作業</vt:lpstr>
      <vt:lpstr>PowerPoint 簡報</vt:lpstr>
      <vt:lpstr>建立開工申報案件(1)</vt:lpstr>
      <vt:lpstr>建立開工申報案件(2)</vt:lpstr>
      <vt:lpstr>建立開工申報案件(3)</vt:lpstr>
      <vt:lpstr>建立開工申報案件(4)</vt:lpstr>
      <vt:lpstr>輸入施工勘驗項目(1)</vt:lpstr>
      <vt:lpstr>輸入施工勘驗項目(2)</vt:lpstr>
      <vt:lpstr>列印施工勘驗申報計畫書</vt:lpstr>
      <vt:lpstr>開工申報作業-網路傳輸</vt:lpstr>
      <vt:lpstr>開工申報作業-建立書圖電子檔案(1)</vt:lpstr>
      <vt:lpstr>開工申報作業-建立書圖電子檔案(2)</vt:lpstr>
      <vt:lpstr>開工申報作業-建立書圖電子檔案(3)</vt:lpstr>
      <vt:lpstr>開工申報作業-建立書圖電子檔案(4)</vt:lpstr>
      <vt:lpstr>開工申報作業-建立書圖電子檔案(5)</vt:lpstr>
      <vt:lpstr>開工申報作業-線上申報</vt:lpstr>
      <vt:lpstr>PowerPoint 簡報</vt:lpstr>
      <vt:lpstr>首次登錄約定作業協定-進入系統(1)</vt:lpstr>
      <vt:lpstr>系統登入-身分選擇</vt:lpstr>
      <vt:lpstr>PowerPoint 簡報</vt:lpstr>
      <vt:lpstr>系統登入-首次約定作業協定</vt:lpstr>
      <vt:lpstr>PowerPoint 簡報</vt:lpstr>
      <vt:lpstr>PowerPoint 簡報</vt:lpstr>
      <vt:lpstr>系統登入-申報作業詳細資料</vt:lpstr>
      <vt:lpstr>網路申報-勘驗項目建立與管理</vt:lpstr>
      <vt:lpstr>網路申報-勘驗項目申報</vt:lpstr>
      <vt:lpstr>網路申報-附件上傳(1)</vt:lpstr>
      <vt:lpstr>網路申報-附件上傳(2)</vt:lpstr>
      <vt:lpstr>網路申報-附件上傳(3)</vt:lpstr>
      <vt:lpstr>網路申報-附件上傳(4)</vt:lpstr>
      <vt:lpstr>網路申報-送件</vt:lpstr>
      <vt:lpstr>授權代辦人-承造人作業(1)</vt:lpstr>
      <vt:lpstr>授權代辦人-承造人作業(2)</vt:lpstr>
      <vt:lpstr>授權代辦人-承造人作業(3)</vt:lpstr>
      <vt:lpstr>其他-檢視流程</vt:lpstr>
      <vt:lpstr>其他-補正作業(1)</vt:lpstr>
      <vt:lpstr>其他-補正作業(2)</vt:lpstr>
      <vt:lpstr>其他-列印勘驗紀錄表</vt:lpstr>
      <vt:lpstr>施工勘驗APP</vt:lpstr>
      <vt:lpstr>登入</vt:lpstr>
      <vt:lpstr>案件列表與拍照(1)</vt:lpstr>
      <vt:lpstr>案件列表與拍照(2)</vt:lpstr>
      <vt:lpstr>待補傳紀錄清單</vt:lpstr>
      <vt:lpstr>工地緊急通知服務(1)</vt:lpstr>
      <vt:lpstr>工地緊急通知服務(2)</vt:lpstr>
      <vt:lpstr> ～謝謝聆聽～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系統</dc:creator>
  <cp:lastModifiedBy>Administrator</cp:lastModifiedBy>
  <cp:revision>231</cp:revision>
  <dcterms:created xsi:type="dcterms:W3CDTF">2008-11-18T08:28:28Z</dcterms:created>
  <dcterms:modified xsi:type="dcterms:W3CDTF">2021-09-22T08:36:53Z</dcterms:modified>
</cp:coreProperties>
</file>