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7" r:id="rId2"/>
    <p:sldId id="258" r:id="rId3"/>
    <p:sldId id="259" r:id="rId4"/>
    <p:sldId id="295" r:id="rId5"/>
    <p:sldId id="260" r:id="rId6"/>
    <p:sldId id="261" r:id="rId7"/>
    <p:sldId id="288" r:id="rId8"/>
    <p:sldId id="290" r:id="rId9"/>
    <p:sldId id="262" r:id="rId10"/>
    <p:sldId id="291" r:id="rId11"/>
    <p:sldId id="292" r:id="rId12"/>
    <p:sldId id="296" r:id="rId13"/>
    <p:sldId id="297" r:id="rId14"/>
    <p:sldId id="298" r:id="rId15"/>
    <p:sldId id="299" r:id="rId16"/>
    <p:sldId id="300" r:id="rId17"/>
    <p:sldId id="301" r:id="rId18"/>
    <p:sldId id="304" r:id="rId19"/>
    <p:sldId id="302" r:id="rId20"/>
    <p:sldId id="303" r:id="rId21"/>
    <p:sldId id="305" r:id="rId22"/>
    <p:sldId id="306" r:id="rId23"/>
    <p:sldId id="307" r:id="rId24"/>
    <p:sldId id="308" r:id="rId25"/>
    <p:sldId id="309" r:id="rId26"/>
    <p:sldId id="310" r:id="rId27"/>
    <p:sldId id="311" r:id="rId28"/>
    <p:sldId id="312" r:id="rId29"/>
    <p:sldId id="273" r:id="rId30"/>
    <p:sldId id="287" r:id="rId3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80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42D6999-5E65-4B5C-915B-D968D2948CC1}" type="datetimeFigureOut">
              <a:rPr lang="zh-TW" altLang="en-US" smtClean="0"/>
              <a:t>2017/8/24</a:t>
            </a:fld>
            <a:endParaRPr lang="zh-TW" altLang="en-US"/>
          </a:p>
        </p:txBody>
      </p:sp>
      <p:sp>
        <p:nvSpPr>
          <p:cNvPr id="4" name="投影片圖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3815900-87EB-458F-86A7-0CDFB2A8E2D8}" type="slidenum">
              <a:rPr lang="zh-TW" altLang="en-US" smtClean="0"/>
              <a:t>‹#›</a:t>
            </a:fld>
            <a:endParaRPr lang="zh-TW" altLang="en-US"/>
          </a:p>
        </p:txBody>
      </p:sp>
    </p:spTree>
    <p:extLst>
      <p:ext uri="{BB962C8B-B14F-4D97-AF65-F5344CB8AC3E}">
        <p14:creationId xmlns:p14="http://schemas.microsoft.com/office/powerpoint/2010/main" val="38981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20CAF399-9676-4D94-A44A-AA71D73274A4}" type="datetime1">
              <a:rPr lang="en-US" altLang="zh-TW" smtClean="0"/>
              <a:t>8/24/2017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EF39C7A8-44AA-4797-A555-342053F70760}" type="datetime1">
              <a:rPr lang="en-US" altLang="zh-TW" smtClean="0"/>
              <a:t>8/24/2017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A06639A2-1F9E-403D-AAB1-183DE48147EB}" type="datetime1">
              <a:rPr lang="en-US" altLang="zh-TW" smtClean="0"/>
              <a:t>8/24/2017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0C5BF8AF-03D8-4E6D-852D-5A0E22989BFF}" type="datetime1">
              <a:rPr lang="en-US" altLang="zh-TW" smtClean="0"/>
              <a:t>8/24/2017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4EF19ABB-E21C-4449-8EBA-CBA3E372D36E}" type="datetime1">
              <a:rPr lang="en-US" altLang="zh-TW" smtClean="0"/>
              <a:t>8/24/2017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5D9D4BBF-3818-4C18-90C5-F79E7187FDB1}" type="datetime1">
              <a:rPr lang="en-US" altLang="zh-TW" smtClean="0"/>
              <a:t>8/24/2017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9143730-A093-427B-B75A-45D0951A05BE}" type="datetime1">
              <a:rPr lang="en-US" altLang="zh-TW" smtClean="0"/>
              <a:t>8/24/2017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00ADC6C-7260-47F1-A473-70FB160F3AEC}" type="datetime1">
              <a:rPr lang="en-US" altLang="zh-TW" smtClean="0"/>
              <a:t>8/24/2017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TW" altLang="en-US" dirty="0"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3AA541D-0384-43C3-8F3B-B74D36A90E71}" type="datetime1">
              <a:rPr lang="en-US" altLang="zh-TW" smtClean="0"/>
              <a:t>8/24/2017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709344" y="6406487"/>
            <a:ext cx="683339" cy="365125"/>
          </a:xfrm>
        </p:spPr>
        <p:txBody>
          <a:bodyPr/>
          <a:lstStyle/>
          <a:p>
            <a:fld id="{D57F1E4F-1CFF-5643-939E-217C01CDF565}" type="slidenum">
              <a:rPr lang="en-US" dirty="0"/>
              <a:pPr/>
              <a:t>‹#›</a:t>
            </a:fld>
            <a:endParaRPr lang="en-US" dirty="0"/>
          </a:p>
        </p:txBody>
      </p:sp>
      <p:grpSp>
        <p:nvGrpSpPr>
          <p:cNvPr id="7" name="Group 38"/>
          <p:cNvGrpSpPr>
            <a:grpSpLocks noChangeAspect="1"/>
          </p:cNvGrpSpPr>
          <p:nvPr userDrawn="1"/>
        </p:nvGrpSpPr>
        <p:grpSpPr bwMode="auto">
          <a:xfrm>
            <a:off x="361626" y="244475"/>
            <a:ext cx="1331913" cy="919163"/>
            <a:chOff x="590" y="3339"/>
            <a:chExt cx="839" cy="579"/>
          </a:xfrm>
        </p:grpSpPr>
        <p:sp>
          <p:nvSpPr>
            <p:cNvPr id="8" name="AutoShape 37"/>
            <p:cNvSpPr>
              <a:spLocks noChangeAspect="1" noChangeArrowheads="1" noTextEdit="1"/>
            </p:cNvSpPr>
            <p:nvPr/>
          </p:nvSpPr>
          <p:spPr bwMode="auto">
            <a:xfrm>
              <a:off x="590" y="3339"/>
              <a:ext cx="839" cy="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pic>
          <p:nvPicPr>
            <p:cNvPr id="9" name="Picture 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 y="3343"/>
              <a:ext cx="834" cy="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0EC57CA2-991D-49FF-A8A9-6C9899063689}" type="datetime1">
              <a:rPr lang="en-US" altLang="zh-TW" smtClean="0"/>
              <a:t>8/24/2017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7261CB94-C513-4D63-9A44-153C7E3BDE3F}" type="datetime1">
              <a:rPr lang="en-US" altLang="zh-TW" smtClean="0"/>
              <a:t>8/24/2017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21FBF72A-FD32-4BE3-B0E7-934173BC6244}" type="datetime1">
              <a:rPr lang="en-US" altLang="zh-TW" smtClean="0"/>
              <a:t>8/24/2017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A3B3F991-74D9-4861-AF45-381B6C354D2B}" type="datetime1">
              <a:rPr lang="en-US" altLang="zh-TW" smtClean="0"/>
              <a:t>8/24/2017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5F1B7-91A7-4480-99EE-7986B71FA110}" type="datetime1">
              <a:rPr lang="en-US" altLang="zh-TW" smtClean="0"/>
              <a:t>8/24/2017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2974EE1E-D01E-4D9E-97B1-1FAFCECF789C}" type="datetime1">
              <a:rPr lang="en-US" altLang="zh-TW" smtClean="0"/>
              <a:t>8/24/2017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819B93B0-F371-4BD3-BC63-0FC1062CCA3B}" type="datetime1">
              <a:rPr lang="en-US" altLang="zh-TW" smtClean="0"/>
              <a:t>8/24/2017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B8E8EC-44C2-45F8-A38B-A89F43FBDB33}" type="datetime1">
              <a:rPr lang="en-US" altLang="zh-TW" smtClean="0"/>
              <a:t>8/24/2017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857080" y="501445"/>
            <a:ext cx="8145757" cy="896766"/>
          </a:xfrm>
          <a:noFill/>
        </p:spPr>
        <p:txBody>
          <a:bodyPr>
            <a:normAutofit/>
          </a:bodyPr>
          <a:lstStyle/>
          <a:p>
            <a:r>
              <a:rPr lang="zh-TW" altLang="en-US" sz="2400" b="1" dirty="0" smtClean="0">
                <a:latin typeface="+mj-ea"/>
              </a:rPr>
              <a:t>金門縣政府</a:t>
            </a:r>
            <a:r>
              <a:rPr lang="en-US" altLang="zh-TW" sz="2400" b="1" dirty="0">
                <a:latin typeface="+mj-ea"/>
              </a:rPr>
              <a:t>106</a:t>
            </a:r>
            <a:r>
              <a:rPr lang="zh-TW" altLang="en-US" sz="2400" b="1" dirty="0">
                <a:latin typeface="+mj-ea"/>
              </a:rPr>
              <a:t>年度</a:t>
            </a:r>
            <a:r>
              <a:rPr lang="zh-TW" altLang="zh-TW" sz="2400" b="1" dirty="0" smtClean="0">
                <a:latin typeface="+mj-ea"/>
              </a:rPr>
              <a:t>施工</a:t>
            </a:r>
            <a:r>
              <a:rPr lang="zh-TW" altLang="zh-TW" sz="2400" b="1" dirty="0">
                <a:latin typeface="+mj-ea"/>
              </a:rPr>
              <a:t>管理及使用管理相關法令</a:t>
            </a:r>
            <a:r>
              <a:rPr lang="zh-TW" altLang="zh-TW" sz="2400" b="1" dirty="0" smtClean="0">
                <a:latin typeface="+mj-ea"/>
              </a:rPr>
              <a:t>講習</a:t>
            </a:r>
            <a:r>
              <a:rPr lang="zh-TW" altLang="en-US" sz="2400" b="1" dirty="0">
                <a:latin typeface="+mj-ea"/>
              </a:rPr>
              <a:t/>
            </a:r>
            <a:br>
              <a:rPr lang="zh-TW" altLang="en-US" sz="2400" b="1" dirty="0">
                <a:latin typeface="+mj-ea"/>
              </a:rPr>
            </a:br>
            <a:endParaRPr lang="zh-TW" altLang="en-US" sz="2400" b="1" dirty="0">
              <a:latin typeface="+mj-ea"/>
            </a:endParaRPr>
          </a:p>
        </p:txBody>
      </p:sp>
      <p:sp>
        <p:nvSpPr>
          <p:cNvPr id="5124" name="Rectangle 3"/>
          <p:cNvSpPr>
            <a:spLocks noGrp="1" noChangeArrowheads="1"/>
          </p:cNvSpPr>
          <p:nvPr>
            <p:ph type="body" idx="1"/>
          </p:nvPr>
        </p:nvSpPr>
        <p:spPr>
          <a:xfrm>
            <a:off x="2209800" y="1555423"/>
            <a:ext cx="7918450" cy="4746952"/>
          </a:xfrm>
        </p:spPr>
        <p:txBody>
          <a:bodyPr>
            <a:normAutofit/>
          </a:bodyPr>
          <a:lstStyle/>
          <a:p>
            <a:pPr eaLnBrk="1" hangingPunct="1">
              <a:lnSpc>
                <a:spcPct val="90000"/>
              </a:lnSpc>
              <a:buFont typeface="Wingdings" panose="05000000000000000000" pitchFamily="2" charset="2"/>
              <a:buNone/>
            </a:pPr>
            <a:endParaRPr lang="zh-TW" altLang="en-US" sz="2800" dirty="0">
              <a:latin typeface="+mj-ea"/>
              <a:ea typeface="+mj-ea"/>
            </a:endParaRPr>
          </a:p>
          <a:p>
            <a:pPr eaLnBrk="1" hangingPunct="1">
              <a:lnSpc>
                <a:spcPct val="90000"/>
              </a:lnSpc>
              <a:buFont typeface="Wingdings" panose="05000000000000000000" pitchFamily="2" charset="2"/>
              <a:buNone/>
            </a:pPr>
            <a:r>
              <a:rPr lang="zh-TW" altLang="en-US" sz="4000" b="1" dirty="0" smtClean="0">
                <a:latin typeface="+mj-ea"/>
                <a:ea typeface="+mj-ea"/>
              </a:rPr>
              <a:t> </a:t>
            </a:r>
            <a:r>
              <a:rPr lang="zh-TW" altLang="en-US" sz="5400" b="1" dirty="0" smtClean="0">
                <a:latin typeface="+mj-ea"/>
                <a:ea typeface="+mj-ea"/>
              </a:rPr>
              <a:t>工程重機械編管及運用</a:t>
            </a:r>
            <a:endParaRPr lang="zh-TW" altLang="en-US" b="1" dirty="0" smtClean="0">
              <a:latin typeface="+mj-ea"/>
              <a:ea typeface="+mj-ea"/>
            </a:endParaRPr>
          </a:p>
          <a:p>
            <a:pPr eaLnBrk="1" hangingPunct="1">
              <a:lnSpc>
                <a:spcPct val="90000"/>
              </a:lnSpc>
              <a:buFont typeface="Wingdings" panose="05000000000000000000" pitchFamily="2" charset="2"/>
              <a:buNone/>
            </a:pPr>
            <a:endParaRPr lang="en-US" altLang="zh-TW" sz="2800" dirty="0" smtClean="0">
              <a:latin typeface="+mj-ea"/>
              <a:ea typeface="+mj-ea"/>
            </a:endParaRPr>
          </a:p>
          <a:p>
            <a:pPr eaLnBrk="1" hangingPunct="1">
              <a:lnSpc>
                <a:spcPct val="90000"/>
              </a:lnSpc>
              <a:buFont typeface="Wingdings" panose="05000000000000000000" pitchFamily="2" charset="2"/>
              <a:buNone/>
            </a:pPr>
            <a:endParaRPr lang="en-US" altLang="zh-TW" sz="2800" dirty="0">
              <a:latin typeface="+mj-ea"/>
              <a:ea typeface="+mj-ea"/>
            </a:endParaRPr>
          </a:p>
          <a:p>
            <a:pPr eaLnBrk="1" hangingPunct="1">
              <a:lnSpc>
                <a:spcPct val="90000"/>
              </a:lnSpc>
              <a:buFont typeface="Wingdings" panose="05000000000000000000" pitchFamily="2" charset="2"/>
              <a:buNone/>
            </a:pPr>
            <a:r>
              <a:rPr lang="zh-TW" altLang="en-US" sz="2800" dirty="0" smtClean="0">
                <a:latin typeface="+mj-ea"/>
                <a:ea typeface="+mj-ea"/>
              </a:rPr>
              <a:t>       </a:t>
            </a:r>
            <a:r>
              <a:rPr lang="zh-TW" altLang="en-US" sz="2800" b="1" dirty="0" smtClean="0">
                <a:solidFill>
                  <a:srgbClr val="0000FF"/>
                </a:solidFill>
                <a:latin typeface="+mj-ea"/>
                <a:ea typeface="+mj-ea"/>
              </a:rPr>
              <a:t>報告人：內政部營建署 陳威成</a:t>
            </a:r>
            <a:endParaRPr lang="en-US" altLang="zh-TW" sz="2800" b="1" dirty="0">
              <a:solidFill>
                <a:srgbClr val="0000FF"/>
              </a:solidFill>
              <a:latin typeface="+mj-ea"/>
              <a:ea typeface="+mj-ea"/>
            </a:endParaRPr>
          </a:p>
          <a:p>
            <a:pPr eaLnBrk="1" hangingPunct="1">
              <a:lnSpc>
                <a:spcPct val="90000"/>
              </a:lnSpc>
              <a:buFont typeface="Wingdings" panose="05000000000000000000" pitchFamily="2" charset="2"/>
              <a:buNone/>
            </a:pPr>
            <a:r>
              <a:rPr lang="zh-TW" altLang="en-US" sz="2800" b="1" dirty="0">
                <a:solidFill>
                  <a:srgbClr val="0000FF"/>
                </a:solidFill>
                <a:latin typeface="+mj-ea"/>
                <a:ea typeface="+mj-ea"/>
              </a:rPr>
              <a:t>       </a:t>
            </a:r>
            <a:r>
              <a:rPr lang="zh-TW" altLang="en-US" sz="2800" b="1" dirty="0" smtClean="0">
                <a:solidFill>
                  <a:srgbClr val="0000FF"/>
                </a:solidFill>
                <a:latin typeface="+mj-ea"/>
                <a:ea typeface="+mj-ea"/>
              </a:rPr>
              <a:t>日    期：</a:t>
            </a:r>
            <a:r>
              <a:rPr lang="en-US" altLang="zh-TW" sz="2800" b="1" dirty="0" smtClean="0">
                <a:solidFill>
                  <a:srgbClr val="0000FF"/>
                </a:solidFill>
                <a:latin typeface="+mj-ea"/>
                <a:ea typeface="+mj-ea"/>
              </a:rPr>
              <a:t>106</a:t>
            </a:r>
            <a:r>
              <a:rPr lang="zh-TW" altLang="en-US" sz="2800" b="1" dirty="0" smtClean="0">
                <a:solidFill>
                  <a:srgbClr val="0000FF"/>
                </a:solidFill>
                <a:latin typeface="+mj-ea"/>
                <a:ea typeface="+mj-ea"/>
              </a:rPr>
              <a:t>年</a:t>
            </a:r>
            <a:r>
              <a:rPr lang="en-US" altLang="zh-TW" sz="2800" b="1" dirty="0" smtClean="0">
                <a:solidFill>
                  <a:srgbClr val="0000FF"/>
                </a:solidFill>
                <a:latin typeface="+mj-ea"/>
                <a:ea typeface="+mj-ea"/>
              </a:rPr>
              <a:t>9</a:t>
            </a:r>
            <a:r>
              <a:rPr lang="zh-TW" altLang="en-US" sz="2800" b="1" dirty="0" smtClean="0">
                <a:solidFill>
                  <a:srgbClr val="0000FF"/>
                </a:solidFill>
                <a:latin typeface="+mj-ea"/>
                <a:ea typeface="+mj-ea"/>
              </a:rPr>
              <a:t>月</a:t>
            </a:r>
            <a:r>
              <a:rPr lang="en-US" altLang="zh-TW" sz="2800" b="1" dirty="0">
                <a:solidFill>
                  <a:srgbClr val="0000FF"/>
                </a:solidFill>
                <a:latin typeface="+mj-ea"/>
                <a:ea typeface="+mj-ea"/>
              </a:rPr>
              <a:t>1</a:t>
            </a:r>
            <a:r>
              <a:rPr lang="zh-TW" altLang="en-US" sz="2800" b="1" dirty="0" smtClean="0">
                <a:solidFill>
                  <a:srgbClr val="0000FF"/>
                </a:solidFill>
                <a:latin typeface="+mj-ea"/>
                <a:ea typeface="+mj-ea"/>
              </a:rPr>
              <a:t>日</a:t>
            </a:r>
            <a:endParaRPr lang="zh-TW" altLang="en-US" sz="2800" b="1" dirty="0">
              <a:solidFill>
                <a:srgbClr val="0000FF"/>
              </a:solidFill>
              <a:latin typeface="+mj-ea"/>
              <a:ea typeface="+mj-ea"/>
            </a:endParaRPr>
          </a:p>
        </p:txBody>
      </p:sp>
      <p:pic>
        <p:nvPicPr>
          <p:cNvPr id="5" name="Picture 30" descr="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631" y="5055329"/>
            <a:ext cx="914400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4149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66452" y="501445"/>
            <a:ext cx="8111613" cy="4851659"/>
          </a:xfrm>
        </p:spPr>
        <p:txBody>
          <a:bodyPr>
            <a:noAutofit/>
          </a:bodyPr>
          <a:lstStyle/>
          <a:p>
            <a:r>
              <a:rPr lang="zh-TW" altLang="en-US" sz="2200" dirty="0"/>
              <a:t>第</a:t>
            </a:r>
            <a:r>
              <a:rPr lang="en-US" altLang="zh-TW" sz="2200" dirty="0"/>
              <a:t>12</a:t>
            </a:r>
            <a:r>
              <a:rPr lang="zh-TW" altLang="en-US" sz="2200" dirty="0"/>
              <a:t>條  主管機關因民防工作之必需，於戰時或事變時，因情況緊急，如遲延使用土地、土地改良物或搶修、運輸工具及其操作人員，公共利益有受到重大危害之虞者，得簽發徵用命令，徵用供架設防空器材、傷患救護及臨時災害收容場所之土地、土地改良物，與供疏散避難、防救災害、運送物資等用途之搶修、運輸工具及其必要之操作人員</a:t>
            </a:r>
            <a:r>
              <a:rPr lang="zh-TW" altLang="en-US" sz="2200" dirty="0" smtClean="0"/>
              <a:t>。</a:t>
            </a:r>
            <a:endParaRPr lang="en-US" altLang="zh-TW" sz="2200" dirty="0" smtClean="0"/>
          </a:p>
          <a:p>
            <a:r>
              <a:rPr lang="zh-TW" altLang="en-US" sz="2200" dirty="0" smtClean="0"/>
              <a:t>第</a:t>
            </a:r>
            <a:r>
              <a:rPr lang="en-US" altLang="zh-TW" sz="2200" dirty="0" smtClean="0"/>
              <a:t>14</a:t>
            </a:r>
            <a:r>
              <a:rPr lang="zh-TW" altLang="en-US" sz="2200" dirty="0" smtClean="0"/>
              <a:t>條  執行徵用</a:t>
            </a:r>
            <a:r>
              <a:rPr lang="zh-TW" altLang="en-US" sz="2200" dirty="0"/>
              <a:t>、徵購時，應依下列規定辦理：</a:t>
            </a:r>
          </a:p>
          <a:p>
            <a:pPr marL="628650" indent="-274638">
              <a:buNone/>
            </a:pPr>
            <a:r>
              <a:rPr lang="en-US" altLang="zh-TW" sz="2200" dirty="0" smtClean="0"/>
              <a:t>1.</a:t>
            </a:r>
            <a:r>
              <a:rPr lang="zh-TW" altLang="en-US" sz="2200" dirty="0" smtClean="0"/>
              <a:t>物資</a:t>
            </a:r>
            <a:r>
              <a:rPr lang="zh-TW" altLang="en-US" sz="2200" dirty="0"/>
              <a:t>所有人、管理人應按徵用、徵購命令規定時間、地點，交付</a:t>
            </a:r>
            <a:r>
              <a:rPr lang="zh-TW" altLang="en-US" sz="2200" dirty="0" smtClean="0"/>
              <a:t>應徵物資</a:t>
            </a:r>
            <a:r>
              <a:rPr lang="zh-TW" altLang="en-US" sz="2200" dirty="0"/>
              <a:t>。</a:t>
            </a:r>
          </a:p>
          <a:p>
            <a:pPr marL="628650" indent="-274638">
              <a:buNone/>
            </a:pPr>
            <a:r>
              <a:rPr lang="en-US" altLang="zh-TW" sz="2200" dirty="0" smtClean="0"/>
              <a:t>2.</a:t>
            </a:r>
            <a:r>
              <a:rPr lang="zh-TW" altLang="en-US" sz="2200" dirty="0" smtClean="0"/>
              <a:t>使用</a:t>
            </a:r>
            <a:r>
              <a:rPr lang="zh-TW" altLang="en-US" sz="2200" dirty="0"/>
              <a:t>物資機關於收到物資後，應即填發受領證明，載明物資品名、</a:t>
            </a:r>
            <a:r>
              <a:rPr lang="zh-TW" altLang="en-US" sz="2200" dirty="0" smtClean="0"/>
              <a:t>數量</a:t>
            </a:r>
            <a:r>
              <a:rPr lang="zh-TW" altLang="en-US" sz="2200" dirty="0"/>
              <a:t>、新舊程度及評定價格。</a:t>
            </a:r>
          </a:p>
          <a:p>
            <a:pPr marL="628650" indent="-274638">
              <a:buNone/>
            </a:pPr>
            <a:r>
              <a:rPr lang="en-US" altLang="zh-TW" sz="2200" dirty="0" smtClean="0"/>
              <a:t>3.</a:t>
            </a:r>
            <a:r>
              <a:rPr lang="zh-TW" altLang="en-US" sz="2200" dirty="0" smtClean="0"/>
              <a:t>徵用</a:t>
            </a:r>
            <a:r>
              <a:rPr lang="zh-TW" altLang="en-US" sz="2200" dirty="0"/>
              <a:t>物資應載明徵用期限，交予應徵物資所有人、管理人。</a:t>
            </a:r>
          </a:p>
          <a:p>
            <a:pPr marL="628650" indent="-274638">
              <a:buNone/>
            </a:pPr>
            <a:r>
              <a:rPr lang="en-US" altLang="zh-TW" sz="2200" dirty="0" smtClean="0"/>
              <a:t>4.</a:t>
            </a:r>
            <a:r>
              <a:rPr lang="zh-TW" altLang="en-US" sz="2200" dirty="0" smtClean="0"/>
              <a:t>徵用</a:t>
            </a:r>
            <a:r>
              <a:rPr lang="zh-TW" altLang="en-US" sz="2200" dirty="0"/>
              <a:t>之必要操作人員，應按徵用命令規定時間、地點，向徵用機關</a:t>
            </a:r>
            <a:r>
              <a:rPr lang="zh-TW" altLang="en-US" sz="2200" dirty="0" smtClean="0"/>
              <a:t>報到。</a:t>
            </a:r>
            <a:endParaRPr lang="en-US" altLang="zh-TW" sz="2200" dirty="0" smtClean="0"/>
          </a:p>
        </p:txBody>
      </p:sp>
      <p:sp>
        <p:nvSpPr>
          <p:cNvPr id="5" name="圓角化對角線角落矩形 4"/>
          <p:cNvSpPr/>
          <p:nvPr/>
        </p:nvSpPr>
        <p:spPr>
          <a:xfrm>
            <a:off x="4424516" y="5673213"/>
            <a:ext cx="4916129" cy="766917"/>
          </a:xfrm>
          <a:prstGeom prst="round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000"/>
              <a:t>民防物資人員徵用徵購及補償辦法</a:t>
            </a:r>
            <a:endParaRPr lang="zh-TW" altLang="en-US" sz="2000" dirty="0"/>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970642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76284" y="1128201"/>
            <a:ext cx="7718322" cy="3880773"/>
          </a:xfrm>
        </p:spPr>
        <p:txBody>
          <a:bodyPr>
            <a:normAutofit/>
          </a:bodyPr>
          <a:lstStyle/>
          <a:p>
            <a:pPr>
              <a:buFont typeface="Wingdings" panose="05000000000000000000" pitchFamily="2" charset="2"/>
              <a:buChar char="Ø"/>
            </a:pPr>
            <a:r>
              <a:rPr lang="zh-TW" altLang="en-US" sz="2200" dirty="0"/>
              <a:t>第</a:t>
            </a:r>
            <a:r>
              <a:rPr lang="en-US" altLang="zh-TW" sz="2200" dirty="0"/>
              <a:t>17</a:t>
            </a:r>
            <a:r>
              <a:rPr lang="zh-TW" altLang="en-US" sz="2200" dirty="0" smtClean="0"/>
              <a:t>條  徵用</a:t>
            </a:r>
            <a:r>
              <a:rPr lang="zh-TW" altLang="en-US" sz="2200" dirty="0"/>
              <a:t>之物資，應按下列標準給予補償：</a:t>
            </a:r>
          </a:p>
          <a:p>
            <a:pPr marL="628650" indent="-274638">
              <a:buNone/>
            </a:pPr>
            <a:r>
              <a:rPr lang="en-US" altLang="zh-TW" sz="2200" dirty="0"/>
              <a:t>1.</a:t>
            </a:r>
            <a:r>
              <a:rPr lang="zh-TW" altLang="en-US" sz="2200" dirty="0"/>
              <a:t>土地、土地改良物之補償，依土地徵收條例徵用補償之規定辦理。</a:t>
            </a:r>
          </a:p>
          <a:p>
            <a:pPr marL="628650" indent="-274638">
              <a:buNone/>
            </a:pPr>
            <a:r>
              <a:rPr lang="en-US" altLang="zh-TW" sz="2200" dirty="0"/>
              <a:t>2.</a:t>
            </a:r>
            <a:r>
              <a:rPr lang="zh-TW" altLang="en-US" sz="2200" dirty="0"/>
              <a:t>搶修、運輸工具，以政府核定之交通運輸費率全額給付；無交通運輸費率標準者，由主管機關參照徵用當地時價標準給付之。</a:t>
            </a:r>
          </a:p>
          <a:p>
            <a:endParaRPr lang="zh-TW" altLang="en-US" sz="2200" dirty="0"/>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389938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66452" y="511276"/>
            <a:ext cx="7307550" cy="648929"/>
          </a:xfrm>
        </p:spPr>
        <p:txBody>
          <a:bodyPr/>
          <a:lstStyle/>
          <a:p>
            <a:r>
              <a:rPr lang="zh-TW" altLang="en-US" b="1" dirty="0" smtClean="0">
                <a:effectLst>
                  <a:outerShdw blurRad="38100" dist="38100" dir="2700000" algn="tl">
                    <a:srgbClr val="000000">
                      <a:alpha val="43137"/>
                    </a:srgbClr>
                  </a:outerShdw>
                </a:effectLst>
              </a:rPr>
              <a:t>四、災害防救法</a:t>
            </a:r>
            <a:r>
              <a:rPr lang="en-US" altLang="zh-TW" b="1" dirty="0" smtClean="0">
                <a:effectLst>
                  <a:outerShdw blurRad="38100" dist="38100" dir="2700000" algn="tl">
                    <a:srgbClr val="000000">
                      <a:alpha val="43137"/>
                    </a:srgbClr>
                  </a:outerShdw>
                </a:effectLst>
              </a:rPr>
              <a:t>(</a:t>
            </a:r>
            <a:r>
              <a:rPr lang="zh-TW" altLang="en-US" b="1" dirty="0" smtClean="0">
                <a:effectLst>
                  <a:outerShdw blurRad="38100" dist="38100" dir="2700000" algn="tl">
                    <a:srgbClr val="000000">
                      <a:alpha val="43137"/>
                    </a:srgbClr>
                  </a:outerShdw>
                </a:effectLst>
              </a:rPr>
              <a:t>內政部</a:t>
            </a:r>
            <a:r>
              <a:rPr lang="en-US" altLang="zh-TW" b="1" dirty="0">
                <a:effectLst>
                  <a:outerShdw blurRad="38100" dist="38100" dir="2700000" algn="tl">
                    <a:srgbClr val="000000">
                      <a:alpha val="43137"/>
                    </a:srgbClr>
                  </a:outerShdw>
                </a:effectLst>
              </a:rPr>
              <a:t>)</a:t>
            </a:r>
            <a:endParaRPr lang="zh-TW" altLang="en-US" b="1" dirty="0">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1966452" y="1327355"/>
            <a:ext cx="7983793" cy="5388077"/>
          </a:xfrm>
        </p:spPr>
        <p:txBody>
          <a:bodyPr>
            <a:noAutofit/>
          </a:bodyPr>
          <a:lstStyle/>
          <a:p>
            <a:r>
              <a:rPr lang="zh-TW" altLang="en-US" sz="2200" dirty="0" smtClean="0"/>
              <a:t>第</a:t>
            </a:r>
            <a:r>
              <a:rPr lang="en-US" altLang="zh-TW" sz="2200" dirty="0" smtClean="0"/>
              <a:t>1</a:t>
            </a:r>
            <a:r>
              <a:rPr lang="zh-TW" altLang="en-US" sz="2200" dirty="0" smtClean="0"/>
              <a:t>條  為</a:t>
            </a:r>
            <a:r>
              <a:rPr lang="zh-TW" altLang="en-US" sz="2200" dirty="0"/>
              <a:t>健全災害防救體制，強化災害防救功能，以確保人民生命、身體、</a:t>
            </a:r>
            <a:r>
              <a:rPr lang="zh-TW" altLang="en-US" sz="2200" dirty="0" smtClean="0"/>
              <a:t>財產之</a:t>
            </a:r>
            <a:r>
              <a:rPr lang="zh-TW" altLang="en-US" sz="2200" dirty="0"/>
              <a:t>安全及國土之保全，特制定本法</a:t>
            </a:r>
            <a:r>
              <a:rPr lang="zh-TW" altLang="en-US" sz="2200" dirty="0" smtClean="0"/>
              <a:t>。</a:t>
            </a:r>
            <a:endParaRPr lang="en-US" altLang="zh-TW" sz="2200" dirty="0" smtClean="0"/>
          </a:p>
          <a:p>
            <a:r>
              <a:rPr lang="zh-TW" altLang="en-US" sz="2200" dirty="0" smtClean="0"/>
              <a:t>第</a:t>
            </a:r>
            <a:r>
              <a:rPr lang="en-US" altLang="zh-TW" sz="2200" dirty="0" smtClean="0"/>
              <a:t>31</a:t>
            </a:r>
            <a:r>
              <a:rPr lang="zh-TW" altLang="en-US" sz="2200" dirty="0" smtClean="0"/>
              <a:t>條  各</a:t>
            </a:r>
            <a:r>
              <a:rPr lang="zh-TW" altLang="en-US" sz="2200" dirty="0"/>
              <a:t>級政府成立災害應變中心後，指揮官於災害應變範圍內，依其權責</a:t>
            </a:r>
            <a:r>
              <a:rPr lang="zh-TW" altLang="en-US" sz="2200" dirty="0" smtClean="0"/>
              <a:t>分別實施</a:t>
            </a:r>
            <a:r>
              <a:rPr lang="zh-TW" altLang="en-US" sz="2200" dirty="0"/>
              <a:t>下列事項，並以各級政府名義為之</a:t>
            </a:r>
            <a:r>
              <a:rPr lang="zh-TW" altLang="en-US" sz="2200" dirty="0" smtClean="0"/>
              <a:t>：</a:t>
            </a:r>
            <a:r>
              <a:rPr lang="en-US" altLang="zh-TW" sz="2200" dirty="0" smtClean="0"/>
              <a:t>…</a:t>
            </a:r>
            <a:r>
              <a:rPr lang="zh-TW" altLang="en-US" sz="2200" dirty="0" smtClean="0"/>
              <a:t>四</a:t>
            </a:r>
            <a:r>
              <a:rPr lang="zh-TW" altLang="en-US" sz="2200" dirty="0"/>
              <a:t>、</a:t>
            </a:r>
            <a:r>
              <a:rPr lang="zh-TW" altLang="en-US" sz="2200" dirty="0">
                <a:solidFill>
                  <a:srgbClr val="0000FF"/>
                </a:solidFill>
              </a:rPr>
              <a:t>徵調</a:t>
            </a:r>
            <a:r>
              <a:rPr lang="zh-TW" altLang="en-US" sz="2200" dirty="0"/>
              <a:t>相關專門職業、</a:t>
            </a:r>
            <a:r>
              <a:rPr lang="zh-TW" altLang="en-US" sz="2200" dirty="0">
                <a:solidFill>
                  <a:srgbClr val="0000FF"/>
                </a:solidFill>
              </a:rPr>
              <a:t>技術人員</a:t>
            </a:r>
            <a:r>
              <a:rPr lang="zh-TW" altLang="en-US" sz="2200" dirty="0"/>
              <a:t>及所徵用物資之操作人員協助救災</a:t>
            </a:r>
            <a:r>
              <a:rPr lang="zh-TW" altLang="en-US" sz="2200" dirty="0" smtClean="0"/>
              <a:t>。五</a:t>
            </a:r>
            <a:r>
              <a:rPr lang="zh-TW" altLang="en-US" sz="2200" dirty="0"/>
              <a:t>、</a:t>
            </a:r>
            <a:r>
              <a:rPr lang="zh-TW" altLang="en-US" sz="2200" dirty="0">
                <a:solidFill>
                  <a:srgbClr val="0000FF"/>
                </a:solidFill>
              </a:rPr>
              <a:t>徵用</a:t>
            </a:r>
            <a:r>
              <a:rPr lang="zh-TW" altLang="en-US" sz="2200" dirty="0"/>
              <a:t>、徵購民間搜救犬、</a:t>
            </a:r>
            <a:r>
              <a:rPr lang="zh-TW" altLang="en-US" sz="2200" dirty="0">
                <a:solidFill>
                  <a:srgbClr val="0000FF"/>
                </a:solidFill>
              </a:rPr>
              <a:t>救災機具</a:t>
            </a:r>
            <a:r>
              <a:rPr lang="zh-TW" altLang="en-US" sz="2200" dirty="0"/>
              <a:t>、車輛、船舶或航空器等裝備、</a:t>
            </a:r>
            <a:r>
              <a:rPr lang="zh-TW" altLang="en-US" sz="2200" dirty="0" smtClean="0"/>
              <a:t>土地</a:t>
            </a:r>
            <a:r>
              <a:rPr lang="zh-TW" altLang="en-US" sz="2200" dirty="0"/>
              <a:t>、水權、建築物、工作物</a:t>
            </a:r>
            <a:r>
              <a:rPr lang="zh-TW" altLang="en-US" sz="2200" dirty="0" smtClean="0"/>
              <a:t>。</a:t>
            </a:r>
            <a:r>
              <a:rPr lang="en-US" altLang="zh-TW" sz="2200" dirty="0" smtClean="0"/>
              <a:t>…</a:t>
            </a:r>
          </a:p>
          <a:p>
            <a:r>
              <a:rPr lang="zh-TW" altLang="en-US" sz="2200" dirty="0" smtClean="0"/>
              <a:t>第</a:t>
            </a:r>
            <a:r>
              <a:rPr lang="en-US" altLang="zh-TW" sz="2200" dirty="0" smtClean="0"/>
              <a:t>34</a:t>
            </a:r>
            <a:r>
              <a:rPr lang="zh-TW" altLang="en-US" sz="2200" dirty="0" smtClean="0"/>
              <a:t>條  直轄市</a:t>
            </a:r>
            <a:r>
              <a:rPr lang="zh-TW" altLang="en-US" sz="2200" dirty="0"/>
              <a:t>、縣（市）政府及中央災害防救業務主管機關，無法因應災害</a:t>
            </a:r>
            <a:r>
              <a:rPr lang="zh-TW" altLang="en-US" sz="2200" dirty="0" smtClean="0"/>
              <a:t>處理時</a:t>
            </a:r>
            <a:r>
              <a:rPr lang="zh-TW" altLang="en-US" sz="2200" dirty="0"/>
              <a:t>，得申請國軍支援。但發生重大災害時，國軍部隊應主動協助災害防</a:t>
            </a:r>
            <a:r>
              <a:rPr lang="zh-TW" altLang="en-US" sz="2200" dirty="0" smtClean="0"/>
              <a:t>救。</a:t>
            </a:r>
            <a:endParaRPr lang="en-US" altLang="zh-TW" sz="2200" dirty="0" smtClean="0"/>
          </a:p>
          <a:p>
            <a:endParaRPr lang="en-US" altLang="zh-TW" sz="2200" dirty="0" smtClean="0"/>
          </a:p>
          <a:p>
            <a:endParaRPr lang="en-US" altLang="zh-TW" sz="2200" dirty="0" smtClean="0"/>
          </a:p>
          <a:p>
            <a:r>
              <a:rPr lang="zh-TW" altLang="en-US" sz="2200" dirty="0" smtClean="0"/>
              <a:t>第</a:t>
            </a:r>
            <a:r>
              <a:rPr lang="en-US" altLang="zh-TW" sz="2200" dirty="0" smtClean="0"/>
              <a:t>49</a:t>
            </a:r>
            <a:r>
              <a:rPr lang="zh-TW" altLang="en-US" sz="2200" dirty="0" smtClean="0"/>
              <a:t>條  </a:t>
            </a:r>
            <a:r>
              <a:rPr lang="zh-TW" altLang="en-US" sz="2200" dirty="0" smtClean="0">
                <a:solidFill>
                  <a:srgbClr val="0000FF"/>
                </a:solidFill>
              </a:rPr>
              <a:t>災害應變徵調徵用徵購</a:t>
            </a:r>
            <a:r>
              <a:rPr lang="zh-TW" altLang="en-US" sz="2200" dirty="0">
                <a:solidFill>
                  <a:srgbClr val="0000FF"/>
                </a:solidFill>
              </a:rPr>
              <a:t>之補償或</a:t>
            </a:r>
            <a:r>
              <a:rPr lang="zh-TW" altLang="en-US" sz="2200" dirty="0" smtClean="0">
                <a:solidFill>
                  <a:srgbClr val="0000FF"/>
                </a:solidFill>
              </a:rPr>
              <a:t>計價辦法</a:t>
            </a:r>
            <a:endParaRPr lang="zh-TW" altLang="en-US" sz="2200" dirty="0">
              <a:solidFill>
                <a:srgbClr val="0000FF"/>
              </a:solidFill>
            </a:endParaRPr>
          </a:p>
        </p:txBody>
      </p:sp>
      <p:sp>
        <p:nvSpPr>
          <p:cNvPr id="4" name="圓角化對角線角落矩形 3"/>
          <p:cNvSpPr/>
          <p:nvPr/>
        </p:nvSpPr>
        <p:spPr>
          <a:xfrm>
            <a:off x="3490452" y="5496232"/>
            <a:ext cx="4994787" cy="629265"/>
          </a:xfrm>
          <a:prstGeom prst="round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000" b="1" dirty="0">
                <a:latin typeface="+mn-ea"/>
              </a:rPr>
              <a:t>國軍協助災害防救辦法</a:t>
            </a:r>
            <a:endParaRPr lang="zh-TW" altLang="en-US" sz="2000" dirty="0">
              <a:latin typeface="+mn-ea"/>
            </a:endParaRPr>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142943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95948" y="560439"/>
            <a:ext cx="7278054" cy="648929"/>
          </a:xfrm>
        </p:spPr>
        <p:txBody>
          <a:bodyPr/>
          <a:lstStyle/>
          <a:p>
            <a:r>
              <a:rPr lang="en-US" altLang="zh-TW" b="1" dirty="0" smtClean="0"/>
              <a:t>-</a:t>
            </a:r>
            <a:r>
              <a:rPr lang="zh-TW" altLang="en-US" b="1" dirty="0" smtClean="0"/>
              <a:t>災害</a:t>
            </a:r>
            <a:r>
              <a:rPr lang="zh-TW" altLang="en-US" b="1" dirty="0"/>
              <a:t>防救</a:t>
            </a:r>
            <a:r>
              <a:rPr lang="zh-TW" altLang="en-US" b="1" dirty="0" smtClean="0"/>
              <a:t>法施行細則</a:t>
            </a:r>
            <a:r>
              <a:rPr lang="en-US" altLang="zh-TW" b="1" dirty="0" smtClean="0"/>
              <a:t>-</a:t>
            </a:r>
            <a:endParaRPr lang="zh-TW" altLang="en-US" b="1" dirty="0"/>
          </a:p>
        </p:txBody>
      </p:sp>
      <p:sp>
        <p:nvSpPr>
          <p:cNvPr id="3" name="內容版面配置區 2"/>
          <p:cNvSpPr>
            <a:spLocks noGrp="1"/>
          </p:cNvSpPr>
          <p:nvPr>
            <p:ph idx="1"/>
          </p:nvPr>
        </p:nvSpPr>
        <p:spPr>
          <a:xfrm>
            <a:off x="1995948" y="1327355"/>
            <a:ext cx="8455742" cy="4714007"/>
          </a:xfrm>
        </p:spPr>
        <p:txBody>
          <a:bodyPr>
            <a:noAutofit/>
          </a:bodyPr>
          <a:lstStyle/>
          <a:p>
            <a:pPr>
              <a:buFont typeface="Wingdings" panose="05000000000000000000" pitchFamily="2" charset="2"/>
              <a:buChar char="Ø"/>
            </a:pPr>
            <a:r>
              <a:rPr lang="zh-TW" altLang="en-US" sz="2200" dirty="0" smtClean="0"/>
              <a:t>第</a:t>
            </a:r>
            <a:r>
              <a:rPr lang="en-US" altLang="zh-TW" sz="2200" dirty="0" smtClean="0"/>
              <a:t>14</a:t>
            </a:r>
            <a:r>
              <a:rPr lang="zh-TW" altLang="en-US" sz="2200" dirty="0" smtClean="0"/>
              <a:t>條</a:t>
            </a:r>
            <a:r>
              <a:rPr lang="zh-TW" altLang="en-US" sz="2200" dirty="0"/>
              <a:t>	</a:t>
            </a:r>
            <a:r>
              <a:rPr lang="zh-TW" altLang="en-US" sz="2200" dirty="0" smtClean="0"/>
              <a:t> 依</a:t>
            </a:r>
            <a:r>
              <a:rPr lang="zh-TW" altLang="en-US" sz="2200" dirty="0"/>
              <a:t>本</a:t>
            </a:r>
            <a:r>
              <a:rPr lang="zh-TW" altLang="en-US" sz="2200" dirty="0" smtClean="0"/>
              <a:t>法規定</a:t>
            </a:r>
            <a:r>
              <a:rPr lang="zh-TW" altLang="en-US" sz="2200" dirty="0"/>
              <a:t>為</a:t>
            </a:r>
            <a:r>
              <a:rPr lang="zh-TW" altLang="en-US" sz="2200" dirty="0" smtClean="0"/>
              <a:t>徵調處分</a:t>
            </a:r>
            <a:r>
              <a:rPr lang="zh-TW" altLang="en-US" sz="2200" dirty="0"/>
              <a:t>、徵用處分或徵購處分時，應開具徵調書、徵用書或徵購書，分別</a:t>
            </a:r>
            <a:r>
              <a:rPr lang="zh-TW" altLang="en-US" sz="2200" dirty="0" smtClean="0"/>
              <a:t>送達</a:t>
            </a:r>
            <a:r>
              <a:rPr lang="zh-TW" altLang="en-US" sz="2200" dirty="0"/>
              <a:t>被徵調人、徵用物之所有權人、使用人或管理權</a:t>
            </a:r>
            <a:r>
              <a:rPr lang="zh-TW" altLang="en-US" sz="2200" dirty="0" smtClean="0"/>
              <a:t>人或</a:t>
            </a:r>
            <a:r>
              <a:rPr lang="zh-TW" altLang="en-US" sz="2200" dirty="0"/>
              <a:t>被徵購人。但情況急迫者，得以電話、傳真或其他適當方式通知後</a:t>
            </a:r>
            <a:r>
              <a:rPr lang="zh-TW" altLang="en-US" sz="2200" dirty="0" smtClean="0"/>
              <a:t>，再</a:t>
            </a:r>
            <a:r>
              <a:rPr lang="zh-TW" altLang="en-US" sz="2200" dirty="0"/>
              <a:t>行補發徵調書、徵用書或徵購書</a:t>
            </a:r>
            <a:r>
              <a:rPr lang="zh-TW" altLang="en-US" sz="2200" dirty="0" smtClean="0"/>
              <a:t>。</a:t>
            </a:r>
            <a:endParaRPr lang="en-US" altLang="zh-TW" sz="2200" dirty="0" smtClean="0"/>
          </a:p>
          <a:p>
            <a:pPr>
              <a:buFont typeface="Wingdings" panose="05000000000000000000" pitchFamily="2" charset="2"/>
              <a:buChar char="Ø"/>
            </a:pPr>
            <a:r>
              <a:rPr lang="zh-TW" altLang="en-US" sz="2200" dirty="0" smtClean="0"/>
              <a:t>第</a:t>
            </a:r>
            <a:r>
              <a:rPr lang="en-US" altLang="zh-TW" sz="2200" dirty="0" smtClean="0"/>
              <a:t>15</a:t>
            </a:r>
            <a:r>
              <a:rPr lang="zh-TW" altLang="en-US" sz="2200" dirty="0" smtClean="0"/>
              <a:t>條  徵調</a:t>
            </a:r>
            <a:r>
              <a:rPr lang="zh-TW" altLang="en-US" sz="2200" dirty="0"/>
              <a:t>書應記載</a:t>
            </a:r>
            <a:r>
              <a:rPr lang="zh-TW" altLang="en-US" sz="2200" dirty="0" smtClean="0"/>
              <a:t>事項</a:t>
            </a:r>
            <a:endParaRPr lang="zh-TW" altLang="en-US" sz="2200" dirty="0"/>
          </a:p>
          <a:p>
            <a:pPr>
              <a:buFont typeface="Wingdings" panose="05000000000000000000" pitchFamily="2" charset="2"/>
              <a:buChar char="Ø"/>
            </a:pPr>
            <a:r>
              <a:rPr lang="zh-TW" altLang="en-US" sz="2200" dirty="0" smtClean="0"/>
              <a:t>第</a:t>
            </a:r>
            <a:r>
              <a:rPr lang="en-US" altLang="zh-TW" sz="2200" dirty="0" smtClean="0"/>
              <a:t>16</a:t>
            </a:r>
            <a:r>
              <a:rPr lang="zh-TW" altLang="en-US" sz="2200" dirty="0" smtClean="0"/>
              <a:t>條  徵用</a:t>
            </a:r>
            <a:r>
              <a:rPr lang="zh-TW" altLang="en-US" sz="2200" dirty="0"/>
              <a:t>書、徵購書應記載</a:t>
            </a:r>
            <a:r>
              <a:rPr lang="zh-TW" altLang="en-US" sz="2200" dirty="0" smtClean="0"/>
              <a:t>事項</a:t>
            </a:r>
            <a:endParaRPr lang="zh-TW" altLang="en-US" sz="2200" dirty="0"/>
          </a:p>
          <a:p>
            <a:pPr>
              <a:buFont typeface="Wingdings" panose="05000000000000000000" pitchFamily="2" charset="2"/>
              <a:buChar char="Ø"/>
            </a:pPr>
            <a:r>
              <a:rPr lang="zh-TW" altLang="en-US" sz="2200" dirty="0" smtClean="0"/>
              <a:t>第</a:t>
            </a:r>
            <a:r>
              <a:rPr lang="en-US" altLang="zh-TW" sz="2200" dirty="0" smtClean="0"/>
              <a:t>17</a:t>
            </a:r>
            <a:r>
              <a:rPr lang="zh-TW" altLang="en-US" sz="2200" dirty="0" smtClean="0"/>
              <a:t>條  被</a:t>
            </a:r>
            <a:r>
              <a:rPr lang="zh-TW" altLang="en-US" sz="2200" dirty="0"/>
              <a:t>徵調人、被徵用人或被徵購人應於接到徵調書、徵用書、徵購書或受</a:t>
            </a:r>
            <a:r>
              <a:rPr lang="zh-TW" altLang="en-US" sz="2200" dirty="0" smtClean="0"/>
              <a:t>通知</a:t>
            </a:r>
            <a:r>
              <a:rPr lang="zh-TW" altLang="en-US" sz="2200" dirty="0"/>
              <a:t>後，依規定時間、地點報到，或交付徵用物或徵購物</a:t>
            </a:r>
            <a:r>
              <a:rPr lang="zh-TW" altLang="en-US" sz="2200" dirty="0" smtClean="0"/>
              <a:t>。災害應變中心或各級政府於被徵調人報到、徵用物或徵購物交付後，應發給被徵調人、被徵用人或被徵購人救災識別證或徵用物、徵購物受領證明，並對被徵調人、徵用物或徵購物為適當之調度及運用。</a:t>
            </a:r>
          </a:p>
          <a:p>
            <a:pPr>
              <a:buFont typeface="Wingdings" panose="05000000000000000000" pitchFamily="2" charset="2"/>
              <a:buChar char="Ø"/>
            </a:pPr>
            <a:r>
              <a:rPr lang="zh-TW" altLang="en-US" sz="2200" dirty="0" smtClean="0"/>
              <a:t>第</a:t>
            </a:r>
            <a:r>
              <a:rPr lang="en-US" altLang="zh-TW" sz="2200" dirty="0" smtClean="0"/>
              <a:t>18</a:t>
            </a:r>
            <a:r>
              <a:rPr lang="zh-TW" altLang="en-US" sz="2200" dirty="0" smtClean="0"/>
              <a:t>條  各級政府應將實施災害應變措施所需被徵調人，及徵用物或徵購物等救災資源，建立資料庫，並定期檢討更新資料。</a:t>
            </a:r>
            <a:endParaRPr lang="zh-TW" altLang="en-US" sz="2200" dirty="0"/>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221622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66451" y="383458"/>
            <a:ext cx="8308258" cy="825910"/>
          </a:xfrm>
        </p:spPr>
        <p:txBody>
          <a:bodyPr>
            <a:noAutofit/>
          </a:bodyPr>
          <a:lstStyle/>
          <a:p>
            <a:r>
              <a:rPr lang="zh-TW" altLang="en-US" sz="4400" b="1" dirty="0" smtClean="0">
                <a:effectLst>
                  <a:outerShdw blurRad="38100" dist="38100" dir="2700000" algn="tl">
                    <a:srgbClr val="000000">
                      <a:alpha val="43137"/>
                    </a:srgbClr>
                  </a:outerShdw>
                </a:effectLst>
              </a:rPr>
              <a:t>貳、工程重機械編管及運用辦法</a:t>
            </a:r>
            <a:endParaRPr lang="zh-TW" altLang="en-US" sz="4400" b="1" dirty="0">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1966451" y="1641987"/>
            <a:ext cx="8495071" cy="4729316"/>
          </a:xfrm>
        </p:spPr>
        <p:txBody>
          <a:bodyPr>
            <a:noAutofit/>
          </a:bodyPr>
          <a:lstStyle/>
          <a:p>
            <a:r>
              <a:rPr lang="zh-TW" altLang="en-US" sz="2200" dirty="0"/>
              <a:t>工程重機械編管及運用之權責</a:t>
            </a:r>
            <a:r>
              <a:rPr lang="zh-TW" altLang="en-US" sz="2200" dirty="0" smtClean="0"/>
              <a:t>機關：</a:t>
            </a:r>
            <a:endParaRPr lang="zh-TW" altLang="en-US" sz="2200" dirty="0"/>
          </a:p>
          <a:p>
            <a:pPr marL="628650" indent="-274638">
              <a:buNone/>
            </a:pPr>
            <a:r>
              <a:rPr lang="zh-TW" altLang="en-US" sz="2200" dirty="0"/>
              <a:t>一、主管機關：內政部營建署。</a:t>
            </a:r>
          </a:p>
          <a:p>
            <a:pPr marL="628650" indent="-274638">
              <a:buNone/>
            </a:pPr>
            <a:r>
              <a:rPr lang="zh-TW" altLang="en-US" sz="2200" dirty="0"/>
              <a:t>二、</a:t>
            </a:r>
            <a:r>
              <a:rPr lang="zh-TW" altLang="en-US" sz="2200" dirty="0">
                <a:solidFill>
                  <a:srgbClr val="FF0000"/>
                </a:solidFill>
              </a:rPr>
              <a:t>執行機關：直轄市、縣 </a:t>
            </a:r>
            <a:r>
              <a:rPr lang="en-US" altLang="zh-TW" sz="2200" dirty="0">
                <a:solidFill>
                  <a:srgbClr val="FF0000"/>
                </a:solidFill>
              </a:rPr>
              <a:t>(</a:t>
            </a:r>
            <a:r>
              <a:rPr lang="zh-TW" altLang="en-US" sz="2200" dirty="0">
                <a:solidFill>
                  <a:srgbClr val="FF0000"/>
                </a:solidFill>
              </a:rPr>
              <a:t>市</a:t>
            </a:r>
            <a:r>
              <a:rPr lang="en-US" altLang="zh-TW" sz="2200" dirty="0">
                <a:solidFill>
                  <a:srgbClr val="FF0000"/>
                </a:solidFill>
              </a:rPr>
              <a:t>) </a:t>
            </a:r>
            <a:r>
              <a:rPr lang="zh-TW" altLang="en-US" sz="2200" dirty="0">
                <a:solidFill>
                  <a:srgbClr val="FF0000"/>
                </a:solidFill>
              </a:rPr>
              <a:t>政府</a:t>
            </a:r>
            <a:r>
              <a:rPr lang="zh-TW" altLang="en-US" sz="2200" dirty="0" smtClean="0">
                <a:solidFill>
                  <a:srgbClr val="FF0000"/>
                </a:solidFill>
              </a:rPr>
              <a:t>。</a:t>
            </a:r>
            <a:endParaRPr lang="en-US" altLang="zh-TW" sz="2200" dirty="0" smtClean="0">
              <a:solidFill>
                <a:srgbClr val="FF0000"/>
              </a:solidFill>
            </a:endParaRPr>
          </a:p>
          <a:p>
            <a:pPr marL="628650" indent="-274638">
              <a:buNone/>
            </a:pPr>
            <a:r>
              <a:rPr lang="zh-TW" altLang="en-US" sz="2200" dirty="0" smtClean="0">
                <a:solidFill>
                  <a:srgbClr val="FF0000"/>
                </a:solidFill>
              </a:rPr>
              <a:t>          得</a:t>
            </a:r>
            <a:r>
              <a:rPr lang="zh-TW" altLang="en-US" sz="2200" dirty="0">
                <a:solidFill>
                  <a:srgbClr val="FF0000"/>
                </a:solidFill>
              </a:rPr>
              <a:t>委託工程重機械相關同業公 </a:t>
            </a:r>
            <a:r>
              <a:rPr lang="en-US" altLang="zh-TW" sz="2200" dirty="0">
                <a:solidFill>
                  <a:srgbClr val="FF0000"/>
                </a:solidFill>
              </a:rPr>
              <a:t>(</a:t>
            </a:r>
            <a:r>
              <a:rPr lang="zh-TW" altLang="en-US" sz="2200" dirty="0">
                <a:solidFill>
                  <a:srgbClr val="FF0000"/>
                </a:solidFill>
              </a:rPr>
              <a:t>工</a:t>
            </a:r>
            <a:r>
              <a:rPr lang="en-US" altLang="zh-TW" sz="2200" dirty="0">
                <a:solidFill>
                  <a:srgbClr val="FF0000"/>
                </a:solidFill>
              </a:rPr>
              <a:t>)</a:t>
            </a:r>
            <a:r>
              <a:rPr lang="zh-TW" altLang="en-US" sz="2200" dirty="0">
                <a:solidFill>
                  <a:srgbClr val="FF0000"/>
                </a:solidFill>
              </a:rPr>
              <a:t>會辦理</a:t>
            </a:r>
          </a:p>
          <a:p>
            <a:pPr marL="628650" indent="-274638">
              <a:buNone/>
            </a:pPr>
            <a:r>
              <a:rPr lang="zh-TW" altLang="en-US" sz="2200" dirty="0"/>
              <a:t>三、軍事需求機關：國防部及所屬軍事機關。</a:t>
            </a:r>
          </a:p>
          <a:p>
            <a:pPr marL="895350" indent="-541338">
              <a:buNone/>
            </a:pPr>
            <a:r>
              <a:rPr lang="zh-TW" altLang="en-US" sz="2200" dirty="0"/>
              <a:t>四、行政需求機關 </a:t>
            </a:r>
            <a:r>
              <a:rPr lang="en-US" altLang="zh-TW" sz="2200" dirty="0"/>
              <a:t>(</a:t>
            </a:r>
            <a:r>
              <a:rPr lang="zh-TW" altLang="en-US" sz="2200" dirty="0"/>
              <a:t>構</a:t>
            </a:r>
            <a:r>
              <a:rPr lang="en-US" altLang="zh-TW" sz="2200" dirty="0"/>
              <a:t>) </a:t>
            </a:r>
            <a:r>
              <a:rPr lang="zh-TW" altLang="en-US" sz="2200" dirty="0"/>
              <a:t>：中央各機關、直轄市及縣 </a:t>
            </a:r>
            <a:r>
              <a:rPr lang="en-US" altLang="zh-TW" sz="2200" dirty="0"/>
              <a:t>(</a:t>
            </a:r>
            <a:r>
              <a:rPr lang="zh-TW" altLang="en-US" sz="2200" dirty="0"/>
              <a:t>市</a:t>
            </a:r>
            <a:r>
              <a:rPr lang="en-US" altLang="zh-TW" sz="2200" dirty="0"/>
              <a:t>) </a:t>
            </a:r>
            <a:r>
              <a:rPr lang="zh-TW" altLang="en-US" sz="2200" dirty="0"/>
              <a:t>政府、</a:t>
            </a:r>
            <a:r>
              <a:rPr lang="zh-TW" altLang="en-US" sz="2200" dirty="0" smtClean="0"/>
              <a:t>公營事業</a:t>
            </a:r>
            <a:r>
              <a:rPr lang="zh-TW" altLang="en-US" sz="2200" dirty="0"/>
              <a:t>機構。</a:t>
            </a:r>
          </a:p>
          <a:p>
            <a:pPr marL="895350" indent="-541338">
              <a:buNone/>
            </a:pPr>
            <a:r>
              <a:rPr lang="zh-TW" altLang="en-US" sz="2200" dirty="0"/>
              <a:t>五、接收單位：依軍事需求機關或行政需求機關指定接收及運用工程重</a:t>
            </a:r>
            <a:r>
              <a:rPr lang="zh-TW" altLang="en-US" sz="2200" dirty="0" smtClean="0"/>
              <a:t>機械</a:t>
            </a:r>
            <a:r>
              <a:rPr lang="zh-TW" altLang="en-US" sz="2200" dirty="0"/>
              <a:t>之單位。</a:t>
            </a:r>
          </a:p>
          <a:p>
            <a:pPr marL="628650" indent="-274638">
              <a:buNone/>
            </a:pPr>
            <a:r>
              <a:rPr lang="zh-TW" altLang="en-US" sz="2200" dirty="0"/>
              <a:t>六、協調機關：國防部後備司令部及直轄市、縣 </a:t>
            </a:r>
            <a:r>
              <a:rPr lang="en-US" altLang="zh-TW" sz="2200" dirty="0"/>
              <a:t>(</a:t>
            </a:r>
            <a:r>
              <a:rPr lang="zh-TW" altLang="en-US" sz="2200" dirty="0"/>
              <a:t>市</a:t>
            </a:r>
            <a:r>
              <a:rPr lang="en-US" altLang="zh-TW" sz="2200" dirty="0"/>
              <a:t>) </a:t>
            </a:r>
            <a:r>
              <a:rPr lang="zh-TW" altLang="en-US" sz="2200" dirty="0"/>
              <a:t>後備司令部</a:t>
            </a:r>
            <a:r>
              <a:rPr lang="zh-TW" altLang="en-US" sz="2200" dirty="0" smtClean="0"/>
              <a:t>。</a:t>
            </a:r>
            <a:endParaRPr lang="zh-TW" altLang="en-US" sz="2200" dirty="0"/>
          </a:p>
        </p:txBody>
      </p:sp>
      <p:sp>
        <p:nvSpPr>
          <p:cNvPr id="4" name="向右箭號 3"/>
          <p:cNvSpPr/>
          <p:nvPr/>
        </p:nvSpPr>
        <p:spPr>
          <a:xfrm>
            <a:off x="2585884" y="3028336"/>
            <a:ext cx="599768" cy="403122"/>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211744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6581355" y="1199536"/>
            <a:ext cx="5400594" cy="5318849"/>
          </a:xfrm>
          <a:prstGeom prst="rect">
            <a:avLst/>
          </a:prstGeom>
        </p:spPr>
      </p:pic>
      <p:sp>
        <p:nvSpPr>
          <p:cNvPr id="3" name="內容版面配置區 2"/>
          <p:cNvSpPr>
            <a:spLocks noGrp="1"/>
          </p:cNvSpPr>
          <p:nvPr>
            <p:ph idx="1"/>
          </p:nvPr>
        </p:nvSpPr>
        <p:spPr>
          <a:xfrm>
            <a:off x="1847373" y="373626"/>
            <a:ext cx="7326124" cy="6331973"/>
          </a:xfrm>
        </p:spPr>
        <p:txBody>
          <a:bodyPr>
            <a:noAutofit/>
          </a:bodyPr>
          <a:lstStyle/>
          <a:p>
            <a:r>
              <a:rPr lang="zh-TW" altLang="en-US" sz="2200" dirty="0"/>
              <a:t>工程重機械編管</a:t>
            </a:r>
            <a:r>
              <a:rPr lang="zh-TW" altLang="en-US" sz="2200" dirty="0" smtClean="0"/>
              <a:t>範圍：</a:t>
            </a:r>
            <a:endParaRPr lang="zh-TW" altLang="en-US" sz="2200" dirty="0"/>
          </a:p>
          <a:p>
            <a:pPr marL="354013" indent="0">
              <a:spcBef>
                <a:spcPts val="600"/>
              </a:spcBef>
              <a:buNone/>
            </a:pPr>
            <a:r>
              <a:rPr lang="zh-TW" altLang="en-US" sz="2000" dirty="0"/>
              <a:t>一、推土機 </a:t>
            </a:r>
            <a:r>
              <a:rPr lang="en-US" altLang="zh-TW" sz="2000" dirty="0"/>
              <a:t>(</a:t>
            </a:r>
            <a:r>
              <a:rPr lang="zh-TW" altLang="en-US" sz="2000" dirty="0"/>
              <a:t>輪型、履帶型</a:t>
            </a:r>
            <a:r>
              <a:rPr lang="en-US" altLang="zh-TW" sz="2000" dirty="0"/>
              <a:t>) </a:t>
            </a:r>
            <a:endParaRPr lang="zh-TW" altLang="en-US" sz="2000" dirty="0"/>
          </a:p>
          <a:p>
            <a:pPr marL="354013" indent="0">
              <a:spcBef>
                <a:spcPts val="600"/>
              </a:spcBef>
              <a:buNone/>
            </a:pPr>
            <a:r>
              <a:rPr lang="zh-TW" altLang="en-US" sz="2000" dirty="0"/>
              <a:t>二、平路機 </a:t>
            </a:r>
            <a:r>
              <a:rPr lang="en-US" altLang="zh-TW" sz="2000" dirty="0"/>
              <a:t>(</a:t>
            </a:r>
            <a:r>
              <a:rPr lang="zh-TW" altLang="en-US" sz="2000" dirty="0"/>
              <a:t>自動式、拖曳式，包括刮路機、養路機</a:t>
            </a:r>
            <a:r>
              <a:rPr lang="en-US" altLang="zh-TW" sz="2000" dirty="0"/>
              <a:t>) </a:t>
            </a:r>
            <a:endParaRPr lang="zh-TW" altLang="en-US" sz="2000" dirty="0"/>
          </a:p>
          <a:p>
            <a:pPr marL="354013" indent="0">
              <a:spcBef>
                <a:spcPts val="600"/>
              </a:spcBef>
              <a:buNone/>
            </a:pPr>
            <a:r>
              <a:rPr lang="zh-TW" altLang="en-US" sz="2000" dirty="0"/>
              <a:t>三、挖土機 </a:t>
            </a:r>
            <a:r>
              <a:rPr lang="en-US" altLang="zh-TW" sz="2000" dirty="0"/>
              <a:t>(</a:t>
            </a:r>
            <a:r>
              <a:rPr lang="zh-TW" altLang="en-US" sz="2000" dirty="0"/>
              <a:t>輪型、履帶型</a:t>
            </a:r>
            <a:r>
              <a:rPr lang="en-US" altLang="zh-TW" sz="2000" dirty="0"/>
              <a:t>) </a:t>
            </a:r>
            <a:endParaRPr lang="zh-TW" altLang="en-US" sz="2000" dirty="0"/>
          </a:p>
          <a:p>
            <a:pPr marL="354013" indent="0">
              <a:spcBef>
                <a:spcPts val="600"/>
              </a:spcBef>
              <a:buNone/>
            </a:pPr>
            <a:r>
              <a:rPr lang="zh-TW" altLang="en-US" sz="2000" dirty="0"/>
              <a:t>四、空壓機 </a:t>
            </a:r>
            <a:r>
              <a:rPr lang="en-US" altLang="zh-TW" sz="2000" dirty="0"/>
              <a:t>(</a:t>
            </a:r>
            <a:r>
              <a:rPr lang="zh-TW" altLang="en-US" sz="2000" dirty="0"/>
              <a:t>車載式、拖載式</a:t>
            </a:r>
            <a:r>
              <a:rPr lang="en-US" altLang="zh-TW" sz="2000" dirty="0"/>
              <a:t>) </a:t>
            </a:r>
            <a:endParaRPr lang="zh-TW" altLang="en-US" sz="2000" dirty="0"/>
          </a:p>
          <a:p>
            <a:pPr marL="354013" indent="0">
              <a:spcBef>
                <a:spcPts val="600"/>
              </a:spcBef>
              <a:buNone/>
            </a:pPr>
            <a:r>
              <a:rPr lang="zh-TW" altLang="en-US" sz="2000" dirty="0"/>
              <a:t>五、壓路機 </a:t>
            </a:r>
            <a:r>
              <a:rPr lang="en-US" altLang="zh-TW" sz="2000" dirty="0"/>
              <a:t>(</a:t>
            </a:r>
            <a:r>
              <a:rPr lang="zh-TW" altLang="en-US" sz="2000" dirty="0"/>
              <a:t>二輪、三輪、膠輪</a:t>
            </a:r>
            <a:r>
              <a:rPr lang="en-US" altLang="zh-TW" sz="2000" dirty="0"/>
              <a:t>) </a:t>
            </a:r>
            <a:endParaRPr lang="zh-TW" altLang="en-US" sz="2000" dirty="0"/>
          </a:p>
          <a:p>
            <a:pPr marL="354013" indent="0">
              <a:spcBef>
                <a:spcPts val="600"/>
              </a:spcBef>
              <a:buNone/>
            </a:pPr>
            <a:r>
              <a:rPr lang="zh-TW" altLang="en-US" sz="2000" dirty="0"/>
              <a:t>六、刮運機 </a:t>
            </a:r>
            <a:r>
              <a:rPr lang="en-US" altLang="zh-TW" sz="2000" dirty="0"/>
              <a:t>(</a:t>
            </a:r>
            <a:r>
              <a:rPr lang="zh-TW" altLang="en-US" sz="2000" dirty="0"/>
              <a:t>自動式、拖載式</a:t>
            </a:r>
            <a:r>
              <a:rPr lang="en-US" altLang="zh-TW" sz="2000" dirty="0"/>
              <a:t>) </a:t>
            </a:r>
            <a:endParaRPr lang="zh-TW" altLang="en-US" sz="2000" dirty="0"/>
          </a:p>
          <a:p>
            <a:pPr marL="354013" indent="0">
              <a:spcBef>
                <a:spcPts val="600"/>
              </a:spcBef>
              <a:buNone/>
            </a:pPr>
            <a:r>
              <a:rPr lang="zh-TW" altLang="en-US" sz="2000" dirty="0"/>
              <a:t>七、碎石機 </a:t>
            </a:r>
            <a:r>
              <a:rPr lang="en-US" altLang="zh-TW" sz="2000" dirty="0"/>
              <a:t>(</a:t>
            </a:r>
            <a:r>
              <a:rPr lang="zh-TW" altLang="en-US" sz="2000" dirty="0"/>
              <a:t>拖載式</a:t>
            </a:r>
            <a:r>
              <a:rPr lang="en-US" altLang="zh-TW" sz="2000" dirty="0"/>
              <a:t>) </a:t>
            </a:r>
            <a:endParaRPr lang="zh-TW" altLang="en-US" sz="2000" dirty="0"/>
          </a:p>
          <a:p>
            <a:pPr marL="354013" indent="0">
              <a:spcBef>
                <a:spcPts val="600"/>
              </a:spcBef>
              <a:buNone/>
            </a:pPr>
            <a:r>
              <a:rPr lang="zh-TW" altLang="en-US" sz="2000" dirty="0"/>
              <a:t>八、起重機 </a:t>
            </a:r>
            <a:r>
              <a:rPr lang="en-US" altLang="zh-TW" sz="2000" dirty="0"/>
              <a:t>(</a:t>
            </a:r>
            <a:r>
              <a:rPr lang="zh-TW" altLang="en-US" sz="2000" dirty="0"/>
              <a:t>輪型、履帶型</a:t>
            </a:r>
            <a:r>
              <a:rPr lang="en-US" altLang="zh-TW" sz="2000" dirty="0"/>
              <a:t>) </a:t>
            </a:r>
            <a:endParaRPr lang="zh-TW" altLang="en-US" sz="2000" dirty="0"/>
          </a:p>
          <a:p>
            <a:pPr marL="354013" indent="0">
              <a:spcBef>
                <a:spcPts val="600"/>
              </a:spcBef>
              <a:buNone/>
            </a:pPr>
            <a:r>
              <a:rPr lang="zh-TW" altLang="en-US" sz="2000" dirty="0"/>
              <a:t>九、鏟裝機 </a:t>
            </a:r>
            <a:r>
              <a:rPr lang="en-US" altLang="zh-TW" sz="2000" dirty="0"/>
              <a:t>(</a:t>
            </a:r>
            <a:r>
              <a:rPr lang="zh-TW" altLang="en-US" sz="2000" dirty="0"/>
              <a:t>輪型、履帶型</a:t>
            </a:r>
            <a:r>
              <a:rPr lang="en-US" altLang="zh-TW" sz="2000" dirty="0"/>
              <a:t>) </a:t>
            </a:r>
            <a:endParaRPr lang="zh-TW" altLang="en-US" sz="2000" dirty="0"/>
          </a:p>
          <a:p>
            <a:pPr marL="354013" indent="0">
              <a:spcBef>
                <a:spcPts val="600"/>
              </a:spcBef>
              <a:buNone/>
            </a:pPr>
            <a:r>
              <a:rPr lang="zh-TW" altLang="en-US" sz="2000" dirty="0"/>
              <a:t>十、混凝土拌合機 </a:t>
            </a:r>
            <a:r>
              <a:rPr lang="en-US" altLang="zh-TW" sz="2000" dirty="0"/>
              <a:t>(</a:t>
            </a:r>
            <a:r>
              <a:rPr lang="zh-TW" altLang="en-US" sz="2000" dirty="0"/>
              <a:t>輪型、履帶型</a:t>
            </a:r>
            <a:r>
              <a:rPr lang="en-US" altLang="zh-TW" sz="2000" dirty="0"/>
              <a:t>) </a:t>
            </a:r>
            <a:endParaRPr lang="zh-TW" altLang="en-US" sz="2000" dirty="0"/>
          </a:p>
          <a:p>
            <a:pPr marL="354013" indent="0">
              <a:spcBef>
                <a:spcPts val="600"/>
              </a:spcBef>
              <a:buNone/>
            </a:pPr>
            <a:r>
              <a:rPr lang="zh-TW" altLang="en-US" sz="2000" dirty="0"/>
              <a:t>十一、瀝青加熱器 </a:t>
            </a:r>
            <a:r>
              <a:rPr lang="en-US" altLang="zh-TW" sz="2000" dirty="0"/>
              <a:t>(</a:t>
            </a:r>
            <a:r>
              <a:rPr lang="zh-TW" altLang="en-US" sz="2000" dirty="0"/>
              <a:t>自動式、拖載式</a:t>
            </a:r>
            <a:r>
              <a:rPr lang="en-US" altLang="zh-TW" sz="2000" dirty="0"/>
              <a:t>) </a:t>
            </a:r>
            <a:endParaRPr lang="zh-TW" altLang="en-US" sz="2000" dirty="0"/>
          </a:p>
          <a:p>
            <a:pPr marL="354013" indent="0">
              <a:spcBef>
                <a:spcPts val="600"/>
              </a:spcBef>
              <a:buNone/>
            </a:pPr>
            <a:r>
              <a:rPr lang="zh-TW" altLang="en-US" sz="2000" dirty="0"/>
              <a:t>十二、瀝青拌合機 </a:t>
            </a:r>
            <a:r>
              <a:rPr lang="en-US" altLang="zh-TW" sz="2000" dirty="0"/>
              <a:t>(</a:t>
            </a:r>
            <a:r>
              <a:rPr lang="zh-TW" altLang="en-US" sz="2000" dirty="0"/>
              <a:t>自動式、拖載式</a:t>
            </a:r>
            <a:r>
              <a:rPr lang="en-US" altLang="zh-TW" sz="2000" dirty="0"/>
              <a:t>) </a:t>
            </a:r>
            <a:endParaRPr lang="zh-TW" altLang="en-US" sz="2000" dirty="0"/>
          </a:p>
          <a:p>
            <a:pPr marL="354013" indent="0">
              <a:spcBef>
                <a:spcPts val="600"/>
              </a:spcBef>
              <a:buNone/>
            </a:pPr>
            <a:r>
              <a:rPr lang="zh-TW" altLang="en-US" sz="2000" dirty="0"/>
              <a:t>十三、瀝青分佈機 </a:t>
            </a:r>
            <a:r>
              <a:rPr lang="en-US" altLang="zh-TW" sz="2000" dirty="0"/>
              <a:t>(</a:t>
            </a:r>
            <a:r>
              <a:rPr lang="zh-TW" altLang="en-US" sz="2000" dirty="0"/>
              <a:t>自動式、拖載式</a:t>
            </a:r>
            <a:r>
              <a:rPr lang="en-US" altLang="zh-TW" sz="2000" dirty="0"/>
              <a:t>) </a:t>
            </a:r>
            <a:endParaRPr lang="zh-TW" altLang="en-US" sz="2000" dirty="0"/>
          </a:p>
          <a:p>
            <a:pPr marL="354013" indent="0">
              <a:spcBef>
                <a:spcPts val="600"/>
              </a:spcBef>
              <a:buNone/>
            </a:pPr>
            <a:r>
              <a:rPr lang="zh-TW" altLang="en-US" sz="2000" dirty="0" smtClean="0"/>
              <a:t>工程</a:t>
            </a:r>
            <a:r>
              <a:rPr lang="zh-TW" altLang="en-US" sz="2000" dirty="0"/>
              <a:t>重機械如屬各級政府及所屬機關因執行公務所必須使用者，免</a:t>
            </a:r>
            <a:r>
              <a:rPr lang="zh-TW" altLang="en-US" sz="2000" dirty="0" smtClean="0"/>
              <a:t>予編</a:t>
            </a:r>
            <a:r>
              <a:rPr lang="zh-TW" altLang="en-US" sz="2000" dirty="0"/>
              <a:t>管。</a:t>
            </a:r>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087245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6116" y="835742"/>
            <a:ext cx="7297718" cy="3583297"/>
          </a:xfrm>
        </p:spPr>
        <p:txBody>
          <a:bodyPr>
            <a:noAutofit/>
          </a:bodyPr>
          <a:lstStyle/>
          <a:p>
            <a:r>
              <a:rPr lang="zh-TW" altLang="en-US" sz="2200" dirty="0"/>
              <a:t>工程重機械操作人員編管</a:t>
            </a:r>
            <a:r>
              <a:rPr lang="zh-TW" altLang="en-US" sz="2200" dirty="0" smtClean="0"/>
              <a:t>對象：</a:t>
            </a:r>
            <a:endParaRPr lang="zh-TW" altLang="en-US" sz="2200" dirty="0"/>
          </a:p>
          <a:p>
            <a:pPr marL="895350" indent="-541338">
              <a:buNone/>
            </a:pPr>
            <a:r>
              <a:rPr lang="zh-TW" altLang="en-US" sz="2200" dirty="0"/>
              <a:t>一、受聘或受僱於工程重機械所屬機關、公司、行號之專職操作人員。</a:t>
            </a:r>
          </a:p>
          <a:p>
            <a:pPr marL="895350" indent="-541338">
              <a:buNone/>
            </a:pPr>
            <a:r>
              <a:rPr lang="zh-TW" altLang="en-US" sz="2200" dirty="0"/>
              <a:t>二、具有工程重機械操作能力並參加職業公 </a:t>
            </a:r>
            <a:r>
              <a:rPr lang="en-US" altLang="zh-TW" sz="2200" dirty="0"/>
              <a:t>(</a:t>
            </a:r>
            <a:r>
              <a:rPr lang="zh-TW" altLang="en-US" sz="2200" dirty="0"/>
              <a:t>工</a:t>
            </a:r>
            <a:r>
              <a:rPr lang="en-US" altLang="zh-TW" sz="2200" dirty="0"/>
              <a:t>) </a:t>
            </a:r>
            <a:r>
              <a:rPr lang="zh-TW" altLang="en-US" sz="2200" dirty="0"/>
              <a:t>會登錄有案之會員。</a:t>
            </a:r>
          </a:p>
          <a:p>
            <a:pPr marL="895350" indent="-541338">
              <a:buNone/>
            </a:pPr>
            <a:r>
              <a:rPr lang="zh-TW" altLang="en-US" sz="2200" dirty="0"/>
              <a:t>三、其他具有工程重機械操作專長志願登記之人員。</a:t>
            </a:r>
          </a:p>
          <a:p>
            <a:pPr marL="895350" indent="-541338">
              <a:buNone/>
            </a:pPr>
            <a:r>
              <a:rPr lang="zh-TW" altLang="en-US" sz="2200" dirty="0" smtClean="0"/>
              <a:t>年齡未滿</a:t>
            </a:r>
            <a:r>
              <a:rPr lang="en-US" altLang="zh-TW" sz="2200" dirty="0" smtClean="0"/>
              <a:t>20</a:t>
            </a:r>
            <a:r>
              <a:rPr lang="zh-TW" altLang="en-US" sz="2200" dirty="0" smtClean="0"/>
              <a:t>歲</a:t>
            </a:r>
            <a:r>
              <a:rPr lang="zh-TW" altLang="en-US" sz="2200" dirty="0"/>
              <a:t>或年</a:t>
            </a:r>
            <a:r>
              <a:rPr lang="zh-TW" altLang="en-US" sz="2200" dirty="0" smtClean="0"/>
              <a:t>逾</a:t>
            </a:r>
            <a:r>
              <a:rPr lang="en-US" altLang="zh-TW" sz="2200" dirty="0" smtClean="0"/>
              <a:t>60</a:t>
            </a:r>
            <a:r>
              <a:rPr lang="zh-TW" altLang="en-US" sz="2200" dirty="0" smtClean="0"/>
              <a:t>歲</a:t>
            </a:r>
            <a:r>
              <a:rPr lang="zh-TW" altLang="en-US" sz="2200" dirty="0"/>
              <a:t>者免予編管</a:t>
            </a:r>
            <a:r>
              <a:rPr lang="zh-TW" altLang="en-US" sz="2200" dirty="0" smtClean="0"/>
              <a:t>。</a:t>
            </a:r>
            <a:endParaRPr lang="en-US" altLang="zh-TW" sz="2200" dirty="0" smtClean="0"/>
          </a:p>
          <a:p>
            <a:pPr marL="0" indent="0">
              <a:buNone/>
            </a:pPr>
            <a:r>
              <a:rPr lang="zh-TW" altLang="en-US" sz="2200" dirty="0" smtClean="0"/>
              <a:t> </a:t>
            </a:r>
            <a:r>
              <a:rPr lang="zh-TW" altLang="en-US" sz="2200" dirty="0"/>
              <a:t>	</a:t>
            </a:r>
          </a:p>
          <a:p>
            <a:r>
              <a:rPr lang="zh-TW" altLang="en-US" sz="2200" dirty="0"/>
              <a:t>執行機關對轄內所管工程重機械及操作人員，應定期實施相關調查、</a:t>
            </a:r>
            <a:r>
              <a:rPr lang="zh-TW" altLang="en-US" sz="2200" dirty="0" smtClean="0"/>
              <a:t>統計及</a:t>
            </a:r>
            <a:r>
              <a:rPr lang="zh-TW" altLang="en-US" sz="2200" dirty="0"/>
              <a:t>異動校正。</a:t>
            </a:r>
          </a:p>
          <a:p>
            <a:pPr marL="0" indent="0">
              <a:buNone/>
            </a:pPr>
            <a:r>
              <a:rPr lang="zh-TW" altLang="en-US" sz="2200" dirty="0"/>
              <a:t>	</a:t>
            </a:r>
          </a:p>
          <a:p>
            <a:r>
              <a:rPr lang="zh-TW" altLang="en-US" sz="2200" dirty="0"/>
              <a:t>主管機關及執行機關應配合年度相關動員準備方案辦理演習。</a:t>
            </a: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4116402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6115" y="393290"/>
            <a:ext cx="4778479" cy="6233651"/>
          </a:xfrm>
        </p:spPr>
        <p:txBody>
          <a:bodyPr>
            <a:noAutofit/>
          </a:bodyPr>
          <a:lstStyle/>
          <a:p>
            <a:r>
              <a:rPr lang="zh-TW" altLang="en-US" sz="2200" dirty="0" smtClean="0"/>
              <a:t>供需簽證</a:t>
            </a:r>
            <a:r>
              <a:rPr lang="zh-TW" altLang="en-US" sz="2200" dirty="0"/>
              <a:t>	</a:t>
            </a:r>
          </a:p>
          <a:p>
            <a:pPr marL="354013" indent="0">
              <a:buNone/>
            </a:pPr>
            <a:r>
              <a:rPr lang="zh-TW" altLang="en-US" sz="2200" dirty="0">
                <a:solidFill>
                  <a:srgbClr val="FF0000"/>
                </a:solidFill>
              </a:rPr>
              <a:t>軍事及行政需求機關</a:t>
            </a:r>
            <a:r>
              <a:rPr lang="zh-TW" altLang="en-US" sz="2200" dirty="0"/>
              <a:t>於動員準備階段，應將次年度所需動員工程重機械</a:t>
            </a:r>
            <a:r>
              <a:rPr lang="zh-TW" altLang="en-US" sz="2200" dirty="0" smtClean="0"/>
              <a:t>之種類</a:t>
            </a:r>
            <a:r>
              <a:rPr lang="zh-TW" altLang="en-US" sz="2200" dirty="0"/>
              <a:t>、數量</a:t>
            </a:r>
            <a:r>
              <a:rPr lang="zh-TW" altLang="en-US" sz="2200" dirty="0">
                <a:solidFill>
                  <a:srgbClr val="FF0000"/>
                </a:solidFill>
              </a:rPr>
              <a:t>送交協調機關及執行機關</a:t>
            </a:r>
            <a:r>
              <a:rPr lang="zh-TW" altLang="en-US" sz="2200" dirty="0"/>
              <a:t>。</a:t>
            </a:r>
          </a:p>
          <a:p>
            <a:pPr marL="354013" indent="0">
              <a:buNone/>
            </a:pPr>
            <a:r>
              <a:rPr lang="zh-TW" altLang="en-US" sz="2200" dirty="0"/>
              <a:t>執行機關就前項所需之種類、數量及轄內所管工程重機械之種類、數量</a:t>
            </a:r>
            <a:r>
              <a:rPr lang="zh-TW" altLang="en-US" sz="2200" dirty="0" smtClean="0"/>
              <a:t>會同</a:t>
            </a:r>
            <a:r>
              <a:rPr lang="zh-TW" altLang="en-US" sz="2200" dirty="0"/>
              <a:t>協調機關辦理分配事宜</a:t>
            </a:r>
            <a:r>
              <a:rPr lang="zh-TW" altLang="en-US" sz="2200" dirty="0" smtClean="0"/>
              <a:t>。</a:t>
            </a:r>
            <a:endParaRPr lang="zh-TW" altLang="en-US" sz="2200" dirty="0"/>
          </a:p>
        </p:txBody>
      </p:sp>
      <p:pic>
        <p:nvPicPr>
          <p:cNvPr id="4" name="圖片 3"/>
          <p:cNvPicPr>
            <a:picLocks noChangeAspect="1"/>
          </p:cNvPicPr>
          <p:nvPr/>
        </p:nvPicPr>
        <p:blipFill>
          <a:blip r:embed="rId2"/>
          <a:stretch>
            <a:fillRect/>
          </a:stretch>
        </p:blipFill>
        <p:spPr>
          <a:xfrm>
            <a:off x="6950429" y="242824"/>
            <a:ext cx="4394493" cy="6534582"/>
          </a:xfrm>
          <a:prstGeom prst="rect">
            <a:avLst/>
          </a:prstGeom>
        </p:spPr>
      </p:pic>
      <p:sp>
        <p:nvSpPr>
          <p:cNvPr id="5" name="投影片編號版面配置區 4"/>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040174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76284" y="983227"/>
            <a:ext cx="7934632" cy="5058136"/>
          </a:xfrm>
        </p:spPr>
        <p:txBody>
          <a:bodyPr>
            <a:noAutofit/>
          </a:bodyPr>
          <a:lstStyle/>
          <a:p>
            <a:pPr marL="354013"/>
            <a:r>
              <a:rPr lang="zh-TW" altLang="en-US" sz="2200" dirty="0"/>
              <a:t>徵用作業</a:t>
            </a:r>
            <a:endParaRPr lang="en-US" altLang="zh-TW" sz="2200" dirty="0"/>
          </a:p>
          <a:p>
            <a:pPr marL="354013" indent="0">
              <a:buNone/>
            </a:pPr>
            <a:r>
              <a:rPr lang="zh-TW" altLang="en-US" sz="2200" dirty="0"/>
              <a:t>主管機關應於實施演習日一個月前，開具工程重機械徵用書，發交當地執行機關，實施工程重機械之徵用、調集及交付作業。工程重機械徵用書於動員實施階段，主管機關應依動員令或緊急命令及其運用計畫發交執行機關。	</a:t>
            </a:r>
          </a:p>
          <a:p>
            <a:pPr marL="354013" indent="0">
              <a:buNone/>
            </a:pPr>
            <a:r>
              <a:rPr lang="zh-TW" altLang="en-US" sz="2200" dirty="0">
                <a:solidFill>
                  <a:srgbClr val="FF0000"/>
                </a:solidFill>
              </a:rPr>
              <a:t>執行機關收受工程重機械徵用書後，應依所需種類及地點填發各型工程重機械及其操作人員徵用通知書</a:t>
            </a:r>
            <a:r>
              <a:rPr lang="zh-TW" altLang="en-US" sz="2200" dirty="0"/>
              <a:t>，以郵寄或其他適當方式於規定集結報到時限十日前，送達工程重機械所有人或管理人及其操作人員親自簽收，如本人不在時，應由所屬機關、公司、行號、或具有行為能力之同居人或受僱人代為簽收轉達。</a:t>
            </a:r>
          </a:p>
          <a:p>
            <a:pPr marL="354013" indent="0">
              <a:buNone/>
            </a:pPr>
            <a:r>
              <a:rPr lang="zh-TW" altLang="en-US" sz="2200" dirty="0">
                <a:solidFill>
                  <a:srgbClr val="FF0000"/>
                </a:solidFill>
              </a:rPr>
              <a:t>接收單位於接收工程重機械後，應即填發受領證明</a:t>
            </a:r>
            <a:r>
              <a:rPr lang="zh-TW" altLang="en-US" sz="2200" dirty="0"/>
              <a:t>，載明品名、規格、數量、新舊程度、評定價格及徵用期限等事項，交付工程重機械所有人或管理人。</a:t>
            </a:r>
          </a:p>
          <a:p>
            <a:endParaRPr lang="zh-TW" altLang="en-US" sz="2200" dirty="0"/>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883504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6116" y="560439"/>
            <a:ext cx="7688826" cy="5480923"/>
          </a:xfrm>
        </p:spPr>
        <p:txBody>
          <a:bodyPr>
            <a:noAutofit/>
          </a:bodyPr>
          <a:lstStyle/>
          <a:p>
            <a:r>
              <a:rPr lang="zh-TW" altLang="en-US" sz="2200" dirty="0" smtClean="0"/>
              <a:t>工程</a:t>
            </a:r>
            <a:r>
              <a:rPr lang="zh-TW" altLang="en-US" sz="2200" dirty="0"/>
              <a:t>重機械徵用</a:t>
            </a:r>
            <a:r>
              <a:rPr lang="zh-TW" altLang="en-US" sz="2200" dirty="0" smtClean="0"/>
              <a:t>通知書載明事項</a:t>
            </a:r>
            <a:r>
              <a:rPr lang="zh-TW" altLang="en-US" sz="2200" dirty="0"/>
              <a:t>：</a:t>
            </a:r>
          </a:p>
          <a:p>
            <a:pPr marL="895350" indent="-541338">
              <a:buNone/>
            </a:pPr>
            <a:r>
              <a:rPr lang="zh-TW" altLang="en-US" sz="2200" dirty="0"/>
              <a:t>一、徵用工程重機械所有人或管理人之姓名、出生年月日、性別、國民</a:t>
            </a:r>
            <a:r>
              <a:rPr lang="zh-TW" altLang="en-US" sz="2200" dirty="0" smtClean="0"/>
              <a:t>身分</a:t>
            </a:r>
            <a:r>
              <a:rPr lang="zh-TW" altLang="en-US" sz="2200" dirty="0"/>
              <a:t>證統一編號、住居所、聯絡電話。</a:t>
            </a:r>
          </a:p>
          <a:p>
            <a:pPr marL="895350" indent="-541338">
              <a:buNone/>
            </a:pPr>
            <a:r>
              <a:rPr lang="zh-TW" altLang="en-US" sz="2200" dirty="0"/>
              <a:t>二、機械種類型號或規格。</a:t>
            </a:r>
          </a:p>
          <a:p>
            <a:pPr marL="895350" indent="-541338">
              <a:buNone/>
            </a:pPr>
            <a:r>
              <a:rPr lang="zh-TW" altLang="en-US" sz="2200" dirty="0"/>
              <a:t>三、主旨、事實、理由及其法令依據。</a:t>
            </a:r>
          </a:p>
          <a:p>
            <a:pPr marL="895350" indent="-541338">
              <a:buNone/>
            </a:pPr>
            <a:r>
              <a:rPr lang="zh-TW" altLang="en-US" sz="2200" dirty="0"/>
              <a:t>四、徵用支援地區。</a:t>
            </a:r>
          </a:p>
          <a:p>
            <a:pPr marL="895350" indent="-541338">
              <a:buNone/>
            </a:pPr>
            <a:r>
              <a:rPr lang="zh-TW" altLang="en-US" sz="2200" dirty="0"/>
              <a:t>五、徵用期限。</a:t>
            </a:r>
          </a:p>
          <a:p>
            <a:pPr marL="895350" indent="-541338">
              <a:buNone/>
            </a:pPr>
            <a:r>
              <a:rPr lang="zh-TW" altLang="en-US" sz="2200" dirty="0"/>
              <a:t>六、報到時間及地點。</a:t>
            </a:r>
          </a:p>
          <a:p>
            <a:pPr marL="895350" indent="-541338">
              <a:buNone/>
            </a:pPr>
            <a:r>
              <a:rPr lang="zh-TW" altLang="en-US" sz="2200" dirty="0"/>
              <a:t>七、接收單位。</a:t>
            </a:r>
          </a:p>
          <a:p>
            <a:pPr marL="895350" indent="-541338">
              <a:buNone/>
            </a:pPr>
            <a:r>
              <a:rPr lang="zh-TW" altLang="en-US" sz="2200" dirty="0"/>
              <a:t>八、執行機關名稱及其首長署名、簽章。</a:t>
            </a:r>
          </a:p>
          <a:p>
            <a:pPr marL="895350" indent="-541338">
              <a:buNone/>
            </a:pPr>
            <a:r>
              <a:rPr lang="zh-TW" altLang="en-US" sz="2200" dirty="0"/>
              <a:t>九、發文字號及年、月、日。</a:t>
            </a:r>
          </a:p>
          <a:p>
            <a:pPr marL="895350" indent="-541338">
              <a:buNone/>
            </a:pPr>
            <a:r>
              <a:rPr lang="zh-TW" altLang="en-US" sz="2200" dirty="0"/>
              <a:t>十、表明其為行政處分之意旨及不服行政處分之救濟方法、期間及其</a:t>
            </a:r>
            <a:r>
              <a:rPr lang="zh-TW" altLang="en-US" sz="2200" dirty="0" smtClean="0"/>
              <a:t>受理機關。</a:t>
            </a:r>
            <a:endParaRPr lang="zh-TW" altLang="en-US" sz="2200" dirty="0"/>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467466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976285" y="358219"/>
            <a:ext cx="8491692" cy="1402319"/>
          </a:xfrm>
        </p:spPr>
        <p:txBody>
          <a:bodyPr>
            <a:normAutofit/>
          </a:bodyPr>
          <a:lstStyle/>
          <a:p>
            <a:pPr eaLnBrk="1" hangingPunct="1"/>
            <a:r>
              <a:rPr lang="en-US" altLang="zh-TW" sz="4800" b="1" dirty="0" smtClean="0">
                <a:effectLst>
                  <a:outerShdw blurRad="38100" dist="38100" dir="2700000" algn="tl">
                    <a:srgbClr val="000000">
                      <a:alpha val="43137"/>
                    </a:srgbClr>
                  </a:outerShdw>
                </a:effectLst>
                <a:latin typeface="+mj-ea"/>
              </a:rPr>
              <a:t>--</a:t>
            </a:r>
            <a:r>
              <a:rPr lang="zh-TW" altLang="en-US" sz="4800" b="1" dirty="0" smtClean="0">
                <a:effectLst>
                  <a:outerShdw blurRad="38100" dist="38100" dir="2700000" algn="tl">
                    <a:srgbClr val="000000">
                      <a:alpha val="43137"/>
                    </a:srgbClr>
                  </a:outerShdw>
                </a:effectLst>
                <a:latin typeface="+mj-ea"/>
              </a:rPr>
              <a:t>簡報大綱</a:t>
            </a:r>
            <a:r>
              <a:rPr lang="en-US" altLang="zh-TW" sz="4800" b="1" dirty="0" smtClean="0">
                <a:effectLst>
                  <a:outerShdw blurRad="38100" dist="38100" dir="2700000" algn="tl">
                    <a:srgbClr val="000000">
                      <a:alpha val="43137"/>
                    </a:srgbClr>
                  </a:outerShdw>
                </a:effectLst>
                <a:latin typeface="+mj-ea"/>
              </a:rPr>
              <a:t>--</a:t>
            </a:r>
            <a:endParaRPr lang="zh-TW" altLang="en-US" sz="4800" b="1" dirty="0" smtClean="0">
              <a:effectLst>
                <a:outerShdw blurRad="38100" dist="38100" dir="2700000" algn="tl">
                  <a:srgbClr val="000000">
                    <a:alpha val="43137"/>
                  </a:srgbClr>
                </a:outerShdw>
              </a:effectLst>
              <a:latin typeface="+mj-ea"/>
            </a:endParaRPr>
          </a:p>
        </p:txBody>
      </p:sp>
      <p:sp>
        <p:nvSpPr>
          <p:cNvPr id="6148" name="Rectangle 3"/>
          <p:cNvSpPr>
            <a:spLocks noGrp="1" noChangeArrowheads="1"/>
          </p:cNvSpPr>
          <p:nvPr>
            <p:ph type="body" idx="1"/>
          </p:nvPr>
        </p:nvSpPr>
        <p:spPr>
          <a:xfrm>
            <a:off x="2054942" y="2017714"/>
            <a:ext cx="6774426" cy="4535487"/>
          </a:xfrm>
        </p:spPr>
        <p:txBody>
          <a:bodyPr>
            <a:normAutofit/>
          </a:bodyPr>
          <a:lstStyle/>
          <a:p>
            <a:pPr eaLnBrk="1" hangingPunct="1"/>
            <a:r>
              <a:rPr lang="zh-TW" altLang="en-US" sz="3600" b="1" dirty="0" smtClean="0">
                <a:latin typeface="+mj-ea"/>
                <a:ea typeface="+mj-ea"/>
              </a:rPr>
              <a:t>法規介紹</a:t>
            </a:r>
            <a:endParaRPr lang="zh-TW" altLang="en-US" sz="3600" b="1" dirty="0">
              <a:latin typeface="+mj-ea"/>
              <a:ea typeface="+mj-ea"/>
            </a:endParaRPr>
          </a:p>
          <a:p>
            <a:pPr eaLnBrk="1" hangingPunct="1"/>
            <a:r>
              <a:rPr lang="zh-TW" altLang="en-US" sz="3600" b="1" dirty="0" smtClean="0">
                <a:latin typeface="+mj-ea"/>
                <a:ea typeface="+mj-ea"/>
              </a:rPr>
              <a:t>工程重機械編管及運用辦法</a:t>
            </a:r>
            <a:endParaRPr lang="en-US" altLang="zh-TW" sz="3600" b="1" dirty="0" smtClean="0">
              <a:latin typeface="+mj-ea"/>
              <a:ea typeface="+mj-ea"/>
            </a:endParaRPr>
          </a:p>
          <a:p>
            <a:pPr eaLnBrk="1" hangingPunct="1"/>
            <a:r>
              <a:rPr lang="zh-TW" altLang="en-US" sz="3600" b="1" dirty="0" smtClean="0">
                <a:latin typeface="+mj-ea"/>
                <a:ea typeface="+mj-ea"/>
              </a:rPr>
              <a:t>編管辦理情形</a:t>
            </a:r>
            <a:endParaRPr lang="zh-TW" altLang="en-US" sz="3600" b="1" dirty="0">
              <a:latin typeface="+mj-ea"/>
              <a:ea typeface="+mj-ea"/>
            </a:endParaRPr>
          </a:p>
          <a:p>
            <a:pPr eaLnBrk="1" hangingPunct="1"/>
            <a:r>
              <a:rPr lang="zh-TW" altLang="en-US" sz="3600" b="1" dirty="0" smtClean="0">
                <a:latin typeface="+mj-ea"/>
                <a:ea typeface="+mj-ea"/>
              </a:rPr>
              <a:t>參與</a:t>
            </a:r>
            <a:r>
              <a:rPr lang="zh-TW" altLang="en-US" sz="3600" b="1" dirty="0">
                <a:latin typeface="+mj-ea"/>
                <a:ea typeface="+mj-ea"/>
              </a:rPr>
              <a:t>災害</a:t>
            </a:r>
            <a:r>
              <a:rPr lang="zh-TW" altLang="en-US" sz="3600" b="1" dirty="0" smtClean="0">
                <a:latin typeface="+mj-ea"/>
                <a:ea typeface="+mj-ea"/>
              </a:rPr>
              <a:t>搶救注意事項</a:t>
            </a:r>
            <a:endParaRPr lang="en-US" altLang="zh-TW" sz="3600" b="1" dirty="0" smtClean="0">
              <a:latin typeface="+mj-ea"/>
              <a:ea typeface="+mj-ea"/>
            </a:endParaRPr>
          </a:p>
          <a:p>
            <a:pPr eaLnBrk="1" hangingPunct="1"/>
            <a:r>
              <a:rPr lang="zh-TW" altLang="en-US" sz="3600" b="1" dirty="0" smtClean="0">
                <a:latin typeface="+mj-ea"/>
                <a:ea typeface="+mj-ea"/>
              </a:rPr>
              <a:t>結語</a:t>
            </a:r>
            <a:endParaRPr lang="zh-TW" altLang="en-US" sz="3600" b="1" dirty="0">
              <a:latin typeface="+mj-ea"/>
              <a:ea typeface="+mj-ea"/>
            </a:endParaRPr>
          </a:p>
          <a:p>
            <a:pPr eaLnBrk="1" hangingPunct="1"/>
            <a:endParaRPr lang="zh-TW" altLang="en-US" sz="3600" b="1" dirty="0">
              <a:latin typeface="+mj-ea"/>
              <a:ea typeface="+mj-ea"/>
            </a:endParaRPr>
          </a:p>
          <a:p>
            <a:pPr eaLnBrk="1" hangingPunct="1"/>
            <a:endParaRPr lang="zh-TW" altLang="en-US" sz="3600" dirty="0" smtClean="0">
              <a:latin typeface="+mj-ea"/>
              <a:ea typeface="+mj-ea"/>
            </a:endParaRPr>
          </a:p>
          <a:p>
            <a:pPr eaLnBrk="1" hangingPunct="1"/>
            <a:endParaRPr lang="zh-TW" altLang="en-US" sz="3600" dirty="0" smtClean="0">
              <a:latin typeface="+mj-ea"/>
              <a:ea typeface="+mj-ea"/>
            </a:endParaRPr>
          </a:p>
          <a:p>
            <a:pPr eaLnBrk="1" hangingPunct="1"/>
            <a:endParaRPr lang="zh-TW" altLang="en-US" sz="3600" dirty="0" smtClean="0">
              <a:latin typeface="+mj-ea"/>
              <a:ea typeface="+mj-ea"/>
            </a:endParaRPr>
          </a:p>
        </p:txBody>
      </p:sp>
      <p:pic>
        <p:nvPicPr>
          <p:cNvPr id="2" name="圖片 1"/>
          <p:cNvPicPr>
            <a:picLocks noChangeAspect="1"/>
          </p:cNvPicPr>
          <p:nvPr/>
        </p:nvPicPr>
        <p:blipFill>
          <a:blip r:embed="rId2"/>
          <a:stretch>
            <a:fillRect/>
          </a:stretch>
        </p:blipFill>
        <p:spPr>
          <a:xfrm>
            <a:off x="8337754" y="4732940"/>
            <a:ext cx="2689487" cy="1820261"/>
          </a:xfrm>
          <a:prstGeom prst="rect">
            <a:avLst/>
          </a:prstGeom>
        </p:spPr>
      </p:pic>
      <p:sp>
        <p:nvSpPr>
          <p:cNvPr id="4" name="投影片編號版面配置區 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703425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66452" y="766917"/>
            <a:ext cx="7307550" cy="5274446"/>
          </a:xfrm>
        </p:spPr>
        <p:txBody>
          <a:bodyPr>
            <a:noAutofit/>
          </a:bodyPr>
          <a:lstStyle/>
          <a:p>
            <a:r>
              <a:rPr lang="zh-TW" altLang="en-US" sz="2200" dirty="0" smtClean="0"/>
              <a:t>工程</a:t>
            </a:r>
            <a:r>
              <a:rPr lang="zh-TW" altLang="en-US" sz="2200" dirty="0"/>
              <a:t>重機械操作人員徵用</a:t>
            </a:r>
            <a:r>
              <a:rPr lang="zh-TW" altLang="en-US" sz="2200" dirty="0" smtClean="0"/>
              <a:t>通知書載明事項</a:t>
            </a:r>
            <a:r>
              <a:rPr lang="zh-TW" altLang="en-US" sz="2200" dirty="0"/>
              <a:t>：</a:t>
            </a:r>
          </a:p>
          <a:p>
            <a:pPr marL="895350" indent="-541338">
              <a:buNone/>
            </a:pPr>
            <a:r>
              <a:rPr lang="zh-TW" altLang="en-US" sz="2200" dirty="0"/>
              <a:t>一、徵用操作人員之姓名、出生年月日、性別、國民身分證統一編號、</a:t>
            </a:r>
            <a:r>
              <a:rPr lang="zh-TW" altLang="en-US" sz="2200" dirty="0" smtClean="0"/>
              <a:t>住居所</a:t>
            </a:r>
            <a:r>
              <a:rPr lang="zh-TW" altLang="en-US" sz="2200" dirty="0"/>
              <a:t>、聯絡電話。</a:t>
            </a:r>
          </a:p>
          <a:p>
            <a:pPr marL="895350" indent="-541338">
              <a:buNone/>
            </a:pPr>
            <a:r>
              <a:rPr lang="zh-TW" altLang="en-US" sz="2200" dirty="0"/>
              <a:t>二、操作機械之種類型號或規格。</a:t>
            </a:r>
          </a:p>
          <a:p>
            <a:pPr marL="895350" indent="-541338">
              <a:buNone/>
            </a:pPr>
            <a:r>
              <a:rPr lang="zh-TW" altLang="en-US" sz="2200" dirty="0"/>
              <a:t>三、主旨、事實、理由及其法令依據。</a:t>
            </a:r>
          </a:p>
          <a:p>
            <a:pPr marL="895350" indent="-541338">
              <a:buNone/>
            </a:pPr>
            <a:r>
              <a:rPr lang="zh-TW" altLang="en-US" sz="2200" dirty="0"/>
              <a:t>四、徵用支援地區。</a:t>
            </a:r>
          </a:p>
          <a:p>
            <a:pPr marL="895350" indent="-541338">
              <a:buNone/>
            </a:pPr>
            <a:r>
              <a:rPr lang="zh-TW" altLang="en-US" sz="2200" dirty="0"/>
              <a:t>五、徵用期限。</a:t>
            </a:r>
          </a:p>
          <a:p>
            <a:pPr marL="895350" indent="-541338">
              <a:buNone/>
            </a:pPr>
            <a:r>
              <a:rPr lang="zh-TW" altLang="en-US" sz="2200" dirty="0"/>
              <a:t>六、報到時間及地點。</a:t>
            </a:r>
          </a:p>
          <a:p>
            <a:pPr marL="895350" indent="-541338">
              <a:buNone/>
            </a:pPr>
            <a:r>
              <a:rPr lang="zh-TW" altLang="en-US" sz="2200" dirty="0"/>
              <a:t>七、執行機關名稱及其首長署名、簽章。</a:t>
            </a:r>
          </a:p>
          <a:p>
            <a:pPr marL="895350" indent="-541338">
              <a:buNone/>
            </a:pPr>
            <a:r>
              <a:rPr lang="zh-TW" altLang="en-US" sz="2200" dirty="0"/>
              <a:t>八、發文字號及年、月、日。</a:t>
            </a:r>
          </a:p>
          <a:p>
            <a:pPr marL="895350" indent="-541338">
              <a:buNone/>
            </a:pPr>
            <a:r>
              <a:rPr lang="zh-TW" altLang="en-US" sz="2200" dirty="0"/>
              <a:t>九、表明其為行政處分之意旨及不服行政處分之救濟方法、期間及其</a:t>
            </a:r>
            <a:r>
              <a:rPr lang="zh-TW" altLang="en-US" sz="2200" dirty="0" smtClean="0"/>
              <a:t>受理機關</a:t>
            </a:r>
            <a:r>
              <a:rPr lang="zh-TW" altLang="en-US" sz="2200" dirty="0"/>
              <a:t>。</a:t>
            </a:r>
          </a:p>
          <a:p>
            <a:endParaRPr lang="zh-TW" altLang="en-US" sz="2200" dirty="0"/>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592083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1740387" y="69379"/>
            <a:ext cx="4828070" cy="6788621"/>
          </a:xfrm>
          <a:prstGeom prst="rect">
            <a:avLst/>
          </a:prstGeom>
        </p:spPr>
      </p:pic>
      <p:pic>
        <p:nvPicPr>
          <p:cNvPr id="5" name="圖片 4"/>
          <p:cNvPicPr>
            <a:picLocks noChangeAspect="1"/>
          </p:cNvPicPr>
          <p:nvPr/>
        </p:nvPicPr>
        <p:blipFill>
          <a:blip r:embed="rId3"/>
          <a:stretch>
            <a:fillRect/>
          </a:stretch>
        </p:blipFill>
        <p:spPr>
          <a:xfrm>
            <a:off x="6639425" y="147483"/>
            <a:ext cx="4582220" cy="6710517"/>
          </a:xfrm>
          <a:prstGeom prst="rect">
            <a:avLst/>
          </a:prstGeom>
        </p:spPr>
      </p:pic>
      <p:sp>
        <p:nvSpPr>
          <p:cNvPr id="3" name="投影片編號版面配置區 2"/>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505932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1692567" y="216309"/>
            <a:ext cx="4380978" cy="6538097"/>
          </a:xfrm>
          <a:prstGeom prst="rect">
            <a:avLst/>
          </a:prstGeom>
        </p:spPr>
      </p:pic>
      <p:pic>
        <p:nvPicPr>
          <p:cNvPr id="5" name="圖片 4"/>
          <p:cNvPicPr>
            <a:picLocks noChangeAspect="1"/>
          </p:cNvPicPr>
          <p:nvPr/>
        </p:nvPicPr>
        <p:blipFill>
          <a:blip r:embed="rId3"/>
          <a:stretch>
            <a:fillRect/>
          </a:stretch>
        </p:blipFill>
        <p:spPr>
          <a:xfrm>
            <a:off x="6152205" y="216309"/>
            <a:ext cx="4550614" cy="6538097"/>
          </a:xfrm>
          <a:prstGeom prst="rect">
            <a:avLst/>
          </a:prstGeom>
        </p:spPr>
      </p:pic>
      <p:sp>
        <p:nvSpPr>
          <p:cNvPr id="3" name="投影片編號版面配置區 2"/>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106226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76284" y="481782"/>
            <a:ext cx="7297718" cy="707922"/>
          </a:xfrm>
        </p:spPr>
        <p:txBody>
          <a:bodyPr>
            <a:noAutofit/>
          </a:bodyPr>
          <a:lstStyle/>
          <a:p>
            <a:r>
              <a:rPr lang="zh-TW" altLang="en-US" sz="4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參、編管辦理情形</a:t>
            </a:r>
            <a:endParaRPr lang="zh-TW" altLang="en-US" sz="4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72748" y="255637"/>
            <a:ext cx="4287135" cy="6482447"/>
          </a:xfrm>
        </p:spPr>
      </p:pic>
      <p:sp>
        <p:nvSpPr>
          <p:cNvPr id="7" name="內容版面配置區 2"/>
          <p:cNvSpPr txBox="1">
            <a:spLocks/>
          </p:cNvSpPr>
          <p:nvPr/>
        </p:nvSpPr>
        <p:spPr>
          <a:xfrm>
            <a:off x="1976284" y="1710813"/>
            <a:ext cx="4572000" cy="433054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zh-TW" altLang="en-US" sz="2400" dirty="0" smtClean="0"/>
              <a:t>編管</a:t>
            </a:r>
            <a:r>
              <a:rPr lang="en-US" altLang="zh-TW" sz="2400" dirty="0" smtClean="0"/>
              <a:t>7,989</a:t>
            </a:r>
            <a:r>
              <a:rPr lang="zh-TW" altLang="en-US" sz="2400" dirty="0" smtClean="0"/>
              <a:t>機具、</a:t>
            </a:r>
            <a:r>
              <a:rPr lang="en-US" altLang="zh-TW" sz="2400" dirty="0" smtClean="0"/>
              <a:t>4,179</a:t>
            </a:r>
            <a:r>
              <a:rPr lang="zh-TW" altLang="en-US" sz="2400" dirty="0" smtClean="0"/>
              <a:t>操作人員、</a:t>
            </a:r>
            <a:r>
              <a:rPr lang="en-US" altLang="zh-TW" sz="2400" dirty="0" smtClean="0"/>
              <a:t>2,989</a:t>
            </a:r>
            <a:r>
              <a:rPr lang="zh-TW" altLang="en-US" sz="2400" dirty="0" smtClean="0"/>
              <a:t>廠商</a:t>
            </a:r>
            <a:endParaRPr lang="en-US" altLang="zh-TW" sz="2400" dirty="0" smtClean="0"/>
          </a:p>
          <a:p>
            <a:pPr>
              <a:spcBef>
                <a:spcPct val="0"/>
              </a:spcBef>
            </a:pPr>
            <a:r>
              <a:rPr lang="zh-TW" altLang="en-US" sz="2400" dirty="0" smtClean="0">
                <a:solidFill>
                  <a:schemeClr val="tx1"/>
                </a:solidFill>
              </a:rPr>
              <a:t>工程</a:t>
            </a:r>
            <a:r>
              <a:rPr lang="zh-TW" altLang="en-US" sz="2400" dirty="0">
                <a:solidFill>
                  <a:schemeClr val="tx1"/>
                </a:solidFill>
              </a:rPr>
              <a:t>重機械相關</a:t>
            </a:r>
            <a:r>
              <a:rPr lang="zh-TW" altLang="en-US" sz="2400" dirty="0" smtClean="0">
                <a:solidFill>
                  <a:schemeClr val="tx1"/>
                </a:solidFill>
              </a:rPr>
              <a:t>公會</a:t>
            </a:r>
            <a:r>
              <a:rPr lang="en-US" altLang="zh-TW" sz="2400" dirty="0" smtClean="0">
                <a:solidFill>
                  <a:schemeClr val="tx1"/>
                </a:solidFill>
              </a:rPr>
              <a:t>20</a:t>
            </a:r>
            <a:r>
              <a:rPr lang="zh-TW" altLang="en-US" sz="2400" dirty="0" smtClean="0">
                <a:solidFill>
                  <a:schemeClr val="tx1"/>
                </a:solidFill>
              </a:rPr>
              <a:t>家 </a:t>
            </a:r>
            <a:endParaRPr lang="en-US" altLang="zh-TW" sz="2400" dirty="0" smtClean="0">
              <a:solidFill>
                <a:schemeClr val="tx1"/>
              </a:solidFill>
            </a:endParaRPr>
          </a:p>
          <a:p>
            <a:pPr>
              <a:spcBef>
                <a:spcPct val="0"/>
              </a:spcBef>
            </a:pPr>
            <a:r>
              <a:rPr lang="zh-TW" altLang="en-US" sz="2400" dirty="0" smtClean="0">
                <a:solidFill>
                  <a:schemeClr val="tx1"/>
                </a:solidFill>
              </a:rPr>
              <a:t>交通</a:t>
            </a:r>
            <a:r>
              <a:rPr lang="zh-TW" altLang="en-US" sz="2400" dirty="0">
                <a:solidFill>
                  <a:schemeClr val="tx1"/>
                </a:solidFill>
              </a:rPr>
              <a:t>動員</a:t>
            </a:r>
            <a:r>
              <a:rPr lang="zh-TW" altLang="en-US" sz="2400" dirty="0" smtClean="0">
                <a:solidFill>
                  <a:schemeClr val="tx1"/>
                </a:solidFill>
              </a:rPr>
              <a:t>體系機關</a:t>
            </a:r>
            <a:endParaRPr lang="en-US" altLang="zh-TW" sz="2400" dirty="0" smtClean="0">
              <a:solidFill>
                <a:schemeClr val="tx1"/>
              </a:solidFill>
            </a:endParaRPr>
          </a:p>
          <a:p>
            <a:pPr>
              <a:spcBef>
                <a:spcPct val="0"/>
              </a:spcBef>
            </a:pPr>
            <a:r>
              <a:rPr lang="zh-TW" altLang="en-US" sz="2400" dirty="0" smtClean="0">
                <a:solidFill>
                  <a:schemeClr val="tx1"/>
                </a:solidFill>
              </a:rPr>
              <a:t>地區</a:t>
            </a:r>
            <a:r>
              <a:rPr lang="zh-TW" altLang="en-US" sz="2400" dirty="0">
                <a:solidFill>
                  <a:schemeClr val="tx1"/>
                </a:solidFill>
              </a:rPr>
              <a:t>後備指揮部</a:t>
            </a:r>
          </a:p>
          <a:p>
            <a:endParaRPr lang="zh-TW" altLang="en-US" sz="2400" dirty="0"/>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014450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8386627" y="3271163"/>
            <a:ext cx="2182557" cy="3084843"/>
          </a:xfrm>
          <a:prstGeom prst="rect">
            <a:avLst/>
          </a:prstGeom>
        </p:spPr>
      </p:pic>
      <p:pic>
        <p:nvPicPr>
          <p:cNvPr id="6" name="圖片 5"/>
          <p:cNvPicPr>
            <a:picLocks noChangeAspect="1"/>
          </p:cNvPicPr>
          <p:nvPr/>
        </p:nvPicPr>
        <p:blipFill>
          <a:blip r:embed="rId3"/>
          <a:stretch>
            <a:fillRect/>
          </a:stretch>
        </p:blipFill>
        <p:spPr>
          <a:xfrm>
            <a:off x="9221591" y="816077"/>
            <a:ext cx="2085013" cy="2950720"/>
          </a:xfrm>
          <a:prstGeom prst="rect">
            <a:avLst/>
          </a:prstGeom>
        </p:spPr>
      </p:pic>
      <p:sp>
        <p:nvSpPr>
          <p:cNvPr id="3" name="內容版面配置區 2"/>
          <p:cNvSpPr>
            <a:spLocks noGrp="1"/>
          </p:cNvSpPr>
          <p:nvPr>
            <p:ph idx="1"/>
          </p:nvPr>
        </p:nvSpPr>
        <p:spPr>
          <a:xfrm>
            <a:off x="1976285" y="816077"/>
            <a:ext cx="6576815" cy="5205622"/>
          </a:xfrm>
        </p:spPr>
        <p:txBody>
          <a:bodyPr>
            <a:noAutofit/>
          </a:bodyPr>
          <a:lstStyle/>
          <a:p>
            <a:r>
              <a:rPr lang="zh-TW" altLang="en-US" sz="2400" dirty="0">
                <a:solidFill>
                  <a:schemeClr val="tx1"/>
                </a:solidFill>
                <a:latin typeface="+mn-ea"/>
              </a:rPr>
              <a:t>每</a:t>
            </a:r>
            <a:r>
              <a:rPr lang="en-US" altLang="zh-TW" sz="2400" dirty="0">
                <a:solidFill>
                  <a:schemeClr val="tx1"/>
                </a:solidFill>
                <a:latin typeface="+mn-ea"/>
              </a:rPr>
              <a:t>6</a:t>
            </a:r>
            <a:r>
              <a:rPr lang="zh-TW" altLang="en-US" sz="2400" dirty="0">
                <a:solidFill>
                  <a:schemeClr val="tx1"/>
                </a:solidFill>
                <a:latin typeface="+mn-ea"/>
              </a:rPr>
              <a:t>個月辦理工程重機械、操作人員等動員能量資料之調查、統計，確實掌握動員能量，並登錄於網站建檔</a:t>
            </a:r>
            <a:r>
              <a:rPr lang="zh-TW" altLang="en-US" sz="2400" dirty="0" smtClean="0">
                <a:solidFill>
                  <a:schemeClr val="tx1"/>
                </a:solidFill>
                <a:latin typeface="+mn-ea"/>
              </a:rPr>
              <a:t>。</a:t>
            </a:r>
            <a:endParaRPr lang="en-US" altLang="zh-TW" sz="2400" dirty="0" smtClean="0">
              <a:solidFill>
                <a:schemeClr val="tx1"/>
              </a:solidFill>
              <a:latin typeface="+mn-ea"/>
            </a:endParaRPr>
          </a:p>
          <a:p>
            <a:r>
              <a:rPr lang="zh-TW" altLang="en-US" sz="2400" dirty="0" smtClean="0">
                <a:solidFill>
                  <a:schemeClr val="tx1"/>
                </a:solidFill>
                <a:latin typeface="+mn-ea"/>
              </a:rPr>
              <a:t>對於工程重機械廠商及操作人員辦理</a:t>
            </a:r>
            <a:r>
              <a:rPr lang="zh-TW" altLang="en-US" sz="2400" dirty="0">
                <a:solidFill>
                  <a:schemeClr val="tx1"/>
                </a:solidFill>
                <a:latin typeface="+mn-ea"/>
              </a:rPr>
              <a:t>教育訓練。</a:t>
            </a:r>
          </a:p>
          <a:p>
            <a:r>
              <a:rPr lang="zh-TW" altLang="en-US" sz="2400" dirty="0" smtClean="0">
                <a:solidFill>
                  <a:schemeClr val="tx1"/>
                </a:solidFill>
                <a:latin typeface="+mn-ea"/>
              </a:rPr>
              <a:t>就</a:t>
            </a:r>
            <a:r>
              <a:rPr lang="zh-TW" altLang="en-US" sz="2400" dirty="0">
                <a:solidFill>
                  <a:schemeClr val="tx1"/>
                </a:solidFill>
                <a:latin typeface="+mn-ea"/>
              </a:rPr>
              <a:t>軍事及行政等需求機關所需動員工程重機械之種類、數量會同協調機關辦理年度供需簽證。</a:t>
            </a:r>
          </a:p>
          <a:p>
            <a:r>
              <a:rPr lang="zh-TW" altLang="en-US" sz="2400" dirty="0" smtClean="0">
                <a:solidFill>
                  <a:schemeClr val="tx1"/>
                </a:solidFill>
                <a:latin typeface="+mn-ea"/>
              </a:rPr>
              <a:t>就</a:t>
            </a:r>
            <a:r>
              <a:rPr lang="zh-TW" altLang="en-US" sz="2400" dirty="0">
                <a:solidFill>
                  <a:schemeClr val="tx1"/>
                </a:solidFill>
                <a:latin typeface="+mn-ea"/>
              </a:rPr>
              <a:t>編管之重機械及操作人員資料，自行或配合軍事單位定期現地訪查，確認資料完整</a:t>
            </a:r>
            <a:r>
              <a:rPr lang="zh-TW" altLang="en-US" sz="2400" dirty="0" smtClean="0">
                <a:solidFill>
                  <a:schemeClr val="tx1"/>
                </a:solidFill>
                <a:latin typeface="+mn-ea"/>
              </a:rPr>
              <a:t>。</a:t>
            </a:r>
            <a:endParaRPr lang="en-US" altLang="zh-TW" sz="2400" dirty="0" smtClean="0">
              <a:solidFill>
                <a:schemeClr val="tx1"/>
              </a:solidFill>
              <a:latin typeface="+mn-ea"/>
            </a:endParaRPr>
          </a:p>
          <a:p>
            <a:r>
              <a:rPr lang="zh-TW" altLang="en-US" sz="2400" dirty="0">
                <a:solidFill>
                  <a:schemeClr val="tx1"/>
                </a:solidFill>
                <a:latin typeface="+mn-ea"/>
              </a:rPr>
              <a:t>請勞動</a:t>
            </a:r>
            <a:r>
              <a:rPr lang="zh-TW" altLang="en-US" sz="2400" dirty="0" smtClean="0">
                <a:solidFill>
                  <a:schemeClr val="tx1"/>
                </a:solidFill>
                <a:latin typeface="+mn-ea"/>
              </a:rPr>
              <a:t>部提供</a:t>
            </a:r>
            <a:r>
              <a:rPr lang="zh-TW" altLang="en-US" sz="2400" dirty="0">
                <a:solidFill>
                  <a:schemeClr val="tx1"/>
                </a:solidFill>
                <a:latin typeface="+mn-ea"/>
              </a:rPr>
              <a:t>「取得重機械操作執照之人員名冊」及交通部公路</a:t>
            </a:r>
            <a:r>
              <a:rPr lang="zh-TW" altLang="en-US" sz="2400" dirty="0" smtClean="0">
                <a:solidFill>
                  <a:schemeClr val="tx1"/>
                </a:solidFill>
                <a:latin typeface="+mn-ea"/>
              </a:rPr>
              <a:t>總局提供</a:t>
            </a:r>
            <a:r>
              <a:rPr lang="zh-TW" altLang="en-US" sz="2400" dirty="0">
                <a:solidFill>
                  <a:schemeClr val="tx1"/>
                </a:solidFill>
                <a:latin typeface="+mn-ea"/>
              </a:rPr>
              <a:t>「申領牌照之公路動力機械資料</a:t>
            </a:r>
            <a:r>
              <a:rPr lang="zh-TW" altLang="en-US" sz="2400" dirty="0" smtClean="0">
                <a:solidFill>
                  <a:schemeClr val="tx1"/>
                </a:solidFill>
                <a:latin typeface="+mn-ea"/>
              </a:rPr>
              <a:t>」，納入編管調查。</a:t>
            </a:r>
            <a:endParaRPr lang="zh-TW" altLang="en-US" sz="2400" dirty="0">
              <a:solidFill>
                <a:schemeClr val="tx1"/>
              </a:solidFill>
              <a:latin typeface="+mn-ea"/>
            </a:endParaRPr>
          </a:p>
          <a:p>
            <a:endParaRPr lang="zh-TW" altLang="en-US" sz="2400" dirty="0">
              <a:solidFill>
                <a:schemeClr val="tx1"/>
              </a:solidFill>
              <a:latin typeface="+mn-ea"/>
            </a:endParaRPr>
          </a:p>
          <a:p>
            <a:endParaRPr lang="zh-TW" altLang="en-US" sz="2400" dirty="0">
              <a:solidFill>
                <a:schemeClr val="tx1"/>
              </a:solidFill>
              <a:latin typeface="+mn-ea"/>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2382808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66452" y="1081549"/>
            <a:ext cx="5289754" cy="4959814"/>
          </a:xfrm>
        </p:spPr>
        <p:txBody>
          <a:bodyPr>
            <a:normAutofit/>
          </a:bodyPr>
          <a:lstStyle/>
          <a:p>
            <a:r>
              <a:rPr lang="zh-TW" altLang="en-US" sz="2400" dirty="0"/>
              <a:t>配合辦理各項動員及災害防救相關</a:t>
            </a:r>
            <a:r>
              <a:rPr lang="zh-TW" altLang="en-US" sz="2400" dirty="0" smtClean="0"/>
              <a:t>演練</a:t>
            </a:r>
            <a:r>
              <a:rPr lang="zh-TW" altLang="en-US" sz="2400" dirty="0"/>
              <a:t>，</a:t>
            </a:r>
            <a:r>
              <a:rPr lang="zh-TW" altLang="en-US" sz="2400" dirty="0" smtClean="0"/>
              <a:t>協助</a:t>
            </a:r>
            <a:r>
              <a:rPr lang="zh-TW" altLang="en-US" sz="2400" dirty="0"/>
              <a:t>各需求機關辦理演習徵用事宜，增進各工程重機械動員承辦人作業與指揮應變能力</a:t>
            </a:r>
            <a:r>
              <a:rPr lang="zh-TW" altLang="en-US" sz="2400" dirty="0" smtClean="0"/>
              <a:t>。</a:t>
            </a:r>
            <a:endParaRPr lang="zh-TW" altLang="en-US" sz="2400" dirty="0"/>
          </a:p>
          <a:p>
            <a:r>
              <a:rPr lang="zh-TW" altLang="en-US" sz="2400" dirty="0"/>
              <a:t>因應天然災害或重大緊急事故防、救災需求，與鄰近縣市建立相互支援機制。</a:t>
            </a:r>
          </a:p>
          <a:p>
            <a:r>
              <a:rPr lang="zh-TW" altLang="en-US" sz="2400" dirty="0"/>
              <a:t>提供工程重機械編管資源共享（經濟部</a:t>
            </a:r>
            <a:r>
              <a:rPr lang="en-US" altLang="zh-TW" sz="2400" dirty="0"/>
              <a:t>-</a:t>
            </a:r>
            <a:r>
              <a:rPr lang="zh-TW" altLang="en-US" sz="2400" dirty="0"/>
              <a:t>物力調查實施辦法、國防部</a:t>
            </a:r>
            <a:r>
              <a:rPr lang="en-US" altLang="zh-TW" sz="2400" dirty="0"/>
              <a:t>-</a:t>
            </a:r>
            <a:r>
              <a:rPr lang="zh-TW" altLang="en-US" sz="2400" dirty="0"/>
              <a:t>物力動員編管資料資訊系統），於災害、反</a:t>
            </a:r>
            <a:r>
              <a:rPr lang="zh-TW" altLang="en-US" sz="2400" dirty="0" smtClean="0"/>
              <a:t>恐等</a:t>
            </a:r>
            <a:r>
              <a:rPr lang="zh-TW" altLang="en-US" sz="2400" dirty="0"/>
              <a:t>緊急應變時支援各相關單位。</a:t>
            </a:r>
          </a:p>
          <a:p>
            <a:endParaRPr lang="zh-TW" altLang="en-US" sz="2400" dirty="0"/>
          </a:p>
        </p:txBody>
      </p:sp>
      <p:pic>
        <p:nvPicPr>
          <p:cNvPr id="5" name="圖片 4"/>
          <p:cNvPicPr>
            <a:picLocks noChangeAspect="1"/>
          </p:cNvPicPr>
          <p:nvPr/>
        </p:nvPicPr>
        <p:blipFill>
          <a:blip r:embed="rId2"/>
          <a:stretch>
            <a:fillRect/>
          </a:stretch>
        </p:blipFill>
        <p:spPr>
          <a:xfrm>
            <a:off x="7547371" y="1707531"/>
            <a:ext cx="3822523" cy="4974767"/>
          </a:xfrm>
          <a:prstGeom prst="rect">
            <a:avLst/>
          </a:prstGeom>
        </p:spPr>
      </p:pic>
      <p:pic>
        <p:nvPicPr>
          <p:cNvPr id="6" name="圖片 5"/>
          <p:cNvPicPr>
            <a:picLocks noChangeAspect="1"/>
          </p:cNvPicPr>
          <p:nvPr/>
        </p:nvPicPr>
        <p:blipFill>
          <a:blip r:embed="rId3"/>
          <a:stretch>
            <a:fillRect/>
          </a:stretch>
        </p:blipFill>
        <p:spPr>
          <a:xfrm>
            <a:off x="8402720" y="214527"/>
            <a:ext cx="2111824" cy="1404158"/>
          </a:xfrm>
          <a:prstGeom prst="rect">
            <a:avLst/>
          </a:prstGeom>
        </p:spPr>
      </p:pic>
      <p:sp>
        <p:nvSpPr>
          <p:cNvPr id="4" name="投影片編號版面配置區 3"/>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551013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66452" y="481781"/>
            <a:ext cx="7307550" cy="727587"/>
          </a:xfrm>
        </p:spPr>
        <p:txBody>
          <a:bodyPr>
            <a:noAutofit/>
          </a:bodyPr>
          <a:lstStyle/>
          <a:p>
            <a:r>
              <a:rPr lang="zh-TW" altLang="en-US" sz="4400" b="1" dirty="0" smtClean="0">
                <a:effectLst>
                  <a:outerShdw blurRad="38100" dist="38100" dir="2700000" algn="tl">
                    <a:srgbClr val="000000">
                      <a:alpha val="43137"/>
                    </a:srgbClr>
                  </a:outerShdw>
                </a:effectLst>
              </a:rPr>
              <a:t>肆、參與災害搶救注意事項</a:t>
            </a:r>
            <a:endParaRPr lang="zh-TW" altLang="en-US" sz="4400" b="1" dirty="0">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1356852" y="3441290"/>
            <a:ext cx="7413522" cy="3416709"/>
          </a:xfrm>
        </p:spPr>
        <p:txBody>
          <a:bodyPr>
            <a:noAutofit/>
          </a:bodyPr>
          <a:lstStyle/>
          <a:p>
            <a:r>
              <a:rPr lang="zh-TW" altLang="en-US" sz="2400" dirty="0">
                <a:solidFill>
                  <a:srgbClr val="FF0000"/>
                </a:solidFill>
              </a:rPr>
              <a:t>國軍協助災害防救辦法</a:t>
            </a:r>
            <a:r>
              <a:rPr lang="zh-TW" altLang="en-US" sz="2400" dirty="0" smtClean="0"/>
              <a:t>第</a:t>
            </a:r>
            <a:r>
              <a:rPr lang="en-US" altLang="zh-TW" sz="2400" dirty="0" smtClean="0"/>
              <a:t>12</a:t>
            </a:r>
            <a:r>
              <a:rPr lang="zh-TW" altLang="en-US" sz="2400" dirty="0" smtClean="0"/>
              <a:t>條：</a:t>
            </a:r>
            <a:r>
              <a:rPr lang="en-US" altLang="zh-TW" sz="2400" dirty="0" smtClean="0"/>
              <a:t>…</a:t>
            </a:r>
            <a:r>
              <a:rPr lang="zh-TW" altLang="en-US" sz="2400" dirty="0" smtClean="0"/>
              <a:t>國軍</a:t>
            </a:r>
            <a:r>
              <a:rPr lang="zh-TW" altLang="en-US" sz="2400" dirty="0"/>
              <a:t>協助災害防救時，無法支援之操作人員、特種機具、重型機械或資</a:t>
            </a:r>
            <a:r>
              <a:rPr lang="zh-TW" altLang="en-US" sz="2400" dirty="0" smtClean="0"/>
              <a:t>材等</a:t>
            </a:r>
            <a:r>
              <a:rPr lang="zh-TW" altLang="en-US" sz="2400" dirty="0"/>
              <a:t>，由受支援機關</a:t>
            </a:r>
            <a:r>
              <a:rPr lang="zh-TW" altLang="en-US" sz="2400" dirty="0" smtClean="0"/>
              <a:t>依災害防救法第</a:t>
            </a:r>
            <a:r>
              <a:rPr lang="en-US" altLang="zh-TW" sz="2400" dirty="0" smtClean="0"/>
              <a:t>31</a:t>
            </a:r>
            <a:r>
              <a:rPr lang="zh-TW" altLang="en-US" sz="2400" dirty="0" smtClean="0"/>
              <a:t>條第</a:t>
            </a:r>
            <a:r>
              <a:rPr lang="en-US" altLang="zh-TW" sz="2400" dirty="0" smtClean="0"/>
              <a:t>1</a:t>
            </a:r>
            <a:r>
              <a:rPr lang="zh-TW" altLang="en-US" sz="2400" dirty="0" smtClean="0"/>
              <a:t>項第</a:t>
            </a:r>
            <a:r>
              <a:rPr lang="en-US" altLang="zh-TW" sz="2400" dirty="0" smtClean="0"/>
              <a:t>4</a:t>
            </a:r>
            <a:r>
              <a:rPr lang="zh-TW" altLang="en-US" sz="2400" dirty="0" smtClean="0"/>
              <a:t>款</a:t>
            </a:r>
            <a:r>
              <a:rPr lang="zh-TW" altLang="en-US" sz="2400" dirty="0"/>
              <a:t>、</a:t>
            </a:r>
            <a:r>
              <a:rPr lang="zh-TW" altLang="en-US" sz="2400" dirty="0" smtClean="0"/>
              <a:t>第</a:t>
            </a:r>
            <a:r>
              <a:rPr lang="en-US" altLang="zh-TW" sz="2400" dirty="0" smtClean="0"/>
              <a:t>5</a:t>
            </a:r>
            <a:r>
              <a:rPr lang="zh-TW" altLang="en-US" sz="2400" dirty="0" smtClean="0"/>
              <a:t>款</a:t>
            </a:r>
            <a:r>
              <a:rPr lang="zh-TW" altLang="en-US" sz="2400" dirty="0"/>
              <a:t>規定，辦理</a:t>
            </a:r>
            <a:r>
              <a:rPr lang="zh-TW" altLang="en-US" sz="2400" dirty="0" smtClean="0"/>
              <a:t>徵調</a:t>
            </a:r>
            <a:r>
              <a:rPr lang="zh-TW" altLang="en-US" sz="2400" dirty="0"/>
              <a:t>、徵用及徵購作業</a:t>
            </a:r>
            <a:r>
              <a:rPr lang="zh-TW" altLang="en-US" sz="2400" dirty="0" smtClean="0"/>
              <a:t>。</a:t>
            </a:r>
            <a:endParaRPr lang="en-US" altLang="zh-TW" sz="2400" dirty="0" smtClean="0"/>
          </a:p>
          <a:p>
            <a:r>
              <a:rPr lang="zh-TW" altLang="en-US" sz="2400" dirty="0" smtClean="0"/>
              <a:t>第</a:t>
            </a:r>
            <a:r>
              <a:rPr lang="en-US" altLang="zh-TW" sz="2400" dirty="0" smtClean="0"/>
              <a:t>16</a:t>
            </a:r>
            <a:r>
              <a:rPr lang="zh-TW" altLang="en-US" sz="2400" dirty="0" smtClean="0"/>
              <a:t>條：</a:t>
            </a:r>
            <a:r>
              <a:rPr lang="en-US" altLang="zh-TW" sz="2400" dirty="0" smtClean="0"/>
              <a:t>…</a:t>
            </a:r>
            <a:r>
              <a:rPr lang="zh-TW" altLang="en-US" sz="2400" dirty="0" smtClean="0"/>
              <a:t>中央</a:t>
            </a:r>
            <a:r>
              <a:rPr lang="zh-TW" altLang="en-US" sz="2400" dirty="0"/>
              <a:t>或地方災害應變中心開設後，國軍依請求協助民間車輛與機具</a:t>
            </a:r>
            <a:r>
              <a:rPr lang="zh-TW" altLang="en-US" sz="2400" dirty="0" smtClean="0"/>
              <a:t>徵調</a:t>
            </a:r>
            <a:r>
              <a:rPr lang="en-US" altLang="zh-TW" sz="2400" dirty="0" smtClean="0"/>
              <a:t>…</a:t>
            </a:r>
            <a:r>
              <a:rPr lang="zh-TW" altLang="en-US" sz="2400" dirty="0" smtClean="0"/>
              <a:t>所</a:t>
            </a:r>
            <a:r>
              <a:rPr lang="zh-TW" altLang="en-US" sz="2400" dirty="0"/>
              <a:t>需費用，應由受支援機關</a:t>
            </a:r>
            <a:r>
              <a:rPr lang="zh-TW" altLang="en-US" sz="2400" dirty="0" smtClean="0"/>
              <a:t>依災害防救法第</a:t>
            </a:r>
            <a:r>
              <a:rPr lang="en-US" altLang="zh-TW" sz="2400" dirty="0" smtClean="0"/>
              <a:t>43</a:t>
            </a:r>
            <a:r>
              <a:rPr lang="zh-TW" altLang="en-US" sz="2400" dirty="0" smtClean="0"/>
              <a:t>條</a:t>
            </a:r>
            <a:r>
              <a:rPr lang="zh-TW" altLang="en-US" sz="2400" dirty="0"/>
              <a:t>及預算相關法令籌措歸墊，必要時得報請中央災害防救</a:t>
            </a:r>
            <a:r>
              <a:rPr lang="zh-TW" altLang="en-US" sz="2400" dirty="0" smtClean="0"/>
              <a:t>委員會</a:t>
            </a:r>
            <a:r>
              <a:rPr lang="zh-TW" altLang="en-US" sz="2400" dirty="0"/>
              <a:t>協調。</a:t>
            </a:r>
          </a:p>
        </p:txBody>
      </p:sp>
      <p:sp>
        <p:nvSpPr>
          <p:cNvPr id="4" name="向右箭號圖說文字 3"/>
          <p:cNvSpPr/>
          <p:nvPr/>
        </p:nvSpPr>
        <p:spPr>
          <a:xfrm>
            <a:off x="2664542" y="1651042"/>
            <a:ext cx="2015613" cy="1356852"/>
          </a:xfrm>
          <a:prstGeom prst="right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2000" dirty="0" smtClean="0"/>
              <a:t>行政、軍事機關自有機具</a:t>
            </a:r>
            <a:endParaRPr lang="zh-TW" altLang="en-US" sz="2000" dirty="0"/>
          </a:p>
        </p:txBody>
      </p:sp>
      <p:sp>
        <p:nvSpPr>
          <p:cNvPr id="6" name="向右箭號圖說文字 5"/>
          <p:cNvSpPr/>
          <p:nvPr/>
        </p:nvSpPr>
        <p:spPr>
          <a:xfrm>
            <a:off x="4650657" y="1642764"/>
            <a:ext cx="1907458" cy="1356852"/>
          </a:xfrm>
          <a:prstGeom prst="rightArrowCallout">
            <a:avLst/>
          </a:prstGeom>
        </p:spPr>
        <p:style>
          <a:lnRef idx="1">
            <a:schemeClr val="dk1"/>
          </a:lnRef>
          <a:fillRef idx="3">
            <a:schemeClr val="dk1"/>
          </a:fillRef>
          <a:effectRef idx="2">
            <a:schemeClr val="dk1"/>
          </a:effectRef>
          <a:fontRef idx="minor">
            <a:schemeClr val="lt1"/>
          </a:fontRef>
        </p:style>
        <p:txBody>
          <a:bodyPr rtlCol="0" anchor="ctr"/>
          <a:lstStyle/>
          <a:p>
            <a:pPr algn="ctr"/>
            <a:r>
              <a:rPr lang="zh-TW" altLang="en-US" sz="2000" dirty="0" smtClean="0"/>
              <a:t>開口合約</a:t>
            </a:r>
            <a:endParaRPr lang="zh-TW" altLang="en-US" sz="2000" dirty="0"/>
          </a:p>
        </p:txBody>
      </p:sp>
      <p:sp>
        <p:nvSpPr>
          <p:cNvPr id="8" name="矩形 7"/>
          <p:cNvSpPr/>
          <p:nvPr/>
        </p:nvSpPr>
        <p:spPr>
          <a:xfrm>
            <a:off x="6558115" y="1642764"/>
            <a:ext cx="1386348" cy="135685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000" dirty="0" smtClean="0"/>
              <a:t>徵租用</a:t>
            </a:r>
            <a:endParaRPr lang="zh-TW" altLang="en-US" sz="2000" dirty="0"/>
          </a:p>
        </p:txBody>
      </p:sp>
      <p:pic>
        <p:nvPicPr>
          <p:cNvPr id="7"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76351" y="2142177"/>
            <a:ext cx="2555209" cy="173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76352" y="4365462"/>
            <a:ext cx="2555209" cy="171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投影片編號版面配置區 9"/>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3052974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內容版面配置區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6632" y="265990"/>
            <a:ext cx="5118026" cy="6449855"/>
          </a:xfrm>
        </p:spPr>
      </p:pic>
      <p:pic>
        <p:nvPicPr>
          <p:cNvPr id="4" name="圖片 3"/>
          <p:cNvPicPr>
            <a:picLocks noChangeAspect="1"/>
          </p:cNvPicPr>
          <p:nvPr/>
        </p:nvPicPr>
        <p:blipFill>
          <a:blip r:embed="rId3"/>
          <a:stretch>
            <a:fillRect/>
          </a:stretch>
        </p:blipFill>
        <p:spPr>
          <a:xfrm>
            <a:off x="6382664" y="442451"/>
            <a:ext cx="5347220" cy="6645730"/>
          </a:xfrm>
          <a:prstGeom prst="rect">
            <a:avLst/>
          </a:prstGeom>
        </p:spPr>
      </p:pic>
      <p:sp>
        <p:nvSpPr>
          <p:cNvPr id="5" name="投影片編號版面配置區 4"/>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302068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6116" y="658760"/>
            <a:ext cx="7836310" cy="5987845"/>
          </a:xfrm>
        </p:spPr>
        <p:txBody>
          <a:bodyPr>
            <a:normAutofit lnSpcReduction="10000"/>
          </a:bodyPr>
          <a:lstStyle/>
          <a:p>
            <a:r>
              <a:rPr lang="zh-TW" altLang="en-US" sz="2400" dirty="0"/>
              <a:t>各縣、市後備指揮部應協調縣</a:t>
            </a:r>
            <a:r>
              <a:rPr lang="zh-TW" altLang="en-US" sz="2400" dirty="0" smtClean="0"/>
              <a:t>、市政府</a:t>
            </a:r>
            <a:r>
              <a:rPr lang="zh-TW" altLang="en-US" sz="2400" dirty="0"/>
              <a:t>及監理所、站共同召開「救災物資及車輛、工程重機械</a:t>
            </a:r>
            <a:r>
              <a:rPr lang="zh-TW" altLang="en-US" sz="2400" dirty="0" smtClean="0"/>
              <a:t>評</a:t>
            </a:r>
            <a:r>
              <a:rPr lang="en-US" altLang="zh-TW" sz="2400" dirty="0" smtClean="0"/>
              <a:t>(</a:t>
            </a:r>
            <a:r>
              <a:rPr lang="zh-TW" altLang="en-US" sz="2400" dirty="0" smtClean="0"/>
              <a:t>議</a:t>
            </a:r>
            <a:r>
              <a:rPr lang="en-US" altLang="zh-TW" sz="2400" dirty="0" smtClean="0"/>
              <a:t>)</a:t>
            </a:r>
            <a:r>
              <a:rPr lang="zh-TW" altLang="en-US" sz="2400" dirty="0" smtClean="0"/>
              <a:t>價</a:t>
            </a:r>
            <a:r>
              <a:rPr lang="zh-TW" altLang="en-US" sz="2400" dirty="0"/>
              <a:t>協調會」，藉以訂定參考價格，並完成記錄送交地區後備指揮部備查</a:t>
            </a:r>
            <a:r>
              <a:rPr lang="zh-TW" altLang="en-US" sz="2400" dirty="0" smtClean="0"/>
              <a:t>。</a:t>
            </a:r>
            <a:endParaRPr lang="en-US" altLang="zh-TW" sz="2400" dirty="0" smtClean="0"/>
          </a:p>
          <a:p>
            <a:r>
              <a:rPr lang="zh-TW" altLang="en-US" sz="2400" dirty="0" smtClean="0"/>
              <a:t>政府採購法第</a:t>
            </a:r>
            <a:r>
              <a:rPr lang="en-US" altLang="zh-TW" sz="2400" dirty="0" smtClean="0"/>
              <a:t>105</a:t>
            </a:r>
            <a:r>
              <a:rPr lang="zh-TW" altLang="en-US" sz="2400" dirty="0" smtClean="0"/>
              <a:t>條：機關</a:t>
            </a:r>
            <a:r>
              <a:rPr lang="zh-TW" altLang="en-US" sz="2400" dirty="0"/>
              <a:t>辦理下列採購，得不適用本法招標、決標之</a:t>
            </a:r>
            <a:r>
              <a:rPr lang="zh-TW" altLang="en-US" sz="2400" dirty="0" smtClean="0"/>
              <a:t>規定：</a:t>
            </a:r>
            <a:r>
              <a:rPr lang="en-US" altLang="zh-TW" sz="2400" dirty="0" smtClean="0"/>
              <a:t>…</a:t>
            </a:r>
            <a:r>
              <a:rPr lang="zh-TW" altLang="en-US" sz="2400" dirty="0" smtClean="0"/>
              <a:t>一</a:t>
            </a:r>
            <a:r>
              <a:rPr lang="zh-TW" altLang="en-US" sz="2400" dirty="0"/>
              <a:t>、國家遇有戰爭、天然災害、癘疫或財政經濟上有重大變故，需緊急</a:t>
            </a:r>
            <a:r>
              <a:rPr lang="zh-TW" altLang="en-US" sz="2400" dirty="0" smtClean="0"/>
              <a:t>處置</a:t>
            </a:r>
            <a:r>
              <a:rPr lang="zh-TW" altLang="en-US" sz="2400" dirty="0"/>
              <a:t>之採購事項</a:t>
            </a:r>
            <a:r>
              <a:rPr lang="zh-TW" altLang="en-US" sz="2400" dirty="0" smtClean="0"/>
              <a:t>。</a:t>
            </a:r>
            <a:r>
              <a:rPr lang="en-US" altLang="zh-TW" sz="2400" dirty="0" smtClean="0"/>
              <a:t>…</a:t>
            </a:r>
          </a:p>
          <a:p>
            <a:endParaRPr lang="en-US" altLang="zh-TW" sz="2400" dirty="0" smtClean="0"/>
          </a:p>
          <a:p>
            <a:r>
              <a:rPr lang="zh-TW" altLang="en-US" sz="2400" dirty="0" smtClean="0"/>
              <a:t>如</a:t>
            </a:r>
            <a:r>
              <a:rPr lang="zh-TW" altLang="en-US" sz="2400" dirty="0"/>
              <a:t>有接獲工程重機械及操作人員徵用通知書時，因攸關個人義務與權利，必需詳閱徵用通知書內容，如有不明瞭，應詳細詢問送達通知書人員，並應準時到指定地點報到，以免觸法</a:t>
            </a:r>
            <a:r>
              <a:rPr lang="zh-TW" altLang="en-US" sz="2400" dirty="0" smtClean="0"/>
              <a:t>。</a:t>
            </a:r>
            <a:endParaRPr lang="en-US" altLang="zh-TW" sz="2400" dirty="0" smtClean="0"/>
          </a:p>
          <a:p>
            <a:r>
              <a:rPr lang="zh-TW" altLang="en-US" sz="2400" dirty="0" smtClean="0">
                <a:solidFill>
                  <a:srgbClr val="FF0000"/>
                </a:solidFill>
              </a:rPr>
              <a:t>目前徵用時機多</a:t>
            </a:r>
            <a:r>
              <a:rPr lang="zh-TW" altLang="en-US" sz="2400" dirty="0">
                <a:solidFill>
                  <a:srgbClr val="FF0000"/>
                </a:solidFill>
              </a:rPr>
              <a:t>為</a:t>
            </a:r>
            <a:r>
              <a:rPr lang="zh-TW" altLang="en-US" sz="2400" dirty="0" smtClean="0">
                <a:solidFill>
                  <a:srgbClr val="FF0000"/>
                </a:solidFill>
              </a:rPr>
              <a:t>災害搶救，為自己</a:t>
            </a:r>
            <a:r>
              <a:rPr lang="zh-TW" altLang="en-US" sz="2400" dirty="0">
                <a:solidFill>
                  <a:srgbClr val="FF0000"/>
                </a:solidFill>
              </a:rPr>
              <a:t>及同胞家園安全，如接獲工程重機械及操作人員徵用通知書時，請全力配合救災，以增加國人生命及財產之安全</a:t>
            </a:r>
            <a:r>
              <a:rPr lang="zh-TW" altLang="en-US" sz="2400" dirty="0" smtClean="0">
                <a:solidFill>
                  <a:srgbClr val="FF0000"/>
                </a:solidFill>
              </a:rPr>
              <a:t>。</a:t>
            </a:r>
            <a:endParaRPr lang="zh-TW" altLang="en-US" sz="2400" dirty="0">
              <a:solidFill>
                <a:srgbClr val="FF0000"/>
              </a:solidFill>
            </a:endParaRPr>
          </a:p>
        </p:txBody>
      </p:sp>
      <p:sp>
        <p:nvSpPr>
          <p:cNvPr id="5" name="雲朵形 4"/>
          <p:cNvSpPr/>
          <p:nvPr/>
        </p:nvSpPr>
        <p:spPr>
          <a:xfrm>
            <a:off x="3401961" y="3146323"/>
            <a:ext cx="5879691" cy="894735"/>
          </a:xfrm>
          <a:prstGeom prst="cloud">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t>並非無償支援</a:t>
            </a:r>
            <a:r>
              <a:rPr lang="zh-TW" altLang="en-US" sz="2000" b="1" dirty="0" smtClean="0"/>
              <a:t>救災，請放心！</a:t>
            </a:r>
            <a:r>
              <a:rPr lang="zh-TW" altLang="en-US" sz="2000" b="1" dirty="0" smtClean="0"/>
              <a:t>！！</a:t>
            </a:r>
            <a:endParaRPr lang="zh-TW" altLang="en-US" sz="2000" b="1" dirty="0"/>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2384374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1966453" y="404815"/>
            <a:ext cx="7874462" cy="824218"/>
          </a:xfrm>
        </p:spPr>
        <p:txBody>
          <a:bodyPr>
            <a:normAutofit/>
          </a:bodyPr>
          <a:lstStyle/>
          <a:p>
            <a:pPr eaLnBrk="1" hangingPunct="1"/>
            <a:r>
              <a:rPr lang="zh-TW" altLang="en-US" sz="4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伍、結語</a:t>
            </a:r>
          </a:p>
        </p:txBody>
      </p:sp>
      <p:sp>
        <p:nvSpPr>
          <p:cNvPr id="21508" name="Rectangle 3"/>
          <p:cNvSpPr>
            <a:spLocks noGrp="1" noChangeArrowheads="1"/>
          </p:cNvSpPr>
          <p:nvPr>
            <p:ph type="body" idx="1"/>
          </p:nvPr>
        </p:nvSpPr>
        <p:spPr>
          <a:xfrm>
            <a:off x="2050820" y="1602659"/>
            <a:ext cx="7705727" cy="2772696"/>
          </a:xfrm>
        </p:spPr>
        <p:txBody>
          <a:bodyPr>
            <a:normAutofit/>
          </a:bodyPr>
          <a:lstStyle/>
          <a:p>
            <a:pPr marL="0" indent="0">
              <a:buNone/>
            </a:pPr>
            <a:r>
              <a:rPr lang="zh-TW" altLang="en-US" sz="2400" dirty="0">
                <a:latin typeface="微軟正黑體" panose="020B0604030504040204" pitchFamily="34" charset="-120"/>
                <a:ea typeface="微軟正黑體" panose="020B0604030504040204" pitchFamily="34" charset="-120"/>
              </a:rPr>
              <a:t>配合我國動員準備基本政策，兼顧國防與經濟民生發展，納動員於施政，寓戰備於經建，因應中國日益強大的軍事威脅，及災害防救與維護國土安全目的，工程重機械將支援各動員業務及軍事、行政機關</a:t>
            </a:r>
            <a:r>
              <a:rPr lang="zh-TW" altLang="en-US" sz="2400" dirty="0" smtClean="0">
                <a:latin typeface="微軟正黑體" panose="020B0604030504040204" pitchFamily="34" charset="-120"/>
                <a:ea typeface="微軟正黑體" panose="020B0604030504040204" pitchFamily="34" charset="-120"/>
              </a:rPr>
              <a:t>，在</a:t>
            </a:r>
            <a:r>
              <a:rPr lang="zh-TW" altLang="en-US" sz="2400" dirty="0">
                <a:latin typeface="微軟正黑體" panose="020B0604030504040204" pitchFamily="34" charset="-120"/>
                <a:ea typeface="微軟正黑體" panose="020B0604030504040204" pitchFamily="34" charset="-120"/>
              </a:rPr>
              <a:t>動員時程內，本著「救災視同作戰，搶修視同救人」之指導原則辦理</a:t>
            </a:r>
            <a:r>
              <a:rPr lang="zh-TW" altLang="en-US" sz="2400" dirty="0" smtClean="0">
                <a:latin typeface="微軟正黑體" panose="020B0604030504040204" pitchFamily="34" charset="-120"/>
                <a:ea typeface="微軟正黑體" panose="020B0604030504040204" pitchFamily="34" charset="-120"/>
              </a:rPr>
              <a:t>。</a:t>
            </a:r>
          </a:p>
        </p:txBody>
      </p:sp>
      <p:pic>
        <p:nvPicPr>
          <p:cNvPr id="4"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4160" y="3878775"/>
            <a:ext cx="24606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圖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5317" y="4875674"/>
            <a:ext cx="2447925"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52431" y="4875674"/>
            <a:ext cx="2706201" cy="160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4645" y="3832712"/>
            <a:ext cx="23780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740633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986117" y="404813"/>
            <a:ext cx="8481860" cy="1008062"/>
          </a:xfrm>
        </p:spPr>
        <p:txBody>
          <a:bodyPr>
            <a:normAutofit/>
          </a:bodyPr>
          <a:lstStyle/>
          <a:p>
            <a:pPr eaLnBrk="1" hangingPunct="1"/>
            <a:r>
              <a:rPr lang="zh-TW" altLang="en-US" sz="4400" b="1" dirty="0" smtClean="0">
                <a:effectLst>
                  <a:outerShdw blurRad="38100" dist="38100" dir="2700000" algn="tl">
                    <a:srgbClr val="000000">
                      <a:alpha val="43137"/>
                    </a:srgbClr>
                  </a:outerShdw>
                </a:effectLst>
                <a:latin typeface="+mn-ea"/>
                <a:ea typeface="+mn-ea"/>
              </a:rPr>
              <a:t>壹、法規介紹</a:t>
            </a:r>
          </a:p>
        </p:txBody>
      </p:sp>
      <p:sp>
        <p:nvSpPr>
          <p:cNvPr id="7172" name="Rectangle 3"/>
          <p:cNvSpPr>
            <a:spLocks noGrp="1" noChangeArrowheads="1"/>
          </p:cNvSpPr>
          <p:nvPr>
            <p:ph type="body" idx="1"/>
          </p:nvPr>
        </p:nvSpPr>
        <p:spPr>
          <a:xfrm>
            <a:off x="2208214" y="1916114"/>
            <a:ext cx="8154987" cy="4637087"/>
          </a:xfrm>
        </p:spPr>
        <p:txBody>
          <a:bodyPr>
            <a:normAutofit/>
          </a:bodyPr>
          <a:lstStyle/>
          <a:p>
            <a:pPr eaLnBrk="1" hangingPunct="1">
              <a:buFont typeface="Wingdings" panose="05000000000000000000" pitchFamily="2" charset="2"/>
              <a:buNone/>
            </a:pPr>
            <a:r>
              <a:rPr lang="zh-TW" altLang="en-US" sz="3600" b="1" dirty="0">
                <a:latin typeface="+mn-ea"/>
              </a:rPr>
              <a:t>一</a:t>
            </a:r>
            <a:r>
              <a:rPr lang="zh-TW" altLang="en-US" sz="3600" b="1" dirty="0" smtClean="0">
                <a:latin typeface="+mn-ea"/>
              </a:rPr>
              <a:t>、國防法</a:t>
            </a:r>
            <a:endParaRPr lang="en-US" altLang="zh-TW" sz="3600" b="1" dirty="0" smtClean="0">
              <a:latin typeface="+mn-ea"/>
            </a:endParaRPr>
          </a:p>
          <a:p>
            <a:pPr eaLnBrk="1" hangingPunct="1">
              <a:buFont typeface="Wingdings" panose="05000000000000000000" pitchFamily="2" charset="2"/>
              <a:buNone/>
            </a:pPr>
            <a:r>
              <a:rPr lang="zh-TW" altLang="en-US" sz="3600" b="1" dirty="0" smtClean="0">
                <a:latin typeface="+mn-ea"/>
              </a:rPr>
              <a:t>二、全民</a:t>
            </a:r>
            <a:r>
              <a:rPr lang="zh-TW" altLang="en-US" sz="3600" b="1" dirty="0">
                <a:latin typeface="+mn-ea"/>
              </a:rPr>
              <a:t>防衛動員準備法</a:t>
            </a:r>
          </a:p>
          <a:p>
            <a:pPr eaLnBrk="1" hangingPunct="1">
              <a:buFont typeface="Wingdings" panose="05000000000000000000" pitchFamily="2" charset="2"/>
              <a:buNone/>
            </a:pPr>
            <a:r>
              <a:rPr lang="zh-TW" altLang="en-US" sz="3600" b="1" dirty="0" smtClean="0">
                <a:latin typeface="+mn-ea"/>
              </a:rPr>
              <a:t>三、民防法</a:t>
            </a:r>
            <a:endParaRPr lang="zh-TW" altLang="en-US" sz="3600" b="1" dirty="0">
              <a:latin typeface="+mn-ea"/>
            </a:endParaRPr>
          </a:p>
          <a:p>
            <a:pPr>
              <a:buNone/>
            </a:pPr>
            <a:r>
              <a:rPr lang="zh-TW" altLang="en-US" sz="3600" b="1" dirty="0">
                <a:latin typeface="+mn-ea"/>
              </a:rPr>
              <a:t>四、災害防救法</a:t>
            </a:r>
          </a:p>
          <a:p>
            <a:pPr eaLnBrk="1" hangingPunct="1">
              <a:buFont typeface="Wingdings" panose="05000000000000000000" pitchFamily="2" charset="2"/>
              <a:buNone/>
            </a:pPr>
            <a:endParaRPr lang="en-US" altLang="zh-TW" sz="3600" b="1" dirty="0" smtClean="0">
              <a:latin typeface="+mn-ea"/>
            </a:endParaRPr>
          </a:p>
          <a:p>
            <a:pPr eaLnBrk="1" hangingPunct="1">
              <a:buFont typeface="Wingdings" panose="05000000000000000000" pitchFamily="2" charset="2"/>
              <a:buNone/>
            </a:pPr>
            <a:r>
              <a:rPr lang="zh-TW" altLang="en-US" sz="3600" b="1" dirty="0" smtClean="0">
                <a:latin typeface="+mn-ea"/>
              </a:rPr>
              <a:t>      </a:t>
            </a:r>
          </a:p>
        </p:txBody>
      </p:sp>
      <p:sp>
        <p:nvSpPr>
          <p:cNvPr id="3" name="投影片編號版面配置區 2"/>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4947894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2615381" y="2674373"/>
            <a:ext cx="5928545" cy="2842189"/>
          </a:xfrm>
        </p:spPr>
        <p:txBody>
          <a:bodyPr>
            <a:normAutofit fontScale="92500" lnSpcReduction="10000"/>
          </a:bodyPr>
          <a:lstStyle/>
          <a:p>
            <a:pPr eaLnBrk="1" hangingPunct="1">
              <a:lnSpc>
                <a:spcPct val="90000"/>
              </a:lnSpc>
              <a:buFont typeface="Wingdings" panose="05000000000000000000" pitchFamily="2" charset="2"/>
              <a:buNone/>
            </a:pPr>
            <a:r>
              <a:rPr lang="zh-TW" altLang="en-US" b="1" dirty="0">
                <a:solidFill>
                  <a:schemeClr val="accent1">
                    <a:lumMod val="50000"/>
                  </a:schemeClr>
                </a:solidFill>
                <a:effectLst>
                  <a:outerShdw blurRad="38100" dist="38100" dir="2700000" algn="tl">
                    <a:srgbClr val="000000">
                      <a:alpha val="43137"/>
                    </a:srgbClr>
                  </a:outerShdw>
                </a:effectLst>
              </a:rPr>
              <a:t>              </a:t>
            </a:r>
            <a:r>
              <a:rPr lang="zh-TW" altLang="en-US" sz="5400" b="1" dirty="0">
                <a:solidFill>
                  <a:schemeClr val="accent1">
                    <a:lumMod val="50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報告完畢</a:t>
            </a:r>
          </a:p>
          <a:p>
            <a:pPr eaLnBrk="1" hangingPunct="1">
              <a:lnSpc>
                <a:spcPct val="90000"/>
              </a:lnSpc>
              <a:buFont typeface="Wingdings" panose="05000000000000000000" pitchFamily="2" charset="2"/>
              <a:buNone/>
            </a:pPr>
            <a:r>
              <a:rPr lang="zh-TW" altLang="en-US" sz="5400" b="1" dirty="0">
                <a:solidFill>
                  <a:schemeClr val="accent1">
                    <a:lumMod val="50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敬請指教</a:t>
            </a:r>
          </a:p>
          <a:p>
            <a:pPr eaLnBrk="1" hangingPunct="1">
              <a:lnSpc>
                <a:spcPct val="90000"/>
              </a:lnSpc>
              <a:buFont typeface="Wingdings" panose="05000000000000000000" pitchFamily="2" charset="2"/>
              <a:buNone/>
            </a:pPr>
            <a:endParaRPr lang="zh-TW" altLang="en-US" b="1" dirty="0" smtClean="0">
              <a:solidFill>
                <a:schemeClr val="accent1">
                  <a:lumMod val="50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eaLnBrk="1" hangingPunct="1">
              <a:lnSpc>
                <a:spcPct val="90000"/>
              </a:lnSpc>
              <a:buFont typeface="Wingdings" panose="05000000000000000000" pitchFamily="2" charset="2"/>
              <a:buNone/>
            </a:pPr>
            <a:endParaRPr lang="zh-TW" altLang="en-US" b="1" dirty="0" smtClean="0">
              <a:solidFill>
                <a:schemeClr val="accent1">
                  <a:lumMod val="50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eaLnBrk="1" hangingPunct="1">
              <a:lnSpc>
                <a:spcPct val="90000"/>
              </a:lnSpc>
              <a:buFont typeface="Wingdings" panose="05000000000000000000" pitchFamily="2" charset="2"/>
              <a:buNone/>
            </a:pPr>
            <a:r>
              <a:rPr lang="zh-TW" altLang="en-US" b="1" dirty="0">
                <a:solidFill>
                  <a:schemeClr val="accent1">
                    <a:lumMod val="50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zh-TW" altLang="en-US" sz="2400" b="1" dirty="0">
              <a:solidFill>
                <a:schemeClr val="accent1">
                  <a:lumMod val="50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eaLnBrk="1" hangingPunct="1">
              <a:lnSpc>
                <a:spcPct val="90000"/>
              </a:lnSpc>
              <a:buFont typeface="Wingdings" panose="05000000000000000000" pitchFamily="2" charset="2"/>
              <a:buNone/>
            </a:pPr>
            <a:r>
              <a:rPr lang="zh-TW" altLang="en-US" sz="2400" b="1" dirty="0">
                <a:solidFill>
                  <a:schemeClr val="accent1">
                    <a:lumMod val="50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p>
        </p:txBody>
      </p:sp>
      <p:pic>
        <p:nvPicPr>
          <p:cNvPr id="3"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4742" y="4329394"/>
            <a:ext cx="4222887" cy="237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投影片編號版面配置區 3"/>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1677734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6116" y="501444"/>
            <a:ext cx="7287886" cy="678427"/>
          </a:xfrm>
        </p:spPr>
        <p:txBody>
          <a:bodyPr>
            <a:normAutofit/>
          </a:bodyPr>
          <a:lstStyle/>
          <a:p>
            <a:r>
              <a:rPr lang="zh-TW" altLang="en-US" b="1" dirty="0" smtClean="0">
                <a:effectLst>
                  <a:outerShdw blurRad="38100" dist="38100" dir="2700000" algn="tl">
                    <a:srgbClr val="000000">
                      <a:alpha val="43137"/>
                    </a:srgbClr>
                  </a:outerShdw>
                </a:effectLst>
              </a:rPr>
              <a:t>一、國防法</a:t>
            </a:r>
            <a:r>
              <a:rPr lang="en-US" altLang="zh-TW" b="1" dirty="0" smtClean="0">
                <a:effectLst>
                  <a:outerShdw blurRad="38100" dist="38100" dir="2700000" algn="tl">
                    <a:srgbClr val="000000">
                      <a:alpha val="43137"/>
                    </a:srgbClr>
                  </a:outerShdw>
                </a:effectLst>
              </a:rPr>
              <a:t>(</a:t>
            </a:r>
            <a:r>
              <a:rPr lang="zh-TW" altLang="en-US" b="1" dirty="0" smtClean="0">
                <a:effectLst>
                  <a:outerShdw blurRad="38100" dist="38100" dir="2700000" algn="tl">
                    <a:srgbClr val="000000">
                      <a:alpha val="43137"/>
                    </a:srgbClr>
                  </a:outerShdw>
                </a:effectLst>
              </a:rPr>
              <a:t>國防部</a:t>
            </a:r>
            <a:r>
              <a:rPr lang="en-US" altLang="zh-TW" b="1" dirty="0">
                <a:effectLst>
                  <a:outerShdw blurRad="38100" dist="38100" dir="2700000" algn="tl">
                    <a:srgbClr val="000000">
                      <a:alpha val="43137"/>
                    </a:srgbClr>
                  </a:outerShdw>
                </a:effectLst>
              </a:rPr>
              <a:t>)</a:t>
            </a:r>
            <a:endParaRPr lang="zh-TW" altLang="en-US" b="1" dirty="0">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1986116" y="1425679"/>
            <a:ext cx="8150942" cy="4979478"/>
          </a:xfrm>
        </p:spPr>
        <p:txBody>
          <a:bodyPr>
            <a:noAutofit/>
          </a:bodyPr>
          <a:lstStyle/>
          <a:p>
            <a:r>
              <a:rPr lang="zh-TW" altLang="en-US" sz="2200" dirty="0" smtClean="0"/>
              <a:t>第</a:t>
            </a:r>
            <a:r>
              <a:rPr lang="en-US" altLang="zh-TW" sz="2200" dirty="0" smtClean="0"/>
              <a:t>3</a:t>
            </a:r>
            <a:r>
              <a:rPr lang="zh-TW" altLang="en-US" sz="2200" dirty="0" smtClean="0"/>
              <a:t>條  中華民國</a:t>
            </a:r>
            <a:r>
              <a:rPr lang="zh-TW" altLang="en-US" sz="2200" dirty="0"/>
              <a:t>之國防，為</a:t>
            </a:r>
            <a:r>
              <a:rPr lang="zh-TW" altLang="en-US" sz="2200" dirty="0">
                <a:solidFill>
                  <a:srgbClr val="FF0000"/>
                </a:solidFill>
              </a:rPr>
              <a:t>全民國防</a:t>
            </a:r>
            <a:r>
              <a:rPr lang="zh-TW" altLang="en-US" sz="2200" dirty="0"/>
              <a:t>，包含國防軍事、全民防衛、執行災害防</a:t>
            </a:r>
            <a:r>
              <a:rPr lang="zh-TW" altLang="en-US" sz="2200" dirty="0" smtClean="0"/>
              <a:t>救及</a:t>
            </a:r>
            <a:r>
              <a:rPr lang="zh-TW" altLang="en-US" sz="2200" dirty="0"/>
              <a:t>與國防有關之政治、社會、經濟、心理、科技等直接、間接有助於</a:t>
            </a:r>
            <a:r>
              <a:rPr lang="zh-TW" altLang="en-US" sz="2200" dirty="0" smtClean="0"/>
              <a:t>達成國防</a:t>
            </a:r>
            <a:r>
              <a:rPr lang="zh-TW" altLang="en-US" sz="2200" dirty="0"/>
              <a:t>目的之事務</a:t>
            </a:r>
            <a:r>
              <a:rPr lang="zh-TW" altLang="en-US" sz="2200" dirty="0" smtClean="0"/>
              <a:t>。</a:t>
            </a:r>
            <a:endParaRPr lang="en-US" altLang="zh-TW" sz="2200" dirty="0" smtClean="0"/>
          </a:p>
          <a:p>
            <a:r>
              <a:rPr lang="zh-TW" altLang="en-US" sz="2200" dirty="0" smtClean="0"/>
              <a:t>第</a:t>
            </a:r>
            <a:r>
              <a:rPr lang="en-US" altLang="zh-TW" sz="2200" dirty="0" smtClean="0"/>
              <a:t>24</a:t>
            </a:r>
            <a:r>
              <a:rPr lang="zh-TW" altLang="en-US" sz="2200" dirty="0" smtClean="0"/>
              <a:t>條  總統</a:t>
            </a:r>
            <a:r>
              <a:rPr lang="zh-TW" altLang="en-US" sz="2200" dirty="0"/>
              <a:t>為因應國防需要，得依憲法發布緊急命令，規定動員事項，實施</a:t>
            </a:r>
            <a:r>
              <a:rPr lang="zh-TW" altLang="en-US" sz="2200" dirty="0" smtClean="0">
                <a:solidFill>
                  <a:srgbClr val="FF0000"/>
                </a:solidFill>
              </a:rPr>
              <a:t>全國動員</a:t>
            </a:r>
            <a:r>
              <a:rPr lang="zh-TW" altLang="en-US" sz="2200" dirty="0">
                <a:solidFill>
                  <a:srgbClr val="FF0000"/>
                </a:solidFill>
              </a:rPr>
              <a:t>或局部動員</a:t>
            </a:r>
            <a:r>
              <a:rPr lang="zh-TW" altLang="en-US" sz="2200" dirty="0" smtClean="0"/>
              <a:t>。</a:t>
            </a:r>
            <a:endParaRPr lang="en-US" altLang="zh-TW" sz="2200" dirty="0" smtClean="0"/>
          </a:p>
          <a:p>
            <a:r>
              <a:rPr lang="zh-TW" altLang="en-US" sz="2200" dirty="0" smtClean="0"/>
              <a:t>第</a:t>
            </a:r>
            <a:r>
              <a:rPr lang="en-US" altLang="zh-TW" sz="2200" dirty="0" smtClean="0"/>
              <a:t>25</a:t>
            </a:r>
            <a:r>
              <a:rPr lang="zh-TW" altLang="en-US" sz="2200" dirty="0" smtClean="0"/>
              <a:t>條  行政院</a:t>
            </a:r>
            <a:r>
              <a:rPr lang="zh-TW" altLang="en-US" sz="2200" dirty="0"/>
              <a:t>平時得依法指定相關主管機關規定物資儲備存量、擬訂動員準備</a:t>
            </a:r>
            <a:r>
              <a:rPr lang="zh-TW" altLang="en-US" sz="2200" dirty="0" smtClean="0"/>
              <a:t>計畫</a:t>
            </a:r>
            <a:r>
              <a:rPr lang="zh-TW" altLang="en-US" sz="2200" dirty="0"/>
              <a:t>，並舉行演習；演習時得徵購、徵用人民之財物及操作該財物之人員</a:t>
            </a:r>
            <a:r>
              <a:rPr lang="zh-TW" altLang="en-US" sz="2200" dirty="0" smtClean="0"/>
              <a:t>；徵用</a:t>
            </a:r>
            <a:r>
              <a:rPr lang="zh-TW" altLang="en-US" sz="2200" dirty="0"/>
              <a:t>並應給予相當之補償</a:t>
            </a:r>
            <a:r>
              <a:rPr lang="zh-TW" altLang="en-US" sz="2200" dirty="0" smtClean="0"/>
              <a:t>。</a:t>
            </a:r>
            <a:endParaRPr lang="en-US" altLang="zh-TW" sz="2200" dirty="0" smtClean="0"/>
          </a:p>
          <a:p>
            <a:r>
              <a:rPr lang="zh-TW" altLang="en-US" sz="2200" dirty="0" smtClean="0"/>
              <a:t>第</a:t>
            </a:r>
            <a:r>
              <a:rPr lang="en-US" altLang="zh-TW" sz="2200" dirty="0" smtClean="0"/>
              <a:t>27</a:t>
            </a:r>
            <a:r>
              <a:rPr lang="zh-TW" altLang="en-US" sz="2200" dirty="0" smtClean="0"/>
              <a:t>條</a:t>
            </a:r>
            <a:r>
              <a:rPr lang="zh-TW" altLang="en-US" sz="2200" dirty="0"/>
              <a:t>	</a:t>
            </a:r>
            <a:r>
              <a:rPr lang="zh-TW" altLang="en-US" sz="2200" dirty="0" smtClean="0"/>
              <a:t> 行政院</a:t>
            </a:r>
            <a:r>
              <a:rPr lang="zh-TW" altLang="en-US" sz="2200" dirty="0"/>
              <a:t>及所屬各機關於戰事發生或將發生時，為因應國防上緊急之需要</a:t>
            </a:r>
            <a:r>
              <a:rPr lang="zh-TW" altLang="en-US" sz="2200" dirty="0" smtClean="0"/>
              <a:t>，得</a:t>
            </a:r>
            <a:r>
              <a:rPr lang="zh-TW" altLang="en-US" sz="2200" dirty="0"/>
              <a:t>依法徵購、徵用物資、設施或民力。</a:t>
            </a:r>
          </a:p>
          <a:p>
            <a:r>
              <a:rPr lang="zh-TW" altLang="en-US" sz="2200" dirty="0" smtClean="0"/>
              <a:t>第</a:t>
            </a:r>
            <a:r>
              <a:rPr lang="en-US" altLang="zh-TW" sz="2200" dirty="0" smtClean="0"/>
              <a:t>28</a:t>
            </a:r>
            <a:r>
              <a:rPr lang="zh-TW" altLang="en-US" sz="2200" dirty="0" smtClean="0"/>
              <a:t>條</a:t>
            </a:r>
            <a:r>
              <a:rPr lang="zh-TW" altLang="en-US" sz="2200" dirty="0"/>
              <a:t>	</a:t>
            </a:r>
            <a:r>
              <a:rPr lang="zh-TW" altLang="en-US" sz="2200" dirty="0" smtClean="0"/>
              <a:t>  行政院</a:t>
            </a:r>
            <a:r>
              <a:rPr lang="zh-TW" altLang="en-US" sz="2200" dirty="0"/>
              <a:t>為落實全民國防，保護人民生命、財產之安全，平時防災救護，</a:t>
            </a:r>
            <a:r>
              <a:rPr lang="zh-TW" altLang="en-US" sz="2200" dirty="0" smtClean="0"/>
              <a:t>戰時</a:t>
            </a:r>
            <a:r>
              <a:rPr lang="zh-TW" altLang="en-US" sz="2200" dirty="0"/>
              <a:t>有效支援軍事任務，得依法成立</a:t>
            </a:r>
            <a:r>
              <a:rPr lang="zh-TW" altLang="en-US" sz="2200" dirty="0">
                <a:solidFill>
                  <a:srgbClr val="FF0000"/>
                </a:solidFill>
              </a:rPr>
              <a:t>民防組織</a:t>
            </a:r>
            <a:r>
              <a:rPr lang="zh-TW" altLang="en-US" sz="2200" dirty="0"/>
              <a:t>，實施民防訓練及演習。</a:t>
            </a:r>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915054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976284" y="471948"/>
            <a:ext cx="7288366" cy="869491"/>
          </a:xfrm>
        </p:spPr>
        <p:txBody>
          <a:bodyPr/>
          <a:lstStyle/>
          <a:p>
            <a:r>
              <a:rPr lang="zh-TW" altLang="en-US" b="1" dirty="0" smtClean="0">
                <a:effectLst>
                  <a:outerShdw blurRad="38100" dist="38100" dir="2700000" algn="tl">
                    <a:srgbClr val="000000">
                      <a:alpha val="43137"/>
                    </a:srgbClr>
                  </a:outerShdw>
                </a:effectLst>
                <a:latin typeface="+mn-ea"/>
                <a:ea typeface="+mn-ea"/>
              </a:rPr>
              <a:t>二、全民</a:t>
            </a:r>
            <a:r>
              <a:rPr lang="zh-TW" altLang="en-US" b="1" dirty="0">
                <a:effectLst>
                  <a:outerShdw blurRad="38100" dist="38100" dir="2700000" algn="tl">
                    <a:srgbClr val="000000">
                      <a:alpha val="43137"/>
                    </a:srgbClr>
                  </a:outerShdw>
                </a:effectLst>
                <a:latin typeface="+mn-ea"/>
                <a:ea typeface="+mn-ea"/>
              </a:rPr>
              <a:t>防衛動員準備</a:t>
            </a:r>
            <a:r>
              <a:rPr lang="zh-TW" altLang="en-US" b="1" dirty="0" smtClean="0">
                <a:effectLst>
                  <a:outerShdw blurRad="38100" dist="38100" dir="2700000" algn="tl">
                    <a:srgbClr val="000000">
                      <a:alpha val="43137"/>
                    </a:srgbClr>
                  </a:outerShdw>
                </a:effectLst>
                <a:latin typeface="+mn-ea"/>
                <a:ea typeface="+mn-ea"/>
              </a:rPr>
              <a:t>法</a:t>
            </a:r>
            <a:r>
              <a:rPr lang="en-US" altLang="zh-TW" b="1" dirty="0" smtClean="0">
                <a:effectLst>
                  <a:outerShdw blurRad="38100" dist="38100" dir="2700000" algn="tl">
                    <a:srgbClr val="000000">
                      <a:alpha val="43137"/>
                    </a:srgbClr>
                  </a:outerShdw>
                </a:effectLst>
                <a:latin typeface="+mn-ea"/>
                <a:ea typeface="+mn-ea"/>
              </a:rPr>
              <a:t>(</a:t>
            </a:r>
            <a:r>
              <a:rPr lang="zh-TW" altLang="en-US" b="1" dirty="0" smtClean="0">
                <a:effectLst>
                  <a:outerShdw blurRad="38100" dist="38100" dir="2700000" algn="tl">
                    <a:srgbClr val="000000">
                      <a:alpha val="43137"/>
                    </a:srgbClr>
                  </a:outerShdw>
                </a:effectLst>
                <a:latin typeface="+mn-ea"/>
                <a:ea typeface="+mn-ea"/>
              </a:rPr>
              <a:t>國防部</a:t>
            </a:r>
            <a:r>
              <a:rPr lang="en-US" altLang="zh-TW" b="1" dirty="0">
                <a:effectLst>
                  <a:outerShdw blurRad="38100" dist="38100" dir="2700000" algn="tl">
                    <a:srgbClr val="000000">
                      <a:alpha val="43137"/>
                    </a:srgbClr>
                  </a:outerShdw>
                </a:effectLst>
                <a:latin typeface="+mn-ea"/>
                <a:ea typeface="+mn-ea"/>
              </a:rPr>
              <a:t>)</a:t>
            </a:r>
            <a:endParaRPr lang="zh-TW" altLang="en-US" b="1" dirty="0">
              <a:effectLst>
                <a:outerShdw blurRad="38100" dist="38100" dir="2700000" algn="tl">
                  <a:srgbClr val="000000">
                    <a:alpha val="43137"/>
                  </a:srgbClr>
                </a:outerShdw>
              </a:effectLst>
              <a:latin typeface="+mn-ea"/>
              <a:ea typeface="+mn-ea"/>
            </a:endParaRPr>
          </a:p>
        </p:txBody>
      </p:sp>
      <p:sp>
        <p:nvSpPr>
          <p:cNvPr id="8196" name="Rectangle 7"/>
          <p:cNvSpPr>
            <a:spLocks noGrp="1" noChangeArrowheads="1"/>
          </p:cNvSpPr>
          <p:nvPr>
            <p:ph idx="1"/>
          </p:nvPr>
        </p:nvSpPr>
        <p:spPr>
          <a:xfrm>
            <a:off x="2104103" y="1583704"/>
            <a:ext cx="8016210" cy="4974412"/>
          </a:xfrm>
        </p:spPr>
        <p:txBody>
          <a:bodyPr>
            <a:noAutofit/>
          </a:bodyPr>
          <a:lstStyle/>
          <a:p>
            <a:pPr>
              <a:buFont typeface="Wingdings" panose="05000000000000000000" pitchFamily="2" charset="2"/>
              <a:buChar char="Ø"/>
            </a:pPr>
            <a:r>
              <a:rPr lang="zh-TW" altLang="en-US" sz="2200" dirty="0" smtClean="0">
                <a:latin typeface="+mn-ea"/>
              </a:rPr>
              <a:t>第</a:t>
            </a:r>
            <a:r>
              <a:rPr lang="en-US" altLang="zh-TW" sz="2200" dirty="0" smtClean="0">
                <a:latin typeface="+mn-ea"/>
              </a:rPr>
              <a:t>1</a:t>
            </a:r>
            <a:r>
              <a:rPr lang="zh-TW" altLang="en-US" sz="2200" dirty="0" smtClean="0">
                <a:latin typeface="+mn-ea"/>
              </a:rPr>
              <a:t>條  為</a:t>
            </a:r>
            <a:r>
              <a:rPr lang="zh-TW" altLang="en-US" sz="2200" dirty="0">
                <a:latin typeface="+mn-ea"/>
              </a:rPr>
              <a:t>建立全民防衛</a:t>
            </a:r>
            <a:r>
              <a:rPr lang="zh-TW" altLang="en-US" sz="2200" dirty="0" smtClean="0">
                <a:latin typeface="+mn-ea"/>
              </a:rPr>
              <a:t>動員體系</a:t>
            </a:r>
            <a:r>
              <a:rPr lang="zh-TW" altLang="en-US" sz="2200" dirty="0">
                <a:latin typeface="+mn-ea"/>
              </a:rPr>
              <a:t>，落實全民國防理念，實施</a:t>
            </a:r>
            <a:r>
              <a:rPr lang="zh-TW" altLang="en-US" sz="2200" dirty="0" smtClean="0">
                <a:latin typeface="+mn-ea"/>
              </a:rPr>
              <a:t>動員</a:t>
            </a:r>
            <a:r>
              <a:rPr lang="zh-TW" altLang="en-US" sz="2200" dirty="0">
                <a:latin typeface="+mn-ea"/>
              </a:rPr>
              <a:t>準備，保障人民權益，特制定本法。</a:t>
            </a:r>
            <a:endParaRPr lang="en-US" altLang="zh-TW" sz="2200" dirty="0" smtClean="0">
              <a:latin typeface="+mn-ea"/>
            </a:endParaRPr>
          </a:p>
          <a:p>
            <a:pPr>
              <a:buFont typeface="Wingdings" panose="05000000000000000000" pitchFamily="2" charset="2"/>
              <a:buChar char="Ø"/>
            </a:pPr>
            <a:r>
              <a:rPr lang="zh-TW" altLang="en-US" sz="2200" dirty="0" smtClean="0">
                <a:latin typeface="+mn-ea"/>
              </a:rPr>
              <a:t>第</a:t>
            </a:r>
            <a:r>
              <a:rPr lang="en-US" altLang="zh-TW" sz="2200" dirty="0" smtClean="0">
                <a:latin typeface="+mn-ea"/>
              </a:rPr>
              <a:t>2</a:t>
            </a:r>
            <a:r>
              <a:rPr lang="zh-TW" altLang="en-US" sz="2200" dirty="0" smtClean="0">
                <a:latin typeface="+mn-ea"/>
              </a:rPr>
              <a:t>條  動員</a:t>
            </a:r>
            <a:r>
              <a:rPr lang="zh-TW" altLang="en-US" sz="2200" dirty="0">
                <a:latin typeface="+mn-ea"/>
              </a:rPr>
              <a:t>區分</a:t>
            </a:r>
            <a:r>
              <a:rPr lang="zh-TW" altLang="en-US" sz="2200" dirty="0" smtClean="0">
                <a:latin typeface="+mn-ea"/>
              </a:rPr>
              <a:t>階段：</a:t>
            </a:r>
            <a:endParaRPr lang="zh-TW" altLang="en-US" sz="2200" dirty="0">
              <a:latin typeface="+mn-ea"/>
            </a:endParaRPr>
          </a:p>
          <a:p>
            <a:pPr>
              <a:buNone/>
            </a:pPr>
            <a:r>
              <a:rPr lang="zh-TW" altLang="en-US" sz="2200" dirty="0" smtClean="0">
                <a:latin typeface="+mn-ea"/>
              </a:rPr>
              <a:t>      </a:t>
            </a:r>
            <a:r>
              <a:rPr lang="en-US" altLang="zh-TW" sz="2200" dirty="0" smtClean="0">
                <a:latin typeface="+mn-ea"/>
              </a:rPr>
              <a:t>1.</a:t>
            </a:r>
            <a:r>
              <a:rPr lang="zh-TW" altLang="en-US" sz="2200" dirty="0" smtClean="0">
                <a:latin typeface="+mn-ea"/>
              </a:rPr>
              <a:t>動員</a:t>
            </a:r>
            <a:r>
              <a:rPr lang="zh-TW" altLang="en-US" sz="2200" dirty="0">
                <a:latin typeface="+mn-ea"/>
              </a:rPr>
              <a:t>準備階段：指</a:t>
            </a:r>
            <a:r>
              <a:rPr lang="zh-TW" altLang="en-US" sz="2200" dirty="0">
                <a:solidFill>
                  <a:srgbClr val="0000FF"/>
                </a:solidFill>
                <a:latin typeface="+mn-ea"/>
              </a:rPr>
              <a:t>平時</a:t>
            </a:r>
            <a:r>
              <a:rPr lang="zh-TW" altLang="en-US" sz="2200" dirty="0">
                <a:latin typeface="+mn-ea"/>
              </a:rPr>
              <a:t>實施動員準備時期。</a:t>
            </a:r>
          </a:p>
          <a:p>
            <a:pPr marL="806450" indent="-452438">
              <a:buNone/>
            </a:pPr>
            <a:r>
              <a:rPr lang="zh-TW" altLang="en-US" sz="2200" dirty="0">
                <a:latin typeface="+mn-ea"/>
              </a:rPr>
              <a:t> </a:t>
            </a:r>
            <a:r>
              <a:rPr lang="en-US" altLang="zh-TW" sz="2200" dirty="0" smtClean="0">
                <a:latin typeface="+mn-ea"/>
              </a:rPr>
              <a:t>2.</a:t>
            </a:r>
            <a:r>
              <a:rPr lang="zh-TW" altLang="en-US" sz="2200" dirty="0" smtClean="0">
                <a:latin typeface="+mn-ea"/>
              </a:rPr>
              <a:t>動員</a:t>
            </a:r>
            <a:r>
              <a:rPr lang="zh-TW" altLang="en-US" sz="2200" dirty="0">
                <a:latin typeface="+mn-ea"/>
              </a:rPr>
              <a:t>實施階段：指</a:t>
            </a:r>
            <a:r>
              <a:rPr lang="zh-TW" altLang="en-US" sz="2200" dirty="0">
                <a:solidFill>
                  <a:srgbClr val="0000FF"/>
                </a:solidFill>
                <a:latin typeface="+mn-ea"/>
              </a:rPr>
              <a:t>戰事發生或將發生或緊急危難</a:t>
            </a:r>
            <a:r>
              <a:rPr lang="zh-TW" altLang="en-US" sz="2200" dirty="0">
                <a:latin typeface="+mn-ea"/>
              </a:rPr>
              <a:t>時</a:t>
            </a:r>
            <a:r>
              <a:rPr lang="zh-TW" altLang="en-US" sz="2200" dirty="0" smtClean="0">
                <a:latin typeface="+mn-ea"/>
              </a:rPr>
              <a:t>，總統</a:t>
            </a:r>
            <a:r>
              <a:rPr lang="zh-TW" altLang="en-US" sz="2200" dirty="0">
                <a:latin typeface="+mn-ea"/>
              </a:rPr>
              <a:t>依憲法</a:t>
            </a:r>
            <a:r>
              <a:rPr lang="zh-TW" altLang="en-US" sz="2200" dirty="0" smtClean="0">
                <a:solidFill>
                  <a:srgbClr val="0000FF"/>
                </a:solidFill>
                <a:latin typeface="+mn-ea"/>
              </a:rPr>
              <a:t>發布緊急命令</a:t>
            </a:r>
            <a:r>
              <a:rPr lang="zh-TW" altLang="en-US" sz="2200" dirty="0">
                <a:latin typeface="+mn-ea"/>
              </a:rPr>
              <a:t>，實施全國動員或局部動員時期。</a:t>
            </a:r>
            <a:endParaRPr lang="zh-TW" altLang="en-US" sz="2200" dirty="0" smtClean="0">
              <a:latin typeface="+mn-ea"/>
            </a:endParaRPr>
          </a:p>
          <a:p>
            <a:pPr eaLnBrk="1" hangingPunct="1">
              <a:buFont typeface="Wingdings" panose="05000000000000000000" pitchFamily="2" charset="2"/>
              <a:buChar char="Ø"/>
            </a:pPr>
            <a:r>
              <a:rPr lang="zh-TW" altLang="en-US" sz="2200" dirty="0" smtClean="0">
                <a:latin typeface="+mn-ea"/>
              </a:rPr>
              <a:t>第</a:t>
            </a:r>
            <a:r>
              <a:rPr lang="en-US" altLang="zh-TW" sz="2200" dirty="0" smtClean="0">
                <a:latin typeface="+mn-ea"/>
              </a:rPr>
              <a:t>3</a:t>
            </a:r>
            <a:r>
              <a:rPr lang="zh-TW" altLang="en-US" sz="2200" dirty="0" smtClean="0">
                <a:latin typeface="+mn-ea"/>
              </a:rPr>
              <a:t>條  動員任務：</a:t>
            </a:r>
            <a:endParaRPr lang="zh-TW" altLang="en-US" sz="2200" dirty="0">
              <a:latin typeface="+mn-ea"/>
            </a:endParaRPr>
          </a:p>
          <a:p>
            <a:pPr marL="806450" indent="-354013" eaLnBrk="1" hangingPunct="1">
              <a:buFont typeface="Wingdings" panose="05000000000000000000" pitchFamily="2" charset="2"/>
              <a:buNone/>
            </a:pPr>
            <a:r>
              <a:rPr lang="en-US" altLang="zh-TW" sz="2200" dirty="0" smtClean="0">
                <a:latin typeface="+mn-ea"/>
              </a:rPr>
              <a:t>1.</a:t>
            </a:r>
            <a:r>
              <a:rPr lang="zh-TW" altLang="en-US" sz="2200" dirty="0" smtClean="0">
                <a:solidFill>
                  <a:schemeClr val="tx1"/>
                </a:solidFill>
                <a:latin typeface="+mn-ea"/>
              </a:rPr>
              <a:t>動員</a:t>
            </a:r>
            <a:r>
              <a:rPr lang="zh-TW" altLang="en-US" sz="2200" dirty="0">
                <a:solidFill>
                  <a:schemeClr val="tx1"/>
                </a:solidFill>
                <a:latin typeface="+mn-ea"/>
              </a:rPr>
              <a:t>準備階段結合施政作為，完成人力、物力</a:t>
            </a:r>
            <a:r>
              <a:rPr lang="zh-TW" altLang="en-US" sz="2200" dirty="0" smtClean="0">
                <a:solidFill>
                  <a:schemeClr val="tx1"/>
                </a:solidFill>
                <a:latin typeface="+mn-ea"/>
              </a:rPr>
              <a:t>、財力</a:t>
            </a:r>
            <a:r>
              <a:rPr lang="zh-TW" altLang="en-US" sz="2200" dirty="0">
                <a:solidFill>
                  <a:schemeClr val="tx1"/>
                </a:solidFill>
                <a:latin typeface="+mn-ea"/>
              </a:rPr>
              <a:t>、科技、軍事等戰力綜合準備，以積儲戰時總體戰力，並</a:t>
            </a:r>
            <a:r>
              <a:rPr lang="zh-TW" altLang="en-US" sz="2200" dirty="0">
                <a:solidFill>
                  <a:srgbClr val="0000FF"/>
                </a:solidFill>
                <a:latin typeface="+mn-ea"/>
              </a:rPr>
              <a:t>配合災害防救法</a:t>
            </a:r>
            <a:r>
              <a:rPr lang="zh-TW" altLang="en-US" sz="2200" dirty="0">
                <a:solidFill>
                  <a:schemeClr val="tx1"/>
                </a:solidFill>
                <a:latin typeface="+mn-ea"/>
              </a:rPr>
              <a:t>規定</a:t>
            </a:r>
            <a:r>
              <a:rPr lang="zh-TW" altLang="en-US" sz="2200" dirty="0">
                <a:solidFill>
                  <a:srgbClr val="0000FF"/>
                </a:solidFill>
                <a:latin typeface="+mn-ea"/>
              </a:rPr>
              <a:t>支援災害防救</a:t>
            </a:r>
            <a:r>
              <a:rPr lang="zh-TW" altLang="en-US" sz="2200" dirty="0">
                <a:solidFill>
                  <a:schemeClr val="tx1"/>
                </a:solidFill>
                <a:latin typeface="+mn-ea"/>
              </a:rPr>
              <a:t>。</a:t>
            </a:r>
          </a:p>
          <a:p>
            <a:pPr marL="806450" indent="-354013" eaLnBrk="1" hangingPunct="1">
              <a:buFont typeface="Wingdings" panose="05000000000000000000" pitchFamily="2" charset="2"/>
              <a:buNone/>
            </a:pPr>
            <a:r>
              <a:rPr lang="en-US" altLang="zh-TW" sz="2200" dirty="0" smtClean="0">
                <a:solidFill>
                  <a:schemeClr val="tx1"/>
                </a:solidFill>
                <a:latin typeface="+mn-ea"/>
              </a:rPr>
              <a:t>2.</a:t>
            </a:r>
            <a:r>
              <a:rPr lang="zh-TW" altLang="en-US" sz="2200" dirty="0" smtClean="0">
                <a:solidFill>
                  <a:schemeClr val="tx1"/>
                </a:solidFill>
                <a:latin typeface="+mn-ea"/>
              </a:rPr>
              <a:t>動員</a:t>
            </a:r>
            <a:r>
              <a:rPr lang="zh-TW" altLang="en-US" sz="2200" dirty="0">
                <a:solidFill>
                  <a:schemeClr val="tx1"/>
                </a:solidFill>
                <a:latin typeface="+mn-ea"/>
              </a:rPr>
              <a:t>實施階段統合運用全民力量，</a:t>
            </a:r>
            <a:r>
              <a:rPr lang="zh-TW" altLang="en-US" sz="2200" dirty="0">
                <a:solidFill>
                  <a:srgbClr val="0000FF"/>
                </a:solidFill>
                <a:latin typeface="+mn-ea"/>
              </a:rPr>
              <a:t>支援軍事作戰及緊急危難，並維持公務機關緊急應變及國民基本生活需要</a:t>
            </a:r>
            <a:r>
              <a:rPr lang="zh-TW" altLang="en-US" sz="2200" dirty="0">
                <a:solidFill>
                  <a:schemeClr val="tx1"/>
                </a:solidFill>
                <a:latin typeface="+mn-ea"/>
              </a:rPr>
              <a:t>。</a:t>
            </a:r>
            <a:r>
              <a:rPr lang="zh-TW" altLang="en-US" sz="2200" dirty="0" smtClean="0">
                <a:solidFill>
                  <a:schemeClr val="tx1"/>
                </a:solidFill>
                <a:latin typeface="+mn-ea"/>
              </a:rPr>
              <a:t> </a:t>
            </a:r>
            <a:endParaRPr lang="zh-TW" altLang="en-US" sz="2200" dirty="0">
              <a:solidFill>
                <a:schemeClr val="tx1"/>
              </a:solidFill>
              <a:latin typeface="+mn-ea"/>
            </a:endParaRPr>
          </a:p>
          <a:p>
            <a:pPr eaLnBrk="1" hangingPunct="1">
              <a:buFont typeface="Wingdings" panose="05000000000000000000" pitchFamily="2" charset="2"/>
              <a:buNone/>
            </a:pPr>
            <a:endParaRPr lang="en-US" altLang="zh-TW" sz="2200" dirty="0">
              <a:latin typeface="+mn-ea"/>
            </a:endParaRPr>
          </a:p>
          <a:p>
            <a:pPr eaLnBrk="1" hangingPunct="1">
              <a:buFont typeface="Wingdings" panose="05000000000000000000" pitchFamily="2" charset="2"/>
              <a:buNone/>
            </a:pPr>
            <a:endParaRPr lang="zh-TW" altLang="en-US" sz="2200" dirty="0" smtClean="0">
              <a:latin typeface="+mn-ea"/>
            </a:endParaRPr>
          </a:p>
        </p:txBody>
      </p:sp>
      <p:sp>
        <p:nvSpPr>
          <p:cNvPr id="3" name="投影片編號版面配置區 2"/>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775471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type="body" idx="1"/>
          </p:nvPr>
        </p:nvSpPr>
        <p:spPr>
          <a:xfrm>
            <a:off x="1986116" y="432620"/>
            <a:ext cx="8770373" cy="6282812"/>
          </a:xfrm>
        </p:spPr>
        <p:txBody>
          <a:bodyPr>
            <a:normAutofit fontScale="92500" lnSpcReduction="10000"/>
          </a:bodyPr>
          <a:lstStyle/>
          <a:p>
            <a:pPr>
              <a:buFont typeface="Wingdings" panose="05000000000000000000" pitchFamily="2" charset="2"/>
              <a:buChar char="Ø"/>
            </a:pPr>
            <a:r>
              <a:rPr lang="zh-TW" altLang="en-US" sz="2400" dirty="0" smtClean="0">
                <a:latin typeface="+mn-ea"/>
              </a:rPr>
              <a:t>第</a:t>
            </a:r>
            <a:r>
              <a:rPr lang="en-US" altLang="zh-TW" sz="2400" dirty="0" smtClean="0">
                <a:latin typeface="+mn-ea"/>
              </a:rPr>
              <a:t>5</a:t>
            </a:r>
            <a:r>
              <a:rPr lang="zh-TW" altLang="en-US" sz="2400" dirty="0" smtClean="0">
                <a:latin typeface="+mn-ea"/>
              </a:rPr>
              <a:t>條  動員</a:t>
            </a:r>
            <a:r>
              <a:rPr lang="zh-TW" altLang="en-US" sz="2400" dirty="0">
                <a:latin typeface="+mn-ea"/>
              </a:rPr>
              <a:t>準備區分為行政動員準備及軍事動員</a:t>
            </a:r>
            <a:r>
              <a:rPr lang="zh-TW" altLang="en-US" sz="2400" dirty="0" smtClean="0">
                <a:latin typeface="+mn-ea"/>
              </a:rPr>
              <a:t>準備：</a:t>
            </a:r>
            <a:endParaRPr lang="zh-TW" altLang="en-US" sz="2400" dirty="0">
              <a:latin typeface="+mn-ea"/>
            </a:endParaRPr>
          </a:p>
          <a:p>
            <a:pPr marL="895350" indent="-520700">
              <a:buNone/>
            </a:pPr>
            <a:r>
              <a:rPr lang="zh-TW" altLang="en-US" sz="2400" dirty="0" smtClean="0">
                <a:latin typeface="+mn-ea"/>
              </a:rPr>
              <a:t> </a:t>
            </a:r>
            <a:r>
              <a:rPr lang="en-US" altLang="zh-TW" sz="2400" dirty="0" smtClean="0">
                <a:latin typeface="+mn-ea"/>
              </a:rPr>
              <a:t>1.</a:t>
            </a:r>
            <a:r>
              <a:rPr lang="zh-TW" altLang="en-US" sz="2400" dirty="0" smtClean="0">
                <a:latin typeface="+mn-ea"/>
              </a:rPr>
              <a:t>行政</a:t>
            </a:r>
            <a:r>
              <a:rPr lang="zh-TW" altLang="en-US" sz="2400" dirty="0">
                <a:latin typeface="+mn-ea"/>
              </a:rPr>
              <a:t>動員準備：由中央各機關及直轄市、</a:t>
            </a:r>
            <a:r>
              <a:rPr lang="zh-TW" altLang="en-US" sz="2400" dirty="0" smtClean="0">
                <a:latin typeface="+mn-ea"/>
              </a:rPr>
              <a:t>縣</a:t>
            </a:r>
            <a:r>
              <a:rPr lang="en-US" altLang="zh-TW" sz="2400" dirty="0" smtClean="0">
                <a:latin typeface="+mn-ea"/>
              </a:rPr>
              <a:t>(</a:t>
            </a:r>
            <a:r>
              <a:rPr lang="zh-TW" altLang="en-US" sz="2400" dirty="0">
                <a:latin typeface="+mn-ea"/>
              </a:rPr>
              <a:t>市</a:t>
            </a:r>
            <a:r>
              <a:rPr lang="en-US" altLang="zh-TW" sz="2400" dirty="0" smtClean="0">
                <a:latin typeface="+mn-ea"/>
              </a:rPr>
              <a:t>)</a:t>
            </a:r>
            <a:r>
              <a:rPr lang="zh-TW" altLang="en-US" sz="2400" dirty="0" smtClean="0">
                <a:latin typeface="+mn-ea"/>
              </a:rPr>
              <a:t>政府</a:t>
            </a:r>
            <a:r>
              <a:rPr lang="zh-TW" altLang="en-US" sz="2400" dirty="0">
                <a:latin typeface="+mn-ea"/>
              </a:rPr>
              <a:t>負責執行。</a:t>
            </a:r>
          </a:p>
          <a:p>
            <a:pPr marL="895350" indent="-520700">
              <a:buNone/>
            </a:pPr>
            <a:r>
              <a:rPr lang="zh-TW" altLang="en-US" sz="2400" dirty="0" smtClean="0">
                <a:latin typeface="+mn-ea"/>
              </a:rPr>
              <a:t> </a:t>
            </a:r>
            <a:r>
              <a:rPr lang="en-US" altLang="zh-TW" sz="2400" dirty="0" smtClean="0">
                <a:latin typeface="+mn-ea"/>
              </a:rPr>
              <a:t>2.</a:t>
            </a:r>
            <a:r>
              <a:rPr lang="zh-TW" altLang="en-US" sz="2400" dirty="0" smtClean="0">
                <a:latin typeface="+mn-ea"/>
              </a:rPr>
              <a:t>軍事</a:t>
            </a:r>
            <a:r>
              <a:rPr lang="zh-TW" altLang="en-US" sz="2400" dirty="0">
                <a:latin typeface="+mn-ea"/>
              </a:rPr>
              <a:t>動員準備：由國防部負責執行，中央各機關配合辦理</a:t>
            </a:r>
            <a:r>
              <a:rPr lang="zh-TW" altLang="en-US" sz="2400" dirty="0" smtClean="0">
                <a:latin typeface="+mn-ea"/>
              </a:rPr>
              <a:t>。</a:t>
            </a:r>
            <a:endParaRPr lang="en-US" altLang="zh-TW" sz="2400" dirty="0" smtClean="0">
              <a:latin typeface="+mn-ea"/>
            </a:endParaRPr>
          </a:p>
          <a:p>
            <a:pPr>
              <a:buFont typeface="Wingdings" panose="05000000000000000000" pitchFamily="2" charset="2"/>
              <a:buChar char="Ø"/>
            </a:pPr>
            <a:r>
              <a:rPr lang="zh-TW" altLang="en-US" sz="2400" dirty="0" smtClean="0">
                <a:solidFill>
                  <a:srgbClr val="0000FF"/>
                </a:solidFill>
                <a:latin typeface="+mn-ea"/>
              </a:rPr>
              <a:t>第</a:t>
            </a:r>
            <a:r>
              <a:rPr lang="en-US" altLang="zh-TW" sz="2400" dirty="0" smtClean="0">
                <a:solidFill>
                  <a:srgbClr val="0000FF"/>
                </a:solidFill>
                <a:latin typeface="+mn-ea"/>
              </a:rPr>
              <a:t>7</a:t>
            </a:r>
            <a:r>
              <a:rPr lang="zh-TW" altLang="en-US" sz="2400" dirty="0" smtClean="0">
                <a:solidFill>
                  <a:srgbClr val="0000FF"/>
                </a:solidFill>
                <a:latin typeface="+mn-ea"/>
              </a:rPr>
              <a:t>條  行政院</a:t>
            </a:r>
            <a:r>
              <a:rPr lang="zh-TW" altLang="en-US" sz="2400" dirty="0">
                <a:solidFill>
                  <a:srgbClr val="0000FF"/>
                </a:solidFill>
                <a:latin typeface="+mn-ea"/>
              </a:rPr>
              <a:t>全民防衛動員準備業務會報</a:t>
            </a:r>
            <a:endParaRPr lang="en-US" altLang="zh-TW" sz="2400" dirty="0" smtClean="0">
              <a:solidFill>
                <a:srgbClr val="0000FF"/>
              </a:solidFill>
              <a:latin typeface="+mn-ea"/>
            </a:endParaRPr>
          </a:p>
          <a:p>
            <a:pPr>
              <a:buFont typeface="Wingdings" panose="05000000000000000000" pitchFamily="2" charset="2"/>
              <a:buChar char="Ø"/>
            </a:pPr>
            <a:r>
              <a:rPr lang="zh-TW" altLang="en-US" sz="2400" dirty="0" smtClean="0">
                <a:latin typeface="+mn-ea"/>
              </a:rPr>
              <a:t>第</a:t>
            </a:r>
            <a:r>
              <a:rPr lang="en-US" altLang="zh-TW" sz="2400" dirty="0" smtClean="0">
                <a:latin typeface="+mn-ea"/>
              </a:rPr>
              <a:t>9</a:t>
            </a:r>
            <a:r>
              <a:rPr lang="zh-TW" altLang="en-US" sz="2400" dirty="0" smtClean="0">
                <a:latin typeface="+mn-ea"/>
              </a:rPr>
              <a:t>條  中央</a:t>
            </a:r>
            <a:r>
              <a:rPr lang="zh-TW" altLang="en-US" sz="2400" dirty="0">
                <a:latin typeface="+mn-ea"/>
              </a:rPr>
              <a:t>各機關主管之動員準備</a:t>
            </a:r>
            <a:r>
              <a:rPr lang="zh-TW" altLang="en-US" sz="2400" dirty="0" smtClean="0">
                <a:latin typeface="+mn-ea"/>
              </a:rPr>
              <a:t>方案：</a:t>
            </a:r>
            <a:endParaRPr lang="zh-TW" altLang="en-US" sz="2400" dirty="0">
              <a:latin typeface="+mn-ea"/>
            </a:endParaRPr>
          </a:p>
          <a:p>
            <a:pPr marL="628650" indent="-274638">
              <a:buNone/>
            </a:pPr>
            <a:r>
              <a:rPr lang="zh-TW" altLang="en-US" sz="2400" dirty="0" smtClean="0">
                <a:latin typeface="+mn-ea"/>
              </a:rPr>
              <a:t> </a:t>
            </a:r>
            <a:r>
              <a:rPr lang="en-US" altLang="zh-TW" sz="2400" dirty="0" smtClean="0">
                <a:latin typeface="+mn-ea"/>
              </a:rPr>
              <a:t>1.</a:t>
            </a:r>
            <a:r>
              <a:rPr lang="zh-TW" altLang="en-US" sz="2400" dirty="0" smtClean="0">
                <a:latin typeface="+mn-ea"/>
              </a:rPr>
              <a:t>精神</a:t>
            </a:r>
            <a:r>
              <a:rPr lang="zh-TW" altLang="en-US" sz="2400" dirty="0">
                <a:latin typeface="+mn-ea"/>
              </a:rPr>
              <a:t>動員準備方案</a:t>
            </a:r>
            <a:r>
              <a:rPr lang="zh-TW" altLang="en-US" sz="2400" dirty="0" smtClean="0">
                <a:latin typeface="+mn-ea"/>
              </a:rPr>
              <a:t>：教育部。</a:t>
            </a:r>
            <a:endParaRPr lang="zh-TW" altLang="en-US" sz="2400" dirty="0">
              <a:latin typeface="+mn-ea"/>
            </a:endParaRPr>
          </a:p>
          <a:p>
            <a:pPr marL="628650" indent="-274638">
              <a:buNone/>
            </a:pPr>
            <a:r>
              <a:rPr lang="zh-TW" altLang="en-US" sz="2400" dirty="0" smtClean="0">
                <a:latin typeface="+mn-ea"/>
              </a:rPr>
              <a:t> </a:t>
            </a:r>
            <a:r>
              <a:rPr lang="en-US" altLang="zh-TW" sz="2400" dirty="0" smtClean="0">
                <a:latin typeface="+mn-ea"/>
              </a:rPr>
              <a:t>2.</a:t>
            </a:r>
            <a:r>
              <a:rPr lang="zh-TW" altLang="en-US" sz="2400" dirty="0" smtClean="0">
                <a:latin typeface="+mn-ea"/>
              </a:rPr>
              <a:t>人力</a:t>
            </a:r>
            <a:r>
              <a:rPr lang="zh-TW" altLang="en-US" sz="2400" dirty="0">
                <a:latin typeface="+mn-ea"/>
              </a:rPr>
              <a:t>動員準備方案</a:t>
            </a:r>
            <a:r>
              <a:rPr lang="zh-TW" altLang="en-US" sz="2400" dirty="0" smtClean="0">
                <a:latin typeface="+mn-ea"/>
              </a:rPr>
              <a:t>：內政部。</a:t>
            </a:r>
            <a:endParaRPr lang="zh-TW" altLang="en-US" sz="2400" dirty="0">
              <a:latin typeface="+mn-ea"/>
            </a:endParaRPr>
          </a:p>
          <a:p>
            <a:pPr marL="628650" indent="-274638">
              <a:buNone/>
            </a:pPr>
            <a:r>
              <a:rPr lang="zh-TW" altLang="en-US" sz="2400" dirty="0" smtClean="0">
                <a:latin typeface="+mn-ea"/>
              </a:rPr>
              <a:t> </a:t>
            </a:r>
            <a:r>
              <a:rPr lang="en-US" altLang="zh-TW" sz="2400" dirty="0" smtClean="0">
                <a:latin typeface="+mn-ea"/>
              </a:rPr>
              <a:t>3.</a:t>
            </a:r>
            <a:r>
              <a:rPr lang="zh-TW" altLang="en-US" sz="2400" dirty="0" smtClean="0">
                <a:latin typeface="+mn-ea"/>
              </a:rPr>
              <a:t>物資</a:t>
            </a:r>
            <a:r>
              <a:rPr lang="zh-TW" altLang="en-US" sz="2400" dirty="0">
                <a:latin typeface="+mn-ea"/>
              </a:rPr>
              <a:t>經濟動員準備方案</a:t>
            </a:r>
            <a:r>
              <a:rPr lang="zh-TW" altLang="en-US" sz="2400" dirty="0" smtClean="0">
                <a:latin typeface="+mn-ea"/>
              </a:rPr>
              <a:t>：經濟部。</a:t>
            </a:r>
            <a:endParaRPr lang="zh-TW" altLang="en-US" sz="2400" dirty="0">
              <a:latin typeface="+mn-ea"/>
            </a:endParaRPr>
          </a:p>
          <a:p>
            <a:pPr marL="628650" indent="-274638">
              <a:buNone/>
            </a:pPr>
            <a:r>
              <a:rPr lang="zh-TW" altLang="en-US" sz="2400" dirty="0" smtClean="0">
                <a:latin typeface="+mn-ea"/>
              </a:rPr>
              <a:t> </a:t>
            </a:r>
            <a:r>
              <a:rPr lang="en-US" altLang="zh-TW" sz="2400" dirty="0" smtClean="0">
                <a:latin typeface="+mn-ea"/>
              </a:rPr>
              <a:t>4.</a:t>
            </a:r>
            <a:r>
              <a:rPr lang="zh-TW" altLang="en-US" sz="2400" dirty="0" smtClean="0">
                <a:latin typeface="+mn-ea"/>
              </a:rPr>
              <a:t>財力</a:t>
            </a:r>
            <a:r>
              <a:rPr lang="zh-TW" altLang="en-US" sz="2400" dirty="0">
                <a:latin typeface="+mn-ea"/>
              </a:rPr>
              <a:t>動員準備方案</a:t>
            </a:r>
            <a:r>
              <a:rPr lang="zh-TW" altLang="en-US" sz="2400" dirty="0" smtClean="0">
                <a:latin typeface="+mn-ea"/>
              </a:rPr>
              <a:t>：財政部。</a:t>
            </a:r>
            <a:endParaRPr lang="zh-TW" altLang="en-US" sz="2400" dirty="0">
              <a:latin typeface="+mn-ea"/>
            </a:endParaRPr>
          </a:p>
          <a:p>
            <a:pPr marL="628650" indent="-274638">
              <a:buNone/>
            </a:pPr>
            <a:r>
              <a:rPr lang="zh-TW" altLang="en-US" sz="2400" dirty="0" smtClean="0">
                <a:solidFill>
                  <a:srgbClr val="FF0000"/>
                </a:solidFill>
                <a:latin typeface="+mn-ea"/>
              </a:rPr>
              <a:t> </a:t>
            </a:r>
            <a:r>
              <a:rPr lang="en-US" altLang="zh-TW" sz="2400" dirty="0" smtClean="0">
                <a:solidFill>
                  <a:srgbClr val="FF0000"/>
                </a:solidFill>
                <a:latin typeface="+mn-ea"/>
              </a:rPr>
              <a:t>5.</a:t>
            </a:r>
            <a:r>
              <a:rPr lang="zh-TW" altLang="en-US" sz="2400" dirty="0" smtClean="0">
                <a:solidFill>
                  <a:srgbClr val="FF0000"/>
                </a:solidFill>
                <a:latin typeface="+mn-ea"/>
              </a:rPr>
              <a:t>交通</a:t>
            </a:r>
            <a:r>
              <a:rPr lang="zh-TW" altLang="en-US" sz="2400" dirty="0">
                <a:solidFill>
                  <a:srgbClr val="FF0000"/>
                </a:solidFill>
                <a:latin typeface="+mn-ea"/>
              </a:rPr>
              <a:t>動員準備方案</a:t>
            </a:r>
            <a:r>
              <a:rPr lang="zh-TW" altLang="en-US" sz="2400" dirty="0" smtClean="0">
                <a:solidFill>
                  <a:srgbClr val="FF0000"/>
                </a:solidFill>
                <a:latin typeface="+mn-ea"/>
              </a:rPr>
              <a:t>：交通部。</a:t>
            </a:r>
            <a:endParaRPr lang="zh-TW" altLang="en-US" sz="2400" dirty="0">
              <a:solidFill>
                <a:srgbClr val="FF0000"/>
              </a:solidFill>
              <a:latin typeface="+mn-ea"/>
            </a:endParaRPr>
          </a:p>
          <a:p>
            <a:pPr marL="628650" indent="-274638">
              <a:buNone/>
            </a:pPr>
            <a:r>
              <a:rPr lang="zh-TW" altLang="en-US" sz="2400" dirty="0" smtClean="0">
                <a:latin typeface="+mn-ea"/>
              </a:rPr>
              <a:t> </a:t>
            </a:r>
            <a:r>
              <a:rPr lang="en-US" altLang="zh-TW" sz="2400" dirty="0" smtClean="0">
                <a:latin typeface="+mn-ea"/>
              </a:rPr>
              <a:t>6.</a:t>
            </a:r>
            <a:r>
              <a:rPr lang="zh-TW" altLang="en-US" sz="2400" dirty="0" smtClean="0">
                <a:latin typeface="+mn-ea"/>
              </a:rPr>
              <a:t>衛生</a:t>
            </a:r>
            <a:r>
              <a:rPr lang="zh-TW" altLang="en-US" sz="2400" dirty="0">
                <a:latin typeface="+mn-ea"/>
              </a:rPr>
              <a:t>動員準備方案</a:t>
            </a:r>
            <a:r>
              <a:rPr lang="zh-TW" altLang="en-US" sz="2400" dirty="0" smtClean="0">
                <a:latin typeface="+mn-ea"/>
              </a:rPr>
              <a:t>：衛生福利部。</a:t>
            </a:r>
            <a:endParaRPr lang="zh-TW" altLang="en-US" sz="2400" dirty="0">
              <a:latin typeface="+mn-ea"/>
            </a:endParaRPr>
          </a:p>
          <a:p>
            <a:pPr marL="628650" indent="-274638">
              <a:buNone/>
            </a:pPr>
            <a:r>
              <a:rPr lang="zh-TW" altLang="en-US" sz="2400" dirty="0" smtClean="0">
                <a:latin typeface="+mn-ea"/>
              </a:rPr>
              <a:t> </a:t>
            </a:r>
            <a:r>
              <a:rPr lang="en-US" altLang="zh-TW" sz="2400" dirty="0" smtClean="0">
                <a:latin typeface="+mn-ea"/>
              </a:rPr>
              <a:t>7.</a:t>
            </a:r>
            <a:r>
              <a:rPr lang="zh-TW" altLang="en-US" sz="2400" dirty="0" smtClean="0">
                <a:latin typeface="+mn-ea"/>
              </a:rPr>
              <a:t>科技</a:t>
            </a:r>
            <a:r>
              <a:rPr lang="zh-TW" altLang="en-US" sz="2400" dirty="0">
                <a:latin typeface="+mn-ea"/>
              </a:rPr>
              <a:t>動員準備方案</a:t>
            </a:r>
            <a:r>
              <a:rPr lang="zh-TW" altLang="en-US" sz="2400" dirty="0" smtClean="0">
                <a:latin typeface="+mn-ea"/>
              </a:rPr>
              <a:t>：科技部。</a:t>
            </a:r>
            <a:endParaRPr lang="zh-TW" altLang="en-US" sz="2400" dirty="0">
              <a:latin typeface="+mn-ea"/>
            </a:endParaRPr>
          </a:p>
          <a:p>
            <a:pPr marL="628650" indent="-274638">
              <a:buNone/>
            </a:pPr>
            <a:r>
              <a:rPr lang="zh-TW" altLang="en-US" sz="2400" dirty="0" smtClean="0">
                <a:latin typeface="+mn-ea"/>
              </a:rPr>
              <a:t> </a:t>
            </a:r>
            <a:r>
              <a:rPr lang="en-US" altLang="zh-TW" sz="2400" dirty="0" smtClean="0">
                <a:latin typeface="+mn-ea"/>
              </a:rPr>
              <a:t>8.</a:t>
            </a:r>
            <a:r>
              <a:rPr lang="zh-TW" altLang="en-US" sz="2400" dirty="0" smtClean="0">
                <a:latin typeface="+mn-ea"/>
              </a:rPr>
              <a:t>軍事</a:t>
            </a:r>
            <a:r>
              <a:rPr lang="zh-TW" altLang="en-US" sz="2400" dirty="0">
                <a:latin typeface="+mn-ea"/>
              </a:rPr>
              <a:t>動員準備方案</a:t>
            </a:r>
            <a:r>
              <a:rPr lang="zh-TW" altLang="en-US" sz="2400" dirty="0" smtClean="0">
                <a:latin typeface="+mn-ea"/>
              </a:rPr>
              <a:t>：國防部。</a:t>
            </a:r>
            <a:endParaRPr lang="en-US" altLang="zh-TW" sz="2400" dirty="0" smtClean="0">
              <a:latin typeface="+mn-ea"/>
            </a:endParaRPr>
          </a:p>
          <a:p>
            <a:pPr>
              <a:buFont typeface="Wingdings" panose="05000000000000000000" pitchFamily="2" charset="2"/>
              <a:buChar char="Ø"/>
            </a:pPr>
            <a:r>
              <a:rPr lang="zh-TW" altLang="en-US" sz="2400" dirty="0" smtClean="0">
                <a:solidFill>
                  <a:srgbClr val="0000FF"/>
                </a:solidFill>
                <a:latin typeface="+mn-ea"/>
              </a:rPr>
              <a:t>第</a:t>
            </a:r>
            <a:r>
              <a:rPr lang="en-US" altLang="zh-TW" sz="2400" dirty="0" smtClean="0">
                <a:solidFill>
                  <a:srgbClr val="0000FF"/>
                </a:solidFill>
                <a:latin typeface="+mn-ea"/>
              </a:rPr>
              <a:t>12</a:t>
            </a:r>
            <a:r>
              <a:rPr lang="zh-TW" altLang="en-US" sz="2400" dirty="0" smtClean="0">
                <a:solidFill>
                  <a:srgbClr val="0000FF"/>
                </a:solidFill>
                <a:latin typeface="+mn-ea"/>
              </a:rPr>
              <a:t>條  直轄市</a:t>
            </a:r>
            <a:r>
              <a:rPr lang="zh-TW" altLang="en-US" sz="2400" dirty="0">
                <a:solidFill>
                  <a:srgbClr val="0000FF"/>
                </a:solidFill>
                <a:latin typeface="+mn-ea"/>
              </a:rPr>
              <a:t>、</a:t>
            </a:r>
            <a:r>
              <a:rPr lang="zh-TW" altLang="en-US" sz="2400" dirty="0" smtClean="0">
                <a:solidFill>
                  <a:srgbClr val="0000FF"/>
                </a:solidFill>
                <a:latin typeface="+mn-ea"/>
              </a:rPr>
              <a:t>縣</a:t>
            </a:r>
            <a:r>
              <a:rPr lang="en-US" altLang="zh-TW" sz="2400" dirty="0" smtClean="0">
                <a:solidFill>
                  <a:srgbClr val="0000FF"/>
                </a:solidFill>
                <a:latin typeface="+mn-ea"/>
              </a:rPr>
              <a:t>(</a:t>
            </a:r>
            <a:r>
              <a:rPr lang="zh-TW" altLang="en-US" sz="2400" dirty="0">
                <a:solidFill>
                  <a:srgbClr val="0000FF"/>
                </a:solidFill>
                <a:latin typeface="+mn-ea"/>
              </a:rPr>
              <a:t>市</a:t>
            </a:r>
            <a:r>
              <a:rPr lang="en-US" altLang="zh-TW" sz="2400" dirty="0" smtClean="0">
                <a:solidFill>
                  <a:srgbClr val="0000FF"/>
                </a:solidFill>
                <a:latin typeface="+mn-ea"/>
              </a:rPr>
              <a:t>)</a:t>
            </a:r>
            <a:r>
              <a:rPr lang="zh-TW" altLang="en-US" sz="2400" dirty="0" smtClean="0">
                <a:solidFill>
                  <a:srgbClr val="0000FF"/>
                </a:solidFill>
                <a:latin typeface="+mn-ea"/>
              </a:rPr>
              <a:t>政府</a:t>
            </a:r>
            <a:r>
              <a:rPr lang="zh-TW" altLang="en-US" sz="2400" dirty="0">
                <a:solidFill>
                  <a:srgbClr val="0000FF"/>
                </a:solidFill>
                <a:latin typeface="+mn-ea"/>
              </a:rPr>
              <a:t>應設動員準備業務會報</a:t>
            </a:r>
            <a:endParaRPr lang="en-US" altLang="zh-TW" sz="2400" dirty="0" smtClean="0">
              <a:solidFill>
                <a:srgbClr val="0000FF"/>
              </a:solidFill>
              <a:latin typeface="+mn-ea"/>
            </a:endParaRPr>
          </a:p>
        </p:txBody>
      </p:sp>
      <p:sp>
        <p:nvSpPr>
          <p:cNvPr id="3" name="投影片編號版面配置區 2"/>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894835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966452" y="580103"/>
            <a:ext cx="8278761" cy="602717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zh-TW" altLang="en-US" sz="2200" dirty="0" smtClean="0">
                <a:latin typeface="+mn-ea"/>
              </a:rPr>
              <a:t>第</a:t>
            </a:r>
            <a:r>
              <a:rPr lang="en-US" altLang="zh-TW" sz="2200" dirty="0" smtClean="0">
                <a:latin typeface="+mn-ea"/>
              </a:rPr>
              <a:t>13</a:t>
            </a:r>
            <a:r>
              <a:rPr lang="zh-TW" altLang="en-US" sz="2200" dirty="0" smtClean="0">
                <a:latin typeface="+mn-ea"/>
              </a:rPr>
              <a:t>條　各</a:t>
            </a:r>
            <a:r>
              <a:rPr lang="zh-TW" altLang="en-US" sz="2200" dirty="0">
                <a:latin typeface="+mn-ea"/>
              </a:rPr>
              <a:t>動員準備分類計畫主管機關及直轄市、</a:t>
            </a:r>
            <a:r>
              <a:rPr lang="zh-TW" altLang="en-US" sz="2200" dirty="0" smtClean="0">
                <a:latin typeface="+mn-ea"/>
              </a:rPr>
              <a:t>縣</a:t>
            </a:r>
            <a:r>
              <a:rPr lang="en-US" altLang="zh-TW" sz="2200" dirty="0" smtClean="0">
                <a:latin typeface="+mn-ea"/>
              </a:rPr>
              <a:t>(</a:t>
            </a:r>
            <a:r>
              <a:rPr lang="zh-TW" altLang="en-US" sz="2200" dirty="0">
                <a:latin typeface="+mn-ea"/>
              </a:rPr>
              <a:t>市</a:t>
            </a:r>
            <a:r>
              <a:rPr lang="en-US" altLang="zh-TW" sz="2200" dirty="0" smtClean="0">
                <a:latin typeface="+mn-ea"/>
              </a:rPr>
              <a:t>)</a:t>
            </a:r>
            <a:r>
              <a:rPr lang="zh-TW" altLang="en-US" sz="2200" dirty="0" smtClean="0">
                <a:latin typeface="+mn-ea"/>
              </a:rPr>
              <a:t>政府</a:t>
            </a:r>
            <a:r>
              <a:rPr lang="zh-TW" altLang="en-US" sz="2200" dirty="0">
                <a:latin typeface="+mn-ea"/>
              </a:rPr>
              <a:t>於動員準備階段</a:t>
            </a:r>
            <a:r>
              <a:rPr lang="zh-TW" altLang="en-US" sz="2200" dirty="0" smtClean="0">
                <a:latin typeface="+mn-ea"/>
              </a:rPr>
              <a:t>，應對</a:t>
            </a:r>
            <a:r>
              <a:rPr lang="zh-TW" altLang="en-US" sz="2200" dirty="0">
                <a:latin typeface="+mn-ea"/>
              </a:rPr>
              <a:t>可為動員之人力、物力、科技、設施及交通輸具等，進行調查、</a:t>
            </a:r>
            <a:r>
              <a:rPr lang="zh-TW" altLang="en-US" sz="2200" dirty="0" smtClean="0">
                <a:latin typeface="+mn-ea"/>
              </a:rPr>
              <a:t>統計及</a:t>
            </a:r>
            <a:r>
              <a:rPr lang="zh-TW" altLang="en-US" sz="2200" dirty="0">
                <a:latin typeface="+mn-ea"/>
              </a:rPr>
              <a:t>規劃，並得實施演習驗證之</a:t>
            </a:r>
            <a:r>
              <a:rPr lang="zh-TW" altLang="en-US" sz="2200" dirty="0" smtClean="0">
                <a:latin typeface="+mn-ea"/>
              </a:rPr>
              <a:t>。</a:t>
            </a:r>
            <a:endParaRPr lang="en-US" altLang="zh-TW" sz="2200" dirty="0" smtClean="0">
              <a:latin typeface="+mn-ea"/>
            </a:endParaRPr>
          </a:p>
          <a:p>
            <a:pPr>
              <a:buFont typeface="Wingdings" panose="05000000000000000000" pitchFamily="2" charset="2"/>
              <a:buChar char="Ø"/>
            </a:pPr>
            <a:r>
              <a:rPr lang="zh-TW" altLang="en-US" sz="2200" dirty="0" smtClean="0">
                <a:latin typeface="+mn-ea"/>
              </a:rPr>
              <a:t>第</a:t>
            </a:r>
            <a:r>
              <a:rPr lang="en-US" altLang="zh-TW" sz="2200" dirty="0" smtClean="0">
                <a:latin typeface="+mn-ea"/>
              </a:rPr>
              <a:t>20</a:t>
            </a:r>
            <a:r>
              <a:rPr lang="zh-TW" altLang="en-US" sz="2200" dirty="0" smtClean="0">
                <a:latin typeface="+mn-ea"/>
              </a:rPr>
              <a:t>條　為</a:t>
            </a:r>
            <a:r>
              <a:rPr lang="zh-TW" altLang="en-US" sz="2200" dirty="0">
                <a:latin typeface="+mn-ea"/>
              </a:rPr>
              <a:t>強化動員實施階段機動及保修能量，</a:t>
            </a:r>
            <a:r>
              <a:rPr lang="zh-TW" altLang="en-US" sz="2200" dirty="0">
                <a:solidFill>
                  <a:srgbClr val="FF0000"/>
                </a:solidFill>
                <a:latin typeface="+mn-ea"/>
              </a:rPr>
              <a:t>交通動員準備分類計畫</a:t>
            </a:r>
            <a:r>
              <a:rPr lang="zh-TW" altLang="en-US" sz="2200" dirty="0">
                <a:latin typeface="+mn-ea"/>
              </a:rPr>
              <a:t>主管機關</a:t>
            </a:r>
            <a:r>
              <a:rPr lang="zh-TW" altLang="en-US" sz="2200" dirty="0" smtClean="0">
                <a:latin typeface="+mn-ea"/>
              </a:rPr>
              <a:t>應對</a:t>
            </a:r>
            <a:r>
              <a:rPr lang="zh-TW" altLang="en-US" sz="2200" dirty="0">
                <a:latin typeface="+mn-ea"/>
              </a:rPr>
              <a:t>車輛、船舶、航空器、</a:t>
            </a:r>
            <a:r>
              <a:rPr lang="zh-TW" altLang="en-US" sz="2200" dirty="0">
                <a:solidFill>
                  <a:srgbClr val="FF0000"/>
                </a:solidFill>
                <a:latin typeface="+mn-ea"/>
              </a:rPr>
              <a:t>工程重機械</a:t>
            </a:r>
            <a:r>
              <a:rPr lang="zh-TW" altLang="en-US" sz="2200" dirty="0">
                <a:latin typeface="+mn-ea"/>
              </a:rPr>
              <a:t>、相關修護廠及操作人員定期</a:t>
            </a:r>
            <a:r>
              <a:rPr lang="zh-TW" altLang="en-US" sz="2200" dirty="0">
                <a:solidFill>
                  <a:srgbClr val="0000FF"/>
                </a:solidFill>
                <a:latin typeface="+mn-ea"/>
              </a:rPr>
              <a:t>實施</a:t>
            </a:r>
            <a:r>
              <a:rPr lang="zh-TW" altLang="en-US" sz="2200" dirty="0" smtClean="0">
                <a:solidFill>
                  <a:srgbClr val="0000FF"/>
                </a:solidFill>
                <a:latin typeface="+mn-ea"/>
              </a:rPr>
              <a:t>調查</a:t>
            </a:r>
            <a:r>
              <a:rPr lang="zh-TW" altLang="en-US" sz="2200" dirty="0">
                <a:solidFill>
                  <a:srgbClr val="0000FF"/>
                </a:solidFill>
                <a:latin typeface="+mn-ea"/>
              </a:rPr>
              <a:t>、統計及異動校正</a:t>
            </a:r>
            <a:r>
              <a:rPr lang="zh-TW" altLang="en-US" sz="2200" dirty="0">
                <a:latin typeface="+mn-ea"/>
              </a:rPr>
              <a:t>。</a:t>
            </a:r>
          </a:p>
          <a:p>
            <a:pPr>
              <a:buFont typeface="Wingdings" panose="05000000000000000000" pitchFamily="2" charset="2"/>
              <a:buNone/>
            </a:pPr>
            <a:r>
              <a:rPr lang="zh-TW" altLang="en-US" sz="2200" dirty="0" smtClean="0">
                <a:latin typeface="+mn-ea"/>
              </a:rPr>
              <a:t>　　 前項</a:t>
            </a:r>
            <a:r>
              <a:rPr lang="zh-TW" altLang="en-US" sz="2200" dirty="0">
                <a:latin typeface="+mn-ea"/>
              </a:rPr>
              <a:t>調查，車輛、船舶、航空器、工程重機械及相關修護廠之所有人或</a:t>
            </a:r>
            <a:r>
              <a:rPr lang="zh-TW" altLang="en-US" sz="2200" dirty="0" smtClean="0">
                <a:latin typeface="+mn-ea"/>
              </a:rPr>
              <a:t>管理人</a:t>
            </a:r>
            <a:r>
              <a:rPr lang="zh-TW" altLang="en-US" sz="2200" dirty="0">
                <a:latin typeface="+mn-ea"/>
              </a:rPr>
              <a:t>應配合辦理，並提供相關動員能量資料</a:t>
            </a:r>
            <a:r>
              <a:rPr lang="zh-TW" altLang="en-US" sz="2200" dirty="0" smtClean="0">
                <a:latin typeface="+mn-ea"/>
              </a:rPr>
              <a:t>。</a:t>
            </a:r>
            <a:endParaRPr lang="en-US" altLang="zh-TW" sz="2200" dirty="0" smtClean="0">
              <a:latin typeface="+mn-ea"/>
            </a:endParaRPr>
          </a:p>
          <a:p>
            <a:pPr>
              <a:buFont typeface="Wingdings" panose="05000000000000000000" pitchFamily="2" charset="2"/>
              <a:buNone/>
            </a:pPr>
            <a:endParaRPr lang="en-US" altLang="zh-TW" sz="2200" dirty="0" smtClean="0">
              <a:latin typeface="+mn-ea"/>
            </a:endParaRPr>
          </a:p>
          <a:p>
            <a:pPr>
              <a:buFont typeface="Wingdings" panose="05000000000000000000" pitchFamily="2" charset="2"/>
              <a:buNone/>
            </a:pPr>
            <a:endParaRPr lang="en-US" altLang="zh-TW" sz="2200" dirty="0" smtClean="0">
              <a:latin typeface="+mn-ea"/>
            </a:endParaRPr>
          </a:p>
          <a:p>
            <a:pPr>
              <a:buFont typeface="Wingdings" panose="05000000000000000000" pitchFamily="2" charset="2"/>
              <a:buChar char="Ø"/>
            </a:pPr>
            <a:r>
              <a:rPr lang="zh-TW" altLang="en-US" sz="2200" dirty="0" smtClean="0">
                <a:latin typeface="+mn-ea"/>
              </a:rPr>
              <a:t>第</a:t>
            </a:r>
            <a:r>
              <a:rPr lang="en-US" altLang="zh-TW" sz="2200" dirty="0" smtClean="0">
                <a:latin typeface="+mn-ea"/>
              </a:rPr>
              <a:t>26</a:t>
            </a:r>
            <a:r>
              <a:rPr lang="zh-TW" altLang="en-US" sz="2200" dirty="0" smtClean="0">
                <a:latin typeface="+mn-ea"/>
              </a:rPr>
              <a:t>條　動員</a:t>
            </a:r>
            <a:r>
              <a:rPr lang="zh-TW" altLang="en-US" sz="2200" dirty="0">
                <a:latin typeface="+mn-ea"/>
              </a:rPr>
              <a:t>準備方案主管機關為驗證全民防衛動員體系動員準備之現況，得</a:t>
            </a:r>
            <a:r>
              <a:rPr lang="zh-TW" altLang="en-US" sz="2200" dirty="0" smtClean="0">
                <a:latin typeface="+mn-ea"/>
              </a:rPr>
              <a:t>規定各</a:t>
            </a:r>
            <a:r>
              <a:rPr lang="zh-TW" altLang="en-US" sz="2200" dirty="0">
                <a:latin typeface="+mn-ea"/>
              </a:rPr>
              <a:t>動員準備分類計畫主管機關實施必要之演習，其需實員參演時，由</a:t>
            </a:r>
            <a:r>
              <a:rPr lang="zh-TW" altLang="en-US" sz="2200" dirty="0" smtClean="0">
                <a:latin typeface="+mn-ea"/>
              </a:rPr>
              <a:t>動員準備</a:t>
            </a:r>
            <a:r>
              <a:rPr lang="zh-TW" altLang="en-US" sz="2200" dirty="0">
                <a:latin typeface="+mn-ea"/>
              </a:rPr>
              <a:t>分類計畫主管機關協調國防部及有關</a:t>
            </a:r>
            <a:r>
              <a:rPr lang="zh-TW" altLang="en-US" sz="2200" dirty="0" smtClean="0">
                <a:latin typeface="+mn-ea"/>
              </a:rPr>
              <a:t>機關</a:t>
            </a:r>
            <a:r>
              <a:rPr lang="en-US" altLang="zh-TW" sz="2200" dirty="0" smtClean="0">
                <a:latin typeface="+mn-ea"/>
              </a:rPr>
              <a:t>(</a:t>
            </a:r>
            <a:r>
              <a:rPr lang="zh-TW" altLang="en-US" sz="2200" dirty="0">
                <a:latin typeface="+mn-ea"/>
              </a:rPr>
              <a:t>構</a:t>
            </a:r>
            <a:r>
              <a:rPr lang="en-US" altLang="zh-TW" sz="2200" dirty="0" smtClean="0">
                <a:latin typeface="+mn-ea"/>
              </a:rPr>
              <a:t>)</a:t>
            </a:r>
            <a:r>
              <a:rPr lang="zh-TW" altLang="en-US" sz="2200" dirty="0" smtClean="0">
                <a:latin typeface="+mn-ea"/>
              </a:rPr>
              <a:t>支援</a:t>
            </a:r>
            <a:r>
              <a:rPr lang="zh-TW" altLang="en-US" sz="2200" dirty="0">
                <a:latin typeface="+mn-ea"/>
              </a:rPr>
              <a:t>及配合。必要</a:t>
            </a:r>
            <a:r>
              <a:rPr lang="zh-TW" altLang="en-US" sz="2200" dirty="0" smtClean="0">
                <a:latin typeface="+mn-ea"/>
              </a:rPr>
              <a:t>時，</a:t>
            </a:r>
            <a:r>
              <a:rPr lang="zh-TW" altLang="en-US" sz="2200" dirty="0">
                <a:latin typeface="+mn-ea"/>
              </a:rPr>
              <a:t>得指定公、民營產業配合參加演習</a:t>
            </a:r>
            <a:r>
              <a:rPr lang="zh-TW" altLang="en-US" sz="2200" dirty="0" smtClean="0">
                <a:latin typeface="+mn-ea"/>
              </a:rPr>
              <a:t>。</a:t>
            </a:r>
            <a:endParaRPr lang="en-US" altLang="zh-TW" sz="2200" dirty="0" smtClean="0">
              <a:latin typeface="+mn-ea"/>
            </a:endParaRPr>
          </a:p>
        </p:txBody>
      </p:sp>
      <p:sp>
        <p:nvSpPr>
          <p:cNvPr id="5" name="向右箭號 4"/>
          <p:cNvSpPr/>
          <p:nvPr/>
        </p:nvSpPr>
        <p:spPr>
          <a:xfrm>
            <a:off x="2959510" y="3854245"/>
            <a:ext cx="1199535" cy="629265"/>
          </a:xfrm>
          <a:prstGeom prst="strip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latin typeface="+mn-ea"/>
            </a:endParaRPr>
          </a:p>
        </p:txBody>
      </p:sp>
      <p:sp>
        <p:nvSpPr>
          <p:cNvPr id="6" name="圓角化對角線角落矩形 5"/>
          <p:cNvSpPr/>
          <p:nvPr/>
        </p:nvSpPr>
        <p:spPr>
          <a:xfrm>
            <a:off x="4680155" y="3854245"/>
            <a:ext cx="4906297" cy="629265"/>
          </a:xfrm>
          <a:prstGeom prst="round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400" dirty="0" smtClean="0">
                <a:latin typeface="+mn-ea"/>
              </a:rPr>
              <a:t>工程重機械編管及運用辦法</a:t>
            </a:r>
            <a:endParaRPr lang="zh-TW" altLang="en-US" sz="2400" dirty="0">
              <a:latin typeface="+mn-ea"/>
            </a:endParaRPr>
          </a:p>
        </p:txBody>
      </p:sp>
      <p:sp>
        <p:nvSpPr>
          <p:cNvPr id="3" name="投影片編號版面配置區 2"/>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00609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6116" y="1327355"/>
            <a:ext cx="8111613" cy="4674678"/>
          </a:xfrm>
        </p:spPr>
        <p:txBody>
          <a:bodyPr>
            <a:normAutofit/>
          </a:bodyPr>
          <a:lstStyle/>
          <a:p>
            <a:pPr>
              <a:buFont typeface="Wingdings" panose="05000000000000000000" pitchFamily="2" charset="2"/>
              <a:buChar char="Ø"/>
            </a:pPr>
            <a:r>
              <a:rPr lang="zh-TW" altLang="en-US" sz="2200" dirty="0">
                <a:latin typeface="+mn-ea"/>
              </a:rPr>
              <a:t>第</a:t>
            </a:r>
            <a:r>
              <a:rPr lang="en-US" altLang="zh-TW" sz="2200" dirty="0">
                <a:latin typeface="+mn-ea"/>
              </a:rPr>
              <a:t>28</a:t>
            </a:r>
            <a:r>
              <a:rPr lang="zh-TW" altLang="en-US" sz="2200" dirty="0" smtClean="0">
                <a:latin typeface="+mn-ea"/>
              </a:rPr>
              <a:t>條  主辦</a:t>
            </a:r>
            <a:r>
              <a:rPr lang="zh-TW" altLang="en-US" sz="2200" dirty="0">
                <a:latin typeface="+mn-ea"/>
              </a:rPr>
              <a:t>演習機關得因演習實際需要，徵購、徵用人民之財物及徵用操作該財物之人員；徵用並應給與相當之補償。演習需民間財物配合參演時，亦得以契約方式辦理</a:t>
            </a:r>
            <a:r>
              <a:rPr lang="zh-TW" altLang="en-US" sz="2200" dirty="0" smtClean="0">
                <a:latin typeface="+mn-ea"/>
              </a:rPr>
              <a:t>。</a:t>
            </a:r>
            <a:endParaRPr lang="en-US" altLang="zh-TW" sz="2200" dirty="0" smtClean="0">
              <a:latin typeface="+mn-ea"/>
            </a:endParaRPr>
          </a:p>
          <a:p>
            <a:pPr>
              <a:buFont typeface="Wingdings" panose="05000000000000000000" pitchFamily="2" charset="2"/>
              <a:buChar char="Ø"/>
            </a:pPr>
            <a:r>
              <a:rPr lang="zh-TW" altLang="en-US" sz="2200" dirty="0" smtClean="0">
                <a:latin typeface="+mn-ea"/>
              </a:rPr>
              <a:t>第</a:t>
            </a:r>
            <a:r>
              <a:rPr lang="en-US" altLang="zh-TW" sz="2200" dirty="0" smtClean="0">
                <a:latin typeface="+mn-ea"/>
              </a:rPr>
              <a:t>30</a:t>
            </a:r>
            <a:r>
              <a:rPr lang="zh-TW" altLang="en-US" sz="2200" dirty="0" smtClean="0">
                <a:latin typeface="+mn-ea"/>
              </a:rPr>
              <a:t>條　主辦</a:t>
            </a:r>
            <a:r>
              <a:rPr lang="zh-TW" altLang="en-US" sz="2200" dirty="0">
                <a:latin typeface="+mn-ea"/>
              </a:rPr>
              <a:t>演習機關實施徵購及徵用，應簽發徵購、徵用書，命令財物所有人</a:t>
            </a:r>
            <a:r>
              <a:rPr lang="zh-TW" altLang="en-US" sz="2200" dirty="0" smtClean="0">
                <a:latin typeface="+mn-ea"/>
              </a:rPr>
              <a:t>或管理人</a:t>
            </a:r>
            <a:r>
              <a:rPr lang="zh-TW" altLang="en-US" sz="2200" dirty="0">
                <a:latin typeface="+mn-ea"/>
              </a:rPr>
              <a:t>交付應徵財物；演習單位於接收財物後，應即填發受領證明，載</a:t>
            </a:r>
            <a:r>
              <a:rPr lang="zh-TW" altLang="en-US" sz="2200" dirty="0" smtClean="0">
                <a:latin typeface="+mn-ea"/>
              </a:rPr>
              <a:t>明品名</a:t>
            </a:r>
            <a:r>
              <a:rPr lang="zh-TW" altLang="en-US" sz="2200" dirty="0">
                <a:latin typeface="+mn-ea"/>
              </a:rPr>
              <a:t>、數量、新舊程度及評定價格；如為徵用，並應載明徵用期限，交</a:t>
            </a:r>
            <a:r>
              <a:rPr lang="zh-TW" altLang="en-US" sz="2200" dirty="0" smtClean="0">
                <a:latin typeface="+mn-ea"/>
              </a:rPr>
              <a:t>予所有人</a:t>
            </a:r>
            <a:r>
              <a:rPr lang="zh-TW" altLang="en-US" sz="2200" dirty="0">
                <a:latin typeface="+mn-ea"/>
              </a:rPr>
              <a:t>或管理人</a:t>
            </a:r>
            <a:r>
              <a:rPr lang="zh-TW" altLang="en-US" sz="2200" dirty="0" smtClean="0">
                <a:latin typeface="+mn-ea"/>
              </a:rPr>
              <a:t>。</a:t>
            </a:r>
            <a:endParaRPr lang="en-US" altLang="zh-TW" sz="2200" dirty="0" smtClean="0">
              <a:latin typeface="+mn-ea"/>
            </a:endParaRPr>
          </a:p>
          <a:p>
            <a:pPr>
              <a:buFont typeface="Wingdings" panose="05000000000000000000" pitchFamily="2" charset="2"/>
              <a:buChar char="Ø"/>
            </a:pPr>
            <a:r>
              <a:rPr lang="zh-TW" altLang="en-US" sz="2200" dirty="0" smtClean="0">
                <a:latin typeface="+mn-ea"/>
              </a:rPr>
              <a:t>第</a:t>
            </a:r>
            <a:r>
              <a:rPr lang="en-US" altLang="zh-TW" sz="2200" dirty="0" smtClean="0">
                <a:latin typeface="+mn-ea"/>
              </a:rPr>
              <a:t>31</a:t>
            </a:r>
            <a:r>
              <a:rPr lang="zh-TW" altLang="en-US" sz="2200" dirty="0" smtClean="0">
                <a:latin typeface="+mn-ea"/>
              </a:rPr>
              <a:t>條　徵購</a:t>
            </a:r>
            <a:r>
              <a:rPr lang="zh-TW" altLang="en-US" sz="2200" dirty="0">
                <a:latin typeface="+mn-ea"/>
              </a:rPr>
              <a:t>、徵用財物之計價或補償，應由主辦演習機關、直轄市或縣 </a:t>
            </a:r>
            <a:r>
              <a:rPr lang="en-US" altLang="zh-TW" sz="2200" dirty="0">
                <a:latin typeface="+mn-ea"/>
              </a:rPr>
              <a:t>(</a:t>
            </a:r>
            <a:r>
              <a:rPr lang="zh-TW" altLang="en-US" sz="2200" dirty="0">
                <a:latin typeface="+mn-ea"/>
              </a:rPr>
              <a:t>市</a:t>
            </a:r>
            <a:r>
              <a:rPr lang="en-US" altLang="zh-TW" sz="2200" dirty="0">
                <a:latin typeface="+mn-ea"/>
              </a:rPr>
              <a:t>) </a:t>
            </a:r>
            <a:r>
              <a:rPr lang="zh-TW" altLang="en-US" sz="2200" dirty="0" smtClean="0">
                <a:latin typeface="+mn-ea"/>
              </a:rPr>
              <a:t>政府</a:t>
            </a:r>
            <a:r>
              <a:rPr lang="zh-TW" altLang="en-US" sz="2200" dirty="0">
                <a:latin typeface="+mn-ea"/>
              </a:rPr>
              <a:t>、所有人或管理人及相關同業公會參照市價及使用情形評定之</a:t>
            </a:r>
            <a:r>
              <a:rPr lang="zh-TW" altLang="en-US" sz="2200" dirty="0" smtClean="0">
                <a:latin typeface="+mn-ea"/>
              </a:rPr>
              <a:t>。</a:t>
            </a:r>
            <a:endParaRPr lang="en-US" altLang="zh-TW" sz="2200" dirty="0" smtClean="0">
              <a:latin typeface="+mn-ea"/>
            </a:endParaRPr>
          </a:p>
          <a:p>
            <a:pPr>
              <a:buFont typeface="Wingdings" panose="05000000000000000000" pitchFamily="2" charset="2"/>
              <a:buChar char="Ø"/>
            </a:pPr>
            <a:r>
              <a:rPr lang="zh-TW" altLang="en-US" sz="2200" dirty="0" smtClean="0">
                <a:latin typeface="+mn-ea"/>
              </a:rPr>
              <a:t>第</a:t>
            </a:r>
            <a:r>
              <a:rPr lang="en-US" altLang="zh-TW" sz="2200" dirty="0" smtClean="0">
                <a:latin typeface="+mn-ea"/>
              </a:rPr>
              <a:t>39</a:t>
            </a:r>
            <a:r>
              <a:rPr lang="zh-TW" altLang="en-US" sz="2200" dirty="0" smtClean="0">
                <a:latin typeface="+mn-ea"/>
              </a:rPr>
              <a:t>條  </a:t>
            </a:r>
            <a:r>
              <a:rPr lang="zh-TW" altLang="en-US" sz="2200" dirty="0" smtClean="0">
                <a:solidFill>
                  <a:srgbClr val="FF0000"/>
                </a:solidFill>
                <a:latin typeface="+mn-ea"/>
              </a:rPr>
              <a:t>全民</a:t>
            </a:r>
            <a:r>
              <a:rPr lang="zh-TW" altLang="en-US" sz="2200" dirty="0">
                <a:solidFill>
                  <a:srgbClr val="FF0000"/>
                </a:solidFill>
                <a:latin typeface="+mn-ea"/>
              </a:rPr>
              <a:t>防衛動員準備演習財務徵購徵用補償及解除徵用</a:t>
            </a:r>
            <a:r>
              <a:rPr lang="zh-TW" altLang="en-US" sz="2200" dirty="0" smtClean="0">
                <a:solidFill>
                  <a:srgbClr val="FF0000"/>
                </a:solidFill>
                <a:latin typeface="+mn-ea"/>
              </a:rPr>
              <a:t>辦法</a:t>
            </a:r>
            <a:endParaRPr lang="zh-TW" altLang="en-US" sz="2200" dirty="0">
              <a:solidFill>
                <a:srgbClr val="FF0000"/>
              </a:solidFill>
              <a:latin typeface="+mn-ea"/>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567266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976284" y="481781"/>
            <a:ext cx="8157497" cy="757085"/>
          </a:xfrm>
        </p:spPr>
        <p:txBody>
          <a:bodyPr/>
          <a:lstStyle/>
          <a:p>
            <a:pPr eaLnBrk="1" hangingPunct="1"/>
            <a:r>
              <a:rPr lang="zh-TW" altLang="en-US" b="1" dirty="0" smtClean="0">
                <a:effectLst>
                  <a:outerShdw blurRad="38100" dist="38100" dir="2700000" algn="tl">
                    <a:srgbClr val="000000">
                      <a:alpha val="43137"/>
                    </a:srgbClr>
                  </a:outerShdw>
                </a:effectLst>
                <a:latin typeface="+mn-ea"/>
                <a:ea typeface="+mn-ea"/>
              </a:rPr>
              <a:t>三、民防法</a:t>
            </a:r>
            <a:r>
              <a:rPr lang="en-US" altLang="zh-TW" b="1" dirty="0" smtClean="0">
                <a:effectLst>
                  <a:outerShdw blurRad="38100" dist="38100" dir="2700000" algn="tl">
                    <a:srgbClr val="000000">
                      <a:alpha val="43137"/>
                    </a:srgbClr>
                  </a:outerShdw>
                </a:effectLst>
                <a:latin typeface="+mn-ea"/>
                <a:ea typeface="+mn-ea"/>
              </a:rPr>
              <a:t>(</a:t>
            </a:r>
            <a:r>
              <a:rPr lang="zh-TW" altLang="en-US" b="1" dirty="0" smtClean="0">
                <a:effectLst>
                  <a:outerShdw blurRad="38100" dist="38100" dir="2700000" algn="tl">
                    <a:srgbClr val="000000">
                      <a:alpha val="43137"/>
                    </a:srgbClr>
                  </a:outerShdw>
                </a:effectLst>
                <a:latin typeface="+mn-ea"/>
                <a:ea typeface="+mn-ea"/>
              </a:rPr>
              <a:t>內政部</a:t>
            </a:r>
            <a:r>
              <a:rPr lang="en-US" altLang="zh-TW" b="1" dirty="0">
                <a:effectLst>
                  <a:outerShdw blurRad="38100" dist="38100" dir="2700000" algn="tl">
                    <a:srgbClr val="000000">
                      <a:alpha val="43137"/>
                    </a:srgbClr>
                  </a:outerShdw>
                </a:effectLst>
                <a:latin typeface="+mn-ea"/>
                <a:ea typeface="+mn-ea"/>
              </a:rPr>
              <a:t>)</a:t>
            </a:r>
            <a:endParaRPr lang="zh-TW" altLang="en-US" b="1" dirty="0" smtClean="0">
              <a:effectLst>
                <a:outerShdw blurRad="38100" dist="38100" dir="2700000" algn="tl">
                  <a:srgbClr val="000000">
                    <a:alpha val="43137"/>
                  </a:srgbClr>
                </a:outerShdw>
              </a:effectLst>
              <a:latin typeface="+mn-ea"/>
              <a:ea typeface="+mn-ea"/>
            </a:endParaRPr>
          </a:p>
        </p:txBody>
      </p:sp>
      <p:sp>
        <p:nvSpPr>
          <p:cNvPr id="10244" name="Rectangle 3"/>
          <p:cNvSpPr>
            <a:spLocks noGrp="1" noChangeArrowheads="1"/>
          </p:cNvSpPr>
          <p:nvPr>
            <p:ph type="body" idx="1"/>
          </p:nvPr>
        </p:nvSpPr>
        <p:spPr>
          <a:xfrm>
            <a:off x="1976284" y="1238866"/>
            <a:ext cx="8436077" cy="5397908"/>
          </a:xfrm>
        </p:spPr>
        <p:txBody>
          <a:bodyPr>
            <a:noAutofit/>
          </a:bodyPr>
          <a:lstStyle/>
          <a:p>
            <a:pPr>
              <a:buFont typeface="Wingdings" panose="05000000000000000000" pitchFamily="2" charset="2"/>
              <a:buChar char="Ø"/>
            </a:pPr>
            <a:r>
              <a:rPr lang="zh-TW" altLang="en-US" sz="2200" dirty="0" smtClean="0"/>
              <a:t>第</a:t>
            </a:r>
            <a:r>
              <a:rPr lang="en-US" altLang="zh-TW" sz="2200" dirty="0" smtClean="0"/>
              <a:t>1</a:t>
            </a:r>
            <a:r>
              <a:rPr lang="zh-TW" altLang="en-US" sz="2200" dirty="0" smtClean="0"/>
              <a:t>條  為</a:t>
            </a:r>
            <a:r>
              <a:rPr lang="zh-TW" altLang="en-US" sz="2200" dirty="0"/>
              <a:t>有效運用民力，發揮民間自衛自救功能，共同防護人民生命、身體、</a:t>
            </a:r>
            <a:r>
              <a:rPr lang="zh-TW" altLang="en-US" sz="2200" dirty="0" smtClean="0"/>
              <a:t>財產</a:t>
            </a:r>
            <a:r>
              <a:rPr lang="zh-TW" altLang="en-US" sz="2200" dirty="0"/>
              <a:t>安全，以達平時防災救護，戰時有效支援軍事任務，特制定本法。</a:t>
            </a:r>
            <a:endParaRPr lang="en-US" altLang="zh-TW" sz="2200" dirty="0" smtClean="0"/>
          </a:p>
          <a:p>
            <a:pPr>
              <a:buFont typeface="Wingdings" panose="05000000000000000000" pitchFamily="2" charset="2"/>
              <a:buChar char="Ø"/>
            </a:pPr>
            <a:r>
              <a:rPr lang="zh-TW" altLang="en-US" sz="2200" dirty="0" smtClean="0"/>
              <a:t>第</a:t>
            </a:r>
            <a:r>
              <a:rPr lang="en-US" altLang="zh-TW" sz="2200" dirty="0" smtClean="0"/>
              <a:t>2</a:t>
            </a:r>
            <a:r>
              <a:rPr lang="zh-TW" altLang="en-US" sz="2200" dirty="0" smtClean="0"/>
              <a:t>條  民</a:t>
            </a:r>
            <a:r>
              <a:rPr lang="zh-TW" altLang="en-US" sz="2200" dirty="0"/>
              <a:t>防工作範圍</a:t>
            </a:r>
            <a:r>
              <a:rPr lang="zh-TW" altLang="en-US" sz="2200" dirty="0" smtClean="0"/>
              <a:t>如下：</a:t>
            </a:r>
            <a:r>
              <a:rPr lang="en-US" altLang="zh-TW" sz="2200" dirty="0" smtClean="0"/>
              <a:t>…</a:t>
            </a:r>
            <a:r>
              <a:rPr lang="zh-TW" altLang="en-US" sz="2200" dirty="0" smtClean="0"/>
              <a:t>二</a:t>
            </a:r>
            <a:r>
              <a:rPr lang="zh-TW" altLang="en-US" sz="2200" dirty="0"/>
              <a:t>、協助搶救重大災害</a:t>
            </a:r>
            <a:r>
              <a:rPr lang="zh-TW" altLang="en-US" sz="2200" dirty="0" smtClean="0"/>
              <a:t>。</a:t>
            </a:r>
            <a:r>
              <a:rPr lang="en-US" altLang="zh-TW" sz="2200" dirty="0" smtClean="0"/>
              <a:t>…</a:t>
            </a:r>
            <a:r>
              <a:rPr lang="zh-TW" altLang="en-US" sz="2200" dirty="0" smtClean="0"/>
              <a:t>四</a:t>
            </a:r>
            <a:r>
              <a:rPr lang="zh-TW" altLang="en-US" sz="2200" dirty="0"/>
              <a:t>、支援軍事勤務</a:t>
            </a:r>
            <a:r>
              <a:rPr lang="zh-TW" altLang="en-US" sz="2200" dirty="0" smtClean="0"/>
              <a:t>。</a:t>
            </a:r>
            <a:r>
              <a:rPr lang="en-US" altLang="zh-TW" sz="2200" dirty="0" smtClean="0"/>
              <a:t>…</a:t>
            </a:r>
            <a:r>
              <a:rPr lang="zh-TW" altLang="en-US" sz="2200" dirty="0" smtClean="0"/>
              <a:t>六</a:t>
            </a:r>
            <a:r>
              <a:rPr lang="zh-TW" altLang="en-US" sz="2200" dirty="0"/>
              <a:t>、車輛、</a:t>
            </a:r>
            <a:r>
              <a:rPr lang="zh-TW" altLang="en-US" sz="2200" dirty="0">
                <a:solidFill>
                  <a:srgbClr val="FF0000"/>
                </a:solidFill>
              </a:rPr>
              <a:t>工程機械</a:t>
            </a:r>
            <a:r>
              <a:rPr lang="zh-TW" altLang="en-US" sz="2200" dirty="0"/>
              <a:t>、船舶、航空器及其他有關民防事務之</a:t>
            </a:r>
            <a:r>
              <a:rPr lang="zh-TW" altLang="en-US" sz="2200" dirty="0">
                <a:solidFill>
                  <a:srgbClr val="FF0000"/>
                </a:solidFill>
              </a:rPr>
              <a:t>器材設備之</a:t>
            </a:r>
            <a:r>
              <a:rPr lang="zh-TW" altLang="en-US" sz="2200" dirty="0" smtClean="0">
                <a:solidFill>
                  <a:srgbClr val="FF0000"/>
                </a:solidFill>
              </a:rPr>
              <a:t>編組</a:t>
            </a:r>
            <a:r>
              <a:rPr lang="zh-TW" altLang="en-US" sz="2200" dirty="0">
                <a:solidFill>
                  <a:srgbClr val="FF0000"/>
                </a:solidFill>
              </a:rPr>
              <a:t>、訓練、演習及服勤</a:t>
            </a:r>
            <a:r>
              <a:rPr lang="zh-TW" altLang="en-US" sz="2200" dirty="0" smtClean="0"/>
              <a:t>。</a:t>
            </a:r>
            <a:r>
              <a:rPr lang="en-US" altLang="zh-TW" sz="2200" dirty="0" smtClean="0"/>
              <a:t>…</a:t>
            </a:r>
          </a:p>
          <a:p>
            <a:pPr>
              <a:buFont typeface="Wingdings" panose="05000000000000000000" pitchFamily="2" charset="2"/>
              <a:buChar char="Ø"/>
            </a:pPr>
            <a:r>
              <a:rPr lang="zh-TW" altLang="en-US" sz="2200" dirty="0" smtClean="0"/>
              <a:t>第</a:t>
            </a:r>
            <a:r>
              <a:rPr lang="en-US" altLang="zh-TW" sz="2200" dirty="0" smtClean="0"/>
              <a:t>3</a:t>
            </a:r>
            <a:r>
              <a:rPr lang="zh-TW" altLang="en-US" sz="2200" dirty="0"/>
              <a:t>條民防工作與軍事勤務相關者，平時由中央主管機關會同國防部督導執行</a:t>
            </a:r>
            <a:r>
              <a:rPr lang="zh-TW" altLang="en-US" sz="2200" dirty="0" smtClean="0"/>
              <a:t>，戰時</a:t>
            </a:r>
            <a:r>
              <a:rPr lang="zh-TW" altLang="en-US" sz="2200" dirty="0"/>
              <a:t>由國防部協調中央主管機關運用民防團隊，支援軍事勤務。</a:t>
            </a:r>
            <a:endParaRPr lang="en-US" altLang="zh-TW" sz="2200" dirty="0" smtClean="0"/>
          </a:p>
          <a:p>
            <a:pPr>
              <a:buFont typeface="Wingdings" panose="05000000000000000000" pitchFamily="2" charset="2"/>
              <a:buChar char="Ø"/>
            </a:pPr>
            <a:r>
              <a:rPr lang="zh-TW" altLang="en-US" sz="2200" dirty="0" smtClean="0"/>
              <a:t>第</a:t>
            </a:r>
            <a:r>
              <a:rPr lang="en-US" altLang="zh-TW" sz="2200" dirty="0" smtClean="0"/>
              <a:t>4</a:t>
            </a:r>
            <a:r>
              <a:rPr lang="zh-TW" altLang="en-US" sz="2200" dirty="0" smtClean="0"/>
              <a:t>條  </a:t>
            </a:r>
            <a:r>
              <a:rPr lang="zh-TW" altLang="en-US" sz="2200" dirty="0" smtClean="0">
                <a:solidFill>
                  <a:srgbClr val="0000FF"/>
                </a:solidFill>
              </a:rPr>
              <a:t>車輛</a:t>
            </a:r>
            <a:r>
              <a:rPr lang="zh-TW" altLang="en-US" sz="2200" dirty="0">
                <a:solidFill>
                  <a:srgbClr val="0000FF"/>
                </a:solidFill>
              </a:rPr>
              <a:t>工程機械船舶航空器與其他有關民防事務器材設備編組訓練演習及服勤</a:t>
            </a:r>
            <a:r>
              <a:rPr lang="zh-TW" altLang="en-US" sz="2200" dirty="0" smtClean="0">
                <a:solidFill>
                  <a:srgbClr val="0000FF"/>
                </a:solidFill>
              </a:rPr>
              <a:t>辦法  </a:t>
            </a:r>
            <a:endParaRPr lang="en-US" altLang="zh-TW" sz="2200" dirty="0" smtClean="0">
              <a:solidFill>
                <a:srgbClr val="0000FF"/>
              </a:solidFill>
            </a:endParaRPr>
          </a:p>
          <a:p>
            <a:pPr>
              <a:buFont typeface="Wingdings" panose="05000000000000000000" pitchFamily="2" charset="2"/>
              <a:buChar char="Ø"/>
            </a:pPr>
            <a:endParaRPr lang="en-US" altLang="zh-TW" sz="2200" dirty="0"/>
          </a:p>
        </p:txBody>
      </p:sp>
      <p:sp>
        <p:nvSpPr>
          <p:cNvPr id="2" name="圓角化對角線角落矩形 1"/>
          <p:cNvSpPr/>
          <p:nvPr/>
        </p:nvSpPr>
        <p:spPr>
          <a:xfrm>
            <a:off x="3077498" y="5456903"/>
            <a:ext cx="7056284" cy="1012723"/>
          </a:xfrm>
          <a:prstGeom prst="round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000" dirty="0"/>
              <a:t>工程機械、船舶、航空器之調查、統計、異動校正、編管及運用，依全民防衛動員準備相關規定辦理</a:t>
            </a: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5568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多面向">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811</TotalTime>
  <Words>2739</Words>
  <Application>Microsoft Office PowerPoint</Application>
  <PresentationFormat>寬螢幕</PresentationFormat>
  <Paragraphs>214</Paragraphs>
  <Slides>30</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30</vt:i4>
      </vt:variant>
    </vt:vector>
  </HeadingPairs>
  <TitlesOfParts>
    <vt:vector size="39" baseType="lpstr">
      <vt:lpstr>微軟正黑體</vt:lpstr>
      <vt:lpstr>新細明體</vt:lpstr>
      <vt:lpstr>標楷體</vt:lpstr>
      <vt:lpstr>Arial</vt:lpstr>
      <vt:lpstr>Calibri</vt:lpstr>
      <vt:lpstr>Trebuchet MS</vt:lpstr>
      <vt:lpstr>Wingdings</vt:lpstr>
      <vt:lpstr>Wingdings 3</vt:lpstr>
      <vt:lpstr>多面向</vt:lpstr>
      <vt:lpstr>金門縣政府106年度施工管理及使用管理相關法令講習 </vt:lpstr>
      <vt:lpstr>--簡報大綱--</vt:lpstr>
      <vt:lpstr>壹、法規介紹</vt:lpstr>
      <vt:lpstr>一、國防法(國防部)</vt:lpstr>
      <vt:lpstr>二、全民防衛動員準備法(國防部)</vt:lpstr>
      <vt:lpstr>PowerPoint 簡報</vt:lpstr>
      <vt:lpstr>PowerPoint 簡報</vt:lpstr>
      <vt:lpstr>PowerPoint 簡報</vt:lpstr>
      <vt:lpstr>三、民防法(內政部)</vt:lpstr>
      <vt:lpstr>PowerPoint 簡報</vt:lpstr>
      <vt:lpstr>PowerPoint 簡報</vt:lpstr>
      <vt:lpstr>四、災害防救法(內政部)</vt:lpstr>
      <vt:lpstr>-災害防救法施行細則-</vt:lpstr>
      <vt:lpstr>貳、工程重機械編管及運用辦法</vt:lpstr>
      <vt:lpstr>PowerPoint 簡報</vt:lpstr>
      <vt:lpstr>PowerPoint 簡報</vt:lpstr>
      <vt:lpstr>PowerPoint 簡報</vt:lpstr>
      <vt:lpstr>PowerPoint 簡報</vt:lpstr>
      <vt:lpstr>PowerPoint 簡報</vt:lpstr>
      <vt:lpstr>PowerPoint 簡報</vt:lpstr>
      <vt:lpstr>PowerPoint 簡報</vt:lpstr>
      <vt:lpstr>PowerPoint 簡報</vt:lpstr>
      <vt:lpstr>參、編管辦理情形</vt:lpstr>
      <vt:lpstr>PowerPoint 簡報</vt:lpstr>
      <vt:lpstr>PowerPoint 簡報</vt:lpstr>
      <vt:lpstr>肆、參與災害搶救注意事項</vt:lpstr>
      <vt:lpstr>PowerPoint 簡報</vt:lpstr>
      <vt:lpstr>PowerPoint 簡報</vt:lpstr>
      <vt:lpstr> 伍、結語</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106年度金門縣政府施工管理及使用管理相關法令講習</dc:title>
  <dc:creator>陳威成</dc:creator>
  <cp:lastModifiedBy>陳威成</cp:lastModifiedBy>
  <cp:revision>65</cp:revision>
  <cp:lastPrinted>2017-08-24T00:23:25Z</cp:lastPrinted>
  <dcterms:created xsi:type="dcterms:W3CDTF">2017-08-18T02:49:10Z</dcterms:created>
  <dcterms:modified xsi:type="dcterms:W3CDTF">2017-08-24T00:31:22Z</dcterms:modified>
</cp:coreProperties>
</file>