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6"/>
  </p:notesMasterIdLst>
  <p:handoutMasterIdLst>
    <p:handoutMasterId r:id="rId27"/>
  </p:handoutMasterIdLst>
  <p:sldIdLst>
    <p:sldId id="256" r:id="rId2"/>
    <p:sldId id="417" r:id="rId3"/>
    <p:sldId id="415" r:id="rId4"/>
    <p:sldId id="419" r:id="rId5"/>
    <p:sldId id="421" r:id="rId6"/>
    <p:sldId id="422" r:id="rId7"/>
    <p:sldId id="433" r:id="rId8"/>
    <p:sldId id="434" r:id="rId9"/>
    <p:sldId id="440" r:id="rId10"/>
    <p:sldId id="436" r:id="rId11"/>
    <p:sldId id="437" r:id="rId12"/>
    <p:sldId id="438" r:id="rId13"/>
    <p:sldId id="441" r:id="rId14"/>
    <p:sldId id="442" r:id="rId15"/>
    <p:sldId id="448" r:id="rId16"/>
    <p:sldId id="449" r:id="rId17"/>
    <p:sldId id="450" r:id="rId18"/>
    <p:sldId id="451" r:id="rId19"/>
    <p:sldId id="443" r:id="rId20"/>
    <p:sldId id="445" r:id="rId21"/>
    <p:sldId id="444" r:id="rId22"/>
    <p:sldId id="447" r:id="rId23"/>
    <p:sldId id="452" r:id="rId24"/>
    <p:sldId id="435" r:id="rId25"/>
  </p:sldIdLst>
  <p:sldSz cx="9906000" cy="6858000" type="A4"/>
  <p:notesSz cx="6805613" cy="9939338"/>
  <p:defaultTextStyle>
    <a:defPPr>
      <a:defRPr lang="zh-TW"/>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p15:clr>
            <a:srgbClr val="A4A3A4"/>
          </p15:clr>
        </p15:guide>
        <p15:guide id="2" pos="5842">
          <p15:clr>
            <a:srgbClr val="A4A3A4"/>
          </p15:clr>
        </p15:guide>
        <p15:guide id="3" pos="353">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2" autoAdjust="0"/>
    <p:restoredTop sz="97804" autoAdjust="0"/>
  </p:normalViewPr>
  <p:slideViewPr>
    <p:cSldViewPr>
      <p:cViewPr varScale="1">
        <p:scale>
          <a:sx n="105" d="100"/>
          <a:sy n="105" d="100"/>
        </p:scale>
        <p:origin x="270" y="96"/>
      </p:cViewPr>
      <p:guideLst>
        <p:guide orient="horz" pos="799"/>
        <p:guide pos="5842"/>
        <p:guide pos="353"/>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0" d="100"/>
          <a:sy n="60" d="100"/>
        </p:scale>
        <p:origin x="-2946"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9841" cy="497524"/>
          </a:xfrm>
          <a:prstGeom prst="rect">
            <a:avLst/>
          </a:prstGeom>
        </p:spPr>
        <p:txBody>
          <a:bodyPr vert="horz" lIns="91541" tIns="45771" rIns="91541" bIns="45771" rtlCol="0"/>
          <a:lstStyle>
            <a:lvl1pPr algn="l">
              <a:defRPr sz="1200"/>
            </a:lvl1pPr>
          </a:lstStyle>
          <a:p>
            <a:endParaRPr lang="zh-TW" altLang="en-US"/>
          </a:p>
        </p:txBody>
      </p:sp>
      <p:sp>
        <p:nvSpPr>
          <p:cNvPr id="3" name="日期版面配置區 2"/>
          <p:cNvSpPr>
            <a:spLocks noGrp="1"/>
          </p:cNvSpPr>
          <p:nvPr>
            <p:ph type="dt" sz="quarter" idx="1"/>
          </p:nvPr>
        </p:nvSpPr>
        <p:spPr>
          <a:xfrm>
            <a:off x="3854185" y="0"/>
            <a:ext cx="2949841" cy="497524"/>
          </a:xfrm>
          <a:prstGeom prst="rect">
            <a:avLst/>
          </a:prstGeom>
        </p:spPr>
        <p:txBody>
          <a:bodyPr vert="horz" lIns="91541" tIns="45771" rIns="91541" bIns="45771" rtlCol="0"/>
          <a:lstStyle>
            <a:lvl1pPr algn="r">
              <a:defRPr sz="1200"/>
            </a:lvl1pPr>
          </a:lstStyle>
          <a:p>
            <a:fld id="{5716ED0D-F982-4E63-A14D-4F737D57D804}" type="datetimeFigureOut">
              <a:rPr lang="zh-TW" altLang="en-US" smtClean="0"/>
              <a:t>2019/10/22</a:t>
            </a:fld>
            <a:endParaRPr lang="zh-TW" altLang="en-US"/>
          </a:p>
        </p:txBody>
      </p:sp>
      <p:sp>
        <p:nvSpPr>
          <p:cNvPr id="4" name="頁尾版面配置區 3"/>
          <p:cNvSpPr>
            <a:spLocks noGrp="1"/>
          </p:cNvSpPr>
          <p:nvPr>
            <p:ph type="ftr" sz="quarter" idx="2"/>
          </p:nvPr>
        </p:nvSpPr>
        <p:spPr>
          <a:xfrm>
            <a:off x="2" y="9440228"/>
            <a:ext cx="2949841" cy="497522"/>
          </a:xfrm>
          <a:prstGeom prst="rect">
            <a:avLst/>
          </a:prstGeom>
        </p:spPr>
        <p:txBody>
          <a:bodyPr vert="horz" lIns="91541" tIns="45771" rIns="91541" bIns="4577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4185" y="9440228"/>
            <a:ext cx="2949841" cy="497522"/>
          </a:xfrm>
          <a:prstGeom prst="rect">
            <a:avLst/>
          </a:prstGeom>
        </p:spPr>
        <p:txBody>
          <a:bodyPr vert="horz" lIns="91541" tIns="45771" rIns="91541" bIns="45771" rtlCol="0" anchor="b"/>
          <a:lstStyle>
            <a:lvl1pPr algn="r">
              <a:defRPr sz="1200"/>
            </a:lvl1pPr>
          </a:lstStyle>
          <a:p>
            <a:fld id="{0D304501-DF97-4F24-B35B-CBED5FB39600}" type="slidenum">
              <a:rPr lang="zh-TW" altLang="en-US" smtClean="0"/>
              <a:t>‹#›</a:t>
            </a:fld>
            <a:endParaRPr lang="zh-TW" altLang="en-US"/>
          </a:p>
        </p:txBody>
      </p:sp>
    </p:spTree>
    <p:extLst>
      <p:ext uri="{BB962C8B-B14F-4D97-AF65-F5344CB8AC3E}">
        <p14:creationId xmlns:p14="http://schemas.microsoft.com/office/powerpoint/2010/main" val="31208840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9841" cy="497524"/>
          </a:xfrm>
          <a:prstGeom prst="rect">
            <a:avLst/>
          </a:prstGeom>
        </p:spPr>
        <p:txBody>
          <a:bodyPr vert="horz" lIns="91541" tIns="45771" rIns="91541" bIns="45771" rtlCol="0"/>
          <a:lstStyle>
            <a:lvl1pPr algn="l">
              <a:defRPr sz="1200"/>
            </a:lvl1pPr>
          </a:lstStyle>
          <a:p>
            <a:endParaRPr lang="zh-TW" altLang="en-US"/>
          </a:p>
        </p:txBody>
      </p:sp>
      <p:sp>
        <p:nvSpPr>
          <p:cNvPr id="3" name="日期版面配置區 2"/>
          <p:cNvSpPr>
            <a:spLocks noGrp="1"/>
          </p:cNvSpPr>
          <p:nvPr>
            <p:ph type="dt" idx="1"/>
          </p:nvPr>
        </p:nvSpPr>
        <p:spPr>
          <a:xfrm>
            <a:off x="3854185" y="0"/>
            <a:ext cx="2949841" cy="497524"/>
          </a:xfrm>
          <a:prstGeom prst="rect">
            <a:avLst/>
          </a:prstGeom>
        </p:spPr>
        <p:txBody>
          <a:bodyPr vert="horz" lIns="91541" tIns="45771" rIns="91541" bIns="45771" rtlCol="0"/>
          <a:lstStyle>
            <a:lvl1pPr algn="r">
              <a:defRPr sz="1200"/>
            </a:lvl1pPr>
          </a:lstStyle>
          <a:p>
            <a:fld id="{001826F0-3ED5-41CC-940E-80D781460A81}" type="datetimeFigureOut">
              <a:rPr lang="zh-TW" altLang="en-US" smtClean="0"/>
              <a:t>2019/10/22</a:t>
            </a:fld>
            <a:endParaRPr lang="zh-TW" altLang="en-US"/>
          </a:p>
        </p:txBody>
      </p:sp>
      <p:sp>
        <p:nvSpPr>
          <p:cNvPr id="4" name="投影片圖像版面配置區 3"/>
          <p:cNvSpPr>
            <a:spLocks noGrp="1" noRot="1" noChangeAspect="1"/>
          </p:cNvSpPr>
          <p:nvPr>
            <p:ph type="sldImg" idx="2"/>
          </p:nvPr>
        </p:nvSpPr>
        <p:spPr>
          <a:xfrm>
            <a:off x="709613" y="746125"/>
            <a:ext cx="5386387" cy="3729038"/>
          </a:xfrm>
          <a:prstGeom prst="rect">
            <a:avLst/>
          </a:prstGeom>
          <a:noFill/>
          <a:ln w="12700">
            <a:solidFill>
              <a:prstClr val="black"/>
            </a:solidFill>
          </a:ln>
        </p:spPr>
        <p:txBody>
          <a:bodyPr vert="horz" lIns="91541" tIns="45771" rIns="91541" bIns="45771" rtlCol="0" anchor="ctr"/>
          <a:lstStyle/>
          <a:p>
            <a:endParaRPr lang="zh-TW" altLang="en-US"/>
          </a:p>
        </p:txBody>
      </p:sp>
      <p:sp>
        <p:nvSpPr>
          <p:cNvPr id="5" name="備忘稿版面配置區 4"/>
          <p:cNvSpPr>
            <a:spLocks noGrp="1"/>
          </p:cNvSpPr>
          <p:nvPr>
            <p:ph type="body" sz="quarter" idx="3"/>
          </p:nvPr>
        </p:nvSpPr>
        <p:spPr>
          <a:xfrm>
            <a:off x="680244" y="4720909"/>
            <a:ext cx="5445126" cy="4472940"/>
          </a:xfrm>
          <a:prstGeom prst="rect">
            <a:avLst/>
          </a:prstGeom>
        </p:spPr>
        <p:txBody>
          <a:bodyPr vert="horz" lIns="91541" tIns="45771" rIns="91541" bIns="45771"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440228"/>
            <a:ext cx="2949841" cy="497522"/>
          </a:xfrm>
          <a:prstGeom prst="rect">
            <a:avLst/>
          </a:prstGeom>
        </p:spPr>
        <p:txBody>
          <a:bodyPr vert="horz" lIns="91541" tIns="45771" rIns="91541" bIns="4577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4185" y="9440228"/>
            <a:ext cx="2949841" cy="497522"/>
          </a:xfrm>
          <a:prstGeom prst="rect">
            <a:avLst/>
          </a:prstGeom>
        </p:spPr>
        <p:txBody>
          <a:bodyPr vert="horz" lIns="91541" tIns="45771" rIns="91541" bIns="45771" rtlCol="0" anchor="b"/>
          <a:lstStyle>
            <a:lvl1pPr algn="r">
              <a:defRPr sz="1200"/>
            </a:lvl1pPr>
          </a:lstStyle>
          <a:p>
            <a:fld id="{C55E8A70-ACF6-4C36-B4B1-E3D579EDD44A}" type="slidenum">
              <a:rPr lang="zh-TW" altLang="en-US" smtClean="0"/>
              <a:t>‹#›</a:t>
            </a:fld>
            <a:endParaRPr lang="zh-TW" altLang="en-US"/>
          </a:p>
        </p:txBody>
      </p:sp>
    </p:spTree>
    <p:extLst>
      <p:ext uri="{BB962C8B-B14F-4D97-AF65-F5344CB8AC3E}">
        <p14:creationId xmlns:p14="http://schemas.microsoft.com/office/powerpoint/2010/main" val="4229771975"/>
      </p:ext>
    </p:extLst>
  </p:cSld>
  <p:clrMap bg1="lt1" tx1="dk1" bg2="lt2" tx2="dk2" accent1="accent1" accent2="accent2" accent3="accent3" accent4="accent4" accent5="accent5" accent6="accent6" hlink="hlink" folHlink="folHlink"/>
  <p:hf sldNum="0" hdr="0" ftr="0" dt="0"/>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3" algn="l" defTabSz="914342" rtl="0" eaLnBrk="1" latinLnBrk="0" hangingPunct="1">
      <a:defRPr sz="1200" kern="1200">
        <a:solidFill>
          <a:schemeClr val="tx1"/>
        </a:solidFill>
        <a:latin typeface="+mn-lt"/>
        <a:ea typeface="+mn-ea"/>
        <a:cs typeface="+mn-cs"/>
      </a:defRPr>
    </a:lvl4pPr>
    <a:lvl5pPr marL="1828684" algn="l" defTabSz="914342" rtl="0" eaLnBrk="1" latinLnBrk="0" hangingPunct="1">
      <a:defRPr sz="1200" kern="1200">
        <a:solidFill>
          <a:schemeClr val="tx1"/>
        </a:solidFill>
        <a:latin typeface="+mn-lt"/>
        <a:ea typeface="+mn-ea"/>
        <a:cs typeface="+mn-cs"/>
      </a:defRPr>
    </a:lvl5pPr>
    <a:lvl6pPr marL="2285855" algn="l" defTabSz="914342" rtl="0" eaLnBrk="1" latinLnBrk="0" hangingPunct="1">
      <a:defRPr sz="1200" kern="1200">
        <a:solidFill>
          <a:schemeClr val="tx1"/>
        </a:solidFill>
        <a:latin typeface="+mn-lt"/>
        <a:ea typeface="+mn-ea"/>
        <a:cs typeface="+mn-cs"/>
      </a:defRPr>
    </a:lvl6pPr>
    <a:lvl7pPr marL="2743026" algn="l" defTabSz="914342" rtl="0" eaLnBrk="1" latinLnBrk="0" hangingPunct="1">
      <a:defRPr sz="1200" kern="1200">
        <a:solidFill>
          <a:schemeClr val="tx1"/>
        </a:solidFill>
        <a:latin typeface="+mn-lt"/>
        <a:ea typeface="+mn-ea"/>
        <a:cs typeface="+mn-cs"/>
      </a:defRPr>
    </a:lvl7pPr>
    <a:lvl8pPr marL="3200198" algn="l" defTabSz="914342" rtl="0" eaLnBrk="1" latinLnBrk="0" hangingPunct="1">
      <a:defRPr sz="1200" kern="1200">
        <a:solidFill>
          <a:schemeClr val="tx1"/>
        </a:solidFill>
        <a:latin typeface="+mn-lt"/>
        <a:ea typeface="+mn-ea"/>
        <a:cs typeface="+mn-cs"/>
      </a:defRPr>
    </a:lvl8pPr>
    <a:lvl9pPr marL="3657369" algn="l" defTabSz="9143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0886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9118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37452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7734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0788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7"/>
            <a:ext cx="8420100" cy="1470025"/>
          </a:xfrm>
        </p:spPr>
        <p:txBody>
          <a:bodyPr/>
          <a:lstStyle/>
          <a:p>
            <a:r>
              <a:rPr lang="zh-TW" altLang="en-US"/>
              <a:t>按一下以編輯母片標題樣式</a:t>
            </a:r>
          </a:p>
        </p:txBody>
      </p:sp>
      <p:sp>
        <p:nvSpPr>
          <p:cNvPr id="3" name="副標題 2"/>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6F6F205-5EC5-465F-A9E9-F22A20C0CAE0}" type="datetime1">
              <a:rPr lang="zh-TW" altLang="en-US" smtClean="0"/>
              <a:t>2019/10/22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52302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9280173-FA62-41B7-B5AE-1ED8CE6BEE7E}" type="datetime1">
              <a:rPr lang="zh-TW" altLang="en-US" smtClean="0"/>
              <a:t>2019/10/22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198761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40"/>
            <a:ext cx="222885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00" y="274640"/>
            <a:ext cx="652145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A94DB8A-3923-4425-A4BE-BC1045A65BA3}" type="datetime1">
              <a:rPr lang="zh-TW" altLang="en-US" smtClean="0"/>
              <a:t>2019/10/22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405873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81D2B45-F444-436B-8A3F-E390541ECEF4}" type="datetime1">
              <a:rPr lang="zh-TW" altLang="en-US" smtClean="0"/>
              <a:t>2019/10/22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149718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506" y="4406902"/>
            <a:ext cx="84201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2" indent="0">
              <a:buNone/>
              <a:defRPr sz="1600">
                <a:solidFill>
                  <a:schemeClr val="tx1">
                    <a:tint val="75000"/>
                  </a:schemeClr>
                </a:solidFill>
              </a:defRPr>
            </a:lvl3pPr>
            <a:lvl4pPr marL="1371513" indent="0">
              <a:buNone/>
              <a:defRPr sz="1400">
                <a:solidFill>
                  <a:schemeClr val="tx1">
                    <a:tint val="75000"/>
                  </a:schemeClr>
                </a:solidFill>
              </a:defRPr>
            </a:lvl4pPr>
            <a:lvl5pPr marL="1828684" indent="0">
              <a:buNone/>
              <a:defRPr sz="1400">
                <a:solidFill>
                  <a:schemeClr val="tx1">
                    <a:tint val="75000"/>
                  </a:schemeClr>
                </a:solidFill>
              </a:defRPr>
            </a:lvl5pPr>
            <a:lvl6pPr marL="2285855" indent="0">
              <a:buNone/>
              <a:defRPr sz="1400">
                <a:solidFill>
                  <a:schemeClr val="tx1">
                    <a:tint val="75000"/>
                  </a:schemeClr>
                </a:solidFill>
              </a:defRPr>
            </a:lvl6pPr>
            <a:lvl7pPr marL="2743026" indent="0">
              <a:buNone/>
              <a:defRPr sz="1400">
                <a:solidFill>
                  <a:schemeClr val="tx1">
                    <a:tint val="75000"/>
                  </a:schemeClr>
                </a:solidFill>
              </a:defRPr>
            </a:lvl7pPr>
            <a:lvl8pPr marL="3200198" indent="0">
              <a:buNone/>
              <a:defRPr sz="1400">
                <a:solidFill>
                  <a:schemeClr val="tx1">
                    <a:tint val="75000"/>
                  </a:schemeClr>
                </a:solidFill>
              </a:defRPr>
            </a:lvl8pPr>
            <a:lvl9pPr marL="3657369"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CA05329-7C13-4A61-91CA-921C494767D6}" type="datetime1">
              <a:rPr lang="zh-TW" altLang="en-US" smtClean="0"/>
              <a:t>2019/10/22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111055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F3830B8-04C1-42EC-88C3-D4B4E860F6C1}" type="datetime1">
              <a:rPr lang="zh-TW" altLang="en-US" smtClean="0"/>
              <a:t>2019/10/22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419635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95300" y="1535113"/>
            <a:ext cx="4376870"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032111" y="1535113"/>
            <a:ext cx="4378590"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F2995A2E-AC2D-4DC5-9981-137CA359EB75}" type="datetime1">
              <a:rPr lang="zh-TW" altLang="en-US" smtClean="0"/>
              <a:t>2019/10/22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420416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9C00CC2-B998-4B2E-B391-020E031D6C24}" type="datetime1">
              <a:rPr lang="zh-TW" altLang="en-US" smtClean="0"/>
              <a:t>2019/10/22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372881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44BE564-9875-4051-BFA8-FF2A833FBD85}" type="datetime1">
              <a:rPr lang="zh-TW" altLang="en-US" smtClean="0"/>
              <a:t>2019/10/22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427922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00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872972"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95300" y="1435101"/>
            <a:ext cx="3259006" cy="4691063"/>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BB4E68B-D44F-485A-8390-2FDB0C15B0F9}" type="datetime1">
              <a:rPr lang="zh-TW" altLang="en-US" smtClean="0"/>
              <a:t>2019/10/22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55501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645" y="4800600"/>
            <a:ext cx="59436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41645" y="612775"/>
            <a:ext cx="5943600" cy="4114800"/>
          </a:xfrm>
        </p:spPr>
        <p:txBody>
          <a:bodyPr/>
          <a:lstStyle>
            <a:lvl1pPr marL="0" indent="0">
              <a:buNone/>
              <a:defRPr sz="3200"/>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endParaRPr lang="zh-TW" altLang="en-US"/>
          </a:p>
        </p:txBody>
      </p:sp>
      <p:sp>
        <p:nvSpPr>
          <p:cNvPr id="4" name="文字版面配置區 3"/>
          <p:cNvSpPr>
            <a:spLocks noGrp="1"/>
          </p:cNvSpPr>
          <p:nvPr>
            <p:ph type="body" sz="half" idx="2"/>
          </p:nvPr>
        </p:nvSpPr>
        <p:spPr>
          <a:xfrm>
            <a:off x="1941645" y="5367338"/>
            <a:ext cx="5943600" cy="804862"/>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1699A573-8A74-46DE-A499-F5902E01D355}" type="datetime1">
              <a:rPr lang="zh-TW" altLang="en-US" smtClean="0"/>
              <a:t>2019/10/22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341096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9"/>
            <a:ext cx="8915400" cy="1143000"/>
          </a:xfrm>
          <a:prstGeom prst="rect">
            <a:avLst/>
          </a:prstGeom>
        </p:spPr>
        <p:txBody>
          <a:bodyPr vert="horz" lIns="91434" tIns="45718" rIns="91434" bIns="45718"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95300" y="1600201"/>
            <a:ext cx="8915400" cy="4525963"/>
          </a:xfrm>
          <a:prstGeom prst="rect">
            <a:avLst/>
          </a:prstGeom>
        </p:spPr>
        <p:txBody>
          <a:bodyPr vert="horz" lIns="91434" tIns="45718" rIns="91434" bIns="45718"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95301" y="6356352"/>
            <a:ext cx="23114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fld id="{EAA40D86-0AB6-41ED-A187-3D1AD4182986}" type="datetime1">
              <a:rPr lang="zh-TW" altLang="en-US" smtClean="0"/>
              <a:t>2019/10/22</a:t>
            </a:fld>
            <a:endParaRPr lang="zh-TW" altLang="en-US"/>
          </a:p>
        </p:txBody>
      </p:sp>
      <p:sp>
        <p:nvSpPr>
          <p:cNvPr id="5" name="頁尾版面配置區 4"/>
          <p:cNvSpPr>
            <a:spLocks noGrp="1"/>
          </p:cNvSpPr>
          <p:nvPr>
            <p:ph type="ftr" sz="quarter" idx="3"/>
          </p:nvPr>
        </p:nvSpPr>
        <p:spPr>
          <a:xfrm>
            <a:off x="3384551" y="6356352"/>
            <a:ext cx="31369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2"/>
            <a:ext cx="23114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fld id="{8C9CC544-47D8-4077-B150-0CF3D36C2392}" type="slidenum">
              <a:rPr lang="zh-TW" altLang="en-US" smtClean="0"/>
              <a:t>‹#›</a:t>
            </a:fld>
            <a:endParaRPr lang="zh-TW" altLang="en-US"/>
          </a:p>
        </p:txBody>
      </p:sp>
    </p:spTree>
    <p:extLst>
      <p:ext uri="{BB962C8B-B14F-4D97-AF65-F5344CB8AC3E}">
        <p14:creationId xmlns:p14="http://schemas.microsoft.com/office/powerpoint/2010/main" val="59889132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9" indent="-342879" algn="l" defTabSz="9143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8" indent="-228586" algn="l" defTabSz="914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99"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70"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41"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5457056" y="5589240"/>
            <a:ext cx="4448944" cy="1080120"/>
          </a:xfrm>
        </p:spPr>
        <p:txBody>
          <a:bodyPr>
            <a:noAutofit/>
          </a:bodyPr>
          <a:lstStyle/>
          <a:p>
            <a:pPr algn="l"/>
            <a:r>
              <a:rPr lang="zh-TW" altLang="en-US" sz="1800" b="1" dirty="0">
                <a:solidFill>
                  <a:schemeClr val="accent1">
                    <a:lumMod val="75000"/>
                  </a:schemeClr>
                </a:solidFill>
                <a:latin typeface="+mj-lt"/>
                <a:ea typeface="華康魏碑體" pitchFamily="65" charset="-120"/>
                <a:cs typeface="+mj-cs"/>
              </a:rPr>
              <a:t>主辦單位</a:t>
            </a:r>
            <a:r>
              <a:rPr lang="zh-TW" altLang="en-US" sz="1800" b="1" dirty="0">
                <a:solidFill>
                  <a:schemeClr val="accent1">
                    <a:lumMod val="75000"/>
                  </a:schemeClr>
                </a:solidFill>
                <a:ea typeface="華康魏碑體" pitchFamily="65" charset="-120"/>
              </a:rPr>
              <a:t>：</a:t>
            </a:r>
            <a:r>
              <a:rPr lang="zh-TW" altLang="en-US" sz="1800" b="1" dirty="0">
                <a:solidFill>
                  <a:schemeClr val="accent1">
                    <a:lumMod val="75000"/>
                  </a:schemeClr>
                </a:solidFill>
                <a:latin typeface="+mj-lt"/>
                <a:ea typeface="華康魏碑體" pitchFamily="65" charset="-120"/>
                <a:cs typeface="+mj-cs"/>
              </a:rPr>
              <a:t>連江縣</a:t>
            </a:r>
            <a:r>
              <a:rPr lang="zh-TW" altLang="en-US" sz="1800" b="1" dirty="0">
                <a:solidFill>
                  <a:schemeClr val="accent1">
                    <a:lumMod val="75000"/>
                  </a:schemeClr>
                </a:solidFill>
                <a:ea typeface="華康魏碑體" pitchFamily="65" charset="-120"/>
              </a:rPr>
              <a:t>政府工務局都計建管課</a:t>
            </a:r>
            <a:endParaRPr lang="en-US" altLang="zh-TW" sz="1800" b="1" dirty="0">
              <a:solidFill>
                <a:schemeClr val="accent1">
                  <a:lumMod val="75000"/>
                </a:schemeClr>
              </a:solidFill>
              <a:latin typeface="+mj-lt"/>
              <a:ea typeface="華康魏碑體" pitchFamily="65" charset="-120"/>
              <a:cs typeface="+mj-cs"/>
            </a:endParaRPr>
          </a:p>
          <a:p>
            <a:pPr algn="l"/>
            <a:r>
              <a:rPr lang="zh-TW" altLang="en-US" sz="1800" b="1" dirty="0">
                <a:solidFill>
                  <a:schemeClr val="accent1">
                    <a:lumMod val="75000"/>
                  </a:schemeClr>
                </a:solidFill>
                <a:ea typeface="華康魏碑體" pitchFamily="65" charset="-120"/>
              </a:rPr>
              <a:t>簡   報  人 </a:t>
            </a:r>
            <a:r>
              <a:rPr lang="en-US" altLang="zh-TW" sz="1800" b="1" dirty="0">
                <a:solidFill>
                  <a:schemeClr val="accent1">
                    <a:lumMod val="75000"/>
                  </a:schemeClr>
                </a:solidFill>
                <a:ea typeface="華康魏碑體" pitchFamily="65" charset="-120"/>
              </a:rPr>
              <a:t>:</a:t>
            </a:r>
            <a:r>
              <a:rPr lang="zh-TW" altLang="en-US" sz="1800" b="1" dirty="0">
                <a:solidFill>
                  <a:schemeClr val="accent1">
                    <a:lumMod val="75000"/>
                  </a:schemeClr>
                </a:solidFill>
                <a:ea typeface="華康魏碑體" pitchFamily="65" charset="-120"/>
              </a:rPr>
              <a:t>  梁貞誠建築師</a:t>
            </a:r>
          </a:p>
        </p:txBody>
      </p:sp>
      <p:sp>
        <p:nvSpPr>
          <p:cNvPr id="12" name="矩形 11"/>
          <p:cNvSpPr/>
          <p:nvPr/>
        </p:nvSpPr>
        <p:spPr>
          <a:xfrm>
            <a:off x="1009271" y="622086"/>
            <a:ext cx="7887457" cy="1200325"/>
          </a:xfrm>
          <a:prstGeom prst="rect">
            <a:avLst/>
          </a:prstGeom>
        </p:spPr>
        <p:txBody>
          <a:bodyPr wrap="square" lIns="91434" tIns="45718" rIns="91434" bIns="45718">
            <a:spAutoFit/>
          </a:bodyPr>
          <a:lstStyle/>
          <a:p>
            <a:pPr algn="ctr"/>
            <a:r>
              <a:rPr lang="zh-TW" altLang="en-US" sz="3600" b="1" dirty="0">
                <a:solidFill>
                  <a:schemeClr val="accent1">
                    <a:lumMod val="75000"/>
                  </a:schemeClr>
                </a:solidFill>
                <a:latin typeface="標楷體" panose="03000509000000000000" pitchFamily="65" charset="-120"/>
                <a:ea typeface="標楷體" panose="03000509000000000000" pitchFamily="65" charset="-120"/>
              </a:rPr>
              <a:t>連江縣政府辦理綠建築及危老重建</a:t>
            </a:r>
            <a:endParaRPr lang="en-US" altLang="zh-TW" sz="3600" b="1" dirty="0">
              <a:solidFill>
                <a:schemeClr val="accent1">
                  <a:lumMod val="75000"/>
                </a:schemeClr>
              </a:solidFill>
              <a:latin typeface="標楷體" panose="03000509000000000000" pitchFamily="65" charset="-120"/>
              <a:ea typeface="標楷體" panose="03000509000000000000" pitchFamily="65" charset="-120"/>
            </a:endParaRPr>
          </a:p>
          <a:p>
            <a:pPr algn="ctr"/>
            <a:r>
              <a:rPr lang="zh-TW" altLang="en-US" sz="3600" b="1" dirty="0">
                <a:solidFill>
                  <a:schemeClr val="accent1">
                    <a:lumMod val="75000"/>
                  </a:schemeClr>
                </a:solidFill>
                <a:latin typeface="標楷體" panose="03000509000000000000" pitchFamily="65" charset="-120"/>
                <a:ea typeface="標楷體" panose="03000509000000000000" pitchFamily="65" charset="-120"/>
              </a:rPr>
              <a:t>宣導講習會 </a:t>
            </a: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432720" y="2996952"/>
            <a:ext cx="4810125" cy="2247900"/>
          </a:xfrm>
          <a:prstGeom prst="rect">
            <a:avLst/>
          </a:prstGeom>
        </p:spPr>
      </p:pic>
    </p:spTree>
    <p:extLst>
      <p:ext uri="{BB962C8B-B14F-4D97-AF65-F5344CB8AC3E}">
        <p14:creationId xmlns:p14="http://schemas.microsoft.com/office/powerpoint/2010/main" val="54450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五邊形 4">
            <a:extLst>
              <a:ext uri="{FF2B5EF4-FFF2-40B4-BE49-F238E27FC236}">
                <a16:creationId xmlns:a16="http://schemas.microsoft.com/office/drawing/2014/main" id="{C86042E6-BB16-4740-86D9-C55DB8A3A93F}"/>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17" name="＞形箭號 5">
            <a:extLst>
              <a:ext uri="{FF2B5EF4-FFF2-40B4-BE49-F238E27FC236}">
                <a16:creationId xmlns:a16="http://schemas.microsoft.com/office/drawing/2014/main" id="{109D074B-E768-40F8-AF21-FB1486E2CCF6}"/>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latin typeface="標楷體" panose="03000509000000000000" pitchFamily="65" charset="-120"/>
              <a:ea typeface="標楷體" panose="03000509000000000000" pitchFamily="65" charset="-120"/>
            </a:endParaRPr>
          </a:p>
        </p:txBody>
      </p:sp>
      <p:sp>
        <p:nvSpPr>
          <p:cNvPr id="18" name="五邊形 6">
            <a:extLst>
              <a:ext uri="{FF2B5EF4-FFF2-40B4-BE49-F238E27FC236}">
                <a16:creationId xmlns:a16="http://schemas.microsoft.com/office/drawing/2014/main" id="{7C874B50-4AAD-474C-BBB0-593F872FA897}"/>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19" name="文字方塊 18">
            <a:extLst>
              <a:ext uri="{FF2B5EF4-FFF2-40B4-BE49-F238E27FC236}">
                <a16:creationId xmlns:a16="http://schemas.microsoft.com/office/drawing/2014/main" id="{02691B3B-FCFF-423C-A7C5-8431ED4A7A8F}"/>
              </a:ext>
            </a:extLst>
          </p:cNvPr>
          <p:cNvSpPr txBox="1"/>
          <p:nvPr/>
        </p:nvSpPr>
        <p:spPr>
          <a:xfrm>
            <a:off x="2938928" y="497455"/>
            <a:ext cx="3937005" cy="474570"/>
          </a:xfrm>
          <a:prstGeom prst="rect">
            <a:avLst/>
          </a:prstGeom>
          <a:noFill/>
        </p:spPr>
        <p:txBody>
          <a:bodyPr wrap="square" tIns="58500" rtlCol="0" anchor="ctr" anchorCtr="0">
            <a:spAutoFit/>
          </a:bodyPr>
          <a:lstStyle/>
          <a:p>
            <a:r>
              <a:rPr lang="zh-TW" altLang="en-US" sz="2400" dirty="0">
                <a:solidFill>
                  <a:prstClr val="black"/>
                </a:solidFill>
                <a:latin typeface="標楷體" panose="03000509000000000000" pitchFamily="65" charset="-120"/>
                <a:ea typeface="標楷體" panose="03000509000000000000" pitchFamily="65" charset="-120"/>
              </a:rPr>
              <a:t>都更與危老，傻傻分不清楚？</a:t>
            </a:r>
          </a:p>
        </p:txBody>
      </p:sp>
      <p:sp>
        <p:nvSpPr>
          <p:cNvPr id="20" name="文字方塊 19">
            <a:extLst>
              <a:ext uri="{FF2B5EF4-FFF2-40B4-BE49-F238E27FC236}">
                <a16:creationId xmlns:a16="http://schemas.microsoft.com/office/drawing/2014/main" id="{AC221807-55C3-44BF-AE68-132C1530216C}"/>
              </a:ext>
            </a:extLst>
          </p:cNvPr>
          <p:cNvSpPr txBox="1"/>
          <p:nvPr/>
        </p:nvSpPr>
        <p:spPr>
          <a:xfrm>
            <a:off x="416496" y="473283"/>
            <a:ext cx="1812920" cy="536125"/>
          </a:xfrm>
          <a:prstGeom prst="rect">
            <a:avLst/>
          </a:prstGeom>
          <a:noFill/>
        </p:spPr>
        <p:txBody>
          <a:bodyPr wrap="square" lIns="0" tIns="58500" rIns="0" rtlCol="0" anchor="ctr" anchorCtr="0">
            <a:spAutoFit/>
          </a:bodyPr>
          <a:lstStyle/>
          <a:p>
            <a:pPr algn="ctr"/>
            <a:r>
              <a:rPr lang="zh-TW" altLang="en-US" sz="2800" b="1" dirty="0">
                <a:solidFill>
                  <a:prstClr val="white"/>
                </a:solidFill>
                <a:latin typeface="標楷體" panose="03000509000000000000" pitchFamily="65" charset="-120"/>
                <a:ea typeface="標楷體" panose="03000509000000000000" pitchFamily="65" charset="-120"/>
              </a:rPr>
              <a:t>超級比一比</a:t>
            </a:r>
          </a:p>
        </p:txBody>
      </p:sp>
      <p:graphicFrame>
        <p:nvGraphicFramePr>
          <p:cNvPr id="21" name="表格 20">
            <a:extLst>
              <a:ext uri="{FF2B5EF4-FFF2-40B4-BE49-F238E27FC236}">
                <a16:creationId xmlns:a16="http://schemas.microsoft.com/office/drawing/2014/main" id="{3066B4CA-E626-4409-82E4-848CEEF74C40}"/>
              </a:ext>
            </a:extLst>
          </p:cNvPr>
          <p:cNvGraphicFramePr>
            <a:graphicFrameLocks noGrp="1"/>
          </p:cNvGraphicFramePr>
          <p:nvPr>
            <p:extLst>
              <p:ext uri="{D42A27DB-BD31-4B8C-83A1-F6EECF244321}">
                <p14:modId xmlns:p14="http://schemas.microsoft.com/office/powerpoint/2010/main" val="2055339400"/>
              </p:ext>
            </p:extLst>
          </p:nvPr>
        </p:nvGraphicFramePr>
        <p:xfrm>
          <a:off x="563805" y="1239725"/>
          <a:ext cx="8687249" cy="4945035"/>
        </p:xfrm>
        <a:graphic>
          <a:graphicData uri="http://schemas.openxmlformats.org/drawingml/2006/table">
            <a:tbl>
              <a:tblPr firstRow="1" bandRow="1">
                <a:tableStyleId>{5C22544A-7EE6-4342-B048-85BDC9FD1C3A}</a:tableStyleId>
              </a:tblPr>
              <a:tblGrid>
                <a:gridCol w="1418259">
                  <a:extLst>
                    <a:ext uri="{9D8B030D-6E8A-4147-A177-3AD203B41FA5}">
                      <a16:colId xmlns:a16="http://schemas.microsoft.com/office/drawing/2014/main" val="20000"/>
                    </a:ext>
                  </a:extLst>
                </a:gridCol>
                <a:gridCol w="3634495">
                  <a:extLst>
                    <a:ext uri="{9D8B030D-6E8A-4147-A177-3AD203B41FA5}">
                      <a16:colId xmlns:a16="http://schemas.microsoft.com/office/drawing/2014/main" val="20001"/>
                    </a:ext>
                  </a:extLst>
                </a:gridCol>
                <a:gridCol w="3634495">
                  <a:extLst>
                    <a:ext uri="{9D8B030D-6E8A-4147-A177-3AD203B41FA5}">
                      <a16:colId xmlns:a16="http://schemas.microsoft.com/office/drawing/2014/main" val="20002"/>
                    </a:ext>
                  </a:extLst>
                </a:gridCol>
              </a:tblGrid>
              <a:tr h="380651">
                <a:tc>
                  <a:txBody>
                    <a:bodyPr/>
                    <a:lstStyle/>
                    <a:p>
                      <a:pPr algn="ctr"/>
                      <a:r>
                        <a:rPr lang="zh-TW" altLang="en-US" sz="2000" dirty="0">
                          <a:latin typeface="標楷體" panose="03000509000000000000" pitchFamily="65" charset="-120"/>
                          <a:ea typeface="標楷體" panose="03000509000000000000" pitchFamily="65" charset="-120"/>
                        </a:rPr>
                        <a:t>重建方式</a:t>
                      </a:r>
                      <a:endParaRPr lang="en-US" altLang="zh-TW" sz="2000" dirty="0">
                        <a:latin typeface="標楷體" panose="03000509000000000000" pitchFamily="65" charset="-120"/>
                        <a:ea typeface="標楷體" panose="03000509000000000000" pitchFamily="65" charset="-120"/>
                      </a:endParaRP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latin typeface="標楷體" panose="03000509000000000000" pitchFamily="65" charset="-120"/>
                          <a:ea typeface="標楷體" panose="03000509000000000000" pitchFamily="65" charset="-120"/>
                        </a:rPr>
                        <a:t>都市更新</a:t>
                      </a: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latin typeface="標楷體" panose="03000509000000000000" pitchFamily="65" charset="-120"/>
                          <a:ea typeface="標楷體" panose="03000509000000000000" pitchFamily="65" charset="-120"/>
                        </a:rPr>
                        <a:t>危老重建</a:t>
                      </a: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459">
                <a:tc>
                  <a:txBody>
                    <a:bodyPr/>
                    <a:lstStyle/>
                    <a:p>
                      <a:pPr algn="ctr"/>
                      <a:r>
                        <a:rPr lang="zh-TW" altLang="en-US" sz="2000" dirty="0">
                          <a:latin typeface="標楷體" panose="03000509000000000000" pitchFamily="65" charset="-120"/>
                          <a:ea typeface="標楷體" panose="03000509000000000000" pitchFamily="65" charset="-120"/>
                        </a:rPr>
                        <a:t>基地面積</a:t>
                      </a: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a:latin typeface="標楷體" panose="03000509000000000000" pitchFamily="65" charset="-120"/>
                          <a:ea typeface="標楷體" panose="03000509000000000000" pitchFamily="65" charset="-120"/>
                        </a:rPr>
                        <a:t>1,000M</a:t>
                      </a:r>
                      <a:r>
                        <a:rPr lang="en-US" altLang="zh-TW" sz="2000" baseline="30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以上，劃定範圍需經更新處同意。</a:t>
                      </a: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2000" dirty="0">
                          <a:latin typeface="標楷體" panose="03000509000000000000" pitchFamily="65" charset="-120"/>
                          <a:ea typeface="標楷體" panose="03000509000000000000" pitchFamily="65" charset="-120"/>
                        </a:rPr>
                        <a:t>面積不限，最小一棟</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（一支梯）就可以送件。</a:t>
                      </a: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40750">
                <a:tc>
                  <a:txBody>
                    <a:bodyPr/>
                    <a:lstStyle/>
                    <a:p>
                      <a:pPr algn="ctr"/>
                      <a:r>
                        <a:rPr lang="zh-TW" altLang="en-US" sz="2000" dirty="0">
                          <a:latin typeface="標楷體" panose="03000509000000000000" pitchFamily="65" charset="-120"/>
                          <a:ea typeface="標楷體" panose="03000509000000000000" pitchFamily="65" charset="-120"/>
                        </a:rPr>
                        <a:t>同意門檻</a:t>
                      </a: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迅行劃定：人</a:t>
                      </a:r>
                      <a:r>
                        <a:rPr lang="en-US" altLang="zh-TW" sz="2000" dirty="0">
                          <a:latin typeface="標楷體" panose="03000509000000000000" pitchFamily="65" charset="-120"/>
                          <a:ea typeface="標楷體" panose="03000509000000000000" pitchFamily="65" charset="-120"/>
                        </a:rPr>
                        <a:t>&gt;1/2</a:t>
                      </a:r>
                      <a:r>
                        <a:rPr lang="zh-TW" altLang="en-US" sz="2000" dirty="0">
                          <a:latin typeface="標楷體" panose="03000509000000000000" pitchFamily="65" charset="-120"/>
                          <a:ea typeface="標楷體" panose="03000509000000000000" pitchFamily="65" charset="-120"/>
                        </a:rPr>
                        <a:t>，面積</a:t>
                      </a:r>
                      <a:r>
                        <a:rPr lang="en-US" altLang="zh-TW" sz="2000" dirty="0">
                          <a:latin typeface="標楷體" panose="03000509000000000000" pitchFamily="65" charset="-120"/>
                          <a:ea typeface="標楷體" panose="03000509000000000000" pitchFamily="65" charset="-120"/>
                        </a:rPr>
                        <a:t>&gt;1/2</a:t>
                      </a: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一般：人</a:t>
                      </a:r>
                      <a:r>
                        <a:rPr lang="en-US" altLang="zh-TW" sz="2000" dirty="0">
                          <a:latin typeface="標楷體" panose="03000509000000000000" pitchFamily="65" charset="-120"/>
                          <a:ea typeface="標楷體" panose="03000509000000000000" pitchFamily="65" charset="-120"/>
                        </a:rPr>
                        <a:t>&gt;</a:t>
                      </a:r>
                      <a:r>
                        <a:rPr lang="en-US" altLang="zh-TW" sz="2000" kern="1200" dirty="0">
                          <a:solidFill>
                            <a:schemeClr val="dk1"/>
                          </a:solidFill>
                          <a:latin typeface="標楷體" panose="03000509000000000000" pitchFamily="65" charset="-120"/>
                          <a:ea typeface="標楷體" panose="03000509000000000000" pitchFamily="65" charset="-120"/>
                          <a:cs typeface="+mn-cs"/>
                        </a:rPr>
                        <a:t>3/5</a:t>
                      </a:r>
                      <a:r>
                        <a:rPr lang="zh-TW" altLang="en-US" sz="2000" kern="1200" dirty="0">
                          <a:solidFill>
                            <a:schemeClr val="dk1"/>
                          </a:solidFill>
                          <a:latin typeface="標楷體" panose="03000509000000000000" pitchFamily="65" charset="-120"/>
                          <a:ea typeface="標楷體" panose="03000509000000000000" pitchFamily="65" charset="-120"/>
                          <a:cs typeface="+mn-cs"/>
                        </a:rPr>
                        <a:t>，面積</a:t>
                      </a:r>
                      <a:r>
                        <a:rPr lang="en-US" altLang="zh-TW" sz="2000" kern="1200" dirty="0">
                          <a:solidFill>
                            <a:schemeClr val="dk1"/>
                          </a:solidFill>
                          <a:latin typeface="標楷體" panose="03000509000000000000" pitchFamily="65" charset="-120"/>
                          <a:ea typeface="標楷體" panose="03000509000000000000" pitchFamily="65" charset="-120"/>
                          <a:cs typeface="+mn-cs"/>
                        </a:rPr>
                        <a:t>&gt;2/3</a:t>
                      </a:r>
                    </a:p>
                    <a:p>
                      <a:r>
                        <a:rPr lang="en-US" altLang="zh-TW" sz="2000" kern="1200" dirty="0">
                          <a:solidFill>
                            <a:schemeClr val="dk1"/>
                          </a:solidFill>
                          <a:latin typeface="標楷體" panose="03000509000000000000" pitchFamily="65" charset="-120"/>
                          <a:ea typeface="標楷體" panose="03000509000000000000" pitchFamily="65" charset="-120"/>
                          <a:cs typeface="+mn-cs"/>
                        </a:rPr>
                        <a:t>3.</a:t>
                      </a:r>
                      <a:r>
                        <a:rPr lang="zh-TW" altLang="en-US" sz="2000" kern="1200" dirty="0">
                          <a:solidFill>
                            <a:schemeClr val="dk1"/>
                          </a:solidFill>
                          <a:latin typeface="標楷體" panose="03000509000000000000" pitchFamily="65" charset="-120"/>
                          <a:ea typeface="標楷體" panose="03000509000000000000" pitchFamily="65" charset="-120"/>
                          <a:cs typeface="+mn-cs"/>
                        </a:rPr>
                        <a:t>未劃定：人＞</a:t>
                      </a:r>
                      <a:r>
                        <a:rPr lang="en-US" altLang="zh-TW" sz="2000" kern="1200" dirty="0">
                          <a:solidFill>
                            <a:schemeClr val="dk1"/>
                          </a:solidFill>
                          <a:latin typeface="標楷體" panose="03000509000000000000" pitchFamily="65" charset="-120"/>
                          <a:ea typeface="標楷體" panose="03000509000000000000" pitchFamily="65" charset="-120"/>
                          <a:cs typeface="+mn-cs"/>
                        </a:rPr>
                        <a:t>2/3</a:t>
                      </a:r>
                      <a:r>
                        <a:rPr lang="zh-TW" altLang="en-US" sz="2000" kern="1200" dirty="0">
                          <a:solidFill>
                            <a:schemeClr val="dk1"/>
                          </a:solidFill>
                          <a:latin typeface="標楷體" panose="03000509000000000000" pitchFamily="65" charset="-120"/>
                          <a:ea typeface="標楷體" panose="03000509000000000000" pitchFamily="65" charset="-120"/>
                          <a:cs typeface="+mn-cs"/>
                        </a:rPr>
                        <a:t>、面積＞</a:t>
                      </a:r>
                      <a:r>
                        <a:rPr lang="en-US" altLang="zh-TW" sz="2000" kern="1200" dirty="0">
                          <a:solidFill>
                            <a:schemeClr val="dk1"/>
                          </a:solidFill>
                          <a:latin typeface="標楷體" panose="03000509000000000000" pitchFamily="65" charset="-120"/>
                          <a:ea typeface="標楷體" panose="03000509000000000000" pitchFamily="65" charset="-120"/>
                          <a:cs typeface="+mn-cs"/>
                        </a:rPr>
                        <a:t>3/4</a:t>
                      </a:r>
                      <a:br>
                        <a:rPr lang="zh-TW" altLang="en-US" sz="2000" kern="1200" dirty="0">
                          <a:solidFill>
                            <a:schemeClr val="dk1"/>
                          </a:solidFill>
                          <a:latin typeface="標楷體" panose="03000509000000000000" pitchFamily="65" charset="-120"/>
                          <a:ea typeface="標楷體" panose="03000509000000000000" pitchFamily="65" charset="-120"/>
                          <a:cs typeface="+mn-cs"/>
                        </a:rPr>
                      </a:br>
                      <a:r>
                        <a:rPr lang="en-US" altLang="zh-TW" sz="2000" kern="1200" dirty="0">
                          <a:solidFill>
                            <a:schemeClr val="dk1"/>
                          </a:solidFill>
                          <a:latin typeface="標楷體" panose="03000509000000000000" pitchFamily="65" charset="-120"/>
                          <a:ea typeface="標楷體" panose="03000509000000000000" pitchFamily="65" charset="-120"/>
                          <a:cs typeface="+mn-cs"/>
                        </a:rPr>
                        <a:t>4.</a:t>
                      </a:r>
                      <a:r>
                        <a:rPr lang="zh-TW" altLang="en-US" sz="2000" kern="1200" dirty="0">
                          <a:solidFill>
                            <a:schemeClr val="dk1"/>
                          </a:solidFill>
                          <a:latin typeface="標楷體" panose="03000509000000000000" pitchFamily="65" charset="-120"/>
                          <a:ea typeface="標楷體" panose="03000509000000000000" pitchFamily="65" charset="-120"/>
                          <a:cs typeface="+mn-cs"/>
                        </a:rPr>
                        <a:t>如面積＞</a:t>
                      </a:r>
                      <a:r>
                        <a:rPr lang="en-US" altLang="zh-TW" sz="2000" kern="1200" dirty="0">
                          <a:solidFill>
                            <a:schemeClr val="dk1"/>
                          </a:solidFill>
                          <a:latin typeface="標楷體" panose="03000509000000000000" pitchFamily="65" charset="-120"/>
                          <a:ea typeface="標楷體" panose="03000509000000000000" pitchFamily="65" charset="-120"/>
                          <a:cs typeface="+mn-cs"/>
                        </a:rPr>
                        <a:t>4/5</a:t>
                      </a:r>
                      <a:r>
                        <a:rPr lang="zh-TW" altLang="en-US" sz="2000" kern="1200" dirty="0">
                          <a:solidFill>
                            <a:schemeClr val="dk1"/>
                          </a:solidFill>
                          <a:latin typeface="標楷體" panose="03000509000000000000" pitchFamily="65" charset="-120"/>
                          <a:ea typeface="標楷體" panose="03000509000000000000" pitchFamily="65" charset="-120"/>
                          <a:cs typeface="+mn-cs"/>
                        </a:rPr>
                        <a:t>、人</a:t>
                      </a:r>
                      <a:r>
                        <a:rPr lang="en-US" altLang="zh-TW" sz="2000" kern="1200" dirty="0">
                          <a:solidFill>
                            <a:schemeClr val="dk1"/>
                          </a:solidFill>
                          <a:latin typeface="標楷體" panose="03000509000000000000" pitchFamily="65" charset="-120"/>
                          <a:ea typeface="標楷體" panose="03000509000000000000" pitchFamily="65" charset="-120"/>
                          <a:cs typeface="+mn-cs"/>
                        </a:rPr>
                        <a:t>X</a:t>
                      </a:r>
                      <a:endParaRPr lang="zh-TW" altLang="en-US" sz="2000" kern="1200" dirty="0">
                        <a:solidFill>
                          <a:schemeClr val="dk1"/>
                        </a:solidFill>
                        <a:latin typeface="標楷體" panose="03000509000000000000" pitchFamily="65" charset="-120"/>
                        <a:ea typeface="標楷體" panose="03000509000000000000" pitchFamily="65" charset="-120"/>
                        <a:cs typeface="+mn-cs"/>
                      </a:endParaRP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000" dirty="0">
                          <a:latin typeface="標楷體" panose="03000509000000000000" pitchFamily="65" charset="-120"/>
                          <a:ea typeface="標楷體" panose="03000509000000000000" pitchFamily="65" charset="-120"/>
                        </a:rPr>
                        <a:t>100%</a:t>
                      </a:r>
                      <a:r>
                        <a:rPr lang="zh-TW" altLang="en-US" sz="2000" dirty="0">
                          <a:latin typeface="標楷體" panose="03000509000000000000" pitchFamily="65" charset="-120"/>
                          <a:ea typeface="標楷體" panose="03000509000000000000" pitchFamily="65" charset="-120"/>
                        </a:rPr>
                        <a:t>同意。</a:t>
                      </a: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77500">
                <a:tc>
                  <a:txBody>
                    <a:bodyPr/>
                    <a:lstStyle/>
                    <a:p>
                      <a:pPr algn="ctr"/>
                      <a:r>
                        <a:rPr lang="zh-TW" altLang="en-US" sz="2000" kern="1200" dirty="0">
                          <a:solidFill>
                            <a:schemeClr val="dk1"/>
                          </a:solidFill>
                          <a:latin typeface="標楷體" panose="03000509000000000000" pitchFamily="65" charset="-120"/>
                          <a:ea typeface="標楷體" panose="03000509000000000000" pitchFamily="65" charset="-120"/>
                          <a:cs typeface="+mn-cs"/>
                        </a:rPr>
                        <a:t>獎勵值</a:t>
                      </a: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2000" kern="1200" dirty="0">
                          <a:solidFill>
                            <a:schemeClr val="dk1"/>
                          </a:solidFill>
                          <a:latin typeface="標楷體" panose="03000509000000000000" pitchFamily="65" charset="-120"/>
                          <a:ea typeface="標楷體" panose="03000509000000000000" pitchFamily="65" charset="-120"/>
                          <a:cs typeface="+mn-cs"/>
                        </a:rPr>
                        <a:t>獎勵上限：</a:t>
                      </a:r>
                      <a:r>
                        <a:rPr lang="en-US" altLang="zh-TW" sz="2000" kern="1200" dirty="0">
                          <a:solidFill>
                            <a:schemeClr val="dk1"/>
                          </a:solidFill>
                          <a:latin typeface="標楷體" panose="03000509000000000000" pitchFamily="65" charset="-120"/>
                          <a:ea typeface="標楷體" panose="03000509000000000000" pitchFamily="65" charset="-120"/>
                          <a:cs typeface="+mn-cs"/>
                        </a:rPr>
                        <a:t>1.5</a:t>
                      </a:r>
                      <a:r>
                        <a:rPr lang="zh-TW" altLang="en-US" sz="2000" kern="1200" dirty="0">
                          <a:solidFill>
                            <a:schemeClr val="dk1"/>
                          </a:solidFill>
                          <a:latin typeface="標楷體" panose="03000509000000000000" pitchFamily="65" charset="-120"/>
                          <a:ea typeface="標楷體" panose="03000509000000000000" pitchFamily="65" charset="-120"/>
                          <a:cs typeface="+mn-cs"/>
                        </a:rPr>
                        <a:t>倍法定容積</a:t>
                      </a:r>
                      <a:endParaRPr lang="en-US" altLang="zh-TW" sz="2000" kern="1200" dirty="0">
                        <a:solidFill>
                          <a:schemeClr val="dk1"/>
                        </a:solidFill>
                        <a:latin typeface="標楷體" panose="03000509000000000000" pitchFamily="65" charset="-120"/>
                        <a:ea typeface="標楷體" panose="03000509000000000000" pitchFamily="65" charset="-120"/>
                        <a:cs typeface="+mn-cs"/>
                      </a:endParaRPr>
                    </a:p>
                    <a:p>
                      <a:r>
                        <a:rPr lang="zh-TW" altLang="en-US" sz="2000" kern="1200" dirty="0">
                          <a:solidFill>
                            <a:schemeClr val="dk1"/>
                          </a:solidFill>
                          <a:latin typeface="標楷體" panose="03000509000000000000" pitchFamily="65" charset="-120"/>
                          <a:ea typeface="標楷體" panose="03000509000000000000" pitchFamily="65" charset="-120"/>
                          <a:cs typeface="+mn-cs"/>
                        </a:rPr>
                        <a:t>或</a:t>
                      </a:r>
                      <a:r>
                        <a:rPr lang="en-US" altLang="zh-TW" sz="2000" kern="1200" dirty="0">
                          <a:solidFill>
                            <a:schemeClr val="dk1"/>
                          </a:solidFill>
                          <a:latin typeface="標楷體" panose="03000509000000000000" pitchFamily="65" charset="-120"/>
                          <a:ea typeface="標楷體" panose="03000509000000000000" pitchFamily="65" charset="-120"/>
                          <a:cs typeface="+mn-cs"/>
                        </a:rPr>
                        <a:t>0.3</a:t>
                      </a:r>
                      <a:r>
                        <a:rPr lang="zh-TW" altLang="en-US" sz="2000" kern="1200" dirty="0">
                          <a:solidFill>
                            <a:schemeClr val="dk1"/>
                          </a:solidFill>
                          <a:latin typeface="標楷體" panose="03000509000000000000" pitchFamily="65" charset="-120"/>
                          <a:ea typeface="標楷體" panose="03000509000000000000" pitchFamily="65" charset="-120"/>
                          <a:cs typeface="+mn-cs"/>
                        </a:rPr>
                        <a:t>倍法定容積</a:t>
                      </a:r>
                      <a:r>
                        <a:rPr lang="en-US" altLang="zh-TW" sz="2000" kern="1200" dirty="0">
                          <a:solidFill>
                            <a:schemeClr val="dk1"/>
                          </a:solidFill>
                          <a:latin typeface="標楷體" panose="03000509000000000000" pitchFamily="65" charset="-120"/>
                          <a:ea typeface="標楷體" panose="03000509000000000000" pitchFamily="65" charset="-120"/>
                          <a:cs typeface="+mn-cs"/>
                        </a:rPr>
                        <a:t>+</a:t>
                      </a:r>
                      <a:r>
                        <a:rPr lang="zh-TW" altLang="en-US" sz="2000" kern="1200" dirty="0">
                          <a:solidFill>
                            <a:schemeClr val="dk1"/>
                          </a:solidFill>
                          <a:latin typeface="標楷體" panose="03000509000000000000" pitchFamily="65" charset="-120"/>
                          <a:ea typeface="標楷體" panose="03000509000000000000" pitchFamily="65" charset="-120"/>
                          <a:cs typeface="+mn-cs"/>
                        </a:rPr>
                        <a:t>原容積</a:t>
                      </a: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2000" kern="1200" dirty="0">
                          <a:solidFill>
                            <a:schemeClr val="dk1"/>
                          </a:solidFill>
                          <a:latin typeface="標楷體" panose="03000509000000000000" pitchFamily="65" charset="-120"/>
                          <a:ea typeface="標楷體" panose="03000509000000000000" pitchFamily="65" charset="-120"/>
                          <a:cs typeface="+mn-cs"/>
                        </a:rPr>
                        <a:t>獎勵上限：</a:t>
                      </a:r>
                      <a:r>
                        <a:rPr lang="en-US" altLang="zh-TW" sz="2000" kern="1200" dirty="0">
                          <a:solidFill>
                            <a:schemeClr val="dk1"/>
                          </a:solidFill>
                          <a:latin typeface="標楷體" panose="03000509000000000000" pitchFamily="65" charset="-120"/>
                          <a:ea typeface="標楷體" panose="03000509000000000000" pitchFamily="65" charset="-120"/>
                          <a:cs typeface="+mn-cs"/>
                        </a:rPr>
                        <a:t>1.3</a:t>
                      </a:r>
                      <a:r>
                        <a:rPr lang="zh-TW" altLang="en-US" sz="2000" kern="1200" dirty="0">
                          <a:solidFill>
                            <a:schemeClr val="dk1"/>
                          </a:solidFill>
                          <a:latin typeface="標楷體" panose="03000509000000000000" pitchFamily="65" charset="-120"/>
                          <a:ea typeface="標楷體" panose="03000509000000000000" pitchFamily="65" charset="-120"/>
                          <a:cs typeface="+mn-cs"/>
                        </a:rPr>
                        <a:t>倍法定容積</a:t>
                      </a:r>
                      <a:endParaRPr lang="en-US" altLang="zh-TW" sz="2000" kern="1200" dirty="0">
                        <a:solidFill>
                          <a:schemeClr val="dk1"/>
                        </a:solidFill>
                        <a:latin typeface="標楷體" panose="03000509000000000000" pitchFamily="65" charset="-120"/>
                        <a:ea typeface="標楷體" panose="03000509000000000000" pitchFamily="65" charset="-120"/>
                        <a:cs typeface="+mn-cs"/>
                      </a:endParaRPr>
                    </a:p>
                    <a:p>
                      <a:r>
                        <a:rPr lang="zh-TW" altLang="en-US" sz="2000" kern="1200" dirty="0">
                          <a:solidFill>
                            <a:schemeClr val="dk1"/>
                          </a:solidFill>
                          <a:latin typeface="標楷體" panose="03000509000000000000" pitchFamily="65" charset="-120"/>
                          <a:ea typeface="標楷體" panose="03000509000000000000" pitchFamily="65" charset="-120"/>
                          <a:cs typeface="+mn-cs"/>
                        </a:rPr>
                        <a:t>或</a:t>
                      </a:r>
                      <a:r>
                        <a:rPr lang="en-US" altLang="zh-TW" sz="2000" kern="1200" dirty="0">
                          <a:solidFill>
                            <a:schemeClr val="dk1"/>
                          </a:solidFill>
                          <a:latin typeface="標楷體" panose="03000509000000000000" pitchFamily="65" charset="-120"/>
                          <a:ea typeface="標楷體" panose="03000509000000000000" pitchFamily="65" charset="-120"/>
                          <a:cs typeface="+mn-cs"/>
                        </a:rPr>
                        <a:t>1.15</a:t>
                      </a:r>
                      <a:r>
                        <a:rPr lang="zh-TW" altLang="en-US" sz="2000" kern="1200" dirty="0">
                          <a:solidFill>
                            <a:schemeClr val="dk1"/>
                          </a:solidFill>
                          <a:latin typeface="標楷體" panose="03000509000000000000" pitchFamily="65" charset="-120"/>
                          <a:ea typeface="標楷體" panose="03000509000000000000" pitchFamily="65" charset="-120"/>
                          <a:cs typeface="+mn-cs"/>
                        </a:rPr>
                        <a:t>倍原容積</a:t>
                      </a:r>
                      <a:br>
                        <a:rPr lang="en-US" altLang="zh-TW" sz="2000" kern="1200" dirty="0">
                          <a:solidFill>
                            <a:schemeClr val="dk1"/>
                          </a:solidFill>
                          <a:latin typeface="標楷體" panose="03000509000000000000" pitchFamily="65" charset="-120"/>
                          <a:ea typeface="標楷體" panose="03000509000000000000" pitchFamily="65" charset="-120"/>
                          <a:cs typeface="+mn-cs"/>
                        </a:rPr>
                      </a:br>
                      <a:r>
                        <a:rPr lang="en-US" altLang="zh-TW" sz="2000" kern="1200" dirty="0">
                          <a:solidFill>
                            <a:schemeClr val="dk1"/>
                          </a:solidFill>
                          <a:latin typeface="標楷體" panose="03000509000000000000" pitchFamily="65" charset="-120"/>
                          <a:ea typeface="標楷體" panose="03000509000000000000" pitchFamily="65" charset="-120"/>
                          <a:cs typeface="+mn-cs"/>
                        </a:rPr>
                        <a:t>+109/5/9</a:t>
                      </a:r>
                      <a:r>
                        <a:rPr lang="zh-TW" altLang="en-US" sz="2000" kern="1200" dirty="0">
                          <a:solidFill>
                            <a:schemeClr val="dk1"/>
                          </a:solidFill>
                          <a:latin typeface="標楷體" panose="03000509000000000000" pitchFamily="65" charset="-120"/>
                          <a:ea typeface="標楷體" panose="03000509000000000000" pitchFamily="65" charset="-120"/>
                          <a:cs typeface="+mn-cs"/>
                        </a:rPr>
                        <a:t>前時程獎勵</a:t>
                      </a:r>
                      <a:r>
                        <a:rPr lang="en-US" altLang="zh-TW" sz="2000" kern="1200" dirty="0">
                          <a:solidFill>
                            <a:schemeClr val="dk1"/>
                          </a:solidFill>
                          <a:latin typeface="標楷體" panose="03000509000000000000" pitchFamily="65" charset="-120"/>
                          <a:ea typeface="標楷體" panose="03000509000000000000" pitchFamily="65" charset="-120"/>
                          <a:cs typeface="+mn-cs"/>
                        </a:rPr>
                        <a:t>10%</a:t>
                      </a:r>
                      <a:endParaRPr lang="zh-TW" altLang="en-US" sz="2000" kern="1200" dirty="0">
                        <a:solidFill>
                          <a:schemeClr val="dk1"/>
                        </a:solidFill>
                        <a:latin typeface="標楷體" panose="03000509000000000000" pitchFamily="65" charset="-120"/>
                        <a:ea typeface="標楷體" panose="03000509000000000000" pitchFamily="65" charset="-120"/>
                        <a:cs typeface="+mn-cs"/>
                      </a:endParaRP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77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bg1"/>
                          </a:solidFill>
                          <a:latin typeface="標楷體" panose="03000509000000000000" pitchFamily="65" charset="-120"/>
                          <a:ea typeface="標楷體" panose="03000509000000000000" pitchFamily="65" charset="-120"/>
                        </a:rPr>
                        <a:t>流程時間</a:t>
                      </a: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整合時間：基地大整合時間較長，約</a:t>
                      </a:r>
                      <a:r>
                        <a:rPr lang="en-US" altLang="zh-TW" sz="2000" dirty="0">
                          <a:solidFill>
                            <a:schemeClr val="bg1"/>
                          </a:solidFill>
                          <a:latin typeface="標楷體" panose="03000509000000000000" pitchFamily="65" charset="-120"/>
                          <a:ea typeface="標楷體" panose="03000509000000000000" pitchFamily="65" charset="-120"/>
                        </a:rPr>
                        <a:t>5</a:t>
                      </a:r>
                      <a:r>
                        <a:rPr lang="zh-TW" altLang="en-US" sz="2000" dirty="0">
                          <a:solidFill>
                            <a:schemeClr val="bg1"/>
                          </a:solidFill>
                          <a:latin typeface="標楷體" panose="03000509000000000000" pitchFamily="65" charset="-120"/>
                          <a:ea typeface="標楷體" panose="03000509000000000000" pitchFamily="65" charset="-120"/>
                        </a:rPr>
                        <a:t>～</a:t>
                      </a:r>
                      <a:r>
                        <a:rPr lang="en-US" altLang="zh-TW" sz="2000" dirty="0">
                          <a:solidFill>
                            <a:schemeClr val="bg1"/>
                          </a:solidFill>
                          <a:latin typeface="標楷體" panose="03000509000000000000" pitchFamily="65" charset="-120"/>
                          <a:ea typeface="標楷體" panose="03000509000000000000" pitchFamily="65" charset="-120"/>
                        </a:rPr>
                        <a:t>10</a:t>
                      </a:r>
                      <a:r>
                        <a:rPr lang="zh-TW" altLang="en-US" sz="2000" dirty="0">
                          <a:solidFill>
                            <a:schemeClr val="bg1"/>
                          </a:solidFill>
                          <a:latin typeface="標楷體" panose="03000509000000000000" pitchFamily="65" charset="-120"/>
                          <a:ea typeface="標楷體" panose="03000509000000000000" pitchFamily="65" charset="-120"/>
                        </a:rPr>
                        <a:t>年</a:t>
                      </a:r>
                      <a:endParaRPr lang="en-US" altLang="zh-TW" sz="2000" dirty="0">
                        <a:solidFill>
                          <a:schemeClr val="bg1"/>
                        </a:solidFill>
                        <a:latin typeface="標楷體" panose="03000509000000000000" pitchFamily="65" charset="-120"/>
                        <a:ea typeface="標楷體" panose="03000509000000000000" pitchFamily="65" charset="-120"/>
                      </a:endParaRPr>
                    </a:p>
                    <a:p>
                      <a:r>
                        <a:rPr lang="zh-TW" altLang="en-US" sz="2000" dirty="0">
                          <a:solidFill>
                            <a:schemeClr val="bg1"/>
                          </a:solidFill>
                          <a:latin typeface="標楷體" panose="03000509000000000000" pitchFamily="65" charset="-120"/>
                          <a:ea typeface="標楷體" panose="03000509000000000000" pitchFamily="65" charset="-120"/>
                        </a:rPr>
                        <a:t>都更程序</a:t>
                      </a: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請照時間：</a:t>
                      </a:r>
                      <a:r>
                        <a:rPr lang="en-US" altLang="zh-TW" sz="2000" dirty="0">
                          <a:solidFill>
                            <a:schemeClr val="bg1"/>
                          </a:solidFill>
                          <a:latin typeface="標楷體" panose="03000509000000000000" pitchFamily="65" charset="-120"/>
                          <a:ea typeface="標楷體" panose="03000509000000000000" pitchFamily="65" charset="-120"/>
                        </a:rPr>
                        <a:t>3.5</a:t>
                      </a:r>
                      <a:r>
                        <a:rPr lang="zh-TW" altLang="en-US" sz="2000" dirty="0">
                          <a:solidFill>
                            <a:schemeClr val="bg1"/>
                          </a:solidFill>
                          <a:latin typeface="標楷體" panose="03000509000000000000" pitchFamily="65" charset="-120"/>
                          <a:ea typeface="標楷體" panose="03000509000000000000" pitchFamily="65" charset="-120"/>
                        </a:rPr>
                        <a:t>～</a:t>
                      </a:r>
                      <a:r>
                        <a:rPr lang="en-US" altLang="zh-TW" sz="2000" dirty="0">
                          <a:solidFill>
                            <a:schemeClr val="bg1"/>
                          </a:solidFill>
                          <a:latin typeface="標楷體" panose="03000509000000000000" pitchFamily="65" charset="-120"/>
                          <a:ea typeface="標楷體" panose="03000509000000000000" pitchFamily="65" charset="-120"/>
                        </a:rPr>
                        <a:t>7</a:t>
                      </a:r>
                      <a:r>
                        <a:rPr lang="zh-TW" altLang="en-US" sz="2000" dirty="0">
                          <a:solidFill>
                            <a:schemeClr val="bg1"/>
                          </a:solidFill>
                          <a:latin typeface="標楷體" panose="03000509000000000000" pitchFamily="65" charset="-120"/>
                          <a:ea typeface="標楷體" panose="03000509000000000000" pitchFamily="65" charset="-120"/>
                        </a:rPr>
                        <a:t>年</a:t>
                      </a:r>
                      <a:endParaRPr lang="en-US" altLang="zh-TW" sz="2000" dirty="0">
                        <a:solidFill>
                          <a:schemeClr val="bg1"/>
                        </a:solidFill>
                        <a:latin typeface="標楷體" panose="03000509000000000000" pitchFamily="65" charset="-120"/>
                        <a:ea typeface="標楷體" panose="03000509000000000000" pitchFamily="65" charset="-120"/>
                      </a:endParaRP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整合時間：基地小整合</a:t>
                      </a:r>
                      <a:endParaRPr lang="en-US" altLang="zh-TW" sz="2000" dirty="0">
                        <a:solidFill>
                          <a:schemeClr val="bg1"/>
                        </a:solidFill>
                        <a:latin typeface="標楷體" panose="03000509000000000000" pitchFamily="65" charset="-120"/>
                        <a:ea typeface="標楷體" panose="03000509000000000000" pitchFamily="65" charset="-120"/>
                      </a:endParaRPr>
                    </a:p>
                    <a:p>
                      <a:r>
                        <a:rPr lang="zh-TW" altLang="en-US" sz="2000" dirty="0">
                          <a:solidFill>
                            <a:schemeClr val="bg1"/>
                          </a:solidFill>
                          <a:latin typeface="標楷體" panose="03000509000000000000" pitchFamily="65" charset="-120"/>
                          <a:ea typeface="標楷體" panose="03000509000000000000" pitchFamily="65" charset="-120"/>
                        </a:rPr>
                        <a:t>時間較短，約數月～</a:t>
                      </a:r>
                      <a:r>
                        <a:rPr lang="en-US" altLang="zh-TW" sz="2000" dirty="0">
                          <a:solidFill>
                            <a:schemeClr val="bg1"/>
                          </a:solidFill>
                          <a:latin typeface="標楷體" panose="03000509000000000000" pitchFamily="65" charset="-120"/>
                          <a:ea typeface="標楷體" panose="03000509000000000000" pitchFamily="65" charset="-120"/>
                        </a:rPr>
                        <a:t>1</a:t>
                      </a:r>
                      <a:r>
                        <a:rPr lang="zh-TW" altLang="en-US" sz="2000" dirty="0">
                          <a:solidFill>
                            <a:schemeClr val="bg1"/>
                          </a:solidFill>
                          <a:latin typeface="標楷體" panose="03000509000000000000" pitchFamily="65" charset="-120"/>
                          <a:ea typeface="標楷體" panose="03000509000000000000" pitchFamily="65" charset="-120"/>
                        </a:rPr>
                        <a:t>年</a:t>
                      </a:r>
                      <a:endParaRPr lang="en-US" altLang="zh-TW" sz="2000" dirty="0">
                        <a:solidFill>
                          <a:schemeClr val="bg1"/>
                        </a:solidFill>
                        <a:latin typeface="標楷體" panose="03000509000000000000" pitchFamily="65" charset="-120"/>
                        <a:ea typeface="標楷體" panose="03000509000000000000" pitchFamily="65" charset="-120"/>
                      </a:endParaRPr>
                    </a:p>
                    <a:p>
                      <a:r>
                        <a:rPr lang="zh-TW" altLang="en-US" sz="2000" dirty="0">
                          <a:solidFill>
                            <a:schemeClr val="bg1"/>
                          </a:solidFill>
                          <a:latin typeface="標楷體" panose="03000509000000000000" pitchFamily="65" charset="-120"/>
                          <a:ea typeface="標楷體" panose="03000509000000000000" pitchFamily="65" charset="-120"/>
                        </a:rPr>
                        <a:t>重建計畫</a:t>
                      </a:r>
                      <a:r>
                        <a:rPr lang="en-US" altLang="zh-TW" sz="2000" dirty="0">
                          <a:solidFill>
                            <a:schemeClr val="bg1"/>
                          </a:solidFill>
                          <a:latin typeface="標楷體" panose="03000509000000000000" pitchFamily="65" charset="-120"/>
                          <a:ea typeface="標楷體" panose="03000509000000000000" pitchFamily="65" charset="-120"/>
                        </a:rPr>
                        <a:t>+</a:t>
                      </a:r>
                      <a:r>
                        <a:rPr lang="zh-TW" altLang="en-US" sz="2000" dirty="0">
                          <a:solidFill>
                            <a:schemeClr val="bg1"/>
                          </a:solidFill>
                          <a:latin typeface="標楷體" panose="03000509000000000000" pitchFamily="65" charset="-120"/>
                          <a:ea typeface="標楷體" panose="03000509000000000000" pitchFamily="65" charset="-120"/>
                        </a:rPr>
                        <a:t>建照時間：</a:t>
                      </a:r>
                      <a:r>
                        <a:rPr lang="en-US" altLang="zh-TW" sz="2000" dirty="0">
                          <a:solidFill>
                            <a:schemeClr val="bg1"/>
                          </a:solidFill>
                          <a:latin typeface="標楷體" panose="03000509000000000000" pitchFamily="65" charset="-120"/>
                          <a:ea typeface="標楷體" panose="03000509000000000000" pitchFamily="65" charset="-120"/>
                        </a:rPr>
                        <a:t>6</a:t>
                      </a:r>
                      <a:r>
                        <a:rPr lang="zh-TW" altLang="en-US" sz="2000" dirty="0">
                          <a:solidFill>
                            <a:schemeClr val="bg1"/>
                          </a:solidFill>
                          <a:latin typeface="標楷體" panose="03000509000000000000" pitchFamily="65" charset="-120"/>
                          <a:ea typeface="標楷體" panose="03000509000000000000" pitchFamily="65" charset="-120"/>
                        </a:rPr>
                        <a:t>～</a:t>
                      </a:r>
                      <a:r>
                        <a:rPr lang="en-US" altLang="zh-TW" sz="2000" dirty="0">
                          <a:solidFill>
                            <a:schemeClr val="bg1"/>
                          </a:solidFill>
                          <a:latin typeface="標楷體" panose="03000509000000000000" pitchFamily="65" charset="-120"/>
                          <a:ea typeface="標楷體" panose="03000509000000000000" pitchFamily="65" charset="-120"/>
                        </a:rPr>
                        <a:t>12</a:t>
                      </a:r>
                      <a:r>
                        <a:rPr lang="zh-TW" altLang="en-US" sz="2000" dirty="0">
                          <a:solidFill>
                            <a:schemeClr val="bg1"/>
                          </a:solidFill>
                          <a:latin typeface="標楷體" panose="03000509000000000000" pitchFamily="65" charset="-120"/>
                          <a:ea typeface="標楷體" panose="03000509000000000000" pitchFamily="65" charset="-120"/>
                        </a:rPr>
                        <a:t>月</a:t>
                      </a:r>
                    </a:p>
                  </a:txBody>
                  <a:tcPr marL="74295" marR="74295" marT="37148" marB="3714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3"/>
                  </a:ext>
                </a:extLst>
              </a:tr>
            </a:tbl>
          </a:graphicData>
        </a:graphic>
      </p:graphicFrame>
      <p:pic>
        <p:nvPicPr>
          <p:cNvPr id="22" name="圖片 21">
            <a:extLst>
              <a:ext uri="{FF2B5EF4-FFF2-40B4-BE49-F238E27FC236}">
                <a16:creationId xmlns:a16="http://schemas.microsoft.com/office/drawing/2014/main" id="{8FBED70D-5A84-45C6-91F7-6D4C36688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7084" y="3195212"/>
            <a:ext cx="438750" cy="451783"/>
          </a:xfrm>
          <a:prstGeom prst="rect">
            <a:avLst/>
          </a:prstGeom>
        </p:spPr>
      </p:pic>
      <p:pic>
        <p:nvPicPr>
          <p:cNvPr id="23" name="圖片 22">
            <a:extLst>
              <a:ext uri="{FF2B5EF4-FFF2-40B4-BE49-F238E27FC236}">
                <a16:creationId xmlns:a16="http://schemas.microsoft.com/office/drawing/2014/main" id="{12DDBEA7-958D-4B2A-88E6-717CBEC668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7300" y="5257424"/>
            <a:ext cx="438750" cy="451783"/>
          </a:xfrm>
          <a:prstGeom prst="rect">
            <a:avLst/>
          </a:prstGeom>
        </p:spPr>
      </p:pic>
      <p:pic>
        <p:nvPicPr>
          <p:cNvPr id="24" name="圖片 23">
            <a:extLst>
              <a:ext uri="{FF2B5EF4-FFF2-40B4-BE49-F238E27FC236}">
                <a16:creationId xmlns:a16="http://schemas.microsoft.com/office/drawing/2014/main" id="{1C6DECB5-D548-4F04-9BC9-329B269451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7740" y="4464094"/>
            <a:ext cx="438750" cy="451783"/>
          </a:xfrm>
          <a:prstGeom prst="rect">
            <a:avLst/>
          </a:prstGeom>
        </p:spPr>
      </p:pic>
      <p:pic>
        <p:nvPicPr>
          <p:cNvPr id="25" name="圖片 24">
            <a:extLst>
              <a:ext uri="{FF2B5EF4-FFF2-40B4-BE49-F238E27FC236}">
                <a16:creationId xmlns:a16="http://schemas.microsoft.com/office/drawing/2014/main" id="{17AB42E1-81AF-4B7F-88DB-960CCD16E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4161" y="2420888"/>
            <a:ext cx="438750" cy="451783"/>
          </a:xfrm>
          <a:prstGeom prst="rect">
            <a:avLst/>
          </a:prstGeom>
        </p:spPr>
      </p:pic>
    </p:spTree>
    <p:extLst>
      <p:ext uri="{BB962C8B-B14F-4D97-AF65-F5344CB8AC3E}">
        <p14:creationId xmlns:p14="http://schemas.microsoft.com/office/powerpoint/2010/main" val="419570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2">
            <a:extLst>
              <a:ext uri="{FF2B5EF4-FFF2-40B4-BE49-F238E27FC236}">
                <a16:creationId xmlns:a16="http://schemas.microsoft.com/office/drawing/2014/main" id="{0F232CCD-F3B8-4D83-93C8-87E525110D93}"/>
              </a:ext>
            </a:extLst>
          </p:cNvPr>
          <p:cNvSpPr txBox="1">
            <a:spLocks/>
          </p:cNvSpPr>
          <p:nvPr/>
        </p:nvSpPr>
        <p:spPr>
          <a:xfrm>
            <a:off x="302096" y="952624"/>
            <a:ext cx="3707161" cy="5432093"/>
          </a:xfrm>
          <a:prstGeom prst="rect">
            <a:avLst/>
          </a:prstGeom>
        </p:spPr>
        <p:txBody>
          <a:bodyPr vert="horz" lIns="91434" tIns="45718" rIns="91434" bIns="45718" rtlCol="0">
            <a:noAutofit/>
          </a:bodyPr>
          <a:lstStyle>
            <a:lvl1pPr marL="342879" indent="-342879" algn="l" defTabSz="9143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8" indent="-228586" algn="l" defTabSz="914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99"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70"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41"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0"/>
              </a:spcBef>
              <a:spcAft>
                <a:spcPts val="488"/>
              </a:spcAft>
            </a:pPr>
            <a:r>
              <a:rPr lang="zh-TW" altLang="en-US" sz="2000" b="1" u="sng" dirty="0">
                <a:solidFill>
                  <a:schemeClr val="tx1">
                    <a:lumMod val="95000"/>
                    <a:lumOff val="5000"/>
                  </a:schemeClr>
                </a:solidFill>
                <a:latin typeface="微軟正黑體" panose="020B0604030504040204" pitchFamily="34" charset="-120"/>
                <a:ea typeface="微軟正黑體" panose="020B0604030504040204" pitchFamily="34" charset="-120"/>
              </a:rPr>
              <a:t>緣起</a:t>
            </a:r>
            <a:endParaRPr lang="en-US" altLang="zh-TW" sz="2000" b="1" u="sng"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zh-TW" altLang="en-US" sz="2000" dirty="0">
                <a:solidFill>
                  <a:srgbClr val="002060"/>
                </a:solidFill>
                <a:latin typeface="微軟正黑體" panose="020B0604030504040204" pitchFamily="34" charset="-120"/>
                <a:ea typeface="微軟正黑體" panose="020B0604030504040204" pitchFamily="34" charset="-120"/>
              </a:rPr>
              <a:t>為因應潛在災害風險，加速都市計畫範圍內</a:t>
            </a:r>
            <a:r>
              <a:rPr lang="zh-TW" altLang="en-US" sz="2000" b="1" dirty="0">
                <a:solidFill>
                  <a:srgbClr val="FF0000"/>
                </a:solidFill>
                <a:latin typeface="微軟正黑體" panose="020B0604030504040204" pitchFamily="34" charset="-120"/>
                <a:ea typeface="微軟正黑體" panose="020B0604030504040204" pitchFamily="34" charset="-120"/>
              </a:rPr>
              <a:t>危險</a:t>
            </a:r>
            <a:r>
              <a:rPr lang="zh-TW" altLang="en-US" sz="2000" dirty="0">
                <a:solidFill>
                  <a:srgbClr val="002060"/>
                </a:solidFill>
                <a:latin typeface="微軟正黑體" panose="020B0604030504040204" pitchFamily="34" charset="-120"/>
                <a:ea typeface="微軟正黑體" panose="020B0604030504040204" pitchFamily="34" charset="-120"/>
              </a:rPr>
              <a:t>及</a:t>
            </a:r>
            <a:r>
              <a:rPr lang="zh-TW" altLang="en-US" sz="2000" b="1" dirty="0">
                <a:solidFill>
                  <a:srgbClr val="FF0000"/>
                </a:solidFill>
                <a:latin typeface="微軟正黑體" panose="020B0604030504040204" pitchFamily="34" charset="-120"/>
                <a:ea typeface="微軟正黑體" panose="020B0604030504040204" pitchFamily="34" charset="-120"/>
              </a:rPr>
              <a:t>老舊</a:t>
            </a:r>
            <a:r>
              <a:rPr lang="zh-TW" altLang="en-US" sz="2000" dirty="0">
                <a:solidFill>
                  <a:srgbClr val="002060"/>
                </a:solidFill>
                <a:latin typeface="微軟正黑體" panose="020B0604030504040204" pitchFamily="34" charset="-120"/>
                <a:ea typeface="微軟正黑體" panose="020B0604030504040204" pitchFamily="34" charset="-120"/>
              </a:rPr>
              <a:t>瀕危建築物之重建，改善居住環境，提升建築安全與國民生活品質，特制定本條例。</a:t>
            </a:r>
            <a:endParaRPr lang="en-US" altLang="zh-TW" sz="2000" dirty="0">
              <a:solidFill>
                <a:srgbClr val="00206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endParaRPr lang="en-US" altLang="zh-TW" sz="2000" dirty="0">
              <a:solidFill>
                <a:srgbClr val="00206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endParaRPr lang="en-US" altLang="zh-TW" sz="2000" dirty="0">
              <a:solidFill>
                <a:srgbClr val="00206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zh-TW" altLang="en-US" sz="2000" b="1" u="sng" dirty="0">
                <a:solidFill>
                  <a:schemeClr val="tx1">
                    <a:lumMod val="95000"/>
                    <a:lumOff val="5000"/>
                  </a:schemeClr>
                </a:solidFill>
                <a:latin typeface="微軟正黑體" panose="020B0604030504040204" pitchFamily="34" charset="-120"/>
                <a:ea typeface="微軟正黑體" panose="020B0604030504040204" pitchFamily="34" charset="-120"/>
              </a:rPr>
              <a:t>適用範圍</a:t>
            </a:r>
            <a:endParaRPr lang="en-US" altLang="zh-TW" sz="2000" b="1" u="sng"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zh-TW" altLang="en-US" sz="2000" dirty="0">
                <a:solidFill>
                  <a:srgbClr val="002060"/>
                </a:solidFill>
                <a:latin typeface="微軟正黑體" panose="020B0604030504040204" pitchFamily="34" charset="-120"/>
                <a:ea typeface="微軟正黑體" panose="020B0604030504040204" pitchFamily="34" charset="-120"/>
              </a:rPr>
              <a:t>都市計畫範圍內非經目的事業主管機關指定具有歷史、文化、藝術及紀念價值，且符合下列各款之一之</a:t>
            </a:r>
            <a:r>
              <a:rPr lang="zh-TW" altLang="en-US" sz="2000" b="1" dirty="0">
                <a:solidFill>
                  <a:srgbClr val="FF0000"/>
                </a:solidFill>
                <a:latin typeface="微軟正黑體" panose="020B0604030504040204" pitchFamily="34" charset="-120"/>
                <a:ea typeface="微軟正黑體" panose="020B0604030504040204" pitchFamily="34" charset="-120"/>
              </a:rPr>
              <a:t>合法建築物</a:t>
            </a:r>
            <a:r>
              <a:rPr lang="zh-TW" altLang="en-US" sz="2000" dirty="0">
                <a:solidFill>
                  <a:srgbClr val="002060"/>
                </a:solidFill>
                <a:latin typeface="微軟正黑體" panose="020B0604030504040204" pitchFamily="34" charset="-120"/>
                <a:ea typeface="微軟正黑體" panose="020B0604030504040204" pitchFamily="34" charset="-120"/>
              </a:rPr>
              <a:t>。</a:t>
            </a:r>
            <a:endParaRPr lang="en-US" altLang="zh-TW" sz="2000" dirty="0">
              <a:solidFill>
                <a:srgbClr val="00206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endParaRPr lang="en-US" altLang="zh-TW" sz="2000" dirty="0">
              <a:solidFill>
                <a:srgbClr val="00206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endParaRPr lang="en-US" altLang="zh-TW" sz="2000" dirty="0">
              <a:solidFill>
                <a:srgbClr val="00206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endParaRPr lang="en-US" altLang="zh-TW" sz="2000" dirty="0">
              <a:solidFill>
                <a:srgbClr val="002060"/>
              </a:solidFill>
              <a:latin typeface="微軟正黑體" panose="020B0604030504040204" pitchFamily="34" charset="-120"/>
              <a:ea typeface="微軟正黑體" panose="020B0604030504040204" pitchFamily="34" charset="-120"/>
            </a:endParaRPr>
          </a:p>
        </p:txBody>
      </p:sp>
      <p:pic>
        <p:nvPicPr>
          <p:cNvPr id="10" name="Picture 5">
            <a:extLst>
              <a:ext uri="{FF2B5EF4-FFF2-40B4-BE49-F238E27FC236}">
                <a16:creationId xmlns:a16="http://schemas.microsoft.com/office/drawing/2014/main" id="{4B044C5F-0002-4FBE-A0FA-E66245EA6758}"/>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87487" y="1201126"/>
            <a:ext cx="2925000" cy="204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a:extLst>
              <a:ext uri="{FF2B5EF4-FFF2-40B4-BE49-F238E27FC236}">
                <a16:creationId xmlns:a16="http://schemas.microsoft.com/office/drawing/2014/main" id="{0B92593E-ECE4-4837-84F7-13ADD87A8258}"/>
              </a:ext>
            </a:extLst>
          </p:cNvPr>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7487" y="3934775"/>
            <a:ext cx="2925000" cy="2047500"/>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版面配置區 2">
            <a:extLst>
              <a:ext uri="{FF2B5EF4-FFF2-40B4-BE49-F238E27FC236}">
                <a16:creationId xmlns:a16="http://schemas.microsoft.com/office/drawing/2014/main" id="{56620CA4-E758-4ABA-8F5A-3B980F71C120}"/>
              </a:ext>
            </a:extLst>
          </p:cNvPr>
          <p:cNvSpPr txBox="1">
            <a:spLocks/>
          </p:cNvSpPr>
          <p:nvPr/>
        </p:nvSpPr>
        <p:spPr>
          <a:xfrm>
            <a:off x="4241250" y="1541949"/>
            <a:ext cx="2154750" cy="137942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spcAft>
                <a:spcPts val="244"/>
              </a:spcAft>
            </a:pPr>
            <a:r>
              <a:rPr lang="zh-TW" altLang="en-US" sz="2000" b="1" dirty="0">
                <a:solidFill>
                  <a:schemeClr val="tx1"/>
                </a:solidFill>
                <a:latin typeface="微軟正黑體" panose="020B0604030504040204" pitchFamily="34" charset="-120"/>
                <a:ea typeface="微軟正黑體" panose="020B0604030504040204" pitchFamily="34" charset="-120"/>
              </a:rPr>
              <a:t>評估未達</a:t>
            </a:r>
            <a:r>
              <a:rPr lang="zh-TW" altLang="en-US" sz="2000" b="1" dirty="0">
                <a:solidFill>
                  <a:srgbClr val="FF0000"/>
                </a:solidFill>
                <a:latin typeface="微軟正黑體" panose="020B0604030504040204" pitchFamily="34" charset="-120"/>
                <a:ea typeface="微軟正黑體" panose="020B0604030504040204" pitchFamily="34" charset="-120"/>
              </a:rPr>
              <a:t>最低</a:t>
            </a:r>
            <a:r>
              <a:rPr lang="zh-TW" altLang="en-US" sz="2000" b="1" dirty="0">
                <a:solidFill>
                  <a:schemeClr val="tx1"/>
                </a:solidFill>
                <a:latin typeface="微軟正黑體" panose="020B0604030504040204" pitchFamily="34" charset="-120"/>
                <a:ea typeface="微軟正黑體" panose="020B0604030504040204" pitchFamily="34" charset="-120"/>
              </a:rPr>
              <a:t>耐震能力</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nSpc>
                <a:spcPct val="100000"/>
              </a:lnSpc>
              <a:spcBef>
                <a:spcPts val="0"/>
              </a:spcBef>
              <a:spcAft>
                <a:spcPts val="244"/>
              </a:spcAft>
            </a:pPr>
            <a:r>
              <a:rPr lang="zh-TW" altLang="en-US" sz="2000" dirty="0">
                <a:solidFill>
                  <a:schemeClr val="tx1"/>
                </a:solidFill>
                <a:latin typeface="微軟正黑體" panose="020B0604030504040204" pitchFamily="34" charset="-120"/>
                <a:ea typeface="微軟正黑體" panose="020B0604030504040204" pitchFamily="34" charset="-120"/>
              </a:rPr>
              <a:t>例：海砂屋</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nSpc>
                <a:spcPct val="100000"/>
              </a:lnSpc>
              <a:spcBef>
                <a:spcPts val="0"/>
              </a:spcBef>
              <a:spcAft>
                <a:spcPts val="244"/>
              </a:spcAft>
            </a:pPr>
            <a:r>
              <a:rPr lang="zh-TW" altLang="en-US" sz="2000" dirty="0">
                <a:solidFill>
                  <a:schemeClr val="tx1"/>
                </a:solidFill>
                <a:latin typeface="微軟正黑體" panose="020B0604030504040204" pitchFamily="34" charset="-120"/>
                <a:ea typeface="微軟正黑體" panose="020B0604030504040204" pitchFamily="34" charset="-120"/>
              </a:rPr>
              <a:t>　　紅黃單</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13" name="文字版面配置區 2">
            <a:extLst>
              <a:ext uri="{FF2B5EF4-FFF2-40B4-BE49-F238E27FC236}">
                <a16:creationId xmlns:a16="http://schemas.microsoft.com/office/drawing/2014/main" id="{C3D02BAD-04C9-4AA9-83EB-0F7DB11F1259}"/>
              </a:ext>
            </a:extLst>
          </p:cNvPr>
          <p:cNvSpPr txBox="1">
            <a:spLocks/>
          </p:cNvSpPr>
          <p:nvPr/>
        </p:nvSpPr>
        <p:spPr>
          <a:xfrm>
            <a:off x="4241250" y="4382838"/>
            <a:ext cx="2154750" cy="141862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spcAft>
                <a:spcPts val="244"/>
              </a:spcAft>
            </a:pPr>
            <a:r>
              <a:rPr lang="zh-TW" altLang="en-US" sz="2000" b="1" dirty="0">
                <a:solidFill>
                  <a:schemeClr val="tx1"/>
                </a:solidFill>
                <a:latin typeface="微軟正黑體" panose="020B0604030504040204" pitchFamily="34" charset="-120"/>
                <a:ea typeface="微軟正黑體" panose="020B0604030504040204" pitchFamily="34" charset="-120"/>
              </a:rPr>
              <a:t>未達</a:t>
            </a:r>
            <a:r>
              <a:rPr lang="zh-TW" altLang="en-US" sz="2000" b="1" dirty="0">
                <a:solidFill>
                  <a:srgbClr val="FF0000"/>
                </a:solidFill>
                <a:latin typeface="微軟正黑體" panose="020B0604030504040204" pitchFamily="34" charset="-120"/>
                <a:ea typeface="微軟正黑體" panose="020B0604030504040204" pitchFamily="34" charset="-120"/>
              </a:rPr>
              <a:t>一定標準</a:t>
            </a:r>
            <a:r>
              <a:rPr lang="zh-TW" altLang="en-US" sz="2000" b="1" dirty="0">
                <a:solidFill>
                  <a:schemeClr val="tx1"/>
                </a:solidFill>
                <a:latin typeface="微軟正黑體" panose="020B0604030504040204" pitchFamily="34" charset="-120"/>
                <a:ea typeface="微軟正黑體" panose="020B0604030504040204" pitchFamily="34" charset="-120"/>
              </a:rPr>
              <a:t>耐震能力</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nSpc>
                <a:spcPct val="100000"/>
              </a:lnSpc>
              <a:spcBef>
                <a:spcPts val="0"/>
              </a:spcBef>
              <a:spcAft>
                <a:spcPts val="244"/>
              </a:spcAft>
            </a:pPr>
            <a:r>
              <a:rPr lang="zh-TW" altLang="en-US" sz="2000" b="1" dirty="0">
                <a:solidFill>
                  <a:schemeClr val="tx1"/>
                </a:solidFill>
                <a:latin typeface="微軟正黑體" panose="020B0604030504040204" pitchFamily="34" charset="-120"/>
                <a:ea typeface="微軟正黑體" panose="020B0604030504040204" pitchFamily="34" charset="-120"/>
              </a:rPr>
              <a:t>＋屋齡三十年以上</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nSpc>
                <a:spcPct val="100000"/>
              </a:lnSpc>
              <a:spcBef>
                <a:spcPts val="0"/>
              </a:spcBef>
              <a:spcAft>
                <a:spcPts val="244"/>
              </a:spcAft>
            </a:pPr>
            <a:r>
              <a:rPr lang="zh-TW" altLang="en-US"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改善不具效益</a:t>
            </a:r>
            <a:r>
              <a:rPr lang="zh-TW" altLang="en-US" sz="2000" dirty="0">
                <a:solidFill>
                  <a:schemeClr val="tx1"/>
                </a:solidFill>
                <a:latin typeface="微軟正黑體" panose="020B0604030504040204" pitchFamily="34" charset="-120"/>
                <a:ea typeface="微軟正黑體" panose="020B0604030504040204" pitchFamily="34" charset="-120"/>
              </a:rPr>
              <a:t>或　</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nSpc>
                <a:spcPct val="100000"/>
              </a:lnSpc>
              <a:spcBef>
                <a:spcPts val="0"/>
              </a:spcBef>
              <a:spcAft>
                <a:spcPts val="244"/>
              </a:spcAft>
            </a:pPr>
            <a:r>
              <a:rPr lang="zh-TW" altLang="en-US"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無電梯</a:t>
            </a:r>
            <a:endParaRPr lang="en-US" altLang="zh-TW" sz="2000" b="1" dirty="0">
              <a:solidFill>
                <a:srgbClr val="FF0000"/>
              </a:solidFill>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BAA72A00-4BBB-4CA2-B466-C662DE00B228}"/>
              </a:ext>
            </a:extLst>
          </p:cNvPr>
          <p:cNvSpPr txBox="1"/>
          <p:nvPr/>
        </p:nvSpPr>
        <p:spPr>
          <a:xfrm>
            <a:off x="242602" y="3370486"/>
            <a:ext cx="9370898" cy="442429"/>
          </a:xfrm>
          <a:prstGeom prst="rect">
            <a:avLst/>
          </a:prstGeom>
          <a:solidFill>
            <a:srgbClr val="C00000"/>
          </a:solidFill>
        </p:spPr>
        <p:txBody>
          <a:bodyPr wrap="square" rtlCol="0">
            <a:spAutoFit/>
          </a:bodyPr>
          <a:lstStyle/>
          <a:p>
            <a:pPr algn="ctr"/>
            <a:r>
              <a:rPr lang="zh-TW" altLang="en-US" sz="2275" dirty="0">
                <a:solidFill>
                  <a:schemeClr val="bg1"/>
                </a:solidFill>
                <a:latin typeface="微軟正黑體" panose="020B0604030504040204" pitchFamily="34" charset="-120"/>
                <a:ea typeface="微軟正黑體" panose="020B0604030504040204" pitchFamily="34" charset="-120"/>
              </a:rPr>
              <a:t>結論：</a:t>
            </a:r>
            <a:r>
              <a:rPr lang="en-US" altLang="zh-TW" sz="2275" dirty="0">
                <a:solidFill>
                  <a:schemeClr val="bg1"/>
                </a:solidFill>
                <a:latin typeface="微軟正黑體" panose="020B0604030504040204" pitchFamily="34" charset="-120"/>
                <a:ea typeface="微軟正黑體" panose="020B0604030504040204" pitchFamily="34" charset="-120"/>
              </a:rPr>
              <a:t>【</a:t>
            </a:r>
            <a:r>
              <a:rPr lang="zh-TW" altLang="en-US" sz="2275" dirty="0">
                <a:solidFill>
                  <a:schemeClr val="bg1"/>
                </a:solidFill>
                <a:latin typeface="微軟正黑體" panose="020B0604030504040204" pitchFamily="34" charset="-120"/>
                <a:ea typeface="微軟正黑體" panose="020B0604030504040204" pitchFamily="34" charset="-120"/>
              </a:rPr>
              <a:t>危老重建</a:t>
            </a:r>
            <a:r>
              <a:rPr lang="en-US" altLang="zh-TW" sz="2275" dirty="0">
                <a:solidFill>
                  <a:schemeClr val="bg1"/>
                </a:solidFill>
                <a:latin typeface="微軟正黑體" panose="020B0604030504040204" pitchFamily="34" charset="-120"/>
                <a:ea typeface="微軟正黑體" panose="020B0604030504040204" pitchFamily="34" charset="-120"/>
              </a:rPr>
              <a:t>】</a:t>
            </a:r>
            <a:r>
              <a:rPr lang="zh-TW" altLang="en-US" sz="2275" dirty="0">
                <a:solidFill>
                  <a:schemeClr val="bg1"/>
                </a:solidFill>
                <a:latin typeface="微軟正黑體" panose="020B0604030504040204" pitchFamily="34" charset="-120"/>
                <a:ea typeface="微軟正黑體" panose="020B0604030504040204" pitchFamily="34" charset="-120"/>
              </a:rPr>
              <a:t>適用危險及老舊的合法建築物</a:t>
            </a:r>
          </a:p>
        </p:txBody>
      </p:sp>
      <p:sp>
        <p:nvSpPr>
          <p:cNvPr id="15" name="文字方塊 14">
            <a:extLst>
              <a:ext uri="{FF2B5EF4-FFF2-40B4-BE49-F238E27FC236}">
                <a16:creationId xmlns:a16="http://schemas.microsoft.com/office/drawing/2014/main" id="{D9E6104D-523B-4DB3-B999-D69BB2E591AC}"/>
              </a:ext>
            </a:extLst>
          </p:cNvPr>
          <p:cNvSpPr txBox="1"/>
          <p:nvPr/>
        </p:nvSpPr>
        <p:spPr>
          <a:xfrm>
            <a:off x="5865683" y="2183197"/>
            <a:ext cx="1322013" cy="1292662"/>
          </a:xfrm>
          <a:prstGeom prst="rect">
            <a:avLst/>
          </a:prstGeom>
          <a:noFill/>
        </p:spPr>
        <p:txBody>
          <a:bodyPr wrap="square" rtlCol="0">
            <a:spAutoFit/>
            <a:scene3d>
              <a:camera prst="orthographicFront"/>
              <a:lightRig rig="threePt" dir="t"/>
            </a:scene3d>
            <a:sp3d extrusionH="38100">
              <a:extrusionClr>
                <a:schemeClr val="tx1"/>
              </a:extrusionClr>
            </a:sp3d>
          </a:bodyPr>
          <a:lstStyle/>
          <a:p>
            <a:pPr algn="ctr"/>
            <a:r>
              <a:rPr lang="zh-TW" altLang="en-US" sz="78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危</a:t>
            </a:r>
          </a:p>
        </p:txBody>
      </p:sp>
      <p:sp>
        <p:nvSpPr>
          <p:cNvPr id="16" name="文字方塊 15">
            <a:extLst>
              <a:ext uri="{FF2B5EF4-FFF2-40B4-BE49-F238E27FC236}">
                <a16:creationId xmlns:a16="http://schemas.microsoft.com/office/drawing/2014/main" id="{5AD99BDB-CEFA-4E03-9F1B-A7E9CB8DC121}"/>
              </a:ext>
            </a:extLst>
          </p:cNvPr>
          <p:cNvSpPr txBox="1"/>
          <p:nvPr/>
        </p:nvSpPr>
        <p:spPr>
          <a:xfrm>
            <a:off x="6008581" y="5229200"/>
            <a:ext cx="1322013" cy="1292662"/>
          </a:xfrm>
          <a:prstGeom prst="rect">
            <a:avLst/>
          </a:prstGeom>
          <a:noFill/>
        </p:spPr>
        <p:txBody>
          <a:bodyPr wrap="square" rtlCol="0">
            <a:spAutoFit/>
            <a:scene3d>
              <a:camera prst="orthographicFront"/>
              <a:lightRig rig="threePt" dir="t"/>
            </a:scene3d>
            <a:sp3d extrusionH="38100">
              <a:extrusionClr>
                <a:schemeClr val="tx1"/>
              </a:extrusionClr>
            </a:sp3d>
          </a:bodyPr>
          <a:lstStyle/>
          <a:p>
            <a:pPr algn="ctr"/>
            <a:r>
              <a:rPr lang="zh-TW" altLang="en-US" sz="78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老</a:t>
            </a:r>
          </a:p>
        </p:txBody>
      </p:sp>
      <p:sp>
        <p:nvSpPr>
          <p:cNvPr id="17" name="五邊形 4">
            <a:extLst>
              <a:ext uri="{FF2B5EF4-FFF2-40B4-BE49-F238E27FC236}">
                <a16:creationId xmlns:a16="http://schemas.microsoft.com/office/drawing/2014/main" id="{0733D25D-0962-4CD8-9238-AF78BC69370A}"/>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18" name="＞形箭號 5">
            <a:extLst>
              <a:ext uri="{FF2B5EF4-FFF2-40B4-BE49-F238E27FC236}">
                <a16:creationId xmlns:a16="http://schemas.microsoft.com/office/drawing/2014/main" id="{EA704424-CD86-49FC-B7BD-A072DB21176C}"/>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latin typeface="標楷體" panose="03000509000000000000" pitchFamily="65" charset="-120"/>
              <a:ea typeface="標楷體" panose="03000509000000000000" pitchFamily="65" charset="-120"/>
            </a:endParaRPr>
          </a:p>
        </p:txBody>
      </p:sp>
      <p:sp>
        <p:nvSpPr>
          <p:cNvPr id="19" name="五邊形 6">
            <a:extLst>
              <a:ext uri="{FF2B5EF4-FFF2-40B4-BE49-F238E27FC236}">
                <a16:creationId xmlns:a16="http://schemas.microsoft.com/office/drawing/2014/main" id="{CD5B94BB-3CD9-417B-B118-A3A41BA893EF}"/>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20" name="文字方塊 19">
            <a:extLst>
              <a:ext uri="{FF2B5EF4-FFF2-40B4-BE49-F238E27FC236}">
                <a16:creationId xmlns:a16="http://schemas.microsoft.com/office/drawing/2014/main" id="{A240F671-01D5-4931-8EB4-88CE92B55A23}"/>
              </a:ext>
            </a:extLst>
          </p:cNvPr>
          <p:cNvSpPr txBox="1"/>
          <p:nvPr/>
        </p:nvSpPr>
        <p:spPr>
          <a:xfrm>
            <a:off x="2938928" y="497456"/>
            <a:ext cx="5110416" cy="474570"/>
          </a:xfrm>
          <a:prstGeom prst="rect">
            <a:avLst/>
          </a:prstGeom>
          <a:noFill/>
        </p:spPr>
        <p:txBody>
          <a:bodyPr wrap="square" tIns="58500" rtlCol="0" anchor="ctr" anchorCtr="0">
            <a:spAutoFit/>
          </a:bodyPr>
          <a:lstStyle/>
          <a:p>
            <a:r>
              <a:rPr lang="zh-TW" altLang="en-US" sz="2400" dirty="0">
                <a:latin typeface="微軟正黑體" panose="020B0604030504040204" pitchFamily="34" charset="-120"/>
                <a:ea typeface="微軟正黑體" panose="020B0604030504040204" pitchFamily="34" charset="-120"/>
              </a:rPr>
              <a:t>都市危險及老舊建築物加速重建條例</a:t>
            </a:r>
          </a:p>
        </p:txBody>
      </p:sp>
      <p:sp>
        <p:nvSpPr>
          <p:cNvPr id="21" name="文字方塊 20">
            <a:extLst>
              <a:ext uri="{FF2B5EF4-FFF2-40B4-BE49-F238E27FC236}">
                <a16:creationId xmlns:a16="http://schemas.microsoft.com/office/drawing/2014/main" id="{72C82E54-BFC8-4098-AB03-7186A995A6ED}"/>
              </a:ext>
            </a:extLst>
          </p:cNvPr>
          <p:cNvSpPr txBox="1"/>
          <p:nvPr/>
        </p:nvSpPr>
        <p:spPr>
          <a:xfrm>
            <a:off x="619800" y="473283"/>
            <a:ext cx="1812920" cy="536125"/>
          </a:xfrm>
          <a:prstGeom prst="rect">
            <a:avLst/>
          </a:prstGeom>
          <a:noFill/>
        </p:spPr>
        <p:txBody>
          <a:bodyPr wrap="square" lIns="0" tIns="58500" rIns="0" rtlCol="0" anchor="ctr" anchorCtr="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中央法源</a:t>
            </a:r>
          </a:p>
        </p:txBody>
      </p:sp>
    </p:spTree>
    <p:extLst>
      <p:ext uri="{BB962C8B-B14F-4D97-AF65-F5344CB8AC3E}">
        <p14:creationId xmlns:p14="http://schemas.microsoft.com/office/powerpoint/2010/main" val="309333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邊形 4">
            <a:extLst>
              <a:ext uri="{FF2B5EF4-FFF2-40B4-BE49-F238E27FC236}">
                <a16:creationId xmlns:a16="http://schemas.microsoft.com/office/drawing/2014/main" id="{BBF926CA-F0FB-45DF-8475-814489744BD2}"/>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3" name="＞形箭號 5">
            <a:extLst>
              <a:ext uri="{FF2B5EF4-FFF2-40B4-BE49-F238E27FC236}">
                <a16:creationId xmlns:a16="http://schemas.microsoft.com/office/drawing/2014/main" id="{F748CB95-DC1E-471B-B2B2-B164F550DFB6}"/>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latin typeface="標楷體" panose="03000509000000000000" pitchFamily="65" charset="-120"/>
              <a:ea typeface="標楷體" panose="03000509000000000000" pitchFamily="65" charset="-120"/>
            </a:endParaRPr>
          </a:p>
        </p:txBody>
      </p:sp>
      <p:sp>
        <p:nvSpPr>
          <p:cNvPr id="4" name="五邊形 6">
            <a:extLst>
              <a:ext uri="{FF2B5EF4-FFF2-40B4-BE49-F238E27FC236}">
                <a16:creationId xmlns:a16="http://schemas.microsoft.com/office/drawing/2014/main" id="{C60FD324-EC53-424B-8A5A-D5B8BC89D91A}"/>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B80E975D-8C86-445B-8948-240049A4DA2D}"/>
              </a:ext>
            </a:extLst>
          </p:cNvPr>
          <p:cNvSpPr txBox="1"/>
          <p:nvPr/>
        </p:nvSpPr>
        <p:spPr>
          <a:xfrm>
            <a:off x="2938928" y="497456"/>
            <a:ext cx="5110416" cy="474570"/>
          </a:xfrm>
          <a:prstGeom prst="rect">
            <a:avLst/>
          </a:prstGeom>
          <a:noFill/>
        </p:spPr>
        <p:txBody>
          <a:bodyPr wrap="square" tIns="58500" rtlCol="0" anchor="ctr" anchorCtr="0">
            <a:spAutoFit/>
          </a:bodyPr>
          <a:lstStyle/>
          <a:p>
            <a:r>
              <a:rPr lang="zh-TW" altLang="en-US" sz="2400" dirty="0">
                <a:latin typeface="微軟正黑體" panose="020B0604030504040204" pitchFamily="34" charset="-120"/>
                <a:ea typeface="微軟正黑體" panose="020B0604030504040204" pitchFamily="34" charset="-120"/>
              </a:rPr>
              <a:t>都市危險及老舊建築物加速重建條例</a:t>
            </a:r>
          </a:p>
        </p:txBody>
      </p:sp>
      <p:sp>
        <p:nvSpPr>
          <p:cNvPr id="6" name="文字方塊 5">
            <a:extLst>
              <a:ext uri="{FF2B5EF4-FFF2-40B4-BE49-F238E27FC236}">
                <a16:creationId xmlns:a16="http://schemas.microsoft.com/office/drawing/2014/main" id="{377EC6B6-5D9F-4C9B-98A1-DD7C804520F7}"/>
              </a:ext>
            </a:extLst>
          </p:cNvPr>
          <p:cNvSpPr txBox="1"/>
          <p:nvPr/>
        </p:nvSpPr>
        <p:spPr>
          <a:xfrm>
            <a:off x="619800" y="473283"/>
            <a:ext cx="1812920" cy="536125"/>
          </a:xfrm>
          <a:prstGeom prst="rect">
            <a:avLst/>
          </a:prstGeom>
          <a:noFill/>
        </p:spPr>
        <p:txBody>
          <a:bodyPr wrap="square" lIns="0" tIns="58500" rIns="0" rtlCol="0" anchor="ctr" anchorCtr="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中央法源</a:t>
            </a:r>
          </a:p>
        </p:txBody>
      </p:sp>
      <p:sp>
        <p:nvSpPr>
          <p:cNvPr id="8" name="文字版面配置區 2">
            <a:extLst>
              <a:ext uri="{FF2B5EF4-FFF2-40B4-BE49-F238E27FC236}">
                <a16:creationId xmlns:a16="http://schemas.microsoft.com/office/drawing/2014/main" id="{1E47040F-21BD-434A-ACB1-6C27858883F8}"/>
              </a:ext>
            </a:extLst>
          </p:cNvPr>
          <p:cNvSpPr txBox="1">
            <a:spLocks/>
          </p:cNvSpPr>
          <p:nvPr/>
        </p:nvSpPr>
        <p:spPr>
          <a:xfrm>
            <a:off x="3535744" y="1209271"/>
            <a:ext cx="1789453" cy="427049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spcBef>
                <a:spcPts val="0"/>
              </a:spcBef>
              <a:spcAft>
                <a:spcPts val="488"/>
              </a:spcAft>
            </a:pPr>
            <a:r>
              <a:rPr lang="zh-TW" altLang="en-US" sz="1950" b="1" u="sng" dirty="0">
                <a:solidFill>
                  <a:schemeClr val="tx1">
                    <a:lumMod val="95000"/>
                    <a:lumOff val="5000"/>
                  </a:schemeClr>
                </a:solidFill>
                <a:latin typeface="微軟正黑體" panose="020B0604030504040204" pitchFamily="34" charset="-120"/>
                <a:ea typeface="微軟正黑體" panose="020B0604030504040204" pitchFamily="34" charset="-120"/>
              </a:rPr>
              <a:t>容積獎勵上限</a:t>
            </a:r>
            <a:endParaRPr lang="en-US" altLang="zh-TW" sz="1950" b="1" u="sng"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zh-TW" altLang="en-US" sz="1950" dirty="0">
                <a:solidFill>
                  <a:schemeClr val="tx1"/>
                </a:solidFill>
                <a:latin typeface="微軟正黑體" panose="020B0604030504040204" pitchFamily="34" charset="-120"/>
                <a:ea typeface="微軟正黑體" panose="020B0604030504040204" pitchFamily="34" charset="-120"/>
              </a:rPr>
              <a:t>基準容積</a:t>
            </a:r>
            <a:r>
              <a:rPr lang="en-US" altLang="zh-TW" sz="1950" dirty="0">
                <a:solidFill>
                  <a:schemeClr val="tx1"/>
                </a:solidFill>
                <a:latin typeface="微軟正黑體" panose="020B0604030504040204" pitchFamily="34" charset="-120"/>
                <a:ea typeface="微軟正黑體" panose="020B0604030504040204" pitchFamily="34" charset="-120"/>
              </a:rPr>
              <a:t>30%</a:t>
            </a:r>
            <a:r>
              <a:rPr lang="zh-TW" altLang="en-US" sz="1950" dirty="0">
                <a:solidFill>
                  <a:schemeClr val="tx1"/>
                </a:solidFill>
                <a:latin typeface="微軟正黑體" panose="020B0604030504040204" pitchFamily="34" charset="-120"/>
                <a:ea typeface="微軟正黑體" panose="020B0604030504040204" pitchFamily="34" charset="-120"/>
              </a:rPr>
              <a:t>或</a:t>
            </a:r>
            <a:endParaRPr lang="en-US" altLang="zh-TW" sz="1950" dirty="0">
              <a:solidFill>
                <a:schemeClr val="tx1"/>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zh-TW" altLang="en-US" sz="1950" dirty="0">
                <a:solidFill>
                  <a:schemeClr val="tx1"/>
                </a:solidFill>
                <a:latin typeface="微軟正黑體" panose="020B0604030504040204" pitchFamily="34" charset="-120"/>
                <a:ea typeface="微軟正黑體" panose="020B0604030504040204" pitchFamily="34" charset="-120"/>
              </a:rPr>
              <a:t>原建築容積</a:t>
            </a:r>
            <a:r>
              <a:rPr lang="en-US" altLang="zh-TW" sz="1950" dirty="0">
                <a:solidFill>
                  <a:schemeClr val="tx1"/>
                </a:solidFill>
                <a:latin typeface="微軟正黑體" panose="020B0604030504040204" pitchFamily="34" charset="-120"/>
                <a:ea typeface="微軟正黑體" panose="020B0604030504040204" pitchFamily="34" charset="-120"/>
              </a:rPr>
              <a:t>15%</a:t>
            </a:r>
          </a:p>
          <a:p>
            <a:pPr>
              <a:lnSpc>
                <a:spcPct val="120000"/>
              </a:lnSpc>
              <a:spcBef>
                <a:spcPts val="0"/>
              </a:spcBef>
              <a:spcAft>
                <a:spcPts val="488"/>
              </a:spcAft>
            </a:pPr>
            <a:r>
              <a:rPr lang="zh-TW" altLang="en-US" sz="1950" dirty="0">
                <a:solidFill>
                  <a:schemeClr val="tx1"/>
                </a:solidFill>
                <a:latin typeface="微軟正黑體" panose="020B0604030504040204" pitchFamily="34" charset="-120"/>
                <a:ea typeface="微軟正黑體" panose="020B0604030504040204" pitchFamily="34" charset="-120"/>
              </a:rPr>
              <a:t>           ＋</a:t>
            </a:r>
            <a:endParaRPr lang="en-US" altLang="zh-TW" sz="1950" dirty="0">
              <a:solidFill>
                <a:schemeClr val="tx1"/>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zh-TW" altLang="en-US" sz="1950" dirty="0">
                <a:solidFill>
                  <a:schemeClr val="tx1"/>
                </a:solidFill>
                <a:latin typeface="微軟正黑體" panose="020B0604030504040204" pitchFamily="34" charset="-120"/>
                <a:ea typeface="微軟正黑體" panose="020B0604030504040204" pitchFamily="34" charset="-120"/>
              </a:rPr>
              <a:t>時程獎勵</a:t>
            </a:r>
            <a:r>
              <a:rPr lang="en-US" altLang="zh-TW" sz="1950" dirty="0">
                <a:solidFill>
                  <a:schemeClr val="tx1"/>
                </a:solidFill>
                <a:latin typeface="微軟正黑體" panose="020B0604030504040204" pitchFamily="34" charset="-120"/>
                <a:ea typeface="微軟正黑體" panose="020B0604030504040204" pitchFamily="34" charset="-120"/>
              </a:rPr>
              <a:t>10%</a:t>
            </a:r>
          </a:p>
          <a:p>
            <a:pPr>
              <a:lnSpc>
                <a:spcPct val="120000"/>
              </a:lnSpc>
              <a:spcBef>
                <a:spcPts val="0"/>
              </a:spcBef>
              <a:spcAft>
                <a:spcPts val="488"/>
              </a:spcAft>
            </a:pPr>
            <a:endParaRPr lang="en-US" altLang="zh-TW" sz="1950" dirty="0">
              <a:solidFill>
                <a:schemeClr val="tx1"/>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zh-TW" altLang="en-US" sz="1950" b="1" u="sng" dirty="0">
                <a:solidFill>
                  <a:schemeClr val="tx1">
                    <a:lumMod val="95000"/>
                    <a:lumOff val="5000"/>
                  </a:schemeClr>
                </a:solidFill>
                <a:latin typeface="微軟正黑體" panose="020B0604030504040204" pitchFamily="34" charset="-120"/>
                <a:ea typeface="微軟正黑體" panose="020B0604030504040204" pitchFamily="34" charset="-120"/>
              </a:rPr>
              <a:t>稅賦優惠</a:t>
            </a:r>
            <a:endParaRPr lang="en-US" altLang="zh-TW" sz="1950" b="1" u="sng"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en-US" altLang="zh-TW" sz="1950" b="1" dirty="0">
                <a:solidFill>
                  <a:srgbClr val="FF0000"/>
                </a:solidFill>
                <a:latin typeface="微軟正黑體" panose="020B0604030504040204" pitchFamily="34" charset="-120"/>
                <a:ea typeface="微軟正黑體" panose="020B0604030504040204" pitchFamily="34" charset="-120"/>
              </a:rPr>
              <a:t>111</a:t>
            </a:r>
            <a:r>
              <a:rPr lang="zh-TW" altLang="en-US" sz="1950" b="1" dirty="0">
                <a:solidFill>
                  <a:srgbClr val="FF0000"/>
                </a:solidFill>
                <a:latin typeface="微軟正黑體" panose="020B0604030504040204" pitchFamily="34" charset="-120"/>
                <a:ea typeface="微軟正黑體" panose="020B0604030504040204" pitchFamily="34" charset="-120"/>
              </a:rPr>
              <a:t>年</a:t>
            </a:r>
            <a:r>
              <a:rPr lang="en-US" altLang="zh-TW" sz="1950" b="1" dirty="0">
                <a:solidFill>
                  <a:srgbClr val="FF0000"/>
                </a:solidFill>
                <a:latin typeface="微軟正黑體" panose="020B0604030504040204" pitchFamily="34" charset="-120"/>
                <a:ea typeface="微軟正黑體" panose="020B0604030504040204" pitchFamily="34" charset="-120"/>
              </a:rPr>
              <a:t>5</a:t>
            </a:r>
            <a:r>
              <a:rPr lang="zh-TW" altLang="en-US" sz="1950" b="1" dirty="0">
                <a:solidFill>
                  <a:srgbClr val="FF0000"/>
                </a:solidFill>
                <a:latin typeface="微軟正黑體" panose="020B0604030504040204" pitchFamily="34" charset="-120"/>
                <a:ea typeface="微軟正黑體" panose="020B0604030504040204" pitchFamily="34" charset="-120"/>
              </a:rPr>
              <a:t>月</a:t>
            </a:r>
            <a:r>
              <a:rPr lang="en-US" altLang="zh-TW" sz="1950" b="1" dirty="0">
                <a:solidFill>
                  <a:srgbClr val="FF0000"/>
                </a:solidFill>
                <a:latin typeface="微軟正黑體" panose="020B0604030504040204" pitchFamily="34" charset="-120"/>
                <a:ea typeface="微軟正黑體" panose="020B0604030504040204" pitchFamily="34" charset="-120"/>
              </a:rPr>
              <a:t>9</a:t>
            </a:r>
            <a:r>
              <a:rPr lang="zh-TW" altLang="en-US" sz="1950" b="1" dirty="0">
                <a:solidFill>
                  <a:srgbClr val="FF0000"/>
                </a:solidFill>
                <a:latin typeface="微軟正黑體" panose="020B0604030504040204" pitchFamily="34" charset="-120"/>
                <a:ea typeface="微軟正黑體" panose="020B0604030504040204" pitchFamily="34" charset="-120"/>
              </a:rPr>
              <a:t>日。</a:t>
            </a:r>
            <a:endParaRPr lang="en-US" altLang="zh-TW" sz="1950" b="1" dirty="0">
              <a:solidFill>
                <a:srgbClr val="FF000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endParaRPr lang="en-US" altLang="zh-TW" sz="1950" dirty="0">
              <a:solidFill>
                <a:schemeClr val="tx1"/>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endParaRPr lang="en-US" altLang="zh-TW" sz="1950" dirty="0">
              <a:solidFill>
                <a:schemeClr val="tx1"/>
              </a:solidFill>
              <a:latin typeface="微軟正黑體" panose="020B0604030504040204" pitchFamily="34" charset="-120"/>
              <a:ea typeface="微軟正黑體" panose="020B0604030504040204" pitchFamily="34" charset="-120"/>
            </a:endParaRPr>
          </a:p>
        </p:txBody>
      </p:sp>
      <p:grpSp>
        <p:nvGrpSpPr>
          <p:cNvPr id="12" name="群組 11">
            <a:extLst>
              <a:ext uri="{FF2B5EF4-FFF2-40B4-BE49-F238E27FC236}">
                <a16:creationId xmlns:a16="http://schemas.microsoft.com/office/drawing/2014/main" id="{562D38C4-392C-4E75-9D04-436F06AB2EF4}"/>
              </a:ext>
            </a:extLst>
          </p:cNvPr>
          <p:cNvGrpSpPr/>
          <p:nvPr/>
        </p:nvGrpSpPr>
        <p:grpSpPr>
          <a:xfrm>
            <a:off x="200472" y="1209271"/>
            <a:ext cx="3305469" cy="4621080"/>
            <a:chOff x="560388" y="1209271"/>
            <a:chExt cx="3478857" cy="4621080"/>
          </a:xfrm>
        </p:grpSpPr>
        <p:sp>
          <p:nvSpPr>
            <p:cNvPr id="7" name="文字版面配置區 2">
              <a:extLst>
                <a:ext uri="{FF2B5EF4-FFF2-40B4-BE49-F238E27FC236}">
                  <a16:creationId xmlns:a16="http://schemas.microsoft.com/office/drawing/2014/main" id="{AA843C87-0F9F-46BD-84C9-124E52A2939D}"/>
                </a:ext>
              </a:extLst>
            </p:cNvPr>
            <p:cNvSpPr txBox="1">
              <a:spLocks/>
            </p:cNvSpPr>
            <p:nvPr/>
          </p:nvSpPr>
          <p:spPr>
            <a:xfrm>
              <a:off x="560388" y="1246653"/>
              <a:ext cx="3478857" cy="4583698"/>
            </a:xfrm>
            <a:prstGeom prst="rect">
              <a:avLst/>
            </a:prstGeom>
          </p:spPr>
          <p:txBody>
            <a:bodyPr vert="horz" lIns="91434" tIns="45718" rIns="91434" bIns="45718" rtlCol="0">
              <a:noAutofit/>
            </a:bodyPr>
            <a:lstStyle>
              <a:lvl1pPr marL="342879" indent="-342879" algn="l" defTabSz="9143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8" indent="-228586" algn="l" defTabSz="914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99"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70"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41"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0"/>
                </a:spcBef>
                <a:spcAft>
                  <a:spcPts val="488"/>
                </a:spcAft>
              </a:pPr>
              <a:r>
                <a:rPr lang="zh-TW" altLang="en-US" sz="2000" b="1" u="sng" dirty="0">
                  <a:solidFill>
                    <a:schemeClr val="tx1">
                      <a:lumMod val="95000"/>
                      <a:lumOff val="5000"/>
                    </a:schemeClr>
                  </a:solidFill>
                  <a:latin typeface="微軟正黑體" panose="020B0604030504040204" pitchFamily="34" charset="-120"/>
                  <a:ea typeface="微軟正黑體" panose="020B0604030504040204" pitchFamily="34" charset="-120"/>
                </a:rPr>
                <a:t>發布日期</a:t>
              </a:r>
              <a:endParaRPr lang="en-US" altLang="zh-TW" sz="2000" b="1" u="sng"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en-US" altLang="zh-TW" sz="2000" dirty="0">
                  <a:solidFill>
                    <a:srgbClr val="002060"/>
                  </a:solidFill>
                  <a:latin typeface="微軟正黑體" panose="020B0604030504040204" pitchFamily="34" charset="-120"/>
                  <a:ea typeface="微軟正黑體" panose="020B0604030504040204" pitchFamily="34" charset="-120"/>
                </a:rPr>
                <a:t>106</a:t>
              </a:r>
              <a:r>
                <a:rPr lang="zh-TW" altLang="en-US" sz="2000" dirty="0">
                  <a:solidFill>
                    <a:srgbClr val="002060"/>
                  </a:solidFill>
                  <a:latin typeface="微軟正黑體" panose="020B0604030504040204" pitchFamily="34" charset="-120"/>
                  <a:ea typeface="微軟正黑體" panose="020B0604030504040204" pitchFamily="34" charset="-120"/>
                </a:rPr>
                <a:t>年</a:t>
              </a:r>
              <a:r>
                <a:rPr lang="en-US" altLang="zh-TW" sz="2000" dirty="0">
                  <a:solidFill>
                    <a:srgbClr val="002060"/>
                  </a:solidFill>
                  <a:latin typeface="微軟正黑體" panose="020B0604030504040204" pitchFamily="34" charset="-120"/>
                  <a:ea typeface="微軟正黑體" panose="020B0604030504040204" pitchFamily="34" charset="-120"/>
                </a:rPr>
                <a:t>5</a:t>
              </a:r>
              <a:r>
                <a:rPr lang="zh-TW" altLang="en-US" sz="2000" dirty="0">
                  <a:solidFill>
                    <a:srgbClr val="002060"/>
                  </a:solidFill>
                  <a:latin typeface="微軟正黑體" panose="020B0604030504040204" pitchFamily="34" charset="-120"/>
                  <a:ea typeface="微軟正黑體" panose="020B0604030504040204" pitchFamily="34" charset="-120"/>
                </a:rPr>
                <a:t>月</a:t>
              </a:r>
              <a:r>
                <a:rPr lang="en-US" altLang="zh-TW" sz="2000" dirty="0">
                  <a:solidFill>
                    <a:srgbClr val="002060"/>
                  </a:solidFill>
                  <a:latin typeface="微軟正黑體" panose="020B0604030504040204" pitchFamily="34" charset="-120"/>
                  <a:ea typeface="微軟正黑體" panose="020B0604030504040204" pitchFamily="34" charset="-120"/>
                </a:rPr>
                <a:t>10</a:t>
              </a:r>
              <a:r>
                <a:rPr lang="zh-TW" altLang="en-US" sz="2000" dirty="0">
                  <a:solidFill>
                    <a:srgbClr val="002060"/>
                  </a:solidFill>
                  <a:latin typeface="微軟正黑體" panose="020B0604030504040204" pitchFamily="34" charset="-120"/>
                  <a:ea typeface="微軟正黑體" panose="020B0604030504040204" pitchFamily="34" charset="-120"/>
                </a:rPr>
                <a:t>日。</a:t>
              </a:r>
              <a:endParaRPr lang="en-US" altLang="zh-TW" sz="2000" dirty="0">
                <a:solidFill>
                  <a:srgbClr val="00206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zh-TW" altLang="en-US" sz="2000" b="1" u="sng" dirty="0">
                  <a:solidFill>
                    <a:schemeClr val="tx1">
                      <a:lumMod val="95000"/>
                      <a:lumOff val="5000"/>
                    </a:schemeClr>
                  </a:solidFill>
                  <a:latin typeface="微軟正黑體" panose="020B0604030504040204" pitchFamily="34" charset="-120"/>
                  <a:ea typeface="微軟正黑體" panose="020B0604030504040204" pitchFamily="34" charset="-120"/>
                </a:rPr>
                <a:t>施行期限</a:t>
              </a:r>
              <a:endParaRPr lang="en-US" altLang="zh-TW" sz="2000" b="1" u="sng"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en-US" altLang="zh-TW" sz="2000" dirty="0">
                  <a:solidFill>
                    <a:srgbClr val="002060"/>
                  </a:solidFill>
                  <a:latin typeface="微軟正黑體" panose="020B0604030504040204" pitchFamily="34" charset="-120"/>
                  <a:ea typeface="微軟正黑體" panose="020B0604030504040204" pitchFamily="34" charset="-120"/>
                </a:rPr>
                <a:t>116</a:t>
              </a:r>
              <a:r>
                <a:rPr lang="zh-TW" altLang="en-US" sz="2000" dirty="0">
                  <a:solidFill>
                    <a:srgbClr val="002060"/>
                  </a:solidFill>
                  <a:latin typeface="微軟正黑體" panose="020B0604030504040204" pitchFamily="34" charset="-120"/>
                  <a:ea typeface="微軟正黑體" panose="020B0604030504040204" pitchFamily="34" charset="-120"/>
                </a:rPr>
                <a:t>年</a:t>
              </a:r>
              <a:r>
                <a:rPr lang="en-US" altLang="zh-TW" sz="2000" dirty="0">
                  <a:solidFill>
                    <a:srgbClr val="002060"/>
                  </a:solidFill>
                  <a:latin typeface="微軟正黑體" panose="020B0604030504040204" pitchFamily="34" charset="-120"/>
                  <a:ea typeface="微軟正黑體" panose="020B0604030504040204" pitchFamily="34" charset="-120"/>
                </a:rPr>
                <a:t>5</a:t>
              </a:r>
              <a:r>
                <a:rPr lang="zh-TW" altLang="en-US" sz="2000" dirty="0">
                  <a:solidFill>
                    <a:srgbClr val="002060"/>
                  </a:solidFill>
                  <a:latin typeface="微軟正黑體" panose="020B0604030504040204" pitchFamily="34" charset="-120"/>
                  <a:ea typeface="微軟正黑體" panose="020B0604030504040204" pitchFamily="34" charset="-120"/>
                </a:rPr>
                <a:t>月</a:t>
              </a:r>
              <a:r>
                <a:rPr lang="en-US" altLang="zh-TW" sz="2000" dirty="0">
                  <a:solidFill>
                    <a:srgbClr val="002060"/>
                  </a:solidFill>
                  <a:latin typeface="微軟正黑體" panose="020B0604030504040204" pitchFamily="34" charset="-120"/>
                  <a:ea typeface="微軟正黑體" panose="020B0604030504040204" pitchFamily="34" charset="-120"/>
                </a:rPr>
                <a:t>31</a:t>
              </a:r>
              <a:r>
                <a:rPr lang="zh-TW" altLang="en-US" sz="2000" dirty="0">
                  <a:solidFill>
                    <a:srgbClr val="002060"/>
                  </a:solidFill>
                  <a:latin typeface="微軟正黑體" panose="020B0604030504040204" pitchFamily="34" charset="-120"/>
                  <a:ea typeface="微軟正黑體" panose="020B0604030504040204" pitchFamily="34" charset="-120"/>
                </a:rPr>
                <a:t>日。</a:t>
              </a:r>
              <a:endParaRPr lang="en-US" altLang="zh-TW" sz="2000" dirty="0">
                <a:solidFill>
                  <a:srgbClr val="00206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zh-TW" altLang="en-US" sz="2000" b="1" u="sng" dirty="0">
                  <a:solidFill>
                    <a:schemeClr val="tx1">
                      <a:lumMod val="95000"/>
                      <a:lumOff val="5000"/>
                    </a:schemeClr>
                  </a:solidFill>
                  <a:latin typeface="微軟正黑體" panose="020B0604030504040204" pitchFamily="34" charset="-120"/>
                  <a:ea typeface="微軟正黑體" panose="020B0604030504040204" pitchFamily="34" charset="-120"/>
                </a:rPr>
                <a:t>時程獎勵</a:t>
              </a:r>
              <a:endParaRPr lang="en-US" altLang="zh-TW" sz="2000" b="1" u="sng" dirty="0">
                <a:solidFill>
                  <a:schemeClr val="tx1">
                    <a:lumMod val="95000"/>
                    <a:lumOff val="5000"/>
                  </a:schemeClr>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en-US" altLang="zh-TW" sz="2000" b="1" dirty="0">
                  <a:solidFill>
                    <a:srgbClr val="FF0000"/>
                  </a:solidFill>
                  <a:latin typeface="微軟正黑體" panose="020B0604030504040204" pitchFamily="34" charset="-120"/>
                  <a:ea typeface="微軟正黑體" panose="020B0604030504040204" pitchFamily="34" charset="-120"/>
                </a:rPr>
                <a:t>109</a:t>
              </a:r>
              <a:r>
                <a:rPr lang="zh-TW" altLang="en-US" sz="2000" b="1" dirty="0">
                  <a:solidFill>
                    <a:srgbClr val="FF0000"/>
                  </a:solidFill>
                  <a:latin typeface="微軟正黑體" panose="020B0604030504040204" pitchFamily="34" charset="-120"/>
                  <a:ea typeface="微軟正黑體" panose="020B0604030504040204" pitchFamily="34" charset="-120"/>
                </a:rPr>
                <a:t>年</a:t>
              </a:r>
              <a:r>
                <a:rPr lang="en-US" altLang="zh-TW" sz="2000" b="1" dirty="0">
                  <a:solidFill>
                    <a:srgbClr val="FF0000"/>
                  </a:solidFill>
                  <a:latin typeface="微軟正黑體" panose="020B0604030504040204" pitchFamily="34" charset="-120"/>
                  <a:ea typeface="微軟正黑體" panose="020B0604030504040204" pitchFamily="34" charset="-120"/>
                </a:rPr>
                <a:t>5</a:t>
              </a:r>
              <a:r>
                <a:rPr lang="zh-TW" altLang="en-US" sz="2000" b="1" dirty="0">
                  <a:solidFill>
                    <a:srgbClr val="FF0000"/>
                  </a:solidFill>
                  <a:latin typeface="微軟正黑體" panose="020B0604030504040204" pitchFamily="34" charset="-120"/>
                  <a:ea typeface="微軟正黑體" panose="020B0604030504040204" pitchFamily="34" charset="-120"/>
                </a:rPr>
                <a:t>月</a:t>
              </a:r>
              <a:r>
                <a:rPr lang="en-US" altLang="zh-TW" sz="2000" b="1" dirty="0">
                  <a:solidFill>
                    <a:srgbClr val="FF0000"/>
                  </a:solidFill>
                  <a:latin typeface="微軟正黑體" panose="020B0604030504040204" pitchFamily="34" charset="-120"/>
                  <a:ea typeface="微軟正黑體" panose="020B0604030504040204" pitchFamily="34" charset="-120"/>
                </a:rPr>
                <a:t>9</a:t>
              </a:r>
              <a:r>
                <a:rPr lang="zh-TW" altLang="en-US" sz="2000" b="1" dirty="0">
                  <a:solidFill>
                    <a:srgbClr val="FF0000"/>
                  </a:solidFill>
                  <a:latin typeface="微軟正黑體" panose="020B0604030504040204" pitchFamily="34" charset="-120"/>
                  <a:ea typeface="微軟正黑體" panose="020B0604030504040204" pitchFamily="34" charset="-120"/>
                </a:rPr>
                <a:t>日。</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zh-TW" altLang="en-US" sz="2000" dirty="0">
                  <a:solidFill>
                    <a:srgbClr val="002060"/>
                  </a:solidFill>
                  <a:latin typeface="微軟正黑體" panose="020B0604030504040204" pitchFamily="34" charset="-120"/>
                  <a:ea typeface="微軟正黑體" panose="020B0604030504040204" pitchFamily="34" charset="-120"/>
                </a:rPr>
                <a:t>本期限前送件掛進重建計畫者，</a:t>
              </a:r>
              <a:endParaRPr lang="en-US" altLang="zh-TW" sz="2000" dirty="0">
                <a:solidFill>
                  <a:srgbClr val="00206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r>
                <a:rPr lang="zh-TW" altLang="en-US" sz="2000" dirty="0">
                  <a:solidFill>
                    <a:srgbClr val="002060"/>
                  </a:solidFill>
                  <a:latin typeface="微軟正黑體" panose="020B0604030504040204" pitchFamily="34" charset="-120"/>
                  <a:ea typeface="微軟正黑體" panose="020B0604030504040204" pitchFamily="34" charset="-120"/>
                </a:rPr>
                <a:t>額外再給</a:t>
              </a:r>
              <a:r>
                <a:rPr lang="en-US" altLang="zh-TW" sz="2000" b="1" dirty="0">
                  <a:solidFill>
                    <a:srgbClr val="FF0000"/>
                  </a:solidFill>
                  <a:latin typeface="微軟正黑體" panose="020B0604030504040204" pitchFamily="34" charset="-120"/>
                  <a:ea typeface="微軟正黑體" panose="020B0604030504040204" pitchFamily="34" charset="-120"/>
                </a:rPr>
                <a:t>10%</a:t>
              </a:r>
              <a:r>
                <a:rPr lang="zh-TW" altLang="en-US" sz="2000" b="1" dirty="0">
                  <a:solidFill>
                    <a:srgbClr val="FF0000"/>
                  </a:solidFill>
                  <a:latin typeface="微軟正黑體" panose="020B0604030504040204" pitchFamily="34" charset="-120"/>
                  <a:ea typeface="微軟正黑體" panose="020B0604030504040204" pitchFamily="34" charset="-120"/>
                </a:rPr>
                <a:t>容積獎勵</a:t>
              </a:r>
              <a:r>
                <a:rPr lang="zh-TW" altLang="en-US" sz="2000" dirty="0">
                  <a:solidFill>
                    <a:srgbClr val="002060"/>
                  </a:solidFill>
                  <a:latin typeface="微軟正黑體" panose="020B0604030504040204" pitchFamily="34" charset="-120"/>
                  <a:ea typeface="微軟正黑體" panose="020B0604030504040204" pitchFamily="34" charset="-120"/>
                </a:rPr>
                <a:t>。</a:t>
              </a:r>
              <a:endParaRPr lang="en-US" altLang="zh-TW" sz="2000" dirty="0">
                <a:solidFill>
                  <a:srgbClr val="002060"/>
                </a:solidFill>
                <a:latin typeface="微軟正黑體" panose="020B0604030504040204" pitchFamily="34" charset="-120"/>
                <a:ea typeface="微軟正黑體" panose="020B0604030504040204" pitchFamily="34" charset="-120"/>
              </a:endParaRPr>
            </a:p>
            <a:p>
              <a:pPr>
                <a:lnSpc>
                  <a:spcPct val="120000"/>
                </a:lnSpc>
                <a:spcBef>
                  <a:spcPts val="0"/>
                </a:spcBef>
                <a:spcAft>
                  <a:spcPts val="488"/>
                </a:spcAft>
              </a:pPr>
              <a:endParaRPr lang="en-US" altLang="zh-TW" sz="2800" dirty="0">
                <a:solidFill>
                  <a:srgbClr val="002060"/>
                </a:solidFill>
                <a:latin typeface="微軟正黑體" panose="020B0604030504040204" pitchFamily="34" charset="-120"/>
                <a:ea typeface="微軟正黑體" panose="020B0604030504040204" pitchFamily="34" charset="-120"/>
              </a:endParaRPr>
            </a:p>
          </p:txBody>
        </p:sp>
        <p:sp>
          <p:nvSpPr>
            <p:cNvPr id="9" name="橢圓 8">
              <a:extLst>
                <a:ext uri="{FF2B5EF4-FFF2-40B4-BE49-F238E27FC236}">
                  <a16:creationId xmlns:a16="http://schemas.microsoft.com/office/drawing/2014/main" id="{F93344C1-6F08-44F6-85A5-2D7CDB1A7FC3}"/>
                </a:ext>
              </a:extLst>
            </p:cNvPr>
            <p:cNvSpPr/>
            <p:nvPr/>
          </p:nvSpPr>
          <p:spPr>
            <a:xfrm>
              <a:off x="3163921" y="1209271"/>
              <a:ext cx="759276" cy="1908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2400" b="1" dirty="0">
                  <a:latin typeface="微軟正黑體" panose="020B0604030504040204" pitchFamily="34" charset="-120"/>
                  <a:ea typeface="微軟正黑體" panose="020B0604030504040204" pitchFamily="34" charset="-120"/>
                </a:rPr>
                <a:t>為期十年</a:t>
              </a:r>
            </a:p>
          </p:txBody>
        </p:sp>
        <p:sp>
          <p:nvSpPr>
            <p:cNvPr id="10" name="右大括弧 9">
              <a:extLst>
                <a:ext uri="{FF2B5EF4-FFF2-40B4-BE49-F238E27FC236}">
                  <a16:creationId xmlns:a16="http://schemas.microsoft.com/office/drawing/2014/main" id="{41036ED5-3C55-4989-9FB7-E4E86818E1B6}"/>
                </a:ext>
              </a:extLst>
            </p:cNvPr>
            <p:cNvSpPr/>
            <p:nvPr/>
          </p:nvSpPr>
          <p:spPr>
            <a:xfrm>
              <a:off x="2925186" y="1412776"/>
              <a:ext cx="216024" cy="93610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1463"/>
            </a:p>
          </p:txBody>
        </p:sp>
      </p:grpSp>
      <p:pic>
        <p:nvPicPr>
          <p:cNvPr id="11" name="圖片 10">
            <a:extLst>
              <a:ext uri="{FF2B5EF4-FFF2-40B4-BE49-F238E27FC236}">
                <a16:creationId xmlns:a16="http://schemas.microsoft.com/office/drawing/2014/main" id="{E04071E5-1FBB-441A-A183-A844AE8B113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465264" y="1009408"/>
            <a:ext cx="4156060" cy="5351136"/>
          </a:xfrm>
          <a:prstGeom prst="rect">
            <a:avLst/>
          </a:prstGeom>
        </p:spPr>
      </p:pic>
    </p:spTree>
    <p:extLst>
      <p:ext uri="{BB962C8B-B14F-4D97-AF65-F5344CB8AC3E}">
        <p14:creationId xmlns:p14="http://schemas.microsoft.com/office/powerpoint/2010/main" val="66059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F320B90E-B984-427A-ACA1-7D972927678E}"/>
              </a:ext>
            </a:extLst>
          </p:cNvPr>
          <p:cNvGrpSpPr/>
          <p:nvPr/>
        </p:nvGrpSpPr>
        <p:grpSpPr>
          <a:xfrm>
            <a:off x="299352" y="473283"/>
            <a:ext cx="9334168" cy="536125"/>
            <a:chOff x="299352" y="473283"/>
            <a:chExt cx="9334168" cy="536125"/>
          </a:xfrm>
        </p:grpSpPr>
        <p:sp>
          <p:nvSpPr>
            <p:cNvPr id="2" name="五邊形 4">
              <a:extLst>
                <a:ext uri="{FF2B5EF4-FFF2-40B4-BE49-F238E27FC236}">
                  <a16:creationId xmlns:a16="http://schemas.microsoft.com/office/drawing/2014/main" id="{305F6873-1F65-46F0-86B6-32514A7C4D0B}"/>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3" name="＞形箭號 5">
              <a:extLst>
                <a:ext uri="{FF2B5EF4-FFF2-40B4-BE49-F238E27FC236}">
                  <a16:creationId xmlns:a16="http://schemas.microsoft.com/office/drawing/2014/main" id="{23FE7D2D-7D25-4EF3-8796-EF20BACCC9C4}"/>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latin typeface="標楷體" panose="03000509000000000000" pitchFamily="65" charset="-120"/>
                <a:ea typeface="標楷體" panose="03000509000000000000" pitchFamily="65" charset="-120"/>
              </a:endParaRPr>
            </a:p>
          </p:txBody>
        </p:sp>
        <p:sp>
          <p:nvSpPr>
            <p:cNvPr id="4" name="五邊形 6">
              <a:extLst>
                <a:ext uri="{FF2B5EF4-FFF2-40B4-BE49-F238E27FC236}">
                  <a16:creationId xmlns:a16="http://schemas.microsoft.com/office/drawing/2014/main" id="{2B044A87-96EB-42B6-AFA0-3EE719D5C876}"/>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4637FA88-D0AB-41AD-8E9D-D7A4AE20ECC6}"/>
                </a:ext>
              </a:extLst>
            </p:cNvPr>
            <p:cNvSpPr txBox="1"/>
            <p:nvPr/>
          </p:nvSpPr>
          <p:spPr>
            <a:xfrm>
              <a:off x="2938928" y="497456"/>
              <a:ext cx="5110416" cy="474570"/>
            </a:xfrm>
            <a:prstGeom prst="rect">
              <a:avLst/>
            </a:prstGeom>
            <a:noFill/>
          </p:spPr>
          <p:txBody>
            <a:bodyPr wrap="square" tIns="58500" rtlCol="0" anchor="ctr" anchorCtr="0">
              <a:spAutoFit/>
            </a:bodyPr>
            <a:lstStyle/>
            <a:p>
              <a:r>
                <a:rPr lang="zh-TW" altLang="en-US" sz="2400" dirty="0">
                  <a:latin typeface="微軟正黑體" panose="020B0604030504040204" pitchFamily="34" charset="-120"/>
                  <a:ea typeface="微軟正黑體" panose="020B0604030504040204" pitchFamily="34" charset="-120"/>
                </a:rPr>
                <a:t>都市危險及老舊建築物</a:t>
              </a:r>
              <a:r>
                <a:rPr lang="zh-TW" altLang="en-US" sz="2400" b="1" dirty="0">
                  <a:solidFill>
                    <a:srgbClr val="FF0000"/>
                  </a:solidFill>
                  <a:latin typeface="微軟正黑體" panose="020B0604030504040204" pitchFamily="34" charset="-120"/>
                  <a:ea typeface="微軟正黑體" panose="020B0604030504040204" pitchFamily="34" charset="-120"/>
                </a:rPr>
                <a:t>加速重建</a:t>
              </a:r>
              <a:r>
                <a:rPr lang="zh-TW" altLang="en-US" sz="2400" dirty="0">
                  <a:latin typeface="微軟正黑體" panose="020B0604030504040204" pitchFamily="34" charset="-120"/>
                  <a:ea typeface="微軟正黑體" panose="020B0604030504040204" pitchFamily="34" charset="-120"/>
                </a:rPr>
                <a:t>條例</a:t>
              </a:r>
            </a:p>
          </p:txBody>
        </p:sp>
        <p:sp>
          <p:nvSpPr>
            <p:cNvPr id="6" name="文字方塊 5">
              <a:extLst>
                <a:ext uri="{FF2B5EF4-FFF2-40B4-BE49-F238E27FC236}">
                  <a16:creationId xmlns:a16="http://schemas.microsoft.com/office/drawing/2014/main" id="{324AF41D-10D3-4FBB-9F34-AE83A722AE45}"/>
                </a:ext>
              </a:extLst>
            </p:cNvPr>
            <p:cNvSpPr txBox="1"/>
            <p:nvPr/>
          </p:nvSpPr>
          <p:spPr>
            <a:xfrm>
              <a:off x="619800" y="473283"/>
              <a:ext cx="1812920" cy="536125"/>
            </a:xfrm>
            <a:prstGeom prst="rect">
              <a:avLst/>
            </a:prstGeom>
            <a:noFill/>
          </p:spPr>
          <p:txBody>
            <a:bodyPr wrap="square" lIns="0" tIns="58500" rIns="0" rtlCol="0" anchor="ctr" anchorCtr="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中央法源</a:t>
              </a:r>
            </a:p>
          </p:txBody>
        </p:sp>
      </p:grpSp>
      <p:graphicFrame>
        <p:nvGraphicFramePr>
          <p:cNvPr id="7" name="表格 6">
            <a:extLst>
              <a:ext uri="{FF2B5EF4-FFF2-40B4-BE49-F238E27FC236}">
                <a16:creationId xmlns:a16="http://schemas.microsoft.com/office/drawing/2014/main" id="{47E7E640-3B3A-49F4-BB93-580FB2A93DAA}"/>
              </a:ext>
            </a:extLst>
          </p:cNvPr>
          <p:cNvGraphicFramePr>
            <a:graphicFrameLocks noGrp="1"/>
          </p:cNvGraphicFramePr>
          <p:nvPr>
            <p:extLst>
              <p:ext uri="{D42A27DB-BD31-4B8C-83A1-F6EECF244321}">
                <p14:modId xmlns:p14="http://schemas.microsoft.com/office/powerpoint/2010/main" val="2672257208"/>
              </p:ext>
            </p:extLst>
          </p:nvPr>
        </p:nvGraphicFramePr>
        <p:xfrm>
          <a:off x="299352" y="1031710"/>
          <a:ext cx="9334167" cy="5345217"/>
        </p:xfrm>
        <a:graphic>
          <a:graphicData uri="http://schemas.openxmlformats.org/drawingml/2006/table">
            <a:tbl>
              <a:tblPr firstRow="1" bandRow="1">
                <a:tableStyleId>{5C22544A-7EE6-4342-B048-85BDC9FD1C3A}</a:tableStyleId>
              </a:tblPr>
              <a:tblGrid>
                <a:gridCol w="430145">
                  <a:extLst>
                    <a:ext uri="{9D8B030D-6E8A-4147-A177-3AD203B41FA5}">
                      <a16:colId xmlns:a16="http://schemas.microsoft.com/office/drawing/2014/main" val="20000"/>
                    </a:ext>
                  </a:extLst>
                </a:gridCol>
                <a:gridCol w="602205">
                  <a:extLst>
                    <a:ext uri="{9D8B030D-6E8A-4147-A177-3AD203B41FA5}">
                      <a16:colId xmlns:a16="http://schemas.microsoft.com/office/drawing/2014/main" val="20001"/>
                    </a:ext>
                  </a:extLst>
                </a:gridCol>
                <a:gridCol w="2752935">
                  <a:extLst>
                    <a:ext uri="{9D8B030D-6E8A-4147-A177-3AD203B41FA5}">
                      <a16:colId xmlns:a16="http://schemas.microsoft.com/office/drawing/2014/main" val="20002"/>
                    </a:ext>
                  </a:extLst>
                </a:gridCol>
                <a:gridCol w="516175">
                  <a:extLst>
                    <a:ext uri="{9D8B030D-6E8A-4147-A177-3AD203B41FA5}">
                      <a16:colId xmlns:a16="http://schemas.microsoft.com/office/drawing/2014/main" val="20003"/>
                    </a:ext>
                  </a:extLst>
                </a:gridCol>
                <a:gridCol w="516175">
                  <a:extLst>
                    <a:ext uri="{9D8B030D-6E8A-4147-A177-3AD203B41FA5}">
                      <a16:colId xmlns:a16="http://schemas.microsoft.com/office/drawing/2014/main" val="20004"/>
                    </a:ext>
                  </a:extLst>
                </a:gridCol>
                <a:gridCol w="516175">
                  <a:extLst>
                    <a:ext uri="{9D8B030D-6E8A-4147-A177-3AD203B41FA5}">
                      <a16:colId xmlns:a16="http://schemas.microsoft.com/office/drawing/2014/main" val="20005"/>
                    </a:ext>
                  </a:extLst>
                </a:gridCol>
                <a:gridCol w="516175">
                  <a:extLst>
                    <a:ext uri="{9D8B030D-6E8A-4147-A177-3AD203B41FA5}">
                      <a16:colId xmlns:a16="http://schemas.microsoft.com/office/drawing/2014/main" val="20006"/>
                    </a:ext>
                  </a:extLst>
                </a:gridCol>
                <a:gridCol w="516175">
                  <a:extLst>
                    <a:ext uri="{9D8B030D-6E8A-4147-A177-3AD203B41FA5}">
                      <a16:colId xmlns:a16="http://schemas.microsoft.com/office/drawing/2014/main" val="20007"/>
                    </a:ext>
                  </a:extLst>
                </a:gridCol>
                <a:gridCol w="516175">
                  <a:extLst>
                    <a:ext uri="{9D8B030D-6E8A-4147-A177-3AD203B41FA5}">
                      <a16:colId xmlns:a16="http://schemas.microsoft.com/office/drawing/2014/main" val="20008"/>
                    </a:ext>
                  </a:extLst>
                </a:gridCol>
                <a:gridCol w="516175">
                  <a:extLst>
                    <a:ext uri="{9D8B030D-6E8A-4147-A177-3AD203B41FA5}">
                      <a16:colId xmlns:a16="http://schemas.microsoft.com/office/drawing/2014/main" val="20009"/>
                    </a:ext>
                  </a:extLst>
                </a:gridCol>
                <a:gridCol w="1935657">
                  <a:extLst>
                    <a:ext uri="{9D8B030D-6E8A-4147-A177-3AD203B41FA5}">
                      <a16:colId xmlns:a16="http://schemas.microsoft.com/office/drawing/2014/main" val="20010"/>
                    </a:ext>
                  </a:extLst>
                </a:gridCol>
              </a:tblGrid>
              <a:tr h="278811">
                <a:tc rowSpan="2" gridSpan="2">
                  <a:txBody>
                    <a:bodyPr/>
                    <a:lstStyle/>
                    <a:p>
                      <a:pPr algn="ctr"/>
                      <a:r>
                        <a:rPr lang="zh-TW" altLang="en-US" sz="1400" dirty="0">
                          <a:solidFill>
                            <a:schemeClr val="bg1"/>
                          </a:solidFill>
                          <a:latin typeface="Cambria" panose="02040503050406030204" pitchFamily="18" charset="0"/>
                          <a:ea typeface="微軟正黑體" panose="020B0604030504040204" pitchFamily="34" charset="-120"/>
                        </a:rPr>
                        <a:t>獎勵分類</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rowSpan="2" hMerge="1">
                  <a:txBody>
                    <a:bodyPr/>
                    <a:lstStyle/>
                    <a:p>
                      <a:endParaRPr lang="zh-TW" altLang="en-US" dirty="0"/>
                    </a:p>
                  </a:txBody>
                  <a:tcPr marL="0" marR="0" marT="0" marB="0" anchor="ctr"/>
                </a:tc>
                <a:tc rowSpan="2">
                  <a:txBody>
                    <a:bodyPr/>
                    <a:lstStyle/>
                    <a:p>
                      <a:pPr algn="ctr"/>
                      <a:r>
                        <a:rPr lang="zh-TW" altLang="en-US" sz="1400" dirty="0">
                          <a:solidFill>
                            <a:schemeClr val="bg1"/>
                          </a:solidFill>
                          <a:latin typeface="Cambria" panose="02040503050406030204" pitchFamily="18" charset="0"/>
                          <a:ea typeface="微軟正黑體" panose="020B0604030504040204" pitchFamily="34" charset="-120"/>
                        </a:rPr>
                        <a:t>分項 </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gridSpan="7">
                  <a:txBody>
                    <a:bodyPr/>
                    <a:lstStyle/>
                    <a:p>
                      <a:pPr algn="ctr"/>
                      <a:r>
                        <a:rPr lang="zh-TW" altLang="en-US" sz="1400" dirty="0">
                          <a:solidFill>
                            <a:schemeClr val="bg1"/>
                          </a:solidFill>
                          <a:latin typeface="Cambria" panose="02040503050406030204" pitchFamily="18" charset="0"/>
                          <a:ea typeface="微軟正黑體" panose="020B0604030504040204" pitchFamily="34" charset="-120"/>
                        </a:rPr>
                        <a:t>獎勵額度</a:t>
                      </a:r>
                    </a:p>
                  </a:txBody>
                  <a:tcPr marL="0" marR="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rowSpan="2">
                  <a:txBody>
                    <a:bodyPr/>
                    <a:lstStyle/>
                    <a:p>
                      <a:pPr algn="ctr"/>
                      <a:r>
                        <a:rPr lang="zh-TW" altLang="en-US" sz="1400" dirty="0">
                          <a:solidFill>
                            <a:schemeClr val="bg1"/>
                          </a:solidFill>
                          <a:latin typeface="Cambria" panose="02040503050406030204" pitchFamily="18" charset="0"/>
                          <a:ea typeface="微軟正黑體" panose="020B0604030504040204" pitchFamily="34" charset="-120"/>
                        </a:rPr>
                        <a:t>備註</a:t>
                      </a:r>
                    </a:p>
                  </a:txBody>
                  <a:tcPr marL="0" marR="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278811">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2%</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3%</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4%</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5%</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6%</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8%</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10%</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v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1"/>
                  </a:ext>
                </a:extLst>
              </a:tr>
              <a:tr h="278811">
                <a:tc rowSpan="10">
                  <a:txBody>
                    <a:bodyPr/>
                    <a:lstStyle/>
                    <a:p>
                      <a:pPr algn="ctr"/>
                      <a:r>
                        <a:rPr lang="zh-TW" altLang="en-US" sz="1400" b="1" dirty="0">
                          <a:solidFill>
                            <a:schemeClr val="bg1"/>
                          </a:solidFill>
                          <a:latin typeface="Cambria" panose="02040503050406030204" pitchFamily="18" charset="0"/>
                          <a:ea typeface="微軟正黑體" panose="020B0604030504040204" pitchFamily="34" charset="-120"/>
                        </a:rPr>
                        <a:t>優先獎勵（必考題）</a:t>
                      </a:r>
                    </a:p>
                  </a:txBody>
                  <a:tcPr marL="29250" marR="29250" marT="14625" marB="14625" vert="eaVert"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gridSpan="2">
                  <a:txBody>
                    <a:bodyPr/>
                    <a:lstStyle/>
                    <a:p>
                      <a:pPr algn="l"/>
                      <a:r>
                        <a:rPr lang="zh-TW" altLang="en-US" sz="1400" dirty="0">
                          <a:latin typeface="Cambria" panose="02040503050406030204" pitchFamily="18" charset="0"/>
                          <a:ea typeface="微軟正黑體" panose="020B0604030504040204" pitchFamily="34" charset="-120"/>
                        </a:rPr>
                        <a:t>原建築容積大於基準容積者</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hMerge="1">
                  <a:txBody>
                    <a:bodyPr/>
                    <a:lstStyle/>
                    <a:p>
                      <a:pPr algn="ctr"/>
                      <a:endParaRPr lang="zh-TW" altLang="en-US" sz="1400" dirty="0">
                        <a:latin typeface="微軟正黑體" panose="020B0604030504040204" pitchFamily="34" charset="-12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zh-TW" altLang="en-US" sz="1400" dirty="0">
                          <a:latin typeface="Cambria" panose="02040503050406030204" pitchFamily="18" charset="0"/>
                          <a:ea typeface="微軟正黑體" panose="020B0604030504040204" pitchFamily="34" charset="-120"/>
                        </a:rPr>
                        <a:t>或依原容積建築</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487919">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1400" dirty="0">
                          <a:latin typeface="Cambria" panose="02040503050406030204" pitchFamily="18" charset="0"/>
                          <a:ea typeface="微軟正黑體" panose="020B0604030504040204" pitchFamily="34" charset="-120"/>
                        </a:rPr>
                        <a:t>符合危老條件者</a:t>
                      </a:r>
                    </a:p>
                  </a:txBody>
                  <a:tcPr marL="29250" marR="29250" marT="14625" marB="14625" vert="eaVert"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zh-TW" altLang="en-US" sz="1400" dirty="0">
                          <a:latin typeface="Cambria" panose="02040503050406030204" pitchFamily="18" charset="0"/>
                          <a:ea typeface="微軟正黑體" panose="020B0604030504040204" pitchFamily="34" charset="-120"/>
                        </a:rPr>
                        <a:t>地方主管機關通知限期改善、補強或拆除</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r h="487919">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l"/>
                      <a:r>
                        <a:rPr lang="zh-TW" altLang="en-US" sz="1400" dirty="0">
                          <a:latin typeface="Cambria" panose="02040503050406030204" pitchFamily="18" charset="0"/>
                          <a:ea typeface="微軟正黑體" panose="020B0604030504040204" pitchFamily="34" charset="-120"/>
                        </a:rPr>
                        <a:t>經結構安全性能評估結果未達最低等級者</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zh-TW" altLang="en-US" sz="1400" dirty="0">
                          <a:latin typeface="Cambria" panose="02040503050406030204" pitchFamily="18" charset="0"/>
                          <a:ea typeface="微軟正黑體" panose="020B0604030504040204" pitchFamily="34" charset="-120"/>
                        </a:rPr>
                        <a:t>加送審查單位</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662177">
                <a:tc vMerge="1">
                  <a:txBody>
                    <a:bodyPr/>
                    <a:lstStyle/>
                    <a:p>
                      <a:pPr algn="ctr"/>
                      <a:endParaRPr lang="zh-TW" altLang="en-US" sz="140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1400" dirty="0">
                          <a:latin typeface="Cambria" panose="02040503050406030204" pitchFamily="18" charset="0"/>
                          <a:ea typeface="微軟正黑體" panose="020B0604030504040204" pitchFamily="34" charset="-120"/>
                        </a:rPr>
                        <a:t>屋齡三十年以上，經結構安全性能評估結果未達一定標準，且改善不具效益或未設置昇降設備者</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5"/>
                  </a:ext>
                </a:extLst>
              </a:tr>
              <a:tr h="487919">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1400" dirty="0">
                          <a:latin typeface="Cambria" panose="02040503050406030204" pitchFamily="18" charset="0"/>
                          <a:ea typeface="微軟正黑體" panose="020B0604030504040204" pitchFamily="34" charset="-120"/>
                        </a:rPr>
                        <a:t>建築基地</a:t>
                      </a:r>
                      <a:endParaRPr lang="en-US" altLang="zh-TW" sz="1400" dirty="0">
                        <a:latin typeface="Cambria" panose="02040503050406030204" pitchFamily="18" charset="0"/>
                        <a:ea typeface="微軟正黑體" panose="020B0604030504040204" pitchFamily="34" charset="-120"/>
                      </a:endParaRPr>
                    </a:p>
                    <a:p>
                      <a:pPr algn="ctr"/>
                      <a:r>
                        <a:rPr lang="zh-TW" altLang="en-US" sz="1400" dirty="0">
                          <a:latin typeface="Cambria" panose="02040503050406030204" pitchFamily="18" charset="0"/>
                          <a:ea typeface="微軟正黑體" panose="020B0604030504040204" pitchFamily="34" charset="-120"/>
                        </a:rPr>
                        <a:t>自行退縮</a:t>
                      </a:r>
                      <a:endParaRPr lang="en-US" altLang="zh-TW" sz="1400" dirty="0">
                        <a:latin typeface="Cambria" panose="02040503050406030204" pitchFamily="18" charset="0"/>
                        <a:ea typeface="微軟正黑體" panose="020B0604030504040204" pitchFamily="34" charset="-120"/>
                      </a:endParaRPr>
                    </a:p>
                  </a:txBody>
                  <a:tcPr marL="29250" marR="29250" marT="0" marB="0" vert="eaVert"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l"/>
                      <a:r>
                        <a:rPr lang="zh-TW" altLang="en-US" sz="1400" dirty="0">
                          <a:latin typeface="Cambria" panose="02040503050406030204" pitchFamily="18" charset="0"/>
                          <a:ea typeface="微軟正黑體" panose="020B0604030504040204" pitchFamily="34" charset="-120"/>
                        </a:rPr>
                        <a:t>基地與巷道退縮淨寬</a:t>
                      </a:r>
                      <a:r>
                        <a:rPr lang="en-US" altLang="zh-TW" sz="1400" dirty="0">
                          <a:latin typeface="Cambria" panose="02040503050406030204" pitchFamily="18" charset="0"/>
                          <a:ea typeface="微軟正黑體" panose="020B0604030504040204" pitchFamily="34" charset="-120"/>
                        </a:rPr>
                        <a:t>4</a:t>
                      </a:r>
                      <a:r>
                        <a:rPr lang="zh-TW" altLang="en-US" sz="1400" dirty="0">
                          <a:latin typeface="Cambria" panose="02040503050406030204" pitchFamily="18" charset="0"/>
                          <a:ea typeface="微軟正黑體" panose="020B0604030504040204" pitchFamily="34" charset="-120"/>
                        </a:rPr>
                        <a:t>公尺，與鄰地境界線距離不得小於</a:t>
                      </a:r>
                      <a:r>
                        <a:rPr lang="en-US" altLang="zh-TW" sz="1400" dirty="0">
                          <a:latin typeface="Cambria" panose="02040503050406030204" pitchFamily="18" charset="0"/>
                          <a:ea typeface="微軟正黑體" panose="020B0604030504040204" pitchFamily="34" charset="-120"/>
                        </a:rPr>
                        <a:t>2</a:t>
                      </a:r>
                      <a:r>
                        <a:rPr lang="zh-TW" altLang="en-US" sz="1400" dirty="0">
                          <a:latin typeface="Cambria" panose="02040503050406030204" pitchFamily="18" charset="0"/>
                          <a:ea typeface="微軟正黑體" panose="020B0604030504040204" pitchFamily="34" charset="-120"/>
                        </a:rPr>
                        <a:t>公尺</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rowSpan="2">
                  <a:txBody>
                    <a:bodyPr/>
                    <a:lstStyle/>
                    <a:p>
                      <a:pPr algn="l"/>
                      <a:r>
                        <a:rPr lang="zh-TW" altLang="en-US" sz="1400" dirty="0">
                          <a:latin typeface="Cambria" panose="02040503050406030204" pitchFamily="18" charset="0"/>
                          <a:ea typeface="微軟正黑體" panose="020B0604030504040204" pitchFamily="34" charset="-120"/>
                        </a:rPr>
                        <a:t>退縮部分皆須以淨空設計及設置無遮簷人行步道</a:t>
                      </a:r>
                    </a:p>
                  </a:txBody>
                  <a:tcPr marL="877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6"/>
                  </a:ext>
                </a:extLst>
              </a:tr>
              <a:tr h="487919">
                <a:tc vMerge="1">
                  <a:txBody>
                    <a:bodyPr/>
                    <a:lstStyle/>
                    <a:p>
                      <a:endParaRPr lang="zh-TW" altLang="en-US"/>
                    </a:p>
                  </a:txBody>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1400" dirty="0">
                          <a:latin typeface="Cambria" panose="02040503050406030204" pitchFamily="18" charset="0"/>
                          <a:ea typeface="微軟正黑體" panose="020B0604030504040204" pitchFamily="34" charset="-120"/>
                        </a:rPr>
                        <a:t>基地與巷道退縮淨寬</a:t>
                      </a:r>
                      <a:r>
                        <a:rPr lang="en-US" altLang="zh-TW" sz="1400" dirty="0">
                          <a:latin typeface="Cambria" panose="02040503050406030204" pitchFamily="18" charset="0"/>
                          <a:ea typeface="微軟正黑體" panose="020B0604030504040204" pitchFamily="34" charset="-120"/>
                        </a:rPr>
                        <a:t>2</a:t>
                      </a:r>
                      <a:r>
                        <a:rPr lang="zh-TW" altLang="en-US" sz="1400" dirty="0">
                          <a:latin typeface="Cambria" panose="02040503050406030204" pitchFamily="18" charset="0"/>
                          <a:ea typeface="微軟正黑體" panose="020B0604030504040204" pitchFamily="34" charset="-120"/>
                        </a:rPr>
                        <a:t>公尺，與鄰地境界線距離不得小於</a:t>
                      </a:r>
                      <a:r>
                        <a:rPr lang="en-US" altLang="zh-TW" sz="1400" dirty="0">
                          <a:latin typeface="Cambria" panose="02040503050406030204" pitchFamily="18" charset="0"/>
                          <a:ea typeface="微軟正黑體" panose="020B0604030504040204" pitchFamily="34" charset="-120"/>
                        </a:rPr>
                        <a:t>2</a:t>
                      </a:r>
                      <a:r>
                        <a:rPr lang="zh-TW" altLang="en-US" sz="1400" dirty="0">
                          <a:latin typeface="Cambria" panose="02040503050406030204" pitchFamily="18" charset="0"/>
                          <a:ea typeface="微軟正黑體" panose="020B0604030504040204" pitchFamily="34" charset="-120"/>
                        </a:rPr>
                        <a:t>公尺</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7"/>
                  </a:ext>
                </a:extLst>
              </a:tr>
              <a:tr h="487919">
                <a:tc vMerge="1">
                  <a:txBody>
                    <a:bodyPr/>
                    <a:lstStyle/>
                    <a:p>
                      <a:pPr algn="ctr"/>
                      <a:endParaRPr lang="zh-TW" altLang="en-US" sz="140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zh-TW" altLang="en-US" sz="1400" dirty="0">
                          <a:latin typeface="Cambria" panose="02040503050406030204" pitchFamily="18" charset="0"/>
                          <a:ea typeface="微軟正黑體" panose="020B0604030504040204" pitchFamily="34" charset="-120"/>
                        </a:rPr>
                        <a:t>建築物耐震設計</a:t>
                      </a:r>
                    </a:p>
                  </a:txBody>
                  <a:tcPr marL="29250" marR="29250" marT="14625" marB="14625" vert="eaVert"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zh-TW" altLang="en-US" sz="1400" dirty="0">
                          <a:latin typeface="Cambria" panose="02040503050406030204" pitchFamily="18" charset="0"/>
                          <a:ea typeface="微軟正黑體" panose="020B0604030504040204" pitchFamily="34" charset="-120"/>
                        </a:rPr>
                        <a:t>耐震設計標章</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l"/>
                      <a:r>
                        <a:rPr lang="en-US" altLang="zh-TW" sz="1400" dirty="0">
                          <a:latin typeface="Cambria" panose="02040503050406030204" pitchFamily="18" charset="0"/>
                          <a:ea typeface="微軟正黑體" panose="020B0604030504040204" pitchFamily="34" charset="-120"/>
                        </a:rPr>
                        <a:t>1.</a:t>
                      </a:r>
                      <a:r>
                        <a:rPr lang="zh-TW" altLang="en-US" sz="1400" dirty="0">
                          <a:latin typeface="Cambria" panose="02040503050406030204" pitchFamily="18" charset="0"/>
                          <a:ea typeface="微軟正黑體" panose="020B0604030504040204" pitchFamily="34" charset="-120"/>
                        </a:rPr>
                        <a:t>不可重複申請</a:t>
                      </a:r>
                      <a:endParaRPr lang="en-US" altLang="zh-TW" sz="1400" dirty="0">
                        <a:latin typeface="Cambria" panose="02040503050406030204" pitchFamily="18" charset="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Cambria" panose="02040503050406030204" pitchFamily="18" charset="0"/>
                          <a:ea typeface="微軟正黑體" panose="020B0604030504040204" pitchFamily="34" charset="-120"/>
                        </a:rPr>
                        <a:t>2.</a:t>
                      </a:r>
                      <a:r>
                        <a:rPr lang="zh-TW" altLang="en-US" sz="1400" dirty="0">
                          <a:latin typeface="Cambria" panose="02040503050406030204" pitchFamily="18" charset="0"/>
                          <a:ea typeface="微軟正黑體" panose="020B0604030504040204" pitchFamily="34" charset="-120"/>
                        </a:rPr>
                        <a:t>須繳保證金</a:t>
                      </a:r>
                    </a:p>
                  </a:txBody>
                  <a:tcPr marL="877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8"/>
                  </a:ext>
                </a:extLst>
              </a:tr>
              <a:tr h="487919">
                <a:tc vMerge="1">
                  <a:txBody>
                    <a:bodyPr/>
                    <a:lstStyle/>
                    <a:p>
                      <a:endParaRPr lang="zh-TW" altLang="en-US"/>
                    </a:p>
                  </a:txBody>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1400" dirty="0">
                          <a:latin typeface="Cambria" panose="02040503050406030204" pitchFamily="18" charset="0"/>
                          <a:ea typeface="微軟正黑體" panose="020B0604030504040204" pitchFamily="34" charset="-120"/>
                        </a:rPr>
                        <a:t>新建住宅性能評估</a:t>
                      </a:r>
                      <a:r>
                        <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dirty="0">
                          <a:latin typeface="Cambria" panose="02040503050406030204" pitchFamily="18" charset="0"/>
                          <a:ea typeface="微軟正黑體" panose="020B0604030504040204" pitchFamily="34" charset="-120"/>
                        </a:rPr>
                        <a:t>結構安全性能（第</a:t>
                      </a:r>
                      <a:r>
                        <a:rPr lang="en-US" altLang="zh-TW" sz="1400" dirty="0">
                          <a:latin typeface="Cambria" panose="02040503050406030204" pitchFamily="18" charset="0"/>
                          <a:ea typeface="微軟正黑體" panose="020B0604030504040204" pitchFamily="34" charset="-120"/>
                        </a:rPr>
                        <a:t>1</a:t>
                      </a:r>
                      <a:r>
                        <a:rPr lang="zh-TW" altLang="en-US" sz="1400" dirty="0">
                          <a:latin typeface="Cambria" panose="02040503050406030204" pitchFamily="18" charset="0"/>
                          <a:ea typeface="微軟正黑體" panose="020B0604030504040204" pitchFamily="34" charset="-120"/>
                        </a:rPr>
                        <a:t>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47957">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Cambria" panose="02040503050406030204" pitchFamily="18" charset="0"/>
                          <a:ea typeface="微軟正黑體" panose="020B0604030504040204" pitchFamily="34" charset="-120"/>
                        </a:rPr>
                        <a:t>新建住宅性能評估</a:t>
                      </a:r>
                      <a:r>
                        <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dirty="0">
                          <a:latin typeface="Cambria" panose="02040503050406030204" pitchFamily="18" charset="0"/>
                          <a:ea typeface="微軟正黑體" panose="020B0604030504040204" pitchFamily="34" charset="-120"/>
                        </a:rPr>
                        <a:t>結構安全性能（第</a:t>
                      </a:r>
                      <a:r>
                        <a:rPr lang="en-US" altLang="zh-TW" sz="1400" dirty="0">
                          <a:latin typeface="Cambria" panose="02040503050406030204" pitchFamily="18" charset="0"/>
                          <a:ea typeface="微軟正黑體" panose="020B0604030504040204" pitchFamily="34" charset="-120"/>
                        </a:rPr>
                        <a:t>2</a:t>
                      </a:r>
                      <a:r>
                        <a:rPr lang="zh-TW" altLang="en-US" sz="1400" dirty="0">
                          <a:latin typeface="Cambria" panose="02040503050406030204" pitchFamily="18" charset="0"/>
                          <a:ea typeface="微軟正黑體" panose="020B0604030504040204" pitchFamily="34" charset="-120"/>
                        </a:rPr>
                        <a:t>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10"/>
                  </a:ext>
                </a:extLst>
              </a:tr>
              <a:tr h="447957">
                <a:tc vMerge="1">
                  <a:txBody>
                    <a:bodyPr/>
                    <a:lstStyle/>
                    <a:p>
                      <a:endParaRPr lang="zh-TW" altLang="en-US"/>
                    </a:p>
                  </a:txBody>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Cambria" panose="02040503050406030204" pitchFamily="18" charset="0"/>
                          <a:ea typeface="微軟正黑體" panose="020B0604030504040204" pitchFamily="34" charset="-120"/>
                        </a:rPr>
                        <a:t>新建住宅性能評估</a:t>
                      </a:r>
                      <a:r>
                        <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dirty="0">
                          <a:latin typeface="Cambria" panose="02040503050406030204" pitchFamily="18" charset="0"/>
                          <a:ea typeface="微軟正黑體" panose="020B0604030504040204" pitchFamily="34" charset="-120"/>
                        </a:rPr>
                        <a:t>結構安全性能（第</a:t>
                      </a:r>
                      <a:r>
                        <a:rPr lang="en-US" altLang="zh-TW" sz="1400" dirty="0">
                          <a:latin typeface="Cambria" panose="02040503050406030204" pitchFamily="18" charset="0"/>
                          <a:ea typeface="微軟正黑體" panose="020B0604030504040204" pitchFamily="34" charset="-120"/>
                        </a:rPr>
                        <a:t>3</a:t>
                      </a:r>
                      <a:r>
                        <a:rPr lang="zh-TW" altLang="en-US" sz="1400" dirty="0">
                          <a:latin typeface="Cambria" panose="02040503050406030204" pitchFamily="18" charset="0"/>
                          <a:ea typeface="微軟正黑體" panose="020B0604030504040204" pitchFamily="34" charset="-120"/>
                        </a:rPr>
                        <a:t>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7842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4AFF728B-2540-4E46-81AF-D0FE31333197}"/>
              </a:ext>
            </a:extLst>
          </p:cNvPr>
          <p:cNvGrpSpPr/>
          <p:nvPr/>
        </p:nvGrpSpPr>
        <p:grpSpPr>
          <a:xfrm>
            <a:off x="299352" y="473283"/>
            <a:ext cx="9334168" cy="536125"/>
            <a:chOff x="299352" y="473283"/>
            <a:chExt cx="9334168" cy="536125"/>
          </a:xfrm>
        </p:grpSpPr>
        <p:sp>
          <p:nvSpPr>
            <p:cNvPr id="3" name="五邊形 4">
              <a:extLst>
                <a:ext uri="{FF2B5EF4-FFF2-40B4-BE49-F238E27FC236}">
                  <a16:creationId xmlns:a16="http://schemas.microsoft.com/office/drawing/2014/main" id="{A08E4C13-5975-4D2C-8155-675CEF9C34CB}"/>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4" name="＞形箭號 5">
              <a:extLst>
                <a:ext uri="{FF2B5EF4-FFF2-40B4-BE49-F238E27FC236}">
                  <a16:creationId xmlns:a16="http://schemas.microsoft.com/office/drawing/2014/main" id="{F8CDF317-E45D-491A-8CA8-F43550DD0995}"/>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latin typeface="標楷體" panose="03000509000000000000" pitchFamily="65" charset="-120"/>
                <a:ea typeface="標楷體" panose="03000509000000000000" pitchFamily="65" charset="-120"/>
              </a:endParaRPr>
            </a:p>
          </p:txBody>
        </p:sp>
        <p:sp>
          <p:nvSpPr>
            <p:cNvPr id="5" name="五邊形 6">
              <a:extLst>
                <a:ext uri="{FF2B5EF4-FFF2-40B4-BE49-F238E27FC236}">
                  <a16:creationId xmlns:a16="http://schemas.microsoft.com/office/drawing/2014/main" id="{CF67577B-C4CB-47A3-A05E-6ABD119BC661}"/>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3ED000A2-1DA2-4A05-89A0-0CE820125806}"/>
                </a:ext>
              </a:extLst>
            </p:cNvPr>
            <p:cNvSpPr txBox="1"/>
            <p:nvPr/>
          </p:nvSpPr>
          <p:spPr>
            <a:xfrm>
              <a:off x="2938928" y="497456"/>
              <a:ext cx="5110416" cy="474570"/>
            </a:xfrm>
            <a:prstGeom prst="rect">
              <a:avLst/>
            </a:prstGeom>
            <a:noFill/>
          </p:spPr>
          <p:txBody>
            <a:bodyPr wrap="square" tIns="58500" rtlCol="0" anchor="ctr" anchorCtr="0">
              <a:spAutoFit/>
            </a:bodyPr>
            <a:lstStyle/>
            <a:p>
              <a:r>
                <a:rPr lang="zh-TW" altLang="en-US" sz="2400" dirty="0">
                  <a:latin typeface="微軟正黑體" panose="020B0604030504040204" pitchFamily="34" charset="-120"/>
                  <a:ea typeface="微軟正黑體" panose="020B0604030504040204" pitchFamily="34" charset="-120"/>
                </a:rPr>
                <a:t>都市危險及老舊建築物</a:t>
              </a:r>
              <a:r>
                <a:rPr lang="zh-TW" altLang="en-US" sz="2400" b="1" dirty="0">
                  <a:solidFill>
                    <a:srgbClr val="FF0000"/>
                  </a:solidFill>
                  <a:latin typeface="微軟正黑體" panose="020B0604030504040204" pitchFamily="34" charset="-120"/>
                  <a:ea typeface="微軟正黑體" panose="020B0604030504040204" pitchFamily="34" charset="-120"/>
                </a:rPr>
                <a:t>加速重建</a:t>
              </a:r>
              <a:r>
                <a:rPr lang="zh-TW" altLang="en-US" sz="2400" dirty="0">
                  <a:latin typeface="微軟正黑體" panose="020B0604030504040204" pitchFamily="34" charset="-120"/>
                  <a:ea typeface="微軟正黑體" panose="020B0604030504040204" pitchFamily="34" charset="-120"/>
                </a:rPr>
                <a:t>條例</a:t>
              </a:r>
            </a:p>
          </p:txBody>
        </p:sp>
        <p:sp>
          <p:nvSpPr>
            <p:cNvPr id="7" name="文字方塊 6">
              <a:extLst>
                <a:ext uri="{FF2B5EF4-FFF2-40B4-BE49-F238E27FC236}">
                  <a16:creationId xmlns:a16="http://schemas.microsoft.com/office/drawing/2014/main" id="{8FEB475F-1A61-427C-A6D6-411E2356DD56}"/>
                </a:ext>
              </a:extLst>
            </p:cNvPr>
            <p:cNvSpPr txBox="1"/>
            <p:nvPr/>
          </p:nvSpPr>
          <p:spPr>
            <a:xfrm>
              <a:off x="619800" y="473283"/>
              <a:ext cx="1812920" cy="536125"/>
            </a:xfrm>
            <a:prstGeom prst="rect">
              <a:avLst/>
            </a:prstGeom>
            <a:noFill/>
          </p:spPr>
          <p:txBody>
            <a:bodyPr wrap="square" lIns="0" tIns="58500" rIns="0" rtlCol="0" anchor="ctr" anchorCtr="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中央法源</a:t>
              </a:r>
            </a:p>
          </p:txBody>
        </p:sp>
      </p:grpSp>
      <p:graphicFrame>
        <p:nvGraphicFramePr>
          <p:cNvPr id="14" name="表格 13">
            <a:extLst>
              <a:ext uri="{FF2B5EF4-FFF2-40B4-BE49-F238E27FC236}">
                <a16:creationId xmlns:a16="http://schemas.microsoft.com/office/drawing/2014/main" id="{CF85B114-A3CF-4CBE-9E23-070317961459}"/>
              </a:ext>
            </a:extLst>
          </p:cNvPr>
          <p:cNvGraphicFramePr>
            <a:graphicFrameLocks noGrp="1"/>
          </p:cNvGraphicFramePr>
          <p:nvPr>
            <p:extLst>
              <p:ext uri="{D42A27DB-BD31-4B8C-83A1-F6EECF244321}">
                <p14:modId xmlns:p14="http://schemas.microsoft.com/office/powerpoint/2010/main" val="14405157"/>
              </p:ext>
            </p:extLst>
          </p:nvPr>
        </p:nvGraphicFramePr>
        <p:xfrm>
          <a:off x="299352" y="980728"/>
          <a:ext cx="9334167" cy="5677737"/>
        </p:xfrm>
        <a:graphic>
          <a:graphicData uri="http://schemas.openxmlformats.org/drawingml/2006/table">
            <a:tbl>
              <a:tblPr firstRow="1" bandRow="1">
                <a:tableStyleId>{5C22544A-7EE6-4342-B048-85BDC9FD1C3A}</a:tableStyleId>
              </a:tblPr>
              <a:tblGrid>
                <a:gridCol w="430145">
                  <a:extLst>
                    <a:ext uri="{9D8B030D-6E8A-4147-A177-3AD203B41FA5}">
                      <a16:colId xmlns:a16="http://schemas.microsoft.com/office/drawing/2014/main" val="20000"/>
                    </a:ext>
                  </a:extLst>
                </a:gridCol>
                <a:gridCol w="335071">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799940">
                  <a:extLst>
                    <a:ext uri="{9D8B030D-6E8A-4147-A177-3AD203B41FA5}">
                      <a16:colId xmlns:a16="http://schemas.microsoft.com/office/drawing/2014/main" val="20003"/>
                    </a:ext>
                  </a:extLst>
                </a:gridCol>
                <a:gridCol w="516175">
                  <a:extLst>
                    <a:ext uri="{9D8B030D-6E8A-4147-A177-3AD203B41FA5}">
                      <a16:colId xmlns:a16="http://schemas.microsoft.com/office/drawing/2014/main" val="20004"/>
                    </a:ext>
                  </a:extLst>
                </a:gridCol>
                <a:gridCol w="516175">
                  <a:extLst>
                    <a:ext uri="{9D8B030D-6E8A-4147-A177-3AD203B41FA5}">
                      <a16:colId xmlns:a16="http://schemas.microsoft.com/office/drawing/2014/main" val="20005"/>
                    </a:ext>
                  </a:extLst>
                </a:gridCol>
                <a:gridCol w="516175">
                  <a:extLst>
                    <a:ext uri="{9D8B030D-6E8A-4147-A177-3AD203B41FA5}">
                      <a16:colId xmlns:a16="http://schemas.microsoft.com/office/drawing/2014/main" val="20006"/>
                    </a:ext>
                  </a:extLst>
                </a:gridCol>
                <a:gridCol w="516175">
                  <a:extLst>
                    <a:ext uri="{9D8B030D-6E8A-4147-A177-3AD203B41FA5}">
                      <a16:colId xmlns:a16="http://schemas.microsoft.com/office/drawing/2014/main" val="20007"/>
                    </a:ext>
                  </a:extLst>
                </a:gridCol>
                <a:gridCol w="516175">
                  <a:extLst>
                    <a:ext uri="{9D8B030D-6E8A-4147-A177-3AD203B41FA5}">
                      <a16:colId xmlns:a16="http://schemas.microsoft.com/office/drawing/2014/main" val="20008"/>
                    </a:ext>
                  </a:extLst>
                </a:gridCol>
                <a:gridCol w="516175">
                  <a:extLst>
                    <a:ext uri="{9D8B030D-6E8A-4147-A177-3AD203B41FA5}">
                      <a16:colId xmlns:a16="http://schemas.microsoft.com/office/drawing/2014/main" val="20009"/>
                    </a:ext>
                  </a:extLst>
                </a:gridCol>
                <a:gridCol w="1935657">
                  <a:extLst>
                    <a:ext uri="{9D8B030D-6E8A-4147-A177-3AD203B41FA5}">
                      <a16:colId xmlns:a16="http://schemas.microsoft.com/office/drawing/2014/main" val="20010"/>
                    </a:ext>
                  </a:extLst>
                </a:gridCol>
              </a:tblGrid>
              <a:tr h="279431">
                <a:tc rowSpan="2" gridSpan="2">
                  <a:txBody>
                    <a:bodyPr/>
                    <a:lstStyle/>
                    <a:p>
                      <a:pPr algn="ctr"/>
                      <a:r>
                        <a:rPr lang="zh-TW" altLang="en-US" sz="1400" dirty="0">
                          <a:solidFill>
                            <a:schemeClr val="bg1"/>
                          </a:solidFill>
                          <a:latin typeface="Cambria" panose="02040503050406030204" pitchFamily="18" charset="0"/>
                          <a:ea typeface="微軟正黑體" panose="020B0604030504040204" pitchFamily="34" charset="-120"/>
                        </a:rPr>
                        <a:t>獎勵分類</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rowSpan="2" hMerge="1">
                  <a:txBody>
                    <a:bodyPr/>
                    <a:lstStyle/>
                    <a:p>
                      <a:endParaRPr lang="zh-TW" altLang="en-US" dirty="0"/>
                    </a:p>
                  </a:txBody>
                  <a:tcPr marL="0" marR="0" marT="0" marB="0" anchor="ctr"/>
                </a:tc>
                <a:tc rowSpan="2">
                  <a:txBody>
                    <a:bodyPr/>
                    <a:lstStyle/>
                    <a:p>
                      <a:pPr algn="ctr"/>
                      <a:r>
                        <a:rPr lang="zh-TW" altLang="en-US" sz="1400" dirty="0">
                          <a:solidFill>
                            <a:schemeClr val="bg1"/>
                          </a:solidFill>
                          <a:latin typeface="Cambria" panose="02040503050406030204" pitchFamily="18" charset="0"/>
                          <a:ea typeface="微軟正黑體" panose="020B0604030504040204" pitchFamily="34" charset="-120"/>
                        </a:rPr>
                        <a:t>分項 </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gridSpan="7">
                  <a:txBody>
                    <a:bodyPr/>
                    <a:lstStyle/>
                    <a:p>
                      <a:pPr algn="ctr"/>
                      <a:r>
                        <a:rPr lang="zh-TW" altLang="en-US" sz="1400" dirty="0">
                          <a:solidFill>
                            <a:schemeClr val="bg1"/>
                          </a:solidFill>
                          <a:latin typeface="Cambria" panose="02040503050406030204" pitchFamily="18" charset="0"/>
                          <a:ea typeface="微軟正黑體" panose="020B0604030504040204" pitchFamily="34" charset="-120"/>
                        </a:rPr>
                        <a:t>獎勵額度</a:t>
                      </a:r>
                    </a:p>
                  </a:txBody>
                  <a:tcPr marL="0" marR="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rowSpan="2">
                  <a:txBody>
                    <a:bodyPr/>
                    <a:lstStyle/>
                    <a:p>
                      <a:pPr algn="ctr"/>
                      <a:r>
                        <a:rPr lang="zh-TW" altLang="en-US" sz="1400" dirty="0">
                          <a:solidFill>
                            <a:schemeClr val="bg1"/>
                          </a:solidFill>
                          <a:latin typeface="Cambria" panose="02040503050406030204" pitchFamily="18" charset="0"/>
                          <a:ea typeface="微軟正黑體" panose="020B0604030504040204" pitchFamily="34" charset="-120"/>
                        </a:rPr>
                        <a:t>備註</a:t>
                      </a:r>
                    </a:p>
                  </a:txBody>
                  <a:tcPr marL="0" marR="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2%</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3%</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4%</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5%</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6%</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8%</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en-US" altLang="zh-TW" sz="1400" dirty="0">
                          <a:solidFill>
                            <a:schemeClr val="bg1"/>
                          </a:solidFill>
                          <a:latin typeface="Cambria" panose="02040503050406030204" pitchFamily="18" charset="0"/>
                          <a:ea typeface="微軟正黑體" panose="020B0604030504040204" pitchFamily="34" charset="-120"/>
                        </a:rPr>
                        <a:t>10%</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vMerge="1">
                  <a:txBody>
                    <a:bodyPr/>
                    <a:lstStyle/>
                    <a:p>
                      <a:pPr algn="ctr"/>
                      <a:endParaRPr lang="zh-TW" altLang="en-US" sz="1400" dirty="0">
                        <a:solidFill>
                          <a:schemeClr val="bg1"/>
                        </a:solidFill>
                        <a:latin typeface="Cambria" panose="02040503050406030204" pitchFamily="18" charset="0"/>
                        <a:ea typeface="微軟正黑體" panose="020B0604030504040204" pitchFamily="34" charset="-12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1"/>
                  </a:ext>
                </a:extLst>
              </a:tr>
              <a:tr h="279431">
                <a:tc rowSpan="14">
                  <a:txBody>
                    <a:bodyPr/>
                    <a:lstStyle/>
                    <a:p>
                      <a:pPr algn="ctr"/>
                      <a:r>
                        <a:rPr lang="zh-TW" altLang="en-US" sz="1400" b="1" dirty="0">
                          <a:solidFill>
                            <a:schemeClr val="bg1"/>
                          </a:solidFill>
                          <a:latin typeface="Cambria" panose="02040503050406030204" pitchFamily="18" charset="0"/>
                          <a:ea typeface="微軟正黑體" panose="020B0604030504040204" pitchFamily="34" charset="-120"/>
                        </a:rPr>
                        <a:t>其他獎勵（加分題）</a:t>
                      </a:r>
                    </a:p>
                  </a:txBody>
                  <a:tcPr marL="29250" marR="29250" marT="14625" marB="14625" vert="eaVert"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rowSpan="5">
                  <a:txBody>
                    <a:bodyPr/>
                    <a:lstStyle/>
                    <a:p>
                      <a:pPr algn="ctr"/>
                      <a:r>
                        <a:rPr lang="zh-TW" altLang="en-US" sz="1400" dirty="0">
                          <a:latin typeface="Cambria" panose="02040503050406030204" pitchFamily="18" charset="0"/>
                          <a:ea typeface="微軟正黑體" panose="020B0604030504040204" pitchFamily="34" charset="-120"/>
                        </a:rPr>
                        <a:t>智慧建築標章</a:t>
                      </a:r>
                    </a:p>
                  </a:txBody>
                  <a:tcPr marL="29250" marR="29250" marT="14625" marB="14625" vert="eaVert"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l"/>
                      <a:r>
                        <a:rPr lang="zh-TW" altLang="en-US" sz="1400" dirty="0">
                          <a:latin typeface="微軟正黑體" panose="020B0604030504040204" pitchFamily="34" charset="-120"/>
                          <a:ea typeface="微軟正黑體" panose="020B0604030504040204" pitchFamily="34" charset="-120"/>
                        </a:rPr>
                        <a:t>鑙石級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rowSpan="5">
                  <a:txBody>
                    <a:bodyPr/>
                    <a:lstStyle/>
                    <a:p>
                      <a:pPr marL="133200" indent="-133200" algn="l">
                        <a:lnSpc>
                          <a:spcPct val="120000"/>
                        </a:lnSpc>
                      </a:pPr>
                      <a:r>
                        <a:rPr lang="en-US" altLang="zh-TW" sz="1400" dirty="0">
                          <a:latin typeface="Cambria" panose="02040503050406030204" pitchFamily="18" charset="0"/>
                          <a:ea typeface="微軟正黑體" panose="020B0604030504040204" pitchFamily="34" charset="-120"/>
                        </a:rPr>
                        <a:t>1.</a:t>
                      </a:r>
                      <a:r>
                        <a:rPr lang="zh-TW" altLang="en-US" sz="1400" dirty="0">
                          <a:latin typeface="Cambria" panose="02040503050406030204" pitchFamily="18" charset="0"/>
                          <a:ea typeface="微軟正黑體" panose="020B0604030504040204" pitchFamily="34" charset="-120"/>
                        </a:rPr>
                        <a:t>不可重複申請</a:t>
                      </a:r>
                      <a:endParaRPr lang="en-US" altLang="zh-TW" sz="1400" dirty="0">
                        <a:latin typeface="Cambria" panose="02040503050406030204" pitchFamily="18" charset="0"/>
                        <a:ea typeface="微軟正黑體" panose="020B0604030504040204" pitchFamily="34" charset="-120"/>
                      </a:endParaRPr>
                    </a:p>
                    <a:p>
                      <a:pPr marL="133200" indent="-133200" algn="l">
                        <a:lnSpc>
                          <a:spcPct val="120000"/>
                        </a:lnSpc>
                      </a:pPr>
                      <a:r>
                        <a:rPr lang="en-US" altLang="zh-TW" sz="1400" dirty="0">
                          <a:latin typeface="Cambria" panose="02040503050406030204" pitchFamily="18" charset="0"/>
                          <a:ea typeface="微軟正黑體" panose="020B0604030504040204" pitchFamily="34" charset="-120"/>
                        </a:rPr>
                        <a:t>2.</a:t>
                      </a:r>
                      <a:r>
                        <a:rPr lang="zh-TW" altLang="en-US" sz="1400" dirty="0">
                          <a:latin typeface="Cambria" panose="02040503050406030204" pitchFamily="18" charset="0"/>
                          <a:ea typeface="微軟正黑體" panose="020B0604030504040204" pitchFamily="34" charset="-120"/>
                        </a:rPr>
                        <a:t>重建建築基地面積達</a:t>
                      </a:r>
                      <a:r>
                        <a:rPr lang="en-US" altLang="zh-TW" sz="1400" dirty="0">
                          <a:latin typeface="Cambria" panose="02040503050406030204" pitchFamily="18" charset="0"/>
                          <a:ea typeface="微軟正黑體" panose="020B0604030504040204" pitchFamily="34" charset="-120"/>
                        </a:rPr>
                        <a:t>500M2</a:t>
                      </a:r>
                      <a:r>
                        <a:rPr lang="zh-TW" altLang="en-US" sz="1400" dirty="0">
                          <a:latin typeface="Cambria" panose="02040503050406030204" pitchFamily="18" charset="0"/>
                          <a:ea typeface="微軟正黑體" panose="020B0604030504040204" pitchFamily="34" charset="-120"/>
                        </a:rPr>
                        <a:t>以上不適用銅級、合格級之獎勵額度</a:t>
                      </a:r>
                      <a:endParaRPr lang="en-US" altLang="zh-TW" sz="1400" dirty="0">
                        <a:latin typeface="Cambria" panose="02040503050406030204" pitchFamily="18" charset="0"/>
                        <a:ea typeface="微軟正黑體" panose="020B0604030504040204" pitchFamily="34" charset="-120"/>
                      </a:endParaRPr>
                    </a:p>
                    <a:p>
                      <a:pPr marL="133200" indent="-133200" algn="l">
                        <a:lnSpc>
                          <a:spcPct val="120000"/>
                        </a:lnSpc>
                      </a:pPr>
                      <a:r>
                        <a:rPr lang="en-US" altLang="zh-TW" sz="1400" dirty="0">
                          <a:latin typeface="Cambria" panose="02040503050406030204" pitchFamily="18" charset="0"/>
                          <a:ea typeface="微軟正黑體" panose="020B0604030504040204" pitchFamily="34" charset="-120"/>
                        </a:rPr>
                        <a:t>3.</a:t>
                      </a:r>
                      <a:r>
                        <a:rPr lang="zh-TW" altLang="en-US" sz="1400" dirty="0">
                          <a:latin typeface="Cambria" panose="02040503050406030204" pitchFamily="18" charset="0"/>
                          <a:ea typeface="微軟正黑體" panose="020B0604030504040204" pitchFamily="34" charset="-120"/>
                        </a:rPr>
                        <a:t>須繳保證金</a:t>
                      </a:r>
                    </a:p>
                  </a:txBody>
                  <a:tcPr marL="877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extLst>
                  <a:ext uri="{0D108BD9-81ED-4DB2-BD59-A6C34878D82A}">
                    <a16:rowId xmlns:a16="http://schemas.microsoft.com/office/drawing/2014/main" val="10002"/>
                  </a:ext>
                </a:extLst>
              </a:tr>
              <a:tr h="279431">
                <a:tc vMerge="1">
                  <a:txBody>
                    <a:bodyPr/>
                    <a:lstStyle/>
                    <a:p>
                      <a:endParaRPr lang="zh-TW" altLang="en-US"/>
                    </a:p>
                  </a:txBody>
                  <a:tcPr/>
                </a:tc>
                <a:tc vMerge="1">
                  <a:txBody>
                    <a:bodyPr/>
                    <a:lstStyle/>
                    <a:p>
                      <a:endParaRPr lang="zh-TW" altLang="en-US"/>
                    </a:p>
                  </a:txBody>
                  <a:tcPr/>
                </a:tc>
                <a:tc>
                  <a:txBody>
                    <a:bodyPr/>
                    <a:lstStyle/>
                    <a:p>
                      <a:pPr algn="l"/>
                      <a:r>
                        <a:rPr lang="zh-TW" altLang="en-US" sz="1400" dirty="0">
                          <a:latin typeface="微軟正黑體" panose="020B0604030504040204" pitchFamily="34" charset="-120"/>
                          <a:ea typeface="微軟正黑體" panose="020B0604030504040204" pitchFamily="34" charset="-120"/>
                        </a:rPr>
                        <a:t>黃金級</a:t>
                      </a:r>
                      <a:endParaRPr lang="en-US" altLang="zh-TW" sz="1400" dirty="0">
                        <a:latin typeface="微軟正黑體" panose="020B0604030504040204" pitchFamily="34" charset="-12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vMerge="1">
                  <a:txBody>
                    <a:bodyPr/>
                    <a:lstStyle/>
                    <a:p>
                      <a:endParaRPr lang="zh-TW" altLang="en-US"/>
                    </a:p>
                  </a:txBody>
                  <a:tcPr/>
                </a:tc>
                <a:extLst>
                  <a:ext uri="{0D108BD9-81ED-4DB2-BD59-A6C34878D82A}">
                    <a16:rowId xmlns:a16="http://schemas.microsoft.com/office/drawing/2014/main" val="10003"/>
                  </a:ext>
                </a:extLst>
              </a:tr>
              <a:tr h="279431">
                <a:tc vMerge="1">
                  <a:txBody>
                    <a:bodyPr/>
                    <a:lstStyle/>
                    <a:p>
                      <a:endParaRPr lang="zh-TW" altLang="en-US"/>
                    </a:p>
                  </a:txBody>
                  <a:tcPr/>
                </a:tc>
                <a:tc vMerge="1">
                  <a:txBody>
                    <a:bodyPr/>
                    <a:lstStyle/>
                    <a:p>
                      <a:endParaRPr lang="zh-TW" altLang="en-US"/>
                    </a:p>
                  </a:txBody>
                  <a:tcPr/>
                </a:tc>
                <a:tc>
                  <a:txBody>
                    <a:bodyPr/>
                    <a:lstStyle/>
                    <a:p>
                      <a:pPr algn="l"/>
                      <a:r>
                        <a:rPr lang="zh-TW" altLang="en-US" sz="1400" dirty="0">
                          <a:latin typeface="微軟正黑體" panose="020B0604030504040204" pitchFamily="34" charset="-120"/>
                          <a:ea typeface="微軟正黑體" panose="020B0604030504040204" pitchFamily="34" charset="-120"/>
                        </a:rPr>
                        <a:t>銀級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vMerge="1">
                  <a:txBody>
                    <a:bodyPr/>
                    <a:lstStyle/>
                    <a:p>
                      <a:endParaRPr lang="zh-TW" altLang="en-US"/>
                    </a:p>
                  </a:txBody>
                  <a:tcPr/>
                </a:tc>
                <a:extLst>
                  <a:ext uri="{0D108BD9-81ED-4DB2-BD59-A6C34878D82A}">
                    <a16:rowId xmlns:a16="http://schemas.microsoft.com/office/drawing/2014/main" val="10004"/>
                  </a:ext>
                </a:extLst>
              </a:tr>
              <a:tr h="279431">
                <a:tc vMerge="1">
                  <a:txBody>
                    <a:bodyPr/>
                    <a:lstStyle/>
                    <a:p>
                      <a:endParaRPr lang="zh-TW" altLang="en-US"/>
                    </a:p>
                  </a:txBody>
                  <a:tcPr/>
                </a:tc>
                <a:tc vMerge="1">
                  <a:txBody>
                    <a:bodyPr/>
                    <a:lstStyle/>
                    <a:p>
                      <a:endParaRPr lang="zh-TW" altLang="en-US"/>
                    </a:p>
                  </a:txBody>
                  <a:tcPr/>
                </a:tc>
                <a:tc>
                  <a:txBody>
                    <a:bodyPr/>
                    <a:lstStyle/>
                    <a:p>
                      <a:pPr algn="l"/>
                      <a:r>
                        <a:rPr lang="zh-TW" altLang="en-US" sz="1400" dirty="0">
                          <a:latin typeface="微軟正黑體" panose="020B0604030504040204" pitchFamily="34" charset="-120"/>
                          <a:ea typeface="微軟正黑體" panose="020B0604030504040204" pitchFamily="34" charset="-120"/>
                        </a:rPr>
                        <a:t>銅級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vMerge="1">
                  <a:txBody>
                    <a:bodyPr/>
                    <a:lstStyle/>
                    <a:p>
                      <a:endParaRPr lang="zh-TW" altLang="en-US"/>
                    </a:p>
                  </a:txBody>
                  <a:tcPr/>
                </a:tc>
                <a:extLst>
                  <a:ext uri="{0D108BD9-81ED-4DB2-BD59-A6C34878D82A}">
                    <a16:rowId xmlns:a16="http://schemas.microsoft.com/office/drawing/2014/main" val="10005"/>
                  </a:ext>
                </a:extLst>
              </a:tr>
              <a:tr h="108486">
                <a:tc vMerge="1">
                  <a:txBody>
                    <a:bodyPr/>
                    <a:lstStyle/>
                    <a:p>
                      <a:endParaRPr lang="zh-TW" altLang="en-US"/>
                    </a:p>
                  </a:txBody>
                  <a:tcPr/>
                </a:tc>
                <a:tc vMerge="1">
                  <a:txBody>
                    <a:bodyPr/>
                    <a:lstStyle/>
                    <a:p>
                      <a:endParaRPr lang="zh-TW" altLang="en-US"/>
                    </a:p>
                  </a:txBody>
                  <a:tcPr/>
                </a:tc>
                <a:tc>
                  <a:txBody>
                    <a:bodyPr/>
                    <a:lstStyle/>
                    <a:p>
                      <a:pPr algn="l"/>
                      <a:r>
                        <a:rPr lang="zh-TW" altLang="en-US" sz="1400" dirty="0">
                          <a:latin typeface="微軟正黑體" panose="020B0604030504040204" pitchFamily="34" charset="-120"/>
                          <a:ea typeface="微軟正黑體" panose="020B0604030504040204" pitchFamily="34" charset="-120"/>
                        </a:rPr>
                        <a:t>合格級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vMerge="1">
                  <a:txBody>
                    <a:bodyPr/>
                    <a:lstStyle/>
                    <a:p>
                      <a:endParaRPr lang="zh-TW" altLang="en-US"/>
                    </a:p>
                  </a:txBody>
                  <a:tcPr/>
                </a:tc>
                <a:extLst>
                  <a:ext uri="{0D108BD9-81ED-4DB2-BD59-A6C34878D82A}">
                    <a16:rowId xmlns:a16="http://schemas.microsoft.com/office/drawing/2014/main" val="10006"/>
                  </a:ext>
                </a:extLst>
              </a:tr>
              <a:tr h="279431">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5">
                  <a:txBody>
                    <a:bodyPr/>
                    <a:lstStyle/>
                    <a:p>
                      <a:pPr algn="ctr"/>
                      <a:r>
                        <a:rPr lang="zh-TW" altLang="en-US" sz="1400" dirty="0">
                          <a:latin typeface="Cambria" panose="02040503050406030204" pitchFamily="18" charset="0"/>
                          <a:ea typeface="微軟正黑體" panose="020B0604030504040204" pitchFamily="34" charset="-120"/>
                        </a:rPr>
                        <a:t>綠建築標章</a:t>
                      </a:r>
                      <a:endParaRPr lang="en-US" altLang="zh-TW" sz="1400" dirty="0">
                        <a:latin typeface="Cambria" panose="02040503050406030204" pitchFamily="18" charset="0"/>
                        <a:ea typeface="微軟正黑體" panose="020B0604030504040204" pitchFamily="34" charset="-120"/>
                      </a:endParaRPr>
                    </a:p>
                  </a:txBody>
                  <a:tcPr marL="29250" marR="29250" marT="14625" marB="14625" vert="eaVert"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zh-TW" altLang="en-US" sz="1400" dirty="0">
                          <a:latin typeface="Cambria" panose="02040503050406030204" pitchFamily="18" charset="0"/>
                          <a:ea typeface="微軟正黑體" panose="020B0604030504040204" pitchFamily="34" charset="-120"/>
                        </a:rPr>
                        <a:t>鑽石級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5">
                  <a:txBody>
                    <a:bodyPr/>
                    <a:lstStyle/>
                    <a:p>
                      <a:pPr marL="133200" indent="-133200" algn="l">
                        <a:lnSpc>
                          <a:spcPct val="120000"/>
                        </a:lnSpc>
                      </a:pPr>
                      <a:r>
                        <a:rPr lang="en-US" altLang="zh-TW" sz="1400" dirty="0">
                          <a:latin typeface="Cambria" panose="02040503050406030204" pitchFamily="18" charset="0"/>
                          <a:ea typeface="微軟正黑體" panose="020B0604030504040204" pitchFamily="34" charset="-120"/>
                        </a:rPr>
                        <a:t>1.</a:t>
                      </a:r>
                      <a:r>
                        <a:rPr lang="zh-TW" altLang="en-US" sz="1400" dirty="0">
                          <a:latin typeface="Cambria" panose="02040503050406030204" pitchFamily="18" charset="0"/>
                          <a:ea typeface="微軟正黑體" panose="020B0604030504040204" pitchFamily="34" charset="-120"/>
                        </a:rPr>
                        <a:t>不可重複申請</a:t>
                      </a:r>
                      <a:endParaRPr lang="en-US" altLang="zh-TW" sz="1400" dirty="0">
                        <a:latin typeface="Cambria" panose="02040503050406030204" pitchFamily="18" charset="0"/>
                        <a:ea typeface="微軟正黑體" panose="020B0604030504040204" pitchFamily="34" charset="-120"/>
                      </a:endParaRPr>
                    </a:p>
                    <a:p>
                      <a:pPr marL="133200" indent="-133200" algn="l">
                        <a:lnSpc>
                          <a:spcPct val="120000"/>
                        </a:lnSpc>
                      </a:pPr>
                      <a:r>
                        <a:rPr lang="en-US" altLang="zh-TW" sz="1400" dirty="0">
                          <a:latin typeface="Cambria" panose="02040503050406030204" pitchFamily="18" charset="0"/>
                          <a:ea typeface="微軟正黑體" panose="020B0604030504040204" pitchFamily="34" charset="-120"/>
                        </a:rPr>
                        <a:t>2.</a:t>
                      </a:r>
                      <a:r>
                        <a:rPr lang="zh-TW" altLang="en-US" sz="1400" dirty="0">
                          <a:latin typeface="Cambria" panose="02040503050406030204" pitchFamily="18" charset="0"/>
                          <a:ea typeface="微軟正黑體" panose="020B0604030504040204" pitchFamily="34" charset="-120"/>
                        </a:rPr>
                        <a:t>重建建築基地面積達</a:t>
                      </a:r>
                      <a:r>
                        <a:rPr lang="en-US" altLang="zh-TW" sz="1400" dirty="0">
                          <a:latin typeface="Cambria" panose="02040503050406030204" pitchFamily="18" charset="0"/>
                          <a:ea typeface="微軟正黑體" panose="020B0604030504040204" pitchFamily="34" charset="-120"/>
                        </a:rPr>
                        <a:t>500M2</a:t>
                      </a:r>
                      <a:r>
                        <a:rPr lang="zh-TW" altLang="en-US" sz="1400" dirty="0">
                          <a:latin typeface="Cambria" panose="02040503050406030204" pitchFamily="18" charset="0"/>
                          <a:ea typeface="微軟正黑體" panose="020B0604030504040204" pitchFamily="34" charset="-120"/>
                        </a:rPr>
                        <a:t>以上不適用銅級、合格級之獎勵額度</a:t>
                      </a:r>
                      <a:endParaRPr lang="en-US" altLang="zh-TW" sz="1400" dirty="0">
                        <a:latin typeface="Cambria" panose="02040503050406030204" pitchFamily="18" charset="0"/>
                        <a:ea typeface="微軟正黑體" panose="020B0604030504040204" pitchFamily="34" charset="-120"/>
                      </a:endParaRPr>
                    </a:p>
                    <a:p>
                      <a:pPr marL="133200" marR="0" lvl="0" indent="-133200" algn="l" defTabSz="914400" rtl="0" eaLnBrk="1" fontAlgn="auto" latinLnBrk="0" hangingPunct="1">
                        <a:lnSpc>
                          <a:spcPct val="120000"/>
                        </a:lnSpc>
                        <a:spcBef>
                          <a:spcPts val="0"/>
                        </a:spcBef>
                        <a:spcAft>
                          <a:spcPts val="0"/>
                        </a:spcAft>
                        <a:buClrTx/>
                        <a:buSzTx/>
                        <a:buFontTx/>
                        <a:buNone/>
                        <a:tabLst/>
                        <a:defRPr/>
                      </a:pPr>
                      <a:r>
                        <a:rPr lang="en-US" altLang="zh-TW" sz="1400" dirty="0">
                          <a:latin typeface="Cambria" panose="02040503050406030204" pitchFamily="18" charset="0"/>
                          <a:ea typeface="微軟正黑體" panose="020B0604030504040204" pitchFamily="34" charset="-120"/>
                        </a:rPr>
                        <a:t>3.</a:t>
                      </a:r>
                      <a:r>
                        <a:rPr lang="zh-TW" altLang="en-US" sz="1400" dirty="0">
                          <a:latin typeface="Cambria" panose="02040503050406030204" pitchFamily="18" charset="0"/>
                          <a:ea typeface="微軟正黑體" panose="020B0604030504040204" pitchFamily="34" charset="-120"/>
                        </a:rPr>
                        <a:t>須繳保證金</a:t>
                      </a:r>
                    </a:p>
                  </a:txBody>
                  <a:tcPr marL="877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7"/>
                  </a:ext>
                </a:extLst>
              </a:tr>
              <a:tr h="279431">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l"/>
                      <a:r>
                        <a:rPr lang="zh-TW" altLang="en-US" sz="1400" dirty="0">
                          <a:latin typeface="Cambria" panose="02040503050406030204" pitchFamily="18" charset="0"/>
                          <a:ea typeface="微軟正黑體" panose="020B0604030504040204" pitchFamily="34" charset="-120"/>
                        </a:rPr>
                        <a:t>黃金級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TW" altLang="en-US" sz="140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36000" marR="36000" marT="18000" marB="18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8"/>
                  </a:ext>
                </a:extLst>
              </a:tr>
              <a:tr h="279431">
                <a:tc vMerge="1">
                  <a:txBody>
                    <a:bodyPr/>
                    <a:lstStyle/>
                    <a:p>
                      <a:pPr algn="ctr"/>
                      <a:endParaRPr lang="zh-TW" altLang="en-US" sz="140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1400" dirty="0">
                          <a:latin typeface="Cambria" panose="02040503050406030204" pitchFamily="18" charset="0"/>
                          <a:ea typeface="微軟正黑體" panose="020B0604030504040204" pitchFamily="34" charset="-120"/>
                        </a:rPr>
                        <a:t>銀級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36000" marR="36000" marT="18000" marB="18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9431">
                <a:tc vMerge="1">
                  <a:txBody>
                    <a:bodyPr/>
                    <a:lstStyle/>
                    <a:p>
                      <a:endParaRPr lang="zh-TW" altLang="en-US"/>
                    </a:p>
                  </a:txBody>
                  <a:tcPr/>
                </a:tc>
                <a:tc vMerge="1">
                  <a:txBody>
                    <a:bodyPr/>
                    <a:lstStyle/>
                    <a:p>
                      <a:endParaRPr lang="zh-TW" altLang="en-US"/>
                    </a:p>
                  </a:txBody>
                  <a:tcPr/>
                </a:tc>
                <a:tc>
                  <a:txBody>
                    <a:bodyPr/>
                    <a:lstStyle/>
                    <a:p>
                      <a:pPr algn="l"/>
                      <a:r>
                        <a:rPr lang="zh-TW" altLang="en-US" sz="1400" dirty="0">
                          <a:latin typeface="Cambria" panose="02040503050406030204" pitchFamily="18" charset="0"/>
                          <a:ea typeface="微軟正黑體" panose="020B0604030504040204" pitchFamily="34" charset="-120"/>
                        </a:rPr>
                        <a:t>銅級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zh-TW" altLang="en-US"/>
                    </a:p>
                  </a:txBody>
                  <a:tcPr/>
                </a:tc>
                <a:extLst>
                  <a:ext uri="{0D108BD9-81ED-4DB2-BD59-A6C34878D82A}">
                    <a16:rowId xmlns:a16="http://schemas.microsoft.com/office/drawing/2014/main" val="10010"/>
                  </a:ext>
                </a:extLst>
              </a:tr>
              <a:tr h="279431">
                <a:tc vMerge="1">
                  <a:txBody>
                    <a:bodyPr/>
                    <a:lstStyle/>
                    <a:p>
                      <a:endParaRPr lang="zh-TW" altLang="en-US"/>
                    </a:p>
                  </a:txBody>
                  <a:tcPr/>
                </a:tc>
                <a:tc vMerge="1">
                  <a:txBody>
                    <a:bodyPr/>
                    <a:lstStyle/>
                    <a:p>
                      <a:endParaRPr lang="zh-TW" altLang="en-US"/>
                    </a:p>
                  </a:txBody>
                  <a:tcPr/>
                </a:tc>
                <a:tc>
                  <a:txBody>
                    <a:bodyPr/>
                    <a:lstStyle/>
                    <a:p>
                      <a:pPr algn="l"/>
                      <a:r>
                        <a:rPr lang="zh-TW" altLang="en-US" sz="1400" dirty="0">
                          <a:latin typeface="Cambria" panose="02040503050406030204" pitchFamily="18" charset="0"/>
                          <a:ea typeface="微軟正黑體" panose="020B0604030504040204" pitchFamily="34" charset="-120"/>
                        </a:rPr>
                        <a:t>合格級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zh-TW" altLang="en-US"/>
                    </a:p>
                  </a:txBody>
                  <a:tcPr/>
                </a:tc>
                <a:extLst>
                  <a:ext uri="{0D108BD9-81ED-4DB2-BD59-A6C34878D82A}">
                    <a16:rowId xmlns:a16="http://schemas.microsoft.com/office/drawing/2014/main" val="10011"/>
                  </a:ext>
                </a:extLst>
              </a:tr>
              <a:tr h="404694">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1400" dirty="0">
                          <a:latin typeface="Cambria" panose="02040503050406030204" pitchFamily="18" charset="0"/>
                          <a:ea typeface="微軟正黑體" panose="020B0604030504040204" pitchFamily="34" charset="-120"/>
                        </a:rPr>
                        <a:t>無障礙環境設計</a:t>
                      </a:r>
                      <a:endParaRPr lang="en-US" altLang="zh-TW" sz="1400" dirty="0">
                        <a:latin typeface="Cambria" panose="02040503050406030204" pitchFamily="18" charset="0"/>
                        <a:ea typeface="微軟正黑體" panose="020B0604030504040204" pitchFamily="34" charset="-120"/>
                      </a:endParaRPr>
                    </a:p>
                  </a:txBody>
                  <a:tcPr marL="29250" marR="29250" marT="0" marB="0" vert="eaVert"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l"/>
                      <a:r>
                        <a:rPr lang="zh-TW" altLang="en-US" sz="1400" dirty="0">
                          <a:latin typeface="Cambria" panose="02040503050406030204" pitchFamily="18" charset="0"/>
                          <a:ea typeface="微軟正黑體" panose="020B0604030504040204" pitchFamily="34" charset="-120"/>
                        </a:rPr>
                        <a:t>無障礙住宅建築標章</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rowSpan="3">
                  <a:txBody>
                    <a:bodyPr/>
                    <a:lstStyle/>
                    <a:p>
                      <a:pPr algn="l"/>
                      <a:r>
                        <a:rPr lang="en-US" altLang="zh-TW" sz="1400" dirty="0">
                          <a:latin typeface="Cambria" panose="02040503050406030204" pitchFamily="18" charset="0"/>
                          <a:ea typeface="微軟正黑體" panose="020B0604030504040204" pitchFamily="34" charset="-120"/>
                        </a:rPr>
                        <a:t>1.</a:t>
                      </a:r>
                      <a:r>
                        <a:rPr lang="zh-TW" altLang="en-US" sz="1400" dirty="0">
                          <a:latin typeface="Cambria" panose="02040503050406030204" pitchFamily="18" charset="0"/>
                          <a:ea typeface="微軟正黑體" panose="020B0604030504040204" pitchFamily="34" charset="-120"/>
                        </a:rPr>
                        <a:t>不可重複申請</a:t>
                      </a:r>
                      <a:endParaRPr lang="en-US" altLang="zh-TW" sz="1400" dirty="0">
                        <a:latin typeface="Cambria" panose="02040503050406030204" pitchFamily="18" charset="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dirty="0">
                          <a:latin typeface="Cambria" panose="02040503050406030204" pitchFamily="18" charset="0"/>
                          <a:ea typeface="微軟正黑體" panose="020B0604030504040204" pitchFamily="34" charset="-120"/>
                        </a:rPr>
                        <a:t>2.</a:t>
                      </a:r>
                      <a:r>
                        <a:rPr lang="zh-TW" altLang="en-US" sz="1400" dirty="0">
                          <a:latin typeface="Cambria" panose="02040503050406030204" pitchFamily="18" charset="0"/>
                          <a:ea typeface="微軟正黑體" panose="020B0604030504040204" pitchFamily="34" charset="-120"/>
                        </a:rPr>
                        <a:t>須繳保證金</a:t>
                      </a:r>
                    </a:p>
                  </a:txBody>
                  <a:tcPr marL="877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extLst>
                  <a:ext uri="{0D108BD9-81ED-4DB2-BD59-A6C34878D82A}">
                    <a16:rowId xmlns:a16="http://schemas.microsoft.com/office/drawing/2014/main" val="10012"/>
                  </a:ext>
                </a:extLst>
              </a:tr>
              <a:tr h="404694">
                <a:tc vMerge="1">
                  <a:txBody>
                    <a:bodyPr/>
                    <a:lstStyle/>
                    <a:p>
                      <a:endParaRPr lang="zh-TW" altLang="en-US"/>
                    </a:p>
                  </a:txBody>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TW" altLang="en-US" sz="1400" dirty="0">
                          <a:latin typeface="Cambria" panose="02040503050406030204" pitchFamily="18" charset="0"/>
                          <a:ea typeface="微軟正黑體" panose="020B0604030504040204" pitchFamily="34" charset="-120"/>
                        </a:rPr>
                        <a:t>新建住宅性能評估</a:t>
                      </a:r>
                      <a:r>
                        <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dirty="0">
                          <a:latin typeface="Cambria" panose="02040503050406030204" pitchFamily="18" charset="0"/>
                          <a:ea typeface="微軟正黑體" panose="020B0604030504040204" pitchFamily="34" charset="-120"/>
                        </a:rPr>
                        <a:t>無障礙環境（第</a:t>
                      </a:r>
                      <a:r>
                        <a:rPr lang="en-US" altLang="zh-TW" sz="1400" dirty="0">
                          <a:latin typeface="Cambria" panose="02040503050406030204" pitchFamily="18" charset="0"/>
                          <a:ea typeface="微軟正黑體" panose="020B0604030504040204" pitchFamily="34" charset="-120"/>
                        </a:rPr>
                        <a:t>1</a:t>
                      </a:r>
                      <a:r>
                        <a:rPr lang="zh-TW" altLang="en-US" sz="1400" dirty="0">
                          <a:latin typeface="Cambria" panose="02040503050406030204" pitchFamily="18" charset="0"/>
                          <a:ea typeface="微軟正黑體" panose="020B0604030504040204" pitchFamily="34" charset="-120"/>
                        </a:rPr>
                        <a:t>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vMerge="1">
                  <a:txBody>
                    <a:bodyPr/>
                    <a:lstStyle/>
                    <a:p>
                      <a:pPr algn="ctr"/>
                      <a:endParaRPr lang="zh-TW" altLang="en-US" sz="1400" dirty="0">
                        <a:latin typeface="Cambria" panose="02040503050406030204" pitchFamily="18" charset="0"/>
                        <a:ea typeface="微軟正黑體" panose="020B0604030504040204" pitchFamily="34" charset="-120"/>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13"/>
                  </a:ext>
                </a:extLst>
              </a:tr>
              <a:tr h="404694">
                <a:tc vMerge="1">
                  <a:txBody>
                    <a:bodyPr/>
                    <a:lstStyle/>
                    <a:p>
                      <a:endParaRPr lang="zh-TW" altLang="en-US"/>
                    </a:p>
                  </a:txBody>
                  <a:tcPr/>
                </a:tc>
                <a:tc vMerge="1">
                  <a:txBody>
                    <a:bodyPr/>
                    <a:lstStyle/>
                    <a:p>
                      <a:endParaRPr lang="zh-TW" altLang="en-US"/>
                    </a:p>
                  </a:txBody>
                  <a:tcPr/>
                </a:tc>
                <a:tc>
                  <a:txBody>
                    <a:bodyPr/>
                    <a:lstStyle/>
                    <a:p>
                      <a:pPr algn="l"/>
                      <a:r>
                        <a:rPr lang="zh-TW" altLang="en-US" sz="1400" dirty="0">
                          <a:latin typeface="Cambria" panose="02040503050406030204" pitchFamily="18" charset="0"/>
                          <a:ea typeface="微軟正黑體" panose="020B0604030504040204" pitchFamily="34" charset="-120"/>
                        </a:rPr>
                        <a:t>新建住宅性能評估</a:t>
                      </a:r>
                      <a:r>
                        <a:rPr lang="zh-TW" altLang="zh-TW" sz="1400" kern="12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dirty="0">
                          <a:latin typeface="Cambria" panose="02040503050406030204" pitchFamily="18" charset="0"/>
                          <a:ea typeface="微軟正黑體" panose="020B0604030504040204" pitchFamily="34" charset="-120"/>
                        </a:rPr>
                        <a:t>無障礙環境（第</a:t>
                      </a:r>
                      <a:r>
                        <a:rPr lang="en-US" altLang="zh-TW" sz="1400" dirty="0">
                          <a:latin typeface="Cambria" panose="02040503050406030204" pitchFamily="18" charset="0"/>
                          <a:ea typeface="微軟正黑體" panose="020B0604030504040204" pitchFamily="34" charset="-120"/>
                        </a:rPr>
                        <a:t>2</a:t>
                      </a:r>
                      <a:r>
                        <a:rPr lang="zh-TW" altLang="en-US" sz="1400" dirty="0">
                          <a:latin typeface="Cambria" panose="02040503050406030204" pitchFamily="18" charset="0"/>
                          <a:ea typeface="微軟正黑體" panose="020B0604030504040204" pitchFamily="34" charset="-120"/>
                        </a:rPr>
                        <a:t>級）</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vMerge="1">
                  <a:txBody>
                    <a:bodyPr/>
                    <a:lstStyle/>
                    <a:p>
                      <a:endParaRPr lang="zh-TW" altLang="en-US"/>
                    </a:p>
                  </a:txBody>
                  <a:tcPr/>
                </a:tc>
                <a:extLst>
                  <a:ext uri="{0D108BD9-81ED-4DB2-BD59-A6C34878D82A}">
                    <a16:rowId xmlns:a16="http://schemas.microsoft.com/office/drawing/2014/main" val="10014"/>
                  </a:ext>
                </a:extLst>
              </a:tr>
              <a:tr h="475355">
                <a:tc vMerge="1">
                  <a:txBody>
                    <a:bodyPr/>
                    <a:lstStyle/>
                    <a:p>
                      <a:pPr algn="ctr"/>
                      <a:endParaRPr lang="zh-TW" altLang="en-US" sz="140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r>
                        <a:rPr lang="zh-TW" altLang="en-US" sz="1400" dirty="0">
                          <a:latin typeface="Cambria" panose="02040503050406030204" pitchFamily="18" charset="0"/>
                          <a:ea typeface="微軟正黑體" panose="020B0604030504040204" pitchFamily="34" charset="-120"/>
                        </a:rPr>
                        <a:t>協助取得及開闢重建計畫範圍周邊公共設施用地，產權登記為公有者</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l"/>
                      <a:endParaRPr lang="zh-TW" altLang="en-US" sz="1400" dirty="0">
                        <a:latin typeface="Cambria" panose="02040503050406030204" pitchFamily="18" charset="0"/>
                        <a:ea typeface="微軟正黑體" panose="020B0604030504040204" pitchFamily="34" charset="-120"/>
                      </a:endParaRPr>
                    </a:p>
                  </a:txBody>
                  <a:tcPr marL="36000" marR="36000" marT="18000" marB="18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endParaRPr lang="en-US" altLang="zh-TW" sz="1400" dirty="0">
                        <a:latin typeface="Cambria" panose="02040503050406030204" pitchFamily="18" charset="0"/>
                        <a:ea typeface="微軟正黑體" panose="020B0604030504040204" pitchFamily="34" charset="-120"/>
                      </a:endParaRPr>
                    </a:p>
                  </a:txBody>
                  <a:tcPr marL="877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5"/>
                  </a:ext>
                </a:extLst>
              </a:tr>
              <a:tr h="27943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bg1"/>
                          </a:solidFill>
                          <a:latin typeface="Cambria" panose="02040503050406030204" pitchFamily="18" charset="0"/>
                          <a:ea typeface="微軟正黑體" panose="020B0604030504040204" pitchFamily="34" charset="-120"/>
                        </a:rPr>
                        <a:t>時程獎勵（</a:t>
                      </a:r>
                      <a:r>
                        <a:rPr lang="en-US" altLang="zh-TW" sz="1400" b="1" dirty="0">
                          <a:solidFill>
                            <a:schemeClr val="bg1"/>
                          </a:solidFill>
                          <a:latin typeface="Cambria" panose="02040503050406030204" pitchFamily="18" charset="0"/>
                          <a:ea typeface="微軟正黑體" panose="020B0604030504040204" pitchFamily="34" charset="-120"/>
                        </a:rPr>
                        <a:t>109/5/9</a:t>
                      </a:r>
                      <a:r>
                        <a:rPr lang="zh-TW" altLang="en-US" sz="1400" b="1" dirty="0">
                          <a:solidFill>
                            <a:schemeClr val="bg1"/>
                          </a:solidFill>
                          <a:latin typeface="Cambria" panose="02040503050406030204" pitchFamily="18" charset="0"/>
                          <a:ea typeface="微軟正黑體" panose="020B0604030504040204" pitchFamily="34" charset="-120"/>
                        </a:rPr>
                        <a:t> 前）</a:t>
                      </a: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l"/>
                      <a:endParaRPr lang="zh-TW" altLang="en-US" sz="1400" dirty="0">
                        <a:latin typeface="Cambria" panose="02040503050406030204" pitchFamily="18" charset="0"/>
                        <a:ea typeface="微軟正黑體" panose="020B0604030504040204" pitchFamily="34" charset="-120"/>
                      </a:endParaRPr>
                    </a:p>
                  </a:txBody>
                  <a:tcPr marL="36000" marR="36000" marT="18000" marB="18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zh-TW" altLang="en-US"/>
                    </a:p>
                  </a:txBody>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zh-TW" altLang="en-US" sz="1400" dirty="0">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solidFill>
                          <a:schemeClr val="bg1"/>
                        </a:solidFill>
                        <a:latin typeface="Cambria" panose="02040503050406030204" pitchFamily="18" charset="0"/>
                        <a:ea typeface="微軟正黑體" panose="020B0604030504040204" pitchFamily="34" charset="-120"/>
                      </a:endParaRPr>
                    </a:p>
                  </a:txBody>
                  <a:tcPr marL="292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a:endParaRPr lang="en-US" altLang="zh-TW" sz="1400" dirty="0">
                        <a:latin typeface="Cambria" panose="02040503050406030204" pitchFamily="18" charset="0"/>
                        <a:ea typeface="微軟正黑體" panose="020B0604030504040204" pitchFamily="34" charset="-120"/>
                      </a:endParaRPr>
                    </a:p>
                  </a:txBody>
                  <a:tcPr marL="87750" marR="29250" marT="14625" marB="14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16940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箭號: 燕尾形向右 55">
            <a:extLst>
              <a:ext uri="{FF2B5EF4-FFF2-40B4-BE49-F238E27FC236}">
                <a16:creationId xmlns:a16="http://schemas.microsoft.com/office/drawing/2014/main" id="{6E804D2F-8D4B-4B7A-9AD2-8F13F94B8FAF}"/>
              </a:ext>
            </a:extLst>
          </p:cNvPr>
          <p:cNvSpPr/>
          <p:nvPr/>
        </p:nvSpPr>
        <p:spPr>
          <a:xfrm>
            <a:off x="5339228" y="3654770"/>
            <a:ext cx="4048325" cy="706208"/>
          </a:xfrm>
          <a:prstGeom prst="notch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6" name="箭號: 燕尾形向右 45">
            <a:extLst>
              <a:ext uri="{FF2B5EF4-FFF2-40B4-BE49-F238E27FC236}">
                <a16:creationId xmlns:a16="http://schemas.microsoft.com/office/drawing/2014/main" id="{44CAF062-4888-4E6E-BB88-71540629A968}"/>
              </a:ext>
            </a:extLst>
          </p:cNvPr>
          <p:cNvSpPr/>
          <p:nvPr/>
        </p:nvSpPr>
        <p:spPr>
          <a:xfrm>
            <a:off x="518448" y="3617887"/>
            <a:ext cx="4857734" cy="706208"/>
          </a:xfrm>
          <a:prstGeom prst="notch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2" name="群組 1">
            <a:extLst>
              <a:ext uri="{FF2B5EF4-FFF2-40B4-BE49-F238E27FC236}">
                <a16:creationId xmlns:a16="http://schemas.microsoft.com/office/drawing/2014/main" id="{18AAC050-B532-4D2C-BA4B-826DC51401B4}"/>
              </a:ext>
            </a:extLst>
          </p:cNvPr>
          <p:cNvGrpSpPr/>
          <p:nvPr/>
        </p:nvGrpSpPr>
        <p:grpSpPr>
          <a:xfrm>
            <a:off x="299352" y="473283"/>
            <a:ext cx="9361280" cy="536125"/>
            <a:chOff x="299352" y="473283"/>
            <a:chExt cx="9361280" cy="536125"/>
          </a:xfrm>
        </p:grpSpPr>
        <p:sp>
          <p:nvSpPr>
            <p:cNvPr id="3" name="五邊形 4">
              <a:extLst>
                <a:ext uri="{FF2B5EF4-FFF2-40B4-BE49-F238E27FC236}">
                  <a16:creationId xmlns:a16="http://schemas.microsoft.com/office/drawing/2014/main" id="{0320A98C-7F1A-4F59-90E6-BFE3D1A148BB}"/>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4" name="＞形箭號 5">
              <a:extLst>
                <a:ext uri="{FF2B5EF4-FFF2-40B4-BE49-F238E27FC236}">
                  <a16:creationId xmlns:a16="http://schemas.microsoft.com/office/drawing/2014/main" id="{FD2FDB33-BE18-4DFA-B833-81EBCFF02C92}"/>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latin typeface="標楷體" panose="03000509000000000000" pitchFamily="65" charset="-120"/>
                <a:ea typeface="標楷體" panose="03000509000000000000" pitchFamily="65" charset="-120"/>
              </a:endParaRPr>
            </a:p>
          </p:txBody>
        </p:sp>
        <p:sp>
          <p:nvSpPr>
            <p:cNvPr id="5" name="五邊形 6">
              <a:extLst>
                <a:ext uri="{FF2B5EF4-FFF2-40B4-BE49-F238E27FC236}">
                  <a16:creationId xmlns:a16="http://schemas.microsoft.com/office/drawing/2014/main" id="{602B516B-2D69-44A5-B803-4DAD121C8DE5}"/>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13DBFE76-8238-4B74-BD48-041A6F12BE82}"/>
                </a:ext>
              </a:extLst>
            </p:cNvPr>
            <p:cNvSpPr txBox="1"/>
            <p:nvPr/>
          </p:nvSpPr>
          <p:spPr>
            <a:xfrm>
              <a:off x="2792760" y="497457"/>
              <a:ext cx="6867872" cy="474570"/>
            </a:xfrm>
            <a:prstGeom prst="rect">
              <a:avLst/>
            </a:prstGeom>
            <a:noFill/>
          </p:spPr>
          <p:txBody>
            <a:bodyPr wrap="square" tIns="58500" rtlCol="0" anchor="ctr" anchorCtr="0">
              <a:spAutoFit/>
            </a:bodyPr>
            <a:lstStyle/>
            <a:p>
              <a:r>
                <a:rPr lang="zh-TW" altLang="en-US" sz="2400" dirty="0">
                  <a:latin typeface="微軟正黑體" panose="020B0604030504040204" pitchFamily="34" charset="-120"/>
                  <a:ea typeface="微軟正黑體" panose="020B0604030504040204" pitchFamily="34" charset="-120"/>
                </a:rPr>
                <a:t>危老重建要花多久時間？</a:t>
              </a:r>
            </a:p>
          </p:txBody>
        </p:sp>
        <p:sp>
          <p:nvSpPr>
            <p:cNvPr id="7" name="文字方塊 6">
              <a:extLst>
                <a:ext uri="{FF2B5EF4-FFF2-40B4-BE49-F238E27FC236}">
                  <a16:creationId xmlns:a16="http://schemas.microsoft.com/office/drawing/2014/main" id="{1FBD7384-792B-4E14-831B-B2EE12CA44A5}"/>
                </a:ext>
              </a:extLst>
            </p:cNvPr>
            <p:cNvSpPr txBox="1"/>
            <p:nvPr/>
          </p:nvSpPr>
          <p:spPr>
            <a:xfrm>
              <a:off x="619800" y="473283"/>
              <a:ext cx="1812920" cy="536125"/>
            </a:xfrm>
            <a:prstGeom prst="rect">
              <a:avLst/>
            </a:prstGeom>
            <a:noFill/>
          </p:spPr>
          <p:txBody>
            <a:bodyPr wrap="square" lIns="0" tIns="58500" rIns="0" rtlCol="0" anchor="ctr" anchorCtr="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作業期程</a:t>
              </a:r>
            </a:p>
          </p:txBody>
        </p:sp>
      </p:grpSp>
      <p:sp>
        <p:nvSpPr>
          <p:cNvPr id="12" name="矩形 11">
            <a:extLst>
              <a:ext uri="{FF2B5EF4-FFF2-40B4-BE49-F238E27FC236}">
                <a16:creationId xmlns:a16="http://schemas.microsoft.com/office/drawing/2014/main" id="{3E2A451C-1A8B-4135-823E-051F1D8B4020}"/>
              </a:ext>
            </a:extLst>
          </p:cNvPr>
          <p:cNvSpPr/>
          <p:nvPr/>
        </p:nvSpPr>
        <p:spPr>
          <a:xfrm>
            <a:off x="4437347" y="4320583"/>
            <a:ext cx="639404" cy="10904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圓角矩形圖說文字 52">
            <a:extLst>
              <a:ext uri="{FF2B5EF4-FFF2-40B4-BE49-F238E27FC236}">
                <a16:creationId xmlns:a16="http://schemas.microsoft.com/office/drawing/2014/main" id="{191BA231-3A5A-4192-8B06-F6306892CABA}"/>
              </a:ext>
            </a:extLst>
          </p:cNvPr>
          <p:cNvSpPr/>
          <p:nvPr/>
        </p:nvSpPr>
        <p:spPr>
          <a:xfrm>
            <a:off x="1639364" y="1856789"/>
            <a:ext cx="1686046" cy="1517359"/>
          </a:xfrm>
          <a:prstGeom prst="wedgeRoundRectCallout">
            <a:avLst>
              <a:gd name="adj1" fmla="val -11919"/>
              <a:gd name="adj2" fmla="val 76840"/>
              <a:gd name="adj3" fmla="val 16667"/>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en-US" sz="1600" dirty="0">
                <a:solidFill>
                  <a:schemeClr val="accent2">
                    <a:lumMod val="50000"/>
                  </a:schemeClr>
                </a:solidFill>
                <a:latin typeface="Cambria" panose="02040503050406030204" pitchFamily="18" charset="0"/>
                <a:ea typeface="微軟正黑體" panose="020B0604030504040204" pitchFamily="34" charset="-120"/>
              </a:rPr>
              <a:t>危老重建推動師代住戶向評估機構送件，作業</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評估時間暫估</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1~2</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個月。</a:t>
            </a:r>
          </a:p>
        </p:txBody>
      </p:sp>
      <p:sp>
        <p:nvSpPr>
          <p:cNvPr id="16" name="圓角矩形圖說文字 53">
            <a:extLst>
              <a:ext uri="{FF2B5EF4-FFF2-40B4-BE49-F238E27FC236}">
                <a16:creationId xmlns:a16="http://schemas.microsoft.com/office/drawing/2014/main" id="{484DBE8D-8D24-41DA-905D-BD09F678E3B9}"/>
              </a:ext>
            </a:extLst>
          </p:cNvPr>
          <p:cNvSpPr/>
          <p:nvPr/>
        </p:nvSpPr>
        <p:spPr>
          <a:xfrm>
            <a:off x="4728231" y="1721511"/>
            <a:ext cx="1944567" cy="1382311"/>
          </a:xfrm>
          <a:prstGeom prst="wedgeRoundRectCallout">
            <a:avLst>
              <a:gd name="adj1" fmla="val 9650"/>
              <a:gd name="adj2" fmla="val 109859"/>
              <a:gd name="adj3" fmla="val 16667"/>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en-US" sz="1600" dirty="0">
                <a:solidFill>
                  <a:schemeClr val="accent2">
                    <a:lumMod val="50000"/>
                  </a:schemeClr>
                </a:solidFill>
                <a:latin typeface="Cambria" panose="02040503050406030204" pitchFamily="18" charset="0"/>
                <a:ea typeface="微軟正黑體" panose="020B0604030504040204" pitchFamily="34" charset="-120"/>
              </a:rPr>
              <a:t>重建計畫核可後</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180</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天內要申請建照，得延長一次。實際作業加審照時間約</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3~6</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個月。</a:t>
            </a:r>
          </a:p>
        </p:txBody>
      </p:sp>
      <p:sp>
        <p:nvSpPr>
          <p:cNvPr id="17" name="圓角矩形圖說文字 54">
            <a:extLst>
              <a:ext uri="{FF2B5EF4-FFF2-40B4-BE49-F238E27FC236}">
                <a16:creationId xmlns:a16="http://schemas.microsoft.com/office/drawing/2014/main" id="{D2C98095-1116-4CD2-A1EB-BCD96E4325B8}"/>
              </a:ext>
            </a:extLst>
          </p:cNvPr>
          <p:cNvSpPr/>
          <p:nvPr/>
        </p:nvSpPr>
        <p:spPr>
          <a:xfrm>
            <a:off x="7685591" y="2232066"/>
            <a:ext cx="1612160" cy="926846"/>
          </a:xfrm>
          <a:prstGeom prst="wedgeRoundRectCallout">
            <a:avLst>
              <a:gd name="adj1" fmla="val -34267"/>
              <a:gd name="adj2" fmla="val 117796"/>
              <a:gd name="adj3" fmla="val 16667"/>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en-US" sz="1600" dirty="0">
                <a:solidFill>
                  <a:schemeClr val="accent2">
                    <a:lumMod val="50000"/>
                  </a:schemeClr>
                </a:solidFill>
                <a:latin typeface="Cambria" panose="02040503050406030204" pitchFamily="18" charset="0"/>
                <a:ea typeface="微軟正黑體" panose="020B0604030504040204" pitchFamily="34" charset="-120"/>
              </a:rPr>
              <a:t>竣工申領使照時間預估</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2~3</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個月。</a:t>
            </a:r>
          </a:p>
        </p:txBody>
      </p:sp>
      <p:sp>
        <p:nvSpPr>
          <p:cNvPr id="18" name="文字版面配置區 10">
            <a:extLst>
              <a:ext uri="{FF2B5EF4-FFF2-40B4-BE49-F238E27FC236}">
                <a16:creationId xmlns:a16="http://schemas.microsoft.com/office/drawing/2014/main" id="{590B603A-C820-485E-AC07-0E091FC0641A}"/>
              </a:ext>
            </a:extLst>
          </p:cNvPr>
          <p:cNvSpPr txBox="1">
            <a:spLocks/>
          </p:cNvSpPr>
          <p:nvPr/>
        </p:nvSpPr>
        <p:spPr>
          <a:xfrm>
            <a:off x="5376182" y="4149020"/>
            <a:ext cx="992864" cy="301398"/>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altLang="zh-TW" sz="1600" dirty="0">
                <a:solidFill>
                  <a:srgbClr val="FF0000"/>
                </a:solidFill>
                <a:latin typeface="Cambria" panose="02040503050406030204" pitchFamily="18" charset="0"/>
                <a:ea typeface="微軟正黑體" panose="020B0604030504040204" pitchFamily="34" charset="-120"/>
              </a:rPr>
              <a:t>3~6</a:t>
            </a:r>
            <a:r>
              <a:rPr lang="zh-TW" altLang="en-US" sz="1600" dirty="0">
                <a:solidFill>
                  <a:srgbClr val="FF0000"/>
                </a:solidFill>
                <a:latin typeface="Cambria" panose="02040503050406030204" pitchFamily="18" charset="0"/>
                <a:ea typeface="微軟正黑體" panose="020B0604030504040204" pitchFamily="34" charset="-120"/>
              </a:rPr>
              <a:t>個月</a:t>
            </a:r>
          </a:p>
        </p:txBody>
      </p:sp>
      <p:sp>
        <p:nvSpPr>
          <p:cNvPr id="19" name="文字版面配置區 10">
            <a:extLst>
              <a:ext uri="{FF2B5EF4-FFF2-40B4-BE49-F238E27FC236}">
                <a16:creationId xmlns:a16="http://schemas.microsoft.com/office/drawing/2014/main" id="{1E29B9B3-54DD-4080-A70F-71E2EE583FD6}"/>
              </a:ext>
            </a:extLst>
          </p:cNvPr>
          <p:cNvSpPr txBox="1">
            <a:spLocks/>
          </p:cNvSpPr>
          <p:nvPr/>
        </p:nvSpPr>
        <p:spPr>
          <a:xfrm>
            <a:off x="6684590" y="3759159"/>
            <a:ext cx="518638" cy="301398"/>
          </a:xfrm>
          <a:prstGeom prst="rect">
            <a:avLst/>
          </a:prstGeom>
        </p:spPr>
        <p:txBody>
          <a:bodyPr vert="horz" lIns="74295" tIns="37148" rIns="74295" bIns="37148"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zh-TW" altLang="en-US" sz="2000" dirty="0">
              <a:solidFill>
                <a:schemeClr val="accent5">
                  <a:lumMod val="75000"/>
                </a:schemeClr>
              </a:solidFill>
              <a:latin typeface="Cambria" panose="02040503050406030204" pitchFamily="18" charset="0"/>
              <a:ea typeface="微軟正黑體" panose="020B0604030504040204" pitchFamily="34" charset="-120"/>
            </a:endParaRPr>
          </a:p>
        </p:txBody>
      </p:sp>
      <p:sp>
        <p:nvSpPr>
          <p:cNvPr id="20" name="文字版面配置區 10">
            <a:extLst>
              <a:ext uri="{FF2B5EF4-FFF2-40B4-BE49-F238E27FC236}">
                <a16:creationId xmlns:a16="http://schemas.microsoft.com/office/drawing/2014/main" id="{19CABE87-0F80-4E4D-BB3D-745B7D77DAC9}"/>
              </a:ext>
            </a:extLst>
          </p:cNvPr>
          <p:cNvSpPr txBox="1">
            <a:spLocks/>
          </p:cNvSpPr>
          <p:nvPr/>
        </p:nvSpPr>
        <p:spPr>
          <a:xfrm>
            <a:off x="7934159" y="4147265"/>
            <a:ext cx="1213875" cy="292500"/>
          </a:xfrm>
          <a:prstGeom prst="rect">
            <a:avLst/>
          </a:prstGeom>
        </p:spPr>
        <p:txBody>
          <a:bodyPr vert="horz" lIns="74295" tIns="37148" rIns="74295" bIns="37148"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altLang="zh-TW" sz="1600" dirty="0">
                <a:solidFill>
                  <a:srgbClr val="FF0000"/>
                </a:solidFill>
                <a:latin typeface="Cambria" panose="02040503050406030204" pitchFamily="18" charset="0"/>
                <a:ea typeface="微軟正黑體" panose="020B0604030504040204" pitchFamily="34" charset="-120"/>
              </a:rPr>
              <a:t>2~3</a:t>
            </a:r>
            <a:r>
              <a:rPr lang="zh-TW" altLang="en-US" sz="1600" dirty="0">
                <a:solidFill>
                  <a:srgbClr val="FF0000"/>
                </a:solidFill>
                <a:latin typeface="Cambria" panose="02040503050406030204" pitchFamily="18" charset="0"/>
                <a:ea typeface="微軟正黑體" panose="020B0604030504040204" pitchFamily="34" charset="-120"/>
              </a:rPr>
              <a:t>個月</a:t>
            </a:r>
          </a:p>
        </p:txBody>
      </p:sp>
      <p:grpSp>
        <p:nvGrpSpPr>
          <p:cNvPr id="45" name="群組 44">
            <a:extLst>
              <a:ext uri="{FF2B5EF4-FFF2-40B4-BE49-F238E27FC236}">
                <a16:creationId xmlns:a16="http://schemas.microsoft.com/office/drawing/2014/main" id="{4230361D-7116-433A-899D-E2A561D67184}"/>
              </a:ext>
            </a:extLst>
          </p:cNvPr>
          <p:cNvGrpSpPr/>
          <p:nvPr/>
        </p:nvGrpSpPr>
        <p:grpSpPr>
          <a:xfrm>
            <a:off x="6705970" y="1571424"/>
            <a:ext cx="2464123" cy="1382311"/>
            <a:chOff x="6381509" y="1013770"/>
            <a:chExt cx="2698120" cy="1382311"/>
          </a:xfrm>
        </p:grpSpPr>
        <p:sp>
          <p:nvSpPr>
            <p:cNvPr id="21" name="右彎箭號 60">
              <a:extLst>
                <a:ext uri="{FF2B5EF4-FFF2-40B4-BE49-F238E27FC236}">
                  <a16:creationId xmlns:a16="http://schemas.microsoft.com/office/drawing/2014/main" id="{B1ECFD57-4391-4AD1-B487-2B2FEB9FE34E}"/>
                </a:ext>
              </a:extLst>
            </p:cNvPr>
            <p:cNvSpPr/>
            <p:nvPr/>
          </p:nvSpPr>
          <p:spPr>
            <a:xfrm>
              <a:off x="6381509" y="1013770"/>
              <a:ext cx="2698120" cy="1382311"/>
            </a:xfrm>
            <a:prstGeom prst="bentArrow">
              <a:avLst>
                <a:gd name="adj1" fmla="val 25000"/>
                <a:gd name="adj2" fmla="val 23298"/>
                <a:gd name="adj3" fmla="val 25000"/>
                <a:gd name="adj4" fmla="val 4375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sz="2000" dirty="0">
                <a:ln w="22225">
                  <a:solidFill>
                    <a:schemeClr val="accent2"/>
                  </a:solidFill>
                  <a:prstDash val="solid"/>
                </a:ln>
                <a:noFill/>
                <a:latin typeface="Cambria" panose="02040503050406030204" pitchFamily="18" charset="0"/>
                <a:ea typeface="微軟正黑體" panose="020B0604030504040204" pitchFamily="34" charset="-120"/>
              </a:endParaRPr>
            </a:p>
          </p:txBody>
        </p:sp>
        <p:sp>
          <p:nvSpPr>
            <p:cNvPr id="22" name="文字版面配置區 10">
              <a:extLst>
                <a:ext uri="{FF2B5EF4-FFF2-40B4-BE49-F238E27FC236}">
                  <a16:creationId xmlns:a16="http://schemas.microsoft.com/office/drawing/2014/main" id="{9A138393-1513-4452-81B2-93D13AE0505B}"/>
                </a:ext>
              </a:extLst>
            </p:cNvPr>
            <p:cNvSpPr txBox="1">
              <a:spLocks/>
            </p:cNvSpPr>
            <p:nvPr/>
          </p:nvSpPr>
          <p:spPr>
            <a:xfrm>
              <a:off x="6583791" y="1196752"/>
              <a:ext cx="2455512" cy="349184"/>
            </a:xfrm>
            <a:prstGeom prst="rect">
              <a:avLst/>
            </a:prstGeom>
          </p:spPr>
          <p:txBody>
            <a:bodyPr vert="horz" lIns="74295" tIns="37148" rIns="74295" bIns="37148"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TW" altLang="en-US" sz="2000" b="1" dirty="0">
                  <a:solidFill>
                    <a:schemeClr val="bg1"/>
                  </a:solidFill>
                  <a:latin typeface="Cambria" panose="02040503050406030204" pitchFamily="18" charset="0"/>
                  <a:ea typeface="微軟正黑體" panose="020B0604030504040204" pitchFamily="34" charset="-120"/>
                </a:rPr>
                <a:t>取得建照進行施工</a:t>
              </a:r>
            </a:p>
          </p:txBody>
        </p:sp>
      </p:grpSp>
      <p:sp>
        <p:nvSpPr>
          <p:cNvPr id="23" name="圓角矩形圖說文字 62">
            <a:extLst>
              <a:ext uri="{FF2B5EF4-FFF2-40B4-BE49-F238E27FC236}">
                <a16:creationId xmlns:a16="http://schemas.microsoft.com/office/drawing/2014/main" id="{4F63EED0-18ED-4879-BB0E-B235AA5F4BC4}"/>
              </a:ext>
            </a:extLst>
          </p:cNvPr>
          <p:cNvSpPr/>
          <p:nvPr/>
        </p:nvSpPr>
        <p:spPr>
          <a:xfrm>
            <a:off x="6010805" y="4680882"/>
            <a:ext cx="1839810" cy="1550250"/>
          </a:xfrm>
          <a:prstGeom prst="wedgeRoundRectCallout">
            <a:avLst>
              <a:gd name="adj1" fmla="val 22193"/>
              <a:gd name="adj2" fmla="val -83818"/>
              <a:gd name="adj3" fmla="val 16667"/>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zh-TW" altLang="en-US" sz="1600" dirty="0">
                <a:solidFill>
                  <a:schemeClr val="accent2">
                    <a:lumMod val="50000"/>
                  </a:schemeClr>
                </a:solidFill>
                <a:latin typeface="Cambria" panose="02040503050406030204" pitchFamily="18" charset="0"/>
                <a:ea typeface="微軟正黑體" panose="020B0604030504040204" pitchFamily="34" charset="-120"/>
              </a:rPr>
              <a:t>施工期間依量體大小及樓層高度而有所不同，一般概估約</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2~3</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年，小基地則為</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1.5</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年</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~2</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年。</a:t>
            </a:r>
          </a:p>
        </p:txBody>
      </p:sp>
      <p:sp>
        <p:nvSpPr>
          <p:cNvPr id="24" name="圓角矩形圖說文字 63">
            <a:extLst>
              <a:ext uri="{FF2B5EF4-FFF2-40B4-BE49-F238E27FC236}">
                <a16:creationId xmlns:a16="http://schemas.microsoft.com/office/drawing/2014/main" id="{4DAD0758-5840-448D-A0A7-7E1F291D59D8}"/>
              </a:ext>
            </a:extLst>
          </p:cNvPr>
          <p:cNvSpPr/>
          <p:nvPr/>
        </p:nvSpPr>
        <p:spPr>
          <a:xfrm>
            <a:off x="2624145" y="4965387"/>
            <a:ext cx="2035518" cy="1343398"/>
          </a:xfrm>
          <a:prstGeom prst="wedgeRoundRectCallout">
            <a:avLst>
              <a:gd name="adj1" fmla="val 18040"/>
              <a:gd name="adj2" fmla="val -93123"/>
              <a:gd name="adj3" fmla="val 16667"/>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zh-TW" altLang="en-US" sz="1600" dirty="0">
                <a:solidFill>
                  <a:schemeClr val="accent2">
                    <a:lumMod val="50000"/>
                  </a:schemeClr>
                </a:solidFill>
                <a:latin typeface="Cambria" panose="02040503050406030204" pitchFamily="18" charset="0"/>
                <a:ea typeface="微軟正黑體" panose="020B0604030504040204" pitchFamily="34" charset="-120"/>
              </a:rPr>
              <a:t>重建計畫書作業約</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1.5~3</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個月。審查</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修正時間約</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1.5~3</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個月。合計約</a:t>
            </a:r>
            <a:r>
              <a:rPr lang="en-US" altLang="zh-TW" sz="1600" dirty="0">
                <a:solidFill>
                  <a:schemeClr val="accent2">
                    <a:lumMod val="50000"/>
                  </a:schemeClr>
                </a:solidFill>
                <a:latin typeface="Cambria" panose="02040503050406030204" pitchFamily="18" charset="0"/>
                <a:ea typeface="微軟正黑體" panose="020B0604030504040204" pitchFamily="34" charset="-120"/>
              </a:rPr>
              <a:t>3~6</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個月。</a:t>
            </a:r>
            <a:endParaRPr lang="en-US" altLang="zh-TW" sz="1600" dirty="0">
              <a:solidFill>
                <a:schemeClr val="accent2">
                  <a:lumMod val="50000"/>
                </a:schemeClr>
              </a:solidFill>
              <a:latin typeface="Cambria" panose="02040503050406030204" pitchFamily="18" charset="0"/>
              <a:ea typeface="微軟正黑體" panose="020B0604030504040204" pitchFamily="34" charset="-120"/>
            </a:endParaRPr>
          </a:p>
        </p:txBody>
      </p:sp>
      <p:sp>
        <p:nvSpPr>
          <p:cNvPr id="25" name="文字版面配置區 10">
            <a:extLst>
              <a:ext uri="{FF2B5EF4-FFF2-40B4-BE49-F238E27FC236}">
                <a16:creationId xmlns:a16="http://schemas.microsoft.com/office/drawing/2014/main" id="{05FE6A63-D1D9-43A4-8C07-E6402C352F75}"/>
              </a:ext>
            </a:extLst>
          </p:cNvPr>
          <p:cNvSpPr txBox="1">
            <a:spLocks/>
          </p:cNvSpPr>
          <p:nvPr/>
        </p:nvSpPr>
        <p:spPr>
          <a:xfrm>
            <a:off x="2345982" y="3477645"/>
            <a:ext cx="1213939" cy="292500"/>
          </a:xfrm>
          <a:prstGeom prst="rect">
            <a:avLst/>
          </a:prstGeom>
        </p:spPr>
        <p:txBody>
          <a:bodyPr vert="horz" lIns="74295" tIns="37148" rIns="74295" bIns="37148"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altLang="zh-TW" sz="1600" dirty="0">
                <a:solidFill>
                  <a:srgbClr val="FF0000"/>
                </a:solidFill>
                <a:latin typeface="Cambria" panose="02040503050406030204" pitchFamily="18" charset="0"/>
                <a:ea typeface="微軟正黑體" panose="020B0604030504040204" pitchFamily="34" charset="-120"/>
              </a:rPr>
              <a:t>1</a:t>
            </a:r>
            <a:r>
              <a:rPr lang="zh-TW" altLang="en-US" sz="1600" dirty="0">
                <a:solidFill>
                  <a:srgbClr val="FF0000"/>
                </a:solidFill>
                <a:latin typeface="Cambria" panose="02040503050406030204" pitchFamily="18" charset="0"/>
                <a:ea typeface="微軟正黑體" panose="020B0604030504040204" pitchFamily="34" charset="-120"/>
              </a:rPr>
              <a:t>～</a:t>
            </a:r>
            <a:r>
              <a:rPr lang="en-US" altLang="zh-TW" sz="1600" dirty="0">
                <a:solidFill>
                  <a:srgbClr val="FF0000"/>
                </a:solidFill>
                <a:latin typeface="Cambria" panose="02040503050406030204" pitchFamily="18" charset="0"/>
                <a:ea typeface="微軟正黑體" panose="020B0604030504040204" pitchFamily="34" charset="-120"/>
              </a:rPr>
              <a:t>2</a:t>
            </a:r>
            <a:r>
              <a:rPr lang="zh-TW" altLang="en-US" sz="1600" dirty="0">
                <a:solidFill>
                  <a:srgbClr val="FF0000"/>
                </a:solidFill>
                <a:latin typeface="Cambria" panose="02040503050406030204" pitchFamily="18" charset="0"/>
                <a:ea typeface="微軟正黑體" panose="020B0604030504040204" pitchFamily="34" charset="-120"/>
              </a:rPr>
              <a:t>個月</a:t>
            </a:r>
          </a:p>
        </p:txBody>
      </p:sp>
      <p:sp>
        <p:nvSpPr>
          <p:cNvPr id="26" name="文字版面配置區 10">
            <a:extLst>
              <a:ext uri="{FF2B5EF4-FFF2-40B4-BE49-F238E27FC236}">
                <a16:creationId xmlns:a16="http://schemas.microsoft.com/office/drawing/2014/main" id="{BB4E698B-3EBC-481A-9861-C78E6DE2708D}"/>
              </a:ext>
            </a:extLst>
          </p:cNvPr>
          <p:cNvSpPr txBox="1">
            <a:spLocks/>
          </p:cNvSpPr>
          <p:nvPr/>
        </p:nvSpPr>
        <p:spPr>
          <a:xfrm>
            <a:off x="3465910" y="4120589"/>
            <a:ext cx="1036300" cy="297653"/>
          </a:xfrm>
          <a:prstGeom prst="rect">
            <a:avLst/>
          </a:prstGeom>
        </p:spPr>
        <p:txBody>
          <a:bodyPr vert="horz" lIns="74295" tIns="37148" rIns="74295" bIns="37148"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altLang="zh-TW" sz="1600" dirty="0">
                <a:solidFill>
                  <a:srgbClr val="FF0000"/>
                </a:solidFill>
                <a:latin typeface="Cambria" panose="02040503050406030204" pitchFamily="18" charset="0"/>
                <a:ea typeface="微軟正黑體" panose="020B0604030504040204" pitchFamily="34" charset="-120"/>
              </a:rPr>
              <a:t>3~6</a:t>
            </a:r>
            <a:r>
              <a:rPr lang="zh-TW" altLang="en-US" sz="1600" dirty="0">
                <a:solidFill>
                  <a:srgbClr val="FF0000"/>
                </a:solidFill>
                <a:latin typeface="Cambria" panose="02040503050406030204" pitchFamily="18" charset="0"/>
                <a:ea typeface="微軟正黑體" panose="020B0604030504040204" pitchFamily="34" charset="-120"/>
              </a:rPr>
              <a:t>個月</a:t>
            </a:r>
          </a:p>
        </p:txBody>
      </p:sp>
      <p:sp>
        <p:nvSpPr>
          <p:cNvPr id="27" name="圓角矩形圖說文字 66">
            <a:extLst>
              <a:ext uri="{FF2B5EF4-FFF2-40B4-BE49-F238E27FC236}">
                <a16:creationId xmlns:a16="http://schemas.microsoft.com/office/drawing/2014/main" id="{0C1243C0-07A9-4C85-8663-C9F5937BFE5B}"/>
              </a:ext>
            </a:extLst>
          </p:cNvPr>
          <p:cNvSpPr/>
          <p:nvPr/>
        </p:nvSpPr>
        <p:spPr>
          <a:xfrm>
            <a:off x="460757" y="4808456"/>
            <a:ext cx="1984814" cy="1090485"/>
          </a:xfrm>
          <a:prstGeom prst="wedgeRoundRectCallout">
            <a:avLst>
              <a:gd name="adj1" fmla="val -2804"/>
              <a:gd name="adj2" fmla="val -112649"/>
              <a:gd name="adj3" fmla="val 16667"/>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0000"/>
              </a:lnSpc>
            </a:pPr>
            <a:r>
              <a:rPr lang="zh-TW" altLang="en-US" sz="1600" dirty="0">
                <a:solidFill>
                  <a:schemeClr val="accent2">
                    <a:lumMod val="50000"/>
                  </a:schemeClr>
                </a:solidFill>
                <a:latin typeface="Cambria" panose="02040503050406030204" pitchFamily="18" charset="0"/>
                <a:ea typeface="微軟正黑體" panose="020B0604030504040204" pitchFamily="34" charset="-120"/>
              </a:rPr>
              <a:t>查詢是否</a:t>
            </a:r>
            <a:r>
              <a:rPr lang="zh-TW" altLang="zh-TW" sz="1600" dirty="0">
                <a:solidFill>
                  <a:schemeClr val="accent2">
                    <a:lumMod val="50000"/>
                  </a:schemeClr>
                </a:solidFill>
                <a:latin typeface="Cambria" panose="02040503050406030204" pitchFamily="18" charset="0"/>
                <a:ea typeface="微軟正黑體" panose="020B0604030504040204" pitchFamily="34" charset="-120"/>
              </a:rPr>
              <a:t>非經</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文化</a:t>
            </a:r>
            <a:r>
              <a:rPr lang="zh-TW" altLang="zh-TW" sz="1600" dirty="0">
                <a:solidFill>
                  <a:schemeClr val="accent2">
                    <a:lumMod val="50000"/>
                  </a:schemeClr>
                </a:solidFill>
                <a:latin typeface="Cambria" panose="02040503050406030204" pitchFamily="18" charset="0"/>
                <a:ea typeface="微軟正黑體" panose="020B0604030504040204" pitchFamily="34" charset="-120"/>
              </a:rPr>
              <a:t>局指定具有歷史、文化、藝術及紀念價值</a:t>
            </a:r>
            <a:r>
              <a:rPr lang="zh-TW" altLang="en-US" sz="1600" dirty="0">
                <a:solidFill>
                  <a:schemeClr val="accent2">
                    <a:lumMod val="50000"/>
                  </a:schemeClr>
                </a:solidFill>
                <a:latin typeface="Cambria" panose="02040503050406030204" pitchFamily="18" charset="0"/>
                <a:ea typeface="微軟正黑體" panose="020B0604030504040204" pitchFamily="34" charset="-120"/>
              </a:rPr>
              <a:t>之建物。</a:t>
            </a:r>
          </a:p>
        </p:txBody>
      </p:sp>
      <p:sp>
        <p:nvSpPr>
          <p:cNvPr id="28" name="文字版面配置區 10">
            <a:extLst>
              <a:ext uri="{FF2B5EF4-FFF2-40B4-BE49-F238E27FC236}">
                <a16:creationId xmlns:a16="http://schemas.microsoft.com/office/drawing/2014/main" id="{1C199898-0703-4192-9900-4B47763D7463}"/>
              </a:ext>
            </a:extLst>
          </p:cNvPr>
          <p:cNvSpPr txBox="1">
            <a:spLocks/>
          </p:cNvSpPr>
          <p:nvPr/>
        </p:nvSpPr>
        <p:spPr>
          <a:xfrm>
            <a:off x="6860751" y="3551267"/>
            <a:ext cx="992864" cy="301398"/>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altLang="zh-TW" sz="1600" dirty="0">
                <a:solidFill>
                  <a:srgbClr val="FF0000"/>
                </a:solidFill>
                <a:latin typeface="Cambria" panose="02040503050406030204" pitchFamily="18" charset="0"/>
                <a:ea typeface="微軟正黑體" panose="020B0604030504040204" pitchFamily="34" charset="-120"/>
              </a:rPr>
              <a:t>1.5~3</a:t>
            </a:r>
            <a:r>
              <a:rPr lang="zh-TW" altLang="en-US" sz="1600" dirty="0">
                <a:solidFill>
                  <a:srgbClr val="FF0000"/>
                </a:solidFill>
                <a:latin typeface="Cambria" panose="02040503050406030204" pitchFamily="18" charset="0"/>
                <a:ea typeface="微軟正黑體" panose="020B0604030504040204" pitchFamily="34" charset="-120"/>
              </a:rPr>
              <a:t>年</a:t>
            </a:r>
          </a:p>
        </p:txBody>
      </p:sp>
      <p:sp>
        <p:nvSpPr>
          <p:cNvPr id="29" name="文字版面配置區 2">
            <a:extLst>
              <a:ext uri="{FF2B5EF4-FFF2-40B4-BE49-F238E27FC236}">
                <a16:creationId xmlns:a16="http://schemas.microsoft.com/office/drawing/2014/main" id="{352F1904-8CE2-4813-8499-718C30B8E73B}"/>
              </a:ext>
            </a:extLst>
          </p:cNvPr>
          <p:cNvSpPr txBox="1">
            <a:spLocks/>
          </p:cNvSpPr>
          <p:nvPr/>
        </p:nvSpPr>
        <p:spPr>
          <a:xfrm>
            <a:off x="510015" y="967685"/>
            <a:ext cx="6601648" cy="822146"/>
          </a:xfrm>
          <a:prstGeom prst="rect">
            <a:avLst/>
          </a:prstGeom>
        </p:spPr>
        <p:txBody>
          <a:bodyPr vert="horz" lIns="74295" tIns="37148" rIns="74295" bIns="37148"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78606" indent="-278606">
              <a:lnSpc>
                <a:spcPct val="120000"/>
              </a:lnSpc>
              <a:spcBef>
                <a:spcPts val="0"/>
              </a:spcBef>
              <a:spcAft>
                <a:spcPts val="975"/>
              </a:spcAft>
              <a:buFont typeface="Wingdings" panose="05000000000000000000" pitchFamily="2" charset="2"/>
              <a:buChar char="l"/>
            </a:pPr>
            <a:r>
              <a:rPr lang="zh-TW" altLang="en-US" sz="2000" dirty="0">
                <a:solidFill>
                  <a:srgbClr val="002060"/>
                </a:solidFill>
                <a:latin typeface="Cambria" panose="02040503050406030204" pitchFamily="18" charset="0"/>
                <a:ea typeface="微軟正黑體" panose="020B0604030504040204" pitchFamily="34" charset="-120"/>
              </a:rPr>
              <a:t>地主整合時間不計，整個重建計畫從啟動到完工，約需</a:t>
            </a:r>
            <a:r>
              <a:rPr lang="en-US" altLang="zh-TW" sz="2000" dirty="0">
                <a:solidFill>
                  <a:srgbClr val="002060"/>
                </a:solidFill>
                <a:latin typeface="Cambria" panose="02040503050406030204" pitchFamily="18" charset="0"/>
                <a:ea typeface="微軟正黑體" panose="020B0604030504040204" pitchFamily="34" charset="-120"/>
              </a:rPr>
              <a:t>2.5</a:t>
            </a:r>
            <a:r>
              <a:rPr lang="zh-TW" altLang="en-US" sz="2000" dirty="0">
                <a:solidFill>
                  <a:srgbClr val="002060"/>
                </a:solidFill>
                <a:latin typeface="Cambria" panose="02040503050406030204" pitchFamily="18" charset="0"/>
                <a:ea typeface="微軟正黑體" panose="020B0604030504040204" pitchFamily="34" charset="-120"/>
              </a:rPr>
              <a:t>～</a:t>
            </a:r>
            <a:r>
              <a:rPr lang="en-US" altLang="zh-TW" sz="2000" dirty="0">
                <a:solidFill>
                  <a:srgbClr val="002060"/>
                </a:solidFill>
                <a:latin typeface="Cambria" panose="02040503050406030204" pitchFamily="18" charset="0"/>
                <a:ea typeface="微軟正黑體" panose="020B0604030504040204" pitchFamily="34" charset="-120"/>
              </a:rPr>
              <a:t>4</a:t>
            </a:r>
            <a:r>
              <a:rPr lang="zh-TW" altLang="en-US" sz="2000" dirty="0">
                <a:solidFill>
                  <a:srgbClr val="002060"/>
                </a:solidFill>
                <a:latin typeface="Cambria" panose="02040503050406030204" pitchFamily="18" charset="0"/>
                <a:ea typeface="微軟正黑體" panose="020B0604030504040204" pitchFamily="34" charset="-120"/>
              </a:rPr>
              <a:t>年。施工期間（搬出到搬回新家）約</a:t>
            </a:r>
            <a:r>
              <a:rPr lang="en-US" altLang="zh-TW" sz="2000" dirty="0">
                <a:solidFill>
                  <a:srgbClr val="002060"/>
                </a:solidFill>
                <a:latin typeface="Cambria" panose="02040503050406030204" pitchFamily="18" charset="0"/>
                <a:ea typeface="微軟正黑體" panose="020B0604030504040204" pitchFamily="34" charset="-120"/>
              </a:rPr>
              <a:t>1.5</a:t>
            </a:r>
            <a:r>
              <a:rPr lang="zh-TW" altLang="en-US" sz="2000" dirty="0">
                <a:solidFill>
                  <a:srgbClr val="002060"/>
                </a:solidFill>
                <a:latin typeface="Cambria" panose="02040503050406030204" pitchFamily="18" charset="0"/>
                <a:ea typeface="微軟正黑體" panose="020B0604030504040204" pitchFamily="34" charset="-120"/>
              </a:rPr>
              <a:t>～</a:t>
            </a:r>
            <a:r>
              <a:rPr lang="en-US" altLang="zh-TW" sz="2000" dirty="0">
                <a:solidFill>
                  <a:srgbClr val="002060"/>
                </a:solidFill>
                <a:latin typeface="Cambria" panose="02040503050406030204" pitchFamily="18" charset="0"/>
                <a:ea typeface="微軟正黑體" panose="020B0604030504040204" pitchFamily="34" charset="-120"/>
              </a:rPr>
              <a:t>3</a:t>
            </a:r>
            <a:r>
              <a:rPr lang="zh-TW" altLang="en-US" sz="2000" dirty="0">
                <a:solidFill>
                  <a:srgbClr val="002060"/>
                </a:solidFill>
                <a:latin typeface="Cambria" panose="02040503050406030204" pitchFamily="18" charset="0"/>
                <a:ea typeface="微軟正黑體" panose="020B0604030504040204" pitchFamily="34" charset="-120"/>
              </a:rPr>
              <a:t>年。</a:t>
            </a:r>
            <a:endParaRPr lang="en-US" altLang="zh-TW" sz="2000" dirty="0">
              <a:solidFill>
                <a:srgbClr val="002060"/>
              </a:solidFill>
              <a:latin typeface="Cambria" panose="02040503050406030204" pitchFamily="18" charset="0"/>
              <a:ea typeface="微軟正黑體" panose="020B0604030504040204" pitchFamily="34" charset="-120"/>
            </a:endParaRPr>
          </a:p>
        </p:txBody>
      </p:sp>
      <p:grpSp>
        <p:nvGrpSpPr>
          <p:cNvPr id="30" name="群組 29">
            <a:extLst>
              <a:ext uri="{FF2B5EF4-FFF2-40B4-BE49-F238E27FC236}">
                <a16:creationId xmlns:a16="http://schemas.microsoft.com/office/drawing/2014/main" id="{567D63CB-AAFB-4448-8FF7-E0542217F31F}"/>
              </a:ext>
            </a:extLst>
          </p:cNvPr>
          <p:cNvGrpSpPr/>
          <p:nvPr/>
        </p:nvGrpSpPr>
        <p:grpSpPr>
          <a:xfrm>
            <a:off x="3559921" y="1975834"/>
            <a:ext cx="1261884" cy="1804781"/>
            <a:chOff x="4426743" y="1662564"/>
            <a:chExt cx="1553087" cy="1705907"/>
          </a:xfrm>
        </p:grpSpPr>
        <p:cxnSp>
          <p:nvCxnSpPr>
            <p:cNvPr id="31" name="直線單箭頭接點 30">
              <a:extLst>
                <a:ext uri="{FF2B5EF4-FFF2-40B4-BE49-F238E27FC236}">
                  <a16:creationId xmlns:a16="http://schemas.microsoft.com/office/drawing/2014/main" id="{099EA67A-5D01-4A95-B29F-D1910A1064B6}"/>
                </a:ext>
              </a:extLst>
            </p:cNvPr>
            <p:cNvCxnSpPr>
              <a:cxnSpLocks/>
            </p:cNvCxnSpPr>
            <p:nvPr/>
          </p:nvCxnSpPr>
          <p:spPr>
            <a:xfrm>
              <a:off x="5141260" y="2512038"/>
              <a:ext cx="0" cy="856433"/>
            </a:xfrm>
            <a:prstGeom prst="straightConnector1">
              <a:avLst/>
            </a:prstGeom>
            <a:ln w="158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文字方塊 31">
              <a:extLst>
                <a:ext uri="{FF2B5EF4-FFF2-40B4-BE49-F238E27FC236}">
                  <a16:creationId xmlns:a16="http://schemas.microsoft.com/office/drawing/2014/main" id="{6B4F8902-2F18-4599-9276-2350F25D69AE}"/>
                </a:ext>
              </a:extLst>
            </p:cNvPr>
            <p:cNvSpPr txBox="1"/>
            <p:nvPr/>
          </p:nvSpPr>
          <p:spPr>
            <a:xfrm>
              <a:off x="4426743" y="1662564"/>
              <a:ext cx="1553087" cy="901837"/>
            </a:xfrm>
            <a:prstGeom prst="rect">
              <a:avLst/>
            </a:prstGeom>
            <a:noFill/>
          </p:spPr>
          <p:txBody>
            <a:bodyPr wrap="none" rtlCol="0">
              <a:spAutoFit/>
            </a:bodyPr>
            <a:lstStyle/>
            <a:p>
              <a:r>
                <a:rPr lang="zh-TW" altLang="en-US" sz="1400" dirty="0">
                  <a:solidFill>
                    <a:srgbClr val="FF0000"/>
                  </a:solidFill>
                  <a:latin typeface="微軟正黑體" panose="020B0604030504040204" pitchFamily="34" charset="-120"/>
                  <a:ea typeface="微軟正黑體" panose="020B0604030504040204" pitchFamily="34" charset="-120"/>
                </a:rPr>
                <a:t>期程獎勵</a:t>
              </a:r>
              <a:endParaRPr lang="en-US" altLang="zh-TW" sz="1400" dirty="0">
                <a:solidFill>
                  <a:srgbClr val="FF0000"/>
                </a:solidFill>
                <a:latin typeface="微軟正黑體" panose="020B0604030504040204" pitchFamily="34" charset="-120"/>
                <a:ea typeface="微軟正黑體" panose="020B0604030504040204" pitchFamily="34" charset="-120"/>
              </a:endParaRPr>
            </a:p>
            <a:p>
              <a:r>
                <a:rPr lang="en-US" altLang="zh-TW" sz="1400" dirty="0">
                  <a:solidFill>
                    <a:srgbClr val="FF0000"/>
                  </a:solidFill>
                  <a:latin typeface="微軟正黑體" panose="020B0604030504040204" pitchFamily="34" charset="-120"/>
                  <a:ea typeface="微軟正黑體" panose="020B0604030504040204" pitchFamily="34" charset="-120"/>
                </a:rPr>
                <a:t>109/5/9</a:t>
              </a:r>
            </a:p>
            <a:p>
              <a:r>
                <a:rPr lang="zh-TW" altLang="en-US" sz="1400" dirty="0">
                  <a:solidFill>
                    <a:srgbClr val="FF0000"/>
                  </a:solidFill>
                  <a:latin typeface="微軟正黑體" panose="020B0604030504040204" pitchFamily="34" charset="-120"/>
                  <a:ea typeface="微軟正黑體" panose="020B0604030504040204" pitchFamily="34" charset="-120"/>
                </a:rPr>
                <a:t>以重建計畫書</a:t>
              </a:r>
              <a:endParaRPr lang="en-US" altLang="zh-TW" sz="1400" dirty="0">
                <a:solidFill>
                  <a:srgbClr val="FF0000"/>
                </a:solidFill>
                <a:latin typeface="微軟正黑體" panose="020B0604030504040204" pitchFamily="34" charset="-120"/>
                <a:ea typeface="微軟正黑體" panose="020B0604030504040204" pitchFamily="34" charset="-120"/>
              </a:endParaRPr>
            </a:p>
            <a:p>
              <a:r>
                <a:rPr lang="zh-TW" altLang="en-US" sz="1400" dirty="0">
                  <a:solidFill>
                    <a:srgbClr val="FF0000"/>
                  </a:solidFill>
                  <a:latin typeface="微軟正黑體" panose="020B0604030504040204" pitchFamily="34" charset="-120"/>
                  <a:ea typeface="微軟正黑體" panose="020B0604030504040204" pitchFamily="34" charset="-120"/>
                </a:rPr>
                <a:t>掛件日為基準</a:t>
              </a:r>
              <a:endParaRPr lang="zh-TW" altLang="en-US" sz="1600" dirty="0">
                <a:solidFill>
                  <a:srgbClr val="FF0000"/>
                </a:solidFill>
                <a:latin typeface="微軟正黑體" panose="020B0604030504040204" pitchFamily="34" charset="-120"/>
                <a:ea typeface="微軟正黑體" panose="020B0604030504040204" pitchFamily="34" charset="-120"/>
              </a:endParaRPr>
            </a:p>
          </p:txBody>
        </p:sp>
      </p:grpSp>
      <p:sp>
        <p:nvSpPr>
          <p:cNvPr id="43" name="文字方塊 42">
            <a:extLst>
              <a:ext uri="{FF2B5EF4-FFF2-40B4-BE49-F238E27FC236}">
                <a16:creationId xmlns:a16="http://schemas.microsoft.com/office/drawing/2014/main" id="{FA5D95EF-ABF0-4988-A0B7-272C910E22E3}"/>
              </a:ext>
            </a:extLst>
          </p:cNvPr>
          <p:cNvSpPr txBox="1"/>
          <p:nvPr/>
        </p:nvSpPr>
        <p:spPr>
          <a:xfrm>
            <a:off x="1168971" y="2664625"/>
            <a:ext cx="430887" cy="1229002"/>
          </a:xfrm>
          <a:prstGeom prst="rect">
            <a:avLst/>
          </a:prstGeom>
          <a:noFill/>
        </p:spPr>
        <p:txBody>
          <a:bodyPr vert="eaVert" wrap="square" rtlCol="0">
            <a:spAutoFit/>
          </a:bodyPr>
          <a:lstStyle/>
          <a:p>
            <a:r>
              <a:rPr lang="zh-TW" altLang="en-US" sz="1600" b="1" dirty="0">
                <a:solidFill>
                  <a:schemeClr val="accent5">
                    <a:lumMod val="75000"/>
                  </a:schemeClr>
                </a:solidFill>
                <a:latin typeface="微軟正黑體" panose="020B0604030504040204" pitchFamily="34" charset="-120"/>
                <a:ea typeface="微軟正黑體" panose="020B0604030504040204" pitchFamily="34" charset="-120"/>
              </a:rPr>
              <a:t>文化局查詢</a:t>
            </a:r>
          </a:p>
        </p:txBody>
      </p:sp>
      <p:sp>
        <p:nvSpPr>
          <p:cNvPr id="44" name="文字版面配置區 10">
            <a:extLst>
              <a:ext uri="{FF2B5EF4-FFF2-40B4-BE49-F238E27FC236}">
                <a16:creationId xmlns:a16="http://schemas.microsoft.com/office/drawing/2014/main" id="{B8CD80E7-E8DD-4844-87C4-8685E69836AE}"/>
              </a:ext>
            </a:extLst>
          </p:cNvPr>
          <p:cNvSpPr txBox="1">
            <a:spLocks/>
          </p:cNvSpPr>
          <p:nvPr/>
        </p:nvSpPr>
        <p:spPr>
          <a:xfrm>
            <a:off x="1419837" y="3496079"/>
            <a:ext cx="840212" cy="292500"/>
          </a:xfrm>
          <a:prstGeom prst="rect">
            <a:avLst/>
          </a:prstGeom>
        </p:spPr>
        <p:txBody>
          <a:bodyPr vert="horz" lIns="74295" tIns="37148" rIns="74295" bIns="37148"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altLang="zh-TW" sz="1600" dirty="0">
                <a:solidFill>
                  <a:srgbClr val="FF0000"/>
                </a:solidFill>
                <a:latin typeface="Cambria" panose="02040503050406030204" pitchFamily="18" charset="0"/>
                <a:ea typeface="微軟正黑體" panose="020B0604030504040204" pitchFamily="34" charset="-120"/>
              </a:rPr>
              <a:t>2</a:t>
            </a:r>
            <a:r>
              <a:rPr lang="zh-TW" altLang="en-US" sz="1600" dirty="0">
                <a:solidFill>
                  <a:srgbClr val="FF0000"/>
                </a:solidFill>
                <a:latin typeface="Cambria" panose="02040503050406030204" pitchFamily="18" charset="0"/>
                <a:ea typeface="微軟正黑體" panose="020B0604030504040204" pitchFamily="34" charset="-120"/>
              </a:rPr>
              <a:t>週</a:t>
            </a:r>
          </a:p>
        </p:txBody>
      </p:sp>
      <p:sp>
        <p:nvSpPr>
          <p:cNvPr id="47" name="文字方塊 46">
            <a:extLst>
              <a:ext uri="{FF2B5EF4-FFF2-40B4-BE49-F238E27FC236}">
                <a16:creationId xmlns:a16="http://schemas.microsoft.com/office/drawing/2014/main" id="{25049AFF-BAE4-43EA-9112-B93FEFBCC197}"/>
              </a:ext>
            </a:extLst>
          </p:cNvPr>
          <p:cNvSpPr txBox="1"/>
          <p:nvPr/>
        </p:nvSpPr>
        <p:spPr>
          <a:xfrm>
            <a:off x="3286709" y="2636912"/>
            <a:ext cx="430887" cy="1118255"/>
          </a:xfrm>
          <a:prstGeom prst="rect">
            <a:avLst/>
          </a:prstGeom>
          <a:noFill/>
        </p:spPr>
        <p:txBody>
          <a:bodyPr vert="eaVert" wrap="none" rtlCol="0">
            <a:spAutoFit/>
          </a:bodyPr>
          <a:lstStyle/>
          <a:p>
            <a:r>
              <a:rPr lang="zh-TW" altLang="en-US" sz="1600" b="1" dirty="0">
                <a:solidFill>
                  <a:schemeClr val="accent5">
                    <a:lumMod val="75000"/>
                  </a:schemeClr>
                </a:solidFill>
                <a:latin typeface="微軟正黑體" panose="020B0604030504040204" pitchFamily="34" charset="-120"/>
                <a:ea typeface="微軟正黑體" panose="020B0604030504040204" pitchFamily="34" charset="-120"/>
              </a:rPr>
              <a:t>重建計畫書</a:t>
            </a:r>
          </a:p>
        </p:txBody>
      </p:sp>
      <p:sp>
        <p:nvSpPr>
          <p:cNvPr id="48" name="箭號: ＞形 47">
            <a:extLst>
              <a:ext uri="{FF2B5EF4-FFF2-40B4-BE49-F238E27FC236}">
                <a16:creationId xmlns:a16="http://schemas.microsoft.com/office/drawing/2014/main" id="{AF46B835-74BD-44A3-AC88-2611C1679B1C}"/>
              </a:ext>
            </a:extLst>
          </p:cNvPr>
          <p:cNvSpPr/>
          <p:nvPr/>
        </p:nvSpPr>
        <p:spPr>
          <a:xfrm>
            <a:off x="1311002" y="3801960"/>
            <a:ext cx="307094" cy="347120"/>
          </a:xfrm>
          <a:prstGeom prst="chevron">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箭號: ＞形 48">
            <a:extLst>
              <a:ext uri="{FF2B5EF4-FFF2-40B4-BE49-F238E27FC236}">
                <a16:creationId xmlns:a16="http://schemas.microsoft.com/office/drawing/2014/main" id="{04DC14C1-A33F-47FB-8C67-3DF430C6C5BF}"/>
              </a:ext>
            </a:extLst>
          </p:cNvPr>
          <p:cNvSpPr/>
          <p:nvPr/>
        </p:nvSpPr>
        <p:spPr>
          <a:xfrm>
            <a:off x="2155768" y="3817815"/>
            <a:ext cx="307094" cy="347120"/>
          </a:xfrm>
          <a:prstGeom prst="chevron">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0" name="文字方塊 49">
            <a:extLst>
              <a:ext uri="{FF2B5EF4-FFF2-40B4-BE49-F238E27FC236}">
                <a16:creationId xmlns:a16="http://schemas.microsoft.com/office/drawing/2014/main" id="{E005F863-AC89-4553-A9A4-1D8BA7C0E381}"/>
              </a:ext>
            </a:extLst>
          </p:cNvPr>
          <p:cNvSpPr txBox="1"/>
          <p:nvPr/>
        </p:nvSpPr>
        <p:spPr>
          <a:xfrm>
            <a:off x="1878609" y="4178180"/>
            <a:ext cx="677108" cy="502702"/>
          </a:xfrm>
          <a:prstGeom prst="rect">
            <a:avLst/>
          </a:prstGeom>
          <a:noFill/>
        </p:spPr>
        <p:txBody>
          <a:bodyPr vert="eaVert" wrap="none" rtlCol="0">
            <a:spAutoFit/>
          </a:bodyPr>
          <a:lstStyle/>
          <a:p>
            <a:r>
              <a:rPr lang="zh-TW" altLang="en-US" sz="1600" b="1" dirty="0">
                <a:solidFill>
                  <a:schemeClr val="accent5">
                    <a:lumMod val="75000"/>
                  </a:schemeClr>
                </a:solidFill>
                <a:latin typeface="微軟正黑體" panose="020B0604030504040204" pitchFamily="34" charset="-120"/>
                <a:ea typeface="微軟正黑體" panose="020B0604030504040204" pitchFamily="34" charset="-120"/>
              </a:rPr>
              <a:t>耐震</a:t>
            </a:r>
            <a:endParaRPr lang="en-US" altLang="zh-TW" sz="1600" b="1" dirty="0">
              <a:solidFill>
                <a:schemeClr val="accent5">
                  <a:lumMod val="75000"/>
                </a:schemeClr>
              </a:solidFill>
              <a:latin typeface="微軟正黑體" panose="020B0604030504040204" pitchFamily="34" charset="-120"/>
              <a:ea typeface="微軟正黑體" panose="020B0604030504040204" pitchFamily="34" charset="-120"/>
            </a:endParaRPr>
          </a:p>
          <a:p>
            <a:r>
              <a:rPr lang="zh-TW" altLang="en-US" sz="1600" b="1" dirty="0">
                <a:solidFill>
                  <a:schemeClr val="accent5">
                    <a:lumMod val="75000"/>
                  </a:schemeClr>
                </a:solidFill>
                <a:latin typeface="微軟正黑體" panose="020B0604030504040204" pitchFamily="34" charset="-120"/>
                <a:ea typeface="微軟正黑體" panose="020B0604030504040204" pitchFamily="34" charset="-120"/>
              </a:rPr>
              <a:t>評估</a:t>
            </a:r>
          </a:p>
        </p:txBody>
      </p:sp>
      <p:sp>
        <p:nvSpPr>
          <p:cNvPr id="51" name="箭號: ＞形 50">
            <a:extLst>
              <a:ext uri="{FF2B5EF4-FFF2-40B4-BE49-F238E27FC236}">
                <a16:creationId xmlns:a16="http://schemas.microsoft.com/office/drawing/2014/main" id="{14173F6B-86D8-4074-BA0F-7BEB747A01B9}"/>
              </a:ext>
            </a:extLst>
          </p:cNvPr>
          <p:cNvSpPr/>
          <p:nvPr/>
        </p:nvSpPr>
        <p:spPr>
          <a:xfrm>
            <a:off x="3332864" y="3792951"/>
            <a:ext cx="307094" cy="347120"/>
          </a:xfrm>
          <a:prstGeom prst="chevron">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zh-TW" altLang="en-US" dirty="0"/>
          </a:p>
        </p:txBody>
      </p:sp>
      <p:sp>
        <p:nvSpPr>
          <p:cNvPr id="52" name="箭號: ＞形 51">
            <a:extLst>
              <a:ext uri="{FF2B5EF4-FFF2-40B4-BE49-F238E27FC236}">
                <a16:creationId xmlns:a16="http://schemas.microsoft.com/office/drawing/2014/main" id="{69FF5CBD-BF89-4FC7-BB35-A000FA31B090}"/>
              </a:ext>
            </a:extLst>
          </p:cNvPr>
          <p:cNvSpPr/>
          <p:nvPr/>
        </p:nvSpPr>
        <p:spPr>
          <a:xfrm>
            <a:off x="4336046" y="3805913"/>
            <a:ext cx="307094" cy="347120"/>
          </a:xfrm>
          <a:prstGeom prst="chevron">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3" name="文字方塊 52">
            <a:extLst>
              <a:ext uri="{FF2B5EF4-FFF2-40B4-BE49-F238E27FC236}">
                <a16:creationId xmlns:a16="http://schemas.microsoft.com/office/drawing/2014/main" id="{6A98B06F-3101-463A-BB92-FBAA9749785D}"/>
              </a:ext>
            </a:extLst>
          </p:cNvPr>
          <p:cNvSpPr txBox="1"/>
          <p:nvPr/>
        </p:nvSpPr>
        <p:spPr>
          <a:xfrm>
            <a:off x="4227436" y="2807562"/>
            <a:ext cx="430887" cy="961679"/>
          </a:xfrm>
          <a:prstGeom prst="rect">
            <a:avLst/>
          </a:prstGeom>
          <a:noFill/>
        </p:spPr>
        <p:txBody>
          <a:bodyPr vert="eaVert" wrap="square" rtlCol="0">
            <a:spAutoFit/>
          </a:bodyPr>
          <a:lstStyle/>
          <a:p>
            <a:r>
              <a:rPr lang="zh-TW" altLang="en-US" sz="1600" b="1" dirty="0">
                <a:solidFill>
                  <a:schemeClr val="accent5">
                    <a:lumMod val="75000"/>
                  </a:schemeClr>
                </a:solidFill>
                <a:latin typeface="微軟正黑體" panose="020B0604030504040204" pitchFamily="34" charset="-120"/>
                <a:ea typeface="微軟正黑體" panose="020B0604030504040204" pitchFamily="34" charset="-120"/>
              </a:rPr>
              <a:t>申請建照</a:t>
            </a:r>
          </a:p>
        </p:txBody>
      </p:sp>
      <p:sp>
        <p:nvSpPr>
          <p:cNvPr id="57" name="箭號: ＞形 56">
            <a:extLst>
              <a:ext uri="{FF2B5EF4-FFF2-40B4-BE49-F238E27FC236}">
                <a16:creationId xmlns:a16="http://schemas.microsoft.com/office/drawing/2014/main" id="{0C7EE09C-1E00-49FD-A68D-ADEF2B03325A}"/>
              </a:ext>
            </a:extLst>
          </p:cNvPr>
          <p:cNvSpPr/>
          <p:nvPr/>
        </p:nvSpPr>
        <p:spPr>
          <a:xfrm>
            <a:off x="6662495" y="3836329"/>
            <a:ext cx="307094" cy="347120"/>
          </a:xfrm>
          <a:prstGeom prst="chevron">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8" name="文字方塊 57">
            <a:extLst>
              <a:ext uri="{FF2B5EF4-FFF2-40B4-BE49-F238E27FC236}">
                <a16:creationId xmlns:a16="http://schemas.microsoft.com/office/drawing/2014/main" id="{EFB3F3B3-04E1-4789-9974-32C74B606DDC}"/>
              </a:ext>
            </a:extLst>
          </p:cNvPr>
          <p:cNvSpPr txBox="1"/>
          <p:nvPr/>
        </p:nvSpPr>
        <p:spPr>
          <a:xfrm>
            <a:off x="6636866" y="2949847"/>
            <a:ext cx="430887" cy="941637"/>
          </a:xfrm>
          <a:prstGeom prst="rect">
            <a:avLst/>
          </a:prstGeom>
          <a:noFill/>
        </p:spPr>
        <p:txBody>
          <a:bodyPr vert="eaVert" wrap="square" rtlCol="0">
            <a:spAutoFit/>
          </a:bodyPr>
          <a:lstStyle/>
          <a:p>
            <a:r>
              <a:rPr lang="zh-TW" altLang="en-US" sz="1600" b="1" dirty="0">
                <a:solidFill>
                  <a:schemeClr val="accent5">
                    <a:lumMod val="75000"/>
                  </a:schemeClr>
                </a:solidFill>
                <a:latin typeface="微軟正黑體" panose="020B0604030504040204" pitchFamily="34" charset="-120"/>
                <a:ea typeface="微軟正黑體" panose="020B0604030504040204" pitchFamily="34" charset="-120"/>
              </a:rPr>
              <a:t>取得建照</a:t>
            </a:r>
          </a:p>
        </p:txBody>
      </p:sp>
      <p:sp>
        <p:nvSpPr>
          <p:cNvPr id="59" name="箭號: ＞形 58">
            <a:extLst>
              <a:ext uri="{FF2B5EF4-FFF2-40B4-BE49-F238E27FC236}">
                <a16:creationId xmlns:a16="http://schemas.microsoft.com/office/drawing/2014/main" id="{7E610627-AE94-4694-9883-14A98836F9C4}"/>
              </a:ext>
            </a:extLst>
          </p:cNvPr>
          <p:cNvSpPr/>
          <p:nvPr/>
        </p:nvSpPr>
        <p:spPr>
          <a:xfrm>
            <a:off x="7817859" y="3821149"/>
            <a:ext cx="307094" cy="347120"/>
          </a:xfrm>
          <a:prstGeom prst="chevron">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0" name="文字方塊 59">
            <a:extLst>
              <a:ext uri="{FF2B5EF4-FFF2-40B4-BE49-F238E27FC236}">
                <a16:creationId xmlns:a16="http://schemas.microsoft.com/office/drawing/2014/main" id="{49C21EFB-DC79-4BFF-8052-E5D12D7BD6E6}"/>
              </a:ext>
            </a:extLst>
          </p:cNvPr>
          <p:cNvSpPr txBox="1"/>
          <p:nvPr/>
        </p:nvSpPr>
        <p:spPr>
          <a:xfrm>
            <a:off x="7570154" y="4193643"/>
            <a:ext cx="677108" cy="561453"/>
          </a:xfrm>
          <a:prstGeom prst="rect">
            <a:avLst/>
          </a:prstGeom>
          <a:noFill/>
        </p:spPr>
        <p:txBody>
          <a:bodyPr vert="eaVert" wrap="square" rtlCol="0">
            <a:spAutoFit/>
          </a:bodyPr>
          <a:lstStyle/>
          <a:p>
            <a:r>
              <a:rPr lang="zh-TW" altLang="en-US" sz="1600" b="1" dirty="0">
                <a:solidFill>
                  <a:schemeClr val="accent5">
                    <a:lumMod val="75000"/>
                  </a:schemeClr>
                </a:solidFill>
                <a:latin typeface="微軟正黑體" panose="020B0604030504040204" pitchFamily="34" charset="-120"/>
                <a:ea typeface="微軟正黑體" panose="020B0604030504040204" pitchFamily="34" charset="-120"/>
              </a:rPr>
              <a:t>竣工文件</a:t>
            </a:r>
          </a:p>
        </p:txBody>
      </p:sp>
      <p:sp>
        <p:nvSpPr>
          <p:cNvPr id="61" name="文字方塊 60">
            <a:extLst>
              <a:ext uri="{FF2B5EF4-FFF2-40B4-BE49-F238E27FC236}">
                <a16:creationId xmlns:a16="http://schemas.microsoft.com/office/drawing/2014/main" id="{A99C545A-4653-492B-B918-93E2A18DEB82}"/>
              </a:ext>
            </a:extLst>
          </p:cNvPr>
          <p:cNvSpPr txBox="1"/>
          <p:nvPr/>
        </p:nvSpPr>
        <p:spPr>
          <a:xfrm>
            <a:off x="8921267" y="3148273"/>
            <a:ext cx="677108" cy="561453"/>
          </a:xfrm>
          <a:prstGeom prst="rect">
            <a:avLst/>
          </a:prstGeom>
          <a:noFill/>
        </p:spPr>
        <p:txBody>
          <a:bodyPr vert="eaVert" wrap="square" rtlCol="0">
            <a:spAutoFit/>
          </a:bodyPr>
          <a:lstStyle/>
          <a:p>
            <a:r>
              <a:rPr lang="zh-TW" altLang="en-US" sz="1600" b="1" dirty="0">
                <a:solidFill>
                  <a:schemeClr val="accent5">
                    <a:lumMod val="75000"/>
                  </a:schemeClr>
                </a:solidFill>
                <a:latin typeface="微軟正黑體" panose="020B0604030504040204" pitchFamily="34" charset="-120"/>
                <a:ea typeface="微軟正黑體" panose="020B0604030504040204" pitchFamily="34" charset="-120"/>
              </a:rPr>
              <a:t>使照核發</a:t>
            </a:r>
          </a:p>
        </p:txBody>
      </p:sp>
      <p:sp>
        <p:nvSpPr>
          <p:cNvPr id="62" name="箭號: ＞形 61">
            <a:extLst>
              <a:ext uri="{FF2B5EF4-FFF2-40B4-BE49-F238E27FC236}">
                <a16:creationId xmlns:a16="http://schemas.microsoft.com/office/drawing/2014/main" id="{FB6EB545-828F-4097-B25E-2EE71A03FC62}"/>
              </a:ext>
            </a:extLst>
          </p:cNvPr>
          <p:cNvSpPr/>
          <p:nvPr/>
        </p:nvSpPr>
        <p:spPr>
          <a:xfrm>
            <a:off x="9046678" y="3852665"/>
            <a:ext cx="307094" cy="347120"/>
          </a:xfrm>
          <a:prstGeom prst="chevron">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25078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20" grpId="0"/>
      <p:bldP spid="23" grpId="0" animBg="1"/>
      <p:bldP spid="24" grpId="0" animBg="1"/>
      <p:bldP spid="25" grpId="0"/>
      <p:bldP spid="26" grpId="0"/>
      <p:bldP spid="27" grpId="0" animBg="1"/>
      <p:bldP spid="28"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97DABCB-0BE5-49A5-941A-8C317C321275}"/>
              </a:ext>
            </a:extLst>
          </p:cNvPr>
          <p:cNvSpPr txBox="1"/>
          <p:nvPr/>
        </p:nvSpPr>
        <p:spPr>
          <a:xfrm>
            <a:off x="370593" y="1980359"/>
            <a:ext cx="3070239" cy="3093154"/>
          </a:xfrm>
          <a:prstGeom prst="rect">
            <a:avLst/>
          </a:prstGeom>
          <a:noFill/>
        </p:spPr>
        <p:txBody>
          <a:bodyPr wrap="square" rtlCol="0">
            <a:spAutoFit/>
          </a:bodyPr>
          <a:lstStyle/>
          <a:p>
            <a:pPr marL="742950" indent="-742950">
              <a:buFontTx/>
              <a:buAutoNum type="arabicParenBoth"/>
            </a:pPr>
            <a:r>
              <a:rPr lang="zh-TW" altLang="en-US"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確認</a:t>
            </a:r>
            <a:endParaRPr lang="en-US" altLang="zh-TW"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endParaRPr lang="en-US" altLang="zh-TW"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marL="146250"/>
            <a:r>
              <a:rPr lang="zh-TW" altLang="en-US" sz="26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位於都市計劃範圍</a:t>
            </a:r>
            <a:endParaRPr lang="en-US" altLang="zh-TW" sz="26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marL="146250"/>
            <a:r>
              <a:rPr lang="zh-TW" altLang="en-US" sz="26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合法建物</a:t>
            </a:r>
            <a:endParaRPr lang="en-US" altLang="zh-TW" sz="26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marL="146250"/>
            <a:r>
              <a:rPr lang="zh-TW" altLang="en-US" sz="26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非歷史古蹟</a:t>
            </a:r>
            <a:endParaRPr lang="en-US" altLang="zh-TW" sz="26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endParaRPr lang="en-US" altLang="zh-TW"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p:txBody>
      </p:sp>
      <p:sp>
        <p:nvSpPr>
          <p:cNvPr id="3" name="文字方塊 2">
            <a:extLst>
              <a:ext uri="{FF2B5EF4-FFF2-40B4-BE49-F238E27FC236}">
                <a16:creationId xmlns:a16="http://schemas.microsoft.com/office/drawing/2014/main" id="{4354A3F6-C725-409D-82B1-E4D11EA6B8D6}"/>
              </a:ext>
            </a:extLst>
          </p:cNvPr>
          <p:cNvSpPr txBox="1"/>
          <p:nvPr/>
        </p:nvSpPr>
        <p:spPr>
          <a:xfrm>
            <a:off x="3822452" y="1963476"/>
            <a:ext cx="3317996" cy="3385542"/>
          </a:xfrm>
          <a:prstGeom prst="rect">
            <a:avLst/>
          </a:prstGeom>
          <a:noFill/>
        </p:spPr>
        <p:txBody>
          <a:bodyPr wrap="square" rtlCol="0">
            <a:spAutoFit/>
          </a:bodyPr>
          <a:lstStyle/>
          <a:p>
            <a:r>
              <a:rPr lang="en-US" altLang="zh-TW"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(2)</a:t>
            </a:r>
            <a:r>
              <a:rPr lang="zh-TW" altLang="en-US"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 整合</a:t>
            </a:r>
            <a:endParaRPr lang="en-US" altLang="zh-TW"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endParaRPr lang="en-US" altLang="zh-TW"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marL="146250"/>
            <a:r>
              <a:rPr lang="en-US" altLang="zh-TW" sz="3200" b="1" dirty="0">
                <a:solidFill>
                  <a:srgbClr val="C00000"/>
                </a:solidFill>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½</a:t>
            </a:r>
            <a:r>
              <a:rPr lang="zh-TW" altLang="en-US" sz="3200" b="1" dirty="0">
                <a:solidFill>
                  <a:srgbClr val="C00000"/>
                </a:solidFill>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以上</a:t>
            </a:r>
            <a:endParaRPr lang="en-US" altLang="zh-TW" sz="3200" b="1" dirty="0">
              <a:solidFill>
                <a:srgbClr val="C00000"/>
              </a:solidFill>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marL="146250"/>
            <a:r>
              <a:rPr lang="zh-TW" altLang="en-US" sz="26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建物所有權人同意</a:t>
            </a:r>
            <a:endParaRPr lang="en-US" altLang="zh-TW" sz="26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endParaRPr lang="en-US" altLang="zh-TW"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endParaRPr lang="en-US" altLang="zh-TW"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p:txBody>
      </p:sp>
      <p:sp>
        <p:nvSpPr>
          <p:cNvPr id="4" name="文字方塊 3">
            <a:extLst>
              <a:ext uri="{FF2B5EF4-FFF2-40B4-BE49-F238E27FC236}">
                <a16:creationId xmlns:a16="http://schemas.microsoft.com/office/drawing/2014/main" id="{106AF25F-FF5B-4338-A689-2C1AF2F61D0A}"/>
              </a:ext>
            </a:extLst>
          </p:cNvPr>
          <p:cNvSpPr txBox="1"/>
          <p:nvPr/>
        </p:nvSpPr>
        <p:spPr>
          <a:xfrm>
            <a:off x="6593996" y="1980359"/>
            <a:ext cx="3039524" cy="1692771"/>
          </a:xfrm>
          <a:prstGeom prst="rect">
            <a:avLst/>
          </a:prstGeom>
          <a:noFill/>
        </p:spPr>
        <p:txBody>
          <a:bodyPr wrap="square" rtlCol="0">
            <a:spAutoFit/>
          </a:bodyPr>
          <a:lstStyle/>
          <a:p>
            <a:r>
              <a:rPr lang="en-US" altLang="zh-TW"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(3)</a:t>
            </a:r>
            <a:r>
              <a:rPr lang="zh-TW" altLang="en-US"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 耐震初評</a:t>
            </a:r>
            <a:endParaRPr lang="en-US" altLang="zh-TW"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endParaRPr lang="en-US" altLang="zh-TW" sz="39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marL="146250"/>
            <a:r>
              <a:rPr lang="zh-TW" altLang="en-US" sz="26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送請評估單位評估</a:t>
            </a:r>
            <a:endParaRPr lang="en-US" altLang="zh-TW" sz="26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p:txBody>
      </p:sp>
      <p:sp>
        <p:nvSpPr>
          <p:cNvPr id="5" name="向右箭號 10">
            <a:extLst>
              <a:ext uri="{FF2B5EF4-FFF2-40B4-BE49-F238E27FC236}">
                <a16:creationId xmlns:a16="http://schemas.microsoft.com/office/drawing/2014/main" id="{9FEBB668-EA86-474C-8877-41A40ACECA93}"/>
              </a:ext>
            </a:extLst>
          </p:cNvPr>
          <p:cNvSpPr/>
          <p:nvPr/>
        </p:nvSpPr>
        <p:spPr>
          <a:xfrm>
            <a:off x="2933775" y="2135592"/>
            <a:ext cx="864789" cy="3377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b="1">
              <a:solidFill>
                <a:schemeClr val="tx1"/>
              </a:solidFill>
            </a:endParaRPr>
          </a:p>
        </p:txBody>
      </p:sp>
      <p:sp>
        <p:nvSpPr>
          <p:cNvPr id="6" name="向右箭號 11">
            <a:extLst>
              <a:ext uri="{FF2B5EF4-FFF2-40B4-BE49-F238E27FC236}">
                <a16:creationId xmlns:a16="http://schemas.microsoft.com/office/drawing/2014/main" id="{18E00D08-F757-4E41-9786-5125C2E94C92}"/>
              </a:ext>
            </a:extLst>
          </p:cNvPr>
          <p:cNvSpPr/>
          <p:nvPr/>
        </p:nvSpPr>
        <p:spPr>
          <a:xfrm>
            <a:off x="5716461" y="2135592"/>
            <a:ext cx="864789" cy="3377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63" b="1">
              <a:solidFill>
                <a:schemeClr val="tx1"/>
              </a:solidFill>
            </a:endParaRPr>
          </a:p>
        </p:txBody>
      </p:sp>
      <p:grpSp>
        <p:nvGrpSpPr>
          <p:cNvPr id="7" name="群組 6">
            <a:extLst>
              <a:ext uri="{FF2B5EF4-FFF2-40B4-BE49-F238E27FC236}">
                <a16:creationId xmlns:a16="http://schemas.microsoft.com/office/drawing/2014/main" id="{629CA4E6-EE42-4534-9BFB-B7897C641FDE}"/>
              </a:ext>
            </a:extLst>
          </p:cNvPr>
          <p:cNvGrpSpPr/>
          <p:nvPr/>
        </p:nvGrpSpPr>
        <p:grpSpPr>
          <a:xfrm>
            <a:off x="299352" y="473283"/>
            <a:ext cx="9334168" cy="536125"/>
            <a:chOff x="299352" y="473283"/>
            <a:chExt cx="9334168" cy="536125"/>
          </a:xfrm>
        </p:grpSpPr>
        <p:sp>
          <p:nvSpPr>
            <p:cNvPr id="8" name="五邊形 4">
              <a:extLst>
                <a:ext uri="{FF2B5EF4-FFF2-40B4-BE49-F238E27FC236}">
                  <a16:creationId xmlns:a16="http://schemas.microsoft.com/office/drawing/2014/main" id="{375A3A7B-7F6E-457F-8567-3D8F7C53C3CE}"/>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9" name="＞形箭號 5">
              <a:extLst>
                <a:ext uri="{FF2B5EF4-FFF2-40B4-BE49-F238E27FC236}">
                  <a16:creationId xmlns:a16="http://schemas.microsoft.com/office/drawing/2014/main" id="{A23C1777-C1D9-447F-B64B-8DA308D2C413}"/>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latin typeface="標楷體" panose="03000509000000000000" pitchFamily="65" charset="-120"/>
                <a:ea typeface="標楷體" panose="03000509000000000000" pitchFamily="65" charset="-120"/>
              </a:endParaRPr>
            </a:p>
          </p:txBody>
        </p:sp>
        <p:sp>
          <p:nvSpPr>
            <p:cNvPr id="10" name="五邊形 6">
              <a:extLst>
                <a:ext uri="{FF2B5EF4-FFF2-40B4-BE49-F238E27FC236}">
                  <a16:creationId xmlns:a16="http://schemas.microsoft.com/office/drawing/2014/main" id="{ABD3FBA7-8598-42BB-A3BB-BF29B1650481}"/>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12" name="文字方塊 11">
              <a:extLst>
                <a:ext uri="{FF2B5EF4-FFF2-40B4-BE49-F238E27FC236}">
                  <a16:creationId xmlns:a16="http://schemas.microsoft.com/office/drawing/2014/main" id="{AABCC718-1F6A-462D-B889-55FC861BC8F9}"/>
                </a:ext>
              </a:extLst>
            </p:cNvPr>
            <p:cNvSpPr txBox="1"/>
            <p:nvPr/>
          </p:nvSpPr>
          <p:spPr>
            <a:xfrm>
              <a:off x="619800" y="473283"/>
              <a:ext cx="1812920" cy="536125"/>
            </a:xfrm>
            <a:prstGeom prst="rect">
              <a:avLst/>
            </a:prstGeom>
            <a:noFill/>
          </p:spPr>
          <p:txBody>
            <a:bodyPr wrap="square" lIns="0" tIns="58500" rIns="0" rtlCol="0" anchor="ctr" anchorCtr="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步驟</a:t>
              </a:r>
              <a:r>
                <a:rPr lang="en-US" altLang="zh-TW" sz="2800" b="1" dirty="0">
                  <a:solidFill>
                    <a:schemeClr val="bg1"/>
                  </a:solidFill>
                  <a:latin typeface="微軟正黑體" panose="020B0604030504040204" pitchFamily="34" charset="-120"/>
                  <a:ea typeface="微軟正黑體" panose="020B0604030504040204" pitchFamily="34" charset="-120"/>
                </a:rPr>
                <a:t>1</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9283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C96D5F08-F1A3-4847-B7D0-5CAD76640521}"/>
              </a:ext>
            </a:extLst>
          </p:cNvPr>
          <p:cNvGrpSpPr/>
          <p:nvPr/>
        </p:nvGrpSpPr>
        <p:grpSpPr>
          <a:xfrm>
            <a:off x="299352" y="473283"/>
            <a:ext cx="9334168" cy="536125"/>
            <a:chOff x="299352" y="473283"/>
            <a:chExt cx="9334168" cy="536125"/>
          </a:xfrm>
        </p:grpSpPr>
        <p:sp>
          <p:nvSpPr>
            <p:cNvPr id="3" name="五邊形 4">
              <a:extLst>
                <a:ext uri="{FF2B5EF4-FFF2-40B4-BE49-F238E27FC236}">
                  <a16:creationId xmlns:a16="http://schemas.microsoft.com/office/drawing/2014/main" id="{A7C252C2-FD51-4A9F-BC49-61FCBB357F5B}"/>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4" name="＞形箭號 5">
              <a:extLst>
                <a:ext uri="{FF2B5EF4-FFF2-40B4-BE49-F238E27FC236}">
                  <a16:creationId xmlns:a16="http://schemas.microsoft.com/office/drawing/2014/main" id="{16037299-63E5-420F-8892-7529BF7435EC}"/>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black"/>
                </a:solidFill>
                <a:latin typeface="標楷體" panose="03000509000000000000" pitchFamily="65" charset="-120"/>
                <a:ea typeface="標楷體" panose="03000509000000000000" pitchFamily="65" charset="-120"/>
              </a:endParaRPr>
            </a:p>
          </p:txBody>
        </p:sp>
        <p:sp>
          <p:nvSpPr>
            <p:cNvPr id="5" name="五邊形 6">
              <a:extLst>
                <a:ext uri="{FF2B5EF4-FFF2-40B4-BE49-F238E27FC236}">
                  <a16:creationId xmlns:a16="http://schemas.microsoft.com/office/drawing/2014/main" id="{2CDCDF00-FE79-4508-B652-DCF900B25DB1}"/>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B3B11703-F053-4ADA-B931-4752C66A2EC6}"/>
                </a:ext>
              </a:extLst>
            </p:cNvPr>
            <p:cNvSpPr txBox="1"/>
            <p:nvPr/>
          </p:nvSpPr>
          <p:spPr>
            <a:xfrm>
              <a:off x="619800" y="473283"/>
              <a:ext cx="1812920" cy="536125"/>
            </a:xfrm>
            <a:prstGeom prst="rect">
              <a:avLst/>
            </a:prstGeom>
            <a:noFill/>
          </p:spPr>
          <p:txBody>
            <a:bodyPr wrap="square" lIns="0" tIns="58500" rIns="0" rtlCol="0" anchor="ctr" anchorCtr="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步驟</a:t>
              </a:r>
              <a:r>
                <a:rPr lang="en-US" altLang="zh-TW" sz="2800" b="1" dirty="0">
                  <a:solidFill>
                    <a:schemeClr val="bg1"/>
                  </a:solidFill>
                  <a:latin typeface="微軟正黑體" panose="020B0604030504040204" pitchFamily="34" charset="-120"/>
                  <a:ea typeface="微軟正黑體" panose="020B0604030504040204" pitchFamily="34" charset="-120"/>
                </a:rPr>
                <a:t>2</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grpSp>
      <p:sp>
        <p:nvSpPr>
          <p:cNvPr id="8" name="文字方塊 7">
            <a:extLst>
              <a:ext uri="{FF2B5EF4-FFF2-40B4-BE49-F238E27FC236}">
                <a16:creationId xmlns:a16="http://schemas.microsoft.com/office/drawing/2014/main" id="{B6B6998D-829E-4FBB-B162-DCE9B4881D0A}"/>
              </a:ext>
            </a:extLst>
          </p:cNvPr>
          <p:cNvSpPr txBox="1"/>
          <p:nvPr/>
        </p:nvSpPr>
        <p:spPr>
          <a:xfrm>
            <a:off x="828178" y="2909545"/>
            <a:ext cx="3787308" cy="1569660"/>
          </a:xfrm>
          <a:prstGeom prst="rect">
            <a:avLst/>
          </a:prstGeom>
          <a:noFill/>
        </p:spPr>
        <p:txBody>
          <a:bodyPr wrap="square" rtlCol="0">
            <a:spAutoFit/>
          </a:bodyPr>
          <a:lstStyle/>
          <a:p>
            <a:pPr marL="742950" indent="-742950">
              <a:buFontTx/>
              <a:buAutoNum type="arabicParenBoth"/>
            </a:pP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設計與獎勵</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marL="146250"/>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algn="ct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建築師事務所</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p:txBody>
      </p:sp>
      <p:sp>
        <p:nvSpPr>
          <p:cNvPr id="9" name="文字方塊 8">
            <a:extLst>
              <a:ext uri="{FF2B5EF4-FFF2-40B4-BE49-F238E27FC236}">
                <a16:creationId xmlns:a16="http://schemas.microsoft.com/office/drawing/2014/main" id="{A50CD40D-958C-442E-ADCE-40C843652242}"/>
              </a:ext>
            </a:extLst>
          </p:cNvPr>
          <p:cNvSpPr txBox="1"/>
          <p:nvPr/>
        </p:nvSpPr>
        <p:spPr>
          <a:xfrm>
            <a:off x="5736401" y="2909545"/>
            <a:ext cx="3743768" cy="1569660"/>
          </a:xfrm>
          <a:prstGeom prst="rect">
            <a:avLst/>
          </a:prstGeom>
          <a:noFill/>
        </p:spPr>
        <p:txBody>
          <a:bodyPr wrap="square" rtlCol="0">
            <a:spAutoFit/>
          </a:bodyPr>
          <a:lstStyle/>
          <a:p>
            <a:r>
              <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(2)</a:t>
            </a: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 財務與分配</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algn="ct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建築經理公司</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p:txBody>
      </p:sp>
      <p:sp>
        <p:nvSpPr>
          <p:cNvPr id="10" name="文字方塊 9">
            <a:extLst>
              <a:ext uri="{FF2B5EF4-FFF2-40B4-BE49-F238E27FC236}">
                <a16:creationId xmlns:a16="http://schemas.microsoft.com/office/drawing/2014/main" id="{5193FA48-2075-49A8-AE04-C803D28FE090}"/>
              </a:ext>
            </a:extLst>
          </p:cNvPr>
          <p:cNvSpPr txBox="1"/>
          <p:nvPr/>
        </p:nvSpPr>
        <p:spPr>
          <a:xfrm>
            <a:off x="560388" y="1268413"/>
            <a:ext cx="9377057" cy="584775"/>
          </a:xfrm>
          <a:prstGeom prst="rect">
            <a:avLst/>
          </a:prstGeom>
          <a:noFill/>
        </p:spPr>
        <p:txBody>
          <a:bodyPr wrap="square" rtlCol="0">
            <a:spAutoFit/>
          </a:bodyPr>
          <a:lstStyle/>
          <a:p>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通過耐震初評，且住戶</a:t>
            </a:r>
            <a:r>
              <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100%</a:t>
            </a: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同意重建之後</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p:txBody>
      </p:sp>
      <p:sp>
        <p:nvSpPr>
          <p:cNvPr id="11" name="文字方塊 10">
            <a:extLst>
              <a:ext uri="{FF2B5EF4-FFF2-40B4-BE49-F238E27FC236}">
                <a16:creationId xmlns:a16="http://schemas.microsoft.com/office/drawing/2014/main" id="{C2631E9F-0A79-4B33-BAE8-752895CFDBB4}"/>
              </a:ext>
            </a:extLst>
          </p:cNvPr>
          <p:cNvSpPr txBox="1"/>
          <p:nvPr/>
        </p:nvSpPr>
        <p:spPr>
          <a:xfrm>
            <a:off x="3857638" y="5052840"/>
            <a:ext cx="2856980" cy="1077218"/>
          </a:xfrm>
          <a:prstGeom prst="rect">
            <a:avLst/>
          </a:prstGeom>
          <a:solidFill>
            <a:schemeClr val="accent6">
              <a:lumMod val="75000"/>
            </a:schemeClr>
          </a:solidFill>
        </p:spPr>
        <p:txBody>
          <a:bodyPr wrap="square" rtlCol="0">
            <a:spAutoFit/>
          </a:bodyPr>
          <a:lstStyle/>
          <a:p>
            <a:pPr algn="ct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重建計畫</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algn="ct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送件</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p:txBody>
      </p:sp>
      <p:sp>
        <p:nvSpPr>
          <p:cNvPr id="12" name="加號 11">
            <a:extLst>
              <a:ext uri="{FF2B5EF4-FFF2-40B4-BE49-F238E27FC236}">
                <a16:creationId xmlns:a16="http://schemas.microsoft.com/office/drawing/2014/main" id="{18A2E096-ACA2-40C5-A001-54279DCC43BD}"/>
              </a:ext>
            </a:extLst>
          </p:cNvPr>
          <p:cNvSpPr/>
          <p:nvPr/>
        </p:nvSpPr>
        <p:spPr>
          <a:xfrm>
            <a:off x="4898892" y="2929794"/>
            <a:ext cx="742950" cy="715934"/>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b="1">
              <a:solidFill>
                <a:schemeClr val="tx1"/>
              </a:solidFill>
            </a:endParaRPr>
          </a:p>
        </p:txBody>
      </p:sp>
    </p:spTree>
    <p:extLst>
      <p:ext uri="{BB962C8B-B14F-4D97-AF65-F5344CB8AC3E}">
        <p14:creationId xmlns:p14="http://schemas.microsoft.com/office/powerpoint/2010/main" val="142636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C71D9071-28B1-4EBC-9480-11A618B6A37D}"/>
              </a:ext>
            </a:extLst>
          </p:cNvPr>
          <p:cNvGrpSpPr/>
          <p:nvPr/>
        </p:nvGrpSpPr>
        <p:grpSpPr>
          <a:xfrm>
            <a:off x="299352" y="473283"/>
            <a:ext cx="9334168" cy="536125"/>
            <a:chOff x="299352" y="473283"/>
            <a:chExt cx="9334168" cy="536125"/>
          </a:xfrm>
        </p:grpSpPr>
        <p:sp>
          <p:nvSpPr>
            <p:cNvPr id="3" name="五邊形 4">
              <a:extLst>
                <a:ext uri="{FF2B5EF4-FFF2-40B4-BE49-F238E27FC236}">
                  <a16:creationId xmlns:a16="http://schemas.microsoft.com/office/drawing/2014/main" id="{717696A7-06C3-4C64-BA07-1A9BAC0C2C70}"/>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4" name="＞形箭號 5">
              <a:extLst>
                <a:ext uri="{FF2B5EF4-FFF2-40B4-BE49-F238E27FC236}">
                  <a16:creationId xmlns:a16="http://schemas.microsoft.com/office/drawing/2014/main" id="{769DA5F4-E144-400A-B49A-7A1F5CF9EABF}"/>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black"/>
                </a:solidFill>
                <a:latin typeface="標楷體" panose="03000509000000000000" pitchFamily="65" charset="-120"/>
                <a:ea typeface="標楷體" panose="03000509000000000000" pitchFamily="65" charset="-120"/>
              </a:endParaRPr>
            </a:p>
          </p:txBody>
        </p:sp>
        <p:sp>
          <p:nvSpPr>
            <p:cNvPr id="5" name="五邊形 6">
              <a:extLst>
                <a:ext uri="{FF2B5EF4-FFF2-40B4-BE49-F238E27FC236}">
                  <a16:creationId xmlns:a16="http://schemas.microsoft.com/office/drawing/2014/main" id="{07D393A4-3D3C-409A-8BAB-5AE0CC31C296}"/>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9570CD01-88D6-4984-A0D4-1DA6C6BB69DA}"/>
                </a:ext>
              </a:extLst>
            </p:cNvPr>
            <p:cNvSpPr txBox="1"/>
            <p:nvPr/>
          </p:nvSpPr>
          <p:spPr>
            <a:xfrm>
              <a:off x="619800" y="473283"/>
              <a:ext cx="1812920" cy="536125"/>
            </a:xfrm>
            <a:prstGeom prst="rect">
              <a:avLst/>
            </a:prstGeom>
            <a:noFill/>
          </p:spPr>
          <p:txBody>
            <a:bodyPr wrap="square" lIns="0" tIns="58500" rIns="0" rtlCol="0" anchor="ctr" anchorCtr="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步驟</a:t>
              </a:r>
              <a:r>
                <a:rPr lang="en-US" altLang="zh-TW" sz="2800" b="1" dirty="0">
                  <a:solidFill>
                    <a:schemeClr val="bg1"/>
                  </a:solidFill>
                  <a:latin typeface="微軟正黑體" panose="020B0604030504040204" pitchFamily="34" charset="-120"/>
                  <a:ea typeface="微軟正黑體" panose="020B0604030504040204" pitchFamily="34" charset="-120"/>
                </a:rPr>
                <a:t>3</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grpSp>
      <p:sp>
        <p:nvSpPr>
          <p:cNvPr id="7" name="文字方塊 6">
            <a:extLst>
              <a:ext uri="{FF2B5EF4-FFF2-40B4-BE49-F238E27FC236}">
                <a16:creationId xmlns:a16="http://schemas.microsoft.com/office/drawing/2014/main" id="{9BAD0691-18A5-4A1C-8761-07F46ED17BED}"/>
              </a:ext>
            </a:extLst>
          </p:cNvPr>
          <p:cNvSpPr txBox="1"/>
          <p:nvPr/>
        </p:nvSpPr>
        <p:spPr>
          <a:xfrm>
            <a:off x="828302" y="2909545"/>
            <a:ext cx="3923594" cy="1569660"/>
          </a:xfrm>
          <a:prstGeom prst="rect">
            <a:avLst/>
          </a:prstGeom>
          <a:noFill/>
        </p:spPr>
        <p:txBody>
          <a:bodyPr wrap="square" rtlCol="0">
            <a:spAutoFit/>
          </a:bodyPr>
          <a:lstStyle/>
          <a:p>
            <a:pPr marL="742950" indent="-742950">
              <a:buFontTx/>
              <a:buAutoNum type="arabicParenBoth"/>
            </a:pP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重建融資</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algn="ct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algn="ct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銀行</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p:txBody>
      </p:sp>
      <p:sp>
        <p:nvSpPr>
          <p:cNvPr id="8" name="文字方塊 7">
            <a:extLst>
              <a:ext uri="{FF2B5EF4-FFF2-40B4-BE49-F238E27FC236}">
                <a16:creationId xmlns:a16="http://schemas.microsoft.com/office/drawing/2014/main" id="{47DFF254-6242-4780-95B9-62262E6FB191}"/>
              </a:ext>
            </a:extLst>
          </p:cNvPr>
          <p:cNvSpPr txBox="1"/>
          <p:nvPr/>
        </p:nvSpPr>
        <p:spPr>
          <a:xfrm>
            <a:off x="5736525" y="2909545"/>
            <a:ext cx="3478910" cy="1569660"/>
          </a:xfrm>
          <a:prstGeom prst="rect">
            <a:avLst/>
          </a:prstGeom>
          <a:noFill/>
        </p:spPr>
        <p:txBody>
          <a:bodyPr wrap="square" rtlCol="0">
            <a:spAutoFit/>
          </a:bodyPr>
          <a:lstStyle/>
          <a:p>
            <a:r>
              <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(2)</a:t>
            </a: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 拆除與興建</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a:p>
            <a:pPr algn="ct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營造廠等</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p:txBody>
      </p:sp>
      <p:sp>
        <p:nvSpPr>
          <p:cNvPr id="9" name="文字方塊 8">
            <a:extLst>
              <a:ext uri="{FF2B5EF4-FFF2-40B4-BE49-F238E27FC236}">
                <a16:creationId xmlns:a16="http://schemas.microsoft.com/office/drawing/2014/main" id="{A4972544-8B93-4FB4-9EF1-0AFE940591E7}"/>
              </a:ext>
            </a:extLst>
          </p:cNvPr>
          <p:cNvSpPr txBox="1"/>
          <p:nvPr/>
        </p:nvSpPr>
        <p:spPr>
          <a:xfrm>
            <a:off x="560512" y="1268413"/>
            <a:ext cx="8713663" cy="584775"/>
          </a:xfrm>
          <a:prstGeom prst="rect">
            <a:avLst/>
          </a:prstGeom>
          <a:noFill/>
        </p:spPr>
        <p:txBody>
          <a:bodyPr wrap="square" rtlCol="0">
            <a:spAutoFit/>
          </a:bodyPr>
          <a:lstStyle/>
          <a:p>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重建計畫通過之後</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p:txBody>
      </p:sp>
      <p:sp>
        <p:nvSpPr>
          <p:cNvPr id="10" name="文字方塊 9">
            <a:extLst>
              <a:ext uri="{FF2B5EF4-FFF2-40B4-BE49-F238E27FC236}">
                <a16:creationId xmlns:a16="http://schemas.microsoft.com/office/drawing/2014/main" id="{90917AE5-043F-4441-B0C4-977EE76302A6}"/>
              </a:ext>
            </a:extLst>
          </p:cNvPr>
          <p:cNvSpPr txBox="1"/>
          <p:nvPr/>
        </p:nvSpPr>
        <p:spPr>
          <a:xfrm>
            <a:off x="3857762" y="5052840"/>
            <a:ext cx="2654859" cy="584775"/>
          </a:xfrm>
          <a:prstGeom prst="rect">
            <a:avLst/>
          </a:prstGeom>
          <a:solidFill>
            <a:srgbClr val="FF6600"/>
          </a:solidFill>
        </p:spPr>
        <p:txBody>
          <a:bodyPr wrap="square" rtlCol="0">
            <a:spAutoFit/>
          </a:bodyPr>
          <a:lstStyle/>
          <a:p>
            <a:pPr algn="ctr"/>
            <a:r>
              <a:rPr lang="zh-TW" altLang="en-US"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rPr>
              <a:t>重建成功</a:t>
            </a:r>
            <a:endParaRPr lang="en-US" altLang="zh-TW" sz="3200" b="1" dirty="0">
              <a:effectLst>
                <a:outerShdw blurRad="38100" dist="38100" dir="2700000" algn="tl">
                  <a:srgbClr val="000000">
                    <a:alpha val="43137"/>
                  </a:srgbClr>
                </a:outerShdw>
              </a:effectLst>
              <a:latin typeface="News706 BT" panose="02040804060705020204" pitchFamily="18" charset="0"/>
              <a:ea typeface="微軟正黑體" panose="020B0604030504040204" pitchFamily="34" charset="-120"/>
            </a:endParaRPr>
          </a:p>
        </p:txBody>
      </p:sp>
      <p:sp>
        <p:nvSpPr>
          <p:cNvPr id="11" name="加號 10">
            <a:extLst>
              <a:ext uri="{FF2B5EF4-FFF2-40B4-BE49-F238E27FC236}">
                <a16:creationId xmlns:a16="http://schemas.microsoft.com/office/drawing/2014/main" id="{ADDCBB37-D672-4D67-86C3-778A0EF8A0E8}"/>
              </a:ext>
            </a:extLst>
          </p:cNvPr>
          <p:cNvSpPr/>
          <p:nvPr/>
        </p:nvSpPr>
        <p:spPr>
          <a:xfrm>
            <a:off x="4899016" y="2929794"/>
            <a:ext cx="690389" cy="715934"/>
          </a:xfrm>
          <a:prstGeom prst="mathPlus">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b="1">
              <a:solidFill>
                <a:schemeClr val="tx1"/>
              </a:solidFill>
            </a:endParaRPr>
          </a:p>
        </p:txBody>
      </p:sp>
    </p:spTree>
    <p:extLst>
      <p:ext uri="{BB962C8B-B14F-4D97-AF65-F5344CB8AC3E}">
        <p14:creationId xmlns:p14="http://schemas.microsoft.com/office/powerpoint/2010/main" val="173313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id="{F701901F-350A-48C6-93E6-5ED6103F6080}"/>
              </a:ext>
            </a:extLst>
          </p:cNvPr>
          <p:cNvSpPr txBox="1"/>
          <p:nvPr/>
        </p:nvSpPr>
        <p:spPr>
          <a:xfrm>
            <a:off x="517915" y="1893964"/>
            <a:ext cx="8870169" cy="3070071"/>
          </a:xfrm>
          <a:prstGeom prst="rect">
            <a:avLst/>
          </a:prstGeom>
          <a:noFill/>
        </p:spPr>
        <p:txBody>
          <a:bodyPr wrap="square" rtlCol="0">
            <a:spAutoFit/>
            <a:scene3d>
              <a:camera prst="orthographicFront"/>
              <a:lightRig rig="threePt" dir="t"/>
            </a:scene3d>
            <a:sp3d extrusionH="38100">
              <a:extrusionClr>
                <a:schemeClr val="tx1"/>
              </a:extrusionClr>
            </a:sp3d>
          </a:bodyPr>
          <a:lstStyle/>
          <a:p>
            <a:pPr algn="ctr">
              <a:spcAft>
                <a:spcPts val="1463"/>
              </a:spcAft>
            </a:pPr>
            <a:r>
              <a:rPr lang="zh-TW" altLang="en-US"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案例</a:t>
            </a:r>
            <a:endParaRPr lang="en-US" altLang="zh-TW"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endParaRPr>
          </a:p>
          <a:p>
            <a:pPr algn="ctr">
              <a:spcAft>
                <a:spcPts val="1463"/>
              </a:spcAft>
            </a:pPr>
            <a:r>
              <a:rPr lang="zh-TW" altLang="en-US"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仁愛路</a:t>
            </a:r>
            <a:r>
              <a:rPr lang="en-US" altLang="zh-TW"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111</a:t>
            </a:r>
            <a:r>
              <a:rPr lang="zh-TW" altLang="en-US"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號</a:t>
            </a:r>
            <a:r>
              <a:rPr lang="en-US" altLang="zh-TW"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~117</a:t>
            </a:r>
            <a:r>
              <a:rPr lang="zh-TW" altLang="en-US"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號</a:t>
            </a:r>
            <a:endParaRPr lang="en-US" altLang="zh-TW"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endParaRPr>
          </a:p>
          <a:p>
            <a:pPr algn="ctr">
              <a:spcAft>
                <a:spcPts val="1463"/>
              </a:spcAft>
            </a:pPr>
            <a:r>
              <a:rPr lang="zh-TW" altLang="en-US"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與</a:t>
            </a:r>
          </a:p>
          <a:p>
            <a:pPr algn="ctr">
              <a:spcAft>
                <a:spcPts val="1463"/>
              </a:spcAft>
            </a:pPr>
            <a:r>
              <a:rPr lang="zh-TW" altLang="en-US"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信義段</a:t>
            </a:r>
            <a:r>
              <a:rPr lang="en-US" altLang="zh-TW"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694</a:t>
            </a:r>
            <a:r>
              <a:rPr lang="zh-TW" altLang="en-US"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地號</a:t>
            </a:r>
            <a:r>
              <a:rPr lang="en-US" altLang="zh-TW"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+697</a:t>
            </a:r>
            <a:r>
              <a:rPr lang="zh-TW" altLang="en-US"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地號</a:t>
            </a:r>
            <a:r>
              <a:rPr lang="en-US" altLang="zh-TW"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+698</a:t>
            </a:r>
            <a:r>
              <a:rPr lang="zh-TW" altLang="en-US" sz="3900" b="1" dirty="0">
                <a:solidFill>
                  <a:srgbClr val="FFFF00"/>
                </a:solidFill>
                <a:effectLst>
                  <a:glow rad="228600">
                    <a:schemeClr val="tx1">
                      <a:alpha val="40000"/>
                    </a:scheme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地號</a:t>
            </a:r>
          </a:p>
        </p:txBody>
      </p:sp>
    </p:spTree>
    <p:extLst>
      <p:ext uri="{BB962C8B-B14F-4D97-AF65-F5344CB8AC3E}">
        <p14:creationId xmlns:p14="http://schemas.microsoft.com/office/powerpoint/2010/main" val="290834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txBox="1">
            <a:spLocks/>
          </p:cNvSpPr>
          <p:nvPr/>
        </p:nvSpPr>
        <p:spPr>
          <a:xfrm>
            <a:off x="652463" y="1268760"/>
            <a:ext cx="8064896" cy="4536504"/>
          </a:xfrm>
          <a:prstGeom prst="rect">
            <a:avLst/>
          </a:prstGeom>
          <a:ln>
            <a:noFill/>
          </a:ln>
        </p:spPr>
        <p:txBody>
          <a:bodyPr vert="horz" lIns="0" tIns="0" rIns="18287"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zh-TW" altLang="en-US" sz="4000" dirty="0">
                <a:solidFill>
                  <a:schemeClr val="tx1"/>
                </a:solidFill>
                <a:latin typeface="標楷體" panose="03000509000000000000" pitchFamily="65" charset="-120"/>
                <a:ea typeface="標楷體" panose="03000509000000000000" pitchFamily="65" charset="-120"/>
                <a:cs typeface="+mn-cs"/>
              </a:rPr>
              <a:t>大綱</a:t>
            </a:r>
          </a:p>
          <a:p>
            <a:pPr algn="l">
              <a:lnSpc>
                <a:spcPct val="150000"/>
              </a:lnSpc>
              <a:spcBef>
                <a:spcPts val="0"/>
              </a:spcBef>
            </a:pPr>
            <a:r>
              <a:rPr lang="zh-TW" altLang="en-US" sz="2400" b="0" dirty="0">
                <a:solidFill>
                  <a:schemeClr val="tx1"/>
                </a:solidFill>
                <a:effectLst/>
                <a:latin typeface="標楷體" panose="03000509000000000000" pitchFamily="65" charset="-120"/>
                <a:ea typeface="標楷體" panose="03000509000000000000" pitchFamily="65" charset="-120"/>
              </a:rPr>
              <a:t>一、綠建築基準</a:t>
            </a:r>
            <a:endParaRPr lang="en-US" altLang="zh-TW" sz="2400" b="0" dirty="0">
              <a:solidFill>
                <a:schemeClr val="tx1"/>
              </a:solidFill>
              <a:effectLst/>
              <a:latin typeface="標楷體" panose="03000509000000000000" pitchFamily="65" charset="-120"/>
              <a:ea typeface="標楷體" panose="03000509000000000000" pitchFamily="65" charset="-120"/>
            </a:endParaRPr>
          </a:p>
          <a:p>
            <a:pPr algn="l">
              <a:lnSpc>
                <a:spcPct val="150000"/>
              </a:lnSpc>
              <a:spcBef>
                <a:spcPts val="0"/>
              </a:spcBef>
            </a:pPr>
            <a:r>
              <a:rPr lang="en-US" altLang="zh-TW" sz="1800" b="0" dirty="0">
                <a:solidFill>
                  <a:schemeClr val="tx1"/>
                </a:solidFill>
                <a:effectLst/>
                <a:latin typeface="標楷體" panose="03000509000000000000" pitchFamily="65" charset="-120"/>
                <a:ea typeface="標楷體" panose="03000509000000000000" pitchFamily="65" charset="-120"/>
              </a:rPr>
              <a:t>(</a:t>
            </a:r>
            <a:r>
              <a:rPr lang="zh-TW" altLang="en-US" sz="1800" b="0" dirty="0">
                <a:solidFill>
                  <a:schemeClr val="tx1"/>
                </a:solidFill>
                <a:effectLst/>
                <a:latin typeface="標楷體" panose="03000509000000000000" pitchFamily="65" charset="-120"/>
                <a:ea typeface="標楷體" panose="03000509000000000000" pitchFamily="65" charset="-120"/>
              </a:rPr>
              <a:t>一</a:t>
            </a:r>
            <a:r>
              <a:rPr lang="en-US" altLang="zh-TW" sz="1800" b="0" dirty="0">
                <a:solidFill>
                  <a:schemeClr val="tx1"/>
                </a:solidFill>
                <a:effectLst/>
                <a:latin typeface="標楷體" panose="03000509000000000000" pitchFamily="65" charset="-120"/>
                <a:ea typeface="標楷體" panose="03000509000000000000"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、通則</a:t>
            </a:r>
            <a:r>
              <a:rPr lang="en-US" altLang="zh-TW" sz="1800" b="0" dirty="0">
                <a:solidFill>
                  <a:schemeClr val="tx1"/>
                </a:solidFill>
                <a:latin typeface="標楷體" pitchFamily="65" charset="-120"/>
                <a:ea typeface="標楷體" pitchFamily="65" charset="-120"/>
              </a:rPr>
              <a:t> </a:t>
            </a:r>
          </a:p>
          <a:p>
            <a:pPr algn="l">
              <a:lnSpc>
                <a:spcPct val="150000"/>
              </a:lnSpc>
              <a:spcBef>
                <a:spcPts val="0"/>
              </a:spcBef>
            </a:pPr>
            <a:r>
              <a:rPr lang="en-US" altLang="zh-TW" sz="1800" dirty="0">
                <a:solidFill>
                  <a:schemeClr val="tx1"/>
                </a:solidFill>
                <a:effectLst/>
                <a:latin typeface="標楷體" pitchFamily="65" charset="-120"/>
                <a:ea typeface="標楷體"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二</a:t>
            </a:r>
            <a:r>
              <a:rPr lang="en-US" altLang="zh-TW" sz="1800" dirty="0">
                <a:solidFill>
                  <a:schemeClr val="tx1"/>
                </a:solidFill>
                <a:effectLst/>
                <a:latin typeface="標楷體" panose="03000509000000000000" pitchFamily="65" charset="-120"/>
                <a:ea typeface="標楷體" panose="03000509000000000000"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、建築基地綠化、建築基地保水</a:t>
            </a:r>
            <a:endParaRPr lang="en-US" altLang="zh-TW" sz="1800" dirty="0">
              <a:solidFill>
                <a:schemeClr val="tx1"/>
              </a:solidFill>
              <a:effectLst/>
              <a:latin typeface="標楷體" pitchFamily="65" charset="-120"/>
              <a:ea typeface="標楷體" pitchFamily="65" charset="-120"/>
            </a:endParaRPr>
          </a:p>
          <a:p>
            <a:pPr algn="l">
              <a:lnSpc>
                <a:spcPct val="150000"/>
              </a:lnSpc>
              <a:spcBef>
                <a:spcPts val="0"/>
              </a:spcBef>
            </a:pPr>
            <a:r>
              <a:rPr lang="en-US" altLang="zh-TW" sz="1800" dirty="0">
                <a:solidFill>
                  <a:schemeClr val="tx1"/>
                </a:solidFill>
                <a:effectLst/>
                <a:latin typeface="標楷體" pitchFamily="65" charset="-120"/>
                <a:ea typeface="標楷體"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三</a:t>
            </a:r>
            <a:r>
              <a:rPr lang="en-US" altLang="zh-TW" sz="1800" dirty="0">
                <a:solidFill>
                  <a:schemeClr val="tx1"/>
                </a:solidFill>
                <a:effectLst/>
                <a:latin typeface="標楷體" panose="03000509000000000000" pitchFamily="65" charset="-120"/>
                <a:ea typeface="標楷體" panose="03000509000000000000"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、建築物節約能源</a:t>
            </a:r>
            <a:r>
              <a:rPr lang="en-US" altLang="zh-TW" sz="1800" dirty="0">
                <a:solidFill>
                  <a:schemeClr val="tx1"/>
                </a:solidFill>
                <a:effectLst/>
                <a:latin typeface="標楷體" pitchFamily="65" charset="-120"/>
                <a:ea typeface="標楷體" pitchFamily="65" charset="-120"/>
              </a:rPr>
              <a:t> </a:t>
            </a:r>
          </a:p>
          <a:p>
            <a:pPr algn="l">
              <a:lnSpc>
                <a:spcPct val="150000"/>
              </a:lnSpc>
              <a:spcBef>
                <a:spcPts val="0"/>
              </a:spcBef>
            </a:pPr>
            <a:r>
              <a:rPr lang="en-US" altLang="zh-TW" sz="1800" dirty="0">
                <a:solidFill>
                  <a:schemeClr val="tx1"/>
                </a:solidFill>
                <a:effectLst/>
                <a:latin typeface="標楷體" pitchFamily="65" charset="-120"/>
                <a:ea typeface="標楷體" pitchFamily="65" charset="-120"/>
              </a:rPr>
              <a:t>(</a:t>
            </a:r>
            <a:r>
              <a:rPr lang="zh-TW" altLang="en-US" sz="1800" dirty="0">
                <a:solidFill>
                  <a:schemeClr val="tx1"/>
                </a:solidFill>
                <a:effectLst/>
                <a:latin typeface="標楷體" pitchFamily="65" charset="-120"/>
                <a:ea typeface="標楷體" pitchFamily="65" charset="-120"/>
              </a:rPr>
              <a:t>四</a:t>
            </a:r>
            <a:r>
              <a:rPr lang="en-US" altLang="zh-TW" sz="1800" dirty="0">
                <a:solidFill>
                  <a:schemeClr val="tx1"/>
                </a:solidFill>
                <a:effectLst/>
                <a:latin typeface="標楷體" pitchFamily="65" charset="-120"/>
                <a:ea typeface="標楷體"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、綠建材</a:t>
            </a:r>
            <a:endParaRPr lang="en-US" altLang="zh-TW" sz="1800" dirty="0">
              <a:solidFill>
                <a:schemeClr val="tx1"/>
              </a:solidFill>
              <a:effectLst/>
              <a:latin typeface="標楷體" panose="03000509000000000000" pitchFamily="65" charset="-120"/>
              <a:ea typeface="標楷體" panose="03000509000000000000" pitchFamily="65" charset="-120"/>
            </a:endParaRPr>
          </a:p>
          <a:p>
            <a:pPr algn="l">
              <a:lnSpc>
                <a:spcPct val="150000"/>
              </a:lnSpc>
              <a:spcBef>
                <a:spcPts val="0"/>
              </a:spcBef>
            </a:pPr>
            <a:r>
              <a:rPr lang="zh-TW" altLang="en-US" sz="2400" b="0" dirty="0">
                <a:solidFill>
                  <a:schemeClr val="tx1"/>
                </a:solidFill>
                <a:effectLst/>
                <a:latin typeface="標楷體" panose="03000509000000000000" pitchFamily="65" charset="-120"/>
                <a:ea typeface="標楷體" panose="03000509000000000000" pitchFamily="65" charset="-120"/>
              </a:rPr>
              <a:t>二、危老重建</a:t>
            </a:r>
            <a:endParaRPr lang="en-US" altLang="zh-TW" sz="2400" b="0" dirty="0">
              <a:solidFill>
                <a:schemeClr val="tx1"/>
              </a:solidFill>
              <a:effectLst/>
              <a:latin typeface="標楷體" panose="03000509000000000000" pitchFamily="65" charset="-120"/>
              <a:ea typeface="標楷體" panose="03000509000000000000" pitchFamily="65" charset="-120"/>
            </a:endParaRPr>
          </a:p>
          <a:p>
            <a:pPr algn="l">
              <a:lnSpc>
                <a:spcPct val="150000"/>
              </a:lnSpc>
              <a:spcBef>
                <a:spcPts val="0"/>
              </a:spcBef>
            </a:pPr>
            <a:r>
              <a:rPr lang="en-US" altLang="zh-TW" sz="1800" b="0" dirty="0">
                <a:solidFill>
                  <a:schemeClr val="tx1"/>
                </a:solidFill>
                <a:effectLst/>
                <a:latin typeface="標楷體" panose="03000509000000000000" pitchFamily="65" charset="-120"/>
                <a:ea typeface="標楷體" panose="03000509000000000000" pitchFamily="65" charset="-120"/>
              </a:rPr>
              <a:t>(</a:t>
            </a:r>
            <a:r>
              <a:rPr lang="zh-TW" altLang="en-US" sz="1800" b="0" dirty="0">
                <a:solidFill>
                  <a:schemeClr val="tx1"/>
                </a:solidFill>
                <a:effectLst/>
                <a:latin typeface="標楷體" panose="03000509000000000000" pitchFamily="65" charset="-120"/>
                <a:ea typeface="標楷體" panose="03000509000000000000" pitchFamily="65" charset="-120"/>
              </a:rPr>
              <a:t>一</a:t>
            </a:r>
            <a:r>
              <a:rPr lang="en-US" altLang="zh-TW" sz="1800" b="0" dirty="0">
                <a:solidFill>
                  <a:schemeClr val="tx1"/>
                </a:solidFill>
                <a:effectLst/>
                <a:latin typeface="標楷體" panose="03000509000000000000" pitchFamily="65" charset="-120"/>
                <a:ea typeface="標楷體" panose="03000509000000000000"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、中央法源</a:t>
            </a:r>
            <a:r>
              <a:rPr lang="en-US" altLang="zh-TW" sz="1800" b="0" dirty="0">
                <a:solidFill>
                  <a:schemeClr val="tx1"/>
                </a:solidFill>
                <a:latin typeface="標楷體" pitchFamily="65" charset="-120"/>
                <a:ea typeface="標楷體" pitchFamily="65" charset="-120"/>
              </a:rPr>
              <a:t> </a:t>
            </a:r>
          </a:p>
          <a:p>
            <a:pPr algn="l">
              <a:lnSpc>
                <a:spcPct val="150000"/>
              </a:lnSpc>
              <a:spcBef>
                <a:spcPts val="0"/>
              </a:spcBef>
            </a:pPr>
            <a:r>
              <a:rPr lang="en-US" altLang="zh-TW" sz="1800" dirty="0">
                <a:solidFill>
                  <a:schemeClr val="tx1"/>
                </a:solidFill>
                <a:effectLst/>
                <a:latin typeface="標楷體" pitchFamily="65" charset="-120"/>
                <a:ea typeface="標楷體"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二</a:t>
            </a:r>
            <a:r>
              <a:rPr lang="en-US" altLang="zh-TW" sz="1800" dirty="0">
                <a:solidFill>
                  <a:schemeClr val="tx1"/>
                </a:solidFill>
                <a:effectLst/>
                <a:latin typeface="標楷體" panose="03000509000000000000" pitchFamily="65" charset="-120"/>
                <a:ea typeface="標楷體" panose="03000509000000000000"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、作業期程</a:t>
            </a:r>
            <a:endParaRPr lang="en-US" altLang="zh-TW" sz="1800" dirty="0">
              <a:solidFill>
                <a:schemeClr val="tx1"/>
              </a:solidFill>
              <a:effectLst/>
              <a:latin typeface="標楷體" pitchFamily="65" charset="-120"/>
              <a:ea typeface="標楷體" pitchFamily="65" charset="-120"/>
            </a:endParaRPr>
          </a:p>
          <a:p>
            <a:pPr algn="l">
              <a:lnSpc>
                <a:spcPct val="150000"/>
              </a:lnSpc>
              <a:spcBef>
                <a:spcPts val="0"/>
              </a:spcBef>
            </a:pPr>
            <a:r>
              <a:rPr lang="en-US" altLang="zh-TW" sz="1800" dirty="0">
                <a:solidFill>
                  <a:schemeClr val="tx1"/>
                </a:solidFill>
                <a:effectLst/>
                <a:latin typeface="標楷體" pitchFamily="65" charset="-120"/>
                <a:ea typeface="標楷體"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三</a:t>
            </a:r>
            <a:r>
              <a:rPr lang="en-US" altLang="zh-TW" sz="1800" dirty="0">
                <a:solidFill>
                  <a:schemeClr val="tx1"/>
                </a:solidFill>
                <a:effectLst/>
                <a:latin typeface="標楷體" panose="03000509000000000000" pitchFamily="65" charset="-120"/>
                <a:ea typeface="標楷體" panose="03000509000000000000"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、危老重建步驟</a:t>
            </a:r>
            <a:endParaRPr lang="en-US" altLang="zh-TW" sz="1800" dirty="0">
              <a:solidFill>
                <a:schemeClr val="tx1"/>
              </a:solidFill>
              <a:effectLst/>
              <a:latin typeface="標楷體" pitchFamily="65" charset="-120"/>
              <a:ea typeface="標楷體" pitchFamily="65" charset="-120"/>
            </a:endParaRPr>
          </a:p>
          <a:p>
            <a:pPr algn="l">
              <a:lnSpc>
                <a:spcPct val="150000"/>
              </a:lnSpc>
              <a:spcBef>
                <a:spcPts val="0"/>
              </a:spcBef>
            </a:pPr>
            <a:r>
              <a:rPr lang="en-US" altLang="zh-TW" sz="1800" dirty="0">
                <a:solidFill>
                  <a:schemeClr val="tx1"/>
                </a:solidFill>
                <a:effectLst/>
                <a:latin typeface="標楷體" pitchFamily="65" charset="-120"/>
                <a:ea typeface="標楷體" pitchFamily="65" charset="-120"/>
              </a:rPr>
              <a:t>(</a:t>
            </a:r>
            <a:r>
              <a:rPr lang="zh-TW" altLang="en-US" sz="1800" dirty="0">
                <a:solidFill>
                  <a:schemeClr val="tx1"/>
                </a:solidFill>
                <a:effectLst/>
                <a:latin typeface="標楷體" pitchFamily="65" charset="-120"/>
                <a:ea typeface="標楷體" pitchFamily="65" charset="-120"/>
              </a:rPr>
              <a:t>四</a:t>
            </a:r>
            <a:r>
              <a:rPr lang="en-US" altLang="zh-TW" sz="1800" dirty="0">
                <a:solidFill>
                  <a:schemeClr val="tx1"/>
                </a:solidFill>
                <a:effectLst/>
                <a:latin typeface="標楷體" pitchFamily="65" charset="-120"/>
                <a:ea typeface="標楷體" pitchFamily="65" charset="-120"/>
              </a:rPr>
              <a:t>)</a:t>
            </a:r>
            <a:r>
              <a:rPr lang="zh-TW" altLang="en-US" sz="1800" dirty="0">
                <a:solidFill>
                  <a:schemeClr val="tx1"/>
                </a:solidFill>
                <a:effectLst/>
                <a:latin typeface="標楷體" panose="03000509000000000000" pitchFamily="65" charset="-120"/>
                <a:ea typeface="標楷體" panose="03000509000000000000" pitchFamily="65" charset="-120"/>
              </a:rPr>
              <a:t>、案例參考</a:t>
            </a:r>
            <a:endParaRPr lang="en-US" altLang="zh-TW" sz="1800" dirty="0">
              <a:solidFill>
                <a:schemeClr val="tx1"/>
              </a:solidFill>
              <a:effectLst/>
              <a:latin typeface="標楷體" panose="03000509000000000000" pitchFamily="65" charset="-120"/>
              <a:ea typeface="標楷體" panose="03000509000000000000" pitchFamily="65" charset="-120"/>
            </a:endParaRPr>
          </a:p>
        </p:txBody>
      </p:sp>
      <p:sp>
        <p:nvSpPr>
          <p:cNvPr id="4" name="矩形 3"/>
          <p:cNvSpPr/>
          <p:nvPr/>
        </p:nvSpPr>
        <p:spPr>
          <a:xfrm>
            <a:off x="233696" y="6458084"/>
            <a:ext cx="2852063" cy="338554"/>
          </a:xfrm>
          <a:prstGeom prst="rect">
            <a:avLst/>
          </a:prstGeom>
        </p:spPr>
        <p:txBody>
          <a:bodyPr wrap="none">
            <a:spAutoFit/>
          </a:bodyPr>
          <a:lstStyle/>
          <a:p>
            <a:r>
              <a:rPr lang="zh-TW" altLang="en-US" sz="1600" b="1" dirty="0">
                <a:ea typeface="華康魏碑體" pitchFamily="65" charset="-120"/>
              </a:rPr>
              <a:t>福建金門馬祖地區建築師公會</a:t>
            </a:r>
          </a:p>
        </p:txBody>
      </p:sp>
    </p:spTree>
    <p:extLst>
      <p:ext uri="{BB962C8B-B14F-4D97-AF65-F5344CB8AC3E}">
        <p14:creationId xmlns:p14="http://schemas.microsoft.com/office/powerpoint/2010/main" val="908226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C01DB10A-2088-4642-B734-D7FE4B5447AA}"/>
              </a:ext>
            </a:extLst>
          </p:cNvPr>
          <p:cNvGrpSpPr/>
          <p:nvPr/>
        </p:nvGrpSpPr>
        <p:grpSpPr>
          <a:xfrm>
            <a:off x="299352" y="473283"/>
            <a:ext cx="9361280" cy="536125"/>
            <a:chOff x="299352" y="473283"/>
            <a:chExt cx="9361280" cy="536125"/>
          </a:xfrm>
        </p:grpSpPr>
        <p:sp>
          <p:nvSpPr>
            <p:cNvPr id="3" name="五邊形 4">
              <a:extLst>
                <a:ext uri="{FF2B5EF4-FFF2-40B4-BE49-F238E27FC236}">
                  <a16:creationId xmlns:a16="http://schemas.microsoft.com/office/drawing/2014/main" id="{6D5F6651-3E09-4563-8F47-B4F491BB8DA1}"/>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4" name="＞形箭號 5">
              <a:extLst>
                <a:ext uri="{FF2B5EF4-FFF2-40B4-BE49-F238E27FC236}">
                  <a16:creationId xmlns:a16="http://schemas.microsoft.com/office/drawing/2014/main" id="{E0DE6498-ECD1-48A9-9C30-C593F3F669F4}"/>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latin typeface="標楷體" panose="03000509000000000000" pitchFamily="65" charset="-120"/>
                <a:ea typeface="標楷體" panose="03000509000000000000" pitchFamily="65" charset="-120"/>
              </a:endParaRPr>
            </a:p>
          </p:txBody>
        </p:sp>
        <p:sp>
          <p:nvSpPr>
            <p:cNvPr id="5" name="五邊形 6">
              <a:extLst>
                <a:ext uri="{FF2B5EF4-FFF2-40B4-BE49-F238E27FC236}">
                  <a16:creationId xmlns:a16="http://schemas.microsoft.com/office/drawing/2014/main" id="{D50F48AC-A850-4416-BFC4-8FE971B62A27}"/>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D0CA8D48-D50A-473A-B2C0-B82FDE2F5991}"/>
                </a:ext>
              </a:extLst>
            </p:cNvPr>
            <p:cNvSpPr txBox="1"/>
            <p:nvPr/>
          </p:nvSpPr>
          <p:spPr>
            <a:xfrm>
              <a:off x="2792760" y="497457"/>
              <a:ext cx="6867872" cy="474570"/>
            </a:xfrm>
            <a:prstGeom prst="rect">
              <a:avLst/>
            </a:prstGeom>
            <a:noFill/>
          </p:spPr>
          <p:txBody>
            <a:bodyPr wrap="square" tIns="58500" rtlCol="0" anchor="ctr" anchorCtr="0">
              <a:spAutoFit/>
            </a:bodyPr>
            <a:lstStyle/>
            <a:p>
              <a:r>
                <a:rPr lang="zh-TW" altLang="en-US" sz="2400" dirty="0">
                  <a:latin typeface="Cambria" panose="02040503050406030204" pitchFamily="18" charset="0"/>
                  <a:ea typeface="微軟正黑體" panose="020B0604030504040204" pitchFamily="34" charset="-120"/>
                </a:rPr>
                <a:t>住宅區，建蔽率</a:t>
              </a:r>
              <a:r>
                <a:rPr lang="en-US" altLang="zh-TW" sz="2400" dirty="0">
                  <a:latin typeface="Cambria" panose="02040503050406030204" pitchFamily="18" charset="0"/>
                  <a:ea typeface="微軟正黑體" panose="020B0604030504040204" pitchFamily="34" charset="-120"/>
                </a:rPr>
                <a:t>50%</a:t>
              </a:r>
              <a:r>
                <a:rPr lang="zh-TW" altLang="en-US" sz="2400" dirty="0">
                  <a:latin typeface="Cambria" panose="02040503050406030204" pitchFamily="18" charset="0"/>
                  <a:ea typeface="微軟正黑體" panose="020B0604030504040204" pitchFamily="34" charset="-120"/>
                </a:rPr>
                <a:t>、容積率</a:t>
              </a:r>
              <a:r>
                <a:rPr lang="en-US" altLang="zh-TW" sz="2400" dirty="0">
                  <a:latin typeface="Cambria" panose="02040503050406030204" pitchFamily="18" charset="0"/>
                  <a:ea typeface="微軟正黑體" panose="020B0604030504040204" pitchFamily="34" charset="-120"/>
                </a:rPr>
                <a:t>300%</a:t>
              </a:r>
              <a:r>
                <a:rPr lang="zh-TW" altLang="en-US" sz="2400" dirty="0">
                  <a:latin typeface="Cambria" panose="02040503050406030204" pitchFamily="18" charset="0"/>
                  <a:ea typeface="微軟正黑體" panose="020B0604030504040204" pitchFamily="34" charset="-120"/>
                </a:rPr>
                <a:t>，臨</a:t>
              </a:r>
              <a:r>
                <a:rPr lang="en-US" altLang="zh-TW" sz="2400" dirty="0">
                  <a:latin typeface="Cambria" panose="02040503050406030204" pitchFamily="18" charset="0"/>
                  <a:ea typeface="微軟正黑體" panose="020B0604030504040204" pitchFamily="34" charset="-120"/>
                </a:rPr>
                <a:t>15</a:t>
              </a:r>
              <a:r>
                <a:rPr lang="zh-TW" altLang="en-US" sz="2400" dirty="0">
                  <a:latin typeface="Cambria" panose="02040503050406030204" pitchFamily="18" charset="0"/>
                  <a:ea typeface="微軟正黑體" panose="020B0604030504040204" pitchFamily="34" charset="-120"/>
                </a:rPr>
                <a:t>米道路</a:t>
              </a:r>
              <a:endParaRPr lang="en-US" altLang="zh-TW" sz="2400" dirty="0">
                <a:latin typeface="Cambria" panose="02040503050406030204" pitchFamily="18" charset="0"/>
                <a:ea typeface="微軟正黑體" panose="020B0604030504040204" pitchFamily="34" charset="-120"/>
              </a:endParaRPr>
            </a:p>
          </p:txBody>
        </p:sp>
        <p:sp>
          <p:nvSpPr>
            <p:cNvPr id="7" name="文字方塊 6">
              <a:extLst>
                <a:ext uri="{FF2B5EF4-FFF2-40B4-BE49-F238E27FC236}">
                  <a16:creationId xmlns:a16="http://schemas.microsoft.com/office/drawing/2014/main" id="{083C0E81-9E85-43DE-A5D5-FC97A151A3C3}"/>
                </a:ext>
              </a:extLst>
            </p:cNvPr>
            <p:cNvSpPr txBox="1"/>
            <p:nvPr/>
          </p:nvSpPr>
          <p:spPr>
            <a:xfrm>
              <a:off x="619800" y="473283"/>
              <a:ext cx="1812920" cy="536125"/>
            </a:xfrm>
            <a:prstGeom prst="rect">
              <a:avLst/>
            </a:prstGeom>
            <a:noFill/>
          </p:spPr>
          <p:txBody>
            <a:bodyPr wrap="square" lIns="0" tIns="58500" rIns="0" rtlCol="0" anchor="ctr" anchorCtr="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基本資料</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grpSp>
      <p:sp>
        <p:nvSpPr>
          <p:cNvPr id="8" name="標題 1">
            <a:extLst>
              <a:ext uri="{FF2B5EF4-FFF2-40B4-BE49-F238E27FC236}">
                <a16:creationId xmlns:a16="http://schemas.microsoft.com/office/drawing/2014/main" id="{ADC3F6D4-B0CF-44CA-9887-A5269467DACD}"/>
              </a:ext>
            </a:extLst>
          </p:cNvPr>
          <p:cNvSpPr txBox="1">
            <a:spLocks/>
          </p:cNvSpPr>
          <p:nvPr/>
        </p:nvSpPr>
        <p:spPr>
          <a:xfrm>
            <a:off x="6123520" y="1412776"/>
            <a:ext cx="3510000" cy="1100134"/>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建地：</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zh-TW" altLang="en-US" sz="2000" b="1" dirty="0">
                <a:latin typeface="Cambria" panose="02040503050406030204" pitchFamily="18" charset="0"/>
                <a:ea typeface="微軟正黑體" panose="020B0604030504040204" pitchFamily="34" charset="-120"/>
              </a:rPr>
              <a:t>信義段</a:t>
            </a:r>
            <a:r>
              <a:rPr lang="en-US" altLang="zh-TW" sz="2000" b="1" dirty="0">
                <a:latin typeface="Cambria" panose="02040503050406030204" pitchFamily="18" charset="0"/>
                <a:ea typeface="微軟正黑體" panose="020B0604030504040204" pitchFamily="34" charset="-120"/>
              </a:rPr>
              <a:t>699+700+701+702</a:t>
            </a:r>
            <a:r>
              <a:rPr lang="zh-TW" altLang="en-US" sz="2000" b="1" dirty="0">
                <a:latin typeface="Cambria" panose="02040503050406030204" pitchFamily="18" charset="0"/>
                <a:ea typeface="微軟正黑體" panose="020B0604030504040204" pitchFamily="34" charset="-120"/>
              </a:rPr>
              <a:t>地號＝</a:t>
            </a:r>
            <a:r>
              <a:rPr lang="en-US" altLang="zh-TW" sz="2000" b="1" dirty="0">
                <a:latin typeface="Cambria" panose="02040503050406030204" pitchFamily="18" charset="0"/>
                <a:ea typeface="微軟正黑體" panose="020B0604030504040204" pitchFamily="34" charset="-120"/>
              </a:rPr>
              <a:t>333</a:t>
            </a:r>
            <a:r>
              <a:rPr lang="zh-TW" altLang="en-US" sz="2000" b="1" dirty="0">
                <a:latin typeface="Cambria" panose="02040503050406030204" pitchFamily="18" charset="0"/>
                <a:ea typeface="微軟正黑體" panose="020B0604030504040204" pitchFamily="34" charset="-120"/>
              </a:rPr>
              <a:t>平方公尺</a:t>
            </a:r>
            <a:endParaRPr lang="en-US" altLang="zh-TW" sz="2000" b="1" dirty="0">
              <a:latin typeface="Cambria" panose="02040503050406030204" pitchFamily="18" charset="0"/>
              <a:ea typeface="微軟正黑體" panose="020B0604030504040204" pitchFamily="34" charset="-120"/>
            </a:endParaRPr>
          </a:p>
        </p:txBody>
      </p:sp>
      <p:sp>
        <p:nvSpPr>
          <p:cNvPr id="9" name="標題 1">
            <a:extLst>
              <a:ext uri="{FF2B5EF4-FFF2-40B4-BE49-F238E27FC236}">
                <a16:creationId xmlns:a16="http://schemas.microsoft.com/office/drawing/2014/main" id="{9696C447-BC5A-4207-BB95-922FF543EC03}"/>
              </a:ext>
            </a:extLst>
          </p:cNvPr>
          <p:cNvSpPr txBox="1">
            <a:spLocks/>
          </p:cNvSpPr>
          <p:nvPr/>
        </p:nvSpPr>
        <p:spPr>
          <a:xfrm>
            <a:off x="6123520" y="4941168"/>
            <a:ext cx="3510000" cy="587960"/>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建地：原容＞法容</a:t>
            </a:r>
            <a:endParaRPr lang="en-US" altLang="zh-TW" sz="2000" b="1" dirty="0">
              <a:latin typeface="Cambria" panose="02040503050406030204" pitchFamily="18" charset="0"/>
              <a:ea typeface="微軟正黑體" panose="020B0604030504040204" pitchFamily="34" charset="-120"/>
            </a:endParaRPr>
          </a:p>
        </p:txBody>
      </p:sp>
      <p:sp>
        <p:nvSpPr>
          <p:cNvPr id="10" name="標題 1">
            <a:extLst>
              <a:ext uri="{FF2B5EF4-FFF2-40B4-BE49-F238E27FC236}">
                <a16:creationId xmlns:a16="http://schemas.microsoft.com/office/drawing/2014/main" id="{610E3A1A-154D-4C75-8FD5-D407836AB947}"/>
              </a:ext>
            </a:extLst>
          </p:cNvPr>
          <p:cNvSpPr txBox="1">
            <a:spLocks/>
          </p:cNvSpPr>
          <p:nvPr/>
        </p:nvSpPr>
        <p:spPr>
          <a:xfrm>
            <a:off x="6123520" y="2669416"/>
            <a:ext cx="3510000" cy="817334"/>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法定容積＝</a:t>
            </a:r>
            <a:r>
              <a:rPr lang="en-US" altLang="zh-TW" sz="2000" b="1" dirty="0">
                <a:latin typeface="Cambria" panose="02040503050406030204" pitchFamily="18" charset="0"/>
                <a:ea typeface="微軟正黑體" panose="020B0604030504040204" pitchFamily="34" charset="-120"/>
              </a:rPr>
              <a:t>333</a:t>
            </a:r>
            <a:r>
              <a:rPr lang="zh-TW" altLang="en-US" sz="2000" b="1" dirty="0">
                <a:latin typeface="Cambria" panose="02040503050406030204" pitchFamily="18" charset="0"/>
                <a:ea typeface="微軟正黑體" panose="020B0604030504040204" pitchFamily="34" charset="-120"/>
              </a:rPr>
              <a:t> </a:t>
            </a:r>
            <a:r>
              <a:rPr lang="en-US" altLang="zh-TW" sz="2000" b="1" dirty="0">
                <a:latin typeface="Cambria" panose="02040503050406030204" pitchFamily="18" charset="0"/>
                <a:ea typeface="微軟正黑體" panose="020B0604030504040204" pitchFamily="34" charset="-120"/>
              </a:rPr>
              <a:t>x 300% </a:t>
            </a:r>
            <a:r>
              <a:rPr lang="zh-TW" altLang="en-US" sz="2000" b="1" dirty="0">
                <a:latin typeface="Cambria" panose="02040503050406030204" pitchFamily="18" charset="0"/>
                <a:ea typeface="微軟正黑體" panose="020B0604030504040204" pitchFamily="34" charset="-120"/>
              </a:rPr>
              <a:t>＝</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en-US" altLang="zh-TW" sz="2000" b="1" dirty="0">
                <a:latin typeface="Cambria" panose="02040503050406030204" pitchFamily="18" charset="0"/>
                <a:ea typeface="微軟正黑體" panose="020B0604030504040204" pitchFamily="34" charset="-120"/>
              </a:rPr>
              <a:t>999</a:t>
            </a:r>
            <a:r>
              <a:rPr lang="zh-TW" altLang="en-US" sz="2000" b="1" dirty="0">
                <a:latin typeface="Cambria" panose="02040503050406030204" pitchFamily="18" charset="0"/>
                <a:ea typeface="微軟正黑體" panose="020B0604030504040204" pitchFamily="34" charset="-120"/>
              </a:rPr>
              <a:t>平方公尺，約合</a:t>
            </a:r>
            <a:r>
              <a:rPr lang="en-US" altLang="zh-TW" sz="2000" b="1" dirty="0">
                <a:latin typeface="Cambria" panose="02040503050406030204" pitchFamily="18" charset="0"/>
                <a:ea typeface="微軟正黑體" panose="020B0604030504040204" pitchFamily="34" charset="-120"/>
              </a:rPr>
              <a:t>302.2</a:t>
            </a:r>
            <a:r>
              <a:rPr lang="zh-TW" altLang="en-US" sz="2000" b="1" dirty="0">
                <a:latin typeface="Cambria" panose="02040503050406030204" pitchFamily="18" charset="0"/>
                <a:ea typeface="微軟正黑體" panose="020B0604030504040204" pitchFamily="34" charset="-120"/>
              </a:rPr>
              <a:t>坪</a:t>
            </a:r>
            <a:endParaRPr lang="en-US" altLang="zh-TW" sz="2000" b="1" dirty="0">
              <a:latin typeface="Cambria" panose="02040503050406030204" pitchFamily="18" charset="0"/>
              <a:ea typeface="微軟正黑體" panose="020B0604030504040204" pitchFamily="34" charset="-120"/>
            </a:endParaRPr>
          </a:p>
        </p:txBody>
      </p:sp>
      <p:sp>
        <p:nvSpPr>
          <p:cNvPr id="11" name="標題 1">
            <a:extLst>
              <a:ext uri="{FF2B5EF4-FFF2-40B4-BE49-F238E27FC236}">
                <a16:creationId xmlns:a16="http://schemas.microsoft.com/office/drawing/2014/main" id="{D03E1DB4-2D1C-4B43-8712-4AB20C0E5309}"/>
              </a:ext>
            </a:extLst>
          </p:cNvPr>
          <p:cNvSpPr txBox="1">
            <a:spLocks/>
          </p:cNvSpPr>
          <p:nvPr/>
        </p:nvSpPr>
        <p:spPr>
          <a:xfrm>
            <a:off x="6123520" y="3643256"/>
            <a:ext cx="3510000" cy="768569"/>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原建築容積＝</a:t>
            </a:r>
            <a:r>
              <a:rPr lang="en-US" altLang="zh-TW" sz="2000" b="1" dirty="0">
                <a:latin typeface="Cambria" panose="02040503050406030204" pitchFamily="18" charset="0"/>
                <a:ea typeface="微軟正黑體" panose="020B0604030504040204" pitchFamily="34" charset="-120"/>
              </a:rPr>
              <a:t>59.03</a:t>
            </a:r>
            <a:r>
              <a:rPr lang="zh-TW" altLang="en-US" sz="2000" b="1" dirty="0">
                <a:latin typeface="Cambria" panose="02040503050406030204" pitchFamily="18" charset="0"/>
                <a:ea typeface="微軟正黑體" panose="020B0604030504040204" pitchFamily="34" charset="-120"/>
              </a:rPr>
              <a:t> </a:t>
            </a:r>
            <a:r>
              <a:rPr lang="en-US" altLang="zh-TW" sz="2000" b="1" dirty="0">
                <a:latin typeface="Cambria" panose="02040503050406030204" pitchFamily="18" charset="0"/>
                <a:ea typeface="微軟正黑體" panose="020B0604030504040204" pitchFamily="34" charset="-120"/>
              </a:rPr>
              <a:t>x</a:t>
            </a:r>
            <a:r>
              <a:rPr lang="zh-TW" altLang="en-US" sz="2000" b="1" dirty="0">
                <a:latin typeface="Cambria" panose="02040503050406030204" pitchFamily="18" charset="0"/>
                <a:ea typeface="微軟正黑體" panose="020B0604030504040204" pitchFamily="34" charset="-120"/>
              </a:rPr>
              <a:t> </a:t>
            </a:r>
            <a:r>
              <a:rPr lang="en-US" altLang="zh-TW" sz="2000" b="1" dirty="0">
                <a:latin typeface="Cambria" panose="02040503050406030204" pitchFamily="18" charset="0"/>
                <a:ea typeface="微軟正黑體" panose="020B0604030504040204" pitchFamily="34" charset="-120"/>
              </a:rPr>
              <a:t>20</a:t>
            </a:r>
            <a:r>
              <a:rPr lang="zh-TW" altLang="en-US" sz="2000" b="1" dirty="0">
                <a:latin typeface="Cambria" panose="02040503050406030204" pitchFamily="18" charset="0"/>
                <a:ea typeface="微軟正黑體" panose="020B0604030504040204" pitchFamily="34" charset="-120"/>
              </a:rPr>
              <a:t>＝</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en-US" altLang="zh-TW" sz="2000" b="1" dirty="0">
                <a:latin typeface="Cambria" panose="02040503050406030204" pitchFamily="18" charset="0"/>
                <a:ea typeface="微軟正黑體" panose="020B0604030504040204" pitchFamily="34" charset="-120"/>
              </a:rPr>
              <a:t>1180.6</a:t>
            </a:r>
            <a:r>
              <a:rPr lang="zh-TW" altLang="en-US" sz="2000" b="1" dirty="0">
                <a:latin typeface="Cambria" panose="02040503050406030204" pitchFamily="18" charset="0"/>
                <a:ea typeface="微軟正黑體" panose="020B0604030504040204" pitchFamily="34" charset="-120"/>
              </a:rPr>
              <a:t>平方公尺，約合</a:t>
            </a:r>
            <a:r>
              <a:rPr lang="en-US" altLang="zh-TW" sz="2000" b="1" dirty="0">
                <a:latin typeface="Cambria" panose="02040503050406030204" pitchFamily="18" charset="0"/>
                <a:ea typeface="微軟正黑體" panose="020B0604030504040204" pitchFamily="34" charset="-120"/>
              </a:rPr>
              <a:t>357.13</a:t>
            </a:r>
            <a:r>
              <a:rPr lang="zh-TW" altLang="en-US" sz="2000" b="1" dirty="0">
                <a:latin typeface="Cambria" panose="02040503050406030204" pitchFamily="18" charset="0"/>
                <a:ea typeface="微軟正黑體" panose="020B0604030504040204" pitchFamily="34" charset="-120"/>
              </a:rPr>
              <a:t>坪</a:t>
            </a:r>
            <a:endParaRPr lang="en-US" altLang="zh-TW" sz="2000" b="1" dirty="0">
              <a:latin typeface="Cambria" panose="02040503050406030204" pitchFamily="18" charset="0"/>
              <a:ea typeface="微軟正黑體" panose="020B0604030504040204" pitchFamily="34" charset="-120"/>
            </a:endParaRPr>
          </a:p>
        </p:txBody>
      </p:sp>
      <p:pic>
        <p:nvPicPr>
          <p:cNvPr id="12" name="Picture 2" descr="S:\※ARCHER危老重建工作專區\01.初步評估\新北市\新北051_新北市永和市仁愛路111~117號(孫先生大學里說明會後416自來事務所)\永和仁愛路基地.png">
            <a:extLst>
              <a:ext uri="{FF2B5EF4-FFF2-40B4-BE49-F238E27FC236}">
                <a16:creationId xmlns:a16="http://schemas.microsoft.com/office/drawing/2014/main" id="{CA70B0F3-BBB7-40F4-8686-229E037A52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21"/>
          <a:stretch/>
        </p:blipFill>
        <p:spPr bwMode="auto">
          <a:xfrm>
            <a:off x="371528" y="1509354"/>
            <a:ext cx="5505251" cy="448794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3" name="標題 1">
            <a:extLst>
              <a:ext uri="{FF2B5EF4-FFF2-40B4-BE49-F238E27FC236}">
                <a16:creationId xmlns:a16="http://schemas.microsoft.com/office/drawing/2014/main" id="{A0959DE4-9DF2-402F-A937-94E8D97B6412}"/>
              </a:ext>
            </a:extLst>
          </p:cNvPr>
          <p:cNvSpPr txBox="1">
            <a:spLocks/>
          </p:cNvSpPr>
          <p:nvPr/>
        </p:nvSpPr>
        <p:spPr>
          <a:xfrm>
            <a:off x="6123520" y="5312797"/>
            <a:ext cx="3510000" cy="587960"/>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危老重建容積上限：</a:t>
            </a:r>
            <a:r>
              <a:rPr lang="en-US" altLang="zh-TW" sz="2000" b="1" dirty="0">
                <a:latin typeface="Cambria" panose="02040503050406030204" pitchFamily="18" charset="0"/>
                <a:ea typeface="微軟正黑體" panose="020B0604030504040204" pitchFamily="34" charset="-120"/>
              </a:rPr>
              <a:t>440.92</a:t>
            </a:r>
            <a:r>
              <a:rPr lang="zh-TW" altLang="en-US" sz="2000" b="1" dirty="0">
                <a:latin typeface="Cambria" panose="02040503050406030204" pitchFamily="18" charset="0"/>
                <a:ea typeface="微軟正黑體" panose="020B0604030504040204" pitchFamily="34" charset="-120"/>
              </a:rPr>
              <a:t>坪</a:t>
            </a:r>
            <a:endParaRPr lang="en-US" altLang="zh-TW" sz="2000" b="1" dirty="0">
              <a:latin typeface="Cambria" panose="02040503050406030204" pitchFamily="18" charset="0"/>
              <a:ea typeface="微軟正黑體" panose="020B0604030504040204" pitchFamily="34" charset="-120"/>
            </a:endParaRPr>
          </a:p>
        </p:txBody>
      </p:sp>
    </p:spTree>
    <p:extLst>
      <p:ext uri="{BB962C8B-B14F-4D97-AF65-F5344CB8AC3E}">
        <p14:creationId xmlns:p14="http://schemas.microsoft.com/office/powerpoint/2010/main" val="132516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4DE424D5-F331-47C9-9D02-4DB20BA95F04}"/>
              </a:ext>
            </a:extLst>
          </p:cNvPr>
          <p:cNvGrpSpPr/>
          <p:nvPr/>
        </p:nvGrpSpPr>
        <p:grpSpPr>
          <a:xfrm>
            <a:off x="299352" y="473283"/>
            <a:ext cx="9361280" cy="536125"/>
            <a:chOff x="299352" y="473283"/>
            <a:chExt cx="9361280" cy="536125"/>
          </a:xfrm>
        </p:grpSpPr>
        <p:sp>
          <p:nvSpPr>
            <p:cNvPr id="15" name="五邊形 4">
              <a:extLst>
                <a:ext uri="{FF2B5EF4-FFF2-40B4-BE49-F238E27FC236}">
                  <a16:creationId xmlns:a16="http://schemas.microsoft.com/office/drawing/2014/main" id="{5957D5C5-73B7-43D1-8C8E-DC33AD3D1BFC}"/>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16" name="＞形箭號 5">
              <a:extLst>
                <a:ext uri="{FF2B5EF4-FFF2-40B4-BE49-F238E27FC236}">
                  <a16:creationId xmlns:a16="http://schemas.microsoft.com/office/drawing/2014/main" id="{31CF2EE5-5CD0-4901-AD11-661673DE6B6D}"/>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latin typeface="標楷體" panose="03000509000000000000" pitchFamily="65" charset="-120"/>
                <a:ea typeface="標楷體" panose="03000509000000000000" pitchFamily="65" charset="-120"/>
              </a:endParaRPr>
            </a:p>
          </p:txBody>
        </p:sp>
        <p:sp>
          <p:nvSpPr>
            <p:cNvPr id="17" name="五邊形 6">
              <a:extLst>
                <a:ext uri="{FF2B5EF4-FFF2-40B4-BE49-F238E27FC236}">
                  <a16:creationId xmlns:a16="http://schemas.microsoft.com/office/drawing/2014/main" id="{490B8604-9A16-40C3-B25A-2AD2C0AE0B26}"/>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18" name="文字方塊 17">
              <a:extLst>
                <a:ext uri="{FF2B5EF4-FFF2-40B4-BE49-F238E27FC236}">
                  <a16:creationId xmlns:a16="http://schemas.microsoft.com/office/drawing/2014/main" id="{97B91EFC-2A1A-40DC-9659-92692FD14E48}"/>
                </a:ext>
              </a:extLst>
            </p:cNvPr>
            <p:cNvSpPr txBox="1"/>
            <p:nvPr/>
          </p:nvSpPr>
          <p:spPr>
            <a:xfrm>
              <a:off x="2792760" y="497457"/>
              <a:ext cx="6867872" cy="474570"/>
            </a:xfrm>
            <a:prstGeom prst="rect">
              <a:avLst/>
            </a:prstGeom>
            <a:noFill/>
          </p:spPr>
          <p:txBody>
            <a:bodyPr wrap="square" tIns="58500" rtlCol="0" anchor="ctr" anchorCtr="0">
              <a:spAutoFit/>
            </a:bodyPr>
            <a:lstStyle/>
            <a:p>
              <a:r>
                <a:rPr lang="zh-TW" altLang="en-US" sz="2400" dirty="0">
                  <a:latin typeface="Cambria" panose="02040503050406030204" pitchFamily="18" charset="0"/>
                  <a:ea typeface="微軟正黑體" panose="020B0604030504040204" pitchFamily="34" charset="-120"/>
                </a:rPr>
                <a:t>住宅區，建蔽率</a:t>
              </a:r>
              <a:r>
                <a:rPr lang="en-US" altLang="zh-TW" sz="2400" dirty="0">
                  <a:latin typeface="Cambria" panose="02040503050406030204" pitchFamily="18" charset="0"/>
                  <a:ea typeface="微軟正黑體" panose="020B0604030504040204" pitchFamily="34" charset="-120"/>
                </a:rPr>
                <a:t>50%</a:t>
              </a:r>
              <a:r>
                <a:rPr lang="zh-TW" altLang="en-US" sz="2400" dirty="0">
                  <a:latin typeface="Cambria" panose="02040503050406030204" pitchFamily="18" charset="0"/>
                  <a:ea typeface="微軟正黑體" panose="020B0604030504040204" pitchFamily="34" charset="-120"/>
                </a:rPr>
                <a:t>、容積率</a:t>
              </a:r>
              <a:r>
                <a:rPr lang="en-US" altLang="zh-TW" sz="2400" dirty="0">
                  <a:latin typeface="Cambria" panose="02040503050406030204" pitchFamily="18" charset="0"/>
                  <a:ea typeface="微軟正黑體" panose="020B0604030504040204" pitchFamily="34" charset="-120"/>
                </a:rPr>
                <a:t>300%</a:t>
              </a:r>
              <a:r>
                <a:rPr lang="zh-TW" altLang="en-US" sz="2400" dirty="0">
                  <a:latin typeface="Cambria" panose="02040503050406030204" pitchFamily="18" charset="0"/>
                  <a:ea typeface="微軟正黑體" panose="020B0604030504040204" pitchFamily="34" charset="-120"/>
                </a:rPr>
                <a:t>，臨</a:t>
              </a:r>
              <a:r>
                <a:rPr lang="en-US" altLang="zh-TW" sz="2400" dirty="0">
                  <a:latin typeface="Cambria" panose="02040503050406030204" pitchFamily="18" charset="0"/>
                  <a:ea typeface="微軟正黑體" panose="020B0604030504040204" pitchFamily="34" charset="-120"/>
                </a:rPr>
                <a:t>15</a:t>
              </a:r>
              <a:r>
                <a:rPr lang="zh-TW" altLang="en-US" sz="2400" dirty="0">
                  <a:latin typeface="Cambria" panose="02040503050406030204" pitchFamily="18" charset="0"/>
                  <a:ea typeface="微軟正黑體" panose="020B0604030504040204" pitchFamily="34" charset="-120"/>
                </a:rPr>
                <a:t>米道路</a:t>
              </a:r>
              <a:endParaRPr lang="en-US" altLang="zh-TW" sz="2400" dirty="0">
                <a:latin typeface="Cambria" panose="02040503050406030204" pitchFamily="18" charset="0"/>
                <a:ea typeface="微軟正黑體" panose="020B0604030504040204" pitchFamily="34" charset="-120"/>
              </a:endParaRPr>
            </a:p>
          </p:txBody>
        </p:sp>
        <p:sp>
          <p:nvSpPr>
            <p:cNvPr id="19" name="文字方塊 18">
              <a:extLst>
                <a:ext uri="{FF2B5EF4-FFF2-40B4-BE49-F238E27FC236}">
                  <a16:creationId xmlns:a16="http://schemas.microsoft.com/office/drawing/2014/main" id="{14564AE2-D3B1-4B57-A7DC-737ABFFED716}"/>
                </a:ext>
              </a:extLst>
            </p:cNvPr>
            <p:cNvSpPr txBox="1"/>
            <p:nvPr/>
          </p:nvSpPr>
          <p:spPr>
            <a:xfrm>
              <a:off x="619800" y="473283"/>
              <a:ext cx="1812920" cy="536125"/>
            </a:xfrm>
            <a:prstGeom prst="rect">
              <a:avLst/>
            </a:prstGeom>
            <a:noFill/>
          </p:spPr>
          <p:txBody>
            <a:bodyPr wrap="square" lIns="0" tIns="58500" rIns="0" rtlCol="0" anchor="ctr" anchorCtr="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基本資料</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grpSp>
      <p:sp>
        <p:nvSpPr>
          <p:cNvPr id="20" name="標題 1">
            <a:extLst>
              <a:ext uri="{FF2B5EF4-FFF2-40B4-BE49-F238E27FC236}">
                <a16:creationId xmlns:a16="http://schemas.microsoft.com/office/drawing/2014/main" id="{45E1ED32-ABE3-42B8-A017-4381D4453237}"/>
              </a:ext>
            </a:extLst>
          </p:cNvPr>
          <p:cNvSpPr txBox="1">
            <a:spLocks/>
          </p:cNvSpPr>
          <p:nvPr/>
        </p:nvSpPr>
        <p:spPr>
          <a:xfrm>
            <a:off x="6396000" y="1196752"/>
            <a:ext cx="3510000" cy="1846700"/>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空地：</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zh-TW" altLang="en-US" sz="2000" b="1" dirty="0">
                <a:latin typeface="Cambria" panose="02040503050406030204" pitchFamily="18" charset="0"/>
                <a:ea typeface="微軟正黑體" panose="020B0604030504040204" pitchFamily="34" charset="-120"/>
              </a:rPr>
              <a:t>信義段</a:t>
            </a:r>
            <a:r>
              <a:rPr lang="en-US" altLang="zh-TW" sz="2000" b="1" dirty="0">
                <a:latin typeface="Cambria" panose="02040503050406030204" pitchFamily="18" charset="0"/>
                <a:ea typeface="微軟正黑體" panose="020B0604030504040204" pitchFamily="34" charset="-120"/>
              </a:rPr>
              <a:t>694+697+698</a:t>
            </a:r>
            <a:r>
              <a:rPr lang="zh-TW" altLang="en-US" sz="2000" b="1" dirty="0">
                <a:latin typeface="Cambria" panose="02040503050406030204" pitchFamily="18" charset="0"/>
                <a:ea typeface="微軟正黑體" panose="020B0604030504040204" pitchFamily="34" charset="-120"/>
              </a:rPr>
              <a:t>地號＝</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en-US" altLang="zh-TW" sz="2000" b="1" dirty="0">
                <a:latin typeface="Cambria" panose="02040503050406030204" pitchFamily="18" charset="0"/>
                <a:ea typeface="微軟正黑體" panose="020B0604030504040204" pitchFamily="34" charset="-120"/>
              </a:rPr>
              <a:t>362</a:t>
            </a:r>
            <a:r>
              <a:rPr lang="zh-TW" altLang="en-US" sz="2000" b="1" dirty="0">
                <a:latin typeface="Cambria" panose="02040503050406030204" pitchFamily="18" charset="0"/>
                <a:ea typeface="微軟正黑體" panose="020B0604030504040204" pitchFamily="34" charset="-120"/>
              </a:rPr>
              <a:t>平方公尺</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zh-TW" altLang="en-US" sz="2000" b="1" dirty="0">
                <a:latin typeface="Cambria" panose="02040503050406030204" pitchFamily="18" charset="0"/>
                <a:ea typeface="微軟正黑體" panose="020B0604030504040204" pitchFamily="34" charset="-120"/>
              </a:rPr>
              <a:t>可與建地合併為</a:t>
            </a:r>
            <a:r>
              <a:rPr lang="en-US" altLang="zh-TW" sz="2000" b="1" dirty="0">
                <a:latin typeface="Cambria" panose="02040503050406030204" pitchFamily="18" charset="0"/>
                <a:ea typeface="微軟正黑體" panose="020B0604030504040204" pitchFamily="34" charset="-120"/>
              </a:rPr>
              <a:t>333</a:t>
            </a:r>
            <a:r>
              <a:rPr lang="zh-TW" altLang="en-US" sz="2000" b="1" dirty="0">
                <a:latin typeface="Cambria" panose="02040503050406030204" pitchFamily="18" charset="0"/>
                <a:ea typeface="微軟正黑體" panose="020B0604030504040204" pitchFamily="34" charset="-120"/>
              </a:rPr>
              <a:t>平方公尺</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zh-TW" altLang="en-US" sz="2000" b="1" dirty="0">
                <a:latin typeface="Cambria" panose="02040503050406030204" pitchFamily="18" charset="0"/>
                <a:ea typeface="微軟正黑體" panose="020B0604030504040204" pitchFamily="34" charset="-120"/>
              </a:rPr>
              <a:t>無法合併為</a:t>
            </a:r>
            <a:r>
              <a:rPr lang="en-US" altLang="zh-TW" sz="2000" b="1" dirty="0">
                <a:latin typeface="Cambria" panose="02040503050406030204" pitchFamily="18" charset="0"/>
                <a:ea typeface="微軟正黑體" panose="020B0604030504040204" pitchFamily="34" charset="-120"/>
              </a:rPr>
              <a:t>29</a:t>
            </a:r>
            <a:r>
              <a:rPr lang="zh-TW" altLang="en-US" sz="2000" b="1" dirty="0">
                <a:latin typeface="Cambria" panose="02040503050406030204" pitchFamily="18" charset="0"/>
                <a:ea typeface="微軟正黑體" panose="020B0604030504040204" pitchFamily="34" charset="-120"/>
              </a:rPr>
              <a:t>平方公尺</a:t>
            </a:r>
            <a:endParaRPr lang="en-US" altLang="zh-TW" sz="2000" b="1" dirty="0">
              <a:latin typeface="Cambria" panose="02040503050406030204" pitchFamily="18" charset="0"/>
              <a:ea typeface="微軟正黑體" panose="020B0604030504040204" pitchFamily="34" charset="-120"/>
            </a:endParaRPr>
          </a:p>
          <a:p>
            <a:pPr>
              <a:lnSpc>
                <a:spcPct val="150000"/>
              </a:lnSpc>
            </a:pPr>
            <a:endParaRPr lang="en-US" altLang="zh-TW" sz="2000" b="1" dirty="0">
              <a:latin typeface="Cambria" panose="02040503050406030204" pitchFamily="18" charset="0"/>
              <a:ea typeface="微軟正黑體" panose="020B0604030504040204" pitchFamily="34" charset="-120"/>
            </a:endParaRPr>
          </a:p>
        </p:txBody>
      </p:sp>
      <p:sp>
        <p:nvSpPr>
          <p:cNvPr id="21" name="標題 1">
            <a:extLst>
              <a:ext uri="{FF2B5EF4-FFF2-40B4-BE49-F238E27FC236}">
                <a16:creationId xmlns:a16="http://schemas.microsoft.com/office/drawing/2014/main" id="{266A154C-97B3-4D80-B53A-E14BF57C65C1}"/>
              </a:ext>
            </a:extLst>
          </p:cNvPr>
          <p:cNvSpPr txBox="1">
            <a:spLocks/>
          </p:cNvSpPr>
          <p:nvPr/>
        </p:nvSpPr>
        <p:spPr>
          <a:xfrm>
            <a:off x="6396000" y="4929272"/>
            <a:ext cx="3510000" cy="587960"/>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空地：法容＞原容</a:t>
            </a:r>
            <a:endParaRPr lang="en-US" altLang="zh-TW" sz="2000" b="1" dirty="0">
              <a:latin typeface="Cambria" panose="02040503050406030204" pitchFamily="18" charset="0"/>
              <a:ea typeface="微軟正黑體" panose="020B0604030504040204" pitchFamily="34" charset="-120"/>
            </a:endParaRPr>
          </a:p>
        </p:txBody>
      </p:sp>
      <p:sp>
        <p:nvSpPr>
          <p:cNvPr id="22" name="標題 1">
            <a:extLst>
              <a:ext uri="{FF2B5EF4-FFF2-40B4-BE49-F238E27FC236}">
                <a16:creationId xmlns:a16="http://schemas.microsoft.com/office/drawing/2014/main" id="{A4018F56-992F-4BC4-9B2C-4DA73589A0EA}"/>
              </a:ext>
            </a:extLst>
          </p:cNvPr>
          <p:cNvSpPr txBox="1">
            <a:spLocks/>
          </p:cNvSpPr>
          <p:nvPr/>
        </p:nvSpPr>
        <p:spPr>
          <a:xfrm>
            <a:off x="6396000" y="3444262"/>
            <a:ext cx="3510000" cy="817334"/>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法定容積＝</a:t>
            </a:r>
            <a:r>
              <a:rPr lang="en-US" altLang="zh-TW" sz="2000" b="1" dirty="0">
                <a:latin typeface="Cambria" panose="02040503050406030204" pitchFamily="18" charset="0"/>
                <a:ea typeface="微軟正黑體" panose="020B0604030504040204" pitchFamily="34" charset="-120"/>
              </a:rPr>
              <a:t>333</a:t>
            </a:r>
            <a:r>
              <a:rPr lang="zh-TW" altLang="en-US" sz="2000" b="1" dirty="0">
                <a:latin typeface="Cambria" panose="02040503050406030204" pitchFamily="18" charset="0"/>
                <a:ea typeface="微軟正黑體" panose="020B0604030504040204" pitchFamily="34" charset="-120"/>
              </a:rPr>
              <a:t> </a:t>
            </a:r>
            <a:r>
              <a:rPr lang="en-US" altLang="zh-TW" sz="2000" b="1" dirty="0">
                <a:latin typeface="Cambria" panose="02040503050406030204" pitchFamily="18" charset="0"/>
                <a:ea typeface="微軟正黑體" panose="020B0604030504040204" pitchFamily="34" charset="-120"/>
              </a:rPr>
              <a:t>x 300% </a:t>
            </a:r>
            <a:r>
              <a:rPr lang="zh-TW" altLang="en-US" sz="2000" b="1" dirty="0">
                <a:latin typeface="Cambria" panose="02040503050406030204" pitchFamily="18" charset="0"/>
                <a:ea typeface="微軟正黑體" panose="020B0604030504040204" pitchFamily="34" charset="-120"/>
              </a:rPr>
              <a:t>＝</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en-US" altLang="zh-TW" sz="2000" b="1" dirty="0">
                <a:latin typeface="Cambria" panose="02040503050406030204" pitchFamily="18" charset="0"/>
                <a:ea typeface="微軟正黑體" panose="020B0604030504040204" pitchFamily="34" charset="-120"/>
              </a:rPr>
              <a:t>999</a:t>
            </a:r>
            <a:r>
              <a:rPr lang="zh-TW" altLang="en-US" sz="2000" b="1" dirty="0">
                <a:latin typeface="Cambria" panose="02040503050406030204" pitchFamily="18" charset="0"/>
                <a:ea typeface="微軟正黑體" panose="020B0604030504040204" pitchFamily="34" charset="-120"/>
              </a:rPr>
              <a:t>平方公尺，約合</a:t>
            </a:r>
            <a:r>
              <a:rPr lang="en-US" altLang="zh-TW" sz="2000" b="1" dirty="0">
                <a:latin typeface="Cambria" panose="02040503050406030204" pitchFamily="18" charset="0"/>
                <a:ea typeface="微軟正黑體" panose="020B0604030504040204" pitchFamily="34" charset="-120"/>
              </a:rPr>
              <a:t>302.2</a:t>
            </a:r>
            <a:r>
              <a:rPr lang="zh-TW" altLang="en-US" sz="2000" b="1" dirty="0">
                <a:latin typeface="Cambria" panose="02040503050406030204" pitchFamily="18" charset="0"/>
                <a:ea typeface="微軟正黑體" panose="020B0604030504040204" pitchFamily="34" charset="-120"/>
              </a:rPr>
              <a:t>坪</a:t>
            </a:r>
            <a:endParaRPr lang="en-US" altLang="zh-TW" sz="2000" b="1" dirty="0">
              <a:latin typeface="Cambria" panose="02040503050406030204" pitchFamily="18" charset="0"/>
              <a:ea typeface="微軟正黑體" panose="020B0604030504040204" pitchFamily="34" charset="-120"/>
            </a:endParaRPr>
          </a:p>
        </p:txBody>
      </p:sp>
      <p:sp>
        <p:nvSpPr>
          <p:cNvPr id="23" name="標題 1">
            <a:extLst>
              <a:ext uri="{FF2B5EF4-FFF2-40B4-BE49-F238E27FC236}">
                <a16:creationId xmlns:a16="http://schemas.microsoft.com/office/drawing/2014/main" id="{FC4B6541-BC51-4B46-853F-CFDEE9A1F158}"/>
              </a:ext>
            </a:extLst>
          </p:cNvPr>
          <p:cNvSpPr txBox="1">
            <a:spLocks/>
          </p:cNvSpPr>
          <p:nvPr/>
        </p:nvSpPr>
        <p:spPr>
          <a:xfrm>
            <a:off x="6396000" y="4362253"/>
            <a:ext cx="3510000" cy="393173"/>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原建築容積＝</a:t>
            </a:r>
            <a:r>
              <a:rPr lang="en-US" altLang="zh-TW" sz="2000" b="1" dirty="0">
                <a:latin typeface="Cambria" panose="02040503050406030204" pitchFamily="18" charset="0"/>
                <a:ea typeface="微軟正黑體" panose="020B0604030504040204" pitchFamily="34" charset="-120"/>
              </a:rPr>
              <a:t>0</a:t>
            </a:r>
          </a:p>
        </p:txBody>
      </p:sp>
      <p:pic>
        <p:nvPicPr>
          <p:cNvPr id="24" name="Picture 2" descr="S:\※ARCHER危老重建工作專區\01.初步評估\新北市\新北051_新北市永和市仁愛路111~117號(孫先生大學里說明會後416自來事務所)\永和仁愛路基地.png">
            <a:extLst>
              <a:ext uri="{FF2B5EF4-FFF2-40B4-BE49-F238E27FC236}">
                <a16:creationId xmlns:a16="http://schemas.microsoft.com/office/drawing/2014/main" id="{5CBA3025-C0C2-42F5-8356-7CAF5C2989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21"/>
          <a:stretch/>
        </p:blipFill>
        <p:spPr bwMode="auto">
          <a:xfrm>
            <a:off x="371528" y="1509354"/>
            <a:ext cx="5505251" cy="448794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25" name="標題 1">
            <a:extLst>
              <a:ext uri="{FF2B5EF4-FFF2-40B4-BE49-F238E27FC236}">
                <a16:creationId xmlns:a16="http://schemas.microsoft.com/office/drawing/2014/main" id="{41C9E297-AA5A-4A5D-9428-EDFFA781EA7A}"/>
              </a:ext>
            </a:extLst>
          </p:cNvPr>
          <p:cNvSpPr txBox="1">
            <a:spLocks/>
          </p:cNvSpPr>
          <p:nvPr/>
        </p:nvSpPr>
        <p:spPr>
          <a:xfrm>
            <a:off x="6396000" y="5544699"/>
            <a:ext cx="3510000" cy="452636"/>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危老重建容積上限：</a:t>
            </a:r>
            <a:r>
              <a:rPr lang="en-US" altLang="zh-TW" sz="2000" b="1" dirty="0">
                <a:latin typeface="Cambria" panose="02040503050406030204" pitchFamily="18" charset="0"/>
                <a:ea typeface="微軟正黑體" panose="020B0604030504040204" pitchFamily="34" charset="-120"/>
              </a:rPr>
              <a:t>423.08</a:t>
            </a:r>
            <a:r>
              <a:rPr lang="zh-TW" altLang="en-US" sz="2000" b="1" dirty="0">
                <a:latin typeface="Cambria" panose="02040503050406030204" pitchFamily="18" charset="0"/>
                <a:ea typeface="微軟正黑體" panose="020B0604030504040204" pitchFamily="34" charset="-120"/>
              </a:rPr>
              <a:t>坪</a:t>
            </a:r>
            <a:endParaRPr lang="en-US" altLang="zh-TW" sz="2000" b="1" dirty="0">
              <a:latin typeface="Cambria" panose="02040503050406030204" pitchFamily="18" charset="0"/>
              <a:ea typeface="微軟正黑體" panose="020B0604030504040204" pitchFamily="34" charset="-120"/>
            </a:endParaRPr>
          </a:p>
        </p:txBody>
      </p:sp>
    </p:spTree>
    <p:extLst>
      <p:ext uri="{BB962C8B-B14F-4D97-AF65-F5344CB8AC3E}">
        <p14:creationId xmlns:p14="http://schemas.microsoft.com/office/powerpoint/2010/main" val="362161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1667514C-917B-4BAB-B3CA-598AD7F50224}"/>
              </a:ext>
            </a:extLst>
          </p:cNvPr>
          <p:cNvGrpSpPr/>
          <p:nvPr/>
        </p:nvGrpSpPr>
        <p:grpSpPr>
          <a:xfrm>
            <a:off x="299352" y="473283"/>
            <a:ext cx="9361280" cy="536125"/>
            <a:chOff x="299352" y="473283"/>
            <a:chExt cx="9361280" cy="536125"/>
          </a:xfrm>
        </p:grpSpPr>
        <p:sp>
          <p:nvSpPr>
            <p:cNvPr id="9" name="五邊形 4">
              <a:extLst>
                <a:ext uri="{FF2B5EF4-FFF2-40B4-BE49-F238E27FC236}">
                  <a16:creationId xmlns:a16="http://schemas.microsoft.com/office/drawing/2014/main" id="{E706686E-F142-42B9-A507-F999F1671598}"/>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10" name="＞形箭號 5">
              <a:extLst>
                <a:ext uri="{FF2B5EF4-FFF2-40B4-BE49-F238E27FC236}">
                  <a16:creationId xmlns:a16="http://schemas.microsoft.com/office/drawing/2014/main" id="{BD88EE5E-9199-4184-8E4A-AD224A115CB2}"/>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latin typeface="標楷體" panose="03000509000000000000" pitchFamily="65" charset="-120"/>
                <a:ea typeface="標楷體" panose="03000509000000000000" pitchFamily="65" charset="-120"/>
              </a:endParaRPr>
            </a:p>
          </p:txBody>
        </p:sp>
        <p:sp>
          <p:nvSpPr>
            <p:cNvPr id="11" name="五邊形 6">
              <a:extLst>
                <a:ext uri="{FF2B5EF4-FFF2-40B4-BE49-F238E27FC236}">
                  <a16:creationId xmlns:a16="http://schemas.microsoft.com/office/drawing/2014/main" id="{C288D758-EC9C-44E0-9271-BD3FDCD9121C}"/>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12" name="文字方塊 11">
              <a:extLst>
                <a:ext uri="{FF2B5EF4-FFF2-40B4-BE49-F238E27FC236}">
                  <a16:creationId xmlns:a16="http://schemas.microsoft.com/office/drawing/2014/main" id="{AC4018FA-7F84-42AC-BA46-63F4BBAD5DC6}"/>
                </a:ext>
              </a:extLst>
            </p:cNvPr>
            <p:cNvSpPr txBox="1"/>
            <p:nvPr/>
          </p:nvSpPr>
          <p:spPr>
            <a:xfrm>
              <a:off x="2792760" y="497457"/>
              <a:ext cx="6867872" cy="474570"/>
            </a:xfrm>
            <a:prstGeom prst="rect">
              <a:avLst/>
            </a:prstGeom>
            <a:noFill/>
          </p:spPr>
          <p:txBody>
            <a:bodyPr wrap="square" tIns="58500" rtlCol="0" anchor="ctr" anchorCtr="0">
              <a:spAutoFit/>
            </a:bodyPr>
            <a:lstStyle/>
            <a:p>
              <a:r>
                <a:rPr lang="zh-TW" altLang="en-US" sz="2400" dirty="0">
                  <a:latin typeface="Cambria" panose="02040503050406030204" pitchFamily="18" charset="0"/>
                  <a:ea typeface="微軟正黑體" panose="020B0604030504040204" pitchFamily="34" charset="-120"/>
                </a:rPr>
                <a:t>五樓雙併公寓</a:t>
              </a:r>
              <a:r>
                <a:rPr lang="en-US" altLang="zh-TW" sz="2400" dirty="0">
                  <a:latin typeface="Cambria" panose="02040503050406030204" pitchFamily="18" charset="0"/>
                  <a:ea typeface="微軟正黑體" panose="020B0604030504040204" pitchFamily="34" charset="-120"/>
                </a:rPr>
                <a:t>2</a:t>
              </a:r>
              <a:r>
                <a:rPr lang="zh-TW" altLang="en-US" sz="2400" dirty="0">
                  <a:latin typeface="Cambria" panose="02040503050406030204" pitchFamily="18" charset="0"/>
                  <a:ea typeface="微軟正黑體" panose="020B0604030504040204" pitchFamily="34" charset="-120"/>
                </a:rPr>
                <a:t>棟＋空地所有權人，共</a:t>
              </a:r>
              <a:r>
                <a:rPr lang="en-US" altLang="zh-TW" sz="2400" dirty="0">
                  <a:latin typeface="Cambria" panose="02040503050406030204" pitchFamily="18" charset="0"/>
                  <a:ea typeface="微軟正黑體" panose="020B0604030504040204" pitchFamily="34" charset="-120"/>
                </a:rPr>
                <a:t>22</a:t>
              </a:r>
              <a:r>
                <a:rPr lang="zh-TW" altLang="en-US" sz="2400" dirty="0">
                  <a:latin typeface="Cambria" panose="02040503050406030204" pitchFamily="18" charset="0"/>
                  <a:ea typeface="微軟正黑體" panose="020B0604030504040204" pitchFamily="34" charset="-120"/>
                </a:rPr>
                <a:t>戶。</a:t>
              </a:r>
            </a:p>
          </p:txBody>
        </p:sp>
        <p:sp>
          <p:nvSpPr>
            <p:cNvPr id="13" name="文字方塊 12">
              <a:extLst>
                <a:ext uri="{FF2B5EF4-FFF2-40B4-BE49-F238E27FC236}">
                  <a16:creationId xmlns:a16="http://schemas.microsoft.com/office/drawing/2014/main" id="{805A564E-763B-4D94-9A8E-CF7FFCEF4706}"/>
                </a:ext>
              </a:extLst>
            </p:cNvPr>
            <p:cNvSpPr txBox="1"/>
            <p:nvPr/>
          </p:nvSpPr>
          <p:spPr>
            <a:xfrm>
              <a:off x="619800" y="473283"/>
              <a:ext cx="1812920" cy="536125"/>
            </a:xfrm>
            <a:prstGeom prst="rect">
              <a:avLst/>
            </a:prstGeom>
            <a:noFill/>
          </p:spPr>
          <p:txBody>
            <a:bodyPr wrap="square" lIns="0" tIns="58500" rIns="0" rtlCol="0" anchor="ctr" anchorCtr="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獎勵值</a:t>
              </a:r>
            </a:p>
          </p:txBody>
        </p:sp>
      </p:grpSp>
      <p:sp>
        <p:nvSpPr>
          <p:cNvPr id="14" name="標題 1">
            <a:extLst>
              <a:ext uri="{FF2B5EF4-FFF2-40B4-BE49-F238E27FC236}">
                <a16:creationId xmlns:a16="http://schemas.microsoft.com/office/drawing/2014/main" id="{52307982-9E1E-45ED-A944-546E7B6ADD74}"/>
              </a:ext>
            </a:extLst>
          </p:cNvPr>
          <p:cNvSpPr txBox="1">
            <a:spLocks/>
          </p:cNvSpPr>
          <p:nvPr/>
        </p:nvSpPr>
        <p:spPr>
          <a:xfrm>
            <a:off x="5961112" y="1093868"/>
            <a:ext cx="3672407" cy="1183961"/>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危老重建擇優相加</a:t>
            </a:r>
          </a:p>
          <a:p>
            <a:pPr>
              <a:lnSpc>
                <a:spcPct val="150000"/>
              </a:lnSpc>
            </a:pPr>
            <a:r>
              <a:rPr lang="zh-TW" altLang="en-US" sz="2000" b="1" dirty="0">
                <a:latin typeface="Cambria" panose="02040503050406030204" pitchFamily="18" charset="0"/>
                <a:ea typeface="微軟正黑體" panose="020B0604030504040204" pitchFamily="34" charset="-120"/>
              </a:rPr>
              <a:t>最多可蓋容積</a:t>
            </a:r>
            <a:r>
              <a:rPr lang="en-US" altLang="zh-TW" sz="2000" b="1" dirty="0">
                <a:latin typeface="Cambria" panose="02040503050406030204" pitchFamily="18" charset="0"/>
                <a:ea typeface="微軟正黑體" panose="020B0604030504040204" pitchFamily="34" charset="-120"/>
              </a:rPr>
              <a:t>2856.19</a:t>
            </a:r>
            <a:r>
              <a:rPr lang="zh-TW" altLang="en-US" sz="2000" b="1" dirty="0">
                <a:latin typeface="Cambria" panose="02040503050406030204" pitchFamily="18" charset="0"/>
                <a:ea typeface="微軟正黑體" panose="020B0604030504040204" pitchFamily="34" charset="-120"/>
              </a:rPr>
              <a:t>平方公尺</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zh-TW" altLang="en-US" sz="2000" b="1" dirty="0">
                <a:latin typeface="Cambria" panose="02040503050406030204" pitchFamily="18" charset="0"/>
                <a:ea typeface="微軟正黑體" panose="020B0604030504040204" pitchFamily="34" charset="-120"/>
              </a:rPr>
              <a:t>約合</a:t>
            </a:r>
            <a:r>
              <a:rPr lang="en-US" altLang="zh-TW" sz="2000" b="1" dirty="0">
                <a:latin typeface="Cambria" panose="02040503050406030204" pitchFamily="18" charset="0"/>
                <a:ea typeface="微軟正黑體" panose="020B0604030504040204" pitchFamily="34" charset="-120"/>
              </a:rPr>
              <a:t>864</a:t>
            </a:r>
            <a:r>
              <a:rPr lang="zh-TW" altLang="en-US" sz="2000" b="1" dirty="0">
                <a:latin typeface="Cambria" panose="02040503050406030204" pitchFamily="18" charset="0"/>
                <a:ea typeface="微軟正黑體" panose="020B0604030504040204" pitchFamily="34" charset="-120"/>
              </a:rPr>
              <a:t>坪</a:t>
            </a:r>
          </a:p>
        </p:txBody>
      </p:sp>
      <p:graphicFrame>
        <p:nvGraphicFramePr>
          <p:cNvPr id="15" name="表格 14">
            <a:extLst>
              <a:ext uri="{FF2B5EF4-FFF2-40B4-BE49-F238E27FC236}">
                <a16:creationId xmlns:a16="http://schemas.microsoft.com/office/drawing/2014/main" id="{8B4BF10F-68AC-4813-8354-67F71A9BC3A8}"/>
              </a:ext>
            </a:extLst>
          </p:cNvPr>
          <p:cNvGraphicFramePr>
            <a:graphicFrameLocks noGrp="1"/>
          </p:cNvGraphicFramePr>
          <p:nvPr>
            <p:extLst>
              <p:ext uri="{D42A27DB-BD31-4B8C-83A1-F6EECF244321}">
                <p14:modId xmlns:p14="http://schemas.microsoft.com/office/powerpoint/2010/main" val="2245533036"/>
              </p:ext>
            </p:extLst>
          </p:nvPr>
        </p:nvGraphicFramePr>
        <p:xfrm>
          <a:off x="299352" y="1061563"/>
          <a:ext cx="5445735" cy="2432532"/>
        </p:xfrm>
        <a:graphic>
          <a:graphicData uri="http://schemas.openxmlformats.org/drawingml/2006/table">
            <a:tbl>
              <a:tblPr firstRow="1" bandRow="1">
                <a:tableStyleId>{5C22544A-7EE6-4342-B048-85BDC9FD1C3A}</a:tableStyleId>
              </a:tblPr>
              <a:tblGrid>
                <a:gridCol w="291217">
                  <a:extLst>
                    <a:ext uri="{9D8B030D-6E8A-4147-A177-3AD203B41FA5}">
                      <a16:colId xmlns:a16="http://schemas.microsoft.com/office/drawing/2014/main" val="20000"/>
                    </a:ext>
                  </a:extLst>
                </a:gridCol>
                <a:gridCol w="1370638">
                  <a:extLst>
                    <a:ext uri="{9D8B030D-6E8A-4147-A177-3AD203B41FA5}">
                      <a16:colId xmlns:a16="http://schemas.microsoft.com/office/drawing/2014/main" val="20001"/>
                    </a:ext>
                  </a:extLst>
                </a:gridCol>
                <a:gridCol w="2293996">
                  <a:extLst>
                    <a:ext uri="{9D8B030D-6E8A-4147-A177-3AD203B41FA5}">
                      <a16:colId xmlns:a16="http://schemas.microsoft.com/office/drawing/2014/main" val="20002"/>
                    </a:ext>
                  </a:extLst>
                </a:gridCol>
                <a:gridCol w="1489884">
                  <a:extLst>
                    <a:ext uri="{9D8B030D-6E8A-4147-A177-3AD203B41FA5}">
                      <a16:colId xmlns:a16="http://schemas.microsoft.com/office/drawing/2014/main" val="20003"/>
                    </a:ext>
                  </a:extLst>
                </a:gridCol>
              </a:tblGrid>
              <a:tr h="355116">
                <a:tc gridSpan="2">
                  <a:txBody>
                    <a:bodyPr/>
                    <a:lstStyle/>
                    <a:p>
                      <a:pPr algn="ctr">
                        <a:lnSpc>
                          <a:spcPct val="150000"/>
                        </a:lnSpc>
                      </a:pPr>
                      <a:r>
                        <a:rPr lang="zh-TW" altLang="en-US" sz="1600" dirty="0">
                          <a:solidFill>
                            <a:schemeClr val="bg1"/>
                          </a:solidFill>
                          <a:latin typeface="Cambria" panose="02040503050406030204" pitchFamily="18" charset="0"/>
                          <a:ea typeface="微軟正黑體" panose="020B0604030504040204" pitchFamily="34" charset="-120"/>
                        </a:rPr>
                        <a:t>獎勵分類</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hMerge="1">
                  <a:txBody>
                    <a:bodyPr/>
                    <a:lstStyle/>
                    <a:p>
                      <a:endParaRPr lang="zh-TW" altLang="en-US" dirty="0"/>
                    </a:p>
                  </a:txBody>
                  <a:tcPr marL="0" marR="0" marT="0" marB="0" anchor="ctr"/>
                </a:tc>
                <a:tc>
                  <a:txBody>
                    <a:bodyPr/>
                    <a:lstStyle/>
                    <a:p>
                      <a:pPr algn="ctr">
                        <a:lnSpc>
                          <a:spcPct val="150000"/>
                        </a:lnSpc>
                      </a:pPr>
                      <a:r>
                        <a:rPr lang="zh-TW" altLang="en-US" sz="1600" dirty="0">
                          <a:solidFill>
                            <a:schemeClr val="bg1"/>
                          </a:solidFill>
                          <a:latin typeface="Cambria" panose="02040503050406030204" pitchFamily="18" charset="0"/>
                          <a:ea typeface="微軟正黑體" panose="020B0604030504040204" pitchFamily="34" charset="-120"/>
                        </a:rPr>
                        <a:t>分項 </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lnSpc>
                          <a:spcPct val="150000"/>
                        </a:lnSpc>
                      </a:pPr>
                      <a:r>
                        <a:rPr lang="zh-TW" altLang="en-US" sz="1600" dirty="0">
                          <a:solidFill>
                            <a:schemeClr val="bg1"/>
                          </a:solidFill>
                          <a:latin typeface="Cambria" panose="02040503050406030204" pitchFamily="18" charset="0"/>
                          <a:ea typeface="微軟正黑體" panose="020B0604030504040204" pitchFamily="34" charset="-120"/>
                        </a:rPr>
                        <a:t>獎勵額度</a:t>
                      </a:r>
                    </a:p>
                  </a:txBody>
                  <a:tcPr marL="0" marR="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419677">
                <a:tc rowSpan="4">
                  <a:txBody>
                    <a:bodyPr/>
                    <a:lstStyle/>
                    <a:p>
                      <a:pPr algn="ctr"/>
                      <a:r>
                        <a:rPr lang="zh-TW" altLang="en-US" sz="1600" b="1" dirty="0">
                          <a:solidFill>
                            <a:schemeClr val="bg1"/>
                          </a:solidFill>
                          <a:latin typeface="Cambria" panose="02040503050406030204" pitchFamily="18" charset="0"/>
                          <a:ea typeface="微軟正黑體" panose="020B0604030504040204" pitchFamily="34" charset="-120"/>
                        </a:rPr>
                        <a:t>優先獎勵</a:t>
                      </a:r>
                    </a:p>
                  </a:txBody>
                  <a:tcPr marL="29250" marR="29250" marT="14625" marB="14625" vert="eaVert"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gridSpan="2">
                  <a:txBody>
                    <a:bodyPr/>
                    <a:lstStyle/>
                    <a:p>
                      <a:pPr algn="l">
                        <a:lnSpc>
                          <a:spcPct val="150000"/>
                        </a:lnSpc>
                      </a:pPr>
                      <a:r>
                        <a:rPr lang="zh-TW" altLang="en-US" sz="1300" dirty="0">
                          <a:latin typeface="Cambria" panose="02040503050406030204" pitchFamily="18" charset="0"/>
                          <a:ea typeface="微軟正黑體" panose="020B0604030504040204" pitchFamily="34" charset="-120"/>
                        </a:rPr>
                        <a:t>原容大於法容</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hMerge="1">
                  <a:txBody>
                    <a:bodyPr/>
                    <a:lstStyle/>
                    <a:p>
                      <a:endParaRPr lang="zh-TW" altLang="en-US"/>
                    </a:p>
                  </a:txBody>
                  <a:tcPr/>
                </a:tc>
                <a:tc>
                  <a:txBody>
                    <a:bodyPr/>
                    <a:lstStyle/>
                    <a:p>
                      <a:pPr algn="r">
                        <a:lnSpc>
                          <a:spcPct val="150000"/>
                        </a:lnSpc>
                      </a:pPr>
                      <a:r>
                        <a:rPr lang="en-US" altLang="zh-TW" sz="1300" b="1" dirty="0">
                          <a:latin typeface="Cambria" panose="02040503050406030204" pitchFamily="18" charset="0"/>
                          <a:ea typeface="微軟正黑體" panose="020B0604030504040204" pitchFamily="34" charset="-120"/>
                        </a:rPr>
                        <a:t>0%</a:t>
                      </a:r>
                      <a:endParaRPr lang="zh-TW" altLang="en-US" sz="1300" b="1" dirty="0">
                        <a:latin typeface="Cambria" panose="02040503050406030204" pitchFamily="18" charset="0"/>
                        <a:ea typeface="微軟正黑體" panose="020B0604030504040204" pitchFamily="34" charset="-120"/>
                      </a:endParaRPr>
                    </a:p>
                  </a:txBody>
                  <a:tcPr marL="29250" marR="2047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1"/>
                  </a:ext>
                </a:extLst>
              </a:tr>
              <a:tr h="483507">
                <a:tc vMerge="1">
                  <a:txBody>
                    <a:bodyPr/>
                    <a:lstStyle/>
                    <a:p>
                      <a:pPr algn="ctr"/>
                      <a:endParaRPr lang="zh-TW" altLang="en-US" sz="1400">
                        <a:latin typeface="Cambria" panose="02040503050406030204" pitchFamily="18" charset="0"/>
                        <a:ea typeface="微軟正黑體" panose="020B0604030504040204" pitchFamily="34" charset="-12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50000"/>
                        </a:lnSpc>
                      </a:pPr>
                      <a:r>
                        <a:rPr lang="zh-TW" altLang="en-US" sz="1300" dirty="0">
                          <a:latin typeface="Cambria" panose="02040503050406030204" pitchFamily="18" charset="0"/>
                          <a:ea typeface="微軟正黑體" panose="020B0604030504040204" pitchFamily="34" charset="-120"/>
                        </a:rPr>
                        <a:t>符合危老條件者</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algn="l">
                        <a:lnSpc>
                          <a:spcPct val="150000"/>
                        </a:lnSpc>
                      </a:pPr>
                      <a:r>
                        <a:rPr lang="zh-TW" altLang="en-US" sz="1300" dirty="0">
                          <a:latin typeface="Cambria" panose="02040503050406030204" pitchFamily="18" charset="0"/>
                          <a:ea typeface="微軟正黑體" panose="020B0604030504040204" pitchFamily="34" charset="-120"/>
                        </a:rPr>
                        <a:t>屋齡三十年以上</a:t>
                      </a:r>
                      <a:r>
                        <a:rPr lang="en-US" altLang="zh-TW" sz="1300" dirty="0">
                          <a:latin typeface="Cambria" panose="02040503050406030204" pitchFamily="18" charset="0"/>
                          <a:ea typeface="微軟正黑體" panose="020B0604030504040204" pitchFamily="34" charset="-120"/>
                        </a:rPr>
                        <a:t>+</a:t>
                      </a:r>
                      <a:r>
                        <a:rPr lang="zh-TW" altLang="en-US" sz="1300" dirty="0">
                          <a:latin typeface="Cambria" panose="02040503050406030204" pitchFamily="18" charset="0"/>
                          <a:ea typeface="微軟正黑體" panose="020B0604030504040204" pitchFamily="34" charset="-120"/>
                        </a:rPr>
                        <a:t>沒電梯</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tc>
                  <a:txBody>
                    <a:bodyPr/>
                    <a:lstStyle/>
                    <a:p>
                      <a:pPr algn="r">
                        <a:lnSpc>
                          <a:spcPct val="150000"/>
                        </a:lnSpc>
                      </a:pPr>
                      <a:r>
                        <a:rPr lang="en-US" altLang="zh-TW" sz="1300" b="1" dirty="0">
                          <a:latin typeface="Cambria" panose="02040503050406030204" pitchFamily="18" charset="0"/>
                          <a:ea typeface="微軟正黑體" panose="020B0604030504040204" pitchFamily="34" charset="-120"/>
                        </a:rPr>
                        <a:t>8%</a:t>
                      </a:r>
                      <a:endParaRPr lang="zh-TW" altLang="en-US" sz="1300" b="1" dirty="0">
                        <a:latin typeface="Cambria" panose="02040503050406030204" pitchFamily="18" charset="0"/>
                        <a:ea typeface="微軟正黑體" panose="020B0604030504040204" pitchFamily="34" charset="-120"/>
                      </a:endParaRPr>
                    </a:p>
                  </a:txBody>
                  <a:tcPr marL="29250" marR="2047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E1E1"/>
                    </a:solidFill>
                  </a:tcPr>
                </a:tc>
                <a:extLst>
                  <a:ext uri="{0D108BD9-81ED-4DB2-BD59-A6C34878D82A}">
                    <a16:rowId xmlns:a16="http://schemas.microsoft.com/office/drawing/2014/main" val="10002"/>
                  </a:ext>
                </a:extLst>
              </a:tr>
              <a:tr h="587134">
                <a:tc vMerge="1">
                  <a:txBody>
                    <a:bodyPr/>
                    <a:lstStyle/>
                    <a:p>
                      <a:endParaRPr lang="zh-TW" altLang="en-US"/>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300" dirty="0">
                          <a:latin typeface="Cambria" panose="02040503050406030204" pitchFamily="18" charset="0"/>
                          <a:ea typeface="微軟正黑體" panose="020B0604030504040204" pitchFamily="34" charset="-120"/>
                        </a:rPr>
                        <a:t>建築基地自行退縮</a:t>
                      </a:r>
                      <a:endParaRPr lang="en-US" altLang="zh-TW" sz="1300" dirty="0">
                        <a:latin typeface="Cambria" panose="02040503050406030204" pitchFamily="18" charset="0"/>
                        <a:ea typeface="微軟正黑體" panose="020B0604030504040204" pitchFamily="34" charset="-120"/>
                      </a:endParaRP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300" dirty="0">
                          <a:latin typeface="Cambria" panose="02040503050406030204" pitchFamily="18" charset="0"/>
                          <a:ea typeface="微軟正黑體" panose="020B0604030504040204" pitchFamily="34" charset="-120"/>
                        </a:rPr>
                        <a:t>基地與巷道退縮淨寬</a:t>
                      </a:r>
                      <a:r>
                        <a:rPr lang="en-US" altLang="zh-TW" sz="1300" dirty="0">
                          <a:latin typeface="Cambria" panose="02040503050406030204" pitchFamily="18" charset="0"/>
                          <a:ea typeface="微軟正黑體" panose="020B0604030504040204" pitchFamily="34" charset="-120"/>
                        </a:rPr>
                        <a:t>4</a:t>
                      </a:r>
                      <a:r>
                        <a:rPr lang="zh-TW" altLang="en-US" sz="1300" dirty="0">
                          <a:latin typeface="Cambria" panose="02040503050406030204" pitchFamily="18" charset="0"/>
                          <a:ea typeface="微軟正黑體" panose="020B0604030504040204" pitchFamily="34" charset="-120"/>
                        </a:rPr>
                        <a:t>公尺，與鄰地境界線距離不得小於</a:t>
                      </a:r>
                      <a:r>
                        <a:rPr lang="en-US" altLang="zh-TW" sz="1300" dirty="0">
                          <a:latin typeface="Cambria" panose="02040503050406030204" pitchFamily="18" charset="0"/>
                          <a:ea typeface="微軟正黑體" panose="020B0604030504040204" pitchFamily="34" charset="-120"/>
                        </a:rPr>
                        <a:t>2</a:t>
                      </a:r>
                      <a:r>
                        <a:rPr lang="zh-TW" altLang="en-US" sz="1300" dirty="0">
                          <a:latin typeface="Cambria" panose="02040503050406030204" pitchFamily="18" charset="0"/>
                          <a:ea typeface="微軟正黑體" panose="020B0604030504040204" pitchFamily="34" charset="-120"/>
                        </a:rPr>
                        <a:t>公尺</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r">
                        <a:lnSpc>
                          <a:spcPct val="150000"/>
                        </a:lnSpc>
                      </a:pPr>
                      <a:r>
                        <a:rPr lang="en-US" altLang="zh-TW" sz="1300" b="1" kern="1200" dirty="0">
                          <a:solidFill>
                            <a:schemeClr val="dk1"/>
                          </a:solidFill>
                          <a:latin typeface="Cambria" panose="02040503050406030204" pitchFamily="18" charset="0"/>
                          <a:ea typeface="微軟正黑體" panose="020B0604030504040204" pitchFamily="34" charset="-120"/>
                          <a:cs typeface="+mn-cs"/>
                        </a:rPr>
                        <a:t>10%</a:t>
                      </a:r>
                      <a:endParaRPr lang="zh-TW" altLang="en-US" sz="1300" b="1" kern="1200" dirty="0">
                        <a:solidFill>
                          <a:schemeClr val="dk1"/>
                        </a:solidFill>
                        <a:latin typeface="Cambria" panose="02040503050406030204" pitchFamily="18" charset="0"/>
                        <a:ea typeface="微軟正黑體" panose="020B0604030504040204" pitchFamily="34" charset="-120"/>
                        <a:cs typeface="+mn-cs"/>
                      </a:endParaRPr>
                    </a:p>
                  </a:txBody>
                  <a:tcPr marL="29250" marR="2047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4"/>
                  </a:ext>
                </a:extLst>
              </a:tr>
              <a:tr h="289954">
                <a:tc vMerge="1">
                  <a:txBody>
                    <a:bodyPr/>
                    <a:lstStyle/>
                    <a:p>
                      <a:endParaRPr lang="zh-TW" altLang="en-US"/>
                    </a:p>
                  </a:txBody>
                  <a:tcPr/>
                </a:tc>
                <a:tc>
                  <a:txBody>
                    <a:bodyPr/>
                    <a:lstStyle/>
                    <a:p>
                      <a:pPr algn="l">
                        <a:lnSpc>
                          <a:spcPct val="150000"/>
                        </a:lnSpc>
                      </a:pPr>
                      <a:r>
                        <a:rPr lang="zh-TW" altLang="en-US" sz="1300" dirty="0">
                          <a:latin typeface="Cambria" panose="02040503050406030204" pitchFamily="18" charset="0"/>
                          <a:ea typeface="微軟正黑體" panose="020B0604030504040204" pitchFamily="34" charset="-120"/>
                        </a:rPr>
                        <a:t>建築物耐震設計</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300" dirty="0">
                          <a:latin typeface="Cambria" panose="02040503050406030204" pitchFamily="18" charset="0"/>
                          <a:ea typeface="微軟正黑體" panose="020B0604030504040204" pitchFamily="34" charset="-120"/>
                        </a:rPr>
                        <a:t>第</a:t>
                      </a:r>
                      <a:r>
                        <a:rPr lang="en-US" altLang="zh-TW" sz="1300" dirty="0">
                          <a:latin typeface="Cambria" panose="02040503050406030204" pitchFamily="18" charset="0"/>
                          <a:ea typeface="微軟正黑體" panose="020B0604030504040204" pitchFamily="34" charset="-120"/>
                        </a:rPr>
                        <a:t>3</a:t>
                      </a:r>
                      <a:r>
                        <a:rPr lang="zh-TW" altLang="en-US" sz="1300" dirty="0">
                          <a:latin typeface="Cambria" panose="02040503050406030204" pitchFamily="18" charset="0"/>
                          <a:ea typeface="微軟正黑體" panose="020B0604030504040204" pitchFamily="34" charset="-120"/>
                        </a:rPr>
                        <a:t>級</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r">
                        <a:lnSpc>
                          <a:spcPct val="150000"/>
                        </a:lnSpc>
                      </a:pPr>
                      <a:r>
                        <a:rPr lang="en-US" altLang="zh-TW" sz="1300" b="1" kern="1200" dirty="0">
                          <a:solidFill>
                            <a:schemeClr val="dk1"/>
                          </a:solidFill>
                          <a:latin typeface="Cambria" panose="02040503050406030204" pitchFamily="18" charset="0"/>
                          <a:ea typeface="微軟正黑體" panose="020B0604030504040204" pitchFamily="34" charset="-120"/>
                          <a:cs typeface="+mn-cs"/>
                        </a:rPr>
                        <a:t>4%</a:t>
                      </a:r>
                      <a:endParaRPr lang="zh-TW" altLang="en-US" sz="1300" b="1" kern="1200" dirty="0">
                        <a:solidFill>
                          <a:schemeClr val="dk1"/>
                        </a:solidFill>
                        <a:latin typeface="Cambria" panose="02040503050406030204" pitchFamily="18" charset="0"/>
                        <a:ea typeface="微軟正黑體" panose="020B0604030504040204" pitchFamily="34" charset="-120"/>
                        <a:cs typeface="+mn-cs"/>
                      </a:endParaRPr>
                    </a:p>
                  </a:txBody>
                  <a:tcPr marL="29250" marR="2047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3"/>
                  </a:ext>
                </a:extLst>
              </a:tr>
            </a:tbl>
          </a:graphicData>
        </a:graphic>
      </p:graphicFrame>
      <p:graphicFrame>
        <p:nvGraphicFramePr>
          <p:cNvPr id="16" name="表格 15">
            <a:extLst>
              <a:ext uri="{FF2B5EF4-FFF2-40B4-BE49-F238E27FC236}">
                <a16:creationId xmlns:a16="http://schemas.microsoft.com/office/drawing/2014/main" id="{F5D925EB-8162-4DB0-AB95-3DFBAFBAEF78}"/>
              </a:ext>
            </a:extLst>
          </p:cNvPr>
          <p:cNvGraphicFramePr>
            <a:graphicFrameLocks noGrp="1"/>
          </p:cNvGraphicFramePr>
          <p:nvPr>
            <p:extLst>
              <p:ext uri="{D42A27DB-BD31-4B8C-83A1-F6EECF244321}">
                <p14:modId xmlns:p14="http://schemas.microsoft.com/office/powerpoint/2010/main" val="1380761922"/>
              </p:ext>
            </p:extLst>
          </p:nvPr>
        </p:nvGraphicFramePr>
        <p:xfrm>
          <a:off x="296070" y="3501008"/>
          <a:ext cx="5445734" cy="1318184"/>
        </p:xfrm>
        <a:graphic>
          <a:graphicData uri="http://schemas.openxmlformats.org/drawingml/2006/table">
            <a:tbl>
              <a:tblPr firstRow="1" bandRow="1">
                <a:tableStyleId>{5C22544A-7EE6-4342-B048-85BDC9FD1C3A}</a:tableStyleId>
              </a:tblPr>
              <a:tblGrid>
                <a:gridCol w="291215">
                  <a:extLst>
                    <a:ext uri="{9D8B030D-6E8A-4147-A177-3AD203B41FA5}">
                      <a16:colId xmlns:a16="http://schemas.microsoft.com/office/drawing/2014/main" val="20000"/>
                    </a:ext>
                  </a:extLst>
                </a:gridCol>
                <a:gridCol w="1359006">
                  <a:extLst>
                    <a:ext uri="{9D8B030D-6E8A-4147-A177-3AD203B41FA5}">
                      <a16:colId xmlns:a16="http://schemas.microsoft.com/office/drawing/2014/main" val="20001"/>
                    </a:ext>
                  </a:extLst>
                </a:gridCol>
                <a:gridCol w="1911340">
                  <a:extLst>
                    <a:ext uri="{9D8B030D-6E8A-4147-A177-3AD203B41FA5}">
                      <a16:colId xmlns:a16="http://schemas.microsoft.com/office/drawing/2014/main" val="20002"/>
                    </a:ext>
                  </a:extLst>
                </a:gridCol>
                <a:gridCol w="1884173">
                  <a:extLst>
                    <a:ext uri="{9D8B030D-6E8A-4147-A177-3AD203B41FA5}">
                      <a16:colId xmlns:a16="http://schemas.microsoft.com/office/drawing/2014/main" val="20003"/>
                    </a:ext>
                  </a:extLst>
                </a:gridCol>
              </a:tblGrid>
              <a:tr h="330200">
                <a:tc gridSpan="2">
                  <a:txBody>
                    <a:bodyPr/>
                    <a:lstStyle/>
                    <a:p>
                      <a:pPr algn="ctr"/>
                      <a:r>
                        <a:rPr lang="zh-TW" altLang="en-US" sz="1600" dirty="0">
                          <a:solidFill>
                            <a:schemeClr val="bg1"/>
                          </a:solidFill>
                          <a:latin typeface="Cambria" panose="02040503050406030204" pitchFamily="18" charset="0"/>
                          <a:ea typeface="微軟正黑體" panose="020B0604030504040204" pitchFamily="34" charset="-120"/>
                        </a:rPr>
                        <a:t>獎勵分類</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hMerge="1">
                  <a:txBody>
                    <a:bodyPr/>
                    <a:lstStyle/>
                    <a:p>
                      <a:endParaRPr lang="zh-TW" altLang="en-US" dirty="0"/>
                    </a:p>
                  </a:txBody>
                  <a:tcPr marL="0" marR="0" marT="0" marB="0" anchor="ctr"/>
                </a:tc>
                <a:tc>
                  <a:txBody>
                    <a:bodyPr/>
                    <a:lstStyle/>
                    <a:p>
                      <a:pPr algn="ctr"/>
                      <a:r>
                        <a:rPr lang="zh-TW" altLang="en-US" sz="1600" dirty="0">
                          <a:solidFill>
                            <a:schemeClr val="bg1"/>
                          </a:solidFill>
                          <a:latin typeface="Cambria" panose="02040503050406030204" pitchFamily="18" charset="0"/>
                          <a:ea typeface="微軟正黑體" panose="020B0604030504040204" pitchFamily="34" charset="-120"/>
                        </a:rPr>
                        <a:t>分項 </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a:r>
                        <a:rPr lang="zh-TW" altLang="en-US" sz="1600" dirty="0">
                          <a:solidFill>
                            <a:schemeClr val="bg1"/>
                          </a:solidFill>
                          <a:latin typeface="Cambria" panose="02040503050406030204" pitchFamily="18" charset="0"/>
                          <a:ea typeface="微軟正黑體" panose="020B0604030504040204" pitchFamily="34" charset="-120"/>
                        </a:rPr>
                        <a:t>獎勵額度</a:t>
                      </a:r>
                    </a:p>
                  </a:txBody>
                  <a:tcPr marL="0" marR="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29328">
                <a:tc rowSpan="3">
                  <a:txBody>
                    <a:bodyPr/>
                    <a:lstStyle/>
                    <a:p>
                      <a:pPr algn="ctr"/>
                      <a:r>
                        <a:rPr lang="zh-TW" altLang="en-US" sz="1600" b="1" dirty="0">
                          <a:solidFill>
                            <a:schemeClr val="bg1"/>
                          </a:solidFill>
                          <a:latin typeface="Cambria" panose="02040503050406030204" pitchFamily="18" charset="0"/>
                          <a:ea typeface="微軟正黑體" panose="020B0604030504040204" pitchFamily="34" charset="-120"/>
                        </a:rPr>
                        <a:t>其他獎勵</a:t>
                      </a:r>
                    </a:p>
                  </a:txBody>
                  <a:tcPr marL="29250" marR="29250" marT="14625" marB="14625" vert="eaVert"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Cambria" panose="02040503050406030204" pitchFamily="18" charset="0"/>
                          <a:ea typeface="微軟正黑體" panose="020B0604030504040204" pitchFamily="34" charset="-120"/>
                        </a:rPr>
                        <a:t>智慧建築標章</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l"/>
                      <a:r>
                        <a:rPr lang="zh-TW" altLang="en-US" sz="1300" dirty="0">
                          <a:latin typeface="Cambria" panose="02040503050406030204" pitchFamily="18" charset="0"/>
                          <a:ea typeface="微軟正黑體" panose="020B0604030504040204" pitchFamily="34" charset="-120"/>
                        </a:rPr>
                        <a:t>不申請</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r"/>
                      <a:r>
                        <a:rPr lang="en-US" altLang="zh-TW" sz="1300" b="1" kern="1200" dirty="0">
                          <a:solidFill>
                            <a:schemeClr val="dk1"/>
                          </a:solidFill>
                          <a:latin typeface="Cambria" panose="02040503050406030204" pitchFamily="18" charset="0"/>
                          <a:ea typeface="微軟正黑體" panose="020B0604030504040204" pitchFamily="34" charset="-120"/>
                          <a:cs typeface="+mn-cs"/>
                        </a:rPr>
                        <a:t>0%</a:t>
                      </a:r>
                      <a:endParaRPr lang="zh-TW" altLang="en-US" sz="1300" b="1" kern="1200" dirty="0">
                        <a:solidFill>
                          <a:schemeClr val="dk1"/>
                        </a:solidFill>
                        <a:latin typeface="Cambria" panose="02040503050406030204" pitchFamily="18" charset="0"/>
                        <a:ea typeface="微軟正黑體" panose="020B0604030504040204" pitchFamily="34" charset="-120"/>
                        <a:cs typeface="+mn-cs"/>
                      </a:endParaRPr>
                    </a:p>
                  </a:txBody>
                  <a:tcPr marL="29250" marR="2047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extLst>
                  <a:ext uri="{0D108BD9-81ED-4DB2-BD59-A6C34878D82A}">
                    <a16:rowId xmlns:a16="http://schemas.microsoft.com/office/drawing/2014/main" val="10003"/>
                  </a:ext>
                </a:extLst>
              </a:tr>
              <a:tr h="329328">
                <a:tc vMerge="1">
                  <a:txBody>
                    <a:bodyPr/>
                    <a:lstStyle/>
                    <a:p>
                      <a:pPr algn="ctr"/>
                      <a:endParaRPr lang="zh-TW" altLang="en-US" sz="1400" b="1" dirty="0">
                        <a:solidFill>
                          <a:schemeClr val="bg1"/>
                        </a:solidFill>
                        <a:latin typeface="Cambria" panose="02040503050406030204" pitchFamily="18" charset="0"/>
                        <a:ea typeface="微軟正黑體" panose="020B0604030504040204" pitchFamily="34" charset="-120"/>
                      </a:endParaRPr>
                    </a:p>
                  </a:txBody>
                  <a:tcPr marL="36000" marR="36000" marT="18000" marB="18000" vert="eaVert"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l"/>
                      <a:r>
                        <a:rPr lang="zh-TW" altLang="en-US" sz="1300" dirty="0">
                          <a:latin typeface="Cambria" panose="02040503050406030204" pitchFamily="18" charset="0"/>
                          <a:ea typeface="微軟正黑體" panose="020B0604030504040204" pitchFamily="34" charset="-120"/>
                        </a:rPr>
                        <a:t>綠建築標章</a:t>
                      </a:r>
                      <a:endParaRPr lang="en-US" altLang="zh-TW" sz="1300" dirty="0">
                        <a:latin typeface="Cambria" panose="02040503050406030204" pitchFamily="18" charset="0"/>
                        <a:ea typeface="微軟正黑體" panose="020B0604030504040204" pitchFamily="34" charset="-120"/>
                      </a:endParaRP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E3CF"/>
                    </a:solidFill>
                  </a:tcPr>
                </a:tc>
                <a:tc>
                  <a:txBody>
                    <a:bodyPr/>
                    <a:lstStyle/>
                    <a:p>
                      <a:pPr algn="l"/>
                      <a:r>
                        <a:rPr lang="zh-TW" altLang="en-US" sz="1300" dirty="0">
                          <a:latin typeface="Cambria" panose="02040503050406030204" pitchFamily="18" charset="0"/>
                          <a:ea typeface="微軟正黑體" panose="020B0604030504040204" pitchFamily="34" charset="-120"/>
                        </a:rPr>
                        <a:t>不申請</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E3CF"/>
                    </a:solidFill>
                  </a:tcPr>
                </a:tc>
                <a:tc>
                  <a:txBody>
                    <a:bodyPr/>
                    <a:lstStyle/>
                    <a:p>
                      <a:pPr algn="r"/>
                      <a:r>
                        <a:rPr lang="en-US" altLang="zh-TW" sz="1300" b="1" kern="1200" dirty="0">
                          <a:solidFill>
                            <a:schemeClr val="dk1"/>
                          </a:solidFill>
                          <a:latin typeface="Cambria" panose="02040503050406030204" pitchFamily="18" charset="0"/>
                          <a:ea typeface="微軟正黑體" panose="020B0604030504040204" pitchFamily="34" charset="-120"/>
                          <a:cs typeface="+mn-cs"/>
                        </a:rPr>
                        <a:t>0%</a:t>
                      </a:r>
                      <a:endParaRPr lang="zh-TW" altLang="en-US" sz="1300" b="1" kern="1200" dirty="0">
                        <a:solidFill>
                          <a:schemeClr val="dk1"/>
                        </a:solidFill>
                        <a:latin typeface="Cambria" panose="02040503050406030204" pitchFamily="18" charset="0"/>
                        <a:ea typeface="微軟正黑體" panose="020B0604030504040204" pitchFamily="34" charset="-120"/>
                        <a:cs typeface="+mn-cs"/>
                      </a:endParaRPr>
                    </a:p>
                  </a:txBody>
                  <a:tcPr marL="29250" marR="2047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E3CF"/>
                    </a:solidFill>
                  </a:tcPr>
                </a:tc>
                <a:extLst>
                  <a:ext uri="{0D108BD9-81ED-4DB2-BD59-A6C34878D82A}">
                    <a16:rowId xmlns:a16="http://schemas.microsoft.com/office/drawing/2014/main" val="10001"/>
                  </a:ext>
                </a:extLst>
              </a:tr>
              <a:tr h="329328">
                <a:tc vMerge="1">
                  <a:txBody>
                    <a:bodyPr/>
                    <a:lstStyle/>
                    <a:p>
                      <a:endParaRPr lang="zh-TW" altLang="en-US"/>
                    </a:p>
                  </a:txBody>
                  <a:tcPr/>
                </a:tc>
                <a:tc>
                  <a:txBody>
                    <a:bodyPr/>
                    <a:lstStyle/>
                    <a:p>
                      <a:pPr algn="l"/>
                      <a:r>
                        <a:rPr lang="zh-TW" altLang="en-US" sz="1300" dirty="0">
                          <a:latin typeface="Cambria" panose="02040503050406030204" pitchFamily="18" charset="0"/>
                          <a:ea typeface="微軟正黑體" panose="020B0604030504040204" pitchFamily="34" charset="-120"/>
                        </a:rPr>
                        <a:t>無障礙環境設計</a:t>
                      </a:r>
                      <a:endParaRPr lang="en-US" altLang="zh-TW" sz="1300" dirty="0">
                        <a:latin typeface="Cambria" panose="02040503050406030204" pitchFamily="18" charset="0"/>
                        <a:ea typeface="微軟正黑體" panose="020B0604030504040204" pitchFamily="34" charset="-120"/>
                      </a:endParaRPr>
                    </a:p>
                  </a:txBody>
                  <a:tcPr marL="29250" marR="2925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l"/>
                      <a:r>
                        <a:rPr lang="zh-TW" altLang="en-US" sz="1300" dirty="0">
                          <a:latin typeface="Cambria" panose="02040503050406030204" pitchFamily="18" charset="0"/>
                          <a:ea typeface="微軟正黑體" panose="020B0604030504040204" pitchFamily="34" charset="-120"/>
                        </a:rPr>
                        <a:t>第</a:t>
                      </a:r>
                      <a:r>
                        <a:rPr lang="en-US" altLang="zh-TW" sz="1300" dirty="0">
                          <a:latin typeface="Cambria" panose="02040503050406030204" pitchFamily="18" charset="0"/>
                          <a:ea typeface="微軟正黑體" panose="020B0604030504040204" pitchFamily="34" charset="-120"/>
                        </a:rPr>
                        <a:t>2</a:t>
                      </a:r>
                      <a:r>
                        <a:rPr lang="zh-TW" altLang="en-US" sz="1300" dirty="0">
                          <a:latin typeface="Cambria" panose="02040503050406030204" pitchFamily="18" charset="0"/>
                          <a:ea typeface="微軟正黑體" panose="020B0604030504040204" pitchFamily="34" charset="-120"/>
                        </a:rPr>
                        <a:t>級</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tc>
                  <a:txBody>
                    <a:bodyPr/>
                    <a:lstStyle/>
                    <a:p>
                      <a:pPr algn="r"/>
                      <a:r>
                        <a:rPr lang="en-US" altLang="zh-TW" sz="1300" b="1" kern="1200" dirty="0">
                          <a:solidFill>
                            <a:schemeClr val="dk1"/>
                          </a:solidFill>
                          <a:latin typeface="Cambria" panose="02040503050406030204" pitchFamily="18" charset="0"/>
                          <a:ea typeface="微軟正黑體" panose="020B0604030504040204" pitchFamily="34" charset="-120"/>
                          <a:cs typeface="+mn-cs"/>
                        </a:rPr>
                        <a:t>3%</a:t>
                      </a:r>
                      <a:endParaRPr lang="zh-TW" altLang="en-US" sz="1300" b="1" kern="1200" dirty="0">
                        <a:solidFill>
                          <a:schemeClr val="dk1"/>
                        </a:solidFill>
                        <a:latin typeface="Cambria" panose="02040503050406030204" pitchFamily="18" charset="0"/>
                        <a:ea typeface="微軟正黑體" panose="020B0604030504040204" pitchFamily="34" charset="-120"/>
                        <a:cs typeface="+mn-cs"/>
                      </a:endParaRPr>
                    </a:p>
                  </a:txBody>
                  <a:tcPr marL="29250" marR="2047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F1E9"/>
                    </a:solidFill>
                  </a:tcPr>
                </a:tc>
                <a:extLst>
                  <a:ext uri="{0D108BD9-81ED-4DB2-BD59-A6C34878D82A}">
                    <a16:rowId xmlns:a16="http://schemas.microsoft.com/office/drawing/2014/main" val="10002"/>
                  </a:ext>
                </a:extLst>
              </a:tr>
            </a:tbl>
          </a:graphicData>
        </a:graphic>
      </p:graphicFrame>
      <p:graphicFrame>
        <p:nvGraphicFramePr>
          <p:cNvPr id="17" name="表格 16">
            <a:extLst>
              <a:ext uri="{FF2B5EF4-FFF2-40B4-BE49-F238E27FC236}">
                <a16:creationId xmlns:a16="http://schemas.microsoft.com/office/drawing/2014/main" id="{841832BF-8641-4F8C-A319-0A3E8BD8722E}"/>
              </a:ext>
            </a:extLst>
          </p:cNvPr>
          <p:cNvGraphicFramePr>
            <a:graphicFrameLocks noGrp="1"/>
          </p:cNvGraphicFramePr>
          <p:nvPr>
            <p:extLst>
              <p:ext uri="{D42A27DB-BD31-4B8C-83A1-F6EECF244321}">
                <p14:modId xmlns:p14="http://schemas.microsoft.com/office/powerpoint/2010/main" val="3806118152"/>
              </p:ext>
            </p:extLst>
          </p:nvPr>
        </p:nvGraphicFramePr>
        <p:xfrm>
          <a:off x="296070" y="4924979"/>
          <a:ext cx="5469324" cy="942019"/>
        </p:xfrm>
        <a:graphic>
          <a:graphicData uri="http://schemas.openxmlformats.org/drawingml/2006/table">
            <a:tbl>
              <a:tblPr firstRow="1" bandRow="1">
                <a:tableStyleId>{21E4AEA4-8DFA-4A89-87EB-49C32662AFE0}</a:tableStyleId>
              </a:tblPr>
              <a:tblGrid>
                <a:gridCol w="1663586">
                  <a:extLst>
                    <a:ext uri="{9D8B030D-6E8A-4147-A177-3AD203B41FA5}">
                      <a16:colId xmlns:a16="http://schemas.microsoft.com/office/drawing/2014/main" val="20000"/>
                    </a:ext>
                  </a:extLst>
                </a:gridCol>
                <a:gridCol w="1607451">
                  <a:extLst>
                    <a:ext uri="{9D8B030D-6E8A-4147-A177-3AD203B41FA5}">
                      <a16:colId xmlns:a16="http://schemas.microsoft.com/office/drawing/2014/main" val="20002"/>
                    </a:ext>
                  </a:extLst>
                </a:gridCol>
                <a:gridCol w="2198287">
                  <a:extLst>
                    <a:ext uri="{9D8B030D-6E8A-4147-A177-3AD203B41FA5}">
                      <a16:colId xmlns:a16="http://schemas.microsoft.com/office/drawing/2014/main" val="20003"/>
                    </a:ext>
                  </a:extLst>
                </a:gridCol>
              </a:tblGrid>
              <a:tr h="318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bg1"/>
                          </a:solidFill>
                          <a:latin typeface="Cambria" panose="02040503050406030204" pitchFamily="18" charset="0"/>
                          <a:ea typeface="微軟正黑體" panose="020B0604030504040204" pitchFamily="34" charset="-120"/>
                        </a:rPr>
                        <a:t>獎勵分類</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zh-TW" altLang="en-US" sz="1600" dirty="0">
                          <a:solidFill>
                            <a:schemeClr val="bg1"/>
                          </a:solidFill>
                          <a:latin typeface="Cambria" panose="02040503050406030204" pitchFamily="18" charset="0"/>
                          <a:ea typeface="微軟正黑體" panose="020B0604030504040204" pitchFamily="34" charset="-120"/>
                        </a:rPr>
                        <a:t>分項 </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zh-TW" altLang="en-US" sz="1600" dirty="0">
                          <a:solidFill>
                            <a:schemeClr val="bg1"/>
                          </a:solidFill>
                          <a:latin typeface="Cambria" panose="02040503050406030204" pitchFamily="18" charset="0"/>
                          <a:ea typeface="微軟正黑體" panose="020B0604030504040204" pitchFamily="34" charset="-120"/>
                        </a:rPr>
                        <a:t>獎勵額度</a:t>
                      </a:r>
                    </a:p>
                  </a:txBody>
                  <a:tcPr marL="0" marR="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88994">
                <a:tc>
                  <a:txBody>
                    <a:bodyPr/>
                    <a:lstStyle/>
                    <a:p>
                      <a:pPr algn="ctr"/>
                      <a:r>
                        <a:rPr lang="zh-TW" altLang="en-US" sz="1300" b="1" dirty="0">
                          <a:solidFill>
                            <a:schemeClr val="bg1"/>
                          </a:solidFill>
                          <a:latin typeface="Cambria" panose="02040503050406030204" pitchFamily="18" charset="0"/>
                          <a:ea typeface="微軟正黑體" panose="020B0604030504040204" pitchFamily="34" charset="-120"/>
                        </a:rPr>
                        <a:t>時程獎勵</a:t>
                      </a: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D7D3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solidFill>
                            <a:srgbClr val="FF0000"/>
                          </a:solidFill>
                          <a:latin typeface="Cambria" panose="02040503050406030204" pitchFamily="18" charset="0"/>
                          <a:ea typeface="微軟正黑體" panose="020B0604030504040204" pitchFamily="34" charset="-120"/>
                        </a:rPr>
                        <a:t>申請重建計畫時程獎勵（</a:t>
                      </a:r>
                      <a:r>
                        <a:rPr lang="en-US" altLang="zh-TW" sz="1300" dirty="0">
                          <a:solidFill>
                            <a:srgbClr val="FF0000"/>
                          </a:solidFill>
                          <a:latin typeface="Cambria" panose="02040503050406030204" pitchFamily="18" charset="0"/>
                          <a:ea typeface="微軟正黑體" panose="020B0604030504040204" pitchFamily="34" charset="-120"/>
                        </a:rPr>
                        <a:t>109.5.9 </a:t>
                      </a:r>
                      <a:r>
                        <a:rPr lang="zh-TW" altLang="en-US" sz="1300" dirty="0">
                          <a:solidFill>
                            <a:srgbClr val="FF0000"/>
                          </a:solidFill>
                          <a:latin typeface="Cambria" panose="02040503050406030204" pitchFamily="18" charset="0"/>
                          <a:ea typeface="微軟正黑體" panose="020B0604030504040204" pitchFamily="34" charset="-120"/>
                        </a:rPr>
                        <a:t>以前受理）</a:t>
                      </a:r>
                      <a:endParaRPr lang="en-US" altLang="zh-TW" sz="1300" b="1" dirty="0">
                        <a:solidFill>
                          <a:srgbClr val="FF0000"/>
                        </a:solidFill>
                        <a:latin typeface="Cambria" panose="02040503050406030204" pitchFamily="18" charset="0"/>
                        <a:ea typeface="微軟正黑體" panose="020B0604030504040204" pitchFamily="34" charset="-120"/>
                      </a:endParaRPr>
                    </a:p>
                  </a:txBody>
                  <a:tcPr marL="29250" marR="292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lang="en-US" altLang="zh-TW" sz="1300" b="1" kern="1200" dirty="0">
                          <a:solidFill>
                            <a:srgbClr val="FF0000"/>
                          </a:solidFill>
                          <a:latin typeface="Cambria" panose="02040503050406030204" pitchFamily="18" charset="0"/>
                          <a:ea typeface="微軟正黑體" panose="020B0604030504040204" pitchFamily="34" charset="-120"/>
                        </a:rPr>
                        <a:t>10%</a:t>
                      </a:r>
                      <a:endParaRPr lang="zh-TW" altLang="en-US" sz="1300" b="1" kern="1200" dirty="0">
                        <a:solidFill>
                          <a:srgbClr val="FF0000"/>
                        </a:solidFill>
                        <a:latin typeface="Cambria" panose="02040503050406030204" pitchFamily="18" charset="0"/>
                        <a:ea typeface="微軟正黑體" panose="020B0604030504040204" pitchFamily="34" charset="-120"/>
                        <a:cs typeface="+mn-cs"/>
                      </a:endParaRPr>
                    </a:p>
                  </a:txBody>
                  <a:tcPr marL="29250" marR="204750" marT="14625" marB="146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8" name="文字方塊 17">
            <a:extLst>
              <a:ext uri="{FF2B5EF4-FFF2-40B4-BE49-F238E27FC236}">
                <a16:creationId xmlns:a16="http://schemas.microsoft.com/office/drawing/2014/main" id="{CE1687AA-6C34-4BD8-A592-4A59406B199D}"/>
              </a:ext>
            </a:extLst>
          </p:cNvPr>
          <p:cNvSpPr txBox="1"/>
          <p:nvPr/>
        </p:nvSpPr>
        <p:spPr>
          <a:xfrm>
            <a:off x="296070" y="5878519"/>
            <a:ext cx="5469324" cy="392415"/>
          </a:xfrm>
          <a:prstGeom prst="rect">
            <a:avLst/>
          </a:prstGeom>
          <a:solidFill>
            <a:srgbClr val="C00000"/>
          </a:solidFill>
        </p:spPr>
        <p:txBody>
          <a:bodyPr wrap="square" rtlCol="0">
            <a:spAutoFit/>
          </a:bodyPr>
          <a:lstStyle/>
          <a:p>
            <a:pPr algn="ctr"/>
            <a:r>
              <a:rPr lang="zh-TW" altLang="en-US" sz="1950" b="1" dirty="0">
                <a:solidFill>
                  <a:schemeClr val="bg1"/>
                </a:solidFill>
                <a:latin typeface="微軟正黑體" panose="020B0604030504040204" pitchFamily="34" charset="-120"/>
                <a:ea typeface="微軟正黑體" panose="020B0604030504040204" pitchFamily="34" charset="-120"/>
              </a:rPr>
              <a:t>預估可獎勵總額度：</a:t>
            </a:r>
            <a:r>
              <a:rPr lang="en-US" altLang="zh-TW" sz="1950" b="1" dirty="0">
                <a:solidFill>
                  <a:schemeClr val="bg1"/>
                </a:solidFill>
                <a:latin typeface="微軟正黑體" panose="020B0604030504040204" pitchFamily="34" charset="-120"/>
                <a:ea typeface="微軟正黑體" panose="020B0604030504040204" pitchFamily="34" charset="-120"/>
              </a:rPr>
              <a:t>35%</a:t>
            </a:r>
            <a:r>
              <a:rPr lang="zh-TW" altLang="en-US" sz="1950" b="1" dirty="0">
                <a:solidFill>
                  <a:schemeClr val="bg1"/>
                </a:solidFill>
                <a:latin typeface="微軟正黑體" panose="020B0604030504040204" pitchFamily="34" charset="-120"/>
                <a:ea typeface="微軟正黑體" panose="020B0604030504040204" pitchFamily="34" charset="-120"/>
              </a:rPr>
              <a:t>（以法定容積為基準）</a:t>
            </a:r>
          </a:p>
        </p:txBody>
      </p:sp>
      <p:sp>
        <p:nvSpPr>
          <p:cNvPr id="19" name="標題 1">
            <a:extLst>
              <a:ext uri="{FF2B5EF4-FFF2-40B4-BE49-F238E27FC236}">
                <a16:creationId xmlns:a16="http://schemas.microsoft.com/office/drawing/2014/main" id="{C54F4C79-392F-40F2-89E7-52CCE946CAD4}"/>
              </a:ext>
            </a:extLst>
          </p:cNvPr>
          <p:cNvSpPr txBox="1">
            <a:spLocks/>
          </p:cNvSpPr>
          <p:nvPr/>
        </p:nvSpPr>
        <p:spPr>
          <a:xfrm>
            <a:off x="5961112" y="2474850"/>
            <a:ext cx="3699520" cy="1458206"/>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本案重建容積共計</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en-US" altLang="zh-TW" sz="2000" b="1" dirty="0">
                <a:latin typeface="Cambria" panose="02040503050406030204" pitchFamily="18" charset="0"/>
                <a:ea typeface="微軟正黑體" panose="020B0604030504040204" pitchFamily="34" charset="-120"/>
              </a:rPr>
              <a:t>2878.9</a:t>
            </a:r>
            <a:r>
              <a:rPr lang="zh-TW" altLang="en-US" sz="2000" b="1" dirty="0">
                <a:latin typeface="Cambria" panose="02040503050406030204" pitchFamily="18" charset="0"/>
                <a:ea typeface="微軟正黑體" panose="020B0604030504040204" pitchFamily="34" charset="-120"/>
              </a:rPr>
              <a:t>平方公尺，</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zh-TW" altLang="en-US" sz="2000" b="1" dirty="0">
                <a:latin typeface="Cambria" panose="02040503050406030204" pitchFamily="18" charset="0"/>
                <a:ea typeface="微軟正黑體" panose="020B0604030504040204" pitchFamily="34" charset="-120"/>
              </a:rPr>
              <a:t>約合</a:t>
            </a:r>
            <a:r>
              <a:rPr lang="en-US" altLang="zh-TW" sz="2000" b="1" dirty="0">
                <a:latin typeface="Cambria" panose="02040503050406030204" pitchFamily="18" charset="0"/>
                <a:ea typeface="微軟正黑體" panose="020B0604030504040204" pitchFamily="34" charset="-120"/>
              </a:rPr>
              <a:t>870.87</a:t>
            </a:r>
            <a:r>
              <a:rPr lang="zh-TW" altLang="en-US" sz="2000" b="1" dirty="0">
                <a:latin typeface="Cambria" panose="02040503050406030204" pitchFamily="18" charset="0"/>
                <a:ea typeface="微軟正黑體" panose="020B0604030504040204" pitchFamily="34" charset="-120"/>
              </a:rPr>
              <a:t>坪</a:t>
            </a:r>
            <a:endParaRPr lang="en-US" altLang="zh-TW" sz="2000" b="1" dirty="0">
              <a:latin typeface="Cambria" panose="02040503050406030204" pitchFamily="18" charset="0"/>
              <a:ea typeface="微軟正黑體" panose="020B0604030504040204" pitchFamily="34" charset="-120"/>
            </a:endParaRPr>
          </a:p>
        </p:txBody>
      </p:sp>
      <p:sp>
        <p:nvSpPr>
          <p:cNvPr id="20" name="標題 1">
            <a:extLst>
              <a:ext uri="{FF2B5EF4-FFF2-40B4-BE49-F238E27FC236}">
                <a16:creationId xmlns:a16="http://schemas.microsoft.com/office/drawing/2014/main" id="{E2211A80-F8D5-4515-9F72-DAC64E7095CC}"/>
              </a:ext>
            </a:extLst>
          </p:cNvPr>
          <p:cNvSpPr txBox="1">
            <a:spLocks/>
          </p:cNvSpPr>
          <p:nvPr/>
        </p:nvSpPr>
        <p:spPr>
          <a:xfrm>
            <a:off x="5981419" y="3908715"/>
            <a:ext cx="3247891" cy="1318184"/>
          </a:xfrm>
          <a:prstGeom prst="rect">
            <a:avLst/>
          </a:prstGeom>
          <a:noFill/>
        </p:spPr>
        <p:txBody>
          <a:bodyPr vert="horz" lIns="73125" tIns="37148" rIns="73125" bIns="37148"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TW" altLang="en-US" sz="2000" b="1" dirty="0">
                <a:latin typeface="Cambria" panose="02040503050406030204" pitchFamily="18" charset="0"/>
                <a:ea typeface="微軟正黑體" panose="020B0604030504040204" pitchFamily="34" charset="-120"/>
              </a:rPr>
              <a:t>超出最多容積，以最多容積計算</a:t>
            </a:r>
            <a:endParaRPr lang="en-US" altLang="zh-TW" sz="2000" b="1" dirty="0">
              <a:latin typeface="Cambria" panose="02040503050406030204" pitchFamily="18" charset="0"/>
              <a:ea typeface="微軟正黑體" panose="020B0604030504040204" pitchFamily="34" charset="-120"/>
            </a:endParaRPr>
          </a:p>
          <a:p>
            <a:pPr>
              <a:lnSpc>
                <a:spcPct val="150000"/>
              </a:lnSpc>
            </a:pPr>
            <a:r>
              <a:rPr lang="zh-TW" altLang="en-US" sz="2000" b="1" dirty="0">
                <a:latin typeface="Cambria" panose="02040503050406030204" pitchFamily="18" charset="0"/>
                <a:ea typeface="微軟正黑體" panose="020B0604030504040204" pitchFamily="34" charset="-120"/>
              </a:rPr>
              <a:t>本案重建容積</a:t>
            </a:r>
            <a:r>
              <a:rPr lang="en-US" altLang="zh-TW" sz="2000" b="1" dirty="0">
                <a:latin typeface="Cambria" panose="02040503050406030204" pitchFamily="18" charset="0"/>
                <a:ea typeface="微軟正黑體" panose="020B0604030504040204" pitchFamily="34" charset="-120"/>
              </a:rPr>
              <a:t>2856.19</a:t>
            </a:r>
            <a:r>
              <a:rPr lang="zh-TW" altLang="en-US" sz="2000" b="1" dirty="0">
                <a:latin typeface="Cambria" panose="02040503050406030204" pitchFamily="18" charset="0"/>
                <a:ea typeface="微軟正黑體" panose="020B0604030504040204" pitchFamily="34" charset="-120"/>
              </a:rPr>
              <a:t>平方公尺約合</a:t>
            </a:r>
            <a:r>
              <a:rPr lang="en-US" altLang="zh-TW" sz="2000" b="1" dirty="0">
                <a:solidFill>
                  <a:schemeClr val="accent6">
                    <a:lumMod val="75000"/>
                  </a:schemeClr>
                </a:solidFill>
                <a:latin typeface="Cambria" panose="02040503050406030204" pitchFamily="18" charset="0"/>
                <a:ea typeface="微軟正黑體" panose="020B0604030504040204" pitchFamily="34" charset="-120"/>
              </a:rPr>
              <a:t>864</a:t>
            </a:r>
            <a:r>
              <a:rPr lang="zh-TW" altLang="en-US" sz="2000" b="1" dirty="0">
                <a:latin typeface="Cambria" panose="02040503050406030204" pitchFamily="18" charset="0"/>
                <a:ea typeface="微軟正黑體" panose="020B0604030504040204" pitchFamily="34" charset="-120"/>
              </a:rPr>
              <a:t>坪</a:t>
            </a:r>
          </a:p>
        </p:txBody>
      </p:sp>
    </p:spTree>
    <p:extLst>
      <p:ext uri="{BB962C8B-B14F-4D97-AF65-F5344CB8AC3E}">
        <p14:creationId xmlns:p14="http://schemas.microsoft.com/office/powerpoint/2010/main" val="298597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F9E6C24E-BC4A-424A-AD5C-1A0F00FC372A}"/>
              </a:ext>
            </a:extLst>
          </p:cNvPr>
          <p:cNvGrpSpPr/>
          <p:nvPr/>
        </p:nvGrpSpPr>
        <p:grpSpPr>
          <a:xfrm>
            <a:off x="299352" y="473283"/>
            <a:ext cx="9374113" cy="536125"/>
            <a:chOff x="299352" y="473283"/>
            <a:chExt cx="9374113" cy="536125"/>
          </a:xfrm>
        </p:grpSpPr>
        <p:sp>
          <p:nvSpPr>
            <p:cNvPr id="6" name="五邊形 4">
              <a:extLst>
                <a:ext uri="{FF2B5EF4-FFF2-40B4-BE49-F238E27FC236}">
                  <a16:creationId xmlns:a16="http://schemas.microsoft.com/office/drawing/2014/main" id="{EE18EEDD-079F-4D41-BDBA-47D3AEC3E5A1}"/>
                </a:ext>
              </a:extLst>
            </p:cNvPr>
            <p:cNvSpPr/>
            <p:nvPr/>
          </p:nvSpPr>
          <p:spPr>
            <a:xfrm>
              <a:off x="299352" y="495585"/>
              <a:ext cx="2353312" cy="479896"/>
            </a:xfrm>
            <a:prstGeom prst="homePlate">
              <a:avLst/>
            </a:prstGeom>
            <a:solidFill>
              <a:schemeClr val="accent1">
                <a:lumMod val="75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7" name="＞形箭號 5">
              <a:extLst>
                <a:ext uri="{FF2B5EF4-FFF2-40B4-BE49-F238E27FC236}">
                  <a16:creationId xmlns:a16="http://schemas.microsoft.com/office/drawing/2014/main" id="{8D5D6B8F-E099-4AF5-A828-D82366A13548}"/>
                </a:ext>
              </a:extLst>
            </p:cNvPr>
            <p:cNvSpPr/>
            <p:nvPr/>
          </p:nvSpPr>
          <p:spPr>
            <a:xfrm>
              <a:off x="2610375" y="495586"/>
              <a:ext cx="7023145" cy="478307"/>
            </a:xfrm>
            <a:prstGeom prst="chevron">
              <a:avLst/>
            </a:prstGeom>
            <a:solidFill>
              <a:schemeClr val="accent1">
                <a:lumMod val="60000"/>
                <a:lumOff val="4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latin typeface="標楷體" panose="03000509000000000000" pitchFamily="65" charset="-120"/>
                <a:ea typeface="標楷體" panose="03000509000000000000" pitchFamily="65" charset="-120"/>
              </a:endParaRPr>
            </a:p>
          </p:txBody>
        </p:sp>
        <p:sp>
          <p:nvSpPr>
            <p:cNvPr id="8" name="五邊形 6">
              <a:extLst>
                <a:ext uri="{FF2B5EF4-FFF2-40B4-BE49-F238E27FC236}">
                  <a16:creationId xmlns:a16="http://schemas.microsoft.com/office/drawing/2014/main" id="{140C8C8B-BFC6-473B-9B03-8AA40B06E262}"/>
                </a:ext>
              </a:extLst>
            </p:cNvPr>
            <p:cNvSpPr/>
            <p:nvPr/>
          </p:nvSpPr>
          <p:spPr>
            <a:xfrm>
              <a:off x="452281" y="504250"/>
              <a:ext cx="1984814" cy="471231"/>
            </a:xfrm>
            <a:prstGeom prst="homePlate">
              <a:avLst/>
            </a:prstGeom>
            <a:solidFill>
              <a:schemeClr val="tx2">
                <a:lumMod val="50000"/>
                <a:alpha val="89804"/>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white"/>
                </a:solidFill>
                <a:latin typeface="標楷體" panose="03000509000000000000" pitchFamily="65" charset="-120"/>
                <a:ea typeface="標楷體" panose="03000509000000000000" pitchFamily="65" charset="-120"/>
              </a:endParaRPr>
            </a:p>
          </p:txBody>
        </p:sp>
        <p:sp>
          <p:nvSpPr>
            <p:cNvPr id="9" name="文字方塊 8">
              <a:extLst>
                <a:ext uri="{FF2B5EF4-FFF2-40B4-BE49-F238E27FC236}">
                  <a16:creationId xmlns:a16="http://schemas.microsoft.com/office/drawing/2014/main" id="{119A4768-2F42-4E47-B076-D69F25FE5890}"/>
                </a:ext>
              </a:extLst>
            </p:cNvPr>
            <p:cNvSpPr txBox="1"/>
            <p:nvPr/>
          </p:nvSpPr>
          <p:spPr>
            <a:xfrm>
              <a:off x="2805593" y="534838"/>
              <a:ext cx="6867872" cy="413014"/>
            </a:xfrm>
            <a:prstGeom prst="rect">
              <a:avLst/>
            </a:prstGeom>
            <a:noFill/>
          </p:spPr>
          <p:txBody>
            <a:bodyPr wrap="square" tIns="58500" rtlCol="0" anchor="ctr" anchorCtr="0">
              <a:spAutoFit/>
            </a:bodyPr>
            <a:lstStyle/>
            <a:p>
              <a:r>
                <a:rPr lang="zh-TW" altLang="en-US" sz="2000" dirty="0">
                  <a:latin typeface="Cambria" panose="02040503050406030204" pitchFamily="18" charset="0"/>
                  <a:ea typeface="微軟正黑體" panose="020B0604030504040204" pitchFamily="34" charset="-120"/>
                </a:rPr>
                <a:t>原：五樓雙併公寓</a:t>
              </a:r>
              <a:r>
                <a:rPr lang="en-US" altLang="zh-TW" sz="2000" dirty="0">
                  <a:latin typeface="Cambria" panose="02040503050406030204" pitchFamily="18" charset="0"/>
                  <a:ea typeface="微軟正黑體" panose="020B0604030504040204" pitchFamily="34" charset="-120"/>
                </a:rPr>
                <a:t>2</a:t>
              </a:r>
              <a:r>
                <a:rPr lang="zh-TW" altLang="en-US" sz="2000" dirty="0">
                  <a:latin typeface="Cambria" panose="02040503050406030204" pitchFamily="18" charset="0"/>
                  <a:ea typeface="微軟正黑體" panose="020B0604030504040204" pitchFamily="34" charset="-120"/>
                </a:rPr>
                <a:t>棟</a:t>
              </a:r>
              <a:r>
                <a:rPr lang="zh-TW" altLang="en-US" sz="1600" dirty="0">
                  <a:latin typeface="Cambria" panose="02040503050406030204" pitchFamily="18" charset="0"/>
                  <a:ea typeface="微軟正黑體" panose="020B0604030504040204" pitchFamily="34" charset="-120"/>
                </a:rPr>
                <a:t>（</a:t>
              </a:r>
              <a:r>
                <a:rPr lang="zh-TW" altLang="zh-TW" sz="1600" dirty="0">
                  <a:latin typeface="Cambria" panose="02040503050406030204" pitchFamily="18" charset="0"/>
                  <a:ea typeface="微軟正黑體" panose="020B0604030504040204" pitchFamily="34" charset="-120"/>
                </a:rPr>
                <a:t>建物面積約</a:t>
              </a:r>
              <a:r>
                <a:rPr lang="en-US" altLang="zh-TW" sz="1600" dirty="0">
                  <a:latin typeface="Cambria" panose="02040503050406030204" pitchFamily="18" charset="0"/>
                  <a:ea typeface="微軟正黑體" panose="020B0604030504040204" pitchFamily="34" charset="-120"/>
                </a:rPr>
                <a:t>17.86</a:t>
              </a:r>
              <a:r>
                <a:rPr lang="zh-TW" altLang="zh-TW" sz="1600" dirty="0">
                  <a:latin typeface="Cambria" panose="02040503050406030204" pitchFamily="18" charset="0"/>
                  <a:ea typeface="微軟正黑體" panose="020B0604030504040204" pitchFamily="34" charset="-120"/>
                </a:rPr>
                <a:t>坪</a:t>
              </a:r>
              <a:r>
                <a:rPr lang="zh-TW" altLang="en-US" sz="1600" dirty="0">
                  <a:latin typeface="Cambria" panose="02040503050406030204" pitchFamily="18" charset="0"/>
                  <a:ea typeface="微軟正黑體" panose="020B0604030504040204" pitchFamily="34" charset="-120"/>
                </a:rPr>
                <a:t>）</a:t>
              </a:r>
              <a:r>
                <a:rPr lang="zh-TW" altLang="en-US" sz="2000" dirty="0">
                  <a:latin typeface="Cambria" panose="02040503050406030204" pitchFamily="18" charset="0"/>
                  <a:ea typeface="微軟正黑體" panose="020B0604030504040204" pitchFamily="34" charset="-120"/>
                </a:rPr>
                <a:t>＋空地，共</a:t>
              </a:r>
              <a:r>
                <a:rPr lang="en-US" altLang="zh-TW" sz="2000" dirty="0">
                  <a:latin typeface="Cambria" panose="02040503050406030204" pitchFamily="18" charset="0"/>
                  <a:ea typeface="微軟正黑體" panose="020B0604030504040204" pitchFamily="34" charset="-120"/>
                </a:rPr>
                <a:t>22</a:t>
              </a:r>
              <a:r>
                <a:rPr lang="zh-TW" altLang="en-US" sz="2000" dirty="0">
                  <a:latin typeface="Cambria" panose="02040503050406030204" pitchFamily="18" charset="0"/>
                  <a:ea typeface="微軟正黑體" panose="020B0604030504040204" pitchFamily="34" charset="-120"/>
                </a:rPr>
                <a:t>戶</a:t>
              </a:r>
            </a:p>
          </p:txBody>
        </p:sp>
        <p:sp>
          <p:nvSpPr>
            <p:cNvPr id="10" name="文字方塊 9">
              <a:extLst>
                <a:ext uri="{FF2B5EF4-FFF2-40B4-BE49-F238E27FC236}">
                  <a16:creationId xmlns:a16="http://schemas.microsoft.com/office/drawing/2014/main" id="{8B579C43-CCD3-4275-8E4A-CD2B8F471E4D}"/>
                </a:ext>
              </a:extLst>
            </p:cNvPr>
            <p:cNvSpPr txBox="1"/>
            <p:nvPr/>
          </p:nvSpPr>
          <p:spPr>
            <a:xfrm>
              <a:off x="619800" y="473283"/>
              <a:ext cx="1812920" cy="536125"/>
            </a:xfrm>
            <a:prstGeom prst="rect">
              <a:avLst/>
            </a:prstGeom>
            <a:noFill/>
          </p:spPr>
          <p:txBody>
            <a:bodyPr wrap="square" lIns="0" tIns="58500" rIns="0" rtlCol="0" anchor="ctr" anchorCtr="0">
              <a:spAutoFit/>
            </a:bodyPr>
            <a:lstStyle/>
            <a:p>
              <a:pPr algn="ctr"/>
              <a:r>
                <a:rPr lang="zh-TW" altLang="en-US" sz="2800" b="1" dirty="0">
                  <a:solidFill>
                    <a:prstClr val="white"/>
                  </a:solidFill>
                  <a:latin typeface="微軟正黑體" panose="020B0604030504040204" pitchFamily="34" charset="-120"/>
                  <a:ea typeface="微軟正黑體" panose="020B0604030504040204" pitchFamily="34" charset="-120"/>
                </a:rPr>
                <a:t>量體計畫</a:t>
              </a:r>
            </a:p>
          </p:txBody>
        </p:sp>
      </p:grpSp>
      <p:sp>
        <p:nvSpPr>
          <p:cNvPr id="11" name="文字方塊 10">
            <a:extLst>
              <a:ext uri="{FF2B5EF4-FFF2-40B4-BE49-F238E27FC236}">
                <a16:creationId xmlns:a16="http://schemas.microsoft.com/office/drawing/2014/main" id="{72B967B9-9282-4E3A-A073-BE406E861375}"/>
              </a:ext>
            </a:extLst>
          </p:cNvPr>
          <p:cNvSpPr txBox="1"/>
          <p:nvPr/>
        </p:nvSpPr>
        <p:spPr>
          <a:xfrm>
            <a:off x="363419" y="1544424"/>
            <a:ext cx="5793673" cy="3184205"/>
          </a:xfrm>
          <a:prstGeom prst="rect">
            <a:avLst/>
          </a:prstGeom>
          <a:solidFill>
            <a:schemeClr val="accent6">
              <a:lumMod val="75000"/>
            </a:schemeClr>
          </a:solidFill>
        </p:spPr>
        <p:txBody>
          <a:bodyPr wrap="square" rtlCol="0">
            <a:spAutoFit/>
          </a:bodyPr>
          <a:lstStyle/>
          <a:p>
            <a:pPr>
              <a:spcAft>
                <a:spcPts val="1463"/>
              </a:spcAft>
            </a:pPr>
            <a:r>
              <a:rPr lang="zh-TW" altLang="en-US" sz="2275" dirty="0">
                <a:solidFill>
                  <a:schemeClr val="bg1"/>
                </a:solidFill>
                <a:latin typeface="微軟正黑體" panose="020B0604030504040204" pitchFamily="34" charset="-120"/>
                <a:ea typeface="微軟正黑體" panose="020B0604030504040204" pitchFamily="34" charset="-120"/>
              </a:rPr>
              <a:t>重建：十一層四併住宅</a:t>
            </a:r>
            <a:endParaRPr lang="en-US" altLang="zh-TW" sz="2275" dirty="0">
              <a:solidFill>
                <a:schemeClr val="bg1"/>
              </a:solidFill>
              <a:latin typeface="微軟正黑體" panose="020B0604030504040204" pitchFamily="34" charset="-120"/>
              <a:ea typeface="微軟正黑體" panose="020B0604030504040204" pitchFamily="34" charset="-120"/>
            </a:endParaRPr>
          </a:p>
          <a:p>
            <a:pPr>
              <a:spcAft>
                <a:spcPts val="1463"/>
              </a:spcAft>
            </a:pPr>
            <a:r>
              <a:rPr lang="zh-TW" altLang="en-US" sz="2275" dirty="0">
                <a:solidFill>
                  <a:schemeClr val="bg1"/>
                </a:solidFill>
                <a:latin typeface="微軟正黑體" panose="020B0604030504040204" pitchFamily="34" charset="-120"/>
                <a:ea typeface="微軟正黑體" panose="020B0604030504040204" pitchFamily="34" charset="-120"/>
              </a:rPr>
              <a:t>一樓：</a:t>
            </a:r>
            <a:r>
              <a:rPr lang="en-US" altLang="zh-TW" sz="2275" dirty="0">
                <a:solidFill>
                  <a:schemeClr val="bg1"/>
                </a:solidFill>
                <a:latin typeface="微軟正黑體" panose="020B0604030504040204" pitchFamily="34" charset="-120"/>
                <a:ea typeface="微軟正黑體" panose="020B0604030504040204" pitchFamily="34" charset="-120"/>
              </a:rPr>
              <a:t>3~4</a:t>
            </a:r>
            <a:r>
              <a:rPr lang="zh-TW" altLang="en-US" sz="2275" dirty="0">
                <a:solidFill>
                  <a:schemeClr val="bg1"/>
                </a:solidFill>
                <a:latin typeface="微軟正黑體" panose="020B0604030504040204" pitchFamily="34" charset="-120"/>
                <a:ea typeface="微軟正黑體" panose="020B0604030504040204" pitchFamily="34" charset="-120"/>
              </a:rPr>
              <a:t>店面</a:t>
            </a:r>
            <a:endParaRPr lang="en-US" altLang="zh-TW" sz="2275" dirty="0">
              <a:solidFill>
                <a:schemeClr val="bg1"/>
              </a:solidFill>
              <a:latin typeface="微軟正黑體" panose="020B0604030504040204" pitchFamily="34" charset="-120"/>
              <a:ea typeface="微軟正黑體" panose="020B0604030504040204" pitchFamily="34" charset="-120"/>
            </a:endParaRPr>
          </a:p>
          <a:p>
            <a:pPr>
              <a:spcAft>
                <a:spcPts val="488"/>
              </a:spcAft>
            </a:pPr>
            <a:r>
              <a:rPr lang="zh-TW" altLang="en-US" sz="2275" dirty="0">
                <a:solidFill>
                  <a:schemeClr val="bg1"/>
                </a:solidFill>
                <a:latin typeface="微軟正黑體" panose="020B0604030504040204" pitchFamily="34" charset="-120"/>
                <a:ea typeface="微軟正黑體" panose="020B0604030504040204" pitchFamily="34" charset="-120"/>
              </a:rPr>
              <a:t>二至十一樓：</a:t>
            </a:r>
            <a:endParaRPr lang="en-US" altLang="zh-TW" sz="2275" dirty="0">
              <a:solidFill>
                <a:schemeClr val="bg1"/>
              </a:solidFill>
              <a:latin typeface="微軟正黑體" panose="020B0604030504040204" pitchFamily="34" charset="-120"/>
              <a:ea typeface="微軟正黑體" panose="020B0604030504040204" pitchFamily="34" charset="-120"/>
            </a:endParaRPr>
          </a:p>
          <a:p>
            <a:pPr>
              <a:spcAft>
                <a:spcPts val="488"/>
              </a:spcAft>
            </a:pPr>
            <a:r>
              <a:rPr lang="zh-TW" altLang="en-US" sz="2275" dirty="0">
                <a:solidFill>
                  <a:schemeClr val="bg1"/>
                </a:solidFill>
                <a:latin typeface="微軟正黑體" panose="020B0604030504040204" pitchFamily="34" charset="-120"/>
                <a:ea typeface="微軟正黑體" panose="020B0604030504040204" pitchFamily="34" charset="-120"/>
              </a:rPr>
              <a:t>面仁愛路兩戶，大戶三房兩廳</a:t>
            </a:r>
            <a:endParaRPr lang="en-US" altLang="zh-TW" sz="2275" dirty="0">
              <a:solidFill>
                <a:schemeClr val="bg1"/>
              </a:solidFill>
              <a:latin typeface="微軟正黑體" panose="020B0604030504040204" pitchFamily="34" charset="-120"/>
              <a:ea typeface="微軟正黑體" panose="020B0604030504040204" pitchFamily="34" charset="-120"/>
            </a:endParaRPr>
          </a:p>
          <a:p>
            <a:pPr>
              <a:spcAft>
                <a:spcPts val="488"/>
              </a:spcAft>
            </a:pPr>
            <a:r>
              <a:rPr lang="zh-TW" altLang="en-US" sz="2275" dirty="0">
                <a:solidFill>
                  <a:schemeClr val="bg1"/>
                </a:solidFill>
                <a:latin typeface="微軟正黑體" panose="020B0604030504040204" pitchFamily="34" charset="-120"/>
                <a:ea typeface="微軟正黑體" panose="020B0604030504040204" pitchFamily="34" charset="-120"/>
              </a:rPr>
              <a:t>大戶</a:t>
            </a:r>
            <a:r>
              <a:rPr lang="zh-TW" altLang="en-US" sz="1950" dirty="0">
                <a:solidFill>
                  <a:schemeClr val="bg1"/>
                </a:solidFill>
                <a:latin typeface="微軟正黑體" panose="020B0604030504040204" pitchFamily="34" charset="-120"/>
                <a:ea typeface="微軟正黑體" panose="020B0604030504040204" pitchFamily="34" charset="-120"/>
              </a:rPr>
              <a:t>（室內約</a:t>
            </a:r>
            <a:r>
              <a:rPr lang="en-US" altLang="zh-TW" sz="1950" dirty="0">
                <a:solidFill>
                  <a:schemeClr val="bg1"/>
                </a:solidFill>
                <a:latin typeface="微軟正黑體" panose="020B0604030504040204" pitchFamily="34" charset="-120"/>
                <a:ea typeface="微軟正黑體" panose="020B0604030504040204" pitchFamily="34" charset="-120"/>
              </a:rPr>
              <a:t>22.32</a:t>
            </a:r>
            <a:r>
              <a:rPr lang="zh-TW" altLang="en-US" sz="1950" dirty="0">
                <a:solidFill>
                  <a:schemeClr val="bg1"/>
                </a:solidFill>
                <a:latin typeface="微軟正黑體" panose="020B0604030504040204" pitchFamily="34" charset="-120"/>
                <a:ea typeface="微軟正黑體" panose="020B0604030504040204" pitchFamily="34" charset="-120"/>
              </a:rPr>
              <a:t>坪，權狀約</a:t>
            </a:r>
            <a:r>
              <a:rPr lang="en-US" altLang="zh-TW" sz="1950" dirty="0">
                <a:solidFill>
                  <a:schemeClr val="bg1"/>
                </a:solidFill>
                <a:latin typeface="微軟正黑體" panose="020B0604030504040204" pitchFamily="34" charset="-120"/>
                <a:ea typeface="微軟正黑體" panose="020B0604030504040204" pitchFamily="34" charset="-120"/>
              </a:rPr>
              <a:t>35.72</a:t>
            </a:r>
            <a:r>
              <a:rPr lang="zh-TW" altLang="en-US" sz="1950" dirty="0">
                <a:solidFill>
                  <a:schemeClr val="bg1"/>
                </a:solidFill>
                <a:latin typeface="微軟正黑體" panose="020B0604030504040204" pitchFamily="34" charset="-120"/>
                <a:ea typeface="微軟正黑體" panose="020B0604030504040204" pitchFamily="34" charset="-120"/>
              </a:rPr>
              <a:t>坪）</a:t>
            </a:r>
            <a:r>
              <a:rPr lang="en-US" altLang="zh-TW" sz="2275" dirty="0">
                <a:solidFill>
                  <a:schemeClr val="bg1"/>
                </a:solidFill>
                <a:latin typeface="微軟正黑體" panose="020B0604030504040204" pitchFamily="34" charset="-120"/>
                <a:ea typeface="微軟正黑體" panose="020B0604030504040204" pitchFamily="34" charset="-120"/>
              </a:rPr>
              <a:t>20</a:t>
            </a:r>
            <a:r>
              <a:rPr lang="zh-TW" altLang="en-US" sz="2275" dirty="0">
                <a:solidFill>
                  <a:schemeClr val="bg1"/>
                </a:solidFill>
                <a:latin typeface="微軟正黑體" panose="020B0604030504040204" pitchFamily="34" charset="-120"/>
                <a:ea typeface="微軟正黑體" panose="020B0604030504040204" pitchFamily="34" charset="-120"/>
              </a:rPr>
              <a:t>戶</a:t>
            </a:r>
            <a:endParaRPr lang="en-US" altLang="zh-TW" sz="2275" dirty="0">
              <a:solidFill>
                <a:schemeClr val="bg1"/>
              </a:solidFill>
              <a:latin typeface="微軟正黑體" panose="020B0604030504040204" pitchFamily="34" charset="-120"/>
              <a:ea typeface="微軟正黑體" panose="020B0604030504040204" pitchFamily="34" charset="-120"/>
            </a:endParaRPr>
          </a:p>
          <a:p>
            <a:pPr>
              <a:spcAft>
                <a:spcPts val="488"/>
              </a:spcAft>
            </a:pPr>
            <a:r>
              <a:rPr lang="zh-TW" altLang="en-US" sz="2275" dirty="0">
                <a:solidFill>
                  <a:schemeClr val="bg1"/>
                </a:solidFill>
                <a:latin typeface="微軟正黑體" panose="020B0604030504040204" pitchFamily="34" charset="-120"/>
                <a:ea typeface="微軟正黑體" panose="020B0604030504040204" pitchFamily="34" charset="-120"/>
              </a:rPr>
              <a:t>背仁愛路兩戶，小戶兩房一廳</a:t>
            </a:r>
            <a:endParaRPr lang="en-US" altLang="zh-TW" sz="2275" dirty="0">
              <a:solidFill>
                <a:schemeClr val="bg1"/>
              </a:solidFill>
              <a:latin typeface="微軟正黑體" panose="020B0604030504040204" pitchFamily="34" charset="-120"/>
              <a:ea typeface="微軟正黑體" panose="020B0604030504040204" pitchFamily="34" charset="-120"/>
            </a:endParaRPr>
          </a:p>
          <a:p>
            <a:pPr>
              <a:spcAft>
                <a:spcPts val="488"/>
              </a:spcAft>
            </a:pPr>
            <a:r>
              <a:rPr lang="zh-TW" altLang="en-US" sz="2275" dirty="0">
                <a:solidFill>
                  <a:schemeClr val="bg1"/>
                </a:solidFill>
                <a:latin typeface="微軟正黑體" panose="020B0604030504040204" pitchFamily="34" charset="-120"/>
                <a:ea typeface="微軟正黑體" panose="020B0604030504040204" pitchFamily="34" charset="-120"/>
              </a:rPr>
              <a:t>小戶</a:t>
            </a:r>
            <a:r>
              <a:rPr lang="zh-TW" altLang="en-US" sz="1950" dirty="0">
                <a:solidFill>
                  <a:schemeClr val="bg1"/>
                </a:solidFill>
                <a:latin typeface="微軟正黑體" panose="020B0604030504040204" pitchFamily="34" charset="-120"/>
                <a:ea typeface="微軟正黑體" panose="020B0604030504040204" pitchFamily="34" charset="-120"/>
              </a:rPr>
              <a:t>（室內約</a:t>
            </a:r>
            <a:r>
              <a:rPr lang="en-US" altLang="zh-TW" sz="1950" dirty="0">
                <a:solidFill>
                  <a:schemeClr val="bg1"/>
                </a:solidFill>
                <a:latin typeface="微軟正黑體" panose="020B0604030504040204" pitchFamily="34" charset="-120"/>
                <a:ea typeface="微軟正黑體" panose="020B0604030504040204" pitchFamily="34" charset="-120"/>
              </a:rPr>
              <a:t>16.76</a:t>
            </a:r>
            <a:r>
              <a:rPr lang="zh-TW" altLang="en-US" sz="1950" dirty="0">
                <a:solidFill>
                  <a:schemeClr val="bg1"/>
                </a:solidFill>
                <a:latin typeface="微軟正黑體" panose="020B0604030504040204" pitchFamily="34" charset="-120"/>
                <a:ea typeface="微軟正黑體" panose="020B0604030504040204" pitchFamily="34" charset="-120"/>
              </a:rPr>
              <a:t>坪，權狀約</a:t>
            </a:r>
            <a:r>
              <a:rPr lang="en-US" altLang="zh-TW" sz="1950" dirty="0">
                <a:solidFill>
                  <a:schemeClr val="bg1"/>
                </a:solidFill>
                <a:latin typeface="微軟正黑體" panose="020B0604030504040204" pitchFamily="34" charset="-120"/>
                <a:ea typeface="微軟正黑體" panose="020B0604030504040204" pitchFamily="34" charset="-120"/>
              </a:rPr>
              <a:t>26.81</a:t>
            </a:r>
            <a:r>
              <a:rPr lang="zh-TW" altLang="en-US" sz="1950" dirty="0">
                <a:solidFill>
                  <a:schemeClr val="bg1"/>
                </a:solidFill>
                <a:latin typeface="微軟正黑體" panose="020B0604030504040204" pitchFamily="34" charset="-120"/>
                <a:ea typeface="微軟正黑體" panose="020B0604030504040204" pitchFamily="34" charset="-120"/>
              </a:rPr>
              <a:t>坪）</a:t>
            </a:r>
            <a:r>
              <a:rPr lang="en-US" altLang="zh-TW" sz="2275" dirty="0">
                <a:solidFill>
                  <a:schemeClr val="bg1"/>
                </a:solidFill>
                <a:latin typeface="微軟正黑體" panose="020B0604030504040204" pitchFamily="34" charset="-120"/>
                <a:ea typeface="微軟正黑體" panose="020B0604030504040204" pitchFamily="34" charset="-120"/>
              </a:rPr>
              <a:t>18</a:t>
            </a:r>
            <a:r>
              <a:rPr lang="zh-TW" altLang="en-US" sz="2275" dirty="0">
                <a:solidFill>
                  <a:schemeClr val="bg1"/>
                </a:solidFill>
                <a:latin typeface="微軟正黑體" panose="020B0604030504040204" pitchFamily="34" charset="-120"/>
                <a:ea typeface="微軟正黑體" panose="020B0604030504040204" pitchFamily="34" charset="-120"/>
              </a:rPr>
              <a:t>戶</a:t>
            </a:r>
          </a:p>
        </p:txBody>
      </p:sp>
      <p:pic>
        <p:nvPicPr>
          <p:cNvPr id="12" name="Picture 4">
            <a:extLst>
              <a:ext uri="{FF2B5EF4-FFF2-40B4-BE49-F238E27FC236}">
                <a16:creationId xmlns:a16="http://schemas.microsoft.com/office/drawing/2014/main" id="{A0CCED96-7D36-4F8B-A475-8B929882A8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605" b="94068" l="5128" r="89744">
                        <a14:foregroundMark x1="67033" y1="21186" x2="67033" y2="21186"/>
                        <a14:foregroundMark x1="64469" y1="17514" x2="64469" y2="17514"/>
                        <a14:foregroundMark x1="65201" y1="30226" x2="65201" y2="30226"/>
                        <a14:foregroundMark x1="65201" y1="36441" x2="65201" y2="36441"/>
                        <a14:foregroundMark x1="71062" y1="34181" x2="71062" y2="34181"/>
                        <a14:foregroundMark x1="67033" y1="40960" x2="67033" y2="40960"/>
                        <a14:foregroundMark x1="64469" y1="47458" x2="64469" y2="47458"/>
                        <a14:foregroundMark x1="64469" y1="52542" x2="64469" y2="52542"/>
                        <a14:foregroundMark x1="65568" y1="59605" x2="65568" y2="59605"/>
                        <a14:foregroundMark x1="66667" y1="64689" x2="66667" y2="64689"/>
                        <a14:foregroundMark x1="67033" y1="69492" x2="67033" y2="69492"/>
                        <a14:foregroundMark x1="65934" y1="74576" x2="65934" y2="74576"/>
                        <a14:foregroundMark x1="65201" y1="81356" x2="65201" y2="81356"/>
                        <a14:foregroundMark x1="65568" y1="87288" x2="65568" y2="87288"/>
                      </a14:backgroundRemoval>
                    </a14:imgEffect>
                  </a14:imgLayer>
                </a14:imgProps>
              </a:ext>
              <a:ext uri="{28A0092B-C50C-407E-A947-70E740481C1C}">
                <a14:useLocalDpi xmlns:a14="http://schemas.microsoft.com/office/drawing/2010/main" val="0"/>
              </a:ext>
            </a:extLst>
          </a:blip>
          <a:srcRect t="7824"/>
          <a:stretch/>
        </p:blipFill>
        <p:spPr bwMode="auto">
          <a:xfrm>
            <a:off x="5788228" y="1416136"/>
            <a:ext cx="3750516" cy="44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455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471A04B-C86A-443D-84C9-11C8EB5A400F}"/>
              </a:ext>
            </a:extLst>
          </p:cNvPr>
          <p:cNvSpPr/>
          <p:nvPr/>
        </p:nvSpPr>
        <p:spPr>
          <a:xfrm>
            <a:off x="2216695" y="1988840"/>
            <a:ext cx="5724644" cy="722057"/>
          </a:xfrm>
          <a:prstGeom prst="rect">
            <a:avLst/>
          </a:prstGeom>
        </p:spPr>
        <p:txBody>
          <a:bodyPr wrap="none">
            <a:spAutoFit/>
          </a:bodyPr>
          <a:lstStyle/>
          <a:p>
            <a:pPr algn="ctr">
              <a:lnSpc>
                <a:spcPct val="125000"/>
              </a:lnSpc>
              <a:spcBef>
                <a:spcPct val="150000"/>
              </a:spcBef>
            </a:pPr>
            <a:r>
              <a:rPr lang="zh-TW" altLang="en-US" sz="3600" b="1" dirty="0">
                <a:solidFill>
                  <a:schemeClr val="accent1">
                    <a:lumMod val="75000"/>
                  </a:schemeClr>
                </a:solidFill>
                <a:latin typeface="標楷體" panose="03000509000000000000" pitchFamily="65" charset="-120"/>
                <a:ea typeface="標楷體" panose="03000509000000000000" pitchFamily="65" charset="-120"/>
              </a:rPr>
              <a:t>感</a:t>
            </a:r>
            <a:r>
              <a:rPr lang="en-US" altLang="zh-TW" sz="3600" b="1" dirty="0">
                <a:solidFill>
                  <a:schemeClr val="accent1">
                    <a:lumMod val="75000"/>
                  </a:schemeClr>
                </a:solidFill>
                <a:latin typeface="標楷體" panose="03000509000000000000" pitchFamily="65" charset="-120"/>
                <a:ea typeface="標楷體" panose="03000509000000000000" pitchFamily="65" charset="-120"/>
              </a:rPr>
              <a:t>.</a:t>
            </a:r>
            <a:r>
              <a:rPr lang="zh-TW" altLang="en-US" sz="3600" b="1" dirty="0">
                <a:solidFill>
                  <a:schemeClr val="accent1">
                    <a:lumMod val="75000"/>
                  </a:schemeClr>
                </a:solidFill>
                <a:latin typeface="標楷體" panose="03000509000000000000" pitchFamily="65" charset="-120"/>
                <a:ea typeface="標楷體" panose="03000509000000000000" pitchFamily="65" charset="-120"/>
              </a:rPr>
              <a:t>謝</a:t>
            </a:r>
            <a:r>
              <a:rPr lang="en-US" altLang="zh-TW" sz="3600" b="1" dirty="0">
                <a:solidFill>
                  <a:schemeClr val="accent1">
                    <a:lumMod val="75000"/>
                  </a:schemeClr>
                </a:solidFill>
                <a:latin typeface="標楷體" panose="03000509000000000000" pitchFamily="65" charset="-120"/>
                <a:ea typeface="標楷體" panose="03000509000000000000" pitchFamily="65" charset="-120"/>
              </a:rPr>
              <a:t>.</a:t>
            </a:r>
            <a:r>
              <a:rPr lang="zh-TW" altLang="en-US" sz="3600" b="1" dirty="0">
                <a:solidFill>
                  <a:schemeClr val="accent1">
                    <a:lumMod val="75000"/>
                  </a:schemeClr>
                </a:solidFill>
                <a:latin typeface="標楷體" panose="03000509000000000000" pitchFamily="65" charset="-120"/>
                <a:ea typeface="標楷體" panose="03000509000000000000" pitchFamily="65" charset="-120"/>
              </a:rPr>
              <a:t>聆</a:t>
            </a:r>
            <a:r>
              <a:rPr lang="en-US" altLang="zh-TW" sz="3600" b="1" dirty="0">
                <a:solidFill>
                  <a:schemeClr val="accent1">
                    <a:lumMod val="75000"/>
                  </a:schemeClr>
                </a:solidFill>
                <a:latin typeface="標楷體" panose="03000509000000000000" pitchFamily="65" charset="-120"/>
                <a:ea typeface="標楷體" panose="03000509000000000000" pitchFamily="65" charset="-120"/>
              </a:rPr>
              <a:t>.</a:t>
            </a:r>
            <a:r>
              <a:rPr lang="zh-TW" altLang="en-US" sz="3600" b="1" dirty="0">
                <a:solidFill>
                  <a:schemeClr val="accent1">
                    <a:lumMod val="75000"/>
                  </a:schemeClr>
                </a:solidFill>
                <a:latin typeface="標楷體" panose="03000509000000000000" pitchFamily="65" charset="-120"/>
                <a:ea typeface="標楷體" panose="03000509000000000000" pitchFamily="65" charset="-120"/>
              </a:rPr>
              <a:t>聽 </a:t>
            </a:r>
            <a:r>
              <a:rPr lang="en-US" altLang="zh-TW" sz="3600" b="1" dirty="0">
                <a:solidFill>
                  <a:schemeClr val="accent1">
                    <a:lumMod val="75000"/>
                  </a:schemeClr>
                </a:solidFill>
                <a:latin typeface="標楷體" panose="03000509000000000000" pitchFamily="65" charset="-120"/>
                <a:ea typeface="標楷體" panose="03000509000000000000" pitchFamily="65" charset="-120"/>
              </a:rPr>
              <a:t>,</a:t>
            </a:r>
            <a:r>
              <a:rPr lang="zh-TW" altLang="en-US" sz="3600" b="1" dirty="0">
                <a:solidFill>
                  <a:schemeClr val="accent1">
                    <a:lumMod val="75000"/>
                  </a:schemeClr>
                </a:solidFill>
                <a:latin typeface="標楷體" panose="03000509000000000000" pitchFamily="65" charset="-120"/>
                <a:ea typeface="標楷體" panose="03000509000000000000" pitchFamily="65" charset="-120"/>
              </a:rPr>
              <a:t>敬</a:t>
            </a:r>
            <a:r>
              <a:rPr lang="en-US" altLang="zh-TW" sz="3600" b="1" dirty="0">
                <a:solidFill>
                  <a:schemeClr val="accent1">
                    <a:lumMod val="75000"/>
                  </a:schemeClr>
                </a:solidFill>
                <a:latin typeface="標楷體" panose="03000509000000000000" pitchFamily="65" charset="-120"/>
                <a:ea typeface="標楷體" panose="03000509000000000000" pitchFamily="65" charset="-120"/>
              </a:rPr>
              <a:t>.</a:t>
            </a:r>
            <a:r>
              <a:rPr lang="zh-TW" altLang="en-US" sz="3600" b="1" dirty="0">
                <a:solidFill>
                  <a:schemeClr val="accent1">
                    <a:lumMod val="75000"/>
                  </a:schemeClr>
                </a:solidFill>
                <a:latin typeface="標楷體" panose="03000509000000000000" pitchFamily="65" charset="-120"/>
                <a:ea typeface="標楷體" panose="03000509000000000000" pitchFamily="65" charset="-120"/>
              </a:rPr>
              <a:t>請</a:t>
            </a:r>
            <a:r>
              <a:rPr lang="en-US" altLang="zh-TW" sz="3600" b="1" dirty="0">
                <a:solidFill>
                  <a:schemeClr val="accent1">
                    <a:lumMod val="75000"/>
                  </a:schemeClr>
                </a:solidFill>
                <a:latin typeface="標楷體" panose="03000509000000000000" pitchFamily="65" charset="-120"/>
                <a:ea typeface="標楷體" panose="03000509000000000000" pitchFamily="65" charset="-120"/>
              </a:rPr>
              <a:t>.</a:t>
            </a:r>
            <a:r>
              <a:rPr lang="zh-TW" altLang="en-US" sz="3600" b="1" dirty="0">
                <a:solidFill>
                  <a:schemeClr val="accent1">
                    <a:lumMod val="75000"/>
                  </a:schemeClr>
                </a:solidFill>
                <a:latin typeface="標楷體" panose="03000509000000000000" pitchFamily="65" charset="-120"/>
                <a:ea typeface="標楷體" panose="03000509000000000000" pitchFamily="65" charset="-120"/>
              </a:rPr>
              <a:t>指</a:t>
            </a:r>
            <a:r>
              <a:rPr lang="en-US" altLang="zh-TW" sz="3600" b="1" dirty="0">
                <a:solidFill>
                  <a:schemeClr val="accent1">
                    <a:lumMod val="75000"/>
                  </a:schemeClr>
                </a:solidFill>
                <a:latin typeface="標楷體" panose="03000509000000000000" pitchFamily="65" charset="-120"/>
                <a:ea typeface="標楷體" panose="03000509000000000000" pitchFamily="65" charset="-120"/>
              </a:rPr>
              <a:t>.</a:t>
            </a:r>
            <a:r>
              <a:rPr lang="zh-TW" altLang="en-US" sz="3600" b="1" dirty="0">
                <a:solidFill>
                  <a:schemeClr val="accent1">
                    <a:lumMod val="75000"/>
                  </a:schemeClr>
                </a:solidFill>
                <a:latin typeface="標楷體" panose="03000509000000000000" pitchFamily="65" charset="-120"/>
                <a:ea typeface="標楷體" panose="03000509000000000000" pitchFamily="65" charset="-120"/>
              </a:rPr>
              <a:t>教</a:t>
            </a:r>
          </a:p>
        </p:txBody>
      </p:sp>
      <p:pic>
        <p:nvPicPr>
          <p:cNvPr id="5" name="內容版面配置區 6">
            <a:extLst>
              <a:ext uri="{FF2B5EF4-FFF2-40B4-BE49-F238E27FC236}">
                <a16:creationId xmlns:a16="http://schemas.microsoft.com/office/drawing/2014/main" id="{DC8BFF5C-081D-4BC4-8D92-B6F25A2BE4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2550" y="4941168"/>
            <a:ext cx="5381625" cy="1409700"/>
          </a:xfrm>
        </p:spPr>
      </p:pic>
    </p:spTree>
    <p:extLst>
      <p:ext uri="{BB962C8B-B14F-4D97-AF65-F5344CB8AC3E}">
        <p14:creationId xmlns:p14="http://schemas.microsoft.com/office/powerpoint/2010/main" val="315533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向下箭號圖說文字 10"/>
          <p:cNvSpPr/>
          <p:nvPr/>
        </p:nvSpPr>
        <p:spPr>
          <a:xfrm>
            <a:off x="344632" y="1004376"/>
            <a:ext cx="1296000" cy="2285907"/>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b="1" dirty="0">
                <a:latin typeface="標楷體" panose="03000509000000000000" pitchFamily="65" charset="-120"/>
                <a:ea typeface="標楷體" panose="03000509000000000000" pitchFamily="65" charset="-120"/>
              </a:rPr>
              <a:t>基地綠化</a:t>
            </a:r>
            <a:endParaRPr lang="en-US" altLang="zh-TW" sz="2000" b="1"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指促進植栽綠化品質之設計</a:t>
            </a:r>
          </a:p>
        </p:txBody>
      </p:sp>
      <p:sp>
        <p:nvSpPr>
          <p:cNvPr id="12" name="矩形 11"/>
          <p:cNvSpPr/>
          <p:nvPr/>
        </p:nvSpPr>
        <p:spPr>
          <a:xfrm>
            <a:off x="344488" y="3290614"/>
            <a:ext cx="1116000" cy="30243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TW" dirty="0">
                <a:latin typeface="標楷體" panose="03000509000000000000" pitchFamily="65" charset="-120"/>
                <a:ea typeface="標楷體" panose="03000509000000000000" pitchFamily="65" charset="-120"/>
              </a:rPr>
              <a:t>1.</a:t>
            </a:r>
            <a:r>
              <a:rPr lang="zh-TW" altLang="en-US" b="1" dirty="0">
                <a:solidFill>
                  <a:srgbClr val="FF0000"/>
                </a:solidFill>
                <a:latin typeface="標楷體" panose="03000509000000000000" pitchFamily="65" charset="-120"/>
                <a:ea typeface="標楷體" panose="03000509000000000000" pitchFamily="65" charset="-120"/>
              </a:rPr>
              <a:t>新建建築物</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zh-TW" altLang="en-US" b="1" dirty="0">
                <a:solidFill>
                  <a:srgbClr val="FF0000"/>
                </a:solidFill>
                <a:latin typeface="標楷體" panose="03000509000000000000" pitchFamily="65" charset="-120"/>
                <a:ea typeface="標楷體" panose="03000509000000000000" pitchFamily="65" charset="-120"/>
              </a:rPr>
              <a:t>個別興建農舍</a:t>
            </a:r>
            <a:r>
              <a:rPr lang="zh-TW" altLang="en-US" dirty="0">
                <a:latin typeface="標楷體" panose="03000509000000000000" pitchFamily="65" charset="-120"/>
                <a:ea typeface="標楷體" panose="03000509000000000000" pitchFamily="65" charset="-120"/>
              </a:rPr>
              <a:t>及</a:t>
            </a:r>
            <a:r>
              <a:rPr lang="zh-TW" altLang="en-US" b="1" dirty="0">
                <a:solidFill>
                  <a:srgbClr val="FF0000"/>
                </a:solidFill>
                <a:latin typeface="標楷體" panose="03000509000000000000" pitchFamily="65" charset="-120"/>
                <a:ea typeface="標楷體" panose="03000509000000000000" pitchFamily="65" charset="-120"/>
              </a:rPr>
              <a:t>基地面積三百平方公尺以下</a:t>
            </a:r>
            <a:r>
              <a:rPr lang="zh-TW" altLang="en-US" dirty="0">
                <a:latin typeface="標楷體" panose="03000509000000000000" pitchFamily="65" charset="-120"/>
                <a:ea typeface="標楷體" panose="03000509000000000000" pitchFamily="65" charset="-120"/>
              </a:rPr>
              <a:t>者，</a:t>
            </a:r>
            <a:r>
              <a:rPr lang="zh-TW" altLang="en-US" u="sng" dirty="0">
                <a:solidFill>
                  <a:srgbClr val="FF0000"/>
                </a:solidFill>
                <a:latin typeface="標楷體" panose="03000509000000000000" pitchFamily="65" charset="-120"/>
                <a:ea typeface="標楷體" panose="03000509000000000000" pitchFamily="65" charset="-120"/>
              </a:rPr>
              <a:t>不在此限</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p:txBody>
      </p:sp>
      <p:sp>
        <p:nvSpPr>
          <p:cNvPr id="13" name="向下箭號圖說文字 12"/>
          <p:cNvSpPr/>
          <p:nvPr/>
        </p:nvSpPr>
        <p:spPr>
          <a:xfrm>
            <a:off x="1712640" y="1004376"/>
            <a:ext cx="1620000" cy="2285907"/>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b="1" dirty="0">
                <a:latin typeface="標楷體" panose="03000509000000000000" pitchFamily="65" charset="-120"/>
                <a:ea typeface="標楷體" panose="03000509000000000000" pitchFamily="65" charset="-120"/>
              </a:rPr>
              <a:t>基地保水</a:t>
            </a:r>
            <a:endParaRPr lang="en-US" altLang="zh-TW" sz="2000" b="1"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指促進建築基地涵養、貯留、滲透雨水功能之設計</a:t>
            </a:r>
          </a:p>
        </p:txBody>
      </p:sp>
      <p:sp>
        <p:nvSpPr>
          <p:cNvPr id="14" name="矩形 13"/>
          <p:cNvSpPr/>
          <p:nvPr/>
        </p:nvSpPr>
        <p:spPr>
          <a:xfrm>
            <a:off x="1568624" y="3284984"/>
            <a:ext cx="1799680" cy="30243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新建建築物。</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本編第十三章</a:t>
            </a:r>
            <a:r>
              <a:rPr lang="zh-TW" altLang="en-US" u="sng" dirty="0">
                <a:solidFill>
                  <a:srgbClr val="FF0000"/>
                </a:solidFill>
                <a:latin typeface="標楷體" panose="03000509000000000000" pitchFamily="65" charset="-120"/>
                <a:ea typeface="標楷體" panose="03000509000000000000" pitchFamily="65" charset="-120"/>
              </a:rPr>
              <a:t>山坡地</a:t>
            </a:r>
            <a:r>
              <a:rPr lang="zh-TW" altLang="en-US" dirty="0">
                <a:latin typeface="標楷體" panose="03000509000000000000" pitchFamily="65" charset="-120"/>
                <a:ea typeface="標楷體" panose="03000509000000000000" pitchFamily="65" charset="-120"/>
              </a:rPr>
              <a:t>建築、</a:t>
            </a:r>
            <a:r>
              <a:rPr lang="zh-TW" altLang="en-US" u="sng" dirty="0">
                <a:solidFill>
                  <a:srgbClr val="FF0000"/>
                </a:solidFill>
                <a:latin typeface="標楷體" panose="03000509000000000000" pitchFamily="65" charset="-120"/>
                <a:ea typeface="標楷體" panose="03000509000000000000" pitchFamily="65" charset="-120"/>
              </a:rPr>
              <a:t>地下水位小於一公尺之建築</a:t>
            </a:r>
            <a:r>
              <a:rPr lang="zh-TW" altLang="en-US" dirty="0">
                <a:latin typeface="標楷體" panose="03000509000000000000" pitchFamily="65" charset="-120"/>
                <a:ea typeface="標楷體" panose="03000509000000000000" pitchFamily="65" charset="-120"/>
              </a:rPr>
              <a:t>基地、個別</a:t>
            </a:r>
            <a:r>
              <a:rPr lang="zh-TW" altLang="en-US" b="1" dirty="0">
                <a:solidFill>
                  <a:srgbClr val="FF0000"/>
                </a:solidFill>
                <a:latin typeface="標楷體" panose="03000509000000000000" pitchFamily="65" charset="-120"/>
                <a:ea typeface="標楷體" panose="03000509000000000000" pitchFamily="65" charset="-120"/>
              </a:rPr>
              <a:t>興建農舍</a:t>
            </a:r>
            <a:r>
              <a:rPr lang="zh-TW" altLang="en-US" dirty="0">
                <a:latin typeface="標楷體" panose="03000509000000000000" pitchFamily="65" charset="-120"/>
                <a:ea typeface="標楷體" panose="03000509000000000000" pitchFamily="65" charset="-120"/>
              </a:rPr>
              <a:t>及</a:t>
            </a:r>
            <a:r>
              <a:rPr lang="zh-TW" altLang="en-US" b="1" dirty="0">
                <a:solidFill>
                  <a:srgbClr val="FF0000"/>
                </a:solidFill>
                <a:latin typeface="標楷體" panose="03000509000000000000" pitchFamily="65" charset="-120"/>
                <a:ea typeface="標楷體" panose="03000509000000000000" pitchFamily="65" charset="-120"/>
              </a:rPr>
              <a:t>基地面積三百平方公尺</a:t>
            </a:r>
            <a:r>
              <a:rPr lang="zh-TW" altLang="en-US" dirty="0">
                <a:latin typeface="標楷體" panose="03000509000000000000" pitchFamily="65" charset="-120"/>
                <a:ea typeface="標楷體" panose="03000509000000000000" pitchFamily="65" charset="-120"/>
              </a:rPr>
              <a:t>以下者，</a:t>
            </a:r>
            <a:r>
              <a:rPr lang="zh-TW" altLang="en-US" u="sng" dirty="0">
                <a:solidFill>
                  <a:srgbClr val="FF0000"/>
                </a:solidFill>
                <a:latin typeface="標楷體" panose="03000509000000000000" pitchFamily="65" charset="-120"/>
                <a:ea typeface="標楷體" panose="03000509000000000000" pitchFamily="65" charset="-120"/>
              </a:rPr>
              <a:t>不在此限</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p:txBody>
      </p:sp>
      <p:sp>
        <p:nvSpPr>
          <p:cNvPr id="15" name="向下箭號圖說文字 14"/>
          <p:cNvSpPr/>
          <p:nvPr/>
        </p:nvSpPr>
        <p:spPr>
          <a:xfrm>
            <a:off x="4233440" y="548680"/>
            <a:ext cx="1799680" cy="2260057"/>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b="1" dirty="0">
                <a:latin typeface="標楷體" panose="03000509000000000000" pitchFamily="65" charset="-120"/>
                <a:ea typeface="標楷體" panose="03000509000000000000" pitchFamily="65" charset="-120"/>
              </a:rPr>
              <a:t>節約能源</a:t>
            </a:r>
            <a:endParaRPr lang="en-US" altLang="zh-TW" sz="2000" b="1"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指以建築物外殼設計達成節約能源目的之方法</a:t>
            </a:r>
          </a:p>
        </p:txBody>
      </p:sp>
      <p:sp>
        <p:nvSpPr>
          <p:cNvPr id="16" name="矩形 15"/>
          <p:cNvSpPr/>
          <p:nvPr/>
        </p:nvSpPr>
        <p:spPr>
          <a:xfrm>
            <a:off x="3440832" y="2808736"/>
            <a:ext cx="3455520" cy="35005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TW" dirty="0">
                <a:latin typeface="標楷體" panose="03000509000000000000" pitchFamily="65" charset="-120"/>
                <a:ea typeface="標楷體" panose="03000509000000000000" pitchFamily="65" charset="-120"/>
              </a:rPr>
              <a:t>1.</a:t>
            </a:r>
            <a:r>
              <a:rPr lang="zh-TW" altLang="en-US" b="1" dirty="0">
                <a:solidFill>
                  <a:srgbClr val="FF0000"/>
                </a:solidFill>
                <a:latin typeface="標楷體" panose="03000509000000000000" pitchFamily="65" charset="-120"/>
                <a:ea typeface="標楷體" panose="03000509000000000000" pitchFamily="65" charset="-120"/>
              </a:rPr>
              <a:t>學校類</a:t>
            </a:r>
            <a:r>
              <a:rPr lang="zh-TW" altLang="en-US" dirty="0">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大型空間類</a:t>
            </a:r>
            <a:r>
              <a:rPr lang="zh-TW" altLang="en-US" dirty="0">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住宿類</a:t>
            </a:r>
            <a:r>
              <a:rPr lang="zh-TW" altLang="en-US" dirty="0">
                <a:latin typeface="標楷體" panose="03000509000000000000" pitchFamily="65" charset="-120"/>
                <a:ea typeface="標楷體" panose="03000509000000000000" pitchFamily="65" charset="-120"/>
              </a:rPr>
              <a:t>建築物。</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zh-TW" altLang="en-US" b="1" dirty="0">
                <a:solidFill>
                  <a:srgbClr val="FF0000"/>
                </a:solidFill>
                <a:latin typeface="標楷體" panose="03000509000000000000" pitchFamily="65" charset="-120"/>
                <a:ea typeface="標楷體" panose="03000509000000000000" pitchFamily="65" charset="-120"/>
              </a:rPr>
              <a:t>同一幢</a:t>
            </a:r>
            <a:r>
              <a:rPr lang="zh-TW" altLang="en-US" dirty="0">
                <a:latin typeface="標楷體" panose="03000509000000000000" pitchFamily="65" charset="-120"/>
                <a:ea typeface="標楷體" panose="03000509000000000000" pitchFamily="65" charset="-120"/>
              </a:rPr>
              <a:t>或</a:t>
            </a:r>
            <a:r>
              <a:rPr lang="zh-TW" altLang="en-US" b="1" dirty="0">
                <a:solidFill>
                  <a:srgbClr val="FF0000"/>
                </a:solidFill>
                <a:latin typeface="標楷體" panose="03000509000000000000" pitchFamily="65" charset="-120"/>
                <a:ea typeface="標楷體" panose="03000509000000000000" pitchFamily="65" charset="-120"/>
              </a:rPr>
              <a:t>連棟建築物</a:t>
            </a:r>
            <a:r>
              <a:rPr lang="zh-TW" altLang="en-US" dirty="0">
                <a:latin typeface="標楷體" panose="03000509000000000000" pitchFamily="65" charset="-120"/>
                <a:ea typeface="標楷體" panose="03000509000000000000" pitchFamily="65" charset="-120"/>
              </a:rPr>
              <a:t>之</a:t>
            </a:r>
            <a:r>
              <a:rPr lang="zh-TW" altLang="en-US" b="1" dirty="0">
                <a:solidFill>
                  <a:srgbClr val="FF0000"/>
                </a:solidFill>
                <a:latin typeface="標楷體" panose="03000509000000000000" pitchFamily="65" charset="-120"/>
                <a:ea typeface="標楷體" panose="03000509000000000000" pitchFamily="65" charset="-120"/>
              </a:rPr>
              <a:t>新建或增建部分</a:t>
            </a:r>
            <a:r>
              <a:rPr lang="zh-TW" altLang="en-US" dirty="0">
                <a:latin typeface="標楷體" panose="03000509000000000000" pitchFamily="65" charset="-120"/>
                <a:ea typeface="標楷體" panose="03000509000000000000" pitchFamily="65" charset="-120"/>
              </a:rPr>
              <a:t>之</a:t>
            </a:r>
            <a:r>
              <a:rPr lang="zh-TW" altLang="en-US" u="sng" dirty="0">
                <a:solidFill>
                  <a:srgbClr val="FF0000"/>
                </a:solidFill>
                <a:latin typeface="標楷體" panose="03000509000000000000" pitchFamily="65" charset="-120"/>
                <a:ea typeface="標楷體" panose="03000509000000000000" pitchFamily="65" charset="-120"/>
              </a:rPr>
              <a:t>地面層以上樓層</a:t>
            </a:r>
            <a:r>
              <a:rPr lang="zh-TW" altLang="en-US" dirty="0">
                <a:latin typeface="標楷體" panose="03000509000000000000" pitchFamily="65" charset="-120"/>
                <a:ea typeface="標楷體" panose="03000509000000000000" pitchFamily="65" charset="-120"/>
              </a:rPr>
              <a:t>（不含屋頂突出物）之</a:t>
            </a:r>
            <a:r>
              <a:rPr lang="zh-TW" altLang="en-US" b="1" dirty="0">
                <a:solidFill>
                  <a:srgbClr val="FF0000"/>
                </a:solidFill>
                <a:latin typeface="標楷體" panose="03000509000000000000" pitchFamily="65" charset="-120"/>
                <a:ea typeface="標楷體" panose="03000509000000000000" pitchFamily="65" charset="-120"/>
              </a:rPr>
              <a:t>樓地板面積合計超過一千平方公尺</a:t>
            </a:r>
            <a:r>
              <a:rPr lang="zh-TW" altLang="en-US" dirty="0">
                <a:latin typeface="標楷體" panose="03000509000000000000" pitchFamily="65" charset="-120"/>
                <a:ea typeface="標楷體" panose="03000509000000000000" pitchFamily="65" charset="-120"/>
              </a:rPr>
              <a:t>之</a:t>
            </a:r>
            <a:r>
              <a:rPr lang="zh-TW" altLang="en-US" u="sng" dirty="0">
                <a:solidFill>
                  <a:srgbClr val="FF0000"/>
                </a:solidFill>
                <a:latin typeface="標楷體" panose="03000509000000000000" pitchFamily="65" charset="-120"/>
                <a:ea typeface="標楷體" panose="03000509000000000000" pitchFamily="65" charset="-120"/>
              </a:rPr>
              <a:t>其他各類建築物</a:t>
            </a:r>
            <a:r>
              <a:rPr lang="zh-TW" altLang="en-US" dirty="0">
                <a:latin typeface="標楷體" panose="03000509000000000000" pitchFamily="65" charset="-120"/>
                <a:ea typeface="標楷體" panose="03000509000000000000" pitchFamily="65" charset="-120"/>
              </a:rPr>
              <a:t>。但符合下列情形之一者，</a:t>
            </a:r>
            <a:r>
              <a:rPr lang="zh-TW" altLang="en-US" u="sng" dirty="0">
                <a:solidFill>
                  <a:srgbClr val="FF0000"/>
                </a:solidFill>
                <a:latin typeface="標楷體" panose="03000509000000000000" pitchFamily="65" charset="-120"/>
                <a:ea typeface="標楷體" panose="03000509000000000000" pitchFamily="65" charset="-120"/>
              </a:rPr>
              <a:t>不在此限</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en-US" sz="1400" u="sng" dirty="0">
                <a:latin typeface="標楷體" panose="03000509000000000000" pitchFamily="65" charset="-120"/>
                <a:ea typeface="標楷體" panose="03000509000000000000" pitchFamily="65" charset="-120"/>
              </a:rPr>
              <a:t>機房、作業廠房、非營業用倉庫</a:t>
            </a:r>
            <a:r>
              <a:rPr lang="zh-TW" altLang="en-US" sz="1400" dirty="0">
                <a:latin typeface="標楷體"/>
                <a:ea typeface="標楷體"/>
              </a:rPr>
              <a:t>。</a:t>
            </a:r>
            <a:endParaRPr lang="en-US" altLang="zh-TW" sz="1400" dirty="0">
              <a:latin typeface="標楷體" panose="03000509000000000000" pitchFamily="65" charset="-120"/>
              <a:ea typeface="標楷體" panose="03000509000000000000" pitchFamily="65" charset="-120"/>
            </a:endParaRPr>
          </a:p>
          <a:p>
            <a:r>
              <a:rPr lang="zh-TW" altLang="en-US" sz="1400" dirty="0">
                <a:latin typeface="標楷體" panose="03000509000000000000" pitchFamily="65" charset="-120"/>
                <a:ea typeface="標楷體" panose="03000509000000000000" pitchFamily="65" charset="-120"/>
              </a:rPr>
              <a:t>地面層以上樓層（不含屋頂突出物）之</a:t>
            </a:r>
            <a:r>
              <a:rPr lang="zh-TW" altLang="en-US" sz="1400" u="sng" dirty="0">
                <a:latin typeface="標楷體" panose="03000509000000000000" pitchFamily="65" charset="-120"/>
                <a:ea typeface="標楷體" panose="03000509000000000000" pitchFamily="65" charset="-120"/>
              </a:rPr>
              <a:t>樓地板面積在五百平方公尺以下之農舍</a:t>
            </a:r>
            <a:r>
              <a:rPr lang="zh-TW" altLang="en-US" sz="1400" dirty="0">
                <a:latin typeface="標楷體"/>
                <a:ea typeface="標楷體"/>
              </a:rPr>
              <a:t>。</a:t>
            </a:r>
            <a:endParaRPr lang="en-US" altLang="zh-TW" sz="1400" dirty="0">
              <a:latin typeface="標楷體" panose="03000509000000000000" pitchFamily="65" charset="-120"/>
              <a:ea typeface="標楷體" panose="03000509000000000000" pitchFamily="65" charset="-120"/>
            </a:endParaRPr>
          </a:p>
          <a:p>
            <a:r>
              <a:rPr lang="zh-TW" altLang="en-US" sz="1400" dirty="0">
                <a:latin typeface="標楷體" panose="03000509000000000000" pitchFamily="65" charset="-120"/>
                <a:ea typeface="標楷體" panose="03000509000000000000" pitchFamily="65" charset="-120"/>
              </a:rPr>
              <a:t>經</a:t>
            </a:r>
            <a:r>
              <a:rPr lang="zh-TW" altLang="en-US" sz="1400" u="sng" dirty="0">
                <a:latin typeface="標楷體" panose="03000509000000000000" pitchFamily="65" charset="-120"/>
                <a:ea typeface="標楷體" panose="03000509000000000000" pitchFamily="65" charset="-120"/>
              </a:rPr>
              <a:t>地方主管建築機關認可之農業</a:t>
            </a:r>
            <a:r>
              <a:rPr lang="zh-TW" altLang="en-US" sz="1400" dirty="0">
                <a:latin typeface="標楷體" panose="03000509000000000000" pitchFamily="65" charset="-120"/>
                <a:ea typeface="標楷體" panose="03000509000000000000" pitchFamily="65" charset="-120"/>
              </a:rPr>
              <a:t>或</a:t>
            </a:r>
            <a:r>
              <a:rPr lang="zh-TW" altLang="en-US" sz="1400" u="sng" dirty="0">
                <a:latin typeface="標楷體" panose="03000509000000000000" pitchFamily="65" charset="-120"/>
                <a:ea typeface="標楷體" panose="03000509000000000000" pitchFamily="65" charset="-120"/>
              </a:rPr>
              <a:t>研究用溫室</a:t>
            </a:r>
            <a:r>
              <a:rPr lang="zh-TW" altLang="en-US" sz="1400" dirty="0">
                <a:latin typeface="標楷體" panose="03000509000000000000" pitchFamily="65" charset="-120"/>
                <a:ea typeface="標楷體" panose="03000509000000000000" pitchFamily="65" charset="-120"/>
              </a:rPr>
              <a:t>、</a:t>
            </a:r>
            <a:r>
              <a:rPr lang="zh-TW" altLang="en-US" sz="1400" u="sng" dirty="0">
                <a:latin typeface="標楷體" panose="03000509000000000000" pitchFamily="65" charset="-120"/>
                <a:ea typeface="標楷體" panose="03000509000000000000" pitchFamily="65" charset="-120"/>
              </a:rPr>
              <a:t>園藝設施</a:t>
            </a:r>
            <a:r>
              <a:rPr lang="zh-TW" altLang="en-US" sz="1400" dirty="0">
                <a:latin typeface="標楷體" panose="03000509000000000000" pitchFamily="65" charset="-120"/>
                <a:ea typeface="標楷體" panose="03000509000000000000" pitchFamily="65" charset="-120"/>
              </a:rPr>
              <a:t>、</a:t>
            </a:r>
            <a:r>
              <a:rPr lang="zh-TW" altLang="en-US" sz="1400" u="sng" dirty="0">
                <a:latin typeface="標楷體" panose="03000509000000000000" pitchFamily="65" charset="-120"/>
                <a:ea typeface="標楷體" panose="03000509000000000000" pitchFamily="65" charset="-120"/>
              </a:rPr>
              <a:t>構造特殊之建築物</a:t>
            </a:r>
            <a:r>
              <a:rPr lang="zh-TW" altLang="en-US" sz="1400" dirty="0">
                <a:latin typeface="標楷體"/>
                <a:ea typeface="標楷體"/>
              </a:rPr>
              <a:t>。</a:t>
            </a:r>
            <a:endParaRPr lang="en-US" altLang="zh-TW" sz="1400" dirty="0">
              <a:latin typeface="標楷體" panose="03000509000000000000" pitchFamily="65" charset="-120"/>
              <a:ea typeface="標楷體" panose="03000509000000000000" pitchFamily="65" charset="-120"/>
            </a:endParaRPr>
          </a:p>
        </p:txBody>
      </p:sp>
      <p:sp>
        <p:nvSpPr>
          <p:cNvPr id="17" name="向下箭號圖說文字 16"/>
          <p:cNvSpPr/>
          <p:nvPr/>
        </p:nvSpPr>
        <p:spPr>
          <a:xfrm>
            <a:off x="6537176" y="548680"/>
            <a:ext cx="1836000" cy="2734494"/>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b="1" dirty="0">
                <a:latin typeface="標楷體" panose="03000509000000000000" pitchFamily="65" charset="-120"/>
                <a:ea typeface="標楷體" panose="03000509000000000000" pitchFamily="65" charset="-120"/>
              </a:rPr>
              <a:t>雨水或生活</a:t>
            </a:r>
            <a:endParaRPr lang="en-US" altLang="zh-TW" sz="2000" b="1" dirty="0">
              <a:latin typeface="標楷體" panose="03000509000000000000" pitchFamily="65" charset="-120"/>
              <a:ea typeface="標楷體" panose="03000509000000000000" pitchFamily="65" charset="-120"/>
            </a:endParaRPr>
          </a:p>
          <a:p>
            <a:pPr algn="ctr"/>
            <a:r>
              <a:rPr lang="zh-TW" altLang="en-US" sz="2000" b="1" dirty="0">
                <a:latin typeface="標楷體" panose="03000509000000000000" pitchFamily="65" charset="-120"/>
                <a:ea typeface="標楷體" panose="03000509000000000000" pitchFamily="65" charset="-120"/>
              </a:rPr>
              <a:t>雜排水回收</a:t>
            </a:r>
            <a:endParaRPr lang="en-US" altLang="zh-TW" sz="2000" b="1" dirty="0">
              <a:latin typeface="標楷體" panose="03000509000000000000" pitchFamily="65" charset="-120"/>
              <a:ea typeface="標楷體" panose="03000509000000000000" pitchFamily="65" charset="-120"/>
            </a:endParaRPr>
          </a:p>
          <a:p>
            <a:pPr algn="ctr"/>
            <a:r>
              <a:rPr lang="zh-TW" altLang="en-US" sz="2000" b="1" dirty="0">
                <a:latin typeface="標楷體" panose="03000509000000000000" pitchFamily="65" charset="-120"/>
                <a:ea typeface="標楷體" panose="03000509000000000000" pitchFamily="65" charset="-120"/>
              </a:rPr>
              <a:t>再利用</a:t>
            </a:r>
            <a:endParaRPr lang="en-US" altLang="zh-TW" sz="2000" b="1"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指將雨水或生活雜排水貯集、過濾、再利用之設計</a:t>
            </a:r>
            <a:endParaRPr lang="en-US" altLang="zh-TW" dirty="0">
              <a:latin typeface="標楷體" panose="03000509000000000000" pitchFamily="65" charset="-120"/>
              <a:ea typeface="標楷體" panose="03000509000000000000" pitchFamily="65" charset="-120"/>
            </a:endParaRPr>
          </a:p>
        </p:txBody>
      </p:sp>
      <p:sp>
        <p:nvSpPr>
          <p:cNvPr id="18" name="矩形 17"/>
          <p:cNvSpPr/>
          <p:nvPr/>
        </p:nvSpPr>
        <p:spPr>
          <a:xfrm>
            <a:off x="6968360" y="3284984"/>
            <a:ext cx="1474996" cy="30243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dirty="0">
                <a:latin typeface="標楷體" panose="03000509000000000000" pitchFamily="65" charset="-120"/>
                <a:ea typeface="標楷體" panose="03000509000000000000" pitchFamily="65" charset="-120"/>
              </a:rPr>
              <a:t>適用範圍為總樓地板面積達</a:t>
            </a:r>
            <a:r>
              <a:rPr lang="zh-TW" altLang="en-US" b="1" dirty="0">
                <a:solidFill>
                  <a:srgbClr val="FF0000"/>
                </a:solidFill>
                <a:latin typeface="標楷體" panose="03000509000000000000" pitchFamily="65" charset="-120"/>
                <a:ea typeface="標楷體" panose="03000509000000000000" pitchFamily="65" charset="-120"/>
              </a:rPr>
              <a:t>一萬平方公尺以上</a:t>
            </a:r>
            <a:r>
              <a:rPr lang="zh-TW" altLang="en-US" u="sng" dirty="0">
                <a:solidFill>
                  <a:srgbClr val="FF0000"/>
                </a:solidFill>
                <a:latin typeface="標楷體" panose="03000509000000000000" pitchFamily="65" charset="-120"/>
                <a:ea typeface="標楷體" panose="03000509000000000000" pitchFamily="65" charset="-120"/>
              </a:rPr>
              <a:t>之新建建築物</a:t>
            </a:r>
            <a:r>
              <a:rPr lang="zh-TW" altLang="en-US"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但衛生醫療類（</a:t>
            </a:r>
            <a:r>
              <a:rPr lang="en-US" altLang="zh-TW" sz="1600" dirty="0">
                <a:latin typeface="標楷體" panose="03000509000000000000" pitchFamily="65" charset="-120"/>
                <a:ea typeface="標楷體" panose="03000509000000000000" pitchFamily="65" charset="-120"/>
              </a:rPr>
              <a:t>F-1</a:t>
            </a:r>
            <a:r>
              <a:rPr lang="zh-TW" altLang="en-US" sz="1600" dirty="0">
                <a:latin typeface="標楷體" panose="03000509000000000000" pitchFamily="65" charset="-120"/>
                <a:ea typeface="標楷體" panose="03000509000000000000" pitchFamily="65" charset="-120"/>
              </a:rPr>
              <a:t>組）或經中央主管建築機關認可之建築物，不在此限。</a:t>
            </a:r>
            <a:endParaRPr lang="en-US" altLang="zh-TW" sz="1600" dirty="0">
              <a:latin typeface="標楷體" panose="03000509000000000000" pitchFamily="65" charset="-120"/>
              <a:ea typeface="標楷體" panose="03000509000000000000" pitchFamily="65" charset="-120"/>
            </a:endParaRPr>
          </a:p>
        </p:txBody>
      </p:sp>
      <p:sp>
        <p:nvSpPr>
          <p:cNvPr id="19" name="向下箭號圖說文字 18"/>
          <p:cNvSpPr/>
          <p:nvPr/>
        </p:nvSpPr>
        <p:spPr>
          <a:xfrm>
            <a:off x="8409520" y="980728"/>
            <a:ext cx="1224000" cy="2302446"/>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b="1" dirty="0">
                <a:latin typeface="標楷體" panose="03000509000000000000" pitchFamily="65" charset="-120"/>
                <a:ea typeface="標楷體" panose="03000509000000000000" pitchFamily="65" charset="-120"/>
              </a:rPr>
              <a:t>綠建材</a:t>
            </a:r>
            <a:endParaRPr lang="en-US" altLang="zh-TW" sz="2000" b="1"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指第二百九十九條第十二款之建材</a:t>
            </a:r>
          </a:p>
        </p:txBody>
      </p:sp>
      <p:sp>
        <p:nvSpPr>
          <p:cNvPr id="20" name="矩形 19"/>
          <p:cNvSpPr/>
          <p:nvPr/>
        </p:nvSpPr>
        <p:spPr>
          <a:xfrm>
            <a:off x="8517520" y="3284984"/>
            <a:ext cx="1116000" cy="30243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b="1" dirty="0">
                <a:solidFill>
                  <a:srgbClr val="FF0000"/>
                </a:solidFill>
                <a:latin typeface="標楷體" panose="03000509000000000000" pitchFamily="65" charset="-120"/>
                <a:ea typeface="標楷體" panose="03000509000000000000" pitchFamily="65" charset="-120"/>
              </a:rPr>
              <a:t>供公眾使用建築物</a:t>
            </a:r>
            <a:r>
              <a:rPr lang="zh-TW" altLang="en-US" dirty="0">
                <a:latin typeface="標楷體" panose="03000509000000000000" pitchFamily="65" charset="-120"/>
                <a:ea typeface="標楷體" panose="03000509000000000000" pitchFamily="65" charset="-120"/>
              </a:rPr>
              <a:t>及經</a:t>
            </a:r>
            <a:r>
              <a:rPr lang="zh-TW" altLang="en-US" u="sng" dirty="0">
                <a:solidFill>
                  <a:srgbClr val="FF0000"/>
                </a:solidFill>
                <a:latin typeface="標楷體" panose="03000509000000000000" pitchFamily="65" charset="-120"/>
                <a:ea typeface="標楷體" panose="03000509000000000000" pitchFamily="65" charset="-120"/>
              </a:rPr>
              <a:t>內政部認定</a:t>
            </a:r>
            <a:r>
              <a:rPr lang="zh-TW" altLang="en-US" b="1" dirty="0">
                <a:solidFill>
                  <a:srgbClr val="FF0000"/>
                </a:solidFill>
                <a:latin typeface="標楷體" panose="03000509000000000000" pitchFamily="65" charset="-120"/>
                <a:ea typeface="標楷體" panose="03000509000000000000" pitchFamily="65" charset="-120"/>
              </a:rPr>
              <a:t>有必要之非供公眾使用建築物</a:t>
            </a:r>
            <a:endParaRPr lang="en-US" altLang="zh-TW" b="1" dirty="0">
              <a:solidFill>
                <a:srgbClr val="FF0000"/>
              </a:solidFill>
              <a:latin typeface="標楷體" panose="03000509000000000000" pitchFamily="65" charset="-120"/>
              <a:ea typeface="標楷體" panose="03000509000000000000" pitchFamily="65" charset="-120"/>
            </a:endParaRPr>
          </a:p>
        </p:txBody>
      </p:sp>
      <p:sp>
        <p:nvSpPr>
          <p:cNvPr id="21" name="文字方塊 20"/>
          <p:cNvSpPr txBox="1"/>
          <p:nvPr/>
        </p:nvSpPr>
        <p:spPr>
          <a:xfrm>
            <a:off x="200472" y="529516"/>
            <a:ext cx="3816424" cy="523220"/>
          </a:xfrm>
          <a:prstGeom prst="rect">
            <a:avLst/>
          </a:prstGeom>
          <a:noFill/>
        </p:spPr>
        <p:txBody>
          <a:bodyPr wrap="square" lIns="91434" tIns="45718" rIns="91434" bIns="45718" rtlCol="0">
            <a:spAutoFit/>
          </a:bodyPr>
          <a:lstStyle/>
          <a:p>
            <a:r>
              <a:rPr lang="en-US" altLang="zh-TW" sz="2800" b="1" dirty="0">
                <a:latin typeface="標楷體"/>
                <a:ea typeface="標楷體"/>
              </a:rPr>
              <a:t>(</a:t>
            </a:r>
            <a:r>
              <a:rPr lang="zh-TW" altLang="en-US" sz="2800" b="1" dirty="0">
                <a:latin typeface="標楷體"/>
                <a:ea typeface="標楷體"/>
              </a:rPr>
              <a:t>一</a:t>
            </a:r>
            <a:r>
              <a:rPr lang="en-US" altLang="zh-TW" sz="2800" b="1" dirty="0">
                <a:latin typeface="標楷體"/>
                <a:ea typeface="標楷體"/>
              </a:rPr>
              <a:t>)</a:t>
            </a:r>
            <a:r>
              <a:rPr lang="zh-TW" altLang="en-US" sz="2800" b="1" dirty="0">
                <a:latin typeface="標楷體"/>
                <a:ea typeface="標楷體"/>
              </a:rPr>
              <a:t>、</a:t>
            </a:r>
            <a:r>
              <a:rPr lang="zh-TW" altLang="en-US" sz="2800" b="1" dirty="0">
                <a:latin typeface="標楷體" panose="03000509000000000000" pitchFamily="65" charset="-120"/>
                <a:ea typeface="標楷體" panose="03000509000000000000" pitchFamily="65" charset="-120"/>
              </a:rPr>
              <a:t>通則</a:t>
            </a:r>
          </a:p>
        </p:txBody>
      </p:sp>
      <p:sp>
        <p:nvSpPr>
          <p:cNvPr id="22" name="Text Box 10"/>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latin typeface="Arial Black" pitchFamily="34" charset="0"/>
              </a:rPr>
              <a:t>0-1</a:t>
            </a:r>
          </a:p>
        </p:txBody>
      </p:sp>
    </p:spTree>
    <p:extLst>
      <p:ext uri="{BB962C8B-B14F-4D97-AF65-F5344CB8AC3E}">
        <p14:creationId xmlns:p14="http://schemas.microsoft.com/office/powerpoint/2010/main" val="101324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適用本章之建築物其</a:t>
            </a:r>
            <a:r>
              <a:rPr lang="zh-TW" altLang="en-US" sz="2400" dirty="0">
                <a:solidFill>
                  <a:srgbClr val="FF0000"/>
                </a:solidFill>
                <a:latin typeface="標楷體" panose="03000509000000000000" pitchFamily="65" charset="-120"/>
                <a:ea typeface="標楷體" panose="03000509000000000000" pitchFamily="65" charset="-120"/>
              </a:rPr>
              <a:t>容積樓地板面積</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機電設備面積</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屋頂突出物之計算</a:t>
            </a:r>
            <a:r>
              <a:rPr lang="zh-TW" altLang="en-US" sz="2400" dirty="0">
                <a:latin typeface="標楷體" panose="03000509000000000000" pitchFamily="65" charset="-120"/>
                <a:ea typeface="標楷體" panose="03000509000000000000" pitchFamily="65" charset="-120"/>
              </a:rPr>
              <a:t>得依下列規定辦理：</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一、建築基地因設置</a:t>
            </a:r>
            <a:r>
              <a:rPr lang="zh-TW" altLang="en-US" sz="2400" b="1" dirty="0">
                <a:solidFill>
                  <a:srgbClr val="FF0000"/>
                </a:solidFill>
                <a:latin typeface="標楷體" panose="03000509000000000000" pitchFamily="65" charset="-120"/>
                <a:ea typeface="標楷體" panose="03000509000000000000" pitchFamily="65" charset="-120"/>
              </a:rPr>
              <a:t>雨水貯留利用系統</a:t>
            </a:r>
            <a:r>
              <a:rPr lang="zh-TW" altLang="en-US" sz="2400" dirty="0">
                <a:latin typeface="標楷體" panose="03000509000000000000" pitchFamily="65" charset="-120"/>
                <a:ea typeface="標楷體" panose="03000509000000000000" pitchFamily="65" charset="-120"/>
              </a:rPr>
              <a:t>及</a:t>
            </a:r>
            <a:r>
              <a:rPr lang="zh-TW" altLang="en-US" sz="2400" b="1" dirty="0">
                <a:solidFill>
                  <a:srgbClr val="FF0000"/>
                </a:solidFill>
                <a:latin typeface="標楷體" panose="03000509000000000000" pitchFamily="65" charset="-120"/>
                <a:ea typeface="標楷體" panose="03000509000000000000" pitchFamily="65" charset="-120"/>
              </a:rPr>
              <a:t>生活雜排水回收再利用系統</a:t>
            </a:r>
            <a:r>
              <a:rPr lang="zh-TW" altLang="en-US" sz="2400" dirty="0">
                <a:latin typeface="標楷體" panose="03000509000000000000" pitchFamily="65" charset="-120"/>
                <a:ea typeface="標楷體" panose="03000509000000000000" pitchFamily="65" charset="-120"/>
              </a:rPr>
              <a:t>，所</a:t>
            </a:r>
            <a:r>
              <a:rPr lang="zh-TW" altLang="en-US" sz="2400" b="1" dirty="0">
                <a:solidFill>
                  <a:srgbClr val="FF0000"/>
                </a:solidFill>
                <a:latin typeface="標楷體" panose="03000509000000000000" pitchFamily="65" charset="-120"/>
                <a:ea typeface="標楷體" panose="03000509000000000000" pitchFamily="65" charset="-120"/>
              </a:rPr>
              <a:t>增加</a:t>
            </a:r>
            <a:r>
              <a:rPr lang="zh-TW" altLang="en-US" sz="2400" dirty="0">
                <a:latin typeface="標楷體" panose="03000509000000000000" pitchFamily="65" charset="-120"/>
                <a:ea typeface="標楷體" panose="03000509000000000000" pitchFamily="65" charset="-120"/>
              </a:rPr>
              <a:t>之</a:t>
            </a:r>
            <a:r>
              <a:rPr lang="zh-TW" altLang="en-US" sz="2400" b="1" dirty="0">
                <a:solidFill>
                  <a:srgbClr val="FF0000"/>
                </a:solidFill>
                <a:latin typeface="標楷體" panose="03000509000000000000" pitchFamily="65" charset="-120"/>
                <a:ea typeface="標楷體" panose="03000509000000000000" pitchFamily="65" charset="-120"/>
              </a:rPr>
              <a:t>設備空間</a:t>
            </a:r>
            <a:r>
              <a:rPr lang="zh-TW" altLang="en-US" sz="2400" dirty="0">
                <a:latin typeface="標楷體" panose="03000509000000000000" pitchFamily="65" charset="-120"/>
                <a:ea typeface="標楷體" panose="03000509000000000000" pitchFamily="65" charset="-120"/>
              </a:rPr>
              <a:t>，於樓地板面積</a:t>
            </a:r>
            <a:r>
              <a:rPr lang="zh-TW" altLang="en-US" sz="2400" u="sng" dirty="0">
                <a:solidFill>
                  <a:srgbClr val="FF0000"/>
                </a:solidFill>
                <a:latin typeface="標楷體" panose="03000509000000000000" pitchFamily="65" charset="-120"/>
                <a:ea typeface="標楷體" panose="03000509000000000000" pitchFamily="65" charset="-120"/>
              </a:rPr>
              <a:t>容積千分之五以內</a:t>
            </a:r>
            <a:r>
              <a:rPr lang="zh-TW" altLang="en-US" sz="2400" dirty="0">
                <a:latin typeface="標楷體" panose="03000509000000000000" pitchFamily="65" charset="-120"/>
                <a:ea typeface="標楷體" panose="03000509000000000000" pitchFamily="65" charset="-120"/>
              </a:rPr>
              <a:t>者，得</a:t>
            </a:r>
            <a:r>
              <a:rPr lang="zh-TW" altLang="en-US" sz="2400" u="sng" dirty="0">
                <a:solidFill>
                  <a:srgbClr val="FF0000"/>
                </a:solidFill>
                <a:latin typeface="標楷體" panose="03000509000000000000" pitchFamily="65" charset="-120"/>
                <a:ea typeface="標楷體" panose="03000509000000000000" pitchFamily="65" charset="-120"/>
              </a:rPr>
              <a:t>不計入容積樓地板面積</a:t>
            </a:r>
            <a:r>
              <a:rPr lang="zh-TW" altLang="en-US" sz="2400" dirty="0">
                <a:latin typeface="標楷體" panose="03000509000000000000" pitchFamily="65" charset="-120"/>
                <a:ea typeface="標楷體" panose="03000509000000000000" pitchFamily="65" charset="-120"/>
              </a:rPr>
              <a:t>及</a:t>
            </a:r>
            <a:r>
              <a:rPr lang="zh-TW" altLang="en-US" sz="2400" u="sng" dirty="0">
                <a:solidFill>
                  <a:srgbClr val="FF0000"/>
                </a:solidFill>
                <a:latin typeface="標楷體" panose="03000509000000000000" pitchFamily="65" charset="-120"/>
                <a:ea typeface="標楷體" panose="03000509000000000000" pitchFamily="65" charset="-120"/>
              </a:rPr>
              <a:t>不計入機電設備面積</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二、建築物</a:t>
            </a:r>
            <a:r>
              <a:rPr lang="zh-TW" altLang="en-US" sz="2400" b="1" dirty="0">
                <a:solidFill>
                  <a:srgbClr val="FF0000"/>
                </a:solidFill>
                <a:latin typeface="標楷體" panose="03000509000000000000" pitchFamily="65" charset="-120"/>
                <a:ea typeface="標楷體" panose="03000509000000000000" pitchFamily="65" charset="-120"/>
              </a:rPr>
              <a:t>設置雨水貯留利用系統</a:t>
            </a:r>
            <a:r>
              <a:rPr lang="zh-TW" altLang="en-US" sz="2400" dirty="0">
                <a:latin typeface="標楷體" panose="03000509000000000000" pitchFamily="65" charset="-120"/>
                <a:ea typeface="標楷體" panose="03000509000000000000" pitchFamily="65" charset="-120"/>
              </a:rPr>
              <a:t>及</a:t>
            </a:r>
            <a:r>
              <a:rPr lang="zh-TW" altLang="en-US" sz="2400" b="1" dirty="0">
                <a:solidFill>
                  <a:srgbClr val="FF0000"/>
                </a:solidFill>
                <a:latin typeface="標楷體" panose="03000509000000000000" pitchFamily="65" charset="-120"/>
                <a:ea typeface="標楷體" panose="03000509000000000000" pitchFamily="65" charset="-120"/>
              </a:rPr>
              <a:t>生活雜排水回收再利用系統者</a:t>
            </a:r>
            <a:r>
              <a:rPr lang="zh-TW" altLang="en-US" sz="2400" dirty="0">
                <a:latin typeface="標楷體" panose="03000509000000000000" pitchFamily="65" charset="-120"/>
                <a:ea typeface="標楷體" panose="03000509000000000000" pitchFamily="65" charset="-120"/>
              </a:rPr>
              <a:t>，其</a:t>
            </a:r>
            <a:r>
              <a:rPr lang="zh-TW" altLang="en-US" sz="2400" u="sng" dirty="0">
                <a:solidFill>
                  <a:srgbClr val="FF0000"/>
                </a:solidFill>
                <a:latin typeface="標楷體" panose="03000509000000000000" pitchFamily="65" charset="-120"/>
                <a:ea typeface="標楷體" panose="03000509000000000000" pitchFamily="65" charset="-120"/>
              </a:rPr>
              <a:t>屋頂突出物之高度</a:t>
            </a:r>
            <a:r>
              <a:rPr lang="zh-TW" altLang="en-US" sz="2400" dirty="0">
                <a:latin typeface="標楷體" panose="03000509000000000000" pitchFamily="65" charset="-120"/>
                <a:ea typeface="標楷體" panose="03000509000000000000" pitchFamily="65" charset="-120"/>
              </a:rPr>
              <a:t>得不受本編第一條第九款第一目之限制。但</a:t>
            </a:r>
            <a:r>
              <a:rPr lang="zh-TW" altLang="en-US" sz="2400" u="sng" dirty="0">
                <a:solidFill>
                  <a:srgbClr val="FF0000"/>
                </a:solidFill>
                <a:latin typeface="標楷體" panose="03000509000000000000" pitchFamily="65" charset="-120"/>
                <a:ea typeface="標楷體" panose="03000509000000000000" pitchFamily="65" charset="-120"/>
              </a:rPr>
              <a:t>不超過九公尺</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三、建築物設置</a:t>
            </a:r>
            <a:r>
              <a:rPr lang="zh-TW" altLang="en-US" sz="2400" b="1" dirty="0">
                <a:solidFill>
                  <a:srgbClr val="FF0000"/>
                </a:solidFill>
                <a:latin typeface="標楷體" panose="03000509000000000000" pitchFamily="65" charset="-120"/>
                <a:ea typeface="標楷體" panose="03000509000000000000" pitchFamily="65" charset="-120"/>
              </a:rPr>
              <a:t>太陽能光電發電設備高度</a:t>
            </a:r>
            <a:r>
              <a:rPr lang="zh-TW" altLang="en-US" sz="2400" dirty="0">
                <a:latin typeface="標楷體" panose="03000509000000000000" pitchFamily="65" charset="-120"/>
                <a:ea typeface="標楷體" panose="03000509000000000000" pitchFamily="65" charset="-120"/>
              </a:rPr>
              <a:t>在</a:t>
            </a:r>
            <a:r>
              <a:rPr lang="zh-TW" altLang="en-US" sz="2400" u="sng" dirty="0">
                <a:solidFill>
                  <a:srgbClr val="FF0000"/>
                </a:solidFill>
                <a:latin typeface="標楷體" panose="03000509000000000000" pitchFamily="65" charset="-120"/>
                <a:ea typeface="標楷體" panose="03000509000000000000" pitchFamily="65" charset="-120"/>
              </a:rPr>
              <a:t>二點零公尺以下者</a:t>
            </a:r>
            <a:r>
              <a:rPr lang="zh-TW" altLang="en-US" sz="2400" dirty="0">
                <a:latin typeface="標楷體" panose="03000509000000000000" pitchFamily="65" charset="-120"/>
                <a:ea typeface="標楷體" panose="03000509000000000000" pitchFamily="65" charset="-120"/>
              </a:rPr>
              <a:t>，</a:t>
            </a:r>
            <a:r>
              <a:rPr lang="zh-TW" altLang="en-US" sz="2400" u="sng" dirty="0">
                <a:solidFill>
                  <a:srgbClr val="FF0000"/>
                </a:solidFill>
                <a:latin typeface="標楷體" panose="03000509000000000000" pitchFamily="65" charset="-120"/>
                <a:ea typeface="標楷體" panose="03000509000000000000" pitchFamily="65" charset="-120"/>
              </a:rPr>
              <a:t>其面積得不受</a:t>
            </a:r>
            <a:r>
              <a:rPr lang="zh-TW" altLang="en-US" sz="2400" dirty="0">
                <a:latin typeface="標楷體" panose="03000509000000000000" pitchFamily="65" charset="-120"/>
                <a:ea typeface="標楷體" panose="03000509000000000000" pitchFamily="65" charset="-120"/>
              </a:rPr>
              <a:t>本編第一條第九款第一目之</a:t>
            </a:r>
            <a:r>
              <a:rPr lang="zh-TW" altLang="en-US" sz="2400" u="sng" dirty="0">
                <a:solidFill>
                  <a:srgbClr val="FF0000"/>
                </a:solidFill>
                <a:latin typeface="標楷體" panose="03000509000000000000" pitchFamily="65" charset="-120"/>
                <a:ea typeface="標楷體" panose="03000509000000000000" pitchFamily="65" charset="-120"/>
              </a:rPr>
              <a:t>限制</a:t>
            </a:r>
            <a:r>
              <a:rPr lang="zh-TW" altLang="en-US" sz="2400" dirty="0">
                <a:latin typeface="標楷體" panose="03000509000000000000" pitchFamily="65" charset="-120"/>
                <a:ea typeface="標楷體" panose="03000509000000000000" pitchFamily="65" charset="-120"/>
              </a:rPr>
              <a:t>。</a:t>
            </a:r>
          </a:p>
        </p:txBody>
      </p:sp>
      <p:sp>
        <p:nvSpPr>
          <p:cNvPr id="6" name="文字方塊 5"/>
          <p:cNvSpPr txBox="1"/>
          <p:nvPr/>
        </p:nvSpPr>
        <p:spPr>
          <a:xfrm>
            <a:off x="200472" y="529516"/>
            <a:ext cx="7956884" cy="523216"/>
          </a:xfrm>
          <a:prstGeom prst="rect">
            <a:avLst/>
          </a:prstGeom>
          <a:noFill/>
        </p:spPr>
        <p:txBody>
          <a:bodyPr wrap="square" lIns="91434" tIns="45718" rIns="91434" bIns="45718" rtlCol="0">
            <a:spAutoFit/>
          </a:bodyPr>
          <a:lstStyle/>
          <a:p>
            <a:r>
              <a:rPr lang="en-US" altLang="zh-TW" sz="2800" b="1" dirty="0">
                <a:latin typeface="標楷體"/>
                <a:ea typeface="標楷體"/>
              </a:rPr>
              <a:t>(</a:t>
            </a:r>
            <a:r>
              <a:rPr lang="zh-TW" altLang="en-US" sz="2800" b="1" dirty="0">
                <a:latin typeface="標楷體"/>
                <a:ea typeface="標楷體"/>
              </a:rPr>
              <a:t>一</a:t>
            </a:r>
            <a:r>
              <a:rPr lang="en-US" altLang="zh-TW" sz="2800" b="1" dirty="0">
                <a:latin typeface="標楷體"/>
                <a:ea typeface="標楷體"/>
              </a:rPr>
              <a:t>)</a:t>
            </a:r>
            <a:r>
              <a:rPr lang="zh-TW" altLang="en-US" sz="2800" b="1" dirty="0">
                <a:latin typeface="標楷體"/>
                <a:ea typeface="標楷體"/>
              </a:rPr>
              <a:t>、</a:t>
            </a:r>
            <a:r>
              <a:rPr lang="zh-TW" altLang="en-US" sz="2800" b="1" dirty="0">
                <a:latin typeface="標楷體" panose="03000509000000000000" pitchFamily="65" charset="-120"/>
                <a:ea typeface="標楷體" panose="03000509000000000000" pitchFamily="65" charset="-120"/>
              </a:rPr>
              <a:t>通則</a:t>
            </a:r>
          </a:p>
        </p:txBody>
      </p:sp>
      <p:sp>
        <p:nvSpPr>
          <p:cNvPr id="7" name="Text Box 10"/>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latin typeface="Arial Black" pitchFamily="34" charset="0"/>
              </a:rPr>
              <a:t>0-2</a:t>
            </a:r>
          </a:p>
        </p:txBody>
      </p:sp>
    </p:spTree>
    <p:extLst>
      <p:ext uri="{BB962C8B-B14F-4D97-AF65-F5344CB8AC3E}">
        <p14:creationId xmlns:p14="http://schemas.microsoft.com/office/powerpoint/2010/main" val="200778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00472" y="529516"/>
            <a:ext cx="7956884" cy="523220"/>
          </a:xfrm>
          <a:prstGeom prst="rect">
            <a:avLst/>
          </a:prstGeom>
          <a:noFill/>
        </p:spPr>
        <p:txBody>
          <a:bodyPr wrap="square" lIns="91434" tIns="45718" rIns="91434" bIns="45718" rtlCol="0">
            <a:spAutoFit/>
          </a:bodyPr>
          <a:lstStyle/>
          <a:p>
            <a:r>
              <a:rPr lang="en-US" altLang="zh-TW" sz="2800" b="1" dirty="0">
                <a:latin typeface="標楷體"/>
                <a:ea typeface="標楷體"/>
              </a:rPr>
              <a:t>(</a:t>
            </a:r>
            <a:r>
              <a:rPr lang="zh-TW" altLang="en-US" sz="2800" b="1" dirty="0">
                <a:latin typeface="標楷體"/>
                <a:ea typeface="標楷體"/>
              </a:rPr>
              <a:t>二</a:t>
            </a:r>
            <a:r>
              <a:rPr lang="en-US" altLang="zh-TW" sz="2800" b="1" dirty="0">
                <a:latin typeface="標楷體"/>
                <a:ea typeface="標楷體"/>
              </a:rPr>
              <a:t>)</a:t>
            </a:r>
            <a:r>
              <a:rPr lang="zh-TW" altLang="en-US" sz="2800" b="1" dirty="0">
                <a:latin typeface="標楷體"/>
                <a:ea typeface="標楷體"/>
              </a:rPr>
              <a:t>、</a:t>
            </a:r>
            <a:r>
              <a:rPr lang="zh-TW" altLang="en-US" sz="2800" b="1" dirty="0">
                <a:latin typeface="標楷體" panose="03000509000000000000" pitchFamily="65" charset="-120"/>
                <a:ea typeface="標楷體" panose="03000509000000000000" pitchFamily="65" charset="-120"/>
              </a:rPr>
              <a:t>建築基地綠化、建築基地保水</a:t>
            </a:r>
          </a:p>
        </p:txBody>
      </p:sp>
      <p:sp>
        <p:nvSpPr>
          <p:cNvPr id="5" name="矩形 4"/>
          <p:cNvSpPr/>
          <p:nvPr/>
        </p:nvSpPr>
        <p:spPr>
          <a:xfrm>
            <a:off x="272480" y="1260536"/>
            <a:ext cx="4896544" cy="5078313"/>
          </a:xfrm>
          <a:prstGeom prst="rect">
            <a:avLst/>
          </a:prstGeom>
        </p:spPr>
        <p:txBody>
          <a:bodyPr wrap="square">
            <a:spAutoFit/>
          </a:bodyPr>
          <a:lstStyle/>
          <a:p>
            <a:r>
              <a:rPr lang="zh-TW" altLang="en-US" b="1" dirty="0">
                <a:latin typeface="標楷體" panose="03000509000000000000" pitchFamily="65" charset="-120"/>
                <a:ea typeface="標楷體" panose="03000509000000000000" pitchFamily="65" charset="-120"/>
              </a:rPr>
              <a:t>建築基地之綠化</a:t>
            </a:r>
            <a:r>
              <a:rPr lang="zh-TW" altLang="en-US" dirty="0">
                <a:latin typeface="標楷體" panose="03000509000000000000" pitchFamily="65" charset="-120"/>
                <a:ea typeface="標楷體" panose="03000509000000000000" pitchFamily="65" charset="-120"/>
              </a:rPr>
              <a:t>，其綠化總二氧化碳固定量應</a:t>
            </a:r>
            <a:r>
              <a:rPr lang="zh-TW" altLang="en-US" b="1" dirty="0">
                <a:solidFill>
                  <a:srgbClr val="FF0000"/>
                </a:solidFill>
                <a:latin typeface="標楷體" panose="03000509000000000000" pitchFamily="65" charset="-120"/>
                <a:ea typeface="標楷體" panose="03000509000000000000" pitchFamily="65" charset="-120"/>
              </a:rPr>
              <a:t>大於二分之一</a:t>
            </a:r>
            <a:r>
              <a:rPr lang="zh-TW" altLang="en-US" dirty="0">
                <a:latin typeface="標楷體" panose="03000509000000000000" pitchFamily="65" charset="-120"/>
                <a:ea typeface="標楷體" panose="03000509000000000000" pitchFamily="65" charset="-120"/>
              </a:rPr>
              <a:t>最小綠化面積與下表二氧化碳固定量基準值之乘積。  </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建築基地之綠化檢討以</a:t>
            </a:r>
            <a:r>
              <a:rPr lang="zh-TW" altLang="en-US" u="sng" dirty="0">
                <a:solidFill>
                  <a:srgbClr val="FF0000"/>
                </a:solidFill>
                <a:latin typeface="標楷體" panose="03000509000000000000" pitchFamily="65" charset="-120"/>
                <a:ea typeface="標楷體" panose="03000509000000000000" pitchFamily="65" charset="-120"/>
              </a:rPr>
              <a:t>一宗基地為原則</a:t>
            </a:r>
            <a:r>
              <a:rPr lang="zh-TW" altLang="en-US" dirty="0">
                <a:latin typeface="標楷體" panose="03000509000000000000" pitchFamily="65" charset="-120"/>
                <a:ea typeface="標楷體" panose="03000509000000000000" pitchFamily="65" charset="-120"/>
              </a:rPr>
              <a:t>；如單一宗基地內之</a:t>
            </a:r>
            <a:r>
              <a:rPr lang="zh-TW" altLang="en-US" u="sng" dirty="0">
                <a:solidFill>
                  <a:srgbClr val="FF0000"/>
                </a:solidFill>
                <a:latin typeface="標楷體" panose="03000509000000000000" pitchFamily="65" charset="-120"/>
                <a:ea typeface="標楷體" panose="03000509000000000000" pitchFamily="65" charset="-120"/>
              </a:rPr>
              <a:t>局部新建執照者</a:t>
            </a:r>
            <a:r>
              <a:rPr lang="zh-TW" altLang="en-US" dirty="0">
                <a:latin typeface="標楷體" panose="03000509000000000000" pitchFamily="65" charset="-120"/>
                <a:ea typeface="標楷體" panose="03000509000000000000" pitchFamily="65" charset="-120"/>
              </a:rPr>
              <a:t>，得以</a:t>
            </a:r>
            <a:r>
              <a:rPr lang="zh-TW" altLang="en-US" u="sng" dirty="0">
                <a:solidFill>
                  <a:srgbClr val="FF0000"/>
                </a:solidFill>
                <a:latin typeface="標楷體" panose="03000509000000000000" pitchFamily="65" charset="-120"/>
                <a:ea typeface="標楷體" panose="03000509000000000000" pitchFamily="65" charset="-120"/>
              </a:rPr>
              <a:t>整宗基地綜合檢討</a:t>
            </a:r>
            <a:r>
              <a:rPr lang="zh-TW" altLang="en-US" dirty="0">
                <a:latin typeface="標楷體" panose="03000509000000000000" pitchFamily="65" charset="-120"/>
                <a:ea typeface="標楷體" panose="03000509000000000000" pitchFamily="65" charset="-120"/>
              </a:rPr>
              <a:t>或</a:t>
            </a:r>
            <a:r>
              <a:rPr lang="zh-TW" altLang="en-US" u="sng" dirty="0">
                <a:solidFill>
                  <a:srgbClr val="FF0000"/>
                </a:solidFill>
                <a:latin typeface="標楷體" panose="03000509000000000000" pitchFamily="65" charset="-120"/>
                <a:ea typeface="標楷體" panose="03000509000000000000" pitchFamily="65" charset="-120"/>
              </a:rPr>
              <a:t>依基地內合理分割範圍單獨檢討</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建築基地綠化之總二氧化碳固定量計算，應依設計技術規範辦理。</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前項建築基地綠化設計技術規範，由中央主管建築機關定之。 </a:t>
            </a:r>
          </a:p>
        </p:txBody>
      </p:sp>
      <p:graphicFrame>
        <p:nvGraphicFramePr>
          <p:cNvPr id="6" name="表格 5"/>
          <p:cNvGraphicFramePr>
            <a:graphicFrameLocks noGrp="1"/>
          </p:cNvGraphicFramePr>
          <p:nvPr>
            <p:extLst>
              <p:ext uri="{D42A27DB-BD31-4B8C-83A1-F6EECF244321}">
                <p14:modId xmlns:p14="http://schemas.microsoft.com/office/powerpoint/2010/main" val="368369006"/>
              </p:ext>
            </p:extLst>
          </p:nvPr>
        </p:nvGraphicFramePr>
        <p:xfrm>
          <a:off x="416496" y="2348880"/>
          <a:ext cx="4229728" cy="1778000"/>
        </p:xfrm>
        <a:graphic>
          <a:graphicData uri="http://schemas.openxmlformats.org/drawingml/2006/table">
            <a:tbl>
              <a:tblPr firstRow="1" bandRow="1">
                <a:tableStyleId>{5C22544A-7EE6-4342-B048-85BDC9FD1C3A}</a:tableStyleId>
              </a:tblPr>
              <a:tblGrid>
                <a:gridCol w="2063818">
                  <a:extLst>
                    <a:ext uri="{9D8B030D-6E8A-4147-A177-3AD203B41FA5}">
                      <a16:colId xmlns:a16="http://schemas.microsoft.com/office/drawing/2014/main" val="20000"/>
                    </a:ext>
                  </a:extLst>
                </a:gridCol>
                <a:gridCol w="2165910">
                  <a:extLst>
                    <a:ext uri="{9D8B030D-6E8A-4147-A177-3AD203B41FA5}">
                      <a16:colId xmlns:a16="http://schemas.microsoft.com/office/drawing/2014/main" val="20001"/>
                    </a:ext>
                  </a:extLst>
                </a:gridCol>
              </a:tblGrid>
              <a:tr h="0">
                <a:tc>
                  <a:txBody>
                    <a:bodyPr/>
                    <a:lstStyle/>
                    <a:p>
                      <a:r>
                        <a:rPr lang="zh-TW" altLang="en-US" sz="1400" b="1" kern="1200" dirty="0">
                          <a:solidFill>
                            <a:schemeClr val="lt1"/>
                          </a:solidFill>
                          <a:latin typeface="標楷體" panose="03000509000000000000" pitchFamily="65" charset="-120"/>
                          <a:ea typeface="標楷體" panose="03000509000000000000" pitchFamily="65" charset="-120"/>
                          <a:cs typeface="+mn-cs"/>
                        </a:rPr>
                        <a:t>使用分區或用地</a:t>
                      </a:r>
                      <a:endParaRPr lang="zh-TW" altLang="en-US" sz="1400" b="1" dirty="0">
                        <a:latin typeface="標楷體" panose="03000509000000000000" pitchFamily="65" charset="-120"/>
                        <a:ea typeface="標楷體" panose="03000509000000000000" pitchFamily="65" charset="-120"/>
                      </a:endParaRPr>
                    </a:p>
                  </a:txBody>
                  <a:tcPr/>
                </a:tc>
                <a:tc>
                  <a:txBody>
                    <a:bodyPr/>
                    <a:lstStyle/>
                    <a:p>
                      <a:r>
                        <a:rPr lang="zh-TW" altLang="en-US" sz="1400" b="1" kern="1200" dirty="0">
                          <a:solidFill>
                            <a:schemeClr val="lt1"/>
                          </a:solidFill>
                          <a:latin typeface="標楷體" panose="03000509000000000000" pitchFamily="65" charset="-120"/>
                          <a:ea typeface="標楷體" panose="03000509000000000000" pitchFamily="65" charset="-120"/>
                          <a:cs typeface="+mn-cs"/>
                        </a:rPr>
                        <a:t>二氧化碳固定量基準值</a:t>
                      </a:r>
                      <a:r>
                        <a:rPr lang="zh-TW" altLang="en-US" sz="1400" b="1" dirty="0">
                          <a:latin typeface="標楷體" panose="03000509000000000000" pitchFamily="65" charset="-120"/>
                          <a:ea typeface="標楷體" panose="03000509000000000000" pitchFamily="65" charset="-120"/>
                        </a:rPr>
                        <a:t> </a:t>
                      </a:r>
                      <a:r>
                        <a:rPr lang="zh-TW" altLang="en-US" sz="1400" b="1" kern="1200" dirty="0">
                          <a:solidFill>
                            <a:schemeClr val="lt1"/>
                          </a:solidFill>
                          <a:latin typeface="標楷體" panose="03000509000000000000" pitchFamily="65" charset="-120"/>
                          <a:ea typeface="標楷體" panose="03000509000000000000" pitchFamily="65" charset="-120"/>
                          <a:cs typeface="+mn-cs"/>
                        </a:rPr>
                        <a:t>（公斤∕平方公尺）</a:t>
                      </a:r>
                      <a:endParaRPr lang="zh-TW" altLang="en-US" sz="14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370840">
                <a:tc>
                  <a:txBody>
                    <a:bodyPr/>
                    <a:lstStyle/>
                    <a:p>
                      <a:r>
                        <a:rPr lang="zh-TW" altLang="en-US" sz="1400" b="1" kern="1200" dirty="0">
                          <a:solidFill>
                            <a:schemeClr val="dk1"/>
                          </a:solidFill>
                          <a:latin typeface="標楷體" panose="03000509000000000000" pitchFamily="65" charset="-120"/>
                          <a:ea typeface="標楷體" panose="03000509000000000000" pitchFamily="65" charset="-120"/>
                          <a:cs typeface="+mn-cs"/>
                        </a:rPr>
                        <a:t>學校用地、公園用地</a:t>
                      </a:r>
                      <a:endParaRPr lang="zh-TW" altLang="en-US" sz="1400" b="1" dirty="0">
                        <a:latin typeface="標楷體" panose="03000509000000000000" pitchFamily="65" charset="-120"/>
                        <a:ea typeface="標楷體" panose="03000509000000000000" pitchFamily="65" charset="-120"/>
                      </a:endParaRPr>
                    </a:p>
                  </a:txBody>
                  <a:tcPr/>
                </a:tc>
                <a:tc>
                  <a:txBody>
                    <a:bodyPr/>
                    <a:lstStyle/>
                    <a:p>
                      <a:r>
                        <a:rPr lang="zh-TW" altLang="en-US" sz="1400" b="1" kern="1200" dirty="0">
                          <a:solidFill>
                            <a:schemeClr val="dk1"/>
                          </a:solidFill>
                          <a:latin typeface="標楷體" panose="03000509000000000000" pitchFamily="65" charset="-120"/>
                          <a:ea typeface="標楷體" panose="03000509000000000000" pitchFamily="65" charset="-120"/>
                          <a:cs typeface="+mn-cs"/>
                        </a:rPr>
                        <a:t>五百</a:t>
                      </a:r>
                      <a:endParaRPr lang="zh-TW" altLang="en-US" sz="14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1"/>
                  </a:ext>
                </a:extLst>
              </a:tr>
              <a:tr h="370840">
                <a:tc>
                  <a:txBody>
                    <a:bodyPr/>
                    <a:lstStyle/>
                    <a:p>
                      <a:r>
                        <a:rPr lang="zh-TW" altLang="en-US" sz="1400" b="1" kern="1200" dirty="0">
                          <a:solidFill>
                            <a:schemeClr val="dk1"/>
                          </a:solidFill>
                          <a:latin typeface="標楷體" panose="03000509000000000000" pitchFamily="65" charset="-120"/>
                          <a:ea typeface="標楷體" panose="03000509000000000000" pitchFamily="65" charset="-120"/>
                          <a:cs typeface="+mn-cs"/>
                        </a:rPr>
                        <a:t>商業區、工業區（不含科學園區）</a:t>
                      </a:r>
                      <a:endParaRPr lang="zh-TW" altLang="en-US" sz="1400" b="1" dirty="0">
                        <a:latin typeface="標楷體" panose="03000509000000000000" pitchFamily="65" charset="-120"/>
                        <a:ea typeface="標楷體" panose="03000509000000000000" pitchFamily="65" charset="-120"/>
                      </a:endParaRPr>
                    </a:p>
                  </a:txBody>
                  <a:tcPr/>
                </a:tc>
                <a:tc>
                  <a:txBody>
                    <a:bodyPr/>
                    <a:lstStyle/>
                    <a:p>
                      <a:r>
                        <a:rPr lang="zh-TW" altLang="en-US" sz="1400" b="1" kern="1200" dirty="0">
                          <a:solidFill>
                            <a:schemeClr val="dk1"/>
                          </a:solidFill>
                          <a:latin typeface="標楷體" panose="03000509000000000000" pitchFamily="65" charset="-120"/>
                          <a:ea typeface="標楷體" panose="03000509000000000000" pitchFamily="65" charset="-120"/>
                          <a:cs typeface="+mn-cs"/>
                        </a:rPr>
                        <a:t>三百</a:t>
                      </a:r>
                      <a:endParaRPr lang="zh-TW" altLang="en-US" sz="14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2"/>
                  </a:ext>
                </a:extLst>
              </a:tr>
              <a:tr h="370840">
                <a:tc>
                  <a:txBody>
                    <a:bodyPr/>
                    <a:lstStyle/>
                    <a:p>
                      <a:r>
                        <a:rPr lang="zh-TW" altLang="en-US" sz="1400" b="1" kern="1200" dirty="0">
                          <a:solidFill>
                            <a:schemeClr val="tx1"/>
                          </a:solidFill>
                          <a:latin typeface="標楷體" panose="03000509000000000000" pitchFamily="65" charset="-120"/>
                          <a:ea typeface="標楷體" panose="03000509000000000000" pitchFamily="65" charset="-120"/>
                          <a:cs typeface="+mn-cs"/>
                        </a:rPr>
                        <a:t>前二類以外之建築基地</a:t>
                      </a:r>
                      <a:endParaRPr lang="zh-TW" altLang="en-US" sz="1400" b="1" dirty="0">
                        <a:solidFill>
                          <a:schemeClr val="tx1"/>
                        </a:solidFill>
                        <a:latin typeface="標楷體" panose="03000509000000000000" pitchFamily="65" charset="-120"/>
                        <a:ea typeface="標楷體" panose="03000509000000000000" pitchFamily="65" charset="-120"/>
                      </a:endParaRPr>
                    </a:p>
                  </a:txBody>
                  <a:tcPr/>
                </a:tc>
                <a:tc>
                  <a:txBody>
                    <a:bodyPr/>
                    <a:lstStyle/>
                    <a:p>
                      <a:r>
                        <a:rPr lang="zh-TW" altLang="en-US" sz="1400" b="1" kern="1200" dirty="0">
                          <a:solidFill>
                            <a:schemeClr val="tx1"/>
                          </a:solidFill>
                          <a:latin typeface="標楷體" panose="03000509000000000000" pitchFamily="65" charset="-120"/>
                          <a:ea typeface="標楷體" panose="03000509000000000000" pitchFamily="65" charset="-120"/>
                          <a:cs typeface="+mn-cs"/>
                        </a:rPr>
                        <a:t>四百</a:t>
                      </a:r>
                      <a:endParaRPr lang="zh-TW" altLang="en-US" sz="1400" b="1"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3"/>
                  </a:ext>
                </a:extLst>
              </a:tr>
            </a:tbl>
          </a:graphicData>
        </a:graphic>
      </p:graphicFrame>
      <p:sp>
        <p:nvSpPr>
          <p:cNvPr id="7" name="矩形 6"/>
          <p:cNvSpPr/>
          <p:nvPr/>
        </p:nvSpPr>
        <p:spPr>
          <a:xfrm>
            <a:off x="5112568" y="1260536"/>
            <a:ext cx="4520952" cy="4247317"/>
          </a:xfrm>
          <a:prstGeom prst="rect">
            <a:avLst/>
          </a:prstGeom>
        </p:spPr>
        <p:txBody>
          <a:bodyPr wrap="square">
            <a:spAutoFit/>
          </a:bodyPr>
          <a:lstStyle/>
          <a:p>
            <a:r>
              <a:rPr lang="zh-TW" altLang="en-US" b="1" dirty="0">
                <a:latin typeface="標楷體" panose="03000509000000000000" pitchFamily="65" charset="-120"/>
                <a:ea typeface="標楷體" panose="03000509000000000000" pitchFamily="65" charset="-120"/>
              </a:rPr>
              <a:t>基地保水</a:t>
            </a:r>
            <a:r>
              <a:rPr lang="zh-TW" altLang="en-US" b="1" dirty="0">
                <a:latin typeface="標楷體"/>
                <a:ea typeface="標楷體"/>
              </a:rPr>
              <a:t>，</a:t>
            </a:r>
            <a:r>
              <a:rPr lang="zh-TW" altLang="en-US" dirty="0">
                <a:latin typeface="標楷體" panose="03000509000000000000" pitchFamily="65" charset="-120"/>
                <a:ea typeface="標楷體" panose="03000509000000000000" pitchFamily="65" charset="-120"/>
              </a:rPr>
              <a:t>建築基地應具備原裸露基地涵養或貯留滲透雨水之能力，其建築基地保水指標</a:t>
            </a:r>
            <a:r>
              <a:rPr lang="zh-TW" altLang="en-US" b="1" dirty="0">
                <a:solidFill>
                  <a:srgbClr val="FF0000"/>
                </a:solidFill>
                <a:latin typeface="標楷體" panose="03000509000000000000" pitchFamily="65" charset="-120"/>
                <a:ea typeface="標楷體" panose="03000509000000000000" pitchFamily="65" charset="-120"/>
              </a:rPr>
              <a:t>應大於○．五</a:t>
            </a:r>
            <a:r>
              <a:rPr lang="zh-TW" altLang="en-US" dirty="0">
                <a:latin typeface="標楷體" panose="03000509000000000000" pitchFamily="65" charset="-120"/>
                <a:ea typeface="標楷體" panose="03000509000000000000" pitchFamily="65" charset="-120"/>
              </a:rPr>
              <a:t>與</a:t>
            </a:r>
            <a:r>
              <a:rPr lang="zh-TW" altLang="en-US" b="1" dirty="0">
                <a:solidFill>
                  <a:srgbClr val="FF0000"/>
                </a:solidFill>
                <a:latin typeface="標楷體" panose="03000509000000000000" pitchFamily="65" charset="-120"/>
                <a:ea typeface="標楷體" panose="03000509000000000000" pitchFamily="65" charset="-120"/>
              </a:rPr>
              <a:t>基地內應保留法定空地比率之乘積</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建築基地之保水設計檢討以</a:t>
            </a:r>
            <a:r>
              <a:rPr lang="zh-TW" altLang="en-US" u="sng" dirty="0">
                <a:solidFill>
                  <a:srgbClr val="FF0000"/>
                </a:solidFill>
                <a:latin typeface="標楷體" panose="03000509000000000000" pitchFamily="65" charset="-120"/>
                <a:ea typeface="標楷體" panose="03000509000000000000" pitchFamily="65" charset="-120"/>
              </a:rPr>
              <a:t>一宗基地為原則</a:t>
            </a:r>
            <a:r>
              <a:rPr lang="zh-TW" altLang="en-US" dirty="0">
                <a:latin typeface="標楷體" panose="03000509000000000000" pitchFamily="65" charset="-120"/>
                <a:ea typeface="標楷體" panose="03000509000000000000" pitchFamily="65" charset="-120"/>
              </a:rPr>
              <a:t>；如單一宗基地內之</a:t>
            </a:r>
            <a:r>
              <a:rPr lang="zh-TW" altLang="en-US" u="sng" dirty="0">
                <a:solidFill>
                  <a:srgbClr val="FF0000"/>
                </a:solidFill>
                <a:latin typeface="標楷體" panose="03000509000000000000" pitchFamily="65" charset="-120"/>
                <a:ea typeface="標楷體" panose="03000509000000000000" pitchFamily="65" charset="-120"/>
              </a:rPr>
              <a:t>局部新建執照者</a:t>
            </a:r>
            <a:r>
              <a:rPr lang="zh-TW" altLang="en-US" dirty="0">
                <a:latin typeface="標楷體" panose="03000509000000000000" pitchFamily="65" charset="-120"/>
                <a:ea typeface="標楷體" panose="03000509000000000000" pitchFamily="65" charset="-120"/>
              </a:rPr>
              <a:t>，得以</a:t>
            </a:r>
            <a:r>
              <a:rPr lang="zh-TW" altLang="en-US" u="sng" dirty="0">
                <a:solidFill>
                  <a:srgbClr val="FF0000"/>
                </a:solidFill>
                <a:latin typeface="標楷體" panose="03000509000000000000" pitchFamily="65" charset="-120"/>
                <a:ea typeface="標楷體" panose="03000509000000000000" pitchFamily="65" charset="-120"/>
              </a:rPr>
              <a:t>整宗基地綜合檢討</a:t>
            </a:r>
            <a:r>
              <a:rPr lang="zh-TW" altLang="en-US" dirty="0">
                <a:latin typeface="標楷體" panose="03000509000000000000" pitchFamily="65" charset="-120"/>
                <a:ea typeface="標楷體" panose="03000509000000000000" pitchFamily="65" charset="-120"/>
              </a:rPr>
              <a:t>或</a:t>
            </a:r>
            <a:r>
              <a:rPr lang="zh-TW" altLang="en-US" u="sng" dirty="0">
                <a:solidFill>
                  <a:srgbClr val="FF0000"/>
                </a:solidFill>
                <a:latin typeface="標楷體" panose="03000509000000000000" pitchFamily="65" charset="-120"/>
                <a:ea typeface="標楷體" panose="03000509000000000000" pitchFamily="65" charset="-120"/>
              </a:rPr>
              <a:t>依基地內合理分割範圍單獨檢討</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建築基地保水指標之計算，應依設計技術規範辦理。</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前項建築基地保水設計技術規範，由中央主管建築機關定之。</a:t>
            </a:r>
          </a:p>
        </p:txBody>
      </p:sp>
      <p:sp>
        <p:nvSpPr>
          <p:cNvPr id="9" name="Text Box 10"/>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latin typeface="Arial Black" pitchFamily="34" charset="0"/>
              </a:rPr>
              <a:t>0-3</a:t>
            </a:r>
          </a:p>
        </p:txBody>
      </p:sp>
    </p:spTree>
    <p:extLst>
      <p:ext uri="{BB962C8B-B14F-4D97-AF65-F5344CB8AC3E}">
        <p14:creationId xmlns:p14="http://schemas.microsoft.com/office/powerpoint/2010/main" val="224050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00472" y="529516"/>
            <a:ext cx="8424416" cy="523216"/>
          </a:xfrm>
          <a:prstGeom prst="rect">
            <a:avLst/>
          </a:prstGeom>
          <a:noFill/>
        </p:spPr>
        <p:txBody>
          <a:bodyPr wrap="square" lIns="91434" tIns="45718" rIns="91434" bIns="45718" rtlCol="0">
            <a:spAutoFit/>
          </a:bodyPr>
          <a:lstStyle/>
          <a:p>
            <a:r>
              <a:rPr lang="en-US" altLang="zh-TW" sz="2800" b="1" dirty="0">
                <a:latin typeface="標楷體"/>
                <a:ea typeface="標楷體"/>
              </a:rPr>
              <a:t>(</a:t>
            </a:r>
            <a:r>
              <a:rPr lang="zh-TW" altLang="en-US" sz="2800" b="1" dirty="0">
                <a:latin typeface="標楷體"/>
                <a:ea typeface="標楷體"/>
              </a:rPr>
              <a:t>四</a:t>
            </a:r>
            <a:r>
              <a:rPr lang="en-US" altLang="zh-TW" sz="2800" b="1" dirty="0">
                <a:latin typeface="標楷體"/>
                <a:ea typeface="標楷體"/>
              </a:rPr>
              <a:t>)</a:t>
            </a:r>
            <a:r>
              <a:rPr lang="zh-TW" altLang="en-US" sz="2800" b="1" dirty="0">
                <a:latin typeface="標楷體"/>
                <a:ea typeface="標楷體"/>
              </a:rPr>
              <a:t>、</a:t>
            </a:r>
            <a:r>
              <a:rPr lang="zh-TW" altLang="en-US" sz="2800" b="1" dirty="0">
                <a:latin typeface="標楷體" panose="03000509000000000000" pitchFamily="65" charset="-120"/>
                <a:ea typeface="標楷體" panose="03000509000000000000" pitchFamily="65" charset="-120"/>
              </a:rPr>
              <a:t>建築物節約能源</a:t>
            </a:r>
          </a:p>
        </p:txBody>
      </p:sp>
      <p:sp>
        <p:nvSpPr>
          <p:cNvPr id="6" name="矩形 5"/>
          <p:cNvSpPr/>
          <p:nvPr/>
        </p:nvSpPr>
        <p:spPr>
          <a:xfrm>
            <a:off x="272479" y="1048668"/>
            <a:ext cx="9361041" cy="2585323"/>
          </a:xfrm>
          <a:prstGeom prst="rect">
            <a:avLst/>
          </a:prstGeom>
        </p:spPr>
        <p:txBody>
          <a:bodyPr wrap="square">
            <a:spAutoFit/>
          </a:bodyPr>
          <a:lstStyle/>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建築物建築外殼節約能源之設計，應依據氣候分區辦理：</a:t>
            </a:r>
            <a:r>
              <a:rPr lang="zh-TW" altLang="en-US" u="sng" dirty="0">
                <a:solidFill>
                  <a:srgbClr val="FF0000"/>
                </a:solidFill>
                <a:latin typeface="標楷體" panose="03000509000000000000" pitchFamily="65" charset="-120"/>
                <a:ea typeface="標楷體" panose="03000509000000000000" pitchFamily="65" charset="-120"/>
              </a:rPr>
              <a:t>福建省連江縣</a:t>
            </a:r>
            <a:r>
              <a:rPr lang="zh-TW" altLang="en-US" dirty="0">
                <a:solidFill>
                  <a:srgbClr val="FF0000"/>
                </a:solidFill>
                <a:latin typeface="標楷體" panose="03000509000000000000" pitchFamily="65" charset="-120"/>
                <a:ea typeface="標楷體" panose="03000509000000000000" pitchFamily="65" charset="-120"/>
              </a:rPr>
              <a:t>屬</a:t>
            </a:r>
            <a:r>
              <a:rPr lang="zh-TW" altLang="en-US" b="1" dirty="0">
                <a:solidFill>
                  <a:srgbClr val="FF0000"/>
                </a:solidFill>
                <a:latin typeface="標楷體" panose="03000509000000000000" pitchFamily="65" charset="-120"/>
                <a:ea typeface="標楷體" panose="03000509000000000000" pitchFamily="65" charset="-120"/>
              </a:rPr>
              <a:t>北部氣候區</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建築節約能源管制建築物之</a:t>
            </a:r>
            <a:r>
              <a:rPr lang="zh-TW" altLang="en-US" u="sng" dirty="0">
                <a:solidFill>
                  <a:srgbClr val="FF0000"/>
                </a:solidFill>
                <a:latin typeface="標楷體" panose="03000509000000000000" pitchFamily="65" charset="-120"/>
                <a:ea typeface="標楷體" panose="03000509000000000000" pitchFamily="65" charset="-120"/>
              </a:rPr>
              <a:t>屋頂平均熱傳透率</a:t>
            </a:r>
            <a:r>
              <a:rPr lang="zh-TW" altLang="en-US" dirty="0">
                <a:latin typeface="標楷體" panose="03000509000000000000" pitchFamily="65" charset="-120"/>
                <a:ea typeface="標楷體" panose="03000509000000000000" pitchFamily="65" charset="-120"/>
              </a:rPr>
              <a:t>應</a:t>
            </a:r>
            <a:r>
              <a:rPr lang="zh-TW" altLang="en-US" u="sng" dirty="0">
                <a:solidFill>
                  <a:srgbClr val="FF0000"/>
                </a:solidFill>
                <a:latin typeface="標楷體" panose="03000509000000000000" pitchFamily="65" charset="-120"/>
                <a:ea typeface="標楷體" panose="03000509000000000000" pitchFamily="65" charset="-120"/>
              </a:rPr>
              <a:t>低於</a:t>
            </a:r>
            <a:r>
              <a:rPr lang="zh-TW" altLang="en-US" b="1" dirty="0">
                <a:solidFill>
                  <a:srgbClr val="FF0000"/>
                </a:solidFill>
                <a:latin typeface="標楷體" panose="03000509000000000000" pitchFamily="65" charset="-120"/>
                <a:ea typeface="標楷體" panose="03000509000000000000" pitchFamily="65" charset="-120"/>
              </a:rPr>
              <a:t>零點八瓦</a:t>
            </a:r>
            <a:r>
              <a:rPr lang="zh-TW" altLang="en-US" dirty="0">
                <a:latin typeface="標楷體" panose="03000509000000000000" pitchFamily="65" charset="-120"/>
                <a:ea typeface="標楷體" panose="03000509000000000000" pitchFamily="65" charset="-120"/>
              </a:rPr>
              <a:t>∕（平方公尺．度），且當設有水平仰角小於八十度之屋頂透光天窗之水平投影面積 </a:t>
            </a:r>
            <a:r>
              <a:rPr lang="en-US" altLang="zh-TW" dirty="0" err="1">
                <a:latin typeface="標楷體" panose="03000509000000000000" pitchFamily="65" charset="-120"/>
                <a:ea typeface="標楷體" panose="03000509000000000000" pitchFamily="65" charset="-120"/>
              </a:rPr>
              <a:t>HWa</a:t>
            </a:r>
            <a:r>
              <a:rPr lang="zh-TW" altLang="en-US" dirty="0">
                <a:latin typeface="標楷體" panose="03000509000000000000" pitchFamily="65" charset="-120"/>
                <a:ea typeface="標楷體" panose="03000509000000000000" pitchFamily="65" charset="-120"/>
              </a:rPr>
              <a:t>大於一點零平方公尺時，其透光天窗日射透過率</a:t>
            </a:r>
            <a:r>
              <a:rPr lang="en-US" altLang="zh-TW" dirty="0">
                <a:latin typeface="標楷體" panose="03000509000000000000" pitchFamily="65" charset="-120"/>
                <a:ea typeface="標楷體" panose="03000509000000000000" pitchFamily="65" charset="-120"/>
              </a:rPr>
              <a:t>HWs</a:t>
            </a:r>
            <a:r>
              <a:rPr lang="zh-TW" altLang="en-US" dirty="0">
                <a:latin typeface="標楷體" panose="03000509000000000000" pitchFamily="65" charset="-120"/>
                <a:ea typeface="標楷體" panose="03000509000000000000" pitchFamily="65" charset="-120"/>
              </a:rPr>
              <a:t>應低於下表之基準值</a:t>
            </a:r>
            <a:r>
              <a:rPr lang="en-US" altLang="zh-TW" dirty="0" err="1">
                <a:latin typeface="標楷體" panose="03000509000000000000" pitchFamily="65" charset="-120"/>
                <a:ea typeface="標楷體" panose="03000509000000000000" pitchFamily="65" charset="-120"/>
              </a:rPr>
              <a:t>HWsc</a:t>
            </a:r>
            <a:r>
              <a:rPr lang="zh-TW" altLang="en-US" dirty="0">
                <a:latin typeface="標楷體" panose="03000509000000000000" pitchFamily="65" charset="-120"/>
                <a:ea typeface="標楷體" panose="03000509000000000000" pitchFamily="65" charset="-120"/>
              </a:rPr>
              <a:t>。但建築物外牆透空</a:t>
            </a:r>
            <a:r>
              <a:rPr lang="zh-TW" altLang="en-US" u="sng" dirty="0">
                <a:solidFill>
                  <a:srgbClr val="FF0000"/>
                </a:solidFill>
                <a:latin typeface="標楷體" panose="03000509000000000000" pitchFamily="65" charset="-120"/>
                <a:ea typeface="標楷體" panose="03000509000000000000" pitchFamily="65" charset="-120"/>
              </a:rPr>
              <a:t>二分之一</a:t>
            </a:r>
            <a:r>
              <a:rPr lang="zh-TW" altLang="en-US" dirty="0">
                <a:latin typeface="標楷體" panose="03000509000000000000" pitchFamily="65" charset="-120"/>
                <a:ea typeface="標楷體" panose="03000509000000000000" pitchFamily="65" charset="-120"/>
              </a:rPr>
              <a:t>以上之空間，不在此限。 </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dirty="0">
                <a:solidFill>
                  <a:srgbClr val="FF0000"/>
                </a:solidFill>
                <a:latin typeface="標楷體" panose="03000509000000000000" pitchFamily="65" charset="-120"/>
                <a:ea typeface="標楷體" panose="03000509000000000000" pitchFamily="65" charset="-120"/>
              </a:rPr>
              <a:t>辦公廳</a:t>
            </a:r>
            <a:r>
              <a:rPr lang="zh-TW" altLang="en-US" dirty="0">
                <a:latin typeface="標楷體" panose="03000509000000000000" pitchFamily="65" charset="-120"/>
                <a:ea typeface="標楷體" panose="03000509000000000000" pitchFamily="65" charset="-120"/>
              </a:rPr>
              <a:t>類、</a:t>
            </a:r>
            <a:r>
              <a:rPr lang="zh-TW" altLang="en-US" dirty="0">
                <a:solidFill>
                  <a:srgbClr val="FF0000"/>
                </a:solidFill>
                <a:latin typeface="標楷體" panose="03000509000000000000" pitchFamily="65" charset="-120"/>
                <a:ea typeface="標楷體" panose="03000509000000000000" pitchFamily="65" charset="-120"/>
              </a:rPr>
              <a:t>百貨商場</a:t>
            </a:r>
            <a:r>
              <a:rPr lang="zh-TW" altLang="en-US" dirty="0">
                <a:latin typeface="標楷體" panose="03000509000000000000" pitchFamily="65" charset="-120"/>
                <a:ea typeface="標楷體" panose="03000509000000000000" pitchFamily="65" charset="-120"/>
              </a:rPr>
              <a:t>類、</a:t>
            </a:r>
            <a:r>
              <a:rPr lang="zh-TW" altLang="en-US" dirty="0">
                <a:solidFill>
                  <a:srgbClr val="FF0000"/>
                </a:solidFill>
                <a:latin typeface="標楷體" panose="03000509000000000000" pitchFamily="65" charset="-120"/>
                <a:ea typeface="標楷體" panose="03000509000000000000" pitchFamily="65" charset="-120"/>
              </a:rPr>
              <a:t>旅館餐飲</a:t>
            </a:r>
            <a:r>
              <a:rPr lang="zh-TW" altLang="en-US" dirty="0">
                <a:latin typeface="標楷體" panose="03000509000000000000" pitchFamily="65" charset="-120"/>
                <a:ea typeface="標楷體" panose="03000509000000000000" pitchFamily="65" charset="-120"/>
              </a:rPr>
              <a:t>類及</a:t>
            </a:r>
            <a:r>
              <a:rPr lang="zh-TW" altLang="en-US" dirty="0">
                <a:solidFill>
                  <a:srgbClr val="FF0000"/>
                </a:solidFill>
                <a:latin typeface="標楷體" panose="03000509000000000000" pitchFamily="65" charset="-120"/>
                <a:ea typeface="標楷體" panose="03000509000000000000" pitchFamily="65" charset="-120"/>
              </a:rPr>
              <a:t>醫院</a:t>
            </a:r>
            <a:r>
              <a:rPr lang="zh-TW" altLang="en-US" dirty="0">
                <a:latin typeface="標楷體" panose="03000509000000000000" pitchFamily="65" charset="-120"/>
                <a:ea typeface="標楷體" panose="03000509000000000000" pitchFamily="65" charset="-120"/>
              </a:rPr>
              <a:t>類建築物，為維持室內熱環境之舒適性，其</a:t>
            </a:r>
            <a:r>
              <a:rPr lang="zh-TW" altLang="en-US" u="sng" dirty="0">
                <a:solidFill>
                  <a:srgbClr val="FF0000"/>
                </a:solidFill>
                <a:latin typeface="標楷體" panose="03000509000000000000" pitchFamily="65" charset="-120"/>
                <a:ea typeface="標楷體" panose="03000509000000000000" pitchFamily="65" charset="-120"/>
              </a:rPr>
              <a:t>外殼耗能量</a:t>
            </a:r>
            <a:r>
              <a:rPr lang="zh-TW" altLang="en-US" dirty="0">
                <a:latin typeface="標楷體" panose="03000509000000000000" pitchFamily="65" charset="-120"/>
                <a:ea typeface="標楷體" panose="03000509000000000000" pitchFamily="65" charset="-120"/>
              </a:rPr>
              <a:t>應</a:t>
            </a:r>
            <a:r>
              <a:rPr lang="zh-TW" altLang="en-US" u="sng" dirty="0">
                <a:solidFill>
                  <a:srgbClr val="FF0000"/>
                </a:solidFill>
                <a:latin typeface="標楷體" panose="03000509000000000000" pitchFamily="65" charset="-120"/>
                <a:ea typeface="標楷體" panose="03000509000000000000" pitchFamily="65" charset="-120"/>
              </a:rPr>
              <a:t>低於下表</a:t>
            </a:r>
            <a:r>
              <a:rPr lang="zh-TW" altLang="en-US" dirty="0">
                <a:latin typeface="標楷體" panose="03000509000000000000" pitchFamily="65" charset="-120"/>
                <a:ea typeface="標楷體" panose="03000509000000000000" pitchFamily="65" charset="-120"/>
              </a:rPr>
              <a:t>之基準值。</a:t>
            </a:r>
            <a:endParaRPr lang="en-US" altLang="zh-TW" dirty="0">
              <a:latin typeface="標楷體" panose="03000509000000000000" pitchFamily="65" charset="-120"/>
              <a:ea typeface="標楷體" panose="03000509000000000000" pitchFamily="65" charset="-120"/>
            </a:endParaRPr>
          </a:p>
        </p:txBody>
      </p:sp>
      <p:sp>
        <p:nvSpPr>
          <p:cNvPr id="7" name="Text Box 10"/>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latin typeface="Arial Black" pitchFamily="34" charset="0"/>
              </a:rPr>
              <a:t>0-4</a:t>
            </a:r>
          </a:p>
        </p:txBody>
      </p:sp>
      <p:graphicFrame>
        <p:nvGraphicFramePr>
          <p:cNvPr id="2" name="表格 1"/>
          <p:cNvGraphicFramePr>
            <a:graphicFrameLocks noGrp="1"/>
          </p:cNvGraphicFramePr>
          <p:nvPr>
            <p:extLst>
              <p:ext uri="{D42A27DB-BD31-4B8C-83A1-F6EECF244321}">
                <p14:modId xmlns:p14="http://schemas.microsoft.com/office/powerpoint/2010/main" val="1039812076"/>
              </p:ext>
            </p:extLst>
          </p:nvPr>
        </p:nvGraphicFramePr>
        <p:xfrm>
          <a:off x="1136254" y="3717032"/>
          <a:ext cx="6985098" cy="2592288"/>
        </p:xfrm>
        <a:graphic>
          <a:graphicData uri="http://schemas.openxmlformats.org/drawingml/2006/table">
            <a:tbl>
              <a:tblPr firstRow="1" bandRow="1">
                <a:tableStyleId>{5C22544A-7EE6-4342-B048-85BDC9FD1C3A}</a:tableStyleId>
              </a:tblPr>
              <a:tblGrid>
                <a:gridCol w="2737502">
                  <a:extLst>
                    <a:ext uri="{9D8B030D-6E8A-4147-A177-3AD203B41FA5}">
                      <a16:colId xmlns:a16="http://schemas.microsoft.com/office/drawing/2014/main" val="20000"/>
                    </a:ext>
                  </a:extLst>
                </a:gridCol>
                <a:gridCol w="849520">
                  <a:extLst>
                    <a:ext uri="{9D8B030D-6E8A-4147-A177-3AD203B41FA5}">
                      <a16:colId xmlns:a16="http://schemas.microsoft.com/office/drawing/2014/main" val="20001"/>
                    </a:ext>
                  </a:extLst>
                </a:gridCol>
                <a:gridCol w="3398076">
                  <a:extLst>
                    <a:ext uri="{9D8B030D-6E8A-4147-A177-3AD203B41FA5}">
                      <a16:colId xmlns:a16="http://schemas.microsoft.com/office/drawing/2014/main" val="20002"/>
                    </a:ext>
                  </a:extLst>
                </a:gridCol>
              </a:tblGrid>
              <a:tr h="596853">
                <a:tc>
                  <a:txBody>
                    <a:bodyPr/>
                    <a:lstStyle/>
                    <a:p>
                      <a:r>
                        <a:rPr lang="zh-TW" altLang="en-US" sz="1800" b="1" kern="1200" dirty="0">
                          <a:solidFill>
                            <a:schemeClr val="lt1"/>
                          </a:solidFill>
                          <a:latin typeface="標楷體" panose="03000509000000000000" pitchFamily="65" charset="-120"/>
                          <a:ea typeface="標楷體" panose="03000509000000000000" pitchFamily="65" charset="-120"/>
                          <a:cs typeface="+mn-cs"/>
                        </a:rPr>
                        <a:t>類別</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sz="1800" b="1" kern="1200" dirty="0">
                          <a:solidFill>
                            <a:schemeClr val="lt1"/>
                          </a:solidFill>
                          <a:latin typeface="標楷體" panose="03000509000000000000" pitchFamily="65" charset="-120"/>
                          <a:ea typeface="標楷體" panose="03000509000000000000" pitchFamily="65" charset="-120"/>
                          <a:cs typeface="+mn-cs"/>
                        </a:rPr>
                        <a:t>氣候</a:t>
                      </a:r>
                      <a:endParaRPr lang="en-US" altLang="zh-TW" sz="1800" b="1" kern="1200" dirty="0">
                        <a:solidFill>
                          <a:schemeClr val="lt1"/>
                        </a:solidFill>
                        <a:latin typeface="標楷體" panose="03000509000000000000" pitchFamily="65" charset="-120"/>
                        <a:ea typeface="標楷體" panose="03000509000000000000" pitchFamily="65" charset="-120"/>
                        <a:cs typeface="+mn-cs"/>
                      </a:endParaRPr>
                    </a:p>
                    <a:p>
                      <a:r>
                        <a:rPr lang="zh-TW" altLang="en-US" sz="1800" b="1" kern="1200" dirty="0">
                          <a:solidFill>
                            <a:schemeClr val="lt1"/>
                          </a:solidFill>
                          <a:latin typeface="標楷體" panose="03000509000000000000" pitchFamily="65" charset="-120"/>
                          <a:ea typeface="標楷體" panose="03000509000000000000" pitchFamily="65" charset="-120"/>
                          <a:cs typeface="+mn-cs"/>
                        </a:rPr>
                        <a:t>分區</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sz="1800" b="1" kern="1200" dirty="0">
                          <a:solidFill>
                            <a:schemeClr val="lt1"/>
                          </a:solidFill>
                          <a:latin typeface="標楷體" panose="03000509000000000000" pitchFamily="65" charset="-120"/>
                          <a:ea typeface="標楷體" panose="03000509000000000000" pitchFamily="65" charset="-120"/>
                          <a:cs typeface="+mn-cs"/>
                        </a:rPr>
                        <a:t>外殼耗能基準值</a:t>
                      </a:r>
                      <a:r>
                        <a:rPr lang="zh-TW" altLang="en-US" dirty="0">
                          <a:latin typeface="標楷體" panose="03000509000000000000" pitchFamily="65" charset="-120"/>
                          <a:ea typeface="標楷體" panose="03000509000000000000" pitchFamily="65" charset="-120"/>
                        </a:rPr>
                        <a:t> </a:t>
                      </a:r>
                      <a:br>
                        <a:rPr lang="zh-TW" altLang="en-US" dirty="0">
                          <a:latin typeface="標楷體" panose="03000509000000000000" pitchFamily="65" charset="-120"/>
                          <a:ea typeface="標楷體" panose="03000509000000000000" pitchFamily="65" charset="-120"/>
                        </a:rPr>
                      </a:br>
                      <a:r>
                        <a:rPr lang="zh-TW" altLang="en-US" sz="1800" b="1" kern="1200" dirty="0">
                          <a:solidFill>
                            <a:schemeClr val="lt1"/>
                          </a:solidFill>
                          <a:latin typeface="標楷體" panose="03000509000000000000" pitchFamily="65" charset="-120"/>
                          <a:ea typeface="標楷體" panose="03000509000000000000" pitchFamily="65" charset="-120"/>
                          <a:cs typeface="+mn-cs"/>
                        </a:rPr>
                        <a:t>千瓦．小時∕（平方公尺．年）</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540010">
                <a:tc>
                  <a:txBody>
                    <a:bodyPr/>
                    <a:lstStyle/>
                    <a:p>
                      <a:pPr marL="0" marR="0" indent="0" algn="ctr" defTabSz="914342" rtl="0" eaLnBrk="1" fontAlgn="auto" latinLnBrk="0" hangingPunct="1">
                        <a:lnSpc>
                          <a:spcPct val="100000"/>
                        </a:lnSpc>
                        <a:spcBef>
                          <a:spcPts val="0"/>
                        </a:spcBef>
                        <a:spcAft>
                          <a:spcPts val="0"/>
                        </a:spcAft>
                        <a:buClrTx/>
                        <a:buSzTx/>
                        <a:buFontTx/>
                        <a:buNone/>
                        <a:tabLst/>
                        <a:defRPr/>
                      </a:pPr>
                      <a:r>
                        <a:rPr lang="zh-TW" altLang="en-US" sz="1600" kern="1200" dirty="0">
                          <a:solidFill>
                            <a:schemeClr val="dk1"/>
                          </a:solidFill>
                          <a:latin typeface="標楷體" panose="03000509000000000000" pitchFamily="65" charset="-120"/>
                          <a:ea typeface="標楷體" panose="03000509000000000000" pitchFamily="65" charset="-120"/>
                          <a:cs typeface="+mn-cs"/>
                        </a:rPr>
                        <a:t>辦公廳類：Ｇ類第一組</a:t>
                      </a:r>
                      <a:r>
                        <a:rPr lang="zh-TW" altLang="en-US" sz="1600" dirty="0">
                          <a:latin typeface="標楷體" panose="03000509000000000000" pitchFamily="65" charset="-120"/>
                          <a:ea typeface="標楷體" panose="03000509000000000000" pitchFamily="65" charset="-120"/>
                        </a:rPr>
                        <a:t> </a:t>
                      </a:r>
                      <a:endParaRPr lang="en-US" altLang="zh-TW" sz="1600" dirty="0">
                        <a:latin typeface="標楷體" panose="03000509000000000000" pitchFamily="65" charset="-120"/>
                        <a:ea typeface="標楷體" panose="03000509000000000000" pitchFamily="65" charset="-120"/>
                      </a:endParaRPr>
                    </a:p>
                    <a:p>
                      <a:pPr marL="0" marR="0" indent="0" algn="ctr" defTabSz="914342" rtl="0" eaLnBrk="1" fontAlgn="auto" latinLnBrk="0" hangingPunct="1">
                        <a:lnSpc>
                          <a:spcPct val="100000"/>
                        </a:lnSpc>
                        <a:spcBef>
                          <a:spcPts val="0"/>
                        </a:spcBef>
                        <a:spcAft>
                          <a:spcPts val="0"/>
                        </a:spcAft>
                        <a:buClrTx/>
                        <a:buSzTx/>
                        <a:buFontTx/>
                        <a:buNone/>
                        <a:tabLst/>
                        <a:defRPr/>
                      </a:pPr>
                      <a:r>
                        <a:rPr lang="zh-TW" altLang="en-US" sz="1600" kern="1200" dirty="0">
                          <a:solidFill>
                            <a:schemeClr val="dk1"/>
                          </a:solidFill>
                          <a:latin typeface="標楷體" panose="03000509000000000000" pitchFamily="65" charset="-120"/>
                          <a:ea typeface="標楷體" panose="03000509000000000000" pitchFamily="65" charset="-120"/>
                          <a:cs typeface="+mn-cs"/>
                        </a:rPr>
                        <a:t>Ｇ類第二組</a:t>
                      </a:r>
                      <a:endParaRPr lang="zh-TW" altLang="en-US" sz="1600" dirty="0">
                        <a:latin typeface="標楷體" panose="03000509000000000000" pitchFamily="65" charset="-120"/>
                        <a:ea typeface="標楷體" panose="03000509000000000000" pitchFamily="65" charset="-120"/>
                      </a:endParaRPr>
                    </a:p>
                  </a:txBody>
                  <a:tcPr anchor="ctr"/>
                </a:tc>
                <a:tc rowSpan="4">
                  <a:txBody>
                    <a:bodyPr/>
                    <a:lstStyle/>
                    <a:p>
                      <a:pPr algn="ctr"/>
                      <a:r>
                        <a:rPr lang="zh-TW" altLang="en-US" sz="1600" kern="1200" dirty="0">
                          <a:solidFill>
                            <a:schemeClr val="dk1"/>
                          </a:solidFill>
                          <a:latin typeface="標楷體" panose="03000509000000000000" pitchFamily="65" charset="-120"/>
                          <a:ea typeface="標楷體" panose="03000509000000000000" pitchFamily="65" charset="-120"/>
                          <a:cs typeface="+mn-cs"/>
                        </a:rPr>
                        <a:t>北</a:t>
                      </a:r>
                      <a:endParaRPr lang="en-US" altLang="zh-TW" sz="1600" kern="1200" dirty="0">
                        <a:solidFill>
                          <a:schemeClr val="dk1"/>
                        </a:solidFill>
                        <a:latin typeface="標楷體" panose="03000509000000000000" pitchFamily="65" charset="-120"/>
                        <a:ea typeface="標楷體" panose="03000509000000000000" pitchFamily="65" charset="-120"/>
                        <a:cs typeface="+mn-cs"/>
                      </a:endParaRPr>
                    </a:p>
                    <a:p>
                      <a:pPr algn="ctr"/>
                      <a:r>
                        <a:rPr lang="zh-TW" altLang="en-US" sz="1600" kern="1200" dirty="0">
                          <a:solidFill>
                            <a:schemeClr val="dk1"/>
                          </a:solidFill>
                          <a:latin typeface="標楷體" panose="03000509000000000000" pitchFamily="65" charset="-120"/>
                          <a:ea typeface="標楷體" panose="03000509000000000000" pitchFamily="65" charset="-120"/>
                          <a:cs typeface="+mn-cs"/>
                        </a:rPr>
                        <a:t>部</a:t>
                      </a:r>
                      <a:endParaRPr lang="en-US" altLang="zh-TW" sz="1600" kern="1200" dirty="0">
                        <a:solidFill>
                          <a:schemeClr val="dk1"/>
                        </a:solidFill>
                        <a:latin typeface="標楷體" panose="03000509000000000000" pitchFamily="65" charset="-120"/>
                        <a:ea typeface="標楷體" panose="03000509000000000000" pitchFamily="65" charset="-120"/>
                        <a:cs typeface="+mn-cs"/>
                      </a:endParaRPr>
                    </a:p>
                    <a:p>
                      <a:pPr algn="ctr"/>
                      <a:r>
                        <a:rPr lang="zh-TW" altLang="en-US" sz="1600" kern="1200" dirty="0">
                          <a:solidFill>
                            <a:schemeClr val="dk1"/>
                          </a:solidFill>
                          <a:latin typeface="標楷體" panose="03000509000000000000" pitchFamily="65" charset="-120"/>
                          <a:ea typeface="標楷體" panose="03000509000000000000" pitchFamily="65" charset="-120"/>
                          <a:cs typeface="+mn-cs"/>
                        </a:rPr>
                        <a:t>氣</a:t>
                      </a:r>
                      <a:endParaRPr lang="en-US" altLang="zh-TW" sz="1600" kern="1200" dirty="0">
                        <a:solidFill>
                          <a:schemeClr val="dk1"/>
                        </a:solidFill>
                        <a:latin typeface="標楷體" panose="03000509000000000000" pitchFamily="65" charset="-120"/>
                        <a:ea typeface="標楷體" panose="03000509000000000000" pitchFamily="65" charset="-120"/>
                        <a:cs typeface="+mn-cs"/>
                      </a:endParaRPr>
                    </a:p>
                    <a:p>
                      <a:pPr algn="ctr"/>
                      <a:r>
                        <a:rPr lang="zh-TW" altLang="en-US" sz="1600" kern="1200" dirty="0">
                          <a:solidFill>
                            <a:schemeClr val="dk1"/>
                          </a:solidFill>
                          <a:latin typeface="標楷體" panose="03000509000000000000" pitchFamily="65" charset="-120"/>
                          <a:ea typeface="標楷體" panose="03000509000000000000" pitchFamily="65" charset="-120"/>
                          <a:cs typeface="+mn-cs"/>
                        </a:rPr>
                        <a:t>候</a:t>
                      </a:r>
                      <a:endParaRPr lang="en-US" altLang="zh-TW" sz="1600" kern="1200" dirty="0">
                        <a:solidFill>
                          <a:schemeClr val="dk1"/>
                        </a:solidFill>
                        <a:latin typeface="標楷體" panose="03000509000000000000" pitchFamily="65" charset="-120"/>
                        <a:ea typeface="標楷體" panose="03000509000000000000" pitchFamily="65" charset="-120"/>
                        <a:cs typeface="+mn-cs"/>
                      </a:endParaRPr>
                    </a:p>
                    <a:p>
                      <a:pPr algn="ctr"/>
                      <a:r>
                        <a:rPr lang="zh-TW" altLang="en-US" sz="1600" kern="1200" dirty="0">
                          <a:solidFill>
                            <a:schemeClr val="dk1"/>
                          </a:solidFill>
                          <a:latin typeface="標楷體" panose="03000509000000000000" pitchFamily="65" charset="-120"/>
                          <a:ea typeface="標楷體" panose="03000509000000000000" pitchFamily="65" charset="-120"/>
                          <a:cs typeface="+mn-cs"/>
                        </a:rPr>
                        <a:t>區</a:t>
                      </a:r>
                    </a:p>
                  </a:txBody>
                  <a:tcPr anchor="ctr"/>
                </a:tc>
                <a:tc>
                  <a:txBody>
                    <a:bodyPr/>
                    <a:lstStyle/>
                    <a:p>
                      <a:pPr marL="0" algn="ctr" defTabSz="914342" rtl="0" eaLnBrk="1" latinLnBrk="0" hangingPunct="1"/>
                      <a:r>
                        <a:rPr lang="zh-TW" altLang="en-US" sz="1600" kern="1200" dirty="0">
                          <a:solidFill>
                            <a:schemeClr val="dk1"/>
                          </a:solidFill>
                          <a:latin typeface="標楷體" panose="03000509000000000000" pitchFamily="65" charset="-120"/>
                          <a:ea typeface="標楷體" panose="03000509000000000000" pitchFamily="65" charset="-120"/>
                          <a:cs typeface="+mn-cs"/>
                        </a:rPr>
                        <a:t>八十</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35280">
                <a:tc>
                  <a:txBody>
                    <a:bodyPr/>
                    <a:lstStyle/>
                    <a:p>
                      <a:pPr algn="ctr"/>
                      <a:r>
                        <a:rPr lang="zh-TW" altLang="en-US" sz="1600" kern="1200" dirty="0">
                          <a:solidFill>
                            <a:schemeClr val="dk1"/>
                          </a:solidFill>
                          <a:latin typeface="標楷體" panose="03000509000000000000" pitchFamily="65" charset="-120"/>
                          <a:ea typeface="標楷體" panose="03000509000000000000" pitchFamily="65" charset="-120"/>
                          <a:cs typeface="+mn-cs"/>
                        </a:rPr>
                        <a:t>百貨商場類：Ｂ類第二組</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a:p>
                  </a:txBody>
                  <a:tcPr/>
                </a:tc>
                <a:tc>
                  <a:txBody>
                    <a:bodyPr/>
                    <a:lstStyle/>
                    <a:p>
                      <a:pPr marL="0" algn="ctr" defTabSz="914342" rtl="0" eaLnBrk="1" latinLnBrk="0" hangingPunct="1"/>
                      <a:r>
                        <a:rPr lang="zh-TW" altLang="en-US" sz="1600" kern="1200" dirty="0">
                          <a:solidFill>
                            <a:schemeClr val="dk1"/>
                          </a:solidFill>
                          <a:latin typeface="標楷體" panose="03000509000000000000" pitchFamily="65" charset="-120"/>
                          <a:ea typeface="標楷體" panose="03000509000000000000" pitchFamily="65" charset="-120"/>
                          <a:cs typeface="+mn-cs"/>
                        </a:rPr>
                        <a:t>二百四十</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540010">
                <a:tc>
                  <a:txBody>
                    <a:bodyPr/>
                    <a:lstStyle/>
                    <a:p>
                      <a:pPr algn="ctr"/>
                      <a:r>
                        <a:rPr lang="zh-TW" altLang="en-US" sz="1600" kern="1200" dirty="0">
                          <a:solidFill>
                            <a:schemeClr val="dk1"/>
                          </a:solidFill>
                          <a:latin typeface="標楷體" panose="03000509000000000000" pitchFamily="65" charset="-120"/>
                          <a:ea typeface="標楷體" panose="03000509000000000000" pitchFamily="65" charset="-120"/>
                          <a:cs typeface="+mn-cs"/>
                        </a:rPr>
                        <a:t>旅館餐飲類：</a:t>
                      </a:r>
                      <a:r>
                        <a:rPr lang="en-US" altLang="zh-TW" sz="1600" kern="1200" dirty="0">
                          <a:solidFill>
                            <a:schemeClr val="dk1"/>
                          </a:solidFill>
                          <a:latin typeface="標楷體" panose="03000509000000000000" pitchFamily="65" charset="-120"/>
                          <a:ea typeface="標楷體" panose="03000509000000000000" pitchFamily="65" charset="-120"/>
                          <a:cs typeface="+mn-cs"/>
                        </a:rPr>
                        <a:t>B</a:t>
                      </a:r>
                      <a:r>
                        <a:rPr lang="zh-TW" altLang="en-US" sz="1600" kern="1200" dirty="0">
                          <a:solidFill>
                            <a:schemeClr val="dk1"/>
                          </a:solidFill>
                          <a:latin typeface="標楷體" panose="03000509000000000000" pitchFamily="65" charset="-120"/>
                          <a:ea typeface="標楷體" panose="03000509000000000000" pitchFamily="65" charset="-120"/>
                          <a:cs typeface="+mn-cs"/>
                        </a:rPr>
                        <a:t>類第三組</a:t>
                      </a:r>
                      <a:endParaRPr lang="en-US" altLang="zh-TW" sz="1600" kern="1200" dirty="0">
                        <a:solidFill>
                          <a:schemeClr val="dk1"/>
                        </a:solidFill>
                        <a:latin typeface="標楷體" panose="03000509000000000000" pitchFamily="65" charset="-120"/>
                        <a:ea typeface="標楷體" panose="03000509000000000000" pitchFamily="65" charset="-120"/>
                        <a:cs typeface="+mn-cs"/>
                      </a:endParaRPr>
                    </a:p>
                    <a:p>
                      <a:pPr algn="ctr"/>
                      <a:r>
                        <a:rPr lang="zh-TW" altLang="en-US" sz="1600" dirty="0">
                          <a:latin typeface="標楷體" panose="03000509000000000000" pitchFamily="65" charset="-120"/>
                          <a:ea typeface="標楷體" panose="03000509000000000000" pitchFamily="65" charset="-120"/>
                        </a:rPr>
                        <a:t> </a:t>
                      </a:r>
                      <a:r>
                        <a:rPr lang="en-US" altLang="zh-TW" sz="1600" kern="1200" dirty="0">
                          <a:solidFill>
                            <a:schemeClr val="dk1"/>
                          </a:solidFill>
                          <a:latin typeface="標楷體" panose="03000509000000000000" pitchFamily="65" charset="-120"/>
                          <a:ea typeface="標楷體" panose="03000509000000000000" pitchFamily="65" charset="-120"/>
                          <a:cs typeface="+mn-cs"/>
                        </a:rPr>
                        <a:t>B</a:t>
                      </a:r>
                      <a:r>
                        <a:rPr lang="zh-TW" altLang="en-US" sz="1600" kern="1200" dirty="0">
                          <a:solidFill>
                            <a:schemeClr val="dk1"/>
                          </a:solidFill>
                          <a:latin typeface="標楷體" panose="03000509000000000000" pitchFamily="65" charset="-120"/>
                          <a:ea typeface="標楷體" panose="03000509000000000000" pitchFamily="65" charset="-120"/>
                          <a:cs typeface="+mn-cs"/>
                        </a:rPr>
                        <a:t>類第四組</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a:p>
                  </a:txBody>
                  <a:tcPr/>
                </a:tc>
                <a:tc>
                  <a:txBody>
                    <a:bodyPr/>
                    <a:lstStyle/>
                    <a:p>
                      <a:pPr marL="0" algn="ctr" defTabSz="914342" rtl="0" eaLnBrk="1" latinLnBrk="0" hangingPunct="1"/>
                      <a:r>
                        <a:rPr lang="zh-TW" altLang="en-US" sz="1600" kern="1200" dirty="0">
                          <a:solidFill>
                            <a:schemeClr val="dk1"/>
                          </a:solidFill>
                          <a:latin typeface="標楷體" panose="03000509000000000000" pitchFamily="65" charset="-120"/>
                          <a:ea typeface="標楷體" panose="03000509000000000000" pitchFamily="65" charset="-120"/>
                          <a:cs typeface="+mn-cs"/>
                        </a:rPr>
                        <a:t>一百</a:t>
                      </a:r>
                    </a:p>
                  </a:txBody>
                  <a:tcPr anchor="ctr"/>
                </a:tc>
                <a:extLst>
                  <a:ext uri="{0D108BD9-81ED-4DB2-BD59-A6C34878D82A}">
                    <a16:rowId xmlns:a16="http://schemas.microsoft.com/office/drawing/2014/main" val="10003"/>
                  </a:ext>
                </a:extLst>
              </a:tr>
              <a:tr h="458688">
                <a:tc>
                  <a:txBody>
                    <a:bodyPr/>
                    <a:lstStyle/>
                    <a:p>
                      <a:pPr algn="ctr"/>
                      <a:r>
                        <a:rPr lang="zh-TW" altLang="en-US" sz="1600" kern="1200" dirty="0">
                          <a:solidFill>
                            <a:schemeClr val="dk1"/>
                          </a:solidFill>
                          <a:latin typeface="標楷體" panose="03000509000000000000" pitchFamily="65" charset="-120"/>
                          <a:ea typeface="標楷體" panose="03000509000000000000" pitchFamily="65" charset="-120"/>
                          <a:cs typeface="+mn-cs"/>
                        </a:rPr>
                        <a:t>醫院類：Ｆ類第一組</a:t>
                      </a:r>
                      <a:endParaRPr lang="zh-TW" altLang="en-US" sz="1600" dirty="0">
                        <a:latin typeface="標楷體" panose="03000509000000000000" pitchFamily="65" charset="-120"/>
                        <a:ea typeface="標楷體" panose="03000509000000000000" pitchFamily="65" charset="-120"/>
                      </a:endParaRPr>
                    </a:p>
                  </a:txBody>
                  <a:tcPr anchor="ctr"/>
                </a:tc>
                <a:tc vMerge="1">
                  <a:txBody>
                    <a:bodyPr/>
                    <a:lstStyle/>
                    <a:p>
                      <a:endParaRPr lang="zh-TW" altLang="en-US"/>
                    </a:p>
                  </a:txBody>
                  <a:tcPr/>
                </a:tc>
                <a:tc>
                  <a:txBody>
                    <a:bodyPr/>
                    <a:lstStyle/>
                    <a:p>
                      <a:pPr marL="0" algn="ctr" defTabSz="914342" rtl="0" eaLnBrk="1" latinLnBrk="0" hangingPunct="1"/>
                      <a:r>
                        <a:rPr lang="zh-TW" altLang="en-US" sz="1600" kern="1200" dirty="0">
                          <a:solidFill>
                            <a:schemeClr val="dk1"/>
                          </a:solidFill>
                          <a:latin typeface="標楷體" panose="03000509000000000000" pitchFamily="65" charset="-120"/>
                          <a:ea typeface="標楷體" panose="03000509000000000000" pitchFamily="65" charset="-120"/>
                          <a:cs typeface="+mn-cs"/>
                        </a:rPr>
                        <a:t>一百四十</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3431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00472" y="529516"/>
            <a:ext cx="8424416" cy="523216"/>
          </a:xfrm>
          <a:prstGeom prst="rect">
            <a:avLst/>
          </a:prstGeom>
          <a:noFill/>
        </p:spPr>
        <p:txBody>
          <a:bodyPr wrap="square" lIns="91434" tIns="45718" rIns="91434" bIns="45718" rtlCol="0">
            <a:spAutoFit/>
          </a:bodyPr>
          <a:lstStyle/>
          <a:p>
            <a:r>
              <a:rPr lang="en-US" altLang="zh-TW" sz="2800" b="1" dirty="0">
                <a:latin typeface="標楷體"/>
                <a:ea typeface="標楷體"/>
              </a:rPr>
              <a:t>(</a:t>
            </a:r>
            <a:r>
              <a:rPr lang="zh-TW" altLang="en-US" sz="2800" b="1" dirty="0">
                <a:latin typeface="標楷體"/>
                <a:ea typeface="標楷體"/>
              </a:rPr>
              <a:t>二</a:t>
            </a:r>
            <a:r>
              <a:rPr lang="en-US" altLang="zh-TW" sz="2800" b="1" dirty="0">
                <a:latin typeface="標楷體"/>
                <a:ea typeface="標楷體"/>
              </a:rPr>
              <a:t>)</a:t>
            </a:r>
            <a:r>
              <a:rPr lang="zh-TW" altLang="en-US" sz="2800" b="1" dirty="0">
                <a:latin typeface="標楷體"/>
                <a:ea typeface="標楷體"/>
              </a:rPr>
              <a:t>、</a:t>
            </a:r>
            <a:r>
              <a:rPr lang="zh-TW" altLang="en-US" sz="2800" b="1" dirty="0">
                <a:latin typeface="標楷體" panose="03000509000000000000" pitchFamily="65" charset="-120"/>
                <a:ea typeface="標楷體" panose="03000509000000000000" pitchFamily="65" charset="-120"/>
              </a:rPr>
              <a:t>建築物節約能源</a:t>
            </a:r>
          </a:p>
        </p:txBody>
      </p:sp>
      <p:sp>
        <p:nvSpPr>
          <p:cNvPr id="5" name="矩形 4"/>
          <p:cNvSpPr/>
          <p:nvPr/>
        </p:nvSpPr>
        <p:spPr>
          <a:xfrm>
            <a:off x="272479" y="1048668"/>
            <a:ext cx="9361041" cy="923330"/>
          </a:xfrm>
          <a:prstGeom prst="rect">
            <a:avLst/>
          </a:prstGeom>
        </p:spPr>
        <p:txBody>
          <a:bodyPr wrap="square">
            <a:spAutoFit/>
          </a:bodyPr>
          <a:lstStyle/>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住宿類建築物外殼不透光之外牆部分之平均熱傳透率應</a:t>
            </a:r>
            <a:r>
              <a:rPr lang="zh-TW" altLang="en-US" b="1" dirty="0">
                <a:solidFill>
                  <a:srgbClr val="FF0000"/>
                </a:solidFill>
                <a:latin typeface="標楷體" panose="03000509000000000000" pitchFamily="65" charset="-120"/>
                <a:ea typeface="標楷體" panose="03000509000000000000" pitchFamily="65" charset="-120"/>
              </a:rPr>
              <a:t>低於三點五</a:t>
            </a:r>
            <a:r>
              <a:rPr lang="zh-TW" altLang="en-US" dirty="0">
                <a:latin typeface="標楷體" panose="03000509000000000000" pitchFamily="65" charset="-120"/>
                <a:ea typeface="標楷體" panose="03000509000000000000" pitchFamily="65" charset="-120"/>
              </a:rPr>
              <a:t>瓦∕（平方公尺．度），且其建築物外殼等價開窗率之計算值應低於下表之基準值。但符合本編第三百零八條之二規定者，不在此限：　　</a:t>
            </a:r>
            <a:endParaRPr lang="en-US" altLang="zh-TW" dirty="0">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424924059"/>
              </p:ext>
            </p:extLst>
          </p:nvPr>
        </p:nvGraphicFramePr>
        <p:xfrm>
          <a:off x="1424608" y="2132856"/>
          <a:ext cx="7200279" cy="741680"/>
        </p:xfrm>
        <a:graphic>
          <a:graphicData uri="http://schemas.openxmlformats.org/drawingml/2006/table">
            <a:tbl>
              <a:tblPr firstRow="1" bandRow="1">
                <a:tableStyleId>{5940675A-B579-460E-94D1-54222C63F5DA}</a:tableStyleId>
              </a:tblPr>
              <a:tblGrid>
                <a:gridCol w="2400093">
                  <a:extLst>
                    <a:ext uri="{9D8B030D-6E8A-4147-A177-3AD203B41FA5}">
                      <a16:colId xmlns:a16="http://schemas.microsoft.com/office/drawing/2014/main" val="20000"/>
                    </a:ext>
                  </a:extLst>
                </a:gridCol>
                <a:gridCol w="1344323">
                  <a:extLst>
                    <a:ext uri="{9D8B030D-6E8A-4147-A177-3AD203B41FA5}">
                      <a16:colId xmlns:a16="http://schemas.microsoft.com/office/drawing/2014/main" val="20001"/>
                    </a:ext>
                  </a:extLst>
                </a:gridCol>
                <a:gridCol w="3455863">
                  <a:extLst>
                    <a:ext uri="{9D8B030D-6E8A-4147-A177-3AD203B41FA5}">
                      <a16:colId xmlns:a16="http://schemas.microsoft.com/office/drawing/2014/main" val="20002"/>
                    </a:ext>
                  </a:extLst>
                </a:gridCol>
              </a:tblGrid>
              <a:tr h="370840">
                <a:tc rowSpan="2">
                  <a:txBody>
                    <a:bodyPr/>
                    <a:lstStyle/>
                    <a:p>
                      <a:r>
                        <a:rPr lang="zh-TW" altLang="en-US" sz="1800" kern="1200" dirty="0">
                          <a:latin typeface="標楷體" panose="03000509000000000000" pitchFamily="65" charset="-120"/>
                          <a:ea typeface="標楷體" panose="03000509000000000000" pitchFamily="65" charset="-120"/>
                        </a:rPr>
                        <a:t>住宿類：</a:t>
                      </a:r>
                      <a:r>
                        <a:rPr lang="zh-TW" altLang="en-US" dirty="0">
                          <a:latin typeface="標楷體" panose="03000509000000000000" pitchFamily="65" charset="-120"/>
                          <a:ea typeface="標楷體" panose="03000509000000000000" pitchFamily="65" charset="-120"/>
                        </a:rPr>
                        <a:t> </a:t>
                      </a:r>
                      <a:r>
                        <a:rPr lang="zh-TW" altLang="en-US" sz="1800" kern="1200" dirty="0">
                          <a:latin typeface="標楷體" panose="03000509000000000000" pitchFamily="65" charset="-120"/>
                          <a:ea typeface="標楷體" panose="03000509000000000000" pitchFamily="65" charset="-120"/>
                        </a:rPr>
                        <a:t>Ｈ類第一組</a:t>
                      </a:r>
                      <a:r>
                        <a:rPr lang="zh-TW" altLang="en-US" dirty="0">
                          <a:latin typeface="標楷體" panose="03000509000000000000" pitchFamily="65" charset="-120"/>
                          <a:ea typeface="標楷體" panose="03000509000000000000" pitchFamily="65" charset="-120"/>
                        </a:rPr>
                        <a:t> </a:t>
                      </a:r>
                      <a:r>
                        <a:rPr lang="zh-TW" altLang="en-US" sz="1800" kern="1200" dirty="0">
                          <a:latin typeface="標楷體" panose="03000509000000000000" pitchFamily="65" charset="-120"/>
                          <a:ea typeface="標楷體" panose="03000509000000000000" pitchFamily="65" charset="-120"/>
                        </a:rPr>
                        <a:t>Ｈ類第二組</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sz="1800" kern="1200" dirty="0">
                          <a:solidFill>
                            <a:schemeClr val="tx1"/>
                          </a:solidFill>
                          <a:latin typeface="標楷體" panose="03000509000000000000" pitchFamily="65" charset="-120"/>
                          <a:ea typeface="標楷體" panose="03000509000000000000" pitchFamily="65" charset="-120"/>
                          <a:cs typeface="+mn-cs"/>
                        </a:rPr>
                        <a:t>氣候分區</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sz="1800" kern="1200" dirty="0">
                          <a:solidFill>
                            <a:schemeClr val="tx1"/>
                          </a:solidFill>
                          <a:latin typeface="標楷體" panose="03000509000000000000" pitchFamily="65" charset="-120"/>
                          <a:ea typeface="標楷體" panose="03000509000000000000" pitchFamily="65" charset="-120"/>
                          <a:cs typeface="+mn-cs"/>
                        </a:rPr>
                        <a:t>建築物外殼等價開窗率基準值</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1800" kern="1200" dirty="0">
                          <a:solidFill>
                            <a:schemeClr val="tx1"/>
                          </a:solidFill>
                          <a:latin typeface="標楷體" panose="03000509000000000000" pitchFamily="65" charset="-120"/>
                          <a:ea typeface="標楷體" panose="03000509000000000000" pitchFamily="65" charset="-120"/>
                          <a:cs typeface="+mn-cs"/>
                        </a:rPr>
                        <a:t>北部氣候區</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sz="1800" kern="1200" dirty="0">
                          <a:solidFill>
                            <a:schemeClr val="tx1"/>
                          </a:solidFill>
                          <a:latin typeface="標楷體" panose="03000509000000000000" pitchFamily="65" charset="-120"/>
                          <a:ea typeface="標楷體" panose="03000509000000000000" pitchFamily="65" charset="-120"/>
                          <a:cs typeface="+mn-cs"/>
                        </a:rPr>
                        <a:t>百分之十三</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1"/>
                  </a:ext>
                </a:extLst>
              </a:tr>
            </a:tbl>
          </a:graphicData>
        </a:graphic>
      </p:graphicFrame>
      <p:sp>
        <p:nvSpPr>
          <p:cNvPr id="7" name="矩形 6"/>
          <p:cNvSpPr/>
          <p:nvPr/>
        </p:nvSpPr>
        <p:spPr>
          <a:xfrm>
            <a:off x="424878" y="3009726"/>
            <a:ext cx="9361041" cy="646331"/>
          </a:xfrm>
          <a:prstGeom prst="rect">
            <a:avLst/>
          </a:prstGeom>
        </p:spPr>
        <p:txBody>
          <a:bodyPr wrap="square">
            <a:spAutoFit/>
          </a:bodyPr>
          <a:lstStyle/>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學校類建築物居室空間之窗面平均日射取得量應分別低於下表之基準值。但符合本編第三百零八條之二規定者，不在此限。　</a:t>
            </a:r>
            <a:endParaRPr lang="en-US" altLang="zh-TW" dirty="0">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467374108"/>
              </p:ext>
            </p:extLst>
          </p:nvPr>
        </p:nvGraphicFramePr>
        <p:xfrm>
          <a:off x="1424609" y="3700512"/>
          <a:ext cx="7200279" cy="1737360"/>
        </p:xfrm>
        <a:graphic>
          <a:graphicData uri="http://schemas.openxmlformats.org/drawingml/2006/table">
            <a:tbl>
              <a:tblPr firstRow="1" bandRow="1">
                <a:tableStyleId>{5940675A-B579-460E-94D1-54222C63F5DA}</a:tableStyleId>
              </a:tblPr>
              <a:tblGrid>
                <a:gridCol w="1728191">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4103936">
                  <a:extLst>
                    <a:ext uri="{9D8B030D-6E8A-4147-A177-3AD203B41FA5}">
                      <a16:colId xmlns:a16="http://schemas.microsoft.com/office/drawing/2014/main" val="20002"/>
                    </a:ext>
                  </a:extLst>
                </a:gridCol>
              </a:tblGrid>
              <a:tr h="0">
                <a:tc rowSpan="2">
                  <a:txBody>
                    <a:bodyPr/>
                    <a:lstStyle/>
                    <a:p>
                      <a:r>
                        <a:rPr lang="zh-TW" altLang="en-US" sz="1800" kern="1200" dirty="0">
                          <a:solidFill>
                            <a:schemeClr val="tx1"/>
                          </a:solidFill>
                          <a:latin typeface="標楷體" panose="03000509000000000000" pitchFamily="65" charset="-120"/>
                          <a:ea typeface="標楷體" panose="03000509000000000000" pitchFamily="65" charset="-120"/>
                          <a:cs typeface="+mn-cs"/>
                        </a:rPr>
                        <a:t>學校類建築物：</a:t>
                      </a:r>
                      <a:r>
                        <a:rPr lang="zh-TW" altLang="en-US" dirty="0">
                          <a:latin typeface="標楷體" panose="03000509000000000000" pitchFamily="65" charset="-120"/>
                          <a:ea typeface="標楷體" panose="03000509000000000000" pitchFamily="65" charset="-120"/>
                        </a:rPr>
                        <a:t> </a:t>
                      </a:r>
                      <a:br>
                        <a:rPr lang="zh-TW" altLang="en-US" dirty="0">
                          <a:latin typeface="標楷體" panose="03000509000000000000" pitchFamily="65" charset="-120"/>
                          <a:ea typeface="標楷體" panose="03000509000000000000" pitchFamily="65" charset="-120"/>
                        </a:rPr>
                      </a:br>
                      <a:r>
                        <a:rPr lang="en-US" altLang="zh-TW" sz="1800" kern="1200" dirty="0">
                          <a:solidFill>
                            <a:schemeClr val="tx1"/>
                          </a:solidFill>
                          <a:latin typeface="標楷體" panose="03000509000000000000" pitchFamily="65" charset="-120"/>
                          <a:ea typeface="標楷體" panose="03000509000000000000" pitchFamily="65" charset="-120"/>
                          <a:cs typeface="+mn-cs"/>
                        </a:rPr>
                        <a:t>D</a:t>
                      </a:r>
                      <a:r>
                        <a:rPr lang="zh-TW" altLang="en-US" sz="1800" kern="1200" dirty="0">
                          <a:solidFill>
                            <a:schemeClr val="tx1"/>
                          </a:solidFill>
                          <a:latin typeface="標楷體" panose="03000509000000000000" pitchFamily="65" charset="-120"/>
                          <a:ea typeface="標楷體" panose="03000509000000000000" pitchFamily="65" charset="-120"/>
                          <a:cs typeface="+mn-cs"/>
                        </a:rPr>
                        <a:t>類第三組</a:t>
                      </a:r>
                      <a:r>
                        <a:rPr lang="zh-TW" altLang="en-US" dirty="0">
                          <a:latin typeface="標楷體" panose="03000509000000000000" pitchFamily="65" charset="-120"/>
                          <a:ea typeface="標楷體" panose="03000509000000000000" pitchFamily="65" charset="-120"/>
                        </a:rPr>
                        <a:t> </a:t>
                      </a:r>
                      <a:br>
                        <a:rPr lang="zh-TW" altLang="en-US" dirty="0">
                          <a:latin typeface="標楷體" panose="03000509000000000000" pitchFamily="65" charset="-120"/>
                          <a:ea typeface="標楷體" panose="03000509000000000000" pitchFamily="65" charset="-120"/>
                        </a:rPr>
                      </a:br>
                      <a:r>
                        <a:rPr lang="en-US" altLang="zh-TW" sz="1800" kern="1200" dirty="0">
                          <a:solidFill>
                            <a:schemeClr val="tx1"/>
                          </a:solidFill>
                          <a:latin typeface="標楷體" panose="03000509000000000000" pitchFamily="65" charset="-120"/>
                          <a:ea typeface="標楷體" panose="03000509000000000000" pitchFamily="65" charset="-120"/>
                          <a:cs typeface="+mn-cs"/>
                        </a:rPr>
                        <a:t>D</a:t>
                      </a:r>
                      <a:r>
                        <a:rPr lang="zh-TW" altLang="en-US" sz="1800" kern="1200" dirty="0">
                          <a:solidFill>
                            <a:schemeClr val="tx1"/>
                          </a:solidFill>
                          <a:latin typeface="標楷體" panose="03000509000000000000" pitchFamily="65" charset="-120"/>
                          <a:ea typeface="標楷體" panose="03000509000000000000" pitchFamily="65" charset="-120"/>
                          <a:cs typeface="+mn-cs"/>
                        </a:rPr>
                        <a:t>類第四組</a:t>
                      </a:r>
                      <a:r>
                        <a:rPr lang="zh-TW" altLang="en-US" dirty="0">
                          <a:latin typeface="標楷體" panose="03000509000000000000" pitchFamily="65" charset="-120"/>
                          <a:ea typeface="標楷體" panose="03000509000000000000" pitchFamily="65" charset="-120"/>
                        </a:rPr>
                        <a:t> </a:t>
                      </a:r>
                      <a:br>
                        <a:rPr lang="zh-TW" altLang="en-US" dirty="0">
                          <a:latin typeface="標楷體" panose="03000509000000000000" pitchFamily="65" charset="-120"/>
                          <a:ea typeface="標楷體" panose="03000509000000000000" pitchFamily="65" charset="-120"/>
                        </a:rPr>
                      </a:br>
                      <a:r>
                        <a:rPr lang="en-US" altLang="zh-TW" sz="1800" kern="1200" dirty="0">
                          <a:solidFill>
                            <a:schemeClr val="tx1"/>
                          </a:solidFill>
                          <a:latin typeface="標楷體" panose="03000509000000000000" pitchFamily="65" charset="-120"/>
                          <a:ea typeface="標楷體" panose="03000509000000000000" pitchFamily="65" charset="-120"/>
                          <a:cs typeface="+mn-cs"/>
                        </a:rPr>
                        <a:t>D</a:t>
                      </a:r>
                      <a:r>
                        <a:rPr lang="zh-TW" altLang="en-US" sz="1800" kern="1200" dirty="0">
                          <a:solidFill>
                            <a:schemeClr val="tx1"/>
                          </a:solidFill>
                          <a:latin typeface="標楷體" panose="03000509000000000000" pitchFamily="65" charset="-120"/>
                          <a:ea typeface="標楷體" panose="03000509000000000000" pitchFamily="65" charset="-120"/>
                          <a:cs typeface="+mn-cs"/>
                        </a:rPr>
                        <a:t>類第五組</a:t>
                      </a:r>
                      <a:r>
                        <a:rPr lang="zh-TW" altLang="en-US" dirty="0">
                          <a:latin typeface="標楷體" panose="03000509000000000000" pitchFamily="65" charset="-120"/>
                          <a:ea typeface="標楷體" panose="03000509000000000000" pitchFamily="65" charset="-120"/>
                        </a:rPr>
                        <a:t> </a:t>
                      </a:r>
                      <a:br>
                        <a:rPr lang="zh-TW" altLang="en-US" dirty="0">
                          <a:latin typeface="標楷體" panose="03000509000000000000" pitchFamily="65" charset="-120"/>
                          <a:ea typeface="標楷體" panose="03000509000000000000" pitchFamily="65" charset="-120"/>
                        </a:rPr>
                      </a:br>
                      <a:r>
                        <a:rPr lang="en-US" altLang="zh-TW" sz="1800" kern="1200" dirty="0">
                          <a:solidFill>
                            <a:schemeClr val="tx1"/>
                          </a:solidFill>
                          <a:latin typeface="標楷體" panose="03000509000000000000" pitchFamily="65" charset="-120"/>
                          <a:ea typeface="標楷體" panose="03000509000000000000" pitchFamily="65" charset="-120"/>
                          <a:cs typeface="+mn-cs"/>
                        </a:rPr>
                        <a:t>F</a:t>
                      </a:r>
                      <a:r>
                        <a:rPr lang="zh-TW" altLang="en-US" sz="1800" kern="1200" dirty="0">
                          <a:solidFill>
                            <a:schemeClr val="tx1"/>
                          </a:solidFill>
                          <a:latin typeface="標楷體" panose="03000509000000000000" pitchFamily="65" charset="-120"/>
                          <a:ea typeface="標楷體" panose="03000509000000000000" pitchFamily="65" charset="-120"/>
                          <a:cs typeface="+mn-cs"/>
                        </a:rPr>
                        <a:t>類第二組</a:t>
                      </a:r>
                      <a:r>
                        <a:rPr lang="zh-TW" altLang="en-US" dirty="0">
                          <a:latin typeface="標楷體" panose="03000509000000000000" pitchFamily="65" charset="-120"/>
                          <a:ea typeface="標楷體" panose="03000509000000000000" pitchFamily="65" charset="-120"/>
                        </a:rPr>
                        <a:t> </a:t>
                      </a:r>
                      <a:br>
                        <a:rPr lang="zh-TW" altLang="en-US" dirty="0">
                          <a:latin typeface="標楷體" panose="03000509000000000000" pitchFamily="65" charset="-120"/>
                          <a:ea typeface="標楷體" panose="03000509000000000000" pitchFamily="65" charset="-120"/>
                        </a:rPr>
                      </a:br>
                      <a:r>
                        <a:rPr lang="en-US" altLang="zh-TW" sz="1800" kern="1200" dirty="0">
                          <a:solidFill>
                            <a:schemeClr val="tx1"/>
                          </a:solidFill>
                          <a:latin typeface="標楷體" panose="03000509000000000000" pitchFamily="65" charset="-120"/>
                          <a:ea typeface="標楷體" panose="03000509000000000000" pitchFamily="65" charset="-120"/>
                          <a:cs typeface="+mn-cs"/>
                        </a:rPr>
                        <a:t>F</a:t>
                      </a:r>
                      <a:r>
                        <a:rPr lang="zh-TW" altLang="en-US" sz="1800" kern="1200" dirty="0">
                          <a:solidFill>
                            <a:schemeClr val="tx1"/>
                          </a:solidFill>
                          <a:latin typeface="標楷體" panose="03000509000000000000" pitchFamily="65" charset="-120"/>
                          <a:ea typeface="標楷體" panose="03000509000000000000" pitchFamily="65" charset="-120"/>
                          <a:cs typeface="+mn-cs"/>
                        </a:rPr>
                        <a:t>類第三組</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sz="1800" kern="1200" dirty="0">
                          <a:solidFill>
                            <a:schemeClr val="tx1"/>
                          </a:solidFill>
                          <a:latin typeface="標楷體" panose="03000509000000000000" pitchFamily="65" charset="-120"/>
                          <a:ea typeface="標楷體" panose="03000509000000000000" pitchFamily="65" charset="-120"/>
                          <a:cs typeface="+mn-cs"/>
                        </a:rPr>
                        <a:t>氣候分區</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sz="1800" kern="1200" dirty="0">
                          <a:solidFill>
                            <a:schemeClr val="tx1"/>
                          </a:solidFill>
                          <a:latin typeface="標楷體" panose="03000509000000000000" pitchFamily="65" charset="-120"/>
                          <a:ea typeface="標楷體" panose="03000509000000000000" pitchFamily="65" charset="-120"/>
                          <a:cs typeface="+mn-cs"/>
                        </a:rPr>
                        <a:t>窗面平均日射取得量基準值</a:t>
                      </a:r>
                      <a:r>
                        <a:rPr lang="zh-TW" altLang="en-US" dirty="0">
                          <a:latin typeface="標楷體" panose="03000509000000000000" pitchFamily="65" charset="-120"/>
                          <a:ea typeface="標楷體" panose="03000509000000000000" pitchFamily="65" charset="-120"/>
                        </a:rPr>
                        <a:t> </a:t>
                      </a:r>
                      <a:br>
                        <a:rPr lang="zh-TW" altLang="en-US" dirty="0">
                          <a:latin typeface="標楷體" panose="03000509000000000000" pitchFamily="65" charset="-120"/>
                          <a:ea typeface="標楷體" panose="03000509000000000000" pitchFamily="65" charset="-120"/>
                        </a:rPr>
                      </a:br>
                      <a:r>
                        <a:rPr lang="zh-TW" altLang="en-US" sz="1800" kern="1200" dirty="0">
                          <a:solidFill>
                            <a:schemeClr val="tx1"/>
                          </a:solidFill>
                          <a:latin typeface="標楷體" panose="03000509000000000000" pitchFamily="65" charset="-120"/>
                          <a:ea typeface="標楷體" panose="03000509000000000000" pitchFamily="65" charset="-120"/>
                          <a:cs typeface="+mn-cs"/>
                        </a:rPr>
                        <a:t>單位：千瓦．小時／（平方公尺．年）</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1800" kern="1200" dirty="0">
                          <a:solidFill>
                            <a:schemeClr val="tx1"/>
                          </a:solidFill>
                          <a:latin typeface="標楷體" panose="03000509000000000000" pitchFamily="65" charset="-120"/>
                          <a:ea typeface="標楷體" panose="03000509000000000000" pitchFamily="65" charset="-120"/>
                          <a:cs typeface="+mn-cs"/>
                        </a:rPr>
                        <a:t>北部氣候區</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sz="1800" kern="1200" dirty="0">
                          <a:solidFill>
                            <a:schemeClr val="tx1"/>
                          </a:solidFill>
                          <a:latin typeface="標楷體" panose="03000509000000000000" pitchFamily="65" charset="-120"/>
                          <a:ea typeface="標楷體" panose="03000509000000000000" pitchFamily="65" charset="-120"/>
                          <a:cs typeface="+mn-cs"/>
                        </a:rPr>
                        <a:t>一百六十</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1"/>
                  </a:ext>
                </a:extLst>
              </a:tr>
            </a:tbl>
          </a:graphicData>
        </a:graphic>
      </p:graphicFrame>
      <p:sp>
        <p:nvSpPr>
          <p:cNvPr id="9" name="Text Box 10"/>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latin typeface="Arial Black" pitchFamily="34" charset="0"/>
              </a:rPr>
              <a:t>0-5</a:t>
            </a:r>
          </a:p>
        </p:txBody>
      </p:sp>
    </p:spTree>
    <p:extLst>
      <p:ext uri="{BB962C8B-B14F-4D97-AF65-F5344CB8AC3E}">
        <p14:creationId xmlns:p14="http://schemas.microsoft.com/office/powerpoint/2010/main" val="2424909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00471" y="529516"/>
            <a:ext cx="9433049" cy="523216"/>
          </a:xfrm>
          <a:prstGeom prst="rect">
            <a:avLst/>
          </a:prstGeom>
          <a:noFill/>
        </p:spPr>
        <p:txBody>
          <a:bodyPr wrap="square" lIns="91434" tIns="45718" rIns="91434" bIns="45718" rtlCol="0">
            <a:spAutoFit/>
          </a:bodyPr>
          <a:lstStyle/>
          <a:p>
            <a:pPr marL="3051175" indent="-3051175"/>
            <a:r>
              <a:rPr lang="en-US" altLang="zh-TW" sz="2800" b="1" dirty="0">
                <a:latin typeface="標楷體"/>
                <a:ea typeface="標楷體"/>
              </a:rPr>
              <a:t>(</a:t>
            </a:r>
            <a:r>
              <a:rPr lang="zh-TW" altLang="en-US" sz="2800" b="1" dirty="0">
                <a:latin typeface="標楷體"/>
                <a:ea typeface="標楷體"/>
              </a:rPr>
              <a:t>二</a:t>
            </a:r>
            <a:r>
              <a:rPr lang="en-US" altLang="zh-TW" sz="2800" b="1" dirty="0">
                <a:latin typeface="標楷體"/>
                <a:ea typeface="標楷體"/>
              </a:rPr>
              <a:t>)</a:t>
            </a:r>
            <a:r>
              <a:rPr lang="zh-TW" altLang="en-US" sz="2800" b="1" dirty="0">
                <a:latin typeface="標楷體"/>
                <a:ea typeface="標楷體"/>
              </a:rPr>
              <a:t>、綠建材</a:t>
            </a:r>
            <a:endParaRPr lang="zh-TW" altLang="en-US" sz="2800" b="1" dirty="0">
              <a:latin typeface="標楷體" panose="03000509000000000000" pitchFamily="65" charset="-120"/>
              <a:ea typeface="標楷體" panose="03000509000000000000" pitchFamily="65" charset="-120"/>
            </a:endParaRPr>
          </a:p>
        </p:txBody>
      </p:sp>
      <p:sp>
        <p:nvSpPr>
          <p:cNvPr id="5" name="矩形 4"/>
          <p:cNvSpPr/>
          <p:nvPr/>
        </p:nvSpPr>
        <p:spPr>
          <a:xfrm>
            <a:off x="560388" y="1330890"/>
            <a:ext cx="9073132" cy="3139321"/>
          </a:xfrm>
          <a:prstGeom prst="rect">
            <a:avLst/>
          </a:prstGeom>
        </p:spPr>
        <p:txBody>
          <a:bodyPr wrap="square">
            <a:spAutoFit/>
          </a:bodyPr>
          <a:lstStyle/>
          <a:p>
            <a:r>
              <a:rPr lang="zh-TW" altLang="en-US" b="1" dirty="0">
                <a:latin typeface="標楷體" panose="03000509000000000000" pitchFamily="65" charset="-120"/>
                <a:ea typeface="標楷體" panose="03000509000000000000" pitchFamily="65" charset="-120"/>
              </a:rPr>
              <a:t>綠建材，</a:t>
            </a:r>
            <a:r>
              <a:rPr lang="zh-TW" altLang="en-US" dirty="0">
                <a:latin typeface="標楷體" panose="03000509000000000000" pitchFamily="65" charset="-120"/>
                <a:ea typeface="標楷體" panose="03000509000000000000" pitchFamily="65" charset="-120"/>
              </a:rPr>
              <a:t>建築物應使用綠建材，並符合下列規定：</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一、建築物室內裝修材料、樓地板面材料及窗，其</a:t>
            </a:r>
            <a:r>
              <a:rPr lang="zh-TW" altLang="en-US" u="sng" dirty="0">
                <a:solidFill>
                  <a:srgbClr val="FF0000"/>
                </a:solidFill>
                <a:latin typeface="標楷體" panose="03000509000000000000" pitchFamily="65" charset="-120"/>
                <a:ea typeface="標楷體" panose="03000509000000000000" pitchFamily="65" charset="-120"/>
              </a:rPr>
              <a:t>綠建材使用率應達總面積</a:t>
            </a:r>
            <a:r>
              <a:rPr lang="zh-TW" altLang="en-US" b="1" dirty="0">
                <a:solidFill>
                  <a:srgbClr val="FF0000"/>
                </a:solidFill>
                <a:latin typeface="標楷體" panose="03000509000000000000" pitchFamily="65" charset="-120"/>
                <a:ea typeface="標楷體" panose="03000509000000000000" pitchFamily="65" charset="-120"/>
              </a:rPr>
              <a:t>百分之四十五以上</a:t>
            </a:r>
            <a:r>
              <a:rPr lang="zh-TW" altLang="en-US" dirty="0">
                <a:latin typeface="標楷體" panose="03000509000000000000" pitchFamily="65" charset="-120"/>
                <a:ea typeface="標楷體" panose="03000509000000000000" pitchFamily="65" charset="-120"/>
              </a:rPr>
              <a:t>。但窗未使用綠建材者，得不計入總面積檢討。</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二、建築物</a:t>
            </a:r>
            <a:r>
              <a:rPr lang="zh-TW" altLang="en-US" b="1" dirty="0">
                <a:solidFill>
                  <a:srgbClr val="FF0000"/>
                </a:solidFill>
                <a:latin typeface="標楷體" panose="03000509000000000000" pitchFamily="65" charset="-120"/>
                <a:ea typeface="標楷體" panose="03000509000000000000" pitchFamily="65" charset="-120"/>
              </a:rPr>
              <a:t>戶外地面</a:t>
            </a:r>
            <a:r>
              <a:rPr lang="zh-TW" altLang="en-US" u="sng" dirty="0">
                <a:solidFill>
                  <a:srgbClr val="FF0000"/>
                </a:solidFill>
                <a:latin typeface="標楷體" panose="03000509000000000000" pitchFamily="65" charset="-120"/>
                <a:ea typeface="標楷體" panose="03000509000000000000" pitchFamily="65" charset="-120"/>
              </a:rPr>
              <a:t>扣除車道</a:t>
            </a:r>
            <a:r>
              <a:rPr lang="zh-TW" altLang="en-US" dirty="0">
                <a:latin typeface="標楷體" panose="03000509000000000000" pitchFamily="65" charset="-120"/>
                <a:ea typeface="標楷體" panose="03000509000000000000" pitchFamily="65" charset="-120"/>
              </a:rPr>
              <a:t>、</a:t>
            </a:r>
            <a:r>
              <a:rPr lang="zh-TW" altLang="en-US" u="sng" dirty="0">
                <a:solidFill>
                  <a:srgbClr val="FF0000"/>
                </a:solidFill>
                <a:latin typeface="標楷體" panose="03000509000000000000" pitchFamily="65" charset="-120"/>
                <a:ea typeface="標楷體" panose="03000509000000000000" pitchFamily="65" charset="-120"/>
              </a:rPr>
              <a:t>汽車出入緩衝空間</a:t>
            </a:r>
            <a:r>
              <a:rPr lang="zh-TW" altLang="en-US" dirty="0">
                <a:latin typeface="標楷體" panose="03000509000000000000" pitchFamily="65" charset="-120"/>
                <a:ea typeface="標楷體" panose="03000509000000000000" pitchFamily="65" charset="-120"/>
              </a:rPr>
              <a:t>、</a:t>
            </a:r>
            <a:r>
              <a:rPr lang="zh-TW" altLang="en-US" u="sng" dirty="0">
                <a:solidFill>
                  <a:srgbClr val="FF0000"/>
                </a:solidFill>
                <a:latin typeface="標楷體" panose="03000509000000000000" pitchFamily="65" charset="-120"/>
                <a:ea typeface="標楷體" panose="03000509000000000000" pitchFamily="65" charset="-120"/>
              </a:rPr>
              <a:t>消防車輛救災活動空間及無須鋪設地面材料部分</a:t>
            </a:r>
            <a:r>
              <a:rPr lang="zh-TW" altLang="en-US" dirty="0">
                <a:latin typeface="標楷體" panose="03000509000000000000" pitchFamily="65" charset="-120"/>
                <a:ea typeface="標楷體" panose="03000509000000000000" pitchFamily="65" charset="-120"/>
              </a:rPr>
              <a:t>，其地面材料之</a:t>
            </a:r>
            <a:r>
              <a:rPr lang="zh-TW" altLang="en-US" b="1" dirty="0">
                <a:solidFill>
                  <a:srgbClr val="FF0000"/>
                </a:solidFill>
                <a:latin typeface="標楷體" panose="03000509000000000000" pitchFamily="65" charset="-120"/>
                <a:ea typeface="標楷體" panose="03000509000000000000" pitchFamily="65" charset="-120"/>
              </a:rPr>
              <a:t>綠建材使用率應達百分之十以上</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綠建材之使用率計算，應依設計技術規範辦理。</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前項綠建材設計技術規範，由中央主管建築機關定之。</a:t>
            </a:r>
            <a:endParaRPr lang="en-US" altLang="zh-TW" dirty="0">
              <a:latin typeface="標楷體" panose="03000509000000000000" pitchFamily="65" charset="-120"/>
              <a:ea typeface="標楷體" panose="03000509000000000000" pitchFamily="65" charset="-120"/>
            </a:endParaRPr>
          </a:p>
        </p:txBody>
      </p:sp>
      <p:sp>
        <p:nvSpPr>
          <p:cNvPr id="6" name="Text Box 10"/>
          <p:cNvSpPr txBox="1">
            <a:spLocks noChangeArrowheads="1"/>
          </p:cNvSpPr>
          <p:nvPr/>
        </p:nvSpPr>
        <p:spPr bwMode="auto">
          <a:xfrm>
            <a:off x="9088346" y="6525344"/>
            <a:ext cx="545175" cy="252412"/>
          </a:xfrm>
          <a:prstGeom prst="rect">
            <a:avLst/>
          </a:prstGeom>
          <a:noFill/>
          <a:ln w="9525">
            <a:noFill/>
            <a:miter lim="800000"/>
            <a:headEnd/>
            <a:tailEnd/>
          </a:ln>
        </p:spPr>
        <p:txBody>
          <a:bodyPr wrap="none" lIns="0" tIns="0" rIns="0" bIns="0" anchor="ctr" anchorCtr="1"/>
          <a:lstStyle/>
          <a:p>
            <a:r>
              <a:rPr lang="en-US" altLang="zh-TW" sz="1700" dirty="0">
                <a:latin typeface="Arial Black" pitchFamily="34" charset="0"/>
              </a:rPr>
              <a:t>0-6</a:t>
            </a:r>
          </a:p>
        </p:txBody>
      </p:sp>
    </p:spTree>
    <p:extLst>
      <p:ext uri="{BB962C8B-B14F-4D97-AF65-F5344CB8AC3E}">
        <p14:creationId xmlns:p14="http://schemas.microsoft.com/office/powerpoint/2010/main" val="357707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045F2A7-DECE-4E49-AEEA-531A8B30F556}"/>
              </a:ext>
            </a:extLst>
          </p:cNvPr>
          <p:cNvPicPr>
            <a:picLocks noChangeAspect="1"/>
          </p:cNvPicPr>
          <p:nvPr/>
        </p:nvPicPr>
        <p:blipFill rotWithShape="1">
          <a:blip r:embed="rId3">
            <a:extLst>
              <a:ext uri="{28A0092B-C50C-407E-A947-70E740481C1C}">
                <a14:useLocalDpi xmlns:a14="http://schemas.microsoft.com/office/drawing/2010/main" val="0"/>
              </a:ext>
            </a:extLst>
          </a:blip>
          <a:srcRect t="14035"/>
          <a:stretch/>
        </p:blipFill>
        <p:spPr>
          <a:xfrm>
            <a:off x="416495" y="1956786"/>
            <a:ext cx="9145017" cy="4258277"/>
          </a:xfrm>
          <a:prstGeom prst="rect">
            <a:avLst/>
          </a:prstGeom>
        </p:spPr>
      </p:pic>
      <p:sp>
        <p:nvSpPr>
          <p:cNvPr id="3" name="文字方塊 2">
            <a:extLst>
              <a:ext uri="{FF2B5EF4-FFF2-40B4-BE49-F238E27FC236}">
                <a16:creationId xmlns:a16="http://schemas.microsoft.com/office/drawing/2014/main" id="{49F30FBA-8FFC-463C-8E19-F4AC13A9C62D}"/>
              </a:ext>
            </a:extLst>
          </p:cNvPr>
          <p:cNvSpPr txBox="1"/>
          <p:nvPr/>
        </p:nvSpPr>
        <p:spPr>
          <a:xfrm>
            <a:off x="577415" y="1045288"/>
            <a:ext cx="8751169" cy="842538"/>
          </a:xfrm>
          <a:prstGeom prst="rect">
            <a:avLst/>
          </a:prstGeom>
          <a:noFill/>
        </p:spPr>
        <p:txBody>
          <a:bodyPr wrap="square" rtlCol="0">
            <a:spAutoFit/>
            <a:scene3d>
              <a:camera prst="orthographicFront"/>
              <a:lightRig rig="threePt" dir="t"/>
            </a:scene3d>
            <a:sp3d extrusionH="38100">
              <a:extrusionClr>
                <a:schemeClr val="tx1"/>
              </a:extrusionClr>
            </a:sp3d>
          </a:bodyPr>
          <a:lstStyle/>
          <a:p>
            <a:pPr algn="ctr">
              <a:spcAft>
                <a:spcPts val="1463"/>
              </a:spcAft>
            </a:pPr>
            <a:r>
              <a:rPr lang="zh-TW" altLang="en-US" sz="4875" b="1" dirty="0">
                <a:solidFill>
                  <a:prstClr val="white"/>
                </a:solidFill>
                <a:effectLst>
                  <a:glow rad="228600">
                    <a:prstClr val="black">
                      <a:alpha val="40000"/>
                    </a:prst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rPr>
              <a:t>老房子怎麼重建？</a:t>
            </a:r>
            <a:endParaRPr lang="zh-TW" altLang="en-US" sz="4875" b="1" dirty="0">
              <a:solidFill>
                <a:prstClr val="black"/>
              </a:solidFill>
              <a:effectLst>
                <a:glow rad="228600">
                  <a:prstClr val="black">
                    <a:alpha val="40000"/>
                  </a:prstClr>
                </a:glow>
                <a:outerShdw blurRad="50800" dist="50800" dir="5400000" sx="105000" sy="105000" algn="ctr" rotWithShape="0">
                  <a:srgbClr val="000000">
                    <a:alpha val="69000"/>
                  </a:srgbClr>
                </a:outerShdw>
              </a:effectLst>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134528A-0D99-4F5F-AF99-5FD135809332}"/>
              </a:ext>
            </a:extLst>
          </p:cNvPr>
          <p:cNvSpPr txBox="1"/>
          <p:nvPr/>
        </p:nvSpPr>
        <p:spPr>
          <a:xfrm>
            <a:off x="1803113" y="2810575"/>
            <a:ext cx="667823" cy="1292662"/>
          </a:xfrm>
          <a:prstGeom prst="rect">
            <a:avLst/>
          </a:prstGeom>
          <a:solidFill>
            <a:srgbClr val="C00000"/>
          </a:solidFill>
        </p:spPr>
        <p:txBody>
          <a:bodyPr wrap="square" rtlCol="0">
            <a:spAutoFit/>
          </a:bodyPr>
          <a:lstStyle>
            <a:defPPr>
              <a:defRPr lang="zh-TW"/>
            </a:defPPr>
          </a:lstStyle>
          <a:p>
            <a:r>
              <a:rPr lang="zh-TW" altLang="en-US" sz="3900" b="1" dirty="0">
                <a:solidFill>
                  <a:schemeClr val="bg1"/>
                </a:solidFill>
                <a:effectLst>
                  <a:glow rad="228600">
                    <a:schemeClr val="tx1">
                      <a:alpha val="40000"/>
                    </a:schemeClr>
                  </a:glow>
                </a:effectLst>
                <a:latin typeface="微軟正黑體" panose="020B0604030504040204" pitchFamily="34" charset="-120"/>
                <a:ea typeface="微軟正黑體" panose="020B0604030504040204" pitchFamily="34" charset="-120"/>
              </a:rPr>
              <a:t>都更</a:t>
            </a:r>
          </a:p>
        </p:txBody>
      </p:sp>
      <p:sp>
        <p:nvSpPr>
          <p:cNvPr id="5" name="文字方塊 4">
            <a:extLst>
              <a:ext uri="{FF2B5EF4-FFF2-40B4-BE49-F238E27FC236}">
                <a16:creationId xmlns:a16="http://schemas.microsoft.com/office/drawing/2014/main" id="{4AAE8B4C-6F4E-478A-BF94-B5D7F516C2F0}"/>
              </a:ext>
            </a:extLst>
          </p:cNvPr>
          <p:cNvSpPr txBox="1"/>
          <p:nvPr/>
        </p:nvSpPr>
        <p:spPr>
          <a:xfrm>
            <a:off x="7169329" y="2810576"/>
            <a:ext cx="669212" cy="2492990"/>
          </a:xfrm>
          <a:prstGeom prst="rect">
            <a:avLst/>
          </a:prstGeom>
          <a:solidFill>
            <a:srgbClr val="C00000"/>
          </a:solidFill>
        </p:spPr>
        <p:txBody>
          <a:bodyPr wrap="square" rtlCol="0">
            <a:spAutoFit/>
          </a:bodyPr>
          <a:lstStyle/>
          <a:p>
            <a:r>
              <a:rPr lang="zh-TW" altLang="en-US" sz="3900" b="1" dirty="0">
                <a:solidFill>
                  <a:schemeClr val="bg1"/>
                </a:solidFill>
                <a:effectLst>
                  <a:glow rad="228600">
                    <a:schemeClr val="tx1">
                      <a:alpha val="40000"/>
                    </a:schemeClr>
                  </a:glow>
                </a:effectLst>
                <a:latin typeface="微軟正黑體" panose="020B0604030504040204" pitchFamily="34" charset="-120"/>
                <a:ea typeface="微軟正黑體" panose="020B0604030504040204" pitchFamily="34" charset="-120"/>
              </a:rPr>
              <a:t>自地自建</a:t>
            </a:r>
          </a:p>
        </p:txBody>
      </p:sp>
      <p:sp>
        <p:nvSpPr>
          <p:cNvPr id="6" name="文字方塊 5">
            <a:extLst>
              <a:ext uri="{FF2B5EF4-FFF2-40B4-BE49-F238E27FC236}">
                <a16:creationId xmlns:a16="http://schemas.microsoft.com/office/drawing/2014/main" id="{7224D650-7DB2-40D8-8BB9-C854CD99B7F3}"/>
              </a:ext>
            </a:extLst>
          </p:cNvPr>
          <p:cNvSpPr txBox="1"/>
          <p:nvPr/>
        </p:nvSpPr>
        <p:spPr>
          <a:xfrm>
            <a:off x="7838540" y="2210411"/>
            <a:ext cx="1039242" cy="3093154"/>
          </a:xfrm>
          <a:prstGeom prst="rect">
            <a:avLst/>
          </a:prstGeom>
          <a:solidFill>
            <a:srgbClr val="FFFF00"/>
          </a:solidFill>
        </p:spPr>
        <p:txBody>
          <a:bodyPr wrap="square" rtlCol="0">
            <a:spAutoFit/>
          </a:bodyPr>
          <a:lstStyle/>
          <a:p>
            <a:pPr algn="ctr"/>
            <a:r>
              <a:rPr lang="zh-TW" altLang="en-US" sz="4875" b="1" dirty="0">
                <a:solidFill>
                  <a:schemeClr val="bg1"/>
                </a:solidFill>
                <a:effectLst>
                  <a:glow rad="228600">
                    <a:schemeClr val="tx1">
                      <a:alpha val="40000"/>
                    </a:schemeClr>
                  </a:glow>
                </a:effectLst>
                <a:latin typeface="微軟正黑體" panose="020B0604030504040204" pitchFamily="34" charset="-120"/>
                <a:ea typeface="微軟正黑體" panose="020B0604030504040204" pitchFamily="34" charset="-120"/>
              </a:rPr>
              <a:t>危老重建</a:t>
            </a:r>
          </a:p>
        </p:txBody>
      </p:sp>
    </p:spTree>
    <p:extLst>
      <p:ext uri="{BB962C8B-B14F-4D97-AF65-F5344CB8AC3E}">
        <p14:creationId xmlns:p14="http://schemas.microsoft.com/office/powerpoint/2010/main" val="259356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11413</TotalTime>
  <Words>2875</Words>
  <Application>Microsoft Office PowerPoint</Application>
  <PresentationFormat>A4 紙張 (210x297 公釐)</PresentationFormat>
  <Paragraphs>433</Paragraphs>
  <Slides>24</Slides>
  <Notes>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24</vt:i4>
      </vt:variant>
    </vt:vector>
  </HeadingPairs>
  <TitlesOfParts>
    <vt:vector size="34" baseType="lpstr">
      <vt:lpstr>News706 BT</vt:lpstr>
      <vt:lpstr>微軟正黑體</vt:lpstr>
      <vt:lpstr>標楷體</vt:lpstr>
      <vt:lpstr>Arial</vt:lpstr>
      <vt:lpstr>Arial Black</vt:lpstr>
      <vt:lpstr>Calibri</vt:lpstr>
      <vt:lpstr>Cambria</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連江縣政府 委託辦理</dc:title>
  <dc:creator>lin</dc:creator>
  <cp:lastModifiedBy>USER</cp:lastModifiedBy>
  <cp:revision>379</cp:revision>
  <cp:lastPrinted>2019-10-17T06:51:17Z</cp:lastPrinted>
  <dcterms:created xsi:type="dcterms:W3CDTF">2014-12-15T03:20:30Z</dcterms:created>
  <dcterms:modified xsi:type="dcterms:W3CDTF">2019-10-22T12:17:00Z</dcterms:modified>
</cp:coreProperties>
</file>