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0"/>
  </p:notesMasterIdLst>
  <p:sldIdLst>
    <p:sldId id="256" r:id="rId2"/>
    <p:sldId id="1176" r:id="rId3"/>
    <p:sldId id="258" r:id="rId4"/>
    <p:sldId id="1179" r:id="rId5"/>
    <p:sldId id="1180" r:id="rId6"/>
    <p:sldId id="1181" r:id="rId7"/>
    <p:sldId id="1182" r:id="rId8"/>
    <p:sldId id="1183" r:id="rId9"/>
    <p:sldId id="1184" r:id="rId10"/>
    <p:sldId id="1185" r:id="rId11"/>
    <p:sldId id="1186" r:id="rId12"/>
    <p:sldId id="1187" r:id="rId13"/>
    <p:sldId id="1115" r:id="rId14"/>
    <p:sldId id="444" r:id="rId15"/>
    <p:sldId id="1116" r:id="rId16"/>
    <p:sldId id="1117" r:id="rId17"/>
    <p:sldId id="764" r:id="rId18"/>
    <p:sldId id="263" r:id="rId19"/>
    <p:sldId id="1128" r:id="rId20"/>
    <p:sldId id="1136" r:id="rId21"/>
    <p:sldId id="261" r:id="rId22"/>
    <p:sldId id="1123" r:id="rId23"/>
    <p:sldId id="419" r:id="rId24"/>
    <p:sldId id="1120" r:id="rId25"/>
    <p:sldId id="359" r:id="rId26"/>
    <p:sldId id="360" r:id="rId27"/>
    <p:sldId id="1127" r:id="rId28"/>
    <p:sldId id="296" r:id="rId29"/>
    <p:sldId id="298" r:id="rId30"/>
    <p:sldId id="1172" r:id="rId31"/>
    <p:sldId id="1174" r:id="rId32"/>
    <p:sldId id="1166" r:id="rId33"/>
    <p:sldId id="1173" r:id="rId34"/>
    <p:sldId id="388" r:id="rId35"/>
    <p:sldId id="260" r:id="rId36"/>
    <p:sldId id="1175" r:id="rId37"/>
    <p:sldId id="549" r:id="rId38"/>
    <p:sldId id="279" r:id="rId39"/>
  </p:sldIdLst>
  <p:sldSz cx="9144000" cy="6858000" type="screen4x3"/>
  <p:notesSz cx="6858000" cy="9144000"/>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Noto Serif TC Black" panose="02020900000000000000" pitchFamily="18" charset="-120"/>
      <p:bold r:id="rId47"/>
    </p:embeddedFont>
    <p:embeddedFont>
      <p:font typeface="Noto Serif TC SemiBold" panose="02020600000000000000" pitchFamily="18" charset="-120"/>
      <p:bold r:id="rId48"/>
    </p:embeddedFont>
    <p:embeddedFont>
      <p:font typeface="華康細圓體(P)" panose="020F0300000000000000" pitchFamily="34" charset="-120"/>
      <p:regular r:id="rId49"/>
    </p:embeddedFont>
    <p:embeddedFont>
      <p:font typeface="微軟正黑體" panose="020B0604030504040204" pitchFamily="34" charset="-120"/>
      <p:regular r:id="rId50"/>
      <p:bold r:id="rId51"/>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00"/>
    <a:srgbClr val="FF6699"/>
    <a:srgbClr val="FF9933"/>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54" autoAdjust="0"/>
    <p:restoredTop sz="94660"/>
  </p:normalViewPr>
  <p:slideViewPr>
    <p:cSldViewPr snapToGrid="0">
      <p:cViewPr varScale="1">
        <p:scale>
          <a:sx n="64" d="100"/>
          <a:sy n="64" d="100"/>
        </p:scale>
        <p:origin x="14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21A4A-AAA9-4742-BDD9-DE9A38EB77E1}" type="datetimeFigureOut">
              <a:rPr lang="zh-TW" altLang="en-US" smtClean="0"/>
              <a:t>2022/10/3</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C5BFD3-6B8D-42FD-9485-0EBE8E148A3E}" type="slidenum">
              <a:rPr lang="zh-TW" altLang="en-US" smtClean="0"/>
              <a:t>‹#›</a:t>
            </a:fld>
            <a:endParaRPr lang="zh-TW" altLang="en-US"/>
          </a:p>
        </p:txBody>
      </p:sp>
    </p:spTree>
    <p:extLst>
      <p:ext uri="{BB962C8B-B14F-4D97-AF65-F5344CB8AC3E}">
        <p14:creationId xmlns:p14="http://schemas.microsoft.com/office/powerpoint/2010/main" val="173625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76C5BFD3-6B8D-42FD-9485-0EBE8E148A3E}" type="slidenum">
              <a:rPr lang="zh-TW" altLang="en-US" smtClean="0"/>
              <a:t>3</a:t>
            </a:fld>
            <a:endParaRPr lang="zh-TW" altLang="en-US"/>
          </a:p>
        </p:txBody>
      </p:sp>
    </p:spTree>
    <p:extLst>
      <p:ext uri="{BB962C8B-B14F-4D97-AF65-F5344CB8AC3E}">
        <p14:creationId xmlns:p14="http://schemas.microsoft.com/office/powerpoint/2010/main" val="819818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913F9643-4DE0-40F5-853C-37008DEEBAA3}" type="slidenum">
              <a:rPr lang="zh-TW" altLang="en-US" smtClean="0"/>
              <a:t>16</a:t>
            </a:fld>
            <a:endParaRPr lang="zh-TW" altLang="en-US"/>
          </a:p>
        </p:txBody>
      </p:sp>
    </p:spTree>
    <p:extLst>
      <p:ext uri="{BB962C8B-B14F-4D97-AF65-F5344CB8AC3E}">
        <p14:creationId xmlns:p14="http://schemas.microsoft.com/office/powerpoint/2010/main" val="377635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F9F8E49E-BCDA-46C7-B441-C280AF075C13}" type="datetime1">
              <a:rPr lang="zh-TW" altLang="en-US" smtClean="0"/>
              <a:t>2022/10/3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2CF9B05-5255-46D1-B105-DC595399F1DC}" type="slidenum">
              <a:rPr lang="zh-TW" altLang="en-US" smtClean="0"/>
              <a:t>‹#›</a:t>
            </a:fld>
            <a:endParaRPr lang="zh-TW" altLang="en-US"/>
          </a:p>
        </p:txBody>
      </p:sp>
    </p:spTree>
    <p:extLst>
      <p:ext uri="{BB962C8B-B14F-4D97-AF65-F5344CB8AC3E}">
        <p14:creationId xmlns:p14="http://schemas.microsoft.com/office/powerpoint/2010/main" val="269772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B3CF97B-3DDF-45E8-BA09-264DECAD956D}" type="datetime1">
              <a:rPr lang="zh-TW" altLang="en-US" smtClean="0"/>
              <a:t>2022/10/3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2CF9B05-5255-46D1-B105-DC595399F1DC}" type="slidenum">
              <a:rPr lang="zh-TW" altLang="en-US" smtClean="0"/>
              <a:t>‹#›</a:t>
            </a:fld>
            <a:endParaRPr lang="zh-TW" altLang="en-US"/>
          </a:p>
        </p:txBody>
      </p:sp>
    </p:spTree>
    <p:extLst>
      <p:ext uri="{BB962C8B-B14F-4D97-AF65-F5344CB8AC3E}">
        <p14:creationId xmlns:p14="http://schemas.microsoft.com/office/powerpoint/2010/main" val="1539632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E765E22-371F-4F1F-8BF1-E2D25FF235F1}" type="datetime1">
              <a:rPr lang="zh-TW" altLang="en-US" smtClean="0"/>
              <a:t>2022/10/3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2CF9B05-5255-46D1-B105-DC595399F1DC}" type="slidenum">
              <a:rPr lang="zh-TW" altLang="en-US" smtClean="0"/>
              <a:t>‹#›</a:t>
            </a:fld>
            <a:endParaRPr lang="zh-TW" altLang="en-US"/>
          </a:p>
        </p:txBody>
      </p:sp>
    </p:spTree>
    <p:extLst>
      <p:ext uri="{BB962C8B-B14F-4D97-AF65-F5344CB8AC3E}">
        <p14:creationId xmlns:p14="http://schemas.microsoft.com/office/powerpoint/2010/main" val="3031954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45190" y="1"/>
            <a:ext cx="7641509" cy="904568"/>
          </a:xfrm>
        </p:spPr>
        <p:txBody>
          <a:bodyPr/>
          <a:lstStyle>
            <a:lvl1pPr>
              <a:defRPr>
                <a:latin typeface="Noto Serif TC SemiBold" panose="02020600000000000000" pitchFamily="18" charset="-120"/>
                <a:ea typeface="Noto Serif TC SemiBold" panose="02020600000000000000" pitchFamily="18" charset="-120"/>
              </a:defRPr>
            </a:lvl1pPr>
          </a:lstStyle>
          <a:p>
            <a:r>
              <a:rPr lang="zh-TW" altLang="en-US" dirty="0"/>
              <a:t>按一下以編輯母片標題樣式</a:t>
            </a:r>
            <a:endParaRPr lang="en-US" dirty="0"/>
          </a:p>
        </p:txBody>
      </p:sp>
      <p:sp>
        <p:nvSpPr>
          <p:cNvPr id="3" name="Content Placeholder 2"/>
          <p:cNvSpPr>
            <a:spLocks noGrp="1"/>
          </p:cNvSpPr>
          <p:nvPr>
            <p:ph idx="1"/>
          </p:nvPr>
        </p:nvSpPr>
        <p:spPr>
          <a:xfrm>
            <a:off x="245191" y="1253330"/>
            <a:ext cx="8495685" cy="4726465"/>
          </a:xfrm>
        </p:spPr>
        <p:txBody>
          <a:bodyPr/>
          <a:lstStyle>
            <a:lvl1pPr>
              <a:defRPr>
                <a:latin typeface="Noto Serif TC SemiBold" panose="02020600000000000000" pitchFamily="18" charset="-120"/>
                <a:ea typeface="Noto Serif TC SemiBold" panose="02020600000000000000" pitchFamily="18" charset="-120"/>
              </a:defRPr>
            </a:lvl1pPr>
            <a:lvl2pPr>
              <a:defRPr>
                <a:latin typeface="Noto Serif TC SemiBold" panose="02020600000000000000" pitchFamily="18" charset="-120"/>
                <a:ea typeface="Noto Serif TC SemiBold" panose="02020600000000000000" pitchFamily="18" charset="-120"/>
              </a:defRPr>
            </a:lvl2pPr>
            <a:lvl3pPr>
              <a:defRPr>
                <a:latin typeface="Noto Serif TC SemiBold" panose="02020600000000000000" pitchFamily="18" charset="-120"/>
                <a:ea typeface="Noto Serif TC SemiBold" panose="02020600000000000000" pitchFamily="18" charset="-120"/>
              </a:defRPr>
            </a:lvl3pPr>
            <a:lvl4pPr>
              <a:defRPr>
                <a:latin typeface="Noto Serif TC SemiBold" panose="02020600000000000000" pitchFamily="18" charset="-120"/>
                <a:ea typeface="Noto Serif TC SemiBold" panose="02020600000000000000" pitchFamily="18" charset="-120"/>
              </a:defRPr>
            </a:lvl4pPr>
            <a:lvl5pPr>
              <a:defRPr>
                <a:latin typeface="Noto Serif TC SemiBold" panose="02020600000000000000" pitchFamily="18" charset="-120"/>
                <a:ea typeface="Noto Serif TC SemiBold" panose="02020600000000000000" pitchFamily="18"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atin typeface="Noto Serif TC SemiBold" panose="02020600000000000000" pitchFamily="18" charset="-120"/>
                <a:ea typeface="Noto Serif TC SemiBold" panose="02020600000000000000" pitchFamily="18" charset="-120"/>
              </a:defRPr>
            </a:lvl1pPr>
          </a:lstStyle>
          <a:p>
            <a:fld id="{1C83DE68-B69D-44D4-A0C4-58A6F4A4DB05}" type="datetime1">
              <a:rPr lang="zh-TW" altLang="en-US" smtClean="0"/>
              <a:pPr/>
              <a:t>2022/10/3</a:t>
            </a:fld>
            <a:endParaRPr lang="zh-TW" altLang="en-US"/>
          </a:p>
        </p:txBody>
      </p:sp>
      <p:sp>
        <p:nvSpPr>
          <p:cNvPr id="5" name="Footer Placeholder 4"/>
          <p:cNvSpPr>
            <a:spLocks noGrp="1"/>
          </p:cNvSpPr>
          <p:nvPr>
            <p:ph type="ftr" sz="quarter" idx="11"/>
          </p:nvPr>
        </p:nvSpPr>
        <p:spPr/>
        <p:txBody>
          <a:bodyPr/>
          <a:lstStyle>
            <a:lvl1pPr>
              <a:defRPr>
                <a:latin typeface="Noto Serif TC SemiBold" panose="02020600000000000000" pitchFamily="18" charset="-120"/>
                <a:ea typeface="Noto Serif TC SemiBold" panose="02020600000000000000" pitchFamily="18" charset="-120"/>
              </a:defRPr>
            </a:lvl1pPr>
          </a:lstStyle>
          <a:p>
            <a:endParaRPr lang="zh-TW" altLang="en-US"/>
          </a:p>
        </p:txBody>
      </p:sp>
      <p:sp>
        <p:nvSpPr>
          <p:cNvPr id="7" name="矩形 6"/>
          <p:cNvSpPr/>
          <p:nvPr userDrawn="1"/>
        </p:nvSpPr>
        <p:spPr>
          <a:xfrm>
            <a:off x="0" y="6270943"/>
            <a:ext cx="9144000" cy="4505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latin typeface="Noto Serif TC SemiBold" panose="02020600000000000000" pitchFamily="18" charset="-120"/>
              <a:ea typeface="Noto Serif TC SemiBold" panose="02020600000000000000" pitchFamily="18" charset="-120"/>
            </a:endParaRPr>
          </a:p>
        </p:txBody>
      </p:sp>
      <p:sp>
        <p:nvSpPr>
          <p:cNvPr id="8" name="矩形 7"/>
          <p:cNvSpPr/>
          <p:nvPr userDrawn="1"/>
        </p:nvSpPr>
        <p:spPr>
          <a:xfrm>
            <a:off x="8538652" y="6131084"/>
            <a:ext cx="482987" cy="741680"/>
          </a:xfrm>
          <a:prstGeom prst="rect">
            <a:avLst/>
          </a:prstGeom>
          <a:solidFill>
            <a:srgbClr val="FF9900">
              <a:alpha val="5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3300" dirty="0">
              <a:latin typeface="Noto Serif TC SemiBold" panose="02020600000000000000" pitchFamily="18" charset="-120"/>
              <a:ea typeface="Noto Serif TC SemiBold" panose="02020600000000000000" pitchFamily="18" charset="-120"/>
            </a:endParaRPr>
          </a:p>
        </p:txBody>
      </p:sp>
      <p:sp>
        <p:nvSpPr>
          <p:cNvPr id="6" name="Slide Number Placeholder 5"/>
          <p:cNvSpPr>
            <a:spLocks noGrp="1"/>
          </p:cNvSpPr>
          <p:nvPr>
            <p:ph type="sldNum" sz="quarter" idx="12"/>
          </p:nvPr>
        </p:nvSpPr>
        <p:spPr>
          <a:xfrm>
            <a:off x="8321040" y="6356351"/>
            <a:ext cx="712470" cy="365125"/>
          </a:xfrm>
        </p:spPr>
        <p:txBody>
          <a:bodyPr/>
          <a:lstStyle>
            <a:lvl1pPr>
              <a:defRPr sz="1800">
                <a:solidFill>
                  <a:schemeClr val="bg1"/>
                </a:solidFill>
                <a:latin typeface="Noto Serif TC SemiBold" panose="02020600000000000000" pitchFamily="18" charset="-120"/>
                <a:ea typeface="Noto Serif TC SemiBold" panose="02020600000000000000" pitchFamily="18" charset="-120"/>
              </a:defRPr>
            </a:lvl1pPr>
          </a:lstStyle>
          <a:p>
            <a:fld id="{62CF9B05-5255-46D1-B105-DC595399F1DC}" type="slidenum">
              <a:rPr lang="zh-TW" altLang="en-US" smtClean="0"/>
              <a:pPr/>
              <a:t>‹#›</a:t>
            </a:fld>
            <a:endParaRPr lang="zh-TW" altLang="en-US"/>
          </a:p>
        </p:txBody>
      </p:sp>
    </p:spTree>
    <p:extLst>
      <p:ext uri="{BB962C8B-B14F-4D97-AF65-F5344CB8AC3E}">
        <p14:creationId xmlns:p14="http://schemas.microsoft.com/office/powerpoint/2010/main" val="2377016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36CD5029-9AE4-4945-9440-DF87F871251C}" type="datetime1">
              <a:rPr lang="zh-TW" altLang="en-US" smtClean="0"/>
              <a:t>2022/10/3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2CF9B05-5255-46D1-B105-DC595399F1DC}" type="slidenum">
              <a:rPr lang="zh-TW" altLang="en-US" smtClean="0"/>
              <a:t>‹#›</a:t>
            </a:fld>
            <a:endParaRPr lang="zh-TW" altLang="en-US"/>
          </a:p>
        </p:txBody>
      </p:sp>
    </p:spTree>
    <p:extLst>
      <p:ext uri="{BB962C8B-B14F-4D97-AF65-F5344CB8AC3E}">
        <p14:creationId xmlns:p14="http://schemas.microsoft.com/office/powerpoint/2010/main" val="4108938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06913305-5911-48B8-8F51-AF068776FCDC}" type="datetime1">
              <a:rPr lang="zh-TW" altLang="en-US" smtClean="0"/>
              <a:t>2022/10/3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2CF9B05-5255-46D1-B105-DC595399F1DC}" type="slidenum">
              <a:rPr lang="zh-TW" altLang="en-US" smtClean="0"/>
              <a:t>‹#›</a:t>
            </a:fld>
            <a:endParaRPr lang="zh-TW" altLang="en-US"/>
          </a:p>
        </p:txBody>
      </p:sp>
    </p:spTree>
    <p:extLst>
      <p:ext uri="{BB962C8B-B14F-4D97-AF65-F5344CB8AC3E}">
        <p14:creationId xmlns:p14="http://schemas.microsoft.com/office/powerpoint/2010/main" val="1785664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AF21447-E0CF-45E4-8BAE-F79021F24CDC}" type="datetime1">
              <a:rPr lang="zh-TW" altLang="en-US" smtClean="0"/>
              <a:t>2022/10/3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62CF9B05-5255-46D1-B105-DC595399F1DC}" type="slidenum">
              <a:rPr lang="zh-TW" altLang="en-US" smtClean="0"/>
              <a:t>‹#›</a:t>
            </a:fld>
            <a:endParaRPr lang="zh-TW" altLang="en-US"/>
          </a:p>
        </p:txBody>
      </p:sp>
    </p:spTree>
    <p:extLst>
      <p:ext uri="{BB962C8B-B14F-4D97-AF65-F5344CB8AC3E}">
        <p14:creationId xmlns:p14="http://schemas.microsoft.com/office/powerpoint/2010/main" val="3614343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D3C13071-F676-459E-B36B-8022C9DE6C90}" type="datetime1">
              <a:rPr lang="zh-TW" altLang="en-US" smtClean="0"/>
              <a:t>2022/10/3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62CF9B05-5255-46D1-B105-DC595399F1DC}" type="slidenum">
              <a:rPr lang="zh-TW" altLang="en-US" smtClean="0"/>
              <a:t>‹#›</a:t>
            </a:fld>
            <a:endParaRPr lang="zh-TW" altLang="en-US"/>
          </a:p>
        </p:txBody>
      </p:sp>
    </p:spTree>
    <p:extLst>
      <p:ext uri="{BB962C8B-B14F-4D97-AF65-F5344CB8AC3E}">
        <p14:creationId xmlns:p14="http://schemas.microsoft.com/office/powerpoint/2010/main" val="977791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D2018-5A39-4B12-8E4A-A729B0CA7AC0}" type="datetime1">
              <a:rPr lang="zh-TW" altLang="en-US" smtClean="0"/>
              <a:t>2022/10/3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62CF9B05-5255-46D1-B105-DC595399F1DC}" type="slidenum">
              <a:rPr lang="zh-TW" altLang="en-US" smtClean="0"/>
              <a:t>‹#›</a:t>
            </a:fld>
            <a:endParaRPr lang="zh-TW" altLang="en-US"/>
          </a:p>
        </p:txBody>
      </p:sp>
    </p:spTree>
    <p:extLst>
      <p:ext uri="{BB962C8B-B14F-4D97-AF65-F5344CB8AC3E}">
        <p14:creationId xmlns:p14="http://schemas.microsoft.com/office/powerpoint/2010/main" val="300229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0C665BAD-51B8-4422-9767-E761C37665EF}" type="datetime1">
              <a:rPr lang="zh-TW" altLang="en-US" smtClean="0"/>
              <a:t>2022/10/3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2CF9B05-5255-46D1-B105-DC595399F1DC}" type="slidenum">
              <a:rPr lang="zh-TW" altLang="en-US" smtClean="0"/>
              <a:t>‹#›</a:t>
            </a:fld>
            <a:endParaRPr lang="zh-TW" altLang="en-US"/>
          </a:p>
        </p:txBody>
      </p:sp>
    </p:spTree>
    <p:extLst>
      <p:ext uri="{BB962C8B-B14F-4D97-AF65-F5344CB8AC3E}">
        <p14:creationId xmlns:p14="http://schemas.microsoft.com/office/powerpoint/2010/main" val="2021388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08A2DBC-FFB9-48EF-A45A-FE9052943AED}" type="datetime1">
              <a:rPr lang="zh-TW" altLang="en-US" smtClean="0"/>
              <a:t>2022/10/3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2CF9B05-5255-46D1-B105-DC595399F1DC}" type="slidenum">
              <a:rPr lang="zh-TW" altLang="en-US" smtClean="0"/>
              <a:t>‹#›</a:t>
            </a:fld>
            <a:endParaRPr lang="zh-TW" altLang="en-US"/>
          </a:p>
        </p:txBody>
      </p:sp>
    </p:spTree>
    <p:extLst>
      <p:ext uri="{BB962C8B-B14F-4D97-AF65-F5344CB8AC3E}">
        <p14:creationId xmlns:p14="http://schemas.microsoft.com/office/powerpoint/2010/main" val="2723387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9085F-6890-477C-B058-C7C66ED309B8}" type="datetime1">
              <a:rPr lang="zh-TW" altLang="en-US" smtClean="0"/>
              <a:t>2022/10/3</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F9B05-5255-46D1-B105-DC595399F1DC}" type="slidenum">
              <a:rPr lang="zh-TW" altLang="en-US" smtClean="0"/>
              <a:t>‹#›</a:t>
            </a:fld>
            <a:endParaRPr lang="zh-TW" altLang="en-US"/>
          </a:p>
        </p:txBody>
      </p:sp>
    </p:spTree>
    <p:extLst>
      <p:ext uri="{BB962C8B-B14F-4D97-AF65-F5344CB8AC3E}">
        <p14:creationId xmlns:p14="http://schemas.microsoft.com/office/powerpoint/2010/main" val="2932022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89e6y5sjCBw"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soilmove.tw@gmail.com" TargetMode="External"/><Relationship Id="rId7" Type="http://schemas.openxmlformats.org/officeDocument/2006/relationships/hyperlink" Target="mailto:pingfuchen@hotmail.com" TargetMode="External"/><Relationship Id="rId2" Type="http://schemas.openxmlformats.org/officeDocument/2006/relationships/hyperlink" Target="http://www.soilmove.tw/" TargetMode="External"/><Relationship Id="rId1" Type="http://schemas.openxmlformats.org/officeDocument/2006/relationships/slideLayout" Target="../slideLayouts/slideLayout2.xml"/><Relationship Id="rId6" Type="http://schemas.openxmlformats.org/officeDocument/2006/relationships/hyperlink" Target="https://www.soilmove.tw/soilmove/elearning" TargetMode="External"/><Relationship Id="rId5" Type="http://schemas.openxmlformats.org/officeDocument/2006/relationships/hyperlink" Target="https://www.soilmove.tw/soilmove/faq" TargetMode="External"/><Relationship Id="rId4" Type="http://schemas.openxmlformats.org/officeDocument/2006/relationships/hyperlink" Target="https://www.soilmove.tw/soilmove/q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F82ACF-E1B3-4FDD-978E-736BFEED06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687150" y="2234831"/>
            <a:ext cx="7769699" cy="2388337"/>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zh-TW" altLang="en-US" sz="3300" dirty="0">
                <a:solidFill>
                  <a:schemeClr val="tx1"/>
                </a:solidFill>
                <a:effectLst>
                  <a:outerShdw blurRad="38100" dist="38100" dir="2700000" algn="tl">
                    <a:srgbClr val="000000">
                      <a:alpha val="43137"/>
                    </a:srgbClr>
                  </a:outerShdw>
                </a:effectLst>
                <a:latin typeface="Noto Serif TC Black" panose="02020900000000000000" pitchFamily="18" charset="-120"/>
                <a:ea typeface="Noto Serif TC Black" panose="02020900000000000000" pitchFamily="18" charset="-120"/>
              </a:rPr>
              <a:t>營建剩餘土石方管理與實務</a:t>
            </a:r>
            <a:endParaRPr lang="en-US" altLang="zh-TW" sz="3300" dirty="0">
              <a:solidFill>
                <a:schemeClr val="tx1"/>
              </a:solidFill>
              <a:effectLst>
                <a:outerShdw blurRad="38100" dist="38100" dir="2700000" algn="tl">
                  <a:srgbClr val="000000">
                    <a:alpha val="43137"/>
                  </a:srgbClr>
                </a:outerShdw>
              </a:effectLst>
              <a:latin typeface="Noto Serif TC Black" panose="02020900000000000000" pitchFamily="18" charset="-120"/>
              <a:ea typeface="Noto Serif TC Black" panose="02020900000000000000" pitchFamily="18" charset="-120"/>
            </a:endParaRPr>
          </a:p>
          <a:p>
            <a:pPr algn="ctr"/>
            <a:endParaRPr lang="en-US" altLang="zh-TW" sz="2400" dirty="0">
              <a:solidFill>
                <a:schemeClr val="tx1"/>
              </a:solidFill>
              <a:effectLst>
                <a:outerShdw blurRad="38100" dist="38100" dir="2700000" algn="tl">
                  <a:srgbClr val="000000">
                    <a:alpha val="43137"/>
                  </a:srgbClr>
                </a:outerShdw>
              </a:effectLst>
              <a:latin typeface="Noto Serif TC Black" panose="02020900000000000000" pitchFamily="18" charset="-120"/>
              <a:ea typeface="Noto Serif TC Black" panose="02020900000000000000" pitchFamily="18" charset="-120"/>
            </a:endParaRPr>
          </a:p>
          <a:p>
            <a:pPr algn="ctr"/>
            <a:r>
              <a:rPr lang="zh-TW" altLang="en-US" sz="2400" dirty="0">
                <a:solidFill>
                  <a:schemeClr val="tx1"/>
                </a:solidFill>
                <a:effectLst>
                  <a:outerShdw blurRad="38100" dist="38100" dir="2700000" algn="tl">
                    <a:srgbClr val="000000">
                      <a:alpha val="43137"/>
                    </a:srgbClr>
                  </a:outerShdw>
                </a:effectLst>
                <a:latin typeface="Noto Serif TC Black" panose="02020900000000000000" pitchFamily="18" charset="-120"/>
                <a:ea typeface="Noto Serif TC Black" panose="02020900000000000000" pitchFamily="18" charset="-120"/>
              </a:rPr>
              <a:t>營建剩餘土石方資訊</a:t>
            </a:r>
            <a:r>
              <a:rPr lang="zh-TW" altLang="en-US" sz="2400">
                <a:solidFill>
                  <a:schemeClr val="tx1"/>
                </a:solidFill>
                <a:effectLst>
                  <a:outerShdw blurRad="38100" dist="38100" dir="2700000" algn="tl">
                    <a:srgbClr val="000000">
                      <a:alpha val="43137"/>
                    </a:srgbClr>
                  </a:outerShdw>
                </a:effectLst>
                <a:latin typeface="Noto Serif TC Black" panose="02020900000000000000" pitchFamily="18" charset="-120"/>
                <a:ea typeface="Noto Serif TC Black" panose="02020900000000000000" pitchFamily="18" charset="-120"/>
              </a:rPr>
              <a:t>服務中心</a:t>
            </a:r>
          </a:p>
          <a:p>
            <a:pPr algn="ctr"/>
            <a:r>
              <a:rPr lang="zh-TW" altLang="en-US" sz="2400">
                <a:solidFill>
                  <a:schemeClr val="tx1"/>
                </a:solidFill>
                <a:effectLst>
                  <a:outerShdw blurRad="38100" dist="38100" dir="2700000" algn="tl">
                    <a:srgbClr val="000000">
                      <a:alpha val="43137"/>
                    </a:srgbClr>
                  </a:outerShdw>
                </a:effectLst>
                <a:latin typeface="Noto Serif TC Black" panose="02020900000000000000" pitchFamily="18" charset="-120"/>
                <a:ea typeface="Noto Serif TC Black" panose="02020900000000000000" pitchFamily="18" charset="-120"/>
              </a:rPr>
              <a:t>主任   陳屏甫</a:t>
            </a:r>
            <a:endParaRPr lang="zh-TW" altLang="en-US" sz="2400" dirty="0">
              <a:solidFill>
                <a:schemeClr val="tx1"/>
              </a:solidFill>
              <a:effectLst>
                <a:outerShdw blurRad="38100" dist="38100" dir="2700000" algn="tl">
                  <a:srgbClr val="000000">
                    <a:alpha val="43137"/>
                  </a:srgbClr>
                </a:outerShdw>
              </a:effectLst>
              <a:latin typeface="Noto Serif TC Black" panose="02020900000000000000" pitchFamily="18" charset="-120"/>
              <a:ea typeface="Noto Serif TC Black" panose="02020900000000000000" pitchFamily="18" charset="-120"/>
            </a:endParaRPr>
          </a:p>
        </p:txBody>
      </p:sp>
      <p:sp>
        <p:nvSpPr>
          <p:cNvPr id="12" name="文字方塊 11"/>
          <p:cNvSpPr txBox="1"/>
          <p:nvPr/>
        </p:nvSpPr>
        <p:spPr>
          <a:xfrm>
            <a:off x="6092684" y="6433641"/>
            <a:ext cx="3388029" cy="461665"/>
          </a:xfrm>
          <a:prstGeom prst="rect">
            <a:avLst/>
          </a:prstGeom>
          <a:noFill/>
        </p:spPr>
        <p:txBody>
          <a:bodyPr wrap="square" rtlCol="0">
            <a:spAutoFit/>
          </a:bodyPr>
          <a:lstStyle/>
          <a:p>
            <a:r>
              <a:rPr lang="en-US" altLang="zh-TW" sz="2400" dirty="0">
                <a:latin typeface="Noto Serif TC Black" panose="02020900000000000000" pitchFamily="18" charset="-120"/>
                <a:ea typeface="Noto Serif TC Black" panose="02020900000000000000" pitchFamily="18" charset="-120"/>
              </a:rPr>
              <a:t>www.soilmove.tw</a:t>
            </a:r>
            <a:endParaRPr lang="zh-TW" altLang="en-US" sz="2400" dirty="0">
              <a:latin typeface="Noto Serif TC Black" panose="02020900000000000000" pitchFamily="18" charset="-120"/>
              <a:ea typeface="Noto Serif TC Black" panose="02020900000000000000" pitchFamily="18" charset="-120"/>
            </a:endParaRPr>
          </a:p>
        </p:txBody>
      </p:sp>
      <p:sp>
        <p:nvSpPr>
          <p:cNvPr id="2" name="投影片編號版面配置區 1">
            <a:extLst>
              <a:ext uri="{FF2B5EF4-FFF2-40B4-BE49-F238E27FC236}">
                <a16:creationId xmlns:a16="http://schemas.microsoft.com/office/drawing/2014/main" id="{62163457-4E6C-4D52-A42A-62AB55CB59C8}"/>
              </a:ext>
            </a:extLst>
          </p:cNvPr>
          <p:cNvSpPr>
            <a:spLocks noGrp="1"/>
          </p:cNvSpPr>
          <p:nvPr>
            <p:ph type="sldNum" sz="quarter" idx="12"/>
          </p:nvPr>
        </p:nvSpPr>
        <p:spPr/>
        <p:txBody>
          <a:bodyPr/>
          <a:lstStyle/>
          <a:p>
            <a:fld id="{62CF9B05-5255-46D1-B105-DC595399F1DC}" type="slidenum">
              <a:rPr lang="zh-TW" altLang="en-US" smtClean="0"/>
              <a:t>1</a:t>
            </a:fld>
            <a:endParaRPr lang="zh-TW" altLang="en-US"/>
          </a:p>
        </p:txBody>
      </p:sp>
    </p:spTree>
    <p:extLst>
      <p:ext uri="{BB962C8B-B14F-4D97-AF65-F5344CB8AC3E}">
        <p14:creationId xmlns:p14="http://schemas.microsoft.com/office/powerpoint/2010/main" val="3304009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20E758-ACC1-48B8-B8F9-7739EC1DC101}"/>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新聞焦點</a:t>
            </a:r>
          </a:p>
        </p:txBody>
      </p:sp>
      <p:sp>
        <p:nvSpPr>
          <p:cNvPr id="4" name="投影片編號版面配置區 3">
            <a:extLst>
              <a:ext uri="{FF2B5EF4-FFF2-40B4-BE49-F238E27FC236}">
                <a16:creationId xmlns:a16="http://schemas.microsoft.com/office/drawing/2014/main" id="{A12E488C-618A-4B52-AA9C-437467B1836C}"/>
              </a:ext>
            </a:extLst>
          </p:cNvPr>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10</a:t>
            </a:fld>
            <a:endParaRPr lang="zh-TW" altLang="en-US">
              <a:latin typeface="Noto Serif TC Black" panose="02020900000000000000" pitchFamily="18" charset="-120"/>
              <a:ea typeface="Noto Serif TC Black" panose="02020900000000000000" pitchFamily="18" charset="-120"/>
            </a:endParaRPr>
          </a:p>
        </p:txBody>
      </p:sp>
      <p:pic>
        <p:nvPicPr>
          <p:cNvPr id="4098" name="Picture 2" descr="廠商在代馬橋棄置大量建築廢棄土。（記者顏宏駿翻攝）">
            <a:extLst>
              <a:ext uri="{FF2B5EF4-FFF2-40B4-BE49-F238E27FC236}">
                <a16:creationId xmlns:a16="http://schemas.microsoft.com/office/drawing/2014/main" id="{1813DBF1-C168-4AAA-8191-815D54DB89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5190" y="1356219"/>
            <a:ext cx="3014845" cy="22573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廠商在代馬橋棄置大量建築廢棄土。（記者顏宏駿翻攝）">
            <a:extLst>
              <a:ext uri="{FF2B5EF4-FFF2-40B4-BE49-F238E27FC236}">
                <a16:creationId xmlns:a16="http://schemas.microsoft.com/office/drawing/2014/main" id="{FEB82E9B-749E-4D3E-B9CA-3CFDB70D05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190" y="3741182"/>
            <a:ext cx="3014845" cy="225736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68FF08D1-22AC-4B1B-AE5F-21E44ADC3648}"/>
              </a:ext>
            </a:extLst>
          </p:cNvPr>
          <p:cNvSpPr/>
          <p:nvPr/>
        </p:nvSpPr>
        <p:spPr>
          <a:xfrm>
            <a:off x="3468756" y="1356219"/>
            <a:ext cx="5287617" cy="4524315"/>
          </a:xfrm>
          <a:prstGeom prst="rect">
            <a:avLst/>
          </a:prstGeom>
        </p:spPr>
        <p:txBody>
          <a:bodyPr wrap="square">
            <a:spAutoFit/>
          </a:bodyPr>
          <a:lstStyle/>
          <a:p>
            <a:pPr fontAlgn="base"/>
            <a:r>
              <a:rPr lang="en-US" altLang="zh-TW" dirty="0">
                <a:latin typeface="Noto Serif TC Black" panose="02020900000000000000" pitchFamily="18" charset="-120"/>
                <a:ea typeface="Noto Serif TC Black" panose="02020900000000000000" pitchFamily="18" charset="-120"/>
              </a:rPr>
              <a:t>2021/08/20</a:t>
            </a:r>
          </a:p>
          <a:p>
            <a:pPr fontAlgn="base"/>
            <a:r>
              <a:rPr lang="zh-TW" altLang="en-US" b="1" dirty="0">
                <a:solidFill>
                  <a:srgbClr val="111111"/>
                </a:solidFill>
                <a:latin typeface="Noto Serif TC Black" panose="02020900000000000000" pitchFamily="18" charset="-120"/>
                <a:ea typeface="Noto Serif TC Black" panose="02020900000000000000" pitchFamily="18" charset="-120"/>
              </a:rPr>
              <a:t>彰縣水資處長丟官！清布袋蓮拿建築廢土墊腳 檢方要查誰允許</a:t>
            </a:r>
            <a:endParaRPr lang="en-US" altLang="zh-TW" b="1" dirty="0">
              <a:solidFill>
                <a:srgbClr val="111111"/>
              </a:solidFill>
              <a:latin typeface="Noto Serif TC Black" panose="02020900000000000000" pitchFamily="18" charset="-120"/>
              <a:ea typeface="Noto Serif TC Black" panose="02020900000000000000" pitchFamily="18" charset="-120"/>
            </a:endParaRPr>
          </a:p>
          <a:p>
            <a:pPr fontAlgn="base"/>
            <a:r>
              <a:rPr lang="zh-TW" altLang="en-US" dirty="0">
                <a:latin typeface="Noto Serif TC Black" panose="02020900000000000000" pitchFamily="18" charset="-120"/>
                <a:ea typeface="Noto Serif TC Black" panose="02020900000000000000" pitchFamily="18" charset="-120"/>
              </a:rPr>
              <a:t>如此「天才」的作法早已激起民怨，因為附近居民見到建築廢棄土進入行水區，怒不可遏，多次向縣府檢舉，但縣府認為廠商清運布袋蓮有理，故未予重視，建築廢棄土在布袋蓮清理後，理應一併清運離開，結果一放就是逾百日，直到前縣長魏明谷將此事揭發，水資處才火速將現場所有廢土清運離開同時保全現有的證據供檢方調查。</a:t>
            </a:r>
          </a:p>
          <a:p>
            <a:pPr fontAlgn="base"/>
            <a:r>
              <a:rPr lang="zh-TW" altLang="en-US" dirty="0">
                <a:latin typeface="Noto Serif TC Black" panose="02020900000000000000" pitchFamily="18" charset="-120"/>
                <a:ea typeface="Noto Serif TC Black" panose="02020900000000000000" pitchFamily="18" charset="-120"/>
              </a:rPr>
              <a:t>行水區出現大量廢棄土，且由前縣長揭發，縣府臉面無光，水資處長陳詔慶日前遭撤換，改由參議馬英傑接任，馬英傑強調，廠商為了淸運布袋蓮而設施工便道，確有向縣府請示，至於是否有不合法的建築廢土，縣府全力配合檢方調查。</a:t>
            </a:r>
          </a:p>
          <a:p>
            <a:pPr fontAlgn="base"/>
            <a:endParaRPr lang="zh-TW" altLang="en-US" b="1" i="0" dirty="0">
              <a:solidFill>
                <a:srgbClr val="111111"/>
              </a:solidFill>
              <a:effectLst/>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308923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8AF588-55DF-40F5-83B4-297F5AC137D5}"/>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新聞焦點</a:t>
            </a:r>
          </a:p>
        </p:txBody>
      </p:sp>
      <p:sp>
        <p:nvSpPr>
          <p:cNvPr id="4" name="投影片編號版面配置區 3">
            <a:extLst>
              <a:ext uri="{FF2B5EF4-FFF2-40B4-BE49-F238E27FC236}">
                <a16:creationId xmlns:a16="http://schemas.microsoft.com/office/drawing/2014/main" id="{1BA23E6D-8C28-4A0E-9FC6-5121A27E3A19}"/>
              </a:ext>
            </a:extLst>
          </p:cNvPr>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11</a:t>
            </a:fld>
            <a:endParaRPr lang="zh-TW" altLang="en-US">
              <a:latin typeface="Noto Serif TC Black" panose="02020900000000000000" pitchFamily="18" charset="-120"/>
              <a:ea typeface="Noto Serif TC Black" panose="02020900000000000000" pitchFamily="18" charset="-120"/>
            </a:endParaRPr>
          </a:p>
        </p:txBody>
      </p:sp>
      <p:sp>
        <p:nvSpPr>
          <p:cNvPr id="5" name="矩形 4">
            <a:extLst>
              <a:ext uri="{FF2B5EF4-FFF2-40B4-BE49-F238E27FC236}">
                <a16:creationId xmlns:a16="http://schemas.microsoft.com/office/drawing/2014/main" id="{635343B9-CB28-4B9D-A920-C62DDAA58DBF}"/>
              </a:ext>
            </a:extLst>
          </p:cNvPr>
          <p:cNvSpPr/>
          <p:nvPr/>
        </p:nvSpPr>
        <p:spPr>
          <a:xfrm>
            <a:off x="4531498" y="1048434"/>
            <a:ext cx="4145777" cy="3693319"/>
          </a:xfrm>
          <a:prstGeom prst="rect">
            <a:avLst/>
          </a:prstGeom>
        </p:spPr>
        <p:txBody>
          <a:bodyPr wrap="square">
            <a:spAutoFit/>
          </a:bodyPr>
          <a:lstStyle/>
          <a:p>
            <a:r>
              <a:rPr lang="en-US" altLang="zh-TW" dirty="0">
                <a:latin typeface="Noto Serif TC Black" panose="02020900000000000000" pitchFamily="18" charset="-120"/>
                <a:ea typeface="Noto Serif TC Black" panose="02020900000000000000" pitchFamily="18" charset="-120"/>
              </a:rPr>
              <a:t>2021/09/14</a:t>
            </a:r>
          </a:p>
          <a:p>
            <a:r>
              <a:rPr lang="zh-TW" altLang="en-US" dirty="0">
                <a:solidFill>
                  <a:srgbClr val="000000"/>
                </a:solidFill>
                <a:latin typeface="Noto Serif TC Black" panose="02020900000000000000" pitchFamily="18" charset="-120"/>
                <a:ea typeface="Noto Serif TC Black" panose="02020900000000000000" pitchFamily="18" charset="-120"/>
              </a:rPr>
              <a:t>去年青山宮遶境 芳明館串聯壯聲勢！萬華角頭再崛起 都更土方牟利</a:t>
            </a:r>
            <a:endParaRPr lang="en-US" altLang="zh-TW" dirty="0">
              <a:solidFill>
                <a:srgbClr val="000000"/>
              </a:solidFill>
              <a:latin typeface="Noto Serif TC Black" panose="02020900000000000000" pitchFamily="18" charset="-120"/>
              <a:ea typeface="Noto Serif TC Black" panose="02020900000000000000" pitchFamily="18" charset="-120"/>
            </a:endParaRPr>
          </a:p>
          <a:p>
            <a:r>
              <a:rPr lang="zh-TW" altLang="en-US" dirty="0">
                <a:latin typeface="Noto Serif TC Black" panose="02020900000000000000" pitchFamily="18" charset="-120"/>
                <a:ea typeface="Noto Serif TC Black" panose="02020900000000000000" pitchFamily="18" charset="-120"/>
              </a:rPr>
              <a:t>今年</a:t>
            </a:r>
            <a:r>
              <a:rPr lang="en-US" altLang="zh-TW" dirty="0">
                <a:latin typeface="Noto Serif TC Black" panose="02020900000000000000" pitchFamily="18" charset="-120"/>
                <a:ea typeface="Noto Serif TC Black" panose="02020900000000000000" pitchFamily="18" charset="-120"/>
              </a:rPr>
              <a:t>5</a:t>
            </a:r>
            <a:r>
              <a:rPr lang="zh-TW" altLang="en-US" dirty="0">
                <a:latin typeface="Noto Serif TC Black" panose="02020900000000000000" pitchFamily="18" charset="-120"/>
                <a:ea typeface="Noto Serif TC Black" panose="02020900000000000000" pitchFamily="18" charset="-120"/>
              </a:rPr>
              <a:t>月新冠肺炎本土疫情爆發，最初的重災區萬華，曾是台北最早發展的地區，許多「庄仔頭」演變為黑道角頭。去年底疫情緩和時，萬華青山宮遶境，許多沉寂的角頭竟紛紛「復活」。知情人士指出，這場大拜拜，幕後推手是老角頭組織「芳明館」，藉此串聯縱貫線各地黑幫聚集，壯大聲勢。而受疫情影響，原本圍事阿公店的角頭，也轉而競逐土方、都更等暴利。</a:t>
            </a:r>
            <a:endParaRPr lang="zh-TW" altLang="en-US" b="0" i="0" dirty="0">
              <a:solidFill>
                <a:srgbClr val="000000"/>
              </a:solidFill>
              <a:effectLst/>
              <a:latin typeface="Noto Serif TC Black" panose="02020900000000000000" pitchFamily="18" charset="-120"/>
              <a:ea typeface="Noto Serif TC Black" panose="02020900000000000000" pitchFamily="18" charset="-120"/>
            </a:endParaRPr>
          </a:p>
        </p:txBody>
      </p:sp>
      <p:sp>
        <p:nvSpPr>
          <p:cNvPr id="6" name="矩形 5">
            <a:extLst>
              <a:ext uri="{FF2B5EF4-FFF2-40B4-BE49-F238E27FC236}">
                <a16:creationId xmlns:a16="http://schemas.microsoft.com/office/drawing/2014/main" id="{8109E08A-92D6-47B7-96E1-8EDA8131E6D0}"/>
              </a:ext>
            </a:extLst>
          </p:cNvPr>
          <p:cNvSpPr/>
          <p:nvPr/>
        </p:nvSpPr>
        <p:spPr>
          <a:xfrm>
            <a:off x="472291" y="1048434"/>
            <a:ext cx="3891401" cy="4247317"/>
          </a:xfrm>
          <a:prstGeom prst="rect">
            <a:avLst/>
          </a:prstGeom>
        </p:spPr>
        <p:txBody>
          <a:bodyPr wrap="square">
            <a:spAutoFit/>
          </a:bodyPr>
          <a:lstStyle/>
          <a:p>
            <a:r>
              <a:rPr lang="en-US" altLang="zh-TW" dirty="0">
                <a:latin typeface="Noto Serif TC Black" panose="02020900000000000000" pitchFamily="18" charset="-120"/>
                <a:ea typeface="Noto Serif TC Black" panose="02020900000000000000" pitchFamily="18" charset="-120"/>
              </a:rPr>
              <a:t>2021/09/19</a:t>
            </a:r>
          </a:p>
          <a:p>
            <a:r>
              <a:rPr lang="zh-TW" altLang="en-US" b="1" dirty="0">
                <a:solidFill>
                  <a:srgbClr val="232A31"/>
                </a:solidFill>
                <a:latin typeface="Noto Serif TC Black" panose="02020900000000000000" pitchFamily="18" charset="-120"/>
                <a:ea typeface="Noto Serif TC Black" panose="02020900000000000000" pitchFamily="18" charset="-120"/>
              </a:rPr>
              <a:t>華西街幫威脅建商 強索土方工程</a:t>
            </a:r>
            <a:endParaRPr lang="en-US" altLang="zh-TW" b="1" dirty="0">
              <a:solidFill>
                <a:srgbClr val="232A31"/>
              </a:solidFill>
              <a:latin typeface="Noto Serif TC Black" panose="02020900000000000000" pitchFamily="18" charset="-120"/>
              <a:ea typeface="Noto Serif TC Black" panose="02020900000000000000" pitchFamily="18" charset="-120"/>
            </a:endParaRPr>
          </a:p>
          <a:p>
            <a:r>
              <a:rPr lang="zh-TW" altLang="en-US" dirty="0">
                <a:latin typeface="Noto Serif TC Black" panose="02020900000000000000" pitchFamily="18" charset="-120"/>
                <a:ea typeface="Noto Serif TC Black" panose="02020900000000000000" pitchFamily="18" charset="-120"/>
              </a:rPr>
              <a:t>自稱華西街幫東三會會長的</a:t>
            </a:r>
            <a:r>
              <a:rPr lang="en-US" altLang="zh-TW" dirty="0">
                <a:latin typeface="Noto Serif TC Black" panose="02020900000000000000" pitchFamily="18" charset="-120"/>
                <a:ea typeface="Noto Serif TC Black" panose="02020900000000000000" pitchFamily="18" charset="-120"/>
              </a:rPr>
              <a:t>39</a:t>
            </a:r>
            <a:r>
              <a:rPr lang="zh-TW" altLang="en-US" dirty="0">
                <a:latin typeface="Noto Serif TC Black" panose="02020900000000000000" pitchFamily="18" charset="-120"/>
                <a:ea typeface="Noto Serif TC Black" panose="02020900000000000000" pitchFamily="18" charset="-120"/>
              </a:rPr>
              <a:t>歲陳姓男子，去年底「撈過界」，率眾前往北市大安區</a:t>
            </a:r>
            <a:r>
              <a:rPr lang="en-US" altLang="zh-TW" dirty="0">
                <a:latin typeface="Noto Serif TC Black" panose="02020900000000000000" pitchFamily="18" charset="-120"/>
                <a:ea typeface="Noto Serif TC Black" panose="02020900000000000000" pitchFamily="18" charset="-120"/>
              </a:rPr>
              <a:t>2</a:t>
            </a:r>
            <a:r>
              <a:rPr lang="zh-TW" altLang="en-US" dirty="0">
                <a:latin typeface="Noto Serif TC Black" panose="02020900000000000000" pitchFamily="18" charset="-120"/>
                <a:ea typeface="Noto Serif TC Black" panose="02020900000000000000" pitchFamily="18" charset="-120"/>
              </a:rPr>
              <a:t>處建築工地，要求介入土方工程，對方不從即派小弟騷擾；此外另涉及數起暴力案件，北市刑大追查後，日前檢肅陳在內的</a:t>
            </a:r>
            <a:r>
              <a:rPr lang="en-US" altLang="zh-TW" dirty="0">
                <a:latin typeface="Noto Serif TC Black" panose="02020900000000000000" pitchFamily="18" charset="-120"/>
                <a:ea typeface="Noto Serif TC Black" panose="02020900000000000000" pitchFamily="18" charset="-120"/>
              </a:rPr>
              <a:t>9</a:t>
            </a:r>
            <a:r>
              <a:rPr lang="zh-TW" altLang="en-US" dirty="0">
                <a:latin typeface="Noto Serif TC Black" panose="02020900000000000000" pitchFamily="18" charset="-120"/>
                <a:ea typeface="Noto Serif TC Black" panose="02020900000000000000" pitchFamily="18" charset="-120"/>
              </a:rPr>
              <a:t>嫌，依組織犯罪送辦。</a:t>
            </a:r>
            <a:endParaRPr lang="en-US" altLang="zh-TW" dirty="0">
              <a:latin typeface="Noto Serif TC Black" panose="02020900000000000000" pitchFamily="18" charset="-120"/>
              <a:ea typeface="Noto Serif TC Black" panose="02020900000000000000" pitchFamily="18" charset="-120"/>
            </a:endParaRPr>
          </a:p>
          <a:p>
            <a:r>
              <a:rPr lang="zh-TW" altLang="en-US" dirty="0">
                <a:latin typeface="Noto Serif TC Black" panose="02020900000000000000" pitchFamily="18" charset="-120"/>
                <a:ea typeface="Noto Serif TC Black" panose="02020900000000000000" pitchFamily="18" charset="-120"/>
              </a:rPr>
              <a:t>據警方蒐報，近年萬華不少角頭都轉型圍事土方、介入都更，但因萬華新建案有限，東三實業將目標放眼雙北，去年底陳帶手下至大安區</a:t>
            </a:r>
            <a:r>
              <a:rPr lang="en-US" altLang="zh-TW" dirty="0">
                <a:latin typeface="Noto Serif TC Black" panose="02020900000000000000" pitchFamily="18" charset="-120"/>
                <a:ea typeface="Noto Serif TC Black" panose="02020900000000000000" pitchFamily="18" charset="-120"/>
              </a:rPr>
              <a:t>2</a:t>
            </a:r>
            <a:r>
              <a:rPr lang="zh-TW" altLang="en-US" dirty="0">
                <a:latin typeface="Noto Serif TC Black" panose="02020900000000000000" pitchFamily="18" charset="-120"/>
                <a:ea typeface="Noto Serif TC Black" panose="02020900000000000000" pitchFamily="18" charset="-120"/>
              </a:rPr>
              <a:t>處興建中的工地，向工地主任遞交東三實業的名片，要求處理該項土方工程。</a:t>
            </a:r>
            <a:endParaRPr lang="zh-TW" altLang="en-US" b="1" i="0" dirty="0">
              <a:solidFill>
                <a:srgbClr val="232A31"/>
              </a:solidFill>
              <a:effectLst/>
              <a:latin typeface="Noto Serif TC Black" panose="02020900000000000000" pitchFamily="18" charset="-120"/>
              <a:ea typeface="Noto Serif TC Black" panose="02020900000000000000" pitchFamily="18" charset="-120"/>
            </a:endParaRPr>
          </a:p>
        </p:txBody>
      </p:sp>
      <p:sp>
        <p:nvSpPr>
          <p:cNvPr id="7" name="矩形 6">
            <a:extLst>
              <a:ext uri="{FF2B5EF4-FFF2-40B4-BE49-F238E27FC236}">
                <a16:creationId xmlns:a16="http://schemas.microsoft.com/office/drawing/2014/main" id="{4BBC4A78-8ACB-4BC6-AADB-712E3C22E938}"/>
              </a:ext>
            </a:extLst>
          </p:cNvPr>
          <p:cNvSpPr/>
          <p:nvPr/>
        </p:nvSpPr>
        <p:spPr>
          <a:xfrm>
            <a:off x="472291" y="5440234"/>
            <a:ext cx="6693822" cy="646331"/>
          </a:xfrm>
          <a:prstGeom prst="rect">
            <a:avLst/>
          </a:prstGeom>
        </p:spPr>
        <p:txBody>
          <a:bodyPr wrap="square">
            <a:spAutoFit/>
          </a:bodyPr>
          <a:lstStyle/>
          <a:p>
            <a:r>
              <a:rPr lang="en-US" altLang="zh-TW" dirty="0">
                <a:latin typeface="Noto Serif TC Black" panose="02020900000000000000" pitchFamily="18" charset="-120"/>
                <a:ea typeface="Noto Serif TC Black" panose="02020900000000000000" pitchFamily="18" charset="-120"/>
              </a:rPr>
              <a:t>20170626</a:t>
            </a:r>
            <a:r>
              <a:rPr lang="zh-TW" altLang="en-US" dirty="0">
                <a:latin typeface="Noto Serif TC Black" panose="02020900000000000000" pitchFamily="18" charset="-120"/>
                <a:ea typeface="Noto Serif TC Black" panose="02020900000000000000" pitchFamily="18" charset="-120"/>
              </a:rPr>
              <a:t>中天新聞　爭</a:t>
            </a:r>
            <a:r>
              <a:rPr lang="en-US" altLang="zh-TW" dirty="0">
                <a:latin typeface="Noto Serif TC Black" panose="02020900000000000000" pitchFamily="18" charset="-120"/>
                <a:ea typeface="Noto Serif TC Black" panose="02020900000000000000" pitchFamily="18" charset="-120"/>
              </a:rPr>
              <a:t>10</a:t>
            </a:r>
            <a:r>
              <a:rPr lang="zh-TW" altLang="en-US" dirty="0">
                <a:latin typeface="Noto Serif TC Black" panose="02020900000000000000" pitchFamily="18" charset="-120"/>
                <a:ea typeface="Noto Serif TC Black" panose="02020900000000000000" pitchFamily="18" charset="-120"/>
              </a:rPr>
              <a:t>億土方利益　黑幫大哥花</a:t>
            </a:r>
            <a:r>
              <a:rPr lang="en-US" altLang="zh-TW" dirty="0">
                <a:latin typeface="Noto Serif TC Black" panose="02020900000000000000" pitchFamily="18" charset="-120"/>
                <a:ea typeface="Noto Serif TC Black" panose="02020900000000000000" pitchFamily="18" charset="-120"/>
              </a:rPr>
              <a:t>300</a:t>
            </a:r>
            <a:r>
              <a:rPr lang="zh-TW" altLang="en-US" dirty="0">
                <a:latin typeface="Noto Serif TC Black" panose="02020900000000000000" pitchFamily="18" charset="-120"/>
                <a:ea typeface="Noto Serif TC Black" panose="02020900000000000000" pitchFamily="18" charset="-120"/>
              </a:rPr>
              <a:t>萬買凶</a:t>
            </a:r>
          </a:p>
          <a:p>
            <a:r>
              <a:rPr lang="zh-TW" altLang="en-US" dirty="0">
                <a:latin typeface="Noto Serif TC Black" panose="02020900000000000000" pitchFamily="18" charset="-120"/>
                <a:ea typeface="Noto Serif TC Black" panose="02020900000000000000" pitchFamily="18" charset="-120"/>
                <a:hlinkClick r:id="rId2"/>
              </a:rPr>
              <a:t>https://www.youtube.com/watch?v=89e6y5sjCBw</a:t>
            </a:r>
            <a:endParaRPr lang="zh-TW" altLang="en-US" dirty="0">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1743448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營建剩餘土石方是甚麼</a:t>
            </a:r>
          </a:p>
        </p:txBody>
      </p:sp>
      <p:sp>
        <p:nvSpPr>
          <p:cNvPr id="4" name="投影片編號版面配置區 3"/>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12</a:t>
            </a:fld>
            <a:endParaRPr lang="zh-TW" altLang="en-US">
              <a:latin typeface="Noto Serif TC Black" panose="02020900000000000000" pitchFamily="18" charset="-120"/>
              <a:ea typeface="Noto Serif TC Black" panose="02020900000000000000" pitchFamily="18" charset="-120"/>
            </a:endParaRPr>
          </a:p>
        </p:txBody>
      </p:sp>
      <p:pic>
        <p:nvPicPr>
          <p:cNvPr id="2050" name="Picture 2" descr="ãé»äººåèãçåçæå°çµæ">
            <a:extLst>
              <a:ext uri="{FF2B5EF4-FFF2-40B4-BE49-F238E27FC236}">
                <a16:creationId xmlns:a16="http://schemas.microsoft.com/office/drawing/2014/main" id="{D86BEDAB-0F1B-40EC-A00E-BDBFE3BCCC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254" y="1903824"/>
            <a:ext cx="3212690" cy="321269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EC41E5A4-E15B-4AD6-9B24-72B4F25B6258}"/>
              </a:ext>
            </a:extLst>
          </p:cNvPr>
          <p:cNvSpPr/>
          <p:nvPr/>
        </p:nvSpPr>
        <p:spPr>
          <a:xfrm>
            <a:off x="4531498" y="2397948"/>
            <a:ext cx="4145777" cy="2062103"/>
          </a:xfrm>
          <a:prstGeom prst="rect">
            <a:avLst/>
          </a:prstGeom>
        </p:spPr>
        <p:txBody>
          <a:bodyPr wrap="square">
            <a:spAutoFit/>
          </a:bodyPr>
          <a:lstStyle/>
          <a:p>
            <a:r>
              <a:rPr lang="zh-TW" altLang="en-US" sz="3200" dirty="0">
                <a:latin typeface="Noto Serif TC Black" panose="02020900000000000000" pitchFamily="18" charset="-120"/>
                <a:ea typeface="Noto Serif TC Black" panose="02020900000000000000" pitchFamily="18" charset="-120"/>
              </a:rPr>
              <a:t>土到底長怎樣</a:t>
            </a:r>
            <a:r>
              <a:rPr lang="en-US" altLang="zh-TW" sz="3200" dirty="0">
                <a:latin typeface="Noto Serif TC Black" panose="02020900000000000000" pitchFamily="18" charset="-120"/>
                <a:ea typeface="Noto Serif TC Black" panose="02020900000000000000" pitchFamily="18" charset="-120"/>
              </a:rPr>
              <a:t>?</a:t>
            </a:r>
          </a:p>
          <a:p>
            <a:r>
              <a:rPr lang="zh-TW" altLang="en-US" sz="3200" b="0" i="0" dirty="0">
                <a:solidFill>
                  <a:srgbClr val="000000"/>
                </a:solidFill>
                <a:effectLst/>
                <a:latin typeface="Noto Serif TC Black" panose="02020900000000000000" pitchFamily="18" charset="-120"/>
                <a:ea typeface="Noto Serif TC Black" panose="02020900000000000000" pitchFamily="18" charset="-120"/>
              </a:rPr>
              <a:t>所有的土都叫土方嗎</a:t>
            </a:r>
            <a:r>
              <a:rPr lang="en-US" altLang="zh-TW" sz="3200" b="0" i="0" dirty="0">
                <a:solidFill>
                  <a:srgbClr val="000000"/>
                </a:solidFill>
                <a:effectLst/>
                <a:latin typeface="Noto Serif TC Black" panose="02020900000000000000" pitchFamily="18" charset="-120"/>
                <a:ea typeface="Noto Serif TC Black" panose="02020900000000000000" pitchFamily="18" charset="-120"/>
              </a:rPr>
              <a:t>?</a:t>
            </a:r>
          </a:p>
          <a:p>
            <a:r>
              <a:rPr lang="zh-TW" altLang="en-US" sz="3200" dirty="0">
                <a:solidFill>
                  <a:srgbClr val="000000"/>
                </a:solidFill>
                <a:latin typeface="Noto Serif TC Black" panose="02020900000000000000" pitchFamily="18" charset="-120"/>
                <a:ea typeface="Noto Serif TC Black" panose="02020900000000000000" pitchFamily="18" charset="-120"/>
              </a:rPr>
              <a:t>怎樣的土方要列管</a:t>
            </a:r>
            <a:r>
              <a:rPr lang="en-US" altLang="zh-TW" sz="3200" dirty="0">
                <a:solidFill>
                  <a:srgbClr val="000000"/>
                </a:solidFill>
                <a:latin typeface="Noto Serif TC Black" panose="02020900000000000000" pitchFamily="18" charset="-120"/>
                <a:ea typeface="Noto Serif TC Black" panose="02020900000000000000" pitchFamily="18" charset="-120"/>
              </a:rPr>
              <a:t>?</a:t>
            </a:r>
          </a:p>
          <a:p>
            <a:r>
              <a:rPr lang="zh-TW" altLang="en-US" sz="3200" b="0" i="0" dirty="0">
                <a:solidFill>
                  <a:srgbClr val="000000"/>
                </a:solidFill>
                <a:effectLst/>
                <a:latin typeface="Noto Serif TC Black" panose="02020900000000000000" pitchFamily="18" charset="-120"/>
                <a:ea typeface="Noto Serif TC Black" panose="02020900000000000000" pitchFamily="18" charset="-120"/>
              </a:rPr>
              <a:t>列管的機制是怎樣的</a:t>
            </a:r>
            <a:r>
              <a:rPr lang="en-US" altLang="zh-TW" sz="3200" b="0" i="0" dirty="0">
                <a:solidFill>
                  <a:srgbClr val="000000"/>
                </a:solidFill>
                <a:effectLst/>
                <a:latin typeface="Noto Serif TC Black" panose="02020900000000000000" pitchFamily="18" charset="-120"/>
                <a:ea typeface="Noto Serif TC Black" panose="02020900000000000000" pitchFamily="18" charset="-120"/>
              </a:rPr>
              <a:t>?</a:t>
            </a:r>
            <a:endParaRPr lang="zh-TW" altLang="en-US" sz="3200" b="0" i="0" dirty="0">
              <a:solidFill>
                <a:srgbClr val="000000"/>
              </a:solidFill>
              <a:effectLst/>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2284605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12591FC-27D4-430A-BF68-0FF31A87C9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1371" y="1122242"/>
            <a:ext cx="6559826" cy="4917651"/>
          </a:xfrm>
          <a:prstGeom prst="rect">
            <a:avLst/>
          </a:prstGeom>
        </p:spPr>
      </p:pic>
      <p:sp>
        <p:nvSpPr>
          <p:cNvPr id="2" name="標題 1"/>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從行為來看</a:t>
            </a:r>
          </a:p>
        </p:txBody>
      </p:sp>
      <p:sp>
        <p:nvSpPr>
          <p:cNvPr id="4" name="投影片編號版面配置區 3"/>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13</a:t>
            </a:fld>
            <a:endParaRPr lang="zh-TW" altLang="en-US">
              <a:latin typeface="Noto Serif TC Black" panose="02020900000000000000" pitchFamily="18" charset="-120"/>
              <a:ea typeface="Noto Serif TC Black" panose="02020900000000000000" pitchFamily="18" charset="-120"/>
            </a:endParaRPr>
          </a:p>
        </p:txBody>
      </p:sp>
      <p:sp>
        <p:nvSpPr>
          <p:cNvPr id="3" name="語音泡泡: 橢圓形 2">
            <a:extLst>
              <a:ext uri="{FF2B5EF4-FFF2-40B4-BE49-F238E27FC236}">
                <a16:creationId xmlns:a16="http://schemas.microsoft.com/office/drawing/2014/main" id="{32350158-56F8-4194-B08D-F45F14BF6436}"/>
              </a:ext>
            </a:extLst>
          </p:cNvPr>
          <p:cNvSpPr/>
          <p:nvPr/>
        </p:nvSpPr>
        <p:spPr>
          <a:xfrm>
            <a:off x="964389" y="3581067"/>
            <a:ext cx="3460955" cy="825909"/>
          </a:xfrm>
          <a:prstGeom prst="wedgeEllipseCallout">
            <a:avLst>
              <a:gd name="adj1" fmla="val 42921"/>
              <a:gd name="adj2" fmla="val 1236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latin typeface="Noto Serif TC Black" panose="02020900000000000000" pitchFamily="18" charset="-120"/>
                <a:ea typeface="Noto Serif TC Black" panose="02020900000000000000" pitchFamily="18" charset="-120"/>
              </a:rPr>
              <a:t>爸爸，你看營建剩餘土石方</a:t>
            </a:r>
          </a:p>
        </p:txBody>
      </p:sp>
      <p:sp>
        <p:nvSpPr>
          <p:cNvPr id="9" name="語音泡泡: 橢圓形 8">
            <a:extLst>
              <a:ext uri="{FF2B5EF4-FFF2-40B4-BE49-F238E27FC236}">
                <a16:creationId xmlns:a16="http://schemas.microsoft.com/office/drawing/2014/main" id="{3A58089F-FEF6-466D-94E5-C96D86782AD9}"/>
              </a:ext>
            </a:extLst>
          </p:cNvPr>
          <p:cNvSpPr/>
          <p:nvPr/>
        </p:nvSpPr>
        <p:spPr>
          <a:xfrm>
            <a:off x="5318828" y="3429000"/>
            <a:ext cx="2602369" cy="825909"/>
          </a:xfrm>
          <a:prstGeom prst="wedgeEllipseCallout">
            <a:avLst>
              <a:gd name="adj1" fmla="val -52710"/>
              <a:gd name="adj2" fmla="val 7190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ysClr val="windowText" lastClr="000000"/>
                </a:solidFill>
                <a:latin typeface="Noto Serif TC Black" panose="02020900000000000000" pitchFamily="18" charset="-120"/>
                <a:ea typeface="Noto Serif TC Black" panose="02020900000000000000" pitchFamily="18" charset="-120"/>
              </a:rPr>
              <a:t>等等要來填報兩階段</a:t>
            </a:r>
          </a:p>
        </p:txBody>
      </p:sp>
    </p:spTree>
    <p:extLst>
      <p:ext uri="{BB962C8B-B14F-4D97-AF65-F5344CB8AC3E}">
        <p14:creationId xmlns:p14="http://schemas.microsoft.com/office/powerpoint/2010/main" val="4213262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14</a:t>
            </a:fld>
            <a:endParaRPr lang="zh-TW" altLang="en-US">
              <a:latin typeface="Noto Serif TC Black" panose="02020900000000000000" pitchFamily="18" charset="-120"/>
              <a:ea typeface="Noto Serif TC Black" panose="02020900000000000000" pitchFamily="18" charset="-120"/>
            </a:endParaRPr>
          </a:p>
        </p:txBody>
      </p:sp>
      <p:sp>
        <p:nvSpPr>
          <p:cNvPr id="5" name="矩形 4">
            <a:extLst>
              <a:ext uri="{FF2B5EF4-FFF2-40B4-BE49-F238E27FC236}">
                <a16:creationId xmlns:a16="http://schemas.microsoft.com/office/drawing/2014/main" id="{197A3D1A-2C0E-4688-AB46-08B78C2801B9}"/>
              </a:ext>
            </a:extLst>
          </p:cNvPr>
          <p:cNvSpPr/>
          <p:nvPr/>
        </p:nvSpPr>
        <p:spPr>
          <a:xfrm>
            <a:off x="733647" y="1919932"/>
            <a:ext cx="3104706" cy="42103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6" name="等腰三角形 5">
            <a:extLst>
              <a:ext uri="{FF2B5EF4-FFF2-40B4-BE49-F238E27FC236}">
                <a16:creationId xmlns:a16="http://schemas.microsoft.com/office/drawing/2014/main" id="{931754E2-2B90-4552-BC05-AA0BA0936CDB}"/>
              </a:ext>
            </a:extLst>
          </p:cNvPr>
          <p:cNvSpPr/>
          <p:nvPr/>
        </p:nvSpPr>
        <p:spPr>
          <a:xfrm>
            <a:off x="2753833" y="2334602"/>
            <a:ext cx="776176" cy="765544"/>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8" name="等腰三角形 7">
            <a:extLst>
              <a:ext uri="{FF2B5EF4-FFF2-40B4-BE49-F238E27FC236}">
                <a16:creationId xmlns:a16="http://schemas.microsoft.com/office/drawing/2014/main" id="{54E6937A-E3FE-407A-A888-230FA5EE4BE0}"/>
              </a:ext>
            </a:extLst>
          </p:cNvPr>
          <p:cNvSpPr/>
          <p:nvPr/>
        </p:nvSpPr>
        <p:spPr>
          <a:xfrm>
            <a:off x="1013638" y="5028183"/>
            <a:ext cx="776176" cy="765544"/>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9" name="矩形 8">
            <a:extLst>
              <a:ext uri="{FF2B5EF4-FFF2-40B4-BE49-F238E27FC236}">
                <a16:creationId xmlns:a16="http://schemas.microsoft.com/office/drawing/2014/main" id="{DCDE22FB-8865-4792-9544-7FBE1D9CF693}"/>
              </a:ext>
            </a:extLst>
          </p:cNvPr>
          <p:cNvSpPr/>
          <p:nvPr/>
        </p:nvSpPr>
        <p:spPr>
          <a:xfrm>
            <a:off x="4873159" y="1906946"/>
            <a:ext cx="3230524" cy="230726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10" name="矩形 9">
            <a:extLst>
              <a:ext uri="{FF2B5EF4-FFF2-40B4-BE49-F238E27FC236}">
                <a16:creationId xmlns:a16="http://schemas.microsoft.com/office/drawing/2014/main" id="{EF3EDD09-334F-41BB-AB19-C8CBC56E501C}"/>
              </a:ext>
            </a:extLst>
          </p:cNvPr>
          <p:cNvSpPr/>
          <p:nvPr/>
        </p:nvSpPr>
        <p:spPr>
          <a:xfrm>
            <a:off x="4873159" y="4796728"/>
            <a:ext cx="3230524" cy="132059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11" name="等腰三角形 10">
            <a:extLst>
              <a:ext uri="{FF2B5EF4-FFF2-40B4-BE49-F238E27FC236}">
                <a16:creationId xmlns:a16="http://schemas.microsoft.com/office/drawing/2014/main" id="{C73ED6C0-4DE4-40ED-9117-4AF549594227}"/>
              </a:ext>
            </a:extLst>
          </p:cNvPr>
          <p:cNvSpPr/>
          <p:nvPr/>
        </p:nvSpPr>
        <p:spPr>
          <a:xfrm>
            <a:off x="6985494" y="3246589"/>
            <a:ext cx="776176" cy="765544"/>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12" name="等腰三角形 11">
            <a:extLst>
              <a:ext uri="{FF2B5EF4-FFF2-40B4-BE49-F238E27FC236}">
                <a16:creationId xmlns:a16="http://schemas.microsoft.com/office/drawing/2014/main" id="{3A2F31AB-C111-4518-8048-D6BE8852BD88}"/>
              </a:ext>
            </a:extLst>
          </p:cNvPr>
          <p:cNvSpPr/>
          <p:nvPr/>
        </p:nvSpPr>
        <p:spPr>
          <a:xfrm>
            <a:off x="5117709" y="5015197"/>
            <a:ext cx="776176" cy="765544"/>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pic>
        <p:nvPicPr>
          <p:cNvPr id="1026" name="Picture 2" descr="ãroad iconãçåçæå°çµæ">
            <a:extLst>
              <a:ext uri="{FF2B5EF4-FFF2-40B4-BE49-F238E27FC236}">
                <a16:creationId xmlns:a16="http://schemas.microsoft.com/office/drawing/2014/main" id="{2A45AFA9-8D4D-43AC-A9ED-6BD37E4212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3159" y="3967640"/>
            <a:ext cx="1075660" cy="10756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ãroad iconãçåçæå°çµæ">
            <a:extLst>
              <a:ext uri="{FF2B5EF4-FFF2-40B4-BE49-F238E27FC236}">
                <a16:creationId xmlns:a16="http://schemas.microsoft.com/office/drawing/2014/main" id="{B4737F5B-6ABC-485A-8B43-20D16AADEFA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52363" y="3967640"/>
            <a:ext cx="1075660" cy="1075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ãroad iconãçåçæå°çµæ">
            <a:extLst>
              <a:ext uri="{FF2B5EF4-FFF2-40B4-BE49-F238E27FC236}">
                <a16:creationId xmlns:a16="http://schemas.microsoft.com/office/drawing/2014/main" id="{DA143467-F0BC-4D14-A5B5-BF94F23B79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28023" y="3971436"/>
            <a:ext cx="1075660" cy="107566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B758916A-3146-4450-9018-C4DB166FC473}"/>
              </a:ext>
            </a:extLst>
          </p:cNvPr>
          <p:cNvSpPr txBox="1"/>
          <p:nvPr/>
        </p:nvSpPr>
        <p:spPr>
          <a:xfrm>
            <a:off x="1551096" y="1521252"/>
            <a:ext cx="1469808" cy="461665"/>
          </a:xfrm>
          <a:prstGeom prst="rect">
            <a:avLst/>
          </a:prstGeom>
          <a:noFill/>
        </p:spPr>
        <p:txBody>
          <a:bodyPr wrap="square" rtlCol="0">
            <a:spAutoFit/>
          </a:bodyPr>
          <a:lstStyle/>
          <a:p>
            <a:r>
              <a:rPr lang="zh-TW" altLang="en-US" sz="2400" dirty="0">
                <a:latin typeface="Noto Serif TC Black" panose="02020900000000000000" pitchFamily="18" charset="-120"/>
                <a:ea typeface="Noto Serif TC Black" panose="02020900000000000000" pitchFamily="18" charset="-120"/>
              </a:rPr>
              <a:t>同一工區</a:t>
            </a:r>
          </a:p>
        </p:txBody>
      </p:sp>
      <p:sp>
        <p:nvSpPr>
          <p:cNvPr id="16" name="文字方塊 15">
            <a:extLst>
              <a:ext uri="{FF2B5EF4-FFF2-40B4-BE49-F238E27FC236}">
                <a16:creationId xmlns:a16="http://schemas.microsoft.com/office/drawing/2014/main" id="{03F75A00-2346-4FD1-9490-BDB94E60CC7A}"/>
              </a:ext>
            </a:extLst>
          </p:cNvPr>
          <p:cNvSpPr txBox="1"/>
          <p:nvPr/>
        </p:nvSpPr>
        <p:spPr>
          <a:xfrm>
            <a:off x="5753517" y="1491799"/>
            <a:ext cx="1469808" cy="461665"/>
          </a:xfrm>
          <a:prstGeom prst="rect">
            <a:avLst/>
          </a:prstGeom>
          <a:noFill/>
        </p:spPr>
        <p:txBody>
          <a:bodyPr wrap="square" rtlCol="0">
            <a:spAutoFit/>
          </a:bodyPr>
          <a:lstStyle/>
          <a:p>
            <a:r>
              <a:rPr lang="zh-TW" altLang="en-US" sz="2400" dirty="0">
                <a:latin typeface="Noto Serif TC Black" panose="02020900000000000000" pitchFamily="18" charset="-120"/>
                <a:ea typeface="Noto Serif TC Black" panose="02020900000000000000" pitchFamily="18" charset="-120"/>
              </a:rPr>
              <a:t>不同工區</a:t>
            </a:r>
          </a:p>
        </p:txBody>
      </p:sp>
      <p:pic>
        <p:nvPicPr>
          <p:cNvPr id="2052" name="Picture 4" descr="ãtruck iconãçåçæå°çµæ">
            <a:extLst>
              <a:ext uri="{FF2B5EF4-FFF2-40B4-BE49-F238E27FC236}">
                <a16:creationId xmlns:a16="http://schemas.microsoft.com/office/drawing/2014/main" id="{BB62B896-DBBA-4609-B9A0-928F44D7CC5E}"/>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286000" y="2676728"/>
            <a:ext cx="1064264" cy="7343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ãtruck iconãçåçæå°çµæ">
            <a:extLst>
              <a:ext uri="{FF2B5EF4-FFF2-40B4-BE49-F238E27FC236}">
                <a16:creationId xmlns:a16="http://schemas.microsoft.com/office/drawing/2014/main" id="{FD5F8219-8848-4B8B-AEDA-AE3EB329B0B4}"/>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492347" y="3527789"/>
            <a:ext cx="1064264" cy="734381"/>
          </a:xfrm>
          <a:prstGeom prst="rect">
            <a:avLst/>
          </a:prstGeom>
          <a:noFill/>
          <a:extLst>
            <a:ext uri="{909E8E84-426E-40DD-AFC4-6F175D3DCCD1}">
              <a14:hiddenFill xmlns:a14="http://schemas.microsoft.com/office/drawing/2010/main">
                <a:solidFill>
                  <a:srgbClr val="FFFFFF"/>
                </a:solidFill>
              </a14:hiddenFill>
            </a:ext>
          </a:extLst>
        </p:spPr>
      </p:pic>
      <p:sp>
        <p:nvSpPr>
          <p:cNvPr id="13" name="標題 12">
            <a:extLst>
              <a:ext uri="{FF2B5EF4-FFF2-40B4-BE49-F238E27FC236}">
                <a16:creationId xmlns:a16="http://schemas.microsoft.com/office/drawing/2014/main" id="{CA135621-7644-4023-8D97-0A5EEF95E4B3}"/>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從工區來看</a:t>
            </a:r>
          </a:p>
        </p:txBody>
      </p:sp>
      <p:pic>
        <p:nvPicPr>
          <p:cNvPr id="21" name="Picture 2" descr="Question Mark Image Clip Art Information, PNG, 1560x1560px, Question Mark,  Ampersand, At Sign, Email, Exclamation Mark">
            <a:extLst>
              <a:ext uri="{FF2B5EF4-FFF2-40B4-BE49-F238E27FC236}">
                <a16:creationId xmlns:a16="http://schemas.microsoft.com/office/drawing/2014/main" id="{A7113FD8-4667-4646-8E28-65CF92FB8DA7}"/>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0000" b="90000" l="10000" r="90000">
                        <a14:foregroundMark x1="29634" y1="57927" x2="36463" y2="67927"/>
                      </a14:backgroundRemoval>
                    </a14:imgEffect>
                  </a14:imgLayer>
                </a14:imgProps>
              </a:ext>
              <a:ext uri="{28A0092B-C50C-407E-A947-70E740481C1C}">
                <a14:useLocalDpi xmlns:a14="http://schemas.microsoft.com/office/drawing/2010/main"/>
              </a:ext>
            </a:extLst>
          </a:blip>
          <a:srcRect/>
          <a:stretch>
            <a:fillRect/>
          </a:stretch>
        </p:blipFill>
        <p:spPr bwMode="auto">
          <a:xfrm>
            <a:off x="5872442" y="43383"/>
            <a:ext cx="1501140" cy="1501140"/>
          </a:xfrm>
          <a:prstGeom prst="rect">
            <a:avLst/>
          </a:prstGeom>
          <a:noFill/>
          <a:extLst>
            <a:ext uri="{909E8E84-426E-40DD-AFC4-6F175D3DCCD1}">
              <a14:hiddenFill xmlns:a14="http://schemas.microsoft.com/office/drawing/2010/main">
                <a:solidFill>
                  <a:srgbClr val="FFFFFF"/>
                </a:solidFill>
              </a14:hiddenFill>
            </a:ext>
          </a:extLst>
        </p:spPr>
      </p:pic>
      <p:sp>
        <p:nvSpPr>
          <p:cNvPr id="22" name="文字方塊 21">
            <a:extLst>
              <a:ext uri="{FF2B5EF4-FFF2-40B4-BE49-F238E27FC236}">
                <a16:creationId xmlns:a16="http://schemas.microsoft.com/office/drawing/2014/main" id="{2A5B80C7-6223-40EF-BBC2-D25B97ED2793}"/>
              </a:ext>
            </a:extLst>
          </p:cNvPr>
          <p:cNvSpPr txBox="1"/>
          <p:nvPr/>
        </p:nvSpPr>
        <p:spPr>
          <a:xfrm>
            <a:off x="7001756" y="536519"/>
            <a:ext cx="2031754" cy="923330"/>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對街的工地算嗎</a:t>
            </a:r>
            <a:r>
              <a:rPr lang="en-US" altLang="zh-TW" dirty="0">
                <a:latin typeface="微軟正黑體" panose="020B0604030504040204" pitchFamily="34" charset="-120"/>
                <a:ea typeface="微軟正黑體" panose="020B0604030504040204" pitchFamily="34" charset="-120"/>
              </a:rPr>
              <a:t>?</a:t>
            </a:r>
          </a:p>
          <a:p>
            <a:pPr marL="285750" indent="-285750">
              <a:buFont typeface="Wingdings" panose="05000000000000000000" pitchFamily="2" charset="2"/>
              <a:buChar char="p"/>
            </a:pPr>
            <a:r>
              <a:rPr lang="zh-TW" altLang="en-US" dirty="0">
                <a:latin typeface="微軟正黑體" panose="020B0604030504040204" pitchFamily="34" charset="-120"/>
                <a:ea typeface="微軟正黑體" panose="020B0604030504040204" pitchFamily="34" charset="-120"/>
              </a:rPr>
              <a:t>算</a:t>
            </a:r>
            <a:endParaRPr lang="en-US" altLang="zh-TW"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p"/>
            </a:pPr>
            <a:r>
              <a:rPr lang="zh-TW" altLang="en-US" dirty="0">
                <a:latin typeface="微軟正黑體" panose="020B0604030504040204" pitchFamily="34" charset="-120"/>
                <a:ea typeface="微軟正黑體" panose="020B0604030504040204" pitchFamily="34" charset="-120"/>
              </a:rPr>
              <a:t>不算</a:t>
            </a:r>
          </a:p>
        </p:txBody>
      </p:sp>
    </p:spTree>
    <p:extLst>
      <p:ext uri="{BB962C8B-B14F-4D97-AF65-F5344CB8AC3E}">
        <p14:creationId xmlns:p14="http://schemas.microsoft.com/office/powerpoint/2010/main" val="420045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repeatCount="indefinite" accel="50000" decel="50000" fill="hold" nodeType="clickEffect">
                                  <p:stCondLst>
                                    <p:cond delay="0"/>
                                  </p:stCondLst>
                                  <p:endCondLst>
                                    <p:cond evt="onNext" delay="0">
                                      <p:tgtEl>
                                        <p:sldTgt/>
                                      </p:tgtEl>
                                    </p:cond>
                                  </p:endCondLst>
                                  <p:childTnLst>
                                    <p:animMotion origin="layout" path="M 2.77778E-7 -4.07407E-6 L -0.10781 0.34283 " pathEditMode="relative" rAng="0" ptsTypes="AA">
                                      <p:cBhvr>
                                        <p:cTn id="6" dur="2000" fill="hold"/>
                                        <p:tgtEl>
                                          <p:spTgt spid="2052"/>
                                        </p:tgtEl>
                                        <p:attrNameLst>
                                          <p:attrName>ppt_x</p:attrName>
                                          <p:attrName>ppt_y</p:attrName>
                                        </p:attrNameLst>
                                      </p:cBhvr>
                                      <p:rCtr x="-5399" y="17130"/>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repeatCount="indefinite" accel="50000" decel="50000" fill="hold" nodeType="clickEffect">
                                  <p:stCondLst>
                                    <p:cond delay="0"/>
                                  </p:stCondLst>
                                  <p:endCondLst>
                                    <p:cond evt="onNext" delay="0">
                                      <p:tgtEl>
                                        <p:sldTgt/>
                                      </p:tgtEl>
                                    </p:cond>
                                  </p:endCondLst>
                                  <p:childTnLst>
                                    <p:animMotion origin="layout" path="M 4.16667E-6 0 L -0.11302 0.23519 " pathEditMode="relative" rAng="0" ptsTypes="AA">
                                      <p:cBhvr>
                                        <p:cTn id="10" dur="2000" fill="hold"/>
                                        <p:tgtEl>
                                          <p:spTgt spid="18"/>
                                        </p:tgtEl>
                                        <p:attrNameLst>
                                          <p:attrName>ppt_x</p:attrName>
                                          <p:attrName>ppt_y</p:attrName>
                                        </p:attrNameLst>
                                      </p:cBhvr>
                                      <p:rCtr x="-5660" y="1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從物質來看</a:t>
            </a:r>
          </a:p>
        </p:txBody>
      </p:sp>
      <p:pic>
        <p:nvPicPr>
          <p:cNvPr id="5" name="內容版面配置區 4"/>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53912" y="1909349"/>
            <a:ext cx="2259471" cy="2684666"/>
          </a:xfrm>
        </p:spPr>
      </p:pic>
      <p:sp>
        <p:nvSpPr>
          <p:cNvPr id="4" name="投影片編號版面配置區 3"/>
          <p:cNvSpPr>
            <a:spLocks noGrp="1"/>
          </p:cNvSpPr>
          <p:nvPr>
            <p:ph type="sldNum" sz="quarter" idx="12"/>
          </p:nvPr>
        </p:nvSpPr>
        <p:spPr/>
        <p:txBody>
          <a:bodyPr/>
          <a:lstStyle/>
          <a:p>
            <a:fld id="{62CF9B05-5255-46D1-B105-DC595399F1DC}" type="slidenum">
              <a:rPr lang="zh-TW" altLang="en-US" smtClean="0"/>
              <a:pPr/>
              <a:t>15</a:t>
            </a:fld>
            <a:endParaRPr lang="zh-TW" altLang="en-US"/>
          </a:p>
        </p:txBody>
      </p:sp>
      <p:pic>
        <p:nvPicPr>
          <p:cNvPr id="8" name="圖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875" y="1909348"/>
            <a:ext cx="2012592" cy="2684666"/>
          </a:xfrm>
          <a:prstGeom prst="rect">
            <a:avLst/>
          </a:prstGeom>
        </p:spPr>
      </p:pic>
      <p:pic>
        <p:nvPicPr>
          <p:cNvPr id="3" name="圖片 2">
            <a:extLst>
              <a:ext uri="{FF2B5EF4-FFF2-40B4-BE49-F238E27FC236}">
                <a16:creationId xmlns:a16="http://schemas.microsoft.com/office/drawing/2014/main" id="{3183C6F3-D373-4D4A-B494-65ACCA551E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90959" y="1909348"/>
            <a:ext cx="1861741" cy="2684665"/>
          </a:xfrm>
          <a:prstGeom prst="rect">
            <a:avLst/>
          </a:prstGeom>
        </p:spPr>
      </p:pic>
      <p:pic>
        <p:nvPicPr>
          <p:cNvPr id="1026" name="Picture 2" descr="日本海底火山浮石來了！屏東、台東16處岸際及港區已現蹤- 生活- 自由時報電子報">
            <a:extLst>
              <a:ext uri="{FF2B5EF4-FFF2-40B4-BE49-F238E27FC236}">
                <a16:creationId xmlns:a16="http://schemas.microsoft.com/office/drawing/2014/main" id="{051B6BA1-2C63-470D-A88B-6EABCFBECA5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35192" y="1909347"/>
            <a:ext cx="1674744" cy="2684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95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營建剩餘土石方定義</a:t>
            </a:r>
          </a:p>
        </p:txBody>
      </p:sp>
      <p:sp>
        <p:nvSpPr>
          <p:cNvPr id="3" name="內容版面配置區 2"/>
          <p:cNvSpPr>
            <a:spLocks noGrp="1"/>
          </p:cNvSpPr>
          <p:nvPr>
            <p:ph idx="1"/>
          </p:nvPr>
        </p:nvSpPr>
        <p:spPr>
          <a:xfrm>
            <a:off x="288236" y="1233489"/>
            <a:ext cx="8745274" cy="4938711"/>
          </a:xfrm>
        </p:spPr>
        <p:txBody>
          <a:bodyPr>
            <a:normAutofit fontScale="92500" lnSpcReduction="10000"/>
          </a:bodyPr>
          <a:lstStyle/>
          <a:p>
            <a:pPr marL="0" indent="0">
              <a:lnSpc>
                <a:spcPct val="110000"/>
              </a:lnSpc>
              <a:spcBef>
                <a:spcPts val="0"/>
              </a:spcBef>
              <a:buNone/>
            </a:pPr>
            <a:r>
              <a:rPr lang="zh-TW" altLang="en-US" sz="2700" b="1" u="sng" dirty="0">
                <a:latin typeface="Noto Serif TC Black" panose="02020900000000000000" pitchFamily="18" charset="-120"/>
                <a:ea typeface="Noto Serif TC Black" panose="02020900000000000000" pitchFamily="18" charset="-120"/>
              </a:rPr>
              <a:t>營建剩餘土石方處理方案</a:t>
            </a:r>
            <a:endParaRPr lang="en-US" altLang="zh-TW" sz="2700" u="sng" dirty="0">
              <a:latin typeface="Noto Serif TC Black" panose="02020900000000000000" pitchFamily="18" charset="-120"/>
              <a:ea typeface="Noto Serif TC Black" panose="02020900000000000000" pitchFamily="18" charset="-120"/>
            </a:endParaRPr>
          </a:p>
          <a:p>
            <a:pPr marL="0" indent="0" algn="just">
              <a:lnSpc>
                <a:spcPct val="110000"/>
              </a:lnSpc>
              <a:spcBef>
                <a:spcPts val="0"/>
              </a:spcBef>
              <a:buNone/>
            </a:pPr>
            <a:r>
              <a:rPr lang="zh-TW" altLang="en-US" dirty="0">
                <a:latin typeface="Noto Serif TC Black" panose="02020900000000000000" pitchFamily="18" charset="-120"/>
                <a:ea typeface="Noto Serif TC Black" panose="02020900000000000000" pitchFamily="18" charset="-120"/>
              </a:rPr>
              <a:t>本方案所指營建剩餘土石方之種類，包括</a:t>
            </a:r>
            <a:r>
              <a:rPr lang="zh-TW" altLang="en-US" dirty="0">
                <a:solidFill>
                  <a:srgbClr val="FF0000"/>
                </a:solidFill>
                <a:latin typeface="Noto Serif TC Black" panose="02020900000000000000" pitchFamily="18" charset="-120"/>
                <a:ea typeface="Noto Serif TC Black" panose="02020900000000000000" pitchFamily="18" charset="-120"/>
              </a:rPr>
              <a:t>建築工程、公共工程、其他民間工程及</a:t>
            </a:r>
            <a:r>
              <a:rPr lang="zh-TW" altLang="en-US" b="1" dirty="0">
                <a:solidFill>
                  <a:srgbClr val="00B050"/>
                </a:solidFill>
                <a:latin typeface="Noto Serif TC Black" panose="02020900000000000000" pitchFamily="18" charset="-120"/>
                <a:ea typeface="Noto Serif TC Black" panose="02020900000000000000" pitchFamily="18" charset="-120"/>
              </a:rPr>
              <a:t>收容處理場所</a:t>
            </a:r>
            <a:r>
              <a:rPr lang="zh-TW" altLang="en-US" dirty="0">
                <a:latin typeface="Noto Serif TC Black" panose="02020900000000000000" pitchFamily="18" charset="-120"/>
                <a:ea typeface="Noto Serif TC Black" panose="02020900000000000000" pitchFamily="18" charset="-120"/>
              </a:rPr>
              <a:t>產生之</a:t>
            </a:r>
            <a:r>
              <a:rPr lang="zh-TW" altLang="en-US" dirty="0">
                <a:solidFill>
                  <a:srgbClr val="FF0000"/>
                </a:solidFill>
                <a:latin typeface="Noto Serif TC Black" panose="02020900000000000000" pitchFamily="18" charset="-120"/>
                <a:ea typeface="Noto Serif TC Black" panose="02020900000000000000" pitchFamily="18" charset="-120"/>
              </a:rPr>
              <a:t>剩餘泥、土、砂、石、磚、瓦、混凝土塊等</a:t>
            </a:r>
            <a:r>
              <a:rPr lang="zh-TW" altLang="en-US" dirty="0">
                <a:latin typeface="Noto Serif TC Black" panose="02020900000000000000" pitchFamily="18" charset="-120"/>
                <a:ea typeface="Noto Serif TC Black" panose="02020900000000000000" pitchFamily="18" charset="-120"/>
              </a:rPr>
              <a:t>，經暫屯、堆置可供回收、分類、加工、轉運、處理、再生利用者，屬有用之土壤砂石資源。</a:t>
            </a:r>
            <a:endParaRPr lang="en-US" altLang="zh-TW" dirty="0">
              <a:latin typeface="Noto Serif TC Black" panose="02020900000000000000" pitchFamily="18" charset="-120"/>
              <a:ea typeface="Noto Serif TC Black" panose="02020900000000000000" pitchFamily="18" charset="-120"/>
            </a:endParaRPr>
          </a:p>
          <a:p>
            <a:pPr marL="0" indent="0">
              <a:lnSpc>
                <a:spcPct val="110000"/>
              </a:lnSpc>
              <a:spcBef>
                <a:spcPts val="0"/>
              </a:spcBef>
              <a:buNone/>
            </a:pPr>
            <a:r>
              <a:rPr lang="zh-TW" altLang="en-US" dirty="0">
                <a:solidFill>
                  <a:srgbClr val="FF0000"/>
                </a:solidFill>
                <a:latin typeface="Noto Serif TC Black" panose="02020900000000000000" pitchFamily="18" charset="-120"/>
                <a:ea typeface="Noto Serif TC Black" panose="02020900000000000000" pitchFamily="18" charset="-120"/>
              </a:rPr>
              <a:t>關鍵字：</a:t>
            </a:r>
            <a:endParaRPr lang="en-US" altLang="zh-TW" dirty="0">
              <a:solidFill>
                <a:srgbClr val="FF0000"/>
              </a:solidFill>
              <a:latin typeface="Noto Serif TC Black" panose="02020900000000000000" pitchFamily="18" charset="-120"/>
              <a:ea typeface="Noto Serif TC Black" panose="02020900000000000000" pitchFamily="18" charset="-120"/>
            </a:endParaRPr>
          </a:p>
          <a:p>
            <a:pPr marL="514350" indent="-514350">
              <a:lnSpc>
                <a:spcPct val="110000"/>
              </a:lnSpc>
              <a:spcBef>
                <a:spcPts val="0"/>
              </a:spcBef>
              <a:buFont typeface="+mj-lt"/>
              <a:buAutoNum type="arabicPeriod"/>
            </a:pPr>
            <a:r>
              <a:rPr lang="zh-TW" altLang="en-US" dirty="0">
                <a:solidFill>
                  <a:srgbClr val="FF0000"/>
                </a:solidFill>
                <a:latin typeface="Noto Serif TC Black" panose="02020900000000000000" pitchFamily="18" charset="-120"/>
                <a:ea typeface="Noto Serif TC Black" panose="02020900000000000000" pitchFamily="18" charset="-120"/>
              </a:rPr>
              <a:t>營建</a:t>
            </a:r>
            <a:r>
              <a:rPr lang="zh-TW" altLang="en-US" dirty="0">
                <a:latin typeface="Noto Serif TC Black" panose="02020900000000000000" pitchFamily="18" charset="-120"/>
                <a:ea typeface="Noto Serif TC Black" panose="02020900000000000000" pitchFamily="18" charset="-120"/>
              </a:rPr>
              <a:t>：工程及收容處理場所產出</a:t>
            </a:r>
            <a:endParaRPr lang="en-US" altLang="zh-TW" dirty="0">
              <a:latin typeface="Noto Serif TC Black" panose="02020900000000000000" pitchFamily="18" charset="-120"/>
              <a:ea typeface="Noto Serif TC Black" panose="02020900000000000000" pitchFamily="18" charset="-120"/>
            </a:endParaRPr>
          </a:p>
          <a:p>
            <a:pPr marL="514350" indent="-514350">
              <a:lnSpc>
                <a:spcPct val="110000"/>
              </a:lnSpc>
              <a:spcBef>
                <a:spcPts val="0"/>
              </a:spcBef>
              <a:buFont typeface="+mj-lt"/>
              <a:buAutoNum type="arabicPeriod"/>
            </a:pPr>
            <a:r>
              <a:rPr lang="zh-TW" altLang="en-US" dirty="0">
                <a:solidFill>
                  <a:srgbClr val="FF0000"/>
                </a:solidFill>
                <a:latin typeface="Noto Serif TC Black" panose="02020900000000000000" pitchFamily="18" charset="-120"/>
                <a:ea typeface="Noto Serif TC Black" panose="02020900000000000000" pitchFamily="18" charset="-120"/>
              </a:rPr>
              <a:t>剩餘</a:t>
            </a:r>
            <a:r>
              <a:rPr lang="zh-TW" altLang="en-US" dirty="0">
                <a:latin typeface="Noto Serif TC Black" panose="02020900000000000000" pitchFamily="18" charset="-120"/>
                <a:ea typeface="Noto Serif TC Black" panose="02020900000000000000" pitchFamily="18" charset="-120"/>
              </a:rPr>
              <a:t>：需運送至工區外</a:t>
            </a:r>
            <a:endParaRPr lang="en-US" altLang="zh-TW" dirty="0">
              <a:latin typeface="Noto Serif TC Black" panose="02020900000000000000" pitchFamily="18" charset="-120"/>
              <a:ea typeface="Noto Serif TC Black" panose="02020900000000000000" pitchFamily="18" charset="-120"/>
            </a:endParaRPr>
          </a:p>
          <a:p>
            <a:pPr marL="514350" indent="-514350">
              <a:lnSpc>
                <a:spcPct val="110000"/>
              </a:lnSpc>
              <a:spcBef>
                <a:spcPts val="0"/>
              </a:spcBef>
              <a:buFont typeface="+mj-lt"/>
              <a:buAutoNum type="arabicPeriod"/>
            </a:pPr>
            <a:r>
              <a:rPr lang="zh-TW" altLang="en-US" dirty="0">
                <a:solidFill>
                  <a:srgbClr val="FF0000"/>
                </a:solidFill>
                <a:latin typeface="Noto Serif TC Black" panose="02020900000000000000" pitchFamily="18" charset="-120"/>
                <a:ea typeface="Noto Serif TC Black" panose="02020900000000000000" pitchFamily="18" charset="-120"/>
              </a:rPr>
              <a:t>土石方</a:t>
            </a:r>
            <a:r>
              <a:rPr lang="zh-TW" altLang="en-US" dirty="0">
                <a:latin typeface="Noto Serif TC Black" panose="02020900000000000000" pitchFamily="18" charset="-120"/>
                <a:ea typeface="Noto Serif TC Black" panose="02020900000000000000" pitchFamily="18" charset="-120"/>
              </a:rPr>
              <a:t>：泥、土、砂、石、磚、瓦、混凝土塊等</a:t>
            </a:r>
            <a:endParaRPr lang="en-US" altLang="zh-TW" dirty="0">
              <a:latin typeface="Noto Serif TC Black" panose="02020900000000000000" pitchFamily="18" charset="-120"/>
              <a:ea typeface="Noto Serif TC Black" panose="02020900000000000000" pitchFamily="18" charset="-120"/>
            </a:endParaRPr>
          </a:p>
          <a:p>
            <a:pPr marL="0" indent="0">
              <a:lnSpc>
                <a:spcPct val="110000"/>
              </a:lnSpc>
              <a:spcBef>
                <a:spcPts val="0"/>
              </a:spcBef>
              <a:buNone/>
            </a:pPr>
            <a:endParaRPr lang="en-US" altLang="zh-TW" dirty="0">
              <a:solidFill>
                <a:srgbClr val="FF0000"/>
              </a:solidFill>
              <a:latin typeface="Noto Serif TC Black" panose="02020900000000000000" pitchFamily="18" charset="-120"/>
              <a:ea typeface="Noto Serif TC Black" panose="02020900000000000000" pitchFamily="18" charset="-120"/>
            </a:endParaRPr>
          </a:p>
          <a:p>
            <a:pPr marL="0" indent="0">
              <a:lnSpc>
                <a:spcPct val="110000"/>
              </a:lnSpc>
              <a:spcBef>
                <a:spcPts val="0"/>
              </a:spcBef>
              <a:buNone/>
            </a:pPr>
            <a:r>
              <a:rPr lang="zh-TW" altLang="en-US" dirty="0">
                <a:solidFill>
                  <a:srgbClr val="FF0000"/>
                </a:solidFill>
                <a:latin typeface="Noto Serif TC Black" panose="02020900000000000000" pitchFamily="18" charset="-120"/>
                <a:ea typeface="Noto Serif TC Black" panose="02020900000000000000" pitchFamily="18" charset="-120"/>
              </a:rPr>
              <a:t>符合上述要件需至營建剩餘土石方資訊服務中心申報資料</a:t>
            </a:r>
            <a:endParaRPr lang="zh-TW" altLang="en-US" dirty="0">
              <a:latin typeface="Noto Serif TC Black" panose="02020900000000000000" pitchFamily="18" charset="-120"/>
              <a:ea typeface="Noto Serif TC Black" panose="02020900000000000000" pitchFamily="18" charset="-120"/>
            </a:endParaRPr>
          </a:p>
        </p:txBody>
      </p:sp>
      <p:sp>
        <p:nvSpPr>
          <p:cNvPr id="4" name="投影片編號版面配置區 3"/>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16</a:t>
            </a:fld>
            <a:endParaRPr lang="zh-TW" altLang="en-US">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856666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27">
            <a:extLst>
              <a:ext uri="{FF2B5EF4-FFF2-40B4-BE49-F238E27FC236}">
                <a16:creationId xmlns:a16="http://schemas.microsoft.com/office/drawing/2014/main" id="{E2B68062-BD95-4D10-AA1F-1A1ECF40A141}"/>
              </a:ext>
            </a:extLst>
          </p:cNvPr>
          <p:cNvSpPr txBox="1"/>
          <p:nvPr/>
        </p:nvSpPr>
        <p:spPr>
          <a:xfrm>
            <a:off x="348093" y="3194091"/>
            <a:ext cx="1379148" cy="623248"/>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350" b="1" dirty="0">
                <a:solidFill>
                  <a:srgbClr val="FF0000"/>
                </a:solidFill>
                <a:latin typeface="Noto Serif TC Black" panose="02020900000000000000" pitchFamily="18" charset="-120"/>
                <a:ea typeface="Noto Serif TC Black" panose="02020900000000000000" pitchFamily="18" charset="-120"/>
              </a:rPr>
              <a:t>B1</a:t>
            </a:r>
          </a:p>
          <a:p>
            <a:r>
              <a:rPr lang="zh-TW" altLang="en-US" sz="1050" dirty="0">
                <a:latin typeface="Noto Serif TC Black" panose="02020900000000000000" pitchFamily="18" charset="-120"/>
                <a:ea typeface="Noto Serif TC Black" panose="02020900000000000000" pitchFamily="18" charset="-120"/>
              </a:rPr>
              <a:t>岩塊、礫石、碎石或沙</a:t>
            </a:r>
          </a:p>
        </p:txBody>
      </p:sp>
      <p:pic>
        <p:nvPicPr>
          <p:cNvPr id="11" name="圖片 10">
            <a:extLst>
              <a:ext uri="{FF2B5EF4-FFF2-40B4-BE49-F238E27FC236}">
                <a16:creationId xmlns:a16="http://schemas.microsoft.com/office/drawing/2014/main" id="{524E2663-DF5D-427F-9891-146E4486E3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5652" y="1544087"/>
            <a:ext cx="1859513" cy="1394634"/>
          </a:xfrm>
          <a:prstGeom prst="rect">
            <a:avLst/>
          </a:prstGeom>
        </p:spPr>
      </p:pic>
      <p:pic>
        <p:nvPicPr>
          <p:cNvPr id="12" name="圖片 11">
            <a:extLst>
              <a:ext uri="{FF2B5EF4-FFF2-40B4-BE49-F238E27FC236}">
                <a16:creationId xmlns:a16="http://schemas.microsoft.com/office/drawing/2014/main" id="{13BDEF20-CCEF-4581-B804-4A7CBC18CE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944660" y="1544087"/>
            <a:ext cx="1859513" cy="1394634"/>
          </a:xfrm>
          <a:prstGeom prst="rect">
            <a:avLst/>
          </a:prstGeom>
        </p:spPr>
      </p:pic>
      <p:pic>
        <p:nvPicPr>
          <p:cNvPr id="13" name="圖片 12">
            <a:extLst>
              <a:ext uri="{FF2B5EF4-FFF2-40B4-BE49-F238E27FC236}">
                <a16:creationId xmlns:a16="http://schemas.microsoft.com/office/drawing/2014/main" id="{C882924C-1DBF-4797-82A8-325C91B0E2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88021" y="1315297"/>
            <a:ext cx="1394635" cy="1860352"/>
          </a:xfrm>
          <a:prstGeom prst="rect">
            <a:avLst/>
          </a:prstGeom>
        </p:spPr>
      </p:pic>
      <p:pic>
        <p:nvPicPr>
          <p:cNvPr id="14" name="圖片 13">
            <a:extLst>
              <a:ext uri="{FF2B5EF4-FFF2-40B4-BE49-F238E27FC236}">
                <a16:creationId xmlns:a16="http://schemas.microsoft.com/office/drawing/2014/main" id="{0C42AC39-8610-40E5-97B3-080C90B458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6612" y="1303774"/>
            <a:ext cx="1388736" cy="1852483"/>
          </a:xfrm>
          <a:prstGeom prst="rect">
            <a:avLst/>
          </a:prstGeom>
        </p:spPr>
      </p:pic>
      <p:pic>
        <p:nvPicPr>
          <p:cNvPr id="15" name="圖片 14">
            <a:extLst>
              <a:ext uri="{FF2B5EF4-FFF2-40B4-BE49-F238E27FC236}">
                <a16:creationId xmlns:a16="http://schemas.microsoft.com/office/drawing/2014/main" id="{C0F9E28A-F31A-4CDF-9627-99306223C8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51149" y="1311647"/>
            <a:ext cx="1388736" cy="1852483"/>
          </a:xfrm>
          <a:prstGeom prst="rect">
            <a:avLst/>
          </a:prstGeom>
        </p:spPr>
      </p:pic>
      <p:pic>
        <p:nvPicPr>
          <p:cNvPr id="16" name="圖片 15">
            <a:extLst>
              <a:ext uri="{FF2B5EF4-FFF2-40B4-BE49-F238E27FC236}">
                <a16:creationId xmlns:a16="http://schemas.microsoft.com/office/drawing/2014/main" id="{4F3FB2AA-2468-4D6C-ADEA-ECB49C3305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2606" y="3825149"/>
            <a:ext cx="1394635" cy="1860352"/>
          </a:xfrm>
          <a:prstGeom prst="rect">
            <a:avLst/>
          </a:prstGeom>
        </p:spPr>
      </p:pic>
      <p:pic>
        <p:nvPicPr>
          <p:cNvPr id="17" name="圖片 16">
            <a:extLst>
              <a:ext uri="{FF2B5EF4-FFF2-40B4-BE49-F238E27FC236}">
                <a16:creationId xmlns:a16="http://schemas.microsoft.com/office/drawing/2014/main" id="{4EA774F8-A52A-443A-AF97-66A45D6F5F4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77099" y="3826937"/>
            <a:ext cx="1394635" cy="1860351"/>
          </a:xfrm>
          <a:prstGeom prst="rect">
            <a:avLst/>
          </a:prstGeom>
        </p:spPr>
      </p:pic>
      <p:pic>
        <p:nvPicPr>
          <p:cNvPr id="18" name="圖片 17">
            <a:extLst>
              <a:ext uri="{FF2B5EF4-FFF2-40B4-BE49-F238E27FC236}">
                <a16:creationId xmlns:a16="http://schemas.microsoft.com/office/drawing/2014/main" id="{518D6E76-988B-47F0-8897-5D3F1019A93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73582" y="3825149"/>
            <a:ext cx="1400537" cy="1868225"/>
          </a:xfrm>
          <a:prstGeom prst="rect">
            <a:avLst/>
          </a:prstGeom>
        </p:spPr>
      </p:pic>
      <p:pic>
        <p:nvPicPr>
          <p:cNvPr id="19" name="圖片 18">
            <a:extLst>
              <a:ext uri="{FF2B5EF4-FFF2-40B4-BE49-F238E27FC236}">
                <a16:creationId xmlns:a16="http://schemas.microsoft.com/office/drawing/2014/main" id="{917DC435-C60A-404F-B68A-FD4713CC744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18075" y="3825149"/>
            <a:ext cx="1400537" cy="1868225"/>
          </a:xfrm>
          <a:prstGeom prst="rect">
            <a:avLst/>
          </a:prstGeom>
        </p:spPr>
      </p:pic>
      <p:sp>
        <p:nvSpPr>
          <p:cNvPr id="21" name="文字方塊 73">
            <a:extLst>
              <a:ext uri="{FF2B5EF4-FFF2-40B4-BE49-F238E27FC236}">
                <a16:creationId xmlns:a16="http://schemas.microsoft.com/office/drawing/2014/main" id="{C3841526-F51B-42D6-8408-2CD942B0620F}"/>
              </a:ext>
            </a:extLst>
          </p:cNvPr>
          <p:cNvSpPr txBox="1"/>
          <p:nvPr/>
        </p:nvSpPr>
        <p:spPr>
          <a:xfrm>
            <a:off x="332606" y="5674445"/>
            <a:ext cx="1379148"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350" b="1" dirty="0">
                <a:solidFill>
                  <a:srgbClr val="FF0000"/>
                </a:solidFill>
                <a:latin typeface="Noto Serif TC Black" panose="02020900000000000000" pitchFamily="18" charset="-120"/>
                <a:ea typeface="Noto Serif TC Black" panose="02020900000000000000" pitchFamily="18" charset="-120"/>
              </a:rPr>
              <a:t>B4</a:t>
            </a:r>
          </a:p>
          <a:p>
            <a:r>
              <a:rPr lang="zh-TW" altLang="en-US" sz="1050" dirty="0">
                <a:latin typeface="Noto Serif TC Black" panose="02020900000000000000" pitchFamily="18" charset="-120"/>
                <a:ea typeface="Noto Serif TC Black" panose="02020900000000000000" pitchFamily="18" charset="-120"/>
              </a:rPr>
              <a:t>黏土質 土壤</a:t>
            </a:r>
          </a:p>
        </p:txBody>
      </p:sp>
      <p:sp>
        <p:nvSpPr>
          <p:cNvPr id="22" name="文字方塊 74">
            <a:extLst>
              <a:ext uri="{FF2B5EF4-FFF2-40B4-BE49-F238E27FC236}">
                <a16:creationId xmlns:a16="http://schemas.microsoft.com/office/drawing/2014/main" id="{316D5728-ABA1-4C1F-B768-9D9B4208B696}"/>
              </a:ext>
            </a:extLst>
          </p:cNvPr>
          <p:cNvSpPr txBox="1"/>
          <p:nvPr/>
        </p:nvSpPr>
        <p:spPr>
          <a:xfrm>
            <a:off x="2177099" y="5664252"/>
            <a:ext cx="1379148" cy="62324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350" b="1" dirty="0">
                <a:solidFill>
                  <a:srgbClr val="FF0000"/>
                </a:solidFill>
                <a:latin typeface="Noto Serif TC Black" panose="02020900000000000000" pitchFamily="18" charset="-120"/>
                <a:ea typeface="Noto Serif TC Black" panose="02020900000000000000" pitchFamily="18" charset="-120"/>
              </a:rPr>
              <a:t>B5</a:t>
            </a:r>
          </a:p>
          <a:p>
            <a:r>
              <a:rPr lang="zh-TW" altLang="en-US" sz="1050" dirty="0">
                <a:latin typeface="Noto Serif TC Black" panose="02020900000000000000" pitchFamily="18" charset="-120"/>
                <a:ea typeface="Noto Serif TC Black" panose="02020900000000000000" pitchFamily="18" charset="-120"/>
              </a:rPr>
              <a:t>磚塊、瓦或混凝土塊</a:t>
            </a:r>
          </a:p>
        </p:txBody>
      </p:sp>
      <p:sp>
        <p:nvSpPr>
          <p:cNvPr id="23" name="文字方塊 75">
            <a:extLst>
              <a:ext uri="{FF2B5EF4-FFF2-40B4-BE49-F238E27FC236}">
                <a16:creationId xmlns:a16="http://schemas.microsoft.com/office/drawing/2014/main" id="{92F183C7-7D7D-4505-8B6B-6D4CBB0C0EE2}"/>
              </a:ext>
            </a:extLst>
          </p:cNvPr>
          <p:cNvSpPr txBox="1"/>
          <p:nvPr/>
        </p:nvSpPr>
        <p:spPr>
          <a:xfrm>
            <a:off x="3973584" y="5634830"/>
            <a:ext cx="1376227" cy="62324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350" b="1" dirty="0">
                <a:solidFill>
                  <a:srgbClr val="FF0000"/>
                </a:solidFill>
                <a:latin typeface="Noto Serif TC Black" panose="02020900000000000000" pitchFamily="18" charset="-120"/>
                <a:ea typeface="Noto Serif TC Black" panose="02020900000000000000" pitchFamily="18" charset="-120"/>
              </a:rPr>
              <a:t>B6</a:t>
            </a:r>
          </a:p>
          <a:p>
            <a:r>
              <a:rPr lang="zh-TW" altLang="en-US" sz="1050" dirty="0">
                <a:latin typeface="Noto Serif TC Black" panose="02020900000000000000" pitchFamily="18" charset="-120"/>
                <a:ea typeface="Noto Serif TC Black" panose="02020900000000000000" pitchFamily="18" charset="-120"/>
              </a:rPr>
              <a:t>淤泥或含水量大於 </a:t>
            </a:r>
            <a:r>
              <a:rPr lang="en-US" altLang="zh-TW" sz="1050" dirty="0">
                <a:latin typeface="Noto Serif TC Black" panose="02020900000000000000" pitchFamily="18" charset="-120"/>
                <a:ea typeface="Noto Serif TC Black" panose="02020900000000000000" pitchFamily="18" charset="-120"/>
              </a:rPr>
              <a:t>30%</a:t>
            </a:r>
            <a:r>
              <a:rPr lang="zh-TW" altLang="en-US" sz="1050" dirty="0">
                <a:latin typeface="Noto Serif TC Black" panose="02020900000000000000" pitchFamily="18" charset="-120"/>
                <a:ea typeface="Noto Serif TC Black" panose="02020900000000000000" pitchFamily="18" charset="-120"/>
              </a:rPr>
              <a:t>之土壤</a:t>
            </a:r>
          </a:p>
        </p:txBody>
      </p:sp>
      <p:sp>
        <p:nvSpPr>
          <p:cNvPr id="24" name="文字方塊 76">
            <a:extLst>
              <a:ext uri="{FF2B5EF4-FFF2-40B4-BE49-F238E27FC236}">
                <a16:creationId xmlns:a16="http://schemas.microsoft.com/office/drawing/2014/main" id="{05A7DC7C-F60A-425A-9A2A-F7BAC237225A}"/>
              </a:ext>
            </a:extLst>
          </p:cNvPr>
          <p:cNvSpPr txBox="1"/>
          <p:nvPr/>
        </p:nvSpPr>
        <p:spPr>
          <a:xfrm>
            <a:off x="5815792" y="5626517"/>
            <a:ext cx="1373315"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350" b="1" dirty="0">
                <a:solidFill>
                  <a:srgbClr val="FF0000"/>
                </a:solidFill>
                <a:latin typeface="Noto Serif TC Black" panose="02020900000000000000" pitchFamily="18" charset="-120"/>
                <a:ea typeface="Noto Serif TC Black" panose="02020900000000000000" pitchFamily="18" charset="-120"/>
              </a:rPr>
              <a:t>B7</a:t>
            </a:r>
          </a:p>
          <a:p>
            <a:r>
              <a:rPr lang="zh-TW" altLang="en-US" sz="1050" dirty="0">
                <a:latin typeface="Noto Serif TC Black" panose="02020900000000000000" pitchFamily="18" charset="-120"/>
                <a:ea typeface="Noto Serif TC Black" panose="02020900000000000000" pitchFamily="18" charset="-120"/>
              </a:rPr>
              <a:t>連續壁產生之 皂土</a:t>
            </a:r>
          </a:p>
        </p:txBody>
      </p:sp>
      <p:sp>
        <p:nvSpPr>
          <p:cNvPr id="25" name="文字方塊 27">
            <a:extLst>
              <a:ext uri="{FF2B5EF4-FFF2-40B4-BE49-F238E27FC236}">
                <a16:creationId xmlns:a16="http://schemas.microsoft.com/office/drawing/2014/main" id="{E15012EB-C3CF-4425-9CE4-805CBE0847C5}"/>
              </a:ext>
            </a:extLst>
          </p:cNvPr>
          <p:cNvSpPr txBox="1"/>
          <p:nvPr/>
        </p:nvSpPr>
        <p:spPr>
          <a:xfrm>
            <a:off x="2177099" y="3162593"/>
            <a:ext cx="1354693" cy="623248"/>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350" b="1" dirty="0">
                <a:solidFill>
                  <a:srgbClr val="FF0000"/>
                </a:solidFill>
                <a:latin typeface="Noto Serif TC Black" panose="02020900000000000000" pitchFamily="18" charset="-120"/>
                <a:ea typeface="Noto Serif TC Black" panose="02020900000000000000" pitchFamily="18" charset="-120"/>
              </a:rPr>
              <a:t>B2-1</a:t>
            </a:r>
          </a:p>
          <a:p>
            <a:r>
              <a:rPr lang="zh-TW" altLang="en-US" sz="1050" dirty="0">
                <a:latin typeface="Noto Serif TC Black" panose="02020900000000000000" pitchFamily="18" charset="-120"/>
                <a:ea typeface="Noto Serif TC Black" panose="02020900000000000000" pitchFamily="18" charset="-120"/>
              </a:rPr>
              <a:t>土壤與礫石及沙</a:t>
            </a:r>
            <a:r>
              <a:rPr lang="en-US" altLang="zh-TW" sz="1050" dirty="0">
                <a:latin typeface="Noto Serif TC Black" panose="02020900000000000000" pitchFamily="18" charset="-120"/>
                <a:ea typeface="Noto Serif TC Black" panose="02020900000000000000" pitchFamily="18" charset="-120"/>
              </a:rPr>
              <a:t>(</a:t>
            </a:r>
            <a:r>
              <a:rPr lang="zh-TW" altLang="en-US" sz="1050" dirty="0">
                <a:latin typeface="Noto Serif TC Black" panose="02020900000000000000" pitchFamily="18" charset="-120"/>
                <a:ea typeface="Noto Serif TC Black" panose="02020900000000000000" pitchFamily="18" charset="-120"/>
              </a:rPr>
              <a:t>土壤體積</a:t>
            </a:r>
            <a:r>
              <a:rPr lang="en-US" altLang="zh-TW" sz="1050" dirty="0">
                <a:latin typeface="Noto Serif TC Black" panose="02020900000000000000" pitchFamily="18" charset="-120"/>
                <a:ea typeface="Noto Serif TC Black" panose="02020900000000000000" pitchFamily="18" charset="-120"/>
              </a:rPr>
              <a:t>&lt;30%)</a:t>
            </a:r>
            <a:endParaRPr lang="zh-TW" altLang="en-US" sz="1050" dirty="0">
              <a:latin typeface="Noto Serif TC Black" panose="02020900000000000000" pitchFamily="18" charset="-120"/>
              <a:ea typeface="Noto Serif TC Black" panose="02020900000000000000" pitchFamily="18" charset="-120"/>
            </a:endParaRPr>
          </a:p>
        </p:txBody>
      </p:sp>
      <p:sp>
        <p:nvSpPr>
          <p:cNvPr id="26" name="文字方塊 27">
            <a:extLst>
              <a:ext uri="{FF2B5EF4-FFF2-40B4-BE49-F238E27FC236}">
                <a16:creationId xmlns:a16="http://schemas.microsoft.com/office/drawing/2014/main" id="{D2AFBB0B-D93C-4651-8595-CEF1F7C48A1C}"/>
              </a:ext>
            </a:extLst>
          </p:cNvPr>
          <p:cNvSpPr txBox="1"/>
          <p:nvPr/>
        </p:nvSpPr>
        <p:spPr>
          <a:xfrm>
            <a:off x="3995734" y="3107470"/>
            <a:ext cx="1354691" cy="830997"/>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350" b="1" dirty="0">
                <a:solidFill>
                  <a:srgbClr val="FF0000"/>
                </a:solidFill>
                <a:latin typeface="Noto Serif TC Black" panose="02020900000000000000" pitchFamily="18" charset="-120"/>
                <a:ea typeface="Noto Serif TC Black" panose="02020900000000000000" pitchFamily="18" charset="-120"/>
              </a:rPr>
              <a:t>B2-2</a:t>
            </a:r>
          </a:p>
          <a:p>
            <a:r>
              <a:rPr lang="zh-TW" altLang="en-US" sz="1050" dirty="0">
                <a:latin typeface="Noto Serif TC Black" panose="02020900000000000000" pitchFamily="18" charset="-120"/>
                <a:ea typeface="Noto Serif TC Black" panose="02020900000000000000" pitchFamily="18" charset="-120"/>
              </a:rPr>
              <a:t>土壤與礫石及沙</a:t>
            </a:r>
            <a:r>
              <a:rPr lang="en-US" altLang="zh-TW" sz="1050" dirty="0">
                <a:latin typeface="Noto Serif TC Black" panose="02020900000000000000" pitchFamily="18" charset="-120"/>
                <a:ea typeface="Noto Serif TC Black" panose="02020900000000000000" pitchFamily="18" charset="-120"/>
              </a:rPr>
              <a:t>(</a:t>
            </a:r>
            <a:r>
              <a:rPr lang="zh-TW" altLang="en-US" sz="1050" dirty="0">
                <a:latin typeface="Noto Serif TC Black" panose="02020900000000000000" pitchFamily="18" charset="-120"/>
                <a:ea typeface="Noto Serif TC Black" panose="02020900000000000000" pitchFamily="18" charset="-120"/>
              </a:rPr>
              <a:t>土壤體積</a:t>
            </a:r>
            <a:r>
              <a:rPr lang="en-US" altLang="zh-TW" sz="1050" dirty="0">
                <a:latin typeface="Noto Serif TC Black" panose="02020900000000000000" pitchFamily="18" charset="-120"/>
                <a:ea typeface="Noto Serif TC Black" panose="02020900000000000000" pitchFamily="18" charset="-120"/>
              </a:rPr>
              <a:t>30%~50%)</a:t>
            </a:r>
            <a:endParaRPr lang="zh-TW" altLang="en-US" sz="1050" dirty="0">
              <a:latin typeface="Noto Serif TC Black" panose="02020900000000000000" pitchFamily="18" charset="-120"/>
              <a:ea typeface="Noto Serif TC Black" panose="02020900000000000000" pitchFamily="18" charset="-120"/>
            </a:endParaRPr>
          </a:p>
          <a:p>
            <a:endParaRPr lang="zh-TW" altLang="en-US" sz="1350" dirty="0">
              <a:latin typeface="Noto Serif TC Black" panose="02020900000000000000" pitchFamily="18" charset="-120"/>
              <a:ea typeface="Noto Serif TC Black" panose="02020900000000000000" pitchFamily="18" charset="-120"/>
            </a:endParaRPr>
          </a:p>
        </p:txBody>
      </p:sp>
      <p:sp>
        <p:nvSpPr>
          <p:cNvPr id="27" name="文字方塊 27">
            <a:extLst>
              <a:ext uri="{FF2B5EF4-FFF2-40B4-BE49-F238E27FC236}">
                <a16:creationId xmlns:a16="http://schemas.microsoft.com/office/drawing/2014/main" id="{9DB20AF1-E31B-4626-A153-1B62E2CD81EA}"/>
              </a:ext>
            </a:extLst>
          </p:cNvPr>
          <p:cNvSpPr txBox="1"/>
          <p:nvPr/>
        </p:nvSpPr>
        <p:spPr>
          <a:xfrm>
            <a:off x="5815204" y="3116303"/>
            <a:ext cx="1373315" cy="830997"/>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350" b="1" dirty="0">
                <a:solidFill>
                  <a:srgbClr val="FF0000"/>
                </a:solidFill>
                <a:latin typeface="Noto Serif TC Black" panose="02020900000000000000" pitchFamily="18" charset="-120"/>
                <a:ea typeface="Noto Serif TC Black" panose="02020900000000000000" pitchFamily="18" charset="-120"/>
              </a:rPr>
              <a:t>B2-3</a:t>
            </a:r>
          </a:p>
          <a:p>
            <a:r>
              <a:rPr lang="zh-TW" altLang="en-US" sz="1050" dirty="0">
                <a:latin typeface="Noto Serif TC Black" panose="02020900000000000000" pitchFamily="18" charset="-120"/>
                <a:ea typeface="Noto Serif TC Black" panose="02020900000000000000" pitchFamily="18" charset="-120"/>
              </a:rPr>
              <a:t>土壤與礫石及沙</a:t>
            </a:r>
            <a:r>
              <a:rPr lang="en-US" altLang="zh-TW" sz="1050" dirty="0">
                <a:latin typeface="Noto Serif TC Black" panose="02020900000000000000" pitchFamily="18" charset="-120"/>
                <a:ea typeface="Noto Serif TC Black" panose="02020900000000000000" pitchFamily="18" charset="-120"/>
              </a:rPr>
              <a:t>(</a:t>
            </a:r>
            <a:r>
              <a:rPr lang="zh-TW" altLang="en-US" sz="1050" dirty="0">
                <a:latin typeface="Noto Serif TC Black" panose="02020900000000000000" pitchFamily="18" charset="-120"/>
                <a:ea typeface="Noto Serif TC Black" panose="02020900000000000000" pitchFamily="18" charset="-120"/>
              </a:rPr>
              <a:t>土壤體積</a:t>
            </a:r>
            <a:r>
              <a:rPr lang="en-US" altLang="zh-TW" sz="1050" dirty="0">
                <a:latin typeface="Noto Serif TC Black" panose="02020900000000000000" pitchFamily="18" charset="-120"/>
                <a:ea typeface="Noto Serif TC Black" panose="02020900000000000000" pitchFamily="18" charset="-120"/>
              </a:rPr>
              <a:t>&gt;50%)</a:t>
            </a:r>
            <a:endParaRPr lang="zh-TW" altLang="en-US" sz="1050" dirty="0">
              <a:latin typeface="Noto Serif TC Black" panose="02020900000000000000" pitchFamily="18" charset="-120"/>
              <a:ea typeface="Noto Serif TC Black" panose="02020900000000000000" pitchFamily="18" charset="-120"/>
            </a:endParaRPr>
          </a:p>
          <a:p>
            <a:endParaRPr lang="zh-TW" altLang="en-US" sz="1350" dirty="0">
              <a:latin typeface="Noto Serif TC Black" panose="02020900000000000000" pitchFamily="18" charset="-120"/>
              <a:ea typeface="Noto Serif TC Black" panose="02020900000000000000" pitchFamily="18" charset="-120"/>
            </a:endParaRPr>
          </a:p>
        </p:txBody>
      </p:sp>
      <p:sp>
        <p:nvSpPr>
          <p:cNvPr id="28" name="文字方塊 27">
            <a:extLst>
              <a:ext uri="{FF2B5EF4-FFF2-40B4-BE49-F238E27FC236}">
                <a16:creationId xmlns:a16="http://schemas.microsoft.com/office/drawing/2014/main" id="{AAAFD8B0-1DEF-4F69-8231-0898E093538B}"/>
              </a:ext>
            </a:extLst>
          </p:cNvPr>
          <p:cNvSpPr txBox="1"/>
          <p:nvPr/>
        </p:nvSpPr>
        <p:spPr>
          <a:xfrm>
            <a:off x="7651150" y="3182326"/>
            <a:ext cx="1373314" cy="461665"/>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350" b="1" dirty="0">
                <a:solidFill>
                  <a:srgbClr val="FF0000"/>
                </a:solidFill>
                <a:latin typeface="Noto Serif TC Black" panose="02020900000000000000" pitchFamily="18" charset="-120"/>
                <a:ea typeface="Noto Serif TC Black" panose="02020900000000000000" pitchFamily="18" charset="-120"/>
              </a:rPr>
              <a:t>B3</a:t>
            </a:r>
          </a:p>
          <a:p>
            <a:r>
              <a:rPr lang="zh-TW" altLang="en-US" sz="1050" dirty="0">
                <a:latin typeface="Noto Serif TC Black" panose="02020900000000000000" pitchFamily="18" charset="-120"/>
                <a:ea typeface="Noto Serif TC Black" panose="02020900000000000000" pitchFamily="18" charset="-120"/>
              </a:rPr>
              <a:t>粉土質土壤</a:t>
            </a:r>
            <a:r>
              <a:rPr lang="en-US" altLang="zh-TW" sz="1050" dirty="0">
                <a:latin typeface="Noto Serif TC Black" panose="02020900000000000000" pitchFamily="18" charset="-120"/>
                <a:ea typeface="Noto Serif TC Black" panose="02020900000000000000" pitchFamily="18" charset="-120"/>
              </a:rPr>
              <a:t>(</a:t>
            </a:r>
            <a:r>
              <a:rPr lang="zh-TW" altLang="en-US" sz="1050" dirty="0">
                <a:latin typeface="Noto Serif TC Black" panose="02020900000000000000" pitchFamily="18" charset="-120"/>
                <a:ea typeface="Noto Serif TC Black" panose="02020900000000000000" pitchFamily="18" charset="-120"/>
              </a:rPr>
              <a:t>沉泥</a:t>
            </a:r>
            <a:r>
              <a:rPr lang="en-US" altLang="zh-TW" sz="1050" dirty="0">
                <a:latin typeface="Noto Serif TC Black" panose="02020900000000000000" pitchFamily="18" charset="-120"/>
                <a:ea typeface="Noto Serif TC Black" panose="02020900000000000000" pitchFamily="18" charset="-120"/>
              </a:rPr>
              <a:t>)</a:t>
            </a:r>
            <a:endParaRPr lang="zh-TW" altLang="en-US" sz="1050" dirty="0">
              <a:latin typeface="Noto Serif TC Black" panose="02020900000000000000" pitchFamily="18" charset="-120"/>
              <a:ea typeface="Noto Serif TC Black" panose="02020900000000000000" pitchFamily="18" charset="-120"/>
            </a:endParaRPr>
          </a:p>
        </p:txBody>
      </p:sp>
      <p:sp>
        <p:nvSpPr>
          <p:cNvPr id="29" name="Rectangle 2">
            <a:extLst>
              <a:ext uri="{FF2B5EF4-FFF2-40B4-BE49-F238E27FC236}">
                <a16:creationId xmlns:a16="http://schemas.microsoft.com/office/drawing/2014/main" id="{031FE0AD-8C6E-4817-9F7E-EFFDBA072ED1}"/>
              </a:ext>
            </a:extLst>
          </p:cNvPr>
          <p:cNvSpPr>
            <a:spLocks noGrp="1" noChangeArrowheads="1"/>
          </p:cNvSpPr>
          <p:nvPr>
            <p:ph type="title"/>
          </p:nvPr>
        </p:nvSpPr>
        <p:spPr bwMode="auto">
          <a:xfrm>
            <a:off x="556015" y="295787"/>
            <a:ext cx="7405228" cy="51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0000"/>
          </a:bodyPr>
          <a:lstStyle/>
          <a:p>
            <a:pPr eaLnBrk="1" hangingPunct="1"/>
            <a:r>
              <a:rPr lang="zh-TW" altLang="en-US" dirty="0">
                <a:latin typeface="Noto Serif TC Black" panose="02020900000000000000" pitchFamily="18" charset="-120"/>
                <a:ea typeface="Noto Serif TC Black" panose="02020900000000000000" pitchFamily="18" charset="-120"/>
              </a:rPr>
              <a:t>營建剩餘土石方分類</a:t>
            </a:r>
            <a:r>
              <a:rPr lang="en-US" altLang="zh-TW" dirty="0">
                <a:latin typeface="Noto Serif TC Black" panose="02020900000000000000" pitchFamily="18" charset="-120"/>
                <a:ea typeface="Noto Serif TC Black" panose="02020900000000000000" pitchFamily="18" charset="-120"/>
              </a:rPr>
              <a:t>-</a:t>
            </a:r>
            <a:r>
              <a:rPr lang="zh-TW" altLang="en-US" dirty="0">
                <a:latin typeface="Noto Serif TC Black" panose="02020900000000000000" pitchFamily="18" charset="-120"/>
                <a:ea typeface="Noto Serif TC Black" panose="02020900000000000000" pitchFamily="18" charset="-120"/>
              </a:rPr>
              <a:t>實務判定</a:t>
            </a:r>
          </a:p>
        </p:txBody>
      </p:sp>
      <p:sp>
        <p:nvSpPr>
          <p:cNvPr id="2" name="投影片編號版面配置區 1">
            <a:extLst>
              <a:ext uri="{FF2B5EF4-FFF2-40B4-BE49-F238E27FC236}">
                <a16:creationId xmlns:a16="http://schemas.microsoft.com/office/drawing/2014/main" id="{D8E358CB-C830-43E8-9160-62D12F326E9F}"/>
              </a:ext>
            </a:extLst>
          </p:cNvPr>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17</a:t>
            </a:fld>
            <a:endParaRPr lang="zh-TW" altLang="en-US">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997417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D77BD8-5D58-4EBE-93F9-36DE12AAEC3B}"/>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營建剩餘土石方內容物</a:t>
            </a:r>
          </a:p>
        </p:txBody>
      </p:sp>
      <p:sp>
        <p:nvSpPr>
          <p:cNvPr id="4" name="投影片編號版面配置區 3">
            <a:extLst>
              <a:ext uri="{FF2B5EF4-FFF2-40B4-BE49-F238E27FC236}">
                <a16:creationId xmlns:a16="http://schemas.microsoft.com/office/drawing/2014/main" id="{078A815E-F1AC-4E57-9CD9-AABB2A870EC1}"/>
              </a:ext>
            </a:extLst>
          </p:cNvPr>
          <p:cNvSpPr>
            <a:spLocks noGrp="1"/>
          </p:cNvSpPr>
          <p:nvPr>
            <p:ph type="sldNum" sz="quarter" idx="12"/>
          </p:nvPr>
        </p:nvSpPr>
        <p:spPr/>
        <p:txBody>
          <a:bodyPr/>
          <a:lstStyle/>
          <a:p>
            <a:fld id="{90CF1820-E576-432A-BD67-25331F74C9F9}" type="slidenum">
              <a:rPr lang="zh-TW" altLang="en-US" smtClean="0">
                <a:latin typeface="Noto Serif TC Black" panose="02020900000000000000" pitchFamily="18" charset="-120"/>
                <a:ea typeface="Noto Serif TC Black" panose="02020900000000000000" pitchFamily="18" charset="-120"/>
              </a:rPr>
              <a:pPr/>
              <a:t>18</a:t>
            </a:fld>
            <a:endParaRPr lang="zh-TW" altLang="en-US" b="1">
              <a:latin typeface="Noto Serif TC Black" panose="02020900000000000000" pitchFamily="18" charset="-120"/>
              <a:ea typeface="Noto Serif TC Black" panose="02020900000000000000" pitchFamily="18" charset="-120"/>
            </a:endParaRPr>
          </a:p>
        </p:txBody>
      </p:sp>
      <p:sp>
        <p:nvSpPr>
          <p:cNvPr id="15" name="矩形 14">
            <a:extLst>
              <a:ext uri="{FF2B5EF4-FFF2-40B4-BE49-F238E27FC236}">
                <a16:creationId xmlns:a16="http://schemas.microsoft.com/office/drawing/2014/main" id="{18F7B3D2-A2DC-43AF-B6EF-E4B4F71D8CA7}"/>
              </a:ext>
            </a:extLst>
          </p:cNvPr>
          <p:cNvSpPr/>
          <p:nvPr/>
        </p:nvSpPr>
        <p:spPr>
          <a:xfrm>
            <a:off x="111250" y="1857770"/>
            <a:ext cx="722241" cy="738902"/>
          </a:xfrm>
          <a:prstGeom prst="rect">
            <a:avLst/>
          </a:prstGeom>
          <a:solidFill>
            <a:srgbClr val="B08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000" dirty="0">
                <a:latin typeface="Noto Serif TC Black" panose="02020900000000000000" pitchFamily="18" charset="-120"/>
                <a:ea typeface="Noto Serif TC Black" panose="02020900000000000000" pitchFamily="18" charset="-120"/>
              </a:rPr>
              <a:t>等</a:t>
            </a:r>
          </a:p>
        </p:txBody>
      </p:sp>
      <p:pic>
        <p:nvPicPr>
          <p:cNvPr id="32" name="Picture 2" descr="ãæ·¨æ°´å» ãçåçæå°çµæ">
            <a:extLst>
              <a:ext uri="{FF2B5EF4-FFF2-40B4-BE49-F238E27FC236}">
                <a16:creationId xmlns:a16="http://schemas.microsoft.com/office/drawing/2014/main" id="{F7608B88-E2A4-4636-BB6A-EA16FAFD870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34612" y="1857770"/>
            <a:ext cx="2539639" cy="16918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859BF652-96AD-48A3-8AF1-18E43A34570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44454" y="3967449"/>
            <a:ext cx="2529797" cy="157400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ãCLSMãçåçæå°çµæ">
            <a:extLst>
              <a:ext uri="{FF2B5EF4-FFF2-40B4-BE49-F238E27FC236}">
                <a16:creationId xmlns:a16="http://schemas.microsoft.com/office/drawing/2014/main" id="{B667D74B-19B8-4DFD-AB51-0AA8BAD0F67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8190" y="1857770"/>
            <a:ext cx="2378467" cy="169180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圖What's in my bathroom / 40年老浴室改造-黑白簡約 - 居家生活板 | Dcard">
            <a:extLst>
              <a:ext uri="{FF2B5EF4-FFF2-40B4-BE49-F238E27FC236}">
                <a16:creationId xmlns:a16="http://schemas.microsoft.com/office/drawing/2014/main" id="{ED99A6B2-2CFC-4B98-BF6D-492BB6B34CB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48191" y="3976592"/>
            <a:ext cx="2378468" cy="1574007"/>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E472A035-9B4C-4CD6-A46F-F6143B7D04C3}"/>
              </a:ext>
            </a:extLst>
          </p:cNvPr>
          <p:cNvSpPr txBox="1"/>
          <p:nvPr/>
        </p:nvSpPr>
        <p:spPr>
          <a:xfrm>
            <a:off x="1974614" y="3549572"/>
            <a:ext cx="1287791" cy="323165"/>
          </a:xfrm>
          <a:prstGeom prst="rect">
            <a:avLst/>
          </a:prstGeom>
          <a:noFill/>
        </p:spPr>
        <p:txBody>
          <a:bodyPr wrap="square" rtlCol="0">
            <a:spAutoFit/>
          </a:bodyPr>
          <a:lstStyle/>
          <a:p>
            <a:r>
              <a:rPr lang="zh-TW" altLang="en-US" sz="1500" b="1" dirty="0">
                <a:latin typeface="Noto Serif TC Black" panose="02020900000000000000" pitchFamily="18" charset="-120"/>
                <a:ea typeface="Noto Serif TC Black" panose="02020900000000000000" pitchFamily="18" charset="-120"/>
              </a:rPr>
              <a:t>淨水廠淤泥</a:t>
            </a:r>
          </a:p>
        </p:txBody>
      </p:sp>
      <p:sp>
        <p:nvSpPr>
          <p:cNvPr id="35" name="文字方塊 34">
            <a:extLst>
              <a:ext uri="{FF2B5EF4-FFF2-40B4-BE49-F238E27FC236}">
                <a16:creationId xmlns:a16="http://schemas.microsoft.com/office/drawing/2014/main" id="{44A3720A-6134-4F0B-A4A8-3D194A90CBDC}"/>
              </a:ext>
            </a:extLst>
          </p:cNvPr>
          <p:cNvSpPr txBox="1"/>
          <p:nvPr/>
        </p:nvSpPr>
        <p:spPr>
          <a:xfrm>
            <a:off x="1979535" y="5541456"/>
            <a:ext cx="1287791" cy="323165"/>
          </a:xfrm>
          <a:prstGeom prst="rect">
            <a:avLst/>
          </a:prstGeom>
          <a:noFill/>
        </p:spPr>
        <p:txBody>
          <a:bodyPr wrap="square" rtlCol="0">
            <a:spAutoFit/>
          </a:bodyPr>
          <a:lstStyle/>
          <a:p>
            <a:r>
              <a:rPr lang="zh-TW" altLang="en-US" sz="1500" b="1" dirty="0">
                <a:latin typeface="Noto Serif TC Black" panose="02020900000000000000" pitchFamily="18" charset="-120"/>
                <a:ea typeface="Noto Serif TC Black" panose="02020900000000000000" pitchFamily="18" charset="-120"/>
              </a:rPr>
              <a:t>殯葬設施</a:t>
            </a:r>
          </a:p>
        </p:txBody>
      </p:sp>
      <p:sp>
        <p:nvSpPr>
          <p:cNvPr id="36" name="文字方塊 35">
            <a:extLst>
              <a:ext uri="{FF2B5EF4-FFF2-40B4-BE49-F238E27FC236}">
                <a16:creationId xmlns:a16="http://schemas.microsoft.com/office/drawing/2014/main" id="{F85741C3-3CFF-4941-9523-B11974FB46A4}"/>
              </a:ext>
            </a:extLst>
          </p:cNvPr>
          <p:cNvSpPr txBox="1"/>
          <p:nvPr/>
        </p:nvSpPr>
        <p:spPr>
          <a:xfrm>
            <a:off x="5023110" y="3535456"/>
            <a:ext cx="1287791" cy="323165"/>
          </a:xfrm>
          <a:prstGeom prst="rect">
            <a:avLst/>
          </a:prstGeom>
          <a:noFill/>
        </p:spPr>
        <p:txBody>
          <a:bodyPr wrap="square" rtlCol="0">
            <a:spAutoFit/>
          </a:bodyPr>
          <a:lstStyle/>
          <a:p>
            <a:r>
              <a:rPr lang="en-US" altLang="zh-TW" sz="1500" b="1" dirty="0">
                <a:latin typeface="Noto Serif TC Black" panose="02020900000000000000" pitchFamily="18" charset="-120"/>
                <a:ea typeface="Noto Serif TC Black" panose="02020900000000000000" pitchFamily="18" charset="-120"/>
              </a:rPr>
              <a:t>CLSM</a:t>
            </a:r>
            <a:endParaRPr lang="zh-TW" altLang="en-US" sz="1500" b="1" dirty="0">
              <a:latin typeface="Noto Serif TC Black" panose="02020900000000000000" pitchFamily="18" charset="-120"/>
              <a:ea typeface="Noto Serif TC Black" panose="02020900000000000000" pitchFamily="18" charset="-120"/>
            </a:endParaRPr>
          </a:p>
        </p:txBody>
      </p:sp>
      <p:sp>
        <p:nvSpPr>
          <p:cNvPr id="37" name="文字方塊 36">
            <a:extLst>
              <a:ext uri="{FF2B5EF4-FFF2-40B4-BE49-F238E27FC236}">
                <a16:creationId xmlns:a16="http://schemas.microsoft.com/office/drawing/2014/main" id="{0EE58B3F-9818-4257-8BA7-0EDC5E6AC1D8}"/>
              </a:ext>
            </a:extLst>
          </p:cNvPr>
          <p:cNvSpPr txBox="1"/>
          <p:nvPr/>
        </p:nvSpPr>
        <p:spPr>
          <a:xfrm>
            <a:off x="5023110" y="5552949"/>
            <a:ext cx="1287791" cy="323165"/>
          </a:xfrm>
          <a:prstGeom prst="rect">
            <a:avLst/>
          </a:prstGeom>
          <a:noFill/>
        </p:spPr>
        <p:txBody>
          <a:bodyPr wrap="square" rtlCol="0">
            <a:spAutoFit/>
          </a:bodyPr>
          <a:lstStyle/>
          <a:p>
            <a:r>
              <a:rPr lang="zh-TW" altLang="en-US" sz="1500" b="1" dirty="0">
                <a:latin typeface="Noto Serif TC Black" panose="02020900000000000000" pitchFamily="18" charset="-120"/>
                <a:ea typeface="Noto Serif TC Black" panose="02020900000000000000" pitchFamily="18" charset="-120"/>
              </a:rPr>
              <a:t>磁磚</a:t>
            </a:r>
          </a:p>
        </p:txBody>
      </p:sp>
      <p:sp>
        <p:nvSpPr>
          <p:cNvPr id="38" name="文字方塊 37">
            <a:extLst>
              <a:ext uri="{FF2B5EF4-FFF2-40B4-BE49-F238E27FC236}">
                <a16:creationId xmlns:a16="http://schemas.microsoft.com/office/drawing/2014/main" id="{09758E5B-61B2-4C45-9C2D-E9E0AB982A84}"/>
              </a:ext>
            </a:extLst>
          </p:cNvPr>
          <p:cNvSpPr txBox="1"/>
          <p:nvPr/>
        </p:nvSpPr>
        <p:spPr>
          <a:xfrm>
            <a:off x="7659760" y="3553425"/>
            <a:ext cx="1287791" cy="323165"/>
          </a:xfrm>
          <a:prstGeom prst="rect">
            <a:avLst/>
          </a:prstGeom>
          <a:noFill/>
        </p:spPr>
        <p:txBody>
          <a:bodyPr wrap="square" rtlCol="0">
            <a:spAutoFit/>
          </a:bodyPr>
          <a:lstStyle/>
          <a:p>
            <a:r>
              <a:rPr lang="zh-TW" altLang="en-US" sz="1500" b="1" dirty="0">
                <a:latin typeface="Noto Serif TC Black" panose="02020900000000000000" pitchFamily="18" charset="-120"/>
                <a:ea typeface="Noto Serif TC Black" panose="02020900000000000000" pitchFamily="18" charset="-120"/>
              </a:rPr>
              <a:t>石棉</a:t>
            </a:r>
          </a:p>
        </p:txBody>
      </p:sp>
      <p:sp>
        <p:nvSpPr>
          <p:cNvPr id="40" name="文字方塊 39">
            <a:extLst>
              <a:ext uri="{FF2B5EF4-FFF2-40B4-BE49-F238E27FC236}">
                <a16:creationId xmlns:a16="http://schemas.microsoft.com/office/drawing/2014/main" id="{51AA4DE2-5798-4569-8574-613FC5111F89}"/>
              </a:ext>
            </a:extLst>
          </p:cNvPr>
          <p:cNvSpPr txBox="1"/>
          <p:nvPr/>
        </p:nvSpPr>
        <p:spPr>
          <a:xfrm>
            <a:off x="7422790" y="5541456"/>
            <a:ext cx="1287791" cy="323165"/>
          </a:xfrm>
          <a:prstGeom prst="rect">
            <a:avLst/>
          </a:prstGeom>
          <a:noFill/>
        </p:spPr>
        <p:txBody>
          <a:bodyPr wrap="square" rtlCol="0">
            <a:spAutoFit/>
          </a:bodyPr>
          <a:lstStyle/>
          <a:p>
            <a:r>
              <a:rPr lang="zh-TW" altLang="en-US" sz="1500" b="1" dirty="0">
                <a:latin typeface="Noto Serif TC Black" panose="02020900000000000000" pitchFamily="18" charset="-120"/>
                <a:ea typeface="Noto Serif TC Black" panose="02020900000000000000" pitchFamily="18" charset="-120"/>
              </a:rPr>
              <a:t>疏濬海砂</a:t>
            </a:r>
          </a:p>
        </p:txBody>
      </p:sp>
      <p:pic>
        <p:nvPicPr>
          <p:cNvPr id="3078" name="Picture 6" descr="海砂批發價一年貴一倍大灣區發展恐增搶奪工程界促轉戰東南亞｜香港01｜社會新聞">
            <a:extLst>
              <a:ext uri="{FF2B5EF4-FFF2-40B4-BE49-F238E27FC236}">
                <a16:creationId xmlns:a16="http://schemas.microsoft.com/office/drawing/2014/main" id="{FCAB8166-A376-4AA8-B521-2517C23ED31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75366" y="3974854"/>
            <a:ext cx="2239798" cy="15666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烏溪鳥嘴潭人工湖挖到大批石棉瓦。圖／投縣環保局提供">
            <a:extLst>
              <a:ext uri="{FF2B5EF4-FFF2-40B4-BE49-F238E27FC236}">
                <a16:creationId xmlns:a16="http://schemas.microsoft.com/office/drawing/2014/main" id="{9D32E42B-0E62-493B-B93C-2176AC620928}"/>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775366" y="1857769"/>
            <a:ext cx="2239798" cy="169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821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BDE7DB-ABB2-4170-9A77-18F49CF98A8F}"/>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這也是營建剩餘土石方</a:t>
            </a:r>
            <a:r>
              <a:rPr lang="en-US" altLang="zh-TW" dirty="0">
                <a:latin typeface="Noto Serif TC Black" panose="02020900000000000000" pitchFamily="18" charset="-120"/>
                <a:ea typeface="Noto Serif TC Black" panose="02020900000000000000" pitchFamily="18" charset="-120"/>
              </a:rPr>
              <a:t>?</a:t>
            </a:r>
            <a:endParaRPr lang="zh-TW" altLang="en-US" dirty="0">
              <a:latin typeface="Noto Serif TC Black" panose="02020900000000000000" pitchFamily="18" charset="-120"/>
              <a:ea typeface="Noto Serif TC Black" panose="02020900000000000000" pitchFamily="18" charset="-120"/>
            </a:endParaRPr>
          </a:p>
        </p:txBody>
      </p:sp>
      <p:sp>
        <p:nvSpPr>
          <p:cNvPr id="4" name="投影片編號版面配置區 3">
            <a:extLst>
              <a:ext uri="{FF2B5EF4-FFF2-40B4-BE49-F238E27FC236}">
                <a16:creationId xmlns:a16="http://schemas.microsoft.com/office/drawing/2014/main" id="{A487BCD0-30BA-47A1-BC47-5F0330BEBA3E}"/>
              </a:ext>
            </a:extLst>
          </p:cNvPr>
          <p:cNvSpPr>
            <a:spLocks noGrp="1"/>
          </p:cNvSpPr>
          <p:nvPr>
            <p:ph type="sldNum" sz="quarter" idx="12"/>
          </p:nvPr>
        </p:nvSpPr>
        <p:spPr/>
        <p:txBody>
          <a:bodyPr/>
          <a:lstStyle/>
          <a:p>
            <a:fld id="{62CF9B05-5255-46D1-B105-DC595399F1DC}" type="slidenum">
              <a:rPr lang="zh-TW" altLang="en-US" smtClean="0"/>
              <a:pPr/>
              <a:t>19</a:t>
            </a:fld>
            <a:endParaRPr lang="zh-TW" altLang="en-US" dirty="0"/>
          </a:p>
        </p:txBody>
      </p:sp>
      <p:pic>
        <p:nvPicPr>
          <p:cNvPr id="5" name="圖片 4">
            <a:extLst>
              <a:ext uri="{FF2B5EF4-FFF2-40B4-BE49-F238E27FC236}">
                <a16:creationId xmlns:a16="http://schemas.microsoft.com/office/drawing/2014/main" id="{30D00285-75D1-495B-B1A9-B50A7EDD0A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650" y="993771"/>
            <a:ext cx="7886700" cy="5264120"/>
          </a:xfrm>
          <a:prstGeom prst="rect">
            <a:avLst/>
          </a:prstGeom>
        </p:spPr>
      </p:pic>
    </p:spTree>
    <p:extLst>
      <p:ext uri="{BB962C8B-B14F-4D97-AF65-F5344CB8AC3E}">
        <p14:creationId xmlns:p14="http://schemas.microsoft.com/office/powerpoint/2010/main" val="2932475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30933F7-922B-4862-84C4-A423032091AD}"/>
              </a:ext>
            </a:extLst>
          </p:cNvPr>
          <p:cNvSpPr>
            <a:spLocks noGrp="1"/>
          </p:cNvSpPr>
          <p:nvPr>
            <p:ph type="title"/>
          </p:nvPr>
        </p:nvSpPr>
        <p:spPr>
          <a:xfrm>
            <a:off x="245190" y="159025"/>
            <a:ext cx="7641509" cy="745543"/>
          </a:xfrm>
        </p:spPr>
        <p:txBody>
          <a:bodyPr/>
          <a:lstStyle/>
          <a:p>
            <a:r>
              <a:rPr lang="zh-TW" altLang="en-US" dirty="0"/>
              <a:t>關於講師</a:t>
            </a:r>
          </a:p>
        </p:txBody>
      </p:sp>
      <p:sp>
        <p:nvSpPr>
          <p:cNvPr id="4" name="投影片編號版面配置區 3">
            <a:extLst>
              <a:ext uri="{FF2B5EF4-FFF2-40B4-BE49-F238E27FC236}">
                <a16:creationId xmlns:a16="http://schemas.microsoft.com/office/drawing/2014/main" id="{5533F9D2-9D3F-4916-A42F-52127B8C6C07}"/>
              </a:ext>
            </a:extLst>
          </p:cNvPr>
          <p:cNvSpPr>
            <a:spLocks noGrp="1"/>
          </p:cNvSpPr>
          <p:nvPr>
            <p:ph type="sldNum" sz="quarter" idx="12"/>
          </p:nvPr>
        </p:nvSpPr>
        <p:spPr/>
        <p:txBody>
          <a:bodyPr/>
          <a:lstStyle/>
          <a:p>
            <a:fld id="{62CF9B05-5255-46D1-B105-DC595399F1DC}" type="slidenum">
              <a:rPr lang="zh-TW" altLang="en-US" smtClean="0"/>
              <a:pPr/>
              <a:t>2</a:t>
            </a:fld>
            <a:endParaRPr lang="zh-TW" altLang="en-US"/>
          </a:p>
        </p:txBody>
      </p:sp>
      <p:graphicFrame>
        <p:nvGraphicFramePr>
          <p:cNvPr id="9" name="表格 8">
            <a:extLst>
              <a:ext uri="{FF2B5EF4-FFF2-40B4-BE49-F238E27FC236}">
                <a16:creationId xmlns:a16="http://schemas.microsoft.com/office/drawing/2014/main" id="{B4D8EB11-772F-4C1B-8D1B-8263FE246863}"/>
              </a:ext>
            </a:extLst>
          </p:cNvPr>
          <p:cNvGraphicFramePr>
            <a:graphicFrameLocks noGrp="1"/>
          </p:cNvGraphicFramePr>
          <p:nvPr>
            <p:extLst>
              <p:ext uri="{D42A27DB-BD31-4B8C-83A1-F6EECF244321}">
                <p14:modId xmlns:p14="http://schemas.microsoft.com/office/powerpoint/2010/main" val="3825265814"/>
              </p:ext>
            </p:extLst>
          </p:nvPr>
        </p:nvGraphicFramePr>
        <p:xfrm>
          <a:off x="474308" y="1143107"/>
          <a:ext cx="8202967" cy="5079044"/>
        </p:xfrm>
        <a:graphic>
          <a:graphicData uri="http://schemas.openxmlformats.org/drawingml/2006/table">
            <a:tbl>
              <a:tblPr>
                <a:tableStyleId>{5C22544A-7EE6-4342-B048-85BDC9FD1C3A}</a:tableStyleId>
              </a:tblPr>
              <a:tblGrid>
                <a:gridCol w="1266755">
                  <a:extLst>
                    <a:ext uri="{9D8B030D-6E8A-4147-A177-3AD203B41FA5}">
                      <a16:colId xmlns:a16="http://schemas.microsoft.com/office/drawing/2014/main" val="20000"/>
                    </a:ext>
                  </a:extLst>
                </a:gridCol>
                <a:gridCol w="6936212">
                  <a:extLst>
                    <a:ext uri="{9D8B030D-6E8A-4147-A177-3AD203B41FA5}">
                      <a16:colId xmlns:a16="http://schemas.microsoft.com/office/drawing/2014/main" val="20001"/>
                    </a:ext>
                  </a:extLst>
                </a:gridCol>
              </a:tblGrid>
              <a:tr h="807834">
                <a:tc>
                  <a:txBody>
                    <a:bodyPr/>
                    <a:lstStyle/>
                    <a:p>
                      <a:pPr algn="ctr">
                        <a:spcBef>
                          <a:spcPts val="600"/>
                        </a:spcBef>
                        <a:spcAft>
                          <a:spcPts val="0"/>
                        </a:spcAft>
                      </a:pPr>
                      <a:r>
                        <a:rPr lang="zh-TW" sz="2400" kern="100" spc="150" dirty="0">
                          <a:effectLst/>
                          <a:latin typeface="Noto Serif TC Black" panose="02020900000000000000" pitchFamily="18" charset="-120"/>
                          <a:ea typeface="Noto Serif TC Black" panose="02020900000000000000" pitchFamily="18" charset="-120"/>
                        </a:rPr>
                        <a:t>學</a:t>
                      </a:r>
                      <a:r>
                        <a:rPr lang="zh-TW" sz="2400" kern="100" dirty="0">
                          <a:effectLst/>
                          <a:latin typeface="Noto Serif TC Black" panose="02020900000000000000" pitchFamily="18" charset="-120"/>
                          <a:ea typeface="Noto Serif TC Black" panose="02020900000000000000" pitchFamily="18" charset="-120"/>
                        </a:rPr>
                        <a:t>歷</a:t>
                      </a:r>
                      <a:endParaRPr lang="zh-TW" sz="2400" kern="100" dirty="0">
                        <a:effectLst/>
                        <a:latin typeface="Noto Serif TC Black" panose="02020900000000000000" pitchFamily="18" charset="-120"/>
                        <a:ea typeface="Noto Serif TC Black" panose="02020900000000000000" pitchFamily="18" charset="-120"/>
                        <a:cs typeface="Times New Roman" panose="02020603050405020304" pitchFamily="18" charset="0"/>
                      </a:endParaRPr>
                    </a:p>
                  </a:txBody>
                  <a:tcPr marL="13371" marR="133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800"/>
                        </a:lnSpc>
                        <a:spcAft>
                          <a:spcPts val="0"/>
                        </a:spcAft>
                      </a:pPr>
                      <a:r>
                        <a:rPr lang="zh-TW" sz="1600" kern="100" dirty="0">
                          <a:effectLst/>
                          <a:latin typeface="Noto Serif TC Black" panose="02020900000000000000" pitchFamily="18" charset="-120"/>
                          <a:ea typeface="Noto Serif TC Black" panose="02020900000000000000" pitchFamily="18" charset="-120"/>
                        </a:rPr>
                        <a:t>國立中央大學</a:t>
                      </a:r>
                      <a:r>
                        <a:rPr lang="en-US" sz="1600" kern="100" dirty="0">
                          <a:effectLst/>
                          <a:latin typeface="Noto Serif TC Black" panose="02020900000000000000" pitchFamily="18" charset="-120"/>
                          <a:ea typeface="Noto Serif TC Black" panose="02020900000000000000" pitchFamily="18" charset="-120"/>
                        </a:rPr>
                        <a:t>  </a:t>
                      </a:r>
                      <a:r>
                        <a:rPr lang="zh-TW" altLang="en-US" sz="1600" kern="100" dirty="0">
                          <a:effectLst/>
                          <a:latin typeface="Noto Serif TC Black" panose="02020900000000000000" pitchFamily="18" charset="-120"/>
                          <a:ea typeface="Noto Serif TC Black" panose="02020900000000000000" pitchFamily="18" charset="-120"/>
                        </a:rPr>
                        <a:t>  </a:t>
                      </a:r>
                      <a:r>
                        <a:rPr lang="zh-TW" sz="1600" kern="100" dirty="0">
                          <a:effectLst/>
                          <a:latin typeface="Noto Serif TC Black" panose="02020900000000000000" pitchFamily="18" charset="-120"/>
                          <a:ea typeface="Noto Serif TC Black" panose="02020900000000000000" pitchFamily="18" charset="-120"/>
                        </a:rPr>
                        <a:t>土木工程學系</a:t>
                      </a:r>
                      <a:r>
                        <a:rPr lang="en-US" sz="1600" kern="100" dirty="0">
                          <a:effectLst/>
                          <a:latin typeface="Noto Serif TC Black" panose="02020900000000000000" pitchFamily="18" charset="-120"/>
                          <a:ea typeface="Noto Serif TC Black" panose="02020900000000000000" pitchFamily="18" charset="-120"/>
                        </a:rPr>
                        <a:t>    </a:t>
                      </a:r>
                      <a:r>
                        <a:rPr lang="zh-TW" altLang="en-US" sz="1600" kern="100" dirty="0">
                          <a:effectLst/>
                          <a:latin typeface="Noto Serif TC Black" panose="02020900000000000000" pitchFamily="18" charset="-120"/>
                          <a:ea typeface="Noto Serif TC Black" panose="02020900000000000000" pitchFamily="18" charset="-120"/>
                        </a:rPr>
                        <a:t>   </a:t>
                      </a:r>
                      <a:r>
                        <a:rPr lang="zh-TW" sz="1600" kern="100" dirty="0">
                          <a:effectLst/>
                          <a:latin typeface="Noto Serif TC Black" panose="02020900000000000000" pitchFamily="18" charset="-120"/>
                          <a:ea typeface="Noto Serif TC Black" panose="02020900000000000000" pitchFamily="18" charset="-120"/>
                        </a:rPr>
                        <a:t>博士　</a:t>
                      </a:r>
                    </a:p>
                    <a:p>
                      <a:pPr algn="just">
                        <a:lnSpc>
                          <a:spcPts val="2000"/>
                        </a:lnSpc>
                        <a:spcAft>
                          <a:spcPts val="0"/>
                        </a:spcAft>
                      </a:pPr>
                      <a:r>
                        <a:rPr lang="zh-TW" sz="1600" kern="100" dirty="0">
                          <a:effectLst/>
                          <a:latin typeface="Noto Serif TC Black" panose="02020900000000000000" pitchFamily="18" charset="-120"/>
                          <a:ea typeface="Noto Serif TC Black" panose="02020900000000000000" pitchFamily="18" charset="-120"/>
                        </a:rPr>
                        <a:t>國立中央大學</a:t>
                      </a:r>
                      <a:r>
                        <a:rPr lang="en-US" sz="1600" kern="100" dirty="0">
                          <a:effectLst/>
                          <a:latin typeface="Noto Serif TC Black" panose="02020900000000000000" pitchFamily="18" charset="-120"/>
                          <a:ea typeface="Noto Serif TC Black" panose="02020900000000000000" pitchFamily="18" charset="-120"/>
                        </a:rPr>
                        <a:t>  </a:t>
                      </a:r>
                      <a:r>
                        <a:rPr lang="zh-TW" altLang="en-US" sz="1600" kern="100" dirty="0">
                          <a:effectLst/>
                          <a:latin typeface="Noto Serif TC Black" panose="02020900000000000000" pitchFamily="18" charset="-120"/>
                          <a:ea typeface="Noto Serif TC Black" panose="02020900000000000000" pitchFamily="18" charset="-120"/>
                        </a:rPr>
                        <a:t>  </a:t>
                      </a:r>
                      <a:r>
                        <a:rPr lang="zh-TW" sz="1600" kern="100" dirty="0">
                          <a:effectLst/>
                          <a:latin typeface="Noto Serif TC Black" panose="02020900000000000000" pitchFamily="18" charset="-120"/>
                          <a:ea typeface="Noto Serif TC Black" panose="02020900000000000000" pitchFamily="18" charset="-120"/>
                        </a:rPr>
                        <a:t>營建管理研究所</a:t>
                      </a:r>
                      <a:r>
                        <a:rPr lang="en-US" sz="1600" kern="100" dirty="0">
                          <a:effectLst/>
                          <a:latin typeface="Noto Serif TC Black" panose="02020900000000000000" pitchFamily="18" charset="-120"/>
                          <a:ea typeface="Noto Serif TC Black" panose="02020900000000000000" pitchFamily="18" charset="-120"/>
                        </a:rPr>
                        <a:t>   </a:t>
                      </a:r>
                      <a:r>
                        <a:rPr lang="zh-TW" sz="1600" kern="100" dirty="0">
                          <a:effectLst/>
                          <a:latin typeface="Noto Serif TC Black" panose="02020900000000000000" pitchFamily="18" charset="-120"/>
                          <a:ea typeface="Noto Serif TC Black" panose="02020900000000000000" pitchFamily="18" charset="-120"/>
                        </a:rPr>
                        <a:t>碩士</a:t>
                      </a:r>
                      <a:endPar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endParaRPr>
                    </a:p>
                    <a:p>
                      <a:pPr algn="just">
                        <a:lnSpc>
                          <a:spcPts val="2000"/>
                        </a:lnSpc>
                        <a:spcAft>
                          <a:spcPts val="0"/>
                        </a:spcAft>
                      </a:pPr>
                      <a:r>
                        <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rPr>
                        <a:t>私立</a:t>
                      </a: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中原大學</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    </a:t>
                      </a: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土木工程學系</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    </a:t>
                      </a:r>
                      <a:r>
                        <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rPr>
                        <a:t>   </a:t>
                      </a: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學士</a:t>
                      </a:r>
                      <a:endPar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endParaRPr>
                    </a:p>
                  </a:txBody>
                  <a:tcPr marL="13371" marR="133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41785">
                <a:tc>
                  <a:txBody>
                    <a:bodyPr/>
                    <a:lstStyle/>
                    <a:p>
                      <a:pPr algn="ctr">
                        <a:spcBef>
                          <a:spcPts val="600"/>
                        </a:spcBef>
                        <a:spcAft>
                          <a:spcPts val="0"/>
                        </a:spcAft>
                      </a:pPr>
                      <a:r>
                        <a:rPr lang="zh-TW" sz="2400" kern="100" spc="150" dirty="0">
                          <a:effectLst/>
                          <a:latin typeface="Noto Serif TC Black" panose="02020900000000000000" pitchFamily="18" charset="-120"/>
                          <a:ea typeface="Noto Serif TC Black" panose="02020900000000000000" pitchFamily="18" charset="-120"/>
                        </a:rPr>
                        <a:t>現職</a:t>
                      </a:r>
                      <a:endParaRPr lang="zh-TW" sz="2400" kern="100" dirty="0">
                        <a:effectLst/>
                        <a:latin typeface="Noto Serif TC Black" panose="02020900000000000000" pitchFamily="18" charset="-120"/>
                        <a:ea typeface="Noto Serif TC Black" panose="02020900000000000000" pitchFamily="18" charset="-120"/>
                        <a:cs typeface="Times New Roman" panose="02020603050405020304" pitchFamily="18" charset="0"/>
                      </a:endParaRPr>
                    </a:p>
                  </a:txBody>
                  <a:tcPr marL="13371" marR="133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600" kern="100" dirty="0">
                          <a:effectLst/>
                          <a:latin typeface="Noto Serif TC Black" panose="02020900000000000000" pitchFamily="18" charset="-120"/>
                          <a:ea typeface="Noto Serif TC Black" panose="02020900000000000000" pitchFamily="18" charset="-120"/>
                        </a:rPr>
                        <a:t>營建剩餘土石方資訊服務中心  主任</a:t>
                      </a:r>
                      <a:endParaRPr lang="en-US" altLang="zh-TW" sz="1600" kern="100" dirty="0">
                        <a:effectLst/>
                        <a:latin typeface="Noto Serif TC Black" panose="02020900000000000000" pitchFamily="18" charset="-120"/>
                        <a:ea typeface="Noto Serif TC Black" panose="02020900000000000000" pitchFamily="18" charset="-120"/>
                      </a:endParaRPr>
                    </a:p>
                    <a:p>
                      <a:pPr marL="0" marR="0" lvl="0" indent="0" algn="l" defTabSz="914400" rtl="0" eaLnBrk="1" fontAlgn="auto" latinLnBrk="0" hangingPunct="1">
                        <a:lnSpc>
                          <a:spcPts val="1800"/>
                        </a:lnSpc>
                        <a:spcBef>
                          <a:spcPts val="0"/>
                        </a:spcBef>
                        <a:spcAft>
                          <a:spcPts val="0"/>
                        </a:spcAft>
                        <a:buClrTx/>
                        <a:buSzTx/>
                        <a:buFontTx/>
                        <a:buNone/>
                        <a:tabLst/>
                        <a:defRPr/>
                      </a:pPr>
                      <a:r>
                        <a:rPr lang="zh-TW" altLang="zh-TW" sz="1600" kern="100" dirty="0">
                          <a:effectLst/>
                          <a:latin typeface="Noto Serif TC Black" panose="02020900000000000000" pitchFamily="18" charset="-120"/>
                          <a:ea typeface="Noto Serif TC Black" panose="02020900000000000000" pitchFamily="18" charset="-120"/>
                        </a:rPr>
                        <a:t>臺灣</a:t>
                      </a:r>
                      <a:r>
                        <a:rPr lang="zh-TW" altLang="en-US" sz="1600" kern="100" dirty="0">
                          <a:effectLst/>
                          <a:latin typeface="Noto Serif TC Black" panose="02020900000000000000" pitchFamily="18" charset="-120"/>
                          <a:ea typeface="Noto Serif TC Black" panose="02020900000000000000" pitchFamily="18" charset="-120"/>
                        </a:rPr>
                        <a:t>營建土石資源</a:t>
                      </a:r>
                      <a:r>
                        <a:rPr lang="zh-TW" altLang="zh-TW" sz="1600" kern="100" dirty="0">
                          <a:effectLst/>
                          <a:latin typeface="Noto Serif TC Black" panose="02020900000000000000" pitchFamily="18" charset="-120"/>
                          <a:ea typeface="Noto Serif TC Black" panose="02020900000000000000" pitchFamily="18" charset="-120"/>
                        </a:rPr>
                        <a:t>學會</a:t>
                      </a:r>
                      <a:r>
                        <a:rPr lang="en-US" altLang="zh-TW" sz="1600" kern="100" dirty="0">
                          <a:effectLst/>
                          <a:latin typeface="Noto Serif TC Black" panose="02020900000000000000" pitchFamily="18" charset="-120"/>
                          <a:ea typeface="Noto Serif TC Black" panose="02020900000000000000" pitchFamily="18" charset="-120"/>
                        </a:rPr>
                        <a:t>  </a:t>
                      </a:r>
                      <a:r>
                        <a:rPr lang="zh-TW" altLang="en-US" sz="1600" kern="100" dirty="0">
                          <a:effectLst/>
                          <a:latin typeface="Noto Serif TC Black" panose="02020900000000000000" pitchFamily="18" charset="-120"/>
                          <a:ea typeface="Noto Serif TC Black" panose="02020900000000000000" pitchFamily="18" charset="-120"/>
                        </a:rPr>
                        <a:t>            秘書長</a:t>
                      </a:r>
                      <a:endParaRPr lang="zh-TW" altLang="zh-TW" sz="1600" kern="100" dirty="0">
                        <a:effectLst/>
                        <a:latin typeface="Noto Serif TC Black" panose="02020900000000000000" pitchFamily="18" charset="-120"/>
                        <a:ea typeface="Noto Serif TC Black" panose="02020900000000000000" pitchFamily="18" charset="-120"/>
                        <a:cs typeface="Times New Roman" panose="02020603050405020304" pitchFamily="18" charset="0"/>
                      </a:endParaRPr>
                    </a:p>
                    <a:p>
                      <a:pPr>
                        <a:lnSpc>
                          <a:spcPts val="1800"/>
                        </a:lnSpc>
                        <a:spcAft>
                          <a:spcPts val="0"/>
                        </a:spcAft>
                      </a:pPr>
                      <a:r>
                        <a:rPr lang="zh-TW" sz="1600" kern="100" dirty="0">
                          <a:effectLst/>
                          <a:latin typeface="Noto Serif TC Black" panose="02020900000000000000" pitchFamily="18" charset="-120"/>
                          <a:ea typeface="Noto Serif TC Black" panose="02020900000000000000" pitchFamily="18" charset="-120"/>
                        </a:rPr>
                        <a:t>定海創新有限公司 </a:t>
                      </a:r>
                      <a:r>
                        <a:rPr lang="en-US" altLang="zh-TW" sz="1600" kern="100" dirty="0">
                          <a:effectLst/>
                          <a:latin typeface="Noto Serif TC Black" panose="02020900000000000000" pitchFamily="18" charset="-120"/>
                          <a:ea typeface="Noto Serif TC Black" panose="02020900000000000000" pitchFamily="18" charset="-120"/>
                        </a:rPr>
                        <a:t>  </a:t>
                      </a:r>
                      <a:r>
                        <a:rPr lang="zh-TW" altLang="en-US" sz="1600" kern="100" dirty="0">
                          <a:effectLst/>
                          <a:latin typeface="Noto Serif TC Black" panose="02020900000000000000" pitchFamily="18" charset="-120"/>
                          <a:ea typeface="Noto Serif TC Black" panose="02020900000000000000" pitchFamily="18" charset="-120"/>
                        </a:rPr>
                        <a:t>                   </a:t>
                      </a:r>
                      <a:r>
                        <a:rPr lang="zh-TW" sz="1600" kern="100" dirty="0">
                          <a:effectLst/>
                          <a:latin typeface="Noto Serif TC Black" panose="02020900000000000000" pitchFamily="18" charset="-120"/>
                          <a:ea typeface="Noto Serif TC Black" panose="02020900000000000000" pitchFamily="18" charset="-120"/>
                        </a:rPr>
                        <a:t>負責人</a:t>
                      </a:r>
                      <a:endParaRPr lang="en-US" altLang="zh-TW" sz="1600" kern="100" dirty="0">
                        <a:effectLst/>
                        <a:latin typeface="Noto Serif TC Black" panose="02020900000000000000" pitchFamily="18" charset="-120"/>
                        <a:ea typeface="Noto Serif TC Black" panose="02020900000000000000" pitchFamily="18" charset="-120"/>
                      </a:endParaRPr>
                    </a:p>
                    <a:p>
                      <a:pPr>
                        <a:lnSpc>
                          <a:spcPts val="1800"/>
                        </a:lnSpc>
                        <a:spcAft>
                          <a:spcPts val="0"/>
                        </a:spcAft>
                      </a:pPr>
                      <a:r>
                        <a:rPr lang="zh-TW" altLang="en-US" sz="1600" kern="100" dirty="0">
                          <a:effectLst/>
                          <a:latin typeface="Noto Serif TC Black" panose="02020900000000000000" pitchFamily="18" charset="-120"/>
                          <a:ea typeface="Noto Serif TC Black" panose="02020900000000000000" pitchFamily="18" charset="-120"/>
                        </a:rPr>
                        <a:t>築本股份有限公司                      共同創辦人</a:t>
                      </a:r>
                      <a:endParaRPr lang="en-US" altLang="zh-TW" sz="1600" kern="100" dirty="0">
                        <a:effectLst/>
                        <a:latin typeface="Noto Serif TC Black" panose="02020900000000000000" pitchFamily="18" charset="-120"/>
                        <a:ea typeface="Noto Serif TC Black" panose="02020900000000000000" pitchFamily="18" charset="-120"/>
                      </a:endParaRPr>
                    </a:p>
                    <a:p>
                      <a:pPr>
                        <a:lnSpc>
                          <a:spcPts val="1800"/>
                        </a:lnSpc>
                        <a:spcAft>
                          <a:spcPts val="0"/>
                        </a:spcAft>
                      </a:pPr>
                      <a:r>
                        <a:rPr lang="zh-TW" altLang="en-US" sz="1600" kern="100" dirty="0">
                          <a:effectLst/>
                          <a:latin typeface="Noto Serif TC Black" panose="02020900000000000000" pitchFamily="18" charset="-120"/>
                          <a:ea typeface="Noto Serif TC Black" panose="02020900000000000000" pitchFamily="18" charset="-120"/>
                        </a:rPr>
                        <a:t>天菜直賣所股份有限公司          共同創辦人</a:t>
                      </a:r>
                      <a:endParaRPr lang="zh-TW" sz="1600" kern="100" dirty="0">
                        <a:effectLst/>
                        <a:latin typeface="Noto Serif TC Black" panose="02020900000000000000" pitchFamily="18" charset="-120"/>
                        <a:ea typeface="Noto Serif TC Black" panose="02020900000000000000" pitchFamily="18" charset="-120"/>
                      </a:endParaRPr>
                    </a:p>
                  </a:txBody>
                  <a:tcPr marL="13371" marR="133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810320">
                <a:tc>
                  <a:txBody>
                    <a:bodyPr/>
                    <a:lstStyle/>
                    <a:p>
                      <a:pPr algn="ctr">
                        <a:spcBef>
                          <a:spcPts val="600"/>
                        </a:spcBef>
                        <a:spcAft>
                          <a:spcPts val="0"/>
                        </a:spcAft>
                      </a:pPr>
                      <a:r>
                        <a:rPr lang="zh-TW" sz="2400" kern="100" spc="150" dirty="0">
                          <a:effectLst/>
                          <a:latin typeface="Noto Serif TC Black" panose="02020900000000000000" pitchFamily="18" charset="-120"/>
                          <a:ea typeface="Noto Serif TC Black" panose="02020900000000000000" pitchFamily="18" charset="-120"/>
                        </a:rPr>
                        <a:t>委員</a:t>
                      </a:r>
                      <a:endParaRPr lang="zh-TW" sz="2400" kern="100" dirty="0">
                        <a:effectLst/>
                        <a:latin typeface="Noto Serif TC Black" panose="02020900000000000000" pitchFamily="18" charset="-120"/>
                        <a:ea typeface="Noto Serif TC Black" panose="02020900000000000000" pitchFamily="18" charset="-120"/>
                        <a:cs typeface="Times New Roman" panose="02020603050405020304" pitchFamily="18" charset="0"/>
                      </a:endParaRPr>
                    </a:p>
                  </a:txBody>
                  <a:tcPr marL="13371" marR="133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lvl="0" indent="-285750" algn="just">
                        <a:lnSpc>
                          <a:spcPts val="2000"/>
                        </a:lnSpc>
                        <a:spcAft>
                          <a:spcPts val="0"/>
                        </a:spcAft>
                        <a:buFont typeface="Wingdings" panose="05000000000000000000" pitchFamily="2" charset="2"/>
                        <a:buChar char="l"/>
                      </a:pPr>
                      <a:r>
                        <a:rPr lang="zh-TW" sz="1600" kern="100" dirty="0">
                          <a:effectLst/>
                          <a:latin typeface="Noto Serif TC Black" panose="02020900000000000000" pitchFamily="18" charset="-120"/>
                          <a:ea typeface="Noto Serif TC Black" panose="02020900000000000000" pitchFamily="18" charset="-120"/>
                        </a:rPr>
                        <a:t>內政部營建署營建工程剩餘土石方處理與規劃設置土資場及流向管制督導查核專案小組幹事</a:t>
                      </a:r>
                      <a:r>
                        <a:rPr lang="en-US" sz="1600" kern="100" dirty="0">
                          <a:effectLst/>
                          <a:latin typeface="Noto Serif TC Black" panose="02020900000000000000" pitchFamily="18" charset="-120"/>
                          <a:ea typeface="Noto Serif TC Black" panose="02020900000000000000" pitchFamily="18" charset="-120"/>
                        </a:rPr>
                        <a:t>(2013~</a:t>
                      </a:r>
                      <a:r>
                        <a:rPr lang="zh-TW" altLang="en-US" sz="1600" kern="100" dirty="0">
                          <a:effectLst/>
                          <a:latin typeface="Noto Serif TC Black" panose="02020900000000000000" pitchFamily="18" charset="-120"/>
                          <a:ea typeface="Noto Serif TC Black" panose="02020900000000000000" pitchFamily="18" charset="-120"/>
                        </a:rPr>
                        <a:t>迄今</a:t>
                      </a:r>
                      <a:r>
                        <a:rPr lang="en-US" sz="1600" kern="100" dirty="0">
                          <a:effectLst/>
                          <a:latin typeface="Noto Serif TC Black" panose="02020900000000000000" pitchFamily="18" charset="-120"/>
                          <a:ea typeface="Noto Serif TC Black" panose="02020900000000000000" pitchFamily="18" charset="-120"/>
                        </a:rPr>
                        <a:t>)</a:t>
                      </a:r>
                      <a:endParaRPr lang="en-US" sz="1600" kern="100" dirty="0">
                        <a:solidFill>
                          <a:schemeClr val="dk1"/>
                        </a:solidFill>
                        <a:effectLst/>
                        <a:latin typeface="Noto Serif TC Black" panose="02020900000000000000" pitchFamily="18" charset="-120"/>
                        <a:ea typeface="Noto Serif TC Black" panose="02020900000000000000" pitchFamily="18" charset="-120"/>
                        <a:cs typeface="+mn-cs"/>
                      </a:endParaRPr>
                    </a:p>
                    <a:p>
                      <a:pPr marL="285750" lvl="0" indent="-285750" algn="just">
                        <a:lnSpc>
                          <a:spcPts val="2000"/>
                        </a:lnSpc>
                        <a:spcAft>
                          <a:spcPts val="0"/>
                        </a:spcAft>
                        <a:buFont typeface="Wingdings" panose="05000000000000000000" pitchFamily="2" charset="2"/>
                        <a:buChar char="l"/>
                      </a:pP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新北市土資場專案小組審查委員</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(2018-</a:t>
                      </a: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迄今</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a:t>
                      </a: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l"/>
                        <a:tabLst/>
                        <a:defRPr/>
                      </a:pPr>
                      <a:r>
                        <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rPr>
                        <a:t>桃園市</a:t>
                      </a: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土資場專案小組審查委員</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(2018-</a:t>
                      </a: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迄今</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a:t>
                      </a: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l"/>
                        <a:tabLst/>
                        <a:defRPr/>
                      </a:pP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新</a:t>
                      </a:r>
                      <a:r>
                        <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rPr>
                        <a:t>竹縣</a:t>
                      </a: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土資場專案小組審查委員</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(2018-</a:t>
                      </a: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迄今</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a:t>
                      </a:r>
                    </a:p>
                    <a:p>
                      <a:pPr marL="285750" lvl="0" indent="-285750">
                        <a:buFont typeface="Wingdings" panose="05000000000000000000" pitchFamily="2" charset="2"/>
                        <a:buChar char="l"/>
                      </a:pP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南投縣政府營建剩餘土石方收容處理場所審查委員</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(2016-</a:t>
                      </a:r>
                      <a:r>
                        <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rPr>
                        <a:t>迄今</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a:t>
                      </a:r>
                      <a:endPar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endParaRPr>
                    </a:p>
                    <a:p>
                      <a:pPr marL="285750" lvl="0" indent="-285750">
                        <a:buFont typeface="Wingdings" panose="05000000000000000000" pitchFamily="2" charset="2"/>
                        <a:buChar char="l"/>
                      </a:pP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澎湖縣政府營建剩餘土石方收容處理場所審查委員</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(2017-</a:t>
                      </a:r>
                      <a:r>
                        <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rPr>
                        <a:t>迄今</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a:t>
                      </a:r>
                      <a:endParaRPr lang="zh-TW" sz="1600" kern="100" dirty="0">
                        <a:effectLst/>
                        <a:latin typeface="Noto Serif TC Black" panose="02020900000000000000" pitchFamily="18" charset="-120"/>
                        <a:ea typeface="Noto Serif TC Black" panose="02020900000000000000" pitchFamily="18" charset="-120"/>
                        <a:cs typeface="Times New Roman" panose="02020603050405020304" pitchFamily="18" charset="0"/>
                      </a:endParaRPr>
                    </a:p>
                  </a:txBody>
                  <a:tcPr marL="13371" marR="133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17890">
                <a:tc>
                  <a:txBody>
                    <a:bodyPr/>
                    <a:lstStyle/>
                    <a:p>
                      <a:pPr algn="ctr">
                        <a:spcBef>
                          <a:spcPts val="600"/>
                        </a:spcBef>
                        <a:spcAft>
                          <a:spcPts val="0"/>
                        </a:spcAft>
                      </a:pPr>
                      <a:r>
                        <a:rPr lang="zh-TW" sz="2400" kern="100" dirty="0">
                          <a:effectLst/>
                          <a:latin typeface="Noto Serif TC Black" panose="02020900000000000000" pitchFamily="18" charset="-120"/>
                          <a:ea typeface="Noto Serif TC Black" panose="02020900000000000000" pitchFamily="18" charset="-120"/>
                        </a:rPr>
                        <a:t>證照</a:t>
                      </a:r>
                      <a:endParaRPr lang="zh-TW" sz="2400" kern="100" dirty="0">
                        <a:effectLst/>
                        <a:latin typeface="Noto Serif TC Black" panose="02020900000000000000" pitchFamily="18" charset="-120"/>
                        <a:ea typeface="Noto Serif TC Black" panose="02020900000000000000" pitchFamily="18" charset="-120"/>
                        <a:cs typeface="Times New Roman" panose="02020603050405020304" pitchFamily="18" charset="0"/>
                      </a:endParaRPr>
                    </a:p>
                  </a:txBody>
                  <a:tcPr marL="13371" marR="133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just">
                        <a:lnSpc>
                          <a:spcPts val="2000"/>
                        </a:lnSpc>
                        <a:spcAft>
                          <a:spcPts val="0"/>
                        </a:spcAft>
                        <a:buFont typeface="Wingdings" panose="05000000000000000000" pitchFamily="2" charset="2"/>
                        <a:buChar char="l"/>
                      </a:pPr>
                      <a:r>
                        <a:rPr lang="zh-TW" altLang="en-US" sz="1600" kern="100" dirty="0">
                          <a:effectLst/>
                          <a:latin typeface="Noto Serif TC Black" panose="02020900000000000000" pitchFamily="18" charset="-120"/>
                          <a:ea typeface="Noto Serif TC Black" panose="02020900000000000000" pitchFamily="18" charset="-120"/>
                        </a:rPr>
                        <a:t>助理教授證</a:t>
                      </a:r>
                      <a:endParaRPr lang="en-US" altLang="zh-TW" sz="1600" kern="100" dirty="0">
                        <a:effectLst/>
                        <a:latin typeface="Noto Serif TC Black" panose="02020900000000000000" pitchFamily="18" charset="-120"/>
                        <a:ea typeface="Noto Serif TC Black" panose="02020900000000000000" pitchFamily="18" charset="-120"/>
                      </a:endParaRPr>
                    </a:p>
                    <a:p>
                      <a:pPr marL="342900" lvl="0" indent="-342900" algn="just">
                        <a:lnSpc>
                          <a:spcPts val="2000"/>
                        </a:lnSpc>
                        <a:spcAft>
                          <a:spcPts val="0"/>
                        </a:spcAft>
                        <a:buFont typeface="Wingdings" panose="05000000000000000000" pitchFamily="2" charset="2"/>
                        <a:buChar char=""/>
                      </a:pPr>
                      <a:r>
                        <a:rPr lang="en-US" sz="1600" kern="100" dirty="0">
                          <a:effectLst/>
                          <a:latin typeface="Noto Serif TC Black" panose="02020900000000000000" pitchFamily="18" charset="-120"/>
                          <a:ea typeface="Noto Serif TC Black" panose="02020900000000000000" pitchFamily="18" charset="-120"/>
                        </a:rPr>
                        <a:t>Project Management Professional(PMP)</a:t>
                      </a:r>
                      <a:endParaRPr lang="en-US" sz="1600" kern="100" dirty="0">
                        <a:solidFill>
                          <a:schemeClr val="dk1"/>
                        </a:solidFill>
                        <a:effectLst/>
                        <a:latin typeface="Noto Serif TC Black" panose="02020900000000000000" pitchFamily="18" charset="-120"/>
                        <a:ea typeface="Noto Serif TC Black" panose="02020900000000000000" pitchFamily="18" charset="-120"/>
                        <a:cs typeface="+mn-cs"/>
                      </a:endParaRPr>
                    </a:p>
                    <a:p>
                      <a:pPr marL="285750" indent="-285750">
                        <a:buFont typeface="Wingdings" panose="05000000000000000000" pitchFamily="2" charset="2"/>
                        <a:buChar char="l"/>
                      </a:pPr>
                      <a:r>
                        <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rPr>
                        <a:t>甲級廢棄物處理專責人員</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 (106)</a:t>
                      </a: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環署訓證字第</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HA200888</a:t>
                      </a:r>
                      <a:r>
                        <a:rPr lang="zh-TW"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號</a:t>
                      </a:r>
                      <a:endPar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endParaRPr>
                    </a:p>
                    <a:p>
                      <a:pPr marL="268288" lvl="0" indent="-268288" algn="just">
                        <a:lnSpc>
                          <a:spcPts val="2000"/>
                        </a:lnSpc>
                        <a:spcAft>
                          <a:spcPts val="0"/>
                        </a:spcAft>
                        <a:buFont typeface="Wingdings" panose="05000000000000000000" pitchFamily="2" charset="2"/>
                        <a:buChar char=""/>
                      </a:pPr>
                      <a:r>
                        <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rPr>
                        <a:t>土壤汙染評估調查人員     </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(108)</a:t>
                      </a:r>
                      <a:r>
                        <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rPr>
                        <a:t>環署訓證字第 </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SA020061</a:t>
                      </a:r>
                      <a:r>
                        <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rPr>
                        <a:t>號</a:t>
                      </a:r>
                      <a:endPar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endParaRPr>
                    </a:p>
                    <a:p>
                      <a:pPr marL="268288" lvl="0" indent="-268288" algn="just">
                        <a:lnSpc>
                          <a:spcPts val="2000"/>
                        </a:lnSpc>
                        <a:spcAft>
                          <a:spcPts val="0"/>
                        </a:spcAft>
                        <a:buFont typeface="Wingdings" panose="05000000000000000000" pitchFamily="2" charset="2"/>
                        <a:buChar char=""/>
                      </a:pP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ISO14067</a:t>
                      </a:r>
                      <a:r>
                        <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rPr>
                        <a:t>、</a:t>
                      </a:r>
                      <a:r>
                        <a:rPr lang="en-US" altLang="zh-TW" sz="1600" kern="100" dirty="0">
                          <a:solidFill>
                            <a:schemeClr val="dk1"/>
                          </a:solidFill>
                          <a:effectLst/>
                          <a:latin typeface="Noto Serif TC Black" panose="02020900000000000000" pitchFamily="18" charset="-120"/>
                          <a:ea typeface="Noto Serif TC Black" panose="02020900000000000000" pitchFamily="18" charset="-120"/>
                          <a:cs typeface="+mn-cs"/>
                        </a:rPr>
                        <a:t>14064-1:2018</a:t>
                      </a:r>
                      <a:r>
                        <a:rPr lang="zh-TW" altLang="en-US" sz="1600" kern="100" dirty="0">
                          <a:solidFill>
                            <a:schemeClr val="dk1"/>
                          </a:solidFill>
                          <a:effectLst/>
                          <a:latin typeface="Noto Serif TC Black" panose="02020900000000000000" pitchFamily="18" charset="-120"/>
                          <a:ea typeface="Noto Serif TC Black" panose="02020900000000000000" pitchFamily="18" charset="-120"/>
                          <a:cs typeface="+mn-cs"/>
                        </a:rPr>
                        <a:t> 碳足跡主任查證員、溫室氣體盤查</a:t>
                      </a:r>
                    </a:p>
                  </a:txBody>
                  <a:tcPr marL="13371" marR="133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76609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normAutofit/>
          </a:bodyPr>
          <a:lstStyle/>
          <a:p>
            <a:r>
              <a:rPr lang="zh-TW" altLang="en-US" kern="0" dirty="0">
                <a:latin typeface="Noto Serif TC Black" panose="02020900000000000000" pitchFamily="18" charset="-120"/>
                <a:ea typeface="Noto Serif TC Black" panose="02020900000000000000" pitchFamily="18" charset="-120"/>
              </a:rPr>
              <a:t>營建工程施工階段副產物</a:t>
            </a:r>
            <a:endParaRPr lang="zh-TW" altLang="en-US" dirty="0">
              <a:latin typeface="Noto Serif TC Black" panose="02020900000000000000" pitchFamily="18" charset="-120"/>
              <a:ea typeface="Noto Serif TC Black" panose="02020900000000000000" pitchFamily="18" charset="-120"/>
            </a:endParaRPr>
          </a:p>
        </p:txBody>
      </p:sp>
      <p:pic>
        <p:nvPicPr>
          <p:cNvPr id="2" name="圖片 1">
            <a:extLst>
              <a:ext uri="{FF2B5EF4-FFF2-40B4-BE49-F238E27FC236}">
                <a16:creationId xmlns:a16="http://schemas.microsoft.com/office/drawing/2014/main" id="{1A29E23F-0D57-4F6D-A6F6-6D1C03C609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968" y="1093357"/>
            <a:ext cx="8378064" cy="4880132"/>
          </a:xfrm>
          <a:prstGeom prst="rect">
            <a:avLst/>
          </a:prstGeom>
        </p:spPr>
      </p:pic>
      <p:sp>
        <p:nvSpPr>
          <p:cNvPr id="32" name="投影片編號版面配置區 12">
            <a:extLst>
              <a:ext uri="{FF2B5EF4-FFF2-40B4-BE49-F238E27FC236}">
                <a16:creationId xmlns:a16="http://schemas.microsoft.com/office/drawing/2014/main" id="{F2E31D7D-3672-45D6-9C77-0C9484238749}"/>
              </a:ext>
            </a:extLst>
          </p:cNvPr>
          <p:cNvSpPr>
            <a:spLocks noGrp="1"/>
          </p:cNvSpPr>
          <p:nvPr>
            <p:ph type="sldNum" sz="quarter" idx="12"/>
          </p:nvPr>
        </p:nvSpPr>
        <p:spPr>
          <a:xfrm>
            <a:off x="8700595" y="5597251"/>
            <a:ext cx="443405" cy="376238"/>
          </a:xfrm>
        </p:spPr>
        <p:txBody>
          <a:bodyPr/>
          <a:lstStyle/>
          <a:p>
            <a:fld id="{90CF1820-E576-432A-BD67-25331F74C9F9}" type="slidenum">
              <a:rPr lang="zh-TW" altLang="en-US" smtClean="0">
                <a:latin typeface="Noto Serif TC Black" panose="02020900000000000000" pitchFamily="18" charset="-120"/>
                <a:ea typeface="Noto Serif TC Black" panose="02020900000000000000" pitchFamily="18" charset="-120"/>
              </a:rPr>
              <a:pPr/>
              <a:t>20</a:t>
            </a:fld>
            <a:endParaRPr lang="zh-TW" altLang="en-US" b="1" dirty="0">
              <a:latin typeface="Noto Serif TC Black" panose="02020900000000000000" pitchFamily="18" charset="-120"/>
              <a:ea typeface="Noto Serif TC Black" panose="02020900000000000000" pitchFamily="18" charset="-120"/>
            </a:endParaRPr>
          </a:p>
        </p:txBody>
      </p:sp>
      <p:sp>
        <p:nvSpPr>
          <p:cNvPr id="5" name="投影片編號版面配置區 3">
            <a:extLst>
              <a:ext uri="{FF2B5EF4-FFF2-40B4-BE49-F238E27FC236}">
                <a16:creationId xmlns:a16="http://schemas.microsoft.com/office/drawing/2014/main" id="{EB11CC57-81C1-40E2-9159-1D3EA1BB4B54}"/>
              </a:ext>
            </a:extLst>
          </p:cNvPr>
          <p:cNvSpPr txBox="1">
            <a:spLocks/>
          </p:cNvSpPr>
          <p:nvPr/>
        </p:nvSpPr>
        <p:spPr>
          <a:xfrm>
            <a:off x="8321040" y="6356351"/>
            <a:ext cx="712470" cy="365125"/>
          </a:xfrm>
          <a:prstGeom prst="rect">
            <a:avLst/>
          </a:prstGeom>
        </p:spPr>
        <p:txBody>
          <a:bodyPr vert="horz" lIns="91440" tIns="45720" rIns="91440" bIns="45720" rtlCol="0" anchor="ctr"/>
          <a:lstStyle>
            <a:defPPr>
              <a:defRPr lang="zh-TW"/>
            </a:defPPr>
            <a:lvl1pPr marL="0" algn="r" defTabSz="914400" rtl="0" eaLnBrk="1" latinLnBrk="0" hangingPunct="1">
              <a:defRPr sz="1800" kern="1200">
                <a:solidFill>
                  <a:schemeClr val="bg1"/>
                </a:solidFill>
                <a:latin typeface="華康細圓體(P)" panose="020F0300000000000000" pitchFamily="34" charset="-120"/>
                <a:ea typeface="華康細圓體(P)" panose="020F0300000000000000"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20</a:t>
            </a:fld>
            <a:endParaRPr lang="zh-TW" altLang="en-US" dirty="0">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3162950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B8BF53-16C4-4372-B57A-5C3392B267E9}"/>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營建剩餘土石方需經妥善處理</a:t>
            </a:r>
          </a:p>
        </p:txBody>
      </p:sp>
      <p:sp>
        <p:nvSpPr>
          <p:cNvPr id="4" name="投影片編號版面配置區 3">
            <a:extLst>
              <a:ext uri="{FF2B5EF4-FFF2-40B4-BE49-F238E27FC236}">
                <a16:creationId xmlns:a16="http://schemas.microsoft.com/office/drawing/2014/main" id="{1AE80BB1-FC31-4C5A-A9BD-BF6810175BC2}"/>
              </a:ext>
            </a:extLst>
          </p:cNvPr>
          <p:cNvSpPr>
            <a:spLocks noGrp="1"/>
          </p:cNvSpPr>
          <p:nvPr>
            <p:ph type="sldNum" sz="quarter" idx="12"/>
          </p:nvPr>
        </p:nvSpPr>
        <p:spPr/>
        <p:txBody>
          <a:bodyPr/>
          <a:lstStyle/>
          <a:p>
            <a:fld id="{90CF1820-E576-432A-BD67-25331F74C9F9}" type="slidenum">
              <a:rPr lang="zh-TW" altLang="en-US" smtClean="0">
                <a:latin typeface="Noto Serif TC Black" panose="02020900000000000000" pitchFamily="18" charset="-120"/>
                <a:ea typeface="Noto Serif TC Black" panose="02020900000000000000" pitchFamily="18" charset="-120"/>
              </a:rPr>
              <a:pPr/>
              <a:t>21</a:t>
            </a:fld>
            <a:endParaRPr lang="zh-TW" altLang="en-US" b="1">
              <a:latin typeface="Noto Serif TC Black" panose="02020900000000000000" pitchFamily="18" charset="-120"/>
              <a:ea typeface="Noto Serif TC Black" panose="02020900000000000000" pitchFamily="18" charset="-120"/>
            </a:endParaRPr>
          </a:p>
        </p:txBody>
      </p:sp>
      <p:sp>
        <p:nvSpPr>
          <p:cNvPr id="5" name="矩形: 圓角 4">
            <a:extLst>
              <a:ext uri="{FF2B5EF4-FFF2-40B4-BE49-F238E27FC236}">
                <a16:creationId xmlns:a16="http://schemas.microsoft.com/office/drawing/2014/main" id="{EB6DD12E-BFA8-4D53-8C03-0D5D4F22E53E}"/>
              </a:ext>
            </a:extLst>
          </p:cNvPr>
          <p:cNvSpPr/>
          <p:nvPr/>
        </p:nvSpPr>
        <p:spPr bwMode="auto">
          <a:xfrm>
            <a:off x="704439" y="1790913"/>
            <a:ext cx="5467765" cy="118680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zh-TW" altLang="en-US" sz="1350" b="1" dirty="0">
                <a:solidFill>
                  <a:srgbClr val="FF0000"/>
                </a:solidFill>
                <a:latin typeface="Noto Serif TC Black" panose="02020900000000000000" pitchFamily="18" charset="-120"/>
                <a:ea typeface="Noto Serif TC Black" panose="02020900000000000000" pitchFamily="18" charset="-120"/>
              </a:rPr>
              <a:t>營建混合物</a:t>
            </a:r>
            <a:r>
              <a:rPr lang="en-US" altLang="zh-TW" sz="1350" b="1" dirty="0">
                <a:solidFill>
                  <a:srgbClr val="FF0000"/>
                </a:solidFill>
                <a:latin typeface="Noto Serif TC Black" panose="02020900000000000000" pitchFamily="18" charset="-120"/>
                <a:ea typeface="Noto Serif TC Black" panose="02020900000000000000" pitchFamily="18" charset="-120"/>
              </a:rPr>
              <a:t>(R-0503)(B8)</a:t>
            </a:r>
          </a:p>
        </p:txBody>
      </p:sp>
      <p:sp>
        <p:nvSpPr>
          <p:cNvPr id="6" name="矩形: 圓角 5">
            <a:extLst>
              <a:ext uri="{FF2B5EF4-FFF2-40B4-BE49-F238E27FC236}">
                <a16:creationId xmlns:a16="http://schemas.microsoft.com/office/drawing/2014/main" id="{E0A8CE56-0D34-492D-9A08-6C6A8CF76BCD}"/>
              </a:ext>
            </a:extLst>
          </p:cNvPr>
          <p:cNvSpPr/>
          <p:nvPr/>
        </p:nvSpPr>
        <p:spPr bwMode="auto">
          <a:xfrm>
            <a:off x="829300" y="2137757"/>
            <a:ext cx="2482298" cy="777063"/>
          </a:xfrm>
          <a:prstGeom prst="roundRect">
            <a:avLst/>
          </a:prstGeom>
          <a:noFill/>
          <a:ln w="2857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r>
              <a:rPr lang="zh-TW" altLang="en-US" sz="1350" b="1" dirty="0">
                <a:solidFill>
                  <a:srgbClr val="FF0000"/>
                </a:solidFill>
                <a:latin typeface="Noto Serif TC Black" panose="02020900000000000000" pitchFamily="18" charset="-120"/>
                <a:ea typeface="Noto Serif TC Black" panose="02020900000000000000" pitchFamily="18" charset="-120"/>
              </a:rPr>
              <a:t>營建廢棄物</a:t>
            </a:r>
            <a:r>
              <a:rPr lang="en-US" altLang="zh-TW" sz="1350" b="1" dirty="0">
                <a:solidFill>
                  <a:srgbClr val="FF0000"/>
                </a:solidFill>
                <a:latin typeface="Noto Serif TC Black" panose="02020900000000000000" pitchFamily="18" charset="-120"/>
                <a:ea typeface="Noto Serif TC Black" panose="02020900000000000000" pitchFamily="18" charset="-120"/>
              </a:rPr>
              <a:t>(D-0599)(B8)</a:t>
            </a:r>
          </a:p>
          <a:p>
            <a:pPr defTabSz="685800" fontAlgn="base">
              <a:spcBef>
                <a:spcPct val="0"/>
              </a:spcBef>
              <a:spcAft>
                <a:spcPct val="0"/>
              </a:spcAft>
            </a:pPr>
            <a:r>
              <a:rPr lang="zh-TW" altLang="en-US" sz="1350" dirty="0">
                <a:latin typeface="Noto Serif TC Black" panose="02020900000000000000" pitchFamily="18" charset="-120"/>
                <a:ea typeface="Noto Serif TC Black" panose="02020900000000000000" pitchFamily="18" charset="-120"/>
              </a:rPr>
              <a:t>金屬屑、玻璃碎片、塑膠類、木屑、竹片、紙屑、瀝青</a:t>
            </a:r>
          </a:p>
        </p:txBody>
      </p:sp>
      <p:sp>
        <p:nvSpPr>
          <p:cNvPr id="7" name="矩形: 圓角 6">
            <a:extLst>
              <a:ext uri="{FF2B5EF4-FFF2-40B4-BE49-F238E27FC236}">
                <a16:creationId xmlns:a16="http://schemas.microsoft.com/office/drawing/2014/main" id="{7BC53628-1FDE-4914-9F0E-CF9FCDB1B3C7}"/>
              </a:ext>
            </a:extLst>
          </p:cNvPr>
          <p:cNvSpPr/>
          <p:nvPr/>
        </p:nvSpPr>
        <p:spPr bwMode="auto">
          <a:xfrm>
            <a:off x="3518923" y="2137757"/>
            <a:ext cx="2482298" cy="777063"/>
          </a:xfrm>
          <a:prstGeom prst="roundRect">
            <a:avLst/>
          </a:prstGeom>
          <a:solidFill>
            <a:srgbClr val="DDB892"/>
          </a:solidFill>
          <a:ln w="2857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r>
              <a:rPr lang="zh-TW" altLang="en-US" sz="1350" b="1" dirty="0">
                <a:solidFill>
                  <a:srgbClr val="FF0000"/>
                </a:solidFill>
                <a:latin typeface="Noto Serif TC Black" panose="02020900000000000000" pitchFamily="18" charset="-120"/>
                <a:ea typeface="Noto Serif TC Black" panose="02020900000000000000" pitchFamily="18" charset="-120"/>
              </a:rPr>
              <a:t>營建剩餘土石方</a:t>
            </a:r>
            <a:r>
              <a:rPr lang="en-US" altLang="zh-TW" sz="1350" b="1" dirty="0">
                <a:solidFill>
                  <a:srgbClr val="FF0000"/>
                </a:solidFill>
                <a:latin typeface="Noto Serif TC Black" panose="02020900000000000000" pitchFamily="18" charset="-120"/>
                <a:ea typeface="Noto Serif TC Black" panose="02020900000000000000" pitchFamily="18" charset="-120"/>
              </a:rPr>
              <a:t>(B1~B7)</a:t>
            </a:r>
          </a:p>
          <a:p>
            <a:pPr defTabSz="685800" fontAlgn="base">
              <a:spcBef>
                <a:spcPct val="0"/>
              </a:spcBef>
              <a:spcAft>
                <a:spcPct val="0"/>
              </a:spcAft>
            </a:pPr>
            <a:r>
              <a:rPr lang="zh-TW" altLang="en-US" sz="1350" dirty="0">
                <a:latin typeface="Noto Serif TC Black" panose="02020900000000000000" pitchFamily="18" charset="-120"/>
                <a:ea typeface="Noto Serif TC Black" panose="02020900000000000000" pitchFamily="18" charset="-120"/>
              </a:rPr>
              <a:t>泥、土、沙、石、磚、瓦、混凝土塊等</a:t>
            </a:r>
          </a:p>
        </p:txBody>
      </p:sp>
      <p:sp>
        <p:nvSpPr>
          <p:cNvPr id="8" name="矩形: 圓角 7">
            <a:extLst>
              <a:ext uri="{FF2B5EF4-FFF2-40B4-BE49-F238E27FC236}">
                <a16:creationId xmlns:a16="http://schemas.microsoft.com/office/drawing/2014/main" id="{8C132115-07E9-4236-8391-3C84CE8A606A}"/>
              </a:ext>
            </a:extLst>
          </p:cNvPr>
          <p:cNvSpPr/>
          <p:nvPr/>
        </p:nvSpPr>
        <p:spPr bwMode="auto">
          <a:xfrm>
            <a:off x="728668" y="3813695"/>
            <a:ext cx="2482298" cy="761897"/>
          </a:xfrm>
          <a:prstGeom prst="roundRect">
            <a:avLst/>
          </a:prstGeom>
          <a:noFill/>
          <a:ln w="2857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r>
              <a:rPr lang="zh-TW" altLang="en-US" sz="1350" b="1" dirty="0">
                <a:solidFill>
                  <a:srgbClr val="FF0000"/>
                </a:solidFill>
                <a:latin typeface="Noto Serif TC Black" panose="02020900000000000000" pitchFamily="18" charset="-120"/>
                <a:ea typeface="Noto Serif TC Black" panose="02020900000000000000" pitchFamily="18" charset="-120"/>
              </a:rPr>
              <a:t>營建廢棄物</a:t>
            </a:r>
            <a:r>
              <a:rPr lang="en-US" altLang="zh-TW" sz="1350" b="1" dirty="0">
                <a:solidFill>
                  <a:srgbClr val="FF0000"/>
                </a:solidFill>
                <a:latin typeface="Noto Serif TC Black" panose="02020900000000000000" pitchFamily="18" charset="-120"/>
                <a:ea typeface="Noto Serif TC Black" panose="02020900000000000000" pitchFamily="18" charset="-120"/>
              </a:rPr>
              <a:t>(D-0599)</a:t>
            </a:r>
          </a:p>
          <a:p>
            <a:pPr defTabSz="685800" fontAlgn="base">
              <a:spcBef>
                <a:spcPct val="0"/>
              </a:spcBef>
              <a:spcAft>
                <a:spcPct val="0"/>
              </a:spcAft>
            </a:pPr>
            <a:r>
              <a:rPr lang="zh-TW" altLang="en-US" sz="1350" dirty="0">
                <a:latin typeface="Noto Serif TC Black" panose="02020900000000000000" pitchFamily="18" charset="-120"/>
                <a:ea typeface="Noto Serif TC Black" panose="02020900000000000000" pitchFamily="18" charset="-120"/>
              </a:rPr>
              <a:t>金屬屑、玻璃碎片、塑膠類、木屑、竹片、紙屑、瀝青</a:t>
            </a:r>
          </a:p>
        </p:txBody>
      </p:sp>
      <p:sp>
        <p:nvSpPr>
          <p:cNvPr id="9" name="矩形: 圓角 8">
            <a:extLst>
              <a:ext uri="{FF2B5EF4-FFF2-40B4-BE49-F238E27FC236}">
                <a16:creationId xmlns:a16="http://schemas.microsoft.com/office/drawing/2014/main" id="{EC7122BB-444C-4DEF-A2F9-6B3566F48A97}"/>
              </a:ext>
            </a:extLst>
          </p:cNvPr>
          <p:cNvSpPr/>
          <p:nvPr/>
        </p:nvSpPr>
        <p:spPr bwMode="auto">
          <a:xfrm>
            <a:off x="3632139" y="3812246"/>
            <a:ext cx="2482298" cy="763346"/>
          </a:xfrm>
          <a:prstGeom prst="roundRect">
            <a:avLst/>
          </a:prstGeom>
          <a:solidFill>
            <a:srgbClr val="DDB892"/>
          </a:solidFill>
          <a:ln w="2857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r>
              <a:rPr lang="zh-TW" altLang="en-US" sz="1350" b="1" dirty="0">
                <a:solidFill>
                  <a:srgbClr val="FF0000"/>
                </a:solidFill>
                <a:latin typeface="Noto Serif TC Black" panose="02020900000000000000" pitchFamily="18" charset="-120"/>
                <a:ea typeface="Noto Serif TC Black" panose="02020900000000000000" pitchFamily="18" charset="-120"/>
              </a:rPr>
              <a:t>營建剩餘土石方</a:t>
            </a:r>
            <a:r>
              <a:rPr lang="en-US" altLang="zh-TW" sz="1350" b="1" dirty="0">
                <a:solidFill>
                  <a:srgbClr val="FF0000"/>
                </a:solidFill>
                <a:latin typeface="Noto Serif TC Black" panose="02020900000000000000" pitchFamily="18" charset="-120"/>
                <a:ea typeface="Noto Serif TC Black" panose="02020900000000000000" pitchFamily="18" charset="-120"/>
              </a:rPr>
              <a:t>(B1~B7)</a:t>
            </a:r>
          </a:p>
          <a:p>
            <a:pPr defTabSz="685800" fontAlgn="base">
              <a:spcBef>
                <a:spcPct val="0"/>
              </a:spcBef>
              <a:spcAft>
                <a:spcPct val="0"/>
              </a:spcAft>
            </a:pPr>
            <a:r>
              <a:rPr lang="zh-TW" altLang="en-US" sz="1350" dirty="0">
                <a:latin typeface="Noto Serif TC Black" panose="02020900000000000000" pitchFamily="18" charset="-120"/>
                <a:ea typeface="Noto Serif TC Black" panose="02020900000000000000" pitchFamily="18" charset="-120"/>
              </a:rPr>
              <a:t>泥、土、沙、石、磚、瓦、混凝土塊等</a:t>
            </a:r>
          </a:p>
        </p:txBody>
      </p:sp>
      <p:sp>
        <p:nvSpPr>
          <p:cNvPr id="10" name="矩形: 剪去單一角落 9">
            <a:extLst>
              <a:ext uri="{FF2B5EF4-FFF2-40B4-BE49-F238E27FC236}">
                <a16:creationId xmlns:a16="http://schemas.microsoft.com/office/drawing/2014/main" id="{FD920D9F-80C8-4D92-891E-7D077D0BC779}"/>
              </a:ext>
            </a:extLst>
          </p:cNvPr>
          <p:cNvSpPr/>
          <p:nvPr/>
        </p:nvSpPr>
        <p:spPr bwMode="auto">
          <a:xfrm>
            <a:off x="732395" y="4948312"/>
            <a:ext cx="2482298" cy="633620"/>
          </a:xfrm>
          <a:prstGeom prst="snip1Rect">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r>
              <a:rPr lang="zh-TW" altLang="en-US" sz="1350" dirty="0">
                <a:latin typeface="Noto Serif TC Black" panose="02020900000000000000" pitchFamily="18" charset="-120"/>
                <a:ea typeface="Noto Serif TC Black" panose="02020900000000000000" pitchFamily="18" charset="-120"/>
              </a:rPr>
              <a:t>屬</a:t>
            </a:r>
            <a:r>
              <a:rPr lang="zh-TW" altLang="en-US" sz="1350" b="1" dirty="0">
                <a:solidFill>
                  <a:srgbClr val="FF0000"/>
                </a:solidFill>
                <a:latin typeface="Noto Serif TC Black" panose="02020900000000000000" pitchFamily="18" charset="-120"/>
                <a:ea typeface="Noto Serif TC Black" panose="02020900000000000000" pitchFamily="18" charset="-120"/>
              </a:rPr>
              <a:t>事業廢棄物</a:t>
            </a:r>
            <a:r>
              <a:rPr lang="zh-TW" altLang="en-US" sz="1350" dirty="0">
                <a:latin typeface="Noto Serif TC Black" panose="02020900000000000000" pitchFamily="18" charset="-120"/>
                <a:ea typeface="Noto Serif TC Black" panose="02020900000000000000" pitchFamily="18" charset="-120"/>
              </a:rPr>
              <a:t>，依廢棄物清理法管理</a:t>
            </a:r>
          </a:p>
        </p:txBody>
      </p:sp>
      <p:sp>
        <p:nvSpPr>
          <p:cNvPr id="11" name="矩形: 剪去單一角落 10">
            <a:extLst>
              <a:ext uri="{FF2B5EF4-FFF2-40B4-BE49-F238E27FC236}">
                <a16:creationId xmlns:a16="http://schemas.microsoft.com/office/drawing/2014/main" id="{901A15D5-6FA9-4515-96C4-B06D237DE314}"/>
              </a:ext>
            </a:extLst>
          </p:cNvPr>
          <p:cNvSpPr/>
          <p:nvPr/>
        </p:nvSpPr>
        <p:spPr bwMode="auto">
          <a:xfrm>
            <a:off x="3632137" y="4953126"/>
            <a:ext cx="2482298" cy="633620"/>
          </a:xfrm>
          <a:prstGeom prst="snip1Rect">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r>
              <a:rPr lang="zh-TW" altLang="en-US" sz="1350" dirty="0">
                <a:latin typeface="Noto Serif TC Black" panose="02020900000000000000" pitchFamily="18" charset="-120"/>
                <a:ea typeface="Noto Serif TC Black" panose="02020900000000000000" pitchFamily="18" charset="-120"/>
              </a:rPr>
              <a:t>屬</a:t>
            </a:r>
            <a:r>
              <a:rPr lang="zh-TW" altLang="en-US" sz="1350" b="1" dirty="0">
                <a:solidFill>
                  <a:srgbClr val="FF0000"/>
                </a:solidFill>
                <a:latin typeface="Noto Serif TC Black" panose="02020900000000000000" pitchFamily="18" charset="-120"/>
                <a:ea typeface="Noto Serif TC Black" panose="02020900000000000000" pitchFamily="18" charset="-120"/>
              </a:rPr>
              <a:t>營建剩餘土石方</a:t>
            </a:r>
            <a:r>
              <a:rPr lang="zh-TW" altLang="en-US" sz="1350" dirty="0">
                <a:latin typeface="Noto Serif TC Black" panose="02020900000000000000" pitchFamily="18" charset="-120"/>
                <a:ea typeface="Noto Serif TC Black" panose="02020900000000000000" pitchFamily="18" charset="-120"/>
              </a:rPr>
              <a:t>，依地方政府自治法規管理</a:t>
            </a:r>
          </a:p>
        </p:txBody>
      </p:sp>
      <p:cxnSp>
        <p:nvCxnSpPr>
          <p:cNvPr id="12" name="接點: 肘形 11">
            <a:extLst>
              <a:ext uri="{FF2B5EF4-FFF2-40B4-BE49-F238E27FC236}">
                <a16:creationId xmlns:a16="http://schemas.microsoft.com/office/drawing/2014/main" id="{68D05D70-578E-4EF0-8123-05AE1FBA22C9}"/>
              </a:ext>
            </a:extLst>
          </p:cNvPr>
          <p:cNvCxnSpPr>
            <a:cxnSpLocks/>
            <a:stCxn id="9" idx="2"/>
            <a:endCxn id="11" idx="3"/>
          </p:cNvCxnSpPr>
          <p:nvPr/>
        </p:nvCxnSpPr>
        <p:spPr bwMode="auto">
          <a:xfrm rot="5400000">
            <a:off x="4684520" y="4764358"/>
            <a:ext cx="377534" cy="2"/>
          </a:xfrm>
          <a:prstGeom prst="bentConnector3">
            <a:avLst/>
          </a:prstGeom>
          <a:solidFill>
            <a:schemeClr val="accent1"/>
          </a:solidFill>
          <a:ln w="381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接點: 肘形 12">
            <a:extLst>
              <a:ext uri="{FF2B5EF4-FFF2-40B4-BE49-F238E27FC236}">
                <a16:creationId xmlns:a16="http://schemas.microsoft.com/office/drawing/2014/main" id="{2C64EE34-BED4-4A36-9AB3-3B749102E2D6}"/>
              </a:ext>
            </a:extLst>
          </p:cNvPr>
          <p:cNvCxnSpPr>
            <a:cxnSpLocks/>
            <a:stCxn id="8" idx="2"/>
            <a:endCxn id="10" idx="3"/>
          </p:cNvCxnSpPr>
          <p:nvPr/>
        </p:nvCxnSpPr>
        <p:spPr bwMode="auto">
          <a:xfrm rot="16200000" flipH="1">
            <a:off x="1785320" y="4760088"/>
            <a:ext cx="372720" cy="3728"/>
          </a:xfrm>
          <a:prstGeom prst="bentConnector3">
            <a:avLst>
              <a:gd name="adj1" fmla="val 50000"/>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字方塊 13">
            <a:extLst>
              <a:ext uri="{FF2B5EF4-FFF2-40B4-BE49-F238E27FC236}">
                <a16:creationId xmlns:a16="http://schemas.microsoft.com/office/drawing/2014/main" id="{9C708E55-F167-4F48-98CC-57389E3B1442}"/>
              </a:ext>
            </a:extLst>
          </p:cNvPr>
          <p:cNvSpPr txBox="1"/>
          <p:nvPr/>
        </p:nvSpPr>
        <p:spPr>
          <a:xfrm>
            <a:off x="4845378" y="4627500"/>
            <a:ext cx="1103243" cy="300082"/>
          </a:xfrm>
          <a:prstGeom prst="rect">
            <a:avLst/>
          </a:prstGeom>
          <a:noFill/>
        </p:spPr>
        <p:txBody>
          <a:bodyPr wrap="square" rtlCol="0">
            <a:spAutoFit/>
          </a:bodyPr>
          <a:lstStyle/>
          <a:p>
            <a:r>
              <a:rPr lang="zh-TW" altLang="en-US" sz="1350" b="1" dirty="0">
                <a:latin typeface="Noto Serif TC Black" panose="02020900000000000000" pitchFamily="18" charset="-120"/>
                <a:ea typeface="Noto Serif TC Black" panose="02020900000000000000" pitchFamily="18" charset="-120"/>
              </a:rPr>
              <a:t>妥善處理</a:t>
            </a:r>
            <a:endParaRPr lang="zh-TW" altLang="en-US" sz="1350" b="1" baseline="30000" dirty="0">
              <a:latin typeface="Noto Serif TC Black" panose="02020900000000000000" pitchFamily="18" charset="-120"/>
              <a:ea typeface="Noto Serif TC Black" panose="02020900000000000000" pitchFamily="18" charset="-120"/>
            </a:endParaRPr>
          </a:p>
        </p:txBody>
      </p:sp>
      <p:sp>
        <p:nvSpPr>
          <p:cNvPr id="15" name="文字方塊 14">
            <a:extLst>
              <a:ext uri="{FF2B5EF4-FFF2-40B4-BE49-F238E27FC236}">
                <a16:creationId xmlns:a16="http://schemas.microsoft.com/office/drawing/2014/main" id="{AA5D92A9-205A-434D-A489-15A51C4AE512}"/>
              </a:ext>
            </a:extLst>
          </p:cNvPr>
          <p:cNvSpPr txBox="1"/>
          <p:nvPr/>
        </p:nvSpPr>
        <p:spPr>
          <a:xfrm rot="21065598">
            <a:off x="2046934" y="4540842"/>
            <a:ext cx="1926938" cy="300082"/>
          </a:xfrm>
          <a:prstGeom prst="rect">
            <a:avLst/>
          </a:prstGeom>
          <a:noFill/>
        </p:spPr>
        <p:txBody>
          <a:bodyPr wrap="square" rtlCol="0">
            <a:spAutoFit/>
          </a:bodyPr>
          <a:lstStyle/>
          <a:p>
            <a:r>
              <a:rPr lang="zh-TW" altLang="en-US" sz="1350" dirty="0">
                <a:latin typeface="Noto Serif TC Black" panose="02020900000000000000" pitchFamily="18" charset="-120"/>
                <a:ea typeface="Noto Serif TC Black" panose="02020900000000000000" pitchFamily="18" charset="-120"/>
              </a:rPr>
              <a:t>未妥善處理</a:t>
            </a:r>
            <a:r>
              <a:rPr lang="en-US" altLang="zh-TW" sz="1350" dirty="0">
                <a:latin typeface="Noto Serif TC Black" panose="02020900000000000000" pitchFamily="18" charset="-120"/>
                <a:ea typeface="Noto Serif TC Black" panose="02020900000000000000" pitchFamily="18" charset="-120"/>
              </a:rPr>
              <a:t>(</a:t>
            </a:r>
            <a:r>
              <a:rPr lang="zh-TW" altLang="en-US" sz="1350" dirty="0">
                <a:latin typeface="Noto Serif TC Black" panose="02020900000000000000" pitchFamily="18" charset="-120"/>
                <a:ea typeface="Noto Serif TC Black" panose="02020900000000000000" pitchFamily="18" charset="-120"/>
              </a:rPr>
              <a:t>違規棄置</a:t>
            </a:r>
            <a:r>
              <a:rPr lang="en-US" altLang="zh-TW" sz="1350" dirty="0">
                <a:latin typeface="Noto Serif TC Black" panose="02020900000000000000" pitchFamily="18" charset="-120"/>
                <a:ea typeface="Noto Serif TC Black" panose="02020900000000000000" pitchFamily="18" charset="-120"/>
              </a:rPr>
              <a:t>)</a:t>
            </a:r>
            <a:endParaRPr lang="zh-TW" altLang="en-US" sz="1350" dirty="0">
              <a:latin typeface="Noto Serif TC Black" panose="02020900000000000000" pitchFamily="18" charset="-120"/>
              <a:ea typeface="Noto Serif TC Black" panose="02020900000000000000" pitchFamily="18" charset="-120"/>
            </a:endParaRPr>
          </a:p>
        </p:txBody>
      </p:sp>
      <p:cxnSp>
        <p:nvCxnSpPr>
          <p:cNvPr id="16" name="接點: 肘形 15">
            <a:extLst>
              <a:ext uri="{FF2B5EF4-FFF2-40B4-BE49-F238E27FC236}">
                <a16:creationId xmlns:a16="http://schemas.microsoft.com/office/drawing/2014/main" id="{6A48BF79-BD55-43B7-9281-F2AD5F7A1517}"/>
              </a:ext>
            </a:extLst>
          </p:cNvPr>
          <p:cNvCxnSpPr>
            <a:stCxn id="19" idx="1"/>
            <a:endCxn id="10" idx="2"/>
          </p:cNvCxnSpPr>
          <p:nvPr/>
        </p:nvCxnSpPr>
        <p:spPr bwMode="auto">
          <a:xfrm rot="10800000" flipV="1">
            <a:off x="732396" y="3353853"/>
            <a:ext cx="1516960" cy="1911269"/>
          </a:xfrm>
          <a:prstGeom prst="bentConnector3">
            <a:avLst>
              <a:gd name="adj1" fmla="val 111302"/>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文字方塊 16">
            <a:extLst>
              <a:ext uri="{FF2B5EF4-FFF2-40B4-BE49-F238E27FC236}">
                <a16:creationId xmlns:a16="http://schemas.microsoft.com/office/drawing/2014/main" id="{8AE04D29-8F81-4A31-832F-611A53591DBF}"/>
              </a:ext>
            </a:extLst>
          </p:cNvPr>
          <p:cNvSpPr txBox="1"/>
          <p:nvPr/>
        </p:nvSpPr>
        <p:spPr>
          <a:xfrm>
            <a:off x="128588" y="3588755"/>
            <a:ext cx="307495" cy="1338828"/>
          </a:xfrm>
          <a:prstGeom prst="rect">
            <a:avLst/>
          </a:prstGeom>
          <a:noFill/>
        </p:spPr>
        <p:txBody>
          <a:bodyPr wrap="square" rtlCol="0">
            <a:spAutoFit/>
          </a:bodyPr>
          <a:lstStyle/>
          <a:p>
            <a:r>
              <a:rPr lang="zh-TW" altLang="en-US" sz="1350" dirty="0">
                <a:latin typeface="Noto Serif TC Black" panose="02020900000000000000" pitchFamily="18" charset="-120"/>
                <a:ea typeface="Noto Serif TC Black" panose="02020900000000000000" pitchFamily="18" charset="-120"/>
              </a:rPr>
              <a:t>工地無法分類</a:t>
            </a:r>
          </a:p>
        </p:txBody>
      </p:sp>
      <p:sp>
        <p:nvSpPr>
          <p:cNvPr id="18" name="文字方塊 17">
            <a:extLst>
              <a:ext uri="{FF2B5EF4-FFF2-40B4-BE49-F238E27FC236}">
                <a16:creationId xmlns:a16="http://schemas.microsoft.com/office/drawing/2014/main" id="{135FEE82-005F-478A-B737-3D975BDB986D}"/>
              </a:ext>
            </a:extLst>
          </p:cNvPr>
          <p:cNvSpPr txBox="1"/>
          <p:nvPr/>
        </p:nvSpPr>
        <p:spPr>
          <a:xfrm>
            <a:off x="680215" y="5576032"/>
            <a:ext cx="4748420" cy="300082"/>
          </a:xfrm>
          <a:prstGeom prst="rect">
            <a:avLst/>
          </a:prstGeom>
          <a:noFill/>
        </p:spPr>
        <p:txBody>
          <a:bodyPr wrap="square" rtlCol="0">
            <a:spAutoFit/>
          </a:bodyPr>
          <a:lstStyle/>
          <a:p>
            <a:r>
              <a:rPr lang="zh-TW" altLang="en-US" sz="1350" dirty="0">
                <a:latin typeface="Noto Serif TC Black" panose="02020900000000000000" pitchFamily="18" charset="-120"/>
                <a:ea typeface="Noto Serif TC Black" panose="02020900000000000000" pitchFamily="18" charset="-120"/>
              </a:rPr>
              <a:t>*妥善處理：土方減量、土方交換、送至合法收容處理場所</a:t>
            </a:r>
          </a:p>
        </p:txBody>
      </p:sp>
      <p:sp>
        <p:nvSpPr>
          <p:cNvPr id="19" name="流程圖: 決策 18">
            <a:extLst>
              <a:ext uri="{FF2B5EF4-FFF2-40B4-BE49-F238E27FC236}">
                <a16:creationId xmlns:a16="http://schemas.microsoft.com/office/drawing/2014/main" id="{06F234AE-9C92-425F-AA6B-2ABD48C259B9}"/>
              </a:ext>
            </a:extLst>
          </p:cNvPr>
          <p:cNvSpPr/>
          <p:nvPr/>
        </p:nvSpPr>
        <p:spPr bwMode="auto">
          <a:xfrm>
            <a:off x="2249354" y="3121991"/>
            <a:ext cx="2377937" cy="463724"/>
          </a:xfrm>
          <a:prstGeom prst="flowChartDecision">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r>
              <a:rPr lang="zh-TW" altLang="en-US" sz="1350" dirty="0">
                <a:solidFill>
                  <a:srgbClr val="FF0000"/>
                </a:solidFill>
                <a:latin typeface="Noto Serif TC Black" panose="02020900000000000000" pitchFamily="18" charset="-120"/>
                <a:ea typeface="Noto Serif TC Black" panose="02020900000000000000" pitchFamily="18" charset="-120"/>
              </a:rPr>
              <a:t>工地可否分類</a:t>
            </a:r>
          </a:p>
        </p:txBody>
      </p:sp>
      <p:cxnSp>
        <p:nvCxnSpPr>
          <p:cNvPr id="20" name="接點: 肘形 19">
            <a:extLst>
              <a:ext uri="{FF2B5EF4-FFF2-40B4-BE49-F238E27FC236}">
                <a16:creationId xmlns:a16="http://schemas.microsoft.com/office/drawing/2014/main" id="{52822555-329F-4ADB-BD9D-228F4468D762}"/>
              </a:ext>
            </a:extLst>
          </p:cNvPr>
          <p:cNvCxnSpPr>
            <a:stCxn id="19" idx="2"/>
            <a:endCxn id="9" idx="0"/>
          </p:cNvCxnSpPr>
          <p:nvPr/>
        </p:nvCxnSpPr>
        <p:spPr bwMode="auto">
          <a:xfrm rot="16200000" flipH="1">
            <a:off x="4042540" y="2981497"/>
            <a:ext cx="226531" cy="1434965"/>
          </a:xfrm>
          <a:prstGeom prst="bentConnector3">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接點: 肘形 20">
            <a:extLst>
              <a:ext uri="{FF2B5EF4-FFF2-40B4-BE49-F238E27FC236}">
                <a16:creationId xmlns:a16="http://schemas.microsoft.com/office/drawing/2014/main" id="{A950464E-EEB0-4C58-BB3D-3953C3F486DD}"/>
              </a:ext>
            </a:extLst>
          </p:cNvPr>
          <p:cNvCxnSpPr>
            <a:stCxn id="19" idx="2"/>
            <a:endCxn id="8" idx="0"/>
          </p:cNvCxnSpPr>
          <p:nvPr/>
        </p:nvCxnSpPr>
        <p:spPr bwMode="auto">
          <a:xfrm rot="5400000">
            <a:off x="2590080" y="2965451"/>
            <a:ext cx="227980" cy="1468506"/>
          </a:xfrm>
          <a:prstGeom prst="bentConnector3">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接點: 肘形 21">
            <a:extLst>
              <a:ext uri="{FF2B5EF4-FFF2-40B4-BE49-F238E27FC236}">
                <a16:creationId xmlns:a16="http://schemas.microsoft.com/office/drawing/2014/main" id="{DA1EDC3C-E490-4250-8E6E-AE4FF5A96949}"/>
              </a:ext>
            </a:extLst>
          </p:cNvPr>
          <p:cNvCxnSpPr>
            <a:cxnSpLocks/>
            <a:stCxn id="5" idx="2"/>
            <a:endCxn id="19" idx="0"/>
          </p:cNvCxnSpPr>
          <p:nvPr/>
        </p:nvCxnSpPr>
        <p:spPr bwMode="auto">
          <a:xfrm rot="16200000" flipH="1">
            <a:off x="3366185" y="3049853"/>
            <a:ext cx="144275" cy="1"/>
          </a:xfrm>
          <a:prstGeom prst="bentConnector3">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單箭頭接點 22">
            <a:extLst>
              <a:ext uri="{FF2B5EF4-FFF2-40B4-BE49-F238E27FC236}">
                <a16:creationId xmlns:a16="http://schemas.microsoft.com/office/drawing/2014/main" id="{348DDD5A-F0CC-4CBE-B9E1-D48A22129390}"/>
              </a:ext>
            </a:extLst>
          </p:cNvPr>
          <p:cNvCxnSpPr>
            <a:stCxn id="9" idx="2"/>
            <a:endCxn id="10" idx="3"/>
          </p:cNvCxnSpPr>
          <p:nvPr/>
        </p:nvCxnSpPr>
        <p:spPr bwMode="auto">
          <a:xfrm flipH="1">
            <a:off x="1973544" y="4575592"/>
            <a:ext cx="2899744" cy="37272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文字方塊 23">
            <a:extLst>
              <a:ext uri="{FF2B5EF4-FFF2-40B4-BE49-F238E27FC236}">
                <a16:creationId xmlns:a16="http://schemas.microsoft.com/office/drawing/2014/main" id="{7CAD8E67-4F75-4466-A74D-40C46F6A60E2}"/>
              </a:ext>
            </a:extLst>
          </p:cNvPr>
          <p:cNvSpPr txBox="1"/>
          <p:nvPr/>
        </p:nvSpPr>
        <p:spPr>
          <a:xfrm>
            <a:off x="3697361" y="3473515"/>
            <a:ext cx="335446" cy="300082"/>
          </a:xfrm>
          <a:prstGeom prst="rect">
            <a:avLst/>
          </a:prstGeom>
          <a:noFill/>
        </p:spPr>
        <p:txBody>
          <a:bodyPr wrap="square" rtlCol="0">
            <a:spAutoFit/>
          </a:bodyPr>
          <a:lstStyle/>
          <a:p>
            <a:r>
              <a:rPr lang="zh-TW" altLang="en-US" sz="1350" dirty="0">
                <a:latin typeface="Noto Serif TC Black" panose="02020900000000000000" pitchFamily="18" charset="-120"/>
                <a:ea typeface="Noto Serif TC Black" panose="02020900000000000000" pitchFamily="18" charset="-120"/>
              </a:rPr>
              <a:t>可</a:t>
            </a:r>
          </a:p>
        </p:txBody>
      </p:sp>
      <p:sp>
        <p:nvSpPr>
          <p:cNvPr id="25" name="文字方塊 24">
            <a:extLst>
              <a:ext uri="{FF2B5EF4-FFF2-40B4-BE49-F238E27FC236}">
                <a16:creationId xmlns:a16="http://schemas.microsoft.com/office/drawing/2014/main" id="{E79C0644-F2B4-4621-B583-24BE68BFBC90}"/>
              </a:ext>
            </a:extLst>
          </p:cNvPr>
          <p:cNvSpPr txBox="1"/>
          <p:nvPr/>
        </p:nvSpPr>
        <p:spPr>
          <a:xfrm>
            <a:off x="2027586" y="3092665"/>
            <a:ext cx="335446" cy="300082"/>
          </a:xfrm>
          <a:prstGeom prst="rect">
            <a:avLst/>
          </a:prstGeom>
          <a:noFill/>
        </p:spPr>
        <p:txBody>
          <a:bodyPr wrap="square" rtlCol="0">
            <a:spAutoFit/>
          </a:bodyPr>
          <a:lstStyle/>
          <a:p>
            <a:r>
              <a:rPr lang="zh-TW" altLang="en-US" sz="1350" dirty="0">
                <a:latin typeface="Noto Serif TC Black" panose="02020900000000000000" pitchFamily="18" charset="-120"/>
                <a:ea typeface="Noto Serif TC Black" panose="02020900000000000000" pitchFamily="18" charset="-120"/>
              </a:rPr>
              <a:t>否</a:t>
            </a:r>
          </a:p>
        </p:txBody>
      </p:sp>
      <p:cxnSp>
        <p:nvCxnSpPr>
          <p:cNvPr id="27" name="直線接點 26">
            <a:extLst>
              <a:ext uri="{FF2B5EF4-FFF2-40B4-BE49-F238E27FC236}">
                <a16:creationId xmlns:a16="http://schemas.microsoft.com/office/drawing/2014/main" id="{AF176147-FFDA-4487-B19C-63530C205950}"/>
              </a:ext>
            </a:extLst>
          </p:cNvPr>
          <p:cNvCxnSpPr/>
          <p:nvPr/>
        </p:nvCxnSpPr>
        <p:spPr>
          <a:xfrm>
            <a:off x="6735009" y="2048870"/>
            <a:ext cx="0" cy="36656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文字方塊 28">
            <a:extLst>
              <a:ext uri="{FF2B5EF4-FFF2-40B4-BE49-F238E27FC236}">
                <a16:creationId xmlns:a16="http://schemas.microsoft.com/office/drawing/2014/main" id="{440C6890-BBE9-41FF-AAC9-861372582C08}"/>
              </a:ext>
            </a:extLst>
          </p:cNvPr>
          <p:cNvSpPr txBox="1"/>
          <p:nvPr/>
        </p:nvSpPr>
        <p:spPr>
          <a:xfrm>
            <a:off x="7372901" y="1702859"/>
            <a:ext cx="1125855" cy="369332"/>
          </a:xfrm>
          <a:prstGeom prst="rect">
            <a:avLst/>
          </a:prstGeom>
          <a:noFill/>
        </p:spPr>
        <p:txBody>
          <a:bodyPr wrap="square">
            <a:spAutoFit/>
          </a:bodyPr>
          <a:lstStyle/>
          <a:p>
            <a:r>
              <a:rPr lang="zh-TW" altLang="en-US" b="1" dirty="0">
                <a:latin typeface="Noto Serif TC Black" panose="02020900000000000000" pitchFamily="18" charset="-120"/>
                <a:ea typeface="Noto Serif TC Black" panose="02020900000000000000" pitchFamily="18" charset="-120"/>
              </a:rPr>
              <a:t>妥善處理</a:t>
            </a:r>
          </a:p>
        </p:txBody>
      </p:sp>
      <p:cxnSp>
        <p:nvCxnSpPr>
          <p:cNvPr id="32" name="接點: 肘形 31">
            <a:extLst>
              <a:ext uri="{FF2B5EF4-FFF2-40B4-BE49-F238E27FC236}">
                <a16:creationId xmlns:a16="http://schemas.microsoft.com/office/drawing/2014/main" id="{BCC618FA-C2B7-41D5-AF54-134848B288D5}"/>
              </a:ext>
            </a:extLst>
          </p:cNvPr>
          <p:cNvCxnSpPr>
            <a:cxnSpLocks/>
          </p:cNvCxnSpPr>
          <p:nvPr/>
        </p:nvCxnSpPr>
        <p:spPr>
          <a:xfrm flipV="1">
            <a:off x="5679606" y="3861690"/>
            <a:ext cx="1055404" cy="921755"/>
          </a:xfrm>
          <a:prstGeom prst="bentConnector3">
            <a:avLst>
              <a:gd name="adj1" fmla="val 57220"/>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80CC499E-26A0-44C2-A475-89E5A769EC6D}"/>
              </a:ext>
            </a:extLst>
          </p:cNvPr>
          <p:cNvSpPr/>
          <p:nvPr/>
        </p:nvSpPr>
        <p:spPr>
          <a:xfrm>
            <a:off x="6979921" y="2198370"/>
            <a:ext cx="1911818" cy="632674"/>
          </a:xfrm>
          <a:prstGeom prst="rect">
            <a:avLst/>
          </a:prstGeom>
          <a:solidFill>
            <a:srgbClr val="DDB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50" b="1" dirty="0">
                <a:solidFill>
                  <a:schemeClr val="tx1"/>
                </a:solidFill>
                <a:latin typeface="Noto Serif TC Black" panose="02020900000000000000" pitchFamily="18" charset="-120"/>
                <a:ea typeface="Noto Serif TC Black" panose="02020900000000000000" pitchFamily="18" charset="-120"/>
              </a:rPr>
              <a:t>土方平衡</a:t>
            </a:r>
          </a:p>
        </p:txBody>
      </p:sp>
      <p:sp>
        <p:nvSpPr>
          <p:cNvPr id="38" name="矩形 37">
            <a:extLst>
              <a:ext uri="{FF2B5EF4-FFF2-40B4-BE49-F238E27FC236}">
                <a16:creationId xmlns:a16="http://schemas.microsoft.com/office/drawing/2014/main" id="{AE49D10B-D83C-40B1-83F0-FBB5EC36910B}"/>
              </a:ext>
            </a:extLst>
          </p:cNvPr>
          <p:cNvSpPr/>
          <p:nvPr/>
        </p:nvSpPr>
        <p:spPr>
          <a:xfrm>
            <a:off x="6979921" y="3066306"/>
            <a:ext cx="1911818" cy="632674"/>
          </a:xfrm>
          <a:prstGeom prst="rect">
            <a:avLst/>
          </a:prstGeom>
          <a:solidFill>
            <a:srgbClr val="DDB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50" b="1" dirty="0">
                <a:solidFill>
                  <a:schemeClr val="tx1"/>
                </a:solidFill>
                <a:latin typeface="Noto Serif TC Black" panose="02020900000000000000" pitchFamily="18" charset="-120"/>
                <a:ea typeface="Noto Serif TC Black" panose="02020900000000000000" pitchFamily="18" charset="-120"/>
              </a:rPr>
              <a:t>土方減量</a:t>
            </a:r>
          </a:p>
        </p:txBody>
      </p:sp>
      <p:sp>
        <p:nvSpPr>
          <p:cNvPr id="39" name="矩形 38">
            <a:extLst>
              <a:ext uri="{FF2B5EF4-FFF2-40B4-BE49-F238E27FC236}">
                <a16:creationId xmlns:a16="http://schemas.microsoft.com/office/drawing/2014/main" id="{46A7AE0D-5145-47F1-A426-75C198EFED8C}"/>
              </a:ext>
            </a:extLst>
          </p:cNvPr>
          <p:cNvSpPr/>
          <p:nvPr/>
        </p:nvSpPr>
        <p:spPr>
          <a:xfrm>
            <a:off x="6979921" y="3919410"/>
            <a:ext cx="1911818" cy="632674"/>
          </a:xfrm>
          <a:prstGeom prst="rect">
            <a:avLst/>
          </a:prstGeom>
          <a:solidFill>
            <a:srgbClr val="DDB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50" b="1" dirty="0">
                <a:solidFill>
                  <a:schemeClr val="tx1"/>
                </a:solidFill>
                <a:latin typeface="Noto Serif TC Black" panose="02020900000000000000" pitchFamily="18" charset="-120"/>
                <a:ea typeface="Noto Serif TC Black" panose="02020900000000000000" pitchFamily="18" charset="-120"/>
              </a:rPr>
              <a:t>土方交換</a:t>
            </a:r>
          </a:p>
        </p:txBody>
      </p:sp>
      <p:sp>
        <p:nvSpPr>
          <p:cNvPr id="40" name="矩形 39">
            <a:extLst>
              <a:ext uri="{FF2B5EF4-FFF2-40B4-BE49-F238E27FC236}">
                <a16:creationId xmlns:a16="http://schemas.microsoft.com/office/drawing/2014/main" id="{D170F9C0-DABD-4CB6-A1D2-C85CC1FDDED6}"/>
              </a:ext>
            </a:extLst>
          </p:cNvPr>
          <p:cNvSpPr/>
          <p:nvPr/>
        </p:nvSpPr>
        <p:spPr>
          <a:xfrm>
            <a:off x="6976114" y="4772515"/>
            <a:ext cx="1911818" cy="632674"/>
          </a:xfrm>
          <a:prstGeom prst="rect">
            <a:avLst/>
          </a:prstGeom>
          <a:solidFill>
            <a:srgbClr val="DDB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50" b="1" dirty="0">
                <a:solidFill>
                  <a:schemeClr val="tx1"/>
                </a:solidFill>
                <a:latin typeface="Noto Serif TC Black" panose="02020900000000000000" pitchFamily="18" charset="-120"/>
                <a:ea typeface="Noto Serif TC Black" panose="02020900000000000000" pitchFamily="18" charset="-120"/>
              </a:rPr>
              <a:t>送至合法收容處理場所</a:t>
            </a:r>
          </a:p>
        </p:txBody>
      </p:sp>
    </p:spTree>
    <p:extLst>
      <p:ext uri="{BB962C8B-B14F-4D97-AF65-F5344CB8AC3E}">
        <p14:creationId xmlns:p14="http://schemas.microsoft.com/office/powerpoint/2010/main" val="2679275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營建剩餘土石方該怎麼處理</a:t>
            </a:r>
            <a:r>
              <a:rPr lang="en-US" altLang="zh-TW" dirty="0">
                <a:latin typeface="Noto Serif TC Black" panose="02020900000000000000" pitchFamily="18" charset="-120"/>
                <a:ea typeface="Noto Serif TC Black" panose="02020900000000000000" pitchFamily="18" charset="-120"/>
              </a:rPr>
              <a:t>?</a:t>
            </a:r>
            <a:endParaRPr lang="zh-TW" altLang="en-US" dirty="0">
              <a:latin typeface="Noto Serif TC Black" panose="02020900000000000000" pitchFamily="18" charset="-120"/>
              <a:ea typeface="Noto Serif TC Black" panose="02020900000000000000" pitchFamily="18" charset="-120"/>
            </a:endParaRPr>
          </a:p>
        </p:txBody>
      </p:sp>
      <p:sp>
        <p:nvSpPr>
          <p:cNvPr id="4" name="投影片編號版面配置區 3"/>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22</a:t>
            </a:fld>
            <a:endParaRPr lang="zh-TW" altLang="en-US">
              <a:latin typeface="Noto Serif TC Black" panose="02020900000000000000" pitchFamily="18" charset="-120"/>
              <a:ea typeface="Noto Serif TC Black" panose="02020900000000000000" pitchFamily="18" charset="-120"/>
            </a:endParaRPr>
          </a:p>
        </p:txBody>
      </p:sp>
      <p:pic>
        <p:nvPicPr>
          <p:cNvPr id="2050" name="Picture 2" descr="ãé»äººåèãçåçæå°çµæ">
            <a:extLst>
              <a:ext uri="{FF2B5EF4-FFF2-40B4-BE49-F238E27FC236}">
                <a16:creationId xmlns:a16="http://schemas.microsoft.com/office/drawing/2014/main" id="{D86BEDAB-0F1B-40EC-A00E-BDBFE3BCCC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67557" y="2211938"/>
            <a:ext cx="3212690" cy="3212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310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latin typeface="Noto Serif TC Black" panose="02020900000000000000" pitchFamily="18" charset="-120"/>
                <a:ea typeface="Noto Serif TC Black" panose="02020900000000000000" pitchFamily="18" charset="-120"/>
              </a:rPr>
              <a:t>營建剩餘土石方相關法規</a:t>
            </a:r>
          </a:p>
        </p:txBody>
      </p:sp>
      <p:sp>
        <p:nvSpPr>
          <p:cNvPr id="3" name="投影片編號版面配置區 2"/>
          <p:cNvSpPr>
            <a:spLocks noGrp="1"/>
          </p:cNvSpPr>
          <p:nvPr>
            <p:ph type="sldNum" sz="quarter" idx="12"/>
          </p:nvPr>
        </p:nvSpPr>
        <p:spPr/>
        <p:txBody>
          <a:bodyPr/>
          <a:lstStyle/>
          <a:p>
            <a:fld id="{311FA9C3-EB5D-4411-9AF5-D5E058DF4FF2}" type="slidenum">
              <a:rPr lang="zh-TW" altLang="en-US" smtClean="0">
                <a:latin typeface="Noto Serif TC Black" panose="02020900000000000000" pitchFamily="18" charset="-120"/>
                <a:ea typeface="Noto Serif TC Black" panose="02020900000000000000" pitchFamily="18" charset="-120"/>
              </a:rPr>
              <a:pPr/>
              <a:t>23</a:t>
            </a:fld>
            <a:endParaRPr lang="zh-TW" altLang="en-US" dirty="0">
              <a:latin typeface="Noto Serif TC Black" panose="02020900000000000000" pitchFamily="18" charset="-120"/>
              <a:ea typeface="Noto Serif TC Black" panose="02020900000000000000" pitchFamily="18" charset="-120"/>
            </a:endParaRPr>
          </a:p>
        </p:txBody>
      </p:sp>
      <p:sp>
        <p:nvSpPr>
          <p:cNvPr id="7" name="矩形 6"/>
          <p:cNvSpPr/>
          <p:nvPr/>
        </p:nvSpPr>
        <p:spPr>
          <a:xfrm>
            <a:off x="3637725" y="2231773"/>
            <a:ext cx="1907628" cy="7252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000" dirty="0">
                <a:solidFill>
                  <a:srgbClr val="FFC000"/>
                </a:solidFill>
                <a:latin typeface="Noto Serif TC Black" panose="02020900000000000000" pitchFamily="18" charset="-120"/>
                <a:ea typeface="Noto Serif TC Black" panose="02020900000000000000" pitchFamily="18" charset="-120"/>
              </a:rPr>
              <a:t>營建署</a:t>
            </a:r>
          </a:p>
        </p:txBody>
      </p:sp>
      <p:sp>
        <p:nvSpPr>
          <p:cNvPr id="8" name="矩形 7"/>
          <p:cNvSpPr/>
          <p:nvPr/>
        </p:nvSpPr>
        <p:spPr>
          <a:xfrm>
            <a:off x="3637725" y="4333282"/>
            <a:ext cx="1907628" cy="1083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000" dirty="0">
                <a:solidFill>
                  <a:srgbClr val="FFC000"/>
                </a:solidFill>
                <a:latin typeface="Noto Serif TC Black" panose="02020900000000000000" pitchFamily="18" charset="-120"/>
                <a:ea typeface="Noto Serif TC Black" panose="02020900000000000000" pitchFamily="18" charset="-120"/>
              </a:rPr>
              <a:t>直轄市</a:t>
            </a:r>
            <a:endParaRPr lang="en-US" altLang="zh-TW" sz="3000" dirty="0">
              <a:solidFill>
                <a:srgbClr val="FFC000"/>
              </a:solidFill>
              <a:latin typeface="Noto Serif TC Black" panose="02020900000000000000" pitchFamily="18" charset="-120"/>
              <a:ea typeface="Noto Serif TC Black" panose="02020900000000000000" pitchFamily="18" charset="-120"/>
            </a:endParaRPr>
          </a:p>
          <a:p>
            <a:pPr algn="ctr"/>
            <a:r>
              <a:rPr lang="zh-TW" altLang="en-US" sz="3000" dirty="0">
                <a:solidFill>
                  <a:srgbClr val="FFC000"/>
                </a:solidFill>
                <a:latin typeface="Noto Serif TC Black" panose="02020900000000000000" pitchFamily="18" charset="-120"/>
                <a:ea typeface="Noto Serif TC Black" panose="02020900000000000000" pitchFamily="18" charset="-120"/>
              </a:rPr>
              <a:t>政府</a:t>
            </a:r>
          </a:p>
        </p:txBody>
      </p:sp>
      <p:sp>
        <p:nvSpPr>
          <p:cNvPr id="9" name="Rectangle 1"/>
          <p:cNvSpPr>
            <a:spLocks noChangeArrowheads="1"/>
          </p:cNvSpPr>
          <p:nvPr/>
        </p:nvSpPr>
        <p:spPr bwMode="auto">
          <a:xfrm>
            <a:off x="305864" y="1167052"/>
            <a:ext cx="8571350" cy="307777"/>
          </a:xfrm>
          <a:prstGeom prst="rect">
            <a:avLst/>
          </a:prstGeom>
          <a:noFill/>
          <a:ln>
            <a:noFill/>
          </a:ln>
          <a:effectLst/>
        </p:spPr>
        <p:txBody>
          <a:bodyPr vert="horz" wrap="square" lIns="0" tIns="0" rIns="0" bIns="0" numCol="1" anchor="ctr" anchorCtr="0" compatLnSpc="1">
            <a:prstTxWarp prst="textNoShape">
              <a:avLst/>
            </a:prstTxWarp>
            <a:spAutoFit/>
          </a:bodyPr>
          <a:lstStyle/>
          <a:p>
            <a:pPr lvl="0" eaLnBrk="0" fontAlgn="base" hangingPunct="0">
              <a:spcBef>
                <a:spcPct val="0"/>
              </a:spcBef>
              <a:spcAft>
                <a:spcPct val="0"/>
              </a:spcAft>
            </a:pPr>
            <a:r>
              <a:rPr lang="zh-TW" altLang="en-US" sz="2000" dirty="0">
                <a:solidFill>
                  <a:srgbClr val="FF0000"/>
                </a:solidFill>
                <a:latin typeface="Noto Serif TC Black" panose="02020900000000000000" pitchFamily="18" charset="-120"/>
                <a:ea typeface="Noto Serif TC Black" panose="02020900000000000000" pitchFamily="18" charset="-120"/>
              </a:rPr>
              <a:t>地方制度法第</a:t>
            </a:r>
            <a:r>
              <a:rPr lang="en-US" altLang="zh-TW" sz="2000" dirty="0">
                <a:solidFill>
                  <a:srgbClr val="FF0000"/>
                </a:solidFill>
                <a:latin typeface="Noto Serif TC Black" panose="02020900000000000000" pitchFamily="18" charset="-120"/>
                <a:ea typeface="Noto Serif TC Black" panose="02020900000000000000" pitchFamily="18" charset="-120"/>
              </a:rPr>
              <a:t>18</a:t>
            </a:r>
            <a:r>
              <a:rPr lang="zh-TW" altLang="en-US" sz="2000" dirty="0">
                <a:solidFill>
                  <a:srgbClr val="FF0000"/>
                </a:solidFill>
                <a:latin typeface="Noto Serif TC Black" panose="02020900000000000000" pitchFamily="18" charset="-120"/>
                <a:ea typeface="Noto Serif TC Black" panose="02020900000000000000" pitchFamily="18" charset="-120"/>
              </a:rPr>
              <a:t>條、第</a:t>
            </a:r>
            <a:r>
              <a:rPr lang="en-US" altLang="zh-TW" sz="2000" dirty="0">
                <a:solidFill>
                  <a:srgbClr val="FF0000"/>
                </a:solidFill>
                <a:latin typeface="Noto Serif TC Black" panose="02020900000000000000" pitchFamily="18" charset="-120"/>
                <a:ea typeface="Noto Serif TC Black" panose="02020900000000000000" pitchFamily="18" charset="-120"/>
              </a:rPr>
              <a:t>19</a:t>
            </a:r>
            <a:r>
              <a:rPr lang="zh-TW" altLang="en-US" sz="2000" dirty="0">
                <a:solidFill>
                  <a:srgbClr val="FF0000"/>
                </a:solidFill>
                <a:latin typeface="Noto Serif TC Black" panose="02020900000000000000" pitchFamily="18" charset="-120"/>
                <a:ea typeface="Noto Serif TC Black" panose="02020900000000000000" pitchFamily="18" charset="-120"/>
              </a:rPr>
              <a:t>條「</a:t>
            </a:r>
            <a:r>
              <a:rPr lang="zh-TW" altLang="zh-TW" sz="2000" dirty="0">
                <a:solidFill>
                  <a:srgbClr val="FF0000"/>
                </a:solidFill>
                <a:latin typeface="Noto Serif TC Black" panose="02020900000000000000" pitchFamily="18" charset="-120"/>
                <a:ea typeface="Noto Serif TC Black" panose="02020900000000000000" pitchFamily="18" charset="-120"/>
              </a:rPr>
              <a:t>營建廢棄土之處理。</a:t>
            </a:r>
            <a:r>
              <a:rPr lang="zh-TW" altLang="en-US" sz="2000" dirty="0">
                <a:solidFill>
                  <a:srgbClr val="FF0000"/>
                </a:solidFill>
                <a:latin typeface="Noto Serif TC Black" panose="02020900000000000000" pitchFamily="18" charset="-120"/>
                <a:ea typeface="Noto Serif TC Black" panose="02020900000000000000" pitchFamily="18" charset="-120"/>
              </a:rPr>
              <a:t>」屬地方自治事項。</a:t>
            </a:r>
            <a:endParaRPr lang="zh-TW" altLang="zh-TW" sz="2000" dirty="0">
              <a:latin typeface="Noto Serif TC Black" panose="02020900000000000000" pitchFamily="18" charset="-120"/>
              <a:ea typeface="Noto Serif TC Black" panose="02020900000000000000" pitchFamily="18" charset="-120"/>
            </a:endParaRPr>
          </a:p>
        </p:txBody>
      </p:sp>
      <p:sp>
        <p:nvSpPr>
          <p:cNvPr id="12" name="矩形 11"/>
          <p:cNvSpPr/>
          <p:nvPr/>
        </p:nvSpPr>
        <p:spPr>
          <a:xfrm>
            <a:off x="5772093" y="4333282"/>
            <a:ext cx="1907628" cy="1083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000" dirty="0">
                <a:solidFill>
                  <a:srgbClr val="FFC000"/>
                </a:solidFill>
                <a:latin typeface="Noto Serif TC Black" panose="02020900000000000000" pitchFamily="18" charset="-120"/>
                <a:ea typeface="Noto Serif TC Black" panose="02020900000000000000" pitchFamily="18" charset="-120"/>
              </a:rPr>
              <a:t>縣</a:t>
            </a:r>
            <a:r>
              <a:rPr lang="en-US" altLang="zh-TW" sz="3000" dirty="0">
                <a:solidFill>
                  <a:srgbClr val="FFC000"/>
                </a:solidFill>
                <a:latin typeface="Noto Serif TC Black" panose="02020900000000000000" pitchFamily="18" charset="-120"/>
                <a:ea typeface="Noto Serif TC Black" panose="02020900000000000000" pitchFamily="18" charset="-120"/>
              </a:rPr>
              <a:t>(</a:t>
            </a:r>
            <a:r>
              <a:rPr lang="zh-TW" altLang="en-US" sz="3000" dirty="0">
                <a:solidFill>
                  <a:srgbClr val="FFC000"/>
                </a:solidFill>
                <a:latin typeface="Noto Serif TC Black" panose="02020900000000000000" pitchFamily="18" charset="-120"/>
                <a:ea typeface="Noto Serif TC Black" panose="02020900000000000000" pitchFamily="18" charset="-120"/>
              </a:rPr>
              <a:t>市</a:t>
            </a:r>
            <a:r>
              <a:rPr lang="en-US" altLang="zh-TW" sz="3000" dirty="0">
                <a:solidFill>
                  <a:srgbClr val="FFC000"/>
                </a:solidFill>
                <a:latin typeface="Noto Serif TC Black" panose="02020900000000000000" pitchFamily="18" charset="-120"/>
                <a:ea typeface="Noto Serif TC Black" panose="02020900000000000000" pitchFamily="18" charset="-120"/>
              </a:rPr>
              <a:t>)</a:t>
            </a:r>
          </a:p>
          <a:p>
            <a:pPr algn="ctr"/>
            <a:r>
              <a:rPr lang="zh-TW" altLang="en-US" sz="3000" dirty="0">
                <a:solidFill>
                  <a:srgbClr val="FFC000"/>
                </a:solidFill>
                <a:latin typeface="Noto Serif TC Black" panose="02020900000000000000" pitchFamily="18" charset="-120"/>
                <a:ea typeface="Noto Serif TC Black" panose="02020900000000000000" pitchFamily="18" charset="-120"/>
              </a:rPr>
              <a:t>政府</a:t>
            </a:r>
          </a:p>
        </p:txBody>
      </p:sp>
      <p:sp>
        <p:nvSpPr>
          <p:cNvPr id="13" name="矩形 12"/>
          <p:cNvSpPr/>
          <p:nvPr/>
        </p:nvSpPr>
        <p:spPr>
          <a:xfrm>
            <a:off x="1503357" y="4333282"/>
            <a:ext cx="1907628" cy="1083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000" dirty="0">
                <a:solidFill>
                  <a:srgbClr val="FFC000"/>
                </a:solidFill>
                <a:latin typeface="Noto Serif TC Black" panose="02020900000000000000" pitchFamily="18" charset="-120"/>
                <a:ea typeface="Noto Serif TC Black" panose="02020900000000000000" pitchFamily="18" charset="-120"/>
              </a:rPr>
              <a:t>中央部會</a:t>
            </a:r>
          </a:p>
        </p:txBody>
      </p:sp>
      <p:cxnSp>
        <p:nvCxnSpPr>
          <p:cNvPr id="15" name="直線單箭頭接點 14"/>
          <p:cNvCxnSpPr>
            <a:stCxn id="7" idx="2"/>
            <a:endCxn id="8" idx="0"/>
          </p:cNvCxnSpPr>
          <p:nvPr/>
        </p:nvCxnSpPr>
        <p:spPr>
          <a:xfrm>
            <a:off x="4591539" y="2956987"/>
            <a:ext cx="0" cy="1376295"/>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stCxn id="7" idx="2"/>
            <a:endCxn id="12" idx="0"/>
          </p:cNvCxnSpPr>
          <p:nvPr/>
        </p:nvCxnSpPr>
        <p:spPr>
          <a:xfrm>
            <a:off x="4591539" y="2956987"/>
            <a:ext cx="2134368" cy="1376295"/>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stCxn id="7" idx="2"/>
            <a:endCxn id="13" idx="0"/>
          </p:cNvCxnSpPr>
          <p:nvPr/>
        </p:nvCxnSpPr>
        <p:spPr>
          <a:xfrm flipH="1">
            <a:off x="2457171" y="2956987"/>
            <a:ext cx="2134368" cy="1376295"/>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4070031" y="5376917"/>
            <a:ext cx="1052222" cy="338554"/>
          </a:xfrm>
          <a:prstGeom prst="rect">
            <a:avLst/>
          </a:prstGeom>
          <a:noFill/>
        </p:spPr>
        <p:txBody>
          <a:bodyPr wrap="square" rtlCol="0">
            <a:spAutoFit/>
          </a:bodyPr>
          <a:lstStyle/>
          <a:p>
            <a:r>
              <a:rPr lang="zh-TW" altLang="en-US" sz="1600" dirty="0">
                <a:latin typeface="Noto Serif TC Black" panose="02020900000000000000" pitchFamily="18" charset="-120"/>
                <a:ea typeface="Noto Serif TC Black" panose="02020900000000000000" pitchFamily="18" charset="-120"/>
              </a:rPr>
              <a:t>自治條例</a:t>
            </a:r>
          </a:p>
        </p:txBody>
      </p:sp>
      <p:sp>
        <p:nvSpPr>
          <p:cNvPr id="23" name="文字方塊 22"/>
          <p:cNvSpPr txBox="1"/>
          <p:nvPr/>
        </p:nvSpPr>
        <p:spPr>
          <a:xfrm>
            <a:off x="6331063" y="5376917"/>
            <a:ext cx="1061778" cy="338554"/>
          </a:xfrm>
          <a:prstGeom prst="rect">
            <a:avLst/>
          </a:prstGeom>
          <a:noFill/>
        </p:spPr>
        <p:txBody>
          <a:bodyPr wrap="square" rtlCol="0">
            <a:spAutoFit/>
          </a:bodyPr>
          <a:lstStyle/>
          <a:p>
            <a:r>
              <a:rPr lang="zh-TW" altLang="en-US" sz="1600" dirty="0">
                <a:latin typeface="Noto Serif TC Black" panose="02020900000000000000" pitchFamily="18" charset="-120"/>
                <a:ea typeface="Noto Serif TC Black" panose="02020900000000000000" pitchFamily="18" charset="-120"/>
              </a:rPr>
              <a:t>自治條例</a:t>
            </a:r>
          </a:p>
        </p:txBody>
      </p:sp>
      <p:sp>
        <p:nvSpPr>
          <p:cNvPr id="25" name="矩形 24"/>
          <p:cNvSpPr/>
          <p:nvPr/>
        </p:nvSpPr>
        <p:spPr>
          <a:xfrm>
            <a:off x="1868549" y="5377747"/>
            <a:ext cx="1415772" cy="338554"/>
          </a:xfrm>
          <a:prstGeom prst="rect">
            <a:avLst/>
          </a:prstGeom>
        </p:spPr>
        <p:txBody>
          <a:bodyPr wrap="none">
            <a:spAutoFit/>
          </a:bodyPr>
          <a:lstStyle/>
          <a:p>
            <a:r>
              <a:rPr lang="zh-TW" altLang="en-US" sz="1600" dirty="0">
                <a:solidFill>
                  <a:srgbClr val="333333"/>
                </a:solidFill>
                <a:latin typeface="Noto Serif TC Black" panose="02020900000000000000" pitchFamily="18" charset="-120"/>
                <a:ea typeface="Noto Serif TC Black" panose="02020900000000000000" pitchFamily="18" charset="-120"/>
              </a:rPr>
              <a:t>督導作業規定</a:t>
            </a:r>
            <a:endParaRPr lang="zh-TW" altLang="en-US" sz="1600" dirty="0">
              <a:latin typeface="Noto Serif TC Black" panose="02020900000000000000" pitchFamily="18" charset="-120"/>
              <a:ea typeface="Noto Serif TC Black" panose="02020900000000000000" pitchFamily="18" charset="-120"/>
            </a:endParaRPr>
          </a:p>
        </p:txBody>
      </p:sp>
      <p:sp>
        <p:nvSpPr>
          <p:cNvPr id="27" name="矩形 26"/>
          <p:cNvSpPr/>
          <p:nvPr/>
        </p:nvSpPr>
        <p:spPr>
          <a:xfrm>
            <a:off x="5002435" y="4009315"/>
            <a:ext cx="877163" cy="300082"/>
          </a:xfrm>
          <a:prstGeom prst="rect">
            <a:avLst/>
          </a:prstGeom>
        </p:spPr>
        <p:txBody>
          <a:bodyPr wrap="none">
            <a:spAutoFit/>
          </a:bodyPr>
          <a:lstStyle/>
          <a:p>
            <a:r>
              <a:rPr lang="zh-TW" altLang="en-US" sz="1350" b="1" dirty="0">
                <a:solidFill>
                  <a:schemeClr val="accent6"/>
                </a:solidFill>
                <a:latin typeface="Noto Serif TC Black" panose="02020900000000000000" pitchFamily="18" charset="-120"/>
                <a:ea typeface="Noto Serif TC Black" panose="02020900000000000000" pitchFamily="18" charset="-120"/>
              </a:rPr>
              <a:t>督導考核</a:t>
            </a:r>
          </a:p>
        </p:txBody>
      </p:sp>
      <p:cxnSp>
        <p:nvCxnSpPr>
          <p:cNvPr id="29" name="直線單箭頭接點 28"/>
          <p:cNvCxnSpPr>
            <a:cxnSpLocks/>
            <a:stCxn id="7" idx="2"/>
          </p:cNvCxnSpPr>
          <p:nvPr/>
        </p:nvCxnSpPr>
        <p:spPr>
          <a:xfrm>
            <a:off x="4591539" y="2956987"/>
            <a:ext cx="296767" cy="134773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a:stCxn id="7" idx="2"/>
          </p:cNvCxnSpPr>
          <p:nvPr/>
        </p:nvCxnSpPr>
        <p:spPr>
          <a:xfrm>
            <a:off x="4591539" y="2956987"/>
            <a:ext cx="2417997" cy="138701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7009536" y="4009315"/>
            <a:ext cx="877163" cy="300082"/>
          </a:xfrm>
          <a:prstGeom prst="rect">
            <a:avLst/>
          </a:prstGeom>
        </p:spPr>
        <p:txBody>
          <a:bodyPr wrap="none">
            <a:spAutoFit/>
          </a:bodyPr>
          <a:lstStyle/>
          <a:p>
            <a:r>
              <a:rPr lang="zh-TW" altLang="en-US" sz="1350" b="1" dirty="0">
                <a:solidFill>
                  <a:schemeClr val="accent6"/>
                </a:solidFill>
                <a:latin typeface="Noto Serif TC Black" panose="02020900000000000000" pitchFamily="18" charset="-120"/>
                <a:ea typeface="Noto Serif TC Black" panose="02020900000000000000" pitchFamily="18" charset="-120"/>
              </a:rPr>
              <a:t>督導考核</a:t>
            </a:r>
          </a:p>
        </p:txBody>
      </p:sp>
      <p:sp>
        <p:nvSpPr>
          <p:cNvPr id="34" name="矩形 33"/>
          <p:cNvSpPr/>
          <p:nvPr/>
        </p:nvSpPr>
        <p:spPr>
          <a:xfrm>
            <a:off x="975100" y="2231773"/>
            <a:ext cx="1907628" cy="7252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000" dirty="0">
                <a:solidFill>
                  <a:srgbClr val="FFC000"/>
                </a:solidFill>
                <a:latin typeface="Noto Serif TC Black" panose="02020900000000000000" pitchFamily="18" charset="-120"/>
                <a:ea typeface="Noto Serif TC Black" panose="02020900000000000000" pitchFamily="18" charset="-120"/>
              </a:rPr>
              <a:t>環保署</a:t>
            </a:r>
          </a:p>
        </p:txBody>
      </p:sp>
      <p:cxnSp>
        <p:nvCxnSpPr>
          <p:cNvPr id="35" name="直線單箭頭接點 34"/>
          <p:cNvCxnSpPr>
            <a:stCxn id="34" idx="3"/>
            <a:endCxn id="7" idx="1"/>
          </p:cNvCxnSpPr>
          <p:nvPr/>
        </p:nvCxnSpPr>
        <p:spPr>
          <a:xfrm>
            <a:off x="2882732" y="2594380"/>
            <a:ext cx="754997" cy="0"/>
          </a:xfrm>
          <a:prstGeom prst="straightConnector1">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1246715" y="2937280"/>
            <a:ext cx="1494963" cy="338554"/>
          </a:xfrm>
          <a:prstGeom prst="rect">
            <a:avLst/>
          </a:prstGeom>
          <a:noFill/>
        </p:spPr>
        <p:txBody>
          <a:bodyPr wrap="square" rtlCol="0">
            <a:spAutoFit/>
          </a:bodyPr>
          <a:lstStyle/>
          <a:p>
            <a:r>
              <a:rPr lang="zh-TW" altLang="en-US" sz="1600" dirty="0">
                <a:latin typeface="Noto Serif TC Black" panose="02020900000000000000" pitchFamily="18" charset="-120"/>
                <a:ea typeface="Noto Serif TC Black" panose="02020900000000000000" pitchFamily="18" charset="-120"/>
              </a:rPr>
              <a:t>廢棄物清理法</a:t>
            </a:r>
          </a:p>
        </p:txBody>
      </p:sp>
      <p:sp>
        <p:nvSpPr>
          <p:cNvPr id="36" name="矩形 35">
            <a:extLst>
              <a:ext uri="{FF2B5EF4-FFF2-40B4-BE49-F238E27FC236}">
                <a16:creationId xmlns:a16="http://schemas.microsoft.com/office/drawing/2014/main" id="{E93AE2A3-6F25-4D48-82B3-AF88FED4C391}"/>
              </a:ext>
            </a:extLst>
          </p:cNvPr>
          <p:cNvSpPr/>
          <p:nvPr/>
        </p:nvSpPr>
        <p:spPr>
          <a:xfrm>
            <a:off x="5573446" y="1862998"/>
            <a:ext cx="2654193" cy="1323439"/>
          </a:xfrm>
          <a:prstGeom prst="rect">
            <a:avLst/>
          </a:prstGeom>
        </p:spPr>
        <p:txBody>
          <a:bodyPr wrap="square">
            <a:spAutoFit/>
          </a:bodyPr>
          <a:lstStyle/>
          <a:p>
            <a:r>
              <a:rPr lang="zh-TW" altLang="en-US" sz="1600" b="1" dirty="0">
                <a:solidFill>
                  <a:srgbClr val="FF0000"/>
                </a:solidFill>
                <a:latin typeface="Noto Serif TC Black" panose="02020900000000000000" pitchFamily="18" charset="-120"/>
                <a:ea typeface="Noto Serif TC Black" panose="02020900000000000000" pitchFamily="18" charset="-120"/>
              </a:rPr>
              <a:t>營建廢棄土處理方案</a:t>
            </a:r>
            <a:endParaRPr lang="en-US" altLang="zh-TW" sz="1600" b="1" dirty="0">
              <a:solidFill>
                <a:srgbClr val="FF0000"/>
              </a:solidFill>
              <a:latin typeface="Noto Serif TC Black" panose="02020900000000000000" pitchFamily="18" charset="-120"/>
              <a:ea typeface="Noto Serif TC Black" panose="02020900000000000000" pitchFamily="18" charset="-120"/>
            </a:endParaRPr>
          </a:p>
          <a:p>
            <a:r>
              <a:rPr lang="en-US" altLang="zh-TW" sz="1600" dirty="0">
                <a:latin typeface="Noto Serif TC Black" panose="02020900000000000000" pitchFamily="18" charset="-120"/>
                <a:ea typeface="Noto Serif TC Black" panose="02020900000000000000" pitchFamily="18" charset="-120"/>
              </a:rPr>
              <a:t>80</a:t>
            </a:r>
            <a:r>
              <a:rPr lang="zh-TW" altLang="en-US" sz="1600" dirty="0">
                <a:latin typeface="Noto Serif TC Black" panose="02020900000000000000" pitchFamily="18" charset="-120"/>
                <a:ea typeface="Noto Serif TC Black" panose="02020900000000000000" pitchFamily="18" charset="-120"/>
              </a:rPr>
              <a:t>年</a:t>
            </a:r>
            <a:r>
              <a:rPr lang="en-US" altLang="zh-TW" sz="1600" dirty="0">
                <a:latin typeface="Noto Serif TC Black" panose="02020900000000000000" pitchFamily="18" charset="-120"/>
                <a:ea typeface="Noto Serif TC Black" panose="02020900000000000000" pitchFamily="18" charset="-120"/>
              </a:rPr>
              <a:t>5</a:t>
            </a:r>
            <a:r>
              <a:rPr lang="zh-TW" altLang="en-US" sz="1600" dirty="0">
                <a:latin typeface="Noto Serif TC Black" panose="02020900000000000000" pitchFamily="18" charset="-120"/>
                <a:ea typeface="Noto Serif TC Black" panose="02020900000000000000" pitchFamily="18" charset="-120"/>
              </a:rPr>
              <a:t>月</a:t>
            </a:r>
            <a:r>
              <a:rPr lang="en-US" altLang="zh-TW" sz="1600" dirty="0">
                <a:latin typeface="Noto Serif TC Black" panose="02020900000000000000" pitchFamily="18" charset="-120"/>
                <a:ea typeface="Noto Serif TC Black" panose="02020900000000000000" pitchFamily="18" charset="-120"/>
              </a:rPr>
              <a:t>2</a:t>
            </a:r>
            <a:r>
              <a:rPr lang="zh-TW" altLang="en-US" sz="1600" dirty="0">
                <a:latin typeface="Noto Serif TC Black" panose="02020900000000000000" pitchFamily="18" charset="-120"/>
                <a:ea typeface="Noto Serif TC Black" panose="02020900000000000000" pitchFamily="18" charset="-120"/>
              </a:rPr>
              <a:t>日</a:t>
            </a:r>
            <a:r>
              <a:rPr lang="en-US" altLang="zh-TW" sz="1600" dirty="0">
                <a:latin typeface="Noto Serif TC Black" panose="02020900000000000000" pitchFamily="18" charset="-120"/>
                <a:ea typeface="Noto Serif TC Black" panose="02020900000000000000" pitchFamily="18" charset="-120"/>
              </a:rPr>
              <a:t> </a:t>
            </a:r>
            <a:r>
              <a:rPr lang="zh-TW" altLang="en-US" sz="1600" dirty="0">
                <a:latin typeface="Noto Serif TC Black" panose="02020900000000000000" pitchFamily="18" charset="-120"/>
                <a:ea typeface="Noto Serif TC Black" panose="02020900000000000000" pitchFamily="18" charset="-120"/>
              </a:rPr>
              <a:t>函頒</a:t>
            </a:r>
            <a:endParaRPr lang="en-US" altLang="zh-TW" sz="1600" b="1" dirty="0">
              <a:solidFill>
                <a:srgbClr val="FF0000"/>
              </a:solidFill>
              <a:latin typeface="Noto Serif TC Black" panose="02020900000000000000" pitchFamily="18" charset="-120"/>
              <a:ea typeface="Noto Serif TC Black" panose="02020900000000000000" pitchFamily="18" charset="-120"/>
            </a:endParaRPr>
          </a:p>
          <a:p>
            <a:r>
              <a:rPr lang="zh-TW" altLang="en-US" sz="1600" b="1" dirty="0">
                <a:solidFill>
                  <a:srgbClr val="FF0000"/>
                </a:solidFill>
                <a:latin typeface="Noto Serif TC Black" panose="02020900000000000000" pitchFamily="18" charset="-120"/>
                <a:ea typeface="Noto Serif TC Black" panose="02020900000000000000" pitchFamily="18" charset="-120"/>
              </a:rPr>
              <a:t>營建剩餘土石方處理方案</a:t>
            </a:r>
            <a:endParaRPr lang="en-US" altLang="zh-TW" sz="1600" b="1" dirty="0">
              <a:solidFill>
                <a:srgbClr val="FF0000"/>
              </a:solidFill>
              <a:latin typeface="Noto Serif TC Black" panose="02020900000000000000" pitchFamily="18" charset="-120"/>
              <a:ea typeface="Noto Serif TC Black" panose="02020900000000000000" pitchFamily="18" charset="-120"/>
            </a:endParaRPr>
          </a:p>
          <a:p>
            <a:r>
              <a:rPr lang="en-US" altLang="zh-TW" sz="1600" dirty="0">
                <a:latin typeface="Noto Serif TC Black" panose="02020900000000000000" pitchFamily="18" charset="-120"/>
                <a:ea typeface="Noto Serif TC Black" panose="02020900000000000000" pitchFamily="18" charset="-120"/>
              </a:rPr>
              <a:t>82</a:t>
            </a:r>
            <a:r>
              <a:rPr lang="zh-TW" altLang="en-US" sz="1600" dirty="0">
                <a:latin typeface="Noto Serif TC Black" panose="02020900000000000000" pitchFamily="18" charset="-120"/>
                <a:ea typeface="Noto Serif TC Black" panose="02020900000000000000" pitchFamily="18" charset="-120"/>
              </a:rPr>
              <a:t>年</a:t>
            </a:r>
            <a:r>
              <a:rPr lang="en-US" altLang="zh-TW" sz="1600" dirty="0">
                <a:latin typeface="Noto Serif TC Black" panose="02020900000000000000" pitchFamily="18" charset="-120"/>
                <a:ea typeface="Noto Serif TC Black" panose="02020900000000000000" pitchFamily="18" charset="-120"/>
              </a:rPr>
              <a:t>-96</a:t>
            </a:r>
            <a:r>
              <a:rPr lang="zh-TW" altLang="en-US" sz="1600" dirty="0">
                <a:latin typeface="Noto Serif TC Black" panose="02020900000000000000" pitchFamily="18" charset="-120"/>
                <a:ea typeface="Noto Serif TC Black" panose="02020900000000000000" pitchFamily="18" charset="-120"/>
              </a:rPr>
              <a:t>年修正</a:t>
            </a:r>
            <a:r>
              <a:rPr lang="en-US" altLang="zh-TW" sz="1600" dirty="0">
                <a:latin typeface="Noto Serif TC Black" panose="02020900000000000000" pitchFamily="18" charset="-120"/>
                <a:ea typeface="Noto Serif TC Black" panose="02020900000000000000" pitchFamily="18" charset="-120"/>
              </a:rPr>
              <a:t>8</a:t>
            </a:r>
            <a:r>
              <a:rPr lang="zh-TW" altLang="en-US" sz="1600" dirty="0">
                <a:latin typeface="Noto Serif TC Black" panose="02020900000000000000" pitchFamily="18" charset="-120"/>
                <a:ea typeface="Noto Serif TC Black" panose="02020900000000000000" pitchFamily="18" charset="-120"/>
              </a:rPr>
              <a:t>次</a:t>
            </a:r>
            <a:endParaRPr lang="en-US" altLang="zh-TW" sz="1600" dirty="0">
              <a:latin typeface="Noto Serif TC Black" panose="02020900000000000000" pitchFamily="18" charset="-120"/>
              <a:ea typeface="Noto Serif TC Black" panose="02020900000000000000" pitchFamily="18" charset="-120"/>
            </a:endParaRPr>
          </a:p>
          <a:p>
            <a:r>
              <a:rPr lang="en-US" altLang="zh-TW" sz="1600" b="1" dirty="0">
                <a:solidFill>
                  <a:srgbClr val="FF0000"/>
                </a:solidFill>
                <a:latin typeface="Noto Serif TC Black" panose="02020900000000000000" pitchFamily="18" charset="-120"/>
                <a:ea typeface="Noto Serif TC Black" panose="02020900000000000000" pitchFamily="18" charset="-120"/>
              </a:rPr>
              <a:t>108</a:t>
            </a:r>
            <a:r>
              <a:rPr lang="zh-TW" altLang="en-US" sz="1600" b="1" dirty="0">
                <a:solidFill>
                  <a:srgbClr val="FF0000"/>
                </a:solidFill>
                <a:latin typeface="Noto Serif TC Black" panose="02020900000000000000" pitchFamily="18" charset="-120"/>
                <a:ea typeface="Noto Serif TC Black" panose="02020900000000000000" pitchFamily="18" charset="-120"/>
              </a:rPr>
              <a:t>年</a:t>
            </a:r>
            <a:r>
              <a:rPr lang="en-US" altLang="zh-TW" sz="1600" b="1" dirty="0">
                <a:solidFill>
                  <a:srgbClr val="FF0000"/>
                </a:solidFill>
                <a:latin typeface="Noto Serif TC Black" panose="02020900000000000000" pitchFamily="18" charset="-120"/>
                <a:ea typeface="Noto Serif TC Black" panose="02020900000000000000" pitchFamily="18" charset="-120"/>
              </a:rPr>
              <a:t>9</a:t>
            </a:r>
            <a:r>
              <a:rPr lang="zh-TW" altLang="en-US" sz="1600" b="1" dirty="0">
                <a:solidFill>
                  <a:srgbClr val="FF0000"/>
                </a:solidFill>
                <a:latin typeface="Noto Serif TC Black" panose="02020900000000000000" pitchFamily="18" charset="-120"/>
                <a:ea typeface="Noto Serif TC Black" panose="02020900000000000000" pitchFamily="18" charset="-120"/>
              </a:rPr>
              <a:t>月</a:t>
            </a:r>
            <a:r>
              <a:rPr lang="en-US" altLang="zh-TW" sz="1600" b="1" dirty="0">
                <a:solidFill>
                  <a:srgbClr val="FF0000"/>
                </a:solidFill>
                <a:latin typeface="Noto Serif TC Black" panose="02020900000000000000" pitchFamily="18" charset="-120"/>
                <a:ea typeface="Noto Serif TC Black" panose="02020900000000000000" pitchFamily="18" charset="-120"/>
              </a:rPr>
              <a:t>11</a:t>
            </a:r>
            <a:r>
              <a:rPr lang="zh-TW" altLang="en-US" sz="1600" b="1" dirty="0">
                <a:solidFill>
                  <a:srgbClr val="FF0000"/>
                </a:solidFill>
                <a:latin typeface="Noto Serif TC Black" panose="02020900000000000000" pitchFamily="18" charset="-120"/>
                <a:ea typeface="Noto Serif TC Black" panose="02020900000000000000" pitchFamily="18" charset="-120"/>
              </a:rPr>
              <a:t>日函頒修正</a:t>
            </a:r>
          </a:p>
        </p:txBody>
      </p:sp>
      <p:sp>
        <p:nvSpPr>
          <p:cNvPr id="24" name="矩形 23">
            <a:extLst>
              <a:ext uri="{FF2B5EF4-FFF2-40B4-BE49-F238E27FC236}">
                <a16:creationId xmlns:a16="http://schemas.microsoft.com/office/drawing/2014/main" id="{B167053C-1482-4B2A-8EF4-414E155E6769}"/>
              </a:ext>
            </a:extLst>
          </p:cNvPr>
          <p:cNvSpPr/>
          <p:nvPr/>
        </p:nvSpPr>
        <p:spPr>
          <a:xfrm>
            <a:off x="245190" y="5881888"/>
            <a:ext cx="8045074" cy="369332"/>
          </a:xfrm>
          <a:prstGeom prst="rect">
            <a:avLst/>
          </a:prstGeom>
        </p:spPr>
        <p:txBody>
          <a:bodyPr wrap="square">
            <a:spAutoFit/>
          </a:bodyPr>
          <a:lstStyle/>
          <a:p>
            <a:r>
              <a:rPr lang="zh-TW" altLang="en-US" dirty="0">
                <a:solidFill>
                  <a:srgbClr val="FF0000"/>
                </a:solidFill>
                <a:latin typeface="Noto Serif TC Black" panose="02020900000000000000" pitchFamily="18" charset="-120"/>
                <a:ea typeface="Noto Serif TC Black" panose="02020900000000000000" pitchFamily="18" charset="-120"/>
              </a:rPr>
              <a:t>現況為政策指導原則，未來可能訂定專法「營建剩餘土石方管理法」</a:t>
            </a:r>
            <a:r>
              <a:rPr lang="en-US" altLang="zh-TW" dirty="0">
                <a:solidFill>
                  <a:srgbClr val="FF0000"/>
                </a:solidFill>
                <a:latin typeface="Noto Serif TC Black" panose="02020900000000000000" pitchFamily="18" charset="-120"/>
                <a:ea typeface="Noto Serif TC Black" panose="02020900000000000000" pitchFamily="18" charset="-120"/>
              </a:rPr>
              <a:t>?</a:t>
            </a:r>
            <a:endParaRPr lang="zh-TW" altLang="en-US" dirty="0">
              <a:solidFill>
                <a:srgbClr val="FF0000"/>
              </a:solidFill>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3485498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2D5FC9-A099-4A6B-9185-D13822521807}"/>
              </a:ext>
            </a:extLst>
          </p:cNvPr>
          <p:cNvSpPr>
            <a:spLocks noGrp="1"/>
          </p:cNvSpPr>
          <p:nvPr>
            <p:ph type="title"/>
          </p:nvPr>
        </p:nvSpPr>
        <p:spPr>
          <a:xfrm>
            <a:off x="0" y="22000"/>
            <a:ext cx="7886700" cy="970573"/>
          </a:xfrm>
        </p:spPr>
        <p:txBody>
          <a:bodyPr/>
          <a:lstStyle/>
          <a:p>
            <a:r>
              <a:rPr lang="zh-TW" altLang="en-US" dirty="0">
                <a:latin typeface="Noto Serif TC Black" panose="02020900000000000000" pitchFamily="18" charset="-120"/>
                <a:ea typeface="Noto Serif TC Black" panose="02020900000000000000" pitchFamily="18" charset="-120"/>
              </a:rPr>
              <a:t>營建剩餘土石方處理方式</a:t>
            </a:r>
          </a:p>
        </p:txBody>
      </p:sp>
      <p:sp>
        <p:nvSpPr>
          <p:cNvPr id="4" name="投影片編號版面配置區 3">
            <a:extLst>
              <a:ext uri="{FF2B5EF4-FFF2-40B4-BE49-F238E27FC236}">
                <a16:creationId xmlns:a16="http://schemas.microsoft.com/office/drawing/2014/main" id="{4C06786B-A051-48C5-8079-1B0ABCF112B5}"/>
              </a:ext>
            </a:extLst>
          </p:cNvPr>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24</a:t>
            </a:fld>
            <a:endParaRPr lang="zh-TW" altLang="en-US">
              <a:latin typeface="Noto Serif TC Black" panose="02020900000000000000" pitchFamily="18" charset="-120"/>
              <a:ea typeface="Noto Serif TC Black" panose="02020900000000000000" pitchFamily="18" charset="-120"/>
            </a:endParaRPr>
          </a:p>
        </p:txBody>
      </p:sp>
      <p:sp>
        <p:nvSpPr>
          <p:cNvPr id="5" name="矩形 4">
            <a:extLst>
              <a:ext uri="{FF2B5EF4-FFF2-40B4-BE49-F238E27FC236}">
                <a16:creationId xmlns:a16="http://schemas.microsoft.com/office/drawing/2014/main" id="{210B3C4A-8679-4152-AE7C-3EFB0C3B272C}"/>
              </a:ext>
            </a:extLst>
          </p:cNvPr>
          <p:cNvSpPr/>
          <p:nvPr/>
        </p:nvSpPr>
        <p:spPr>
          <a:xfrm>
            <a:off x="1907133" y="1436246"/>
            <a:ext cx="1848464" cy="1101213"/>
          </a:xfrm>
          <a:prstGeom prst="rect">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Noto Serif TC Black" panose="02020900000000000000" pitchFamily="18" charset="-120"/>
                <a:ea typeface="Noto Serif TC Black" panose="02020900000000000000" pitchFamily="18" charset="-120"/>
              </a:rPr>
              <a:t>公共工程產出</a:t>
            </a:r>
            <a:endParaRPr lang="en-US" altLang="zh-TW" dirty="0">
              <a:latin typeface="Noto Serif TC Black" panose="02020900000000000000" pitchFamily="18" charset="-120"/>
              <a:ea typeface="Noto Serif TC Black" panose="02020900000000000000" pitchFamily="18" charset="-120"/>
            </a:endParaRPr>
          </a:p>
          <a:p>
            <a:pPr algn="ctr"/>
            <a:r>
              <a:rPr lang="zh-TW" altLang="en-US" dirty="0">
                <a:latin typeface="Noto Serif TC Black" panose="02020900000000000000" pitchFamily="18" charset="-120"/>
                <a:ea typeface="Noto Serif TC Black" panose="02020900000000000000" pitchFamily="18" charset="-120"/>
              </a:rPr>
              <a:t>營建剩餘土石方</a:t>
            </a:r>
          </a:p>
        </p:txBody>
      </p:sp>
      <p:sp>
        <p:nvSpPr>
          <p:cNvPr id="6" name="矩形 5">
            <a:extLst>
              <a:ext uri="{FF2B5EF4-FFF2-40B4-BE49-F238E27FC236}">
                <a16:creationId xmlns:a16="http://schemas.microsoft.com/office/drawing/2014/main" id="{DB675215-3FBF-4B14-8DB1-8CAAF566D596}"/>
              </a:ext>
            </a:extLst>
          </p:cNvPr>
          <p:cNvSpPr/>
          <p:nvPr/>
        </p:nvSpPr>
        <p:spPr>
          <a:xfrm>
            <a:off x="4501994" y="1462092"/>
            <a:ext cx="1848464" cy="1101213"/>
          </a:xfrm>
          <a:prstGeom prst="rect">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Noto Serif TC Black" panose="02020900000000000000" pitchFamily="18" charset="-120"/>
                <a:ea typeface="Noto Serif TC Black" panose="02020900000000000000" pitchFamily="18" charset="-120"/>
              </a:rPr>
              <a:t>土方交換</a:t>
            </a:r>
          </a:p>
        </p:txBody>
      </p:sp>
      <p:sp>
        <p:nvSpPr>
          <p:cNvPr id="7" name="矩形 6">
            <a:extLst>
              <a:ext uri="{FF2B5EF4-FFF2-40B4-BE49-F238E27FC236}">
                <a16:creationId xmlns:a16="http://schemas.microsoft.com/office/drawing/2014/main" id="{4FBFE04D-D89A-4950-89A9-D508AA6CE5F1}"/>
              </a:ext>
            </a:extLst>
          </p:cNvPr>
          <p:cNvSpPr/>
          <p:nvPr/>
        </p:nvSpPr>
        <p:spPr>
          <a:xfrm>
            <a:off x="4501994" y="3000840"/>
            <a:ext cx="1848464" cy="1101213"/>
          </a:xfrm>
          <a:prstGeom prst="rect">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Noto Serif TC Black" panose="02020900000000000000" pitchFamily="18" charset="-120"/>
                <a:ea typeface="Noto Serif TC Black" panose="02020900000000000000" pitchFamily="18" charset="-120"/>
              </a:rPr>
              <a:t>可再利用物料</a:t>
            </a:r>
            <a:endParaRPr lang="en-US" altLang="zh-TW" dirty="0">
              <a:latin typeface="Noto Serif TC Black" panose="02020900000000000000" pitchFamily="18" charset="-120"/>
              <a:ea typeface="Noto Serif TC Black" panose="02020900000000000000" pitchFamily="18" charset="-120"/>
            </a:endParaRPr>
          </a:p>
          <a:p>
            <a:pPr algn="ctr"/>
            <a:r>
              <a:rPr lang="en-US" altLang="zh-TW" sz="1600" dirty="0">
                <a:latin typeface="Noto Serif TC Black" panose="02020900000000000000" pitchFamily="18" charset="-120"/>
                <a:ea typeface="Noto Serif TC Black" panose="02020900000000000000" pitchFamily="18" charset="-120"/>
              </a:rPr>
              <a:t>(</a:t>
            </a:r>
            <a:r>
              <a:rPr lang="zh-TW" altLang="en-US" sz="1600" dirty="0">
                <a:latin typeface="Noto Serif TC Black" panose="02020900000000000000" pitchFamily="18" charset="-120"/>
                <a:ea typeface="Noto Serif TC Black" panose="02020900000000000000" pitchFamily="18" charset="-120"/>
              </a:rPr>
              <a:t>逕為交易，目前僅桃園市、台中市</a:t>
            </a:r>
            <a:r>
              <a:rPr lang="en-US" altLang="zh-TW" sz="1600" dirty="0">
                <a:latin typeface="Noto Serif TC Black" panose="02020900000000000000" pitchFamily="18" charset="-120"/>
                <a:ea typeface="Noto Serif TC Black" panose="02020900000000000000" pitchFamily="18" charset="-120"/>
              </a:rPr>
              <a:t>)</a:t>
            </a:r>
            <a:endParaRPr lang="zh-TW" altLang="en-US" sz="1600" dirty="0">
              <a:latin typeface="Noto Serif TC Black" panose="02020900000000000000" pitchFamily="18" charset="-120"/>
              <a:ea typeface="Noto Serif TC Black" panose="02020900000000000000" pitchFamily="18" charset="-120"/>
            </a:endParaRPr>
          </a:p>
        </p:txBody>
      </p:sp>
      <p:sp>
        <p:nvSpPr>
          <p:cNvPr id="8" name="矩形 7">
            <a:extLst>
              <a:ext uri="{FF2B5EF4-FFF2-40B4-BE49-F238E27FC236}">
                <a16:creationId xmlns:a16="http://schemas.microsoft.com/office/drawing/2014/main" id="{4C9BA8AF-8084-4003-8D86-D25F8BC98A53}"/>
              </a:ext>
            </a:extLst>
          </p:cNvPr>
          <p:cNvSpPr/>
          <p:nvPr/>
        </p:nvSpPr>
        <p:spPr>
          <a:xfrm>
            <a:off x="4501994" y="4539588"/>
            <a:ext cx="1848464" cy="1101213"/>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Noto Serif TC Black" panose="02020900000000000000" pitchFamily="18" charset="-120"/>
                <a:ea typeface="Noto Serif TC Black" panose="02020900000000000000" pitchFamily="18" charset="-120"/>
              </a:rPr>
              <a:t>送至收容處理場所</a:t>
            </a:r>
          </a:p>
        </p:txBody>
      </p:sp>
      <p:sp>
        <p:nvSpPr>
          <p:cNvPr id="9" name="矩形 8">
            <a:extLst>
              <a:ext uri="{FF2B5EF4-FFF2-40B4-BE49-F238E27FC236}">
                <a16:creationId xmlns:a16="http://schemas.microsoft.com/office/drawing/2014/main" id="{B7E38262-2077-4DFF-B491-AB3C2E4DC8BC}"/>
              </a:ext>
            </a:extLst>
          </p:cNvPr>
          <p:cNvSpPr/>
          <p:nvPr/>
        </p:nvSpPr>
        <p:spPr>
          <a:xfrm>
            <a:off x="6835768" y="4008185"/>
            <a:ext cx="2094271" cy="531403"/>
          </a:xfrm>
          <a:prstGeom prst="rect">
            <a:avLst/>
          </a:prstGeom>
          <a:solidFill>
            <a:srgbClr val="FF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Noto Serif TC Black" panose="02020900000000000000" pitchFamily="18" charset="-120"/>
                <a:ea typeface="Noto Serif TC Black" panose="02020900000000000000" pitchFamily="18" charset="-120"/>
              </a:rPr>
              <a:t>土資場</a:t>
            </a:r>
          </a:p>
        </p:txBody>
      </p:sp>
      <p:sp>
        <p:nvSpPr>
          <p:cNvPr id="10" name="矩形 9">
            <a:extLst>
              <a:ext uri="{FF2B5EF4-FFF2-40B4-BE49-F238E27FC236}">
                <a16:creationId xmlns:a16="http://schemas.microsoft.com/office/drawing/2014/main" id="{3BC4E1F9-50AD-4BA0-BF22-5F95F18E4DA4}"/>
              </a:ext>
            </a:extLst>
          </p:cNvPr>
          <p:cNvSpPr/>
          <p:nvPr/>
        </p:nvSpPr>
        <p:spPr>
          <a:xfrm>
            <a:off x="6835768" y="4612409"/>
            <a:ext cx="2094271" cy="531403"/>
          </a:xfrm>
          <a:prstGeom prst="rect">
            <a:avLst/>
          </a:prstGeom>
          <a:solidFill>
            <a:srgbClr val="FF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Noto Serif TC Black" panose="02020900000000000000" pitchFamily="18" charset="-120"/>
                <a:ea typeface="Noto Serif TC Black" panose="02020900000000000000" pitchFamily="18" charset="-120"/>
              </a:rPr>
              <a:t>目的事業處理場所</a:t>
            </a:r>
          </a:p>
        </p:txBody>
      </p:sp>
      <p:sp>
        <p:nvSpPr>
          <p:cNvPr id="11" name="矩形 10">
            <a:extLst>
              <a:ext uri="{FF2B5EF4-FFF2-40B4-BE49-F238E27FC236}">
                <a16:creationId xmlns:a16="http://schemas.microsoft.com/office/drawing/2014/main" id="{2F66E652-6E4B-42DB-A898-ED0455FC16C3}"/>
              </a:ext>
            </a:extLst>
          </p:cNvPr>
          <p:cNvSpPr/>
          <p:nvPr/>
        </p:nvSpPr>
        <p:spPr>
          <a:xfrm>
            <a:off x="6835768" y="5216633"/>
            <a:ext cx="2094271" cy="617639"/>
          </a:xfrm>
          <a:prstGeom prst="rect">
            <a:avLst/>
          </a:prstGeom>
          <a:solidFill>
            <a:srgbClr val="FF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Noto Serif TC Black" panose="02020900000000000000" pitchFamily="18" charset="-120"/>
                <a:ea typeface="Noto Serif TC Black" panose="02020900000000000000" pitchFamily="18" charset="-120"/>
              </a:rPr>
              <a:t>經政府機關依法核准之場所</a:t>
            </a:r>
          </a:p>
        </p:txBody>
      </p:sp>
      <p:cxnSp>
        <p:nvCxnSpPr>
          <p:cNvPr id="15" name="直線單箭頭接點 14">
            <a:extLst>
              <a:ext uri="{FF2B5EF4-FFF2-40B4-BE49-F238E27FC236}">
                <a16:creationId xmlns:a16="http://schemas.microsoft.com/office/drawing/2014/main" id="{D1492925-92A7-41F9-AE88-8A5867A1CD4A}"/>
              </a:ext>
            </a:extLst>
          </p:cNvPr>
          <p:cNvCxnSpPr>
            <a:stCxn id="5" idx="3"/>
            <a:endCxn id="6" idx="1"/>
          </p:cNvCxnSpPr>
          <p:nvPr/>
        </p:nvCxnSpPr>
        <p:spPr>
          <a:xfrm>
            <a:off x="3755597" y="1986853"/>
            <a:ext cx="746397" cy="258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84C5E7D4-555B-46E0-AF8A-A1B73D147126}"/>
              </a:ext>
            </a:extLst>
          </p:cNvPr>
          <p:cNvCxnSpPr>
            <a:stCxn id="5" idx="3"/>
            <a:endCxn id="7" idx="1"/>
          </p:cNvCxnSpPr>
          <p:nvPr/>
        </p:nvCxnSpPr>
        <p:spPr>
          <a:xfrm>
            <a:off x="3755597" y="1986853"/>
            <a:ext cx="746397" cy="15645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D2937AEC-0AEC-4894-AE10-AF78563C9956}"/>
              </a:ext>
            </a:extLst>
          </p:cNvPr>
          <p:cNvCxnSpPr>
            <a:stCxn id="5" idx="3"/>
            <a:endCxn id="8" idx="1"/>
          </p:cNvCxnSpPr>
          <p:nvPr/>
        </p:nvCxnSpPr>
        <p:spPr>
          <a:xfrm>
            <a:off x="3755597" y="1986853"/>
            <a:ext cx="746397" cy="31033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93C1EB10-8DE4-4842-871D-D64793F931E1}"/>
              </a:ext>
            </a:extLst>
          </p:cNvPr>
          <p:cNvCxnSpPr>
            <a:stCxn id="8" idx="3"/>
            <a:endCxn id="9" idx="1"/>
          </p:cNvCxnSpPr>
          <p:nvPr/>
        </p:nvCxnSpPr>
        <p:spPr>
          <a:xfrm flipV="1">
            <a:off x="6350458" y="4273887"/>
            <a:ext cx="485310" cy="8163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344CCDCC-4D2C-4794-86CE-F6F2D23E124A}"/>
              </a:ext>
            </a:extLst>
          </p:cNvPr>
          <p:cNvCxnSpPr>
            <a:stCxn id="8" idx="3"/>
            <a:endCxn id="10" idx="1"/>
          </p:cNvCxnSpPr>
          <p:nvPr/>
        </p:nvCxnSpPr>
        <p:spPr>
          <a:xfrm flipV="1">
            <a:off x="6350458" y="4878111"/>
            <a:ext cx="485310" cy="2120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CB1C3B4C-8354-4827-8FFF-DB888378551B}"/>
              </a:ext>
            </a:extLst>
          </p:cNvPr>
          <p:cNvCxnSpPr>
            <a:cxnSpLocks/>
            <a:stCxn id="8" idx="3"/>
            <a:endCxn id="11" idx="1"/>
          </p:cNvCxnSpPr>
          <p:nvPr/>
        </p:nvCxnSpPr>
        <p:spPr>
          <a:xfrm>
            <a:off x="6350458" y="5090195"/>
            <a:ext cx="485310" cy="4352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B6F1496F-77EA-4AA1-AD05-3414D59A1345}"/>
              </a:ext>
            </a:extLst>
          </p:cNvPr>
          <p:cNvSpPr/>
          <p:nvPr/>
        </p:nvSpPr>
        <p:spPr>
          <a:xfrm>
            <a:off x="1907133" y="3580828"/>
            <a:ext cx="1848464" cy="1101213"/>
          </a:xfrm>
          <a:prstGeom prst="rect">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Noto Serif TC Black" panose="02020900000000000000" pitchFamily="18" charset="-120"/>
                <a:ea typeface="Noto Serif TC Black" panose="02020900000000000000" pitchFamily="18" charset="-120"/>
              </a:rPr>
              <a:t>民間工程產出</a:t>
            </a:r>
            <a:endParaRPr lang="en-US" altLang="zh-TW" dirty="0">
              <a:latin typeface="Noto Serif TC Black" panose="02020900000000000000" pitchFamily="18" charset="-120"/>
              <a:ea typeface="Noto Serif TC Black" panose="02020900000000000000" pitchFamily="18" charset="-120"/>
            </a:endParaRPr>
          </a:p>
          <a:p>
            <a:pPr algn="ctr"/>
            <a:r>
              <a:rPr lang="zh-TW" altLang="en-US" dirty="0">
                <a:latin typeface="Noto Serif TC Black" panose="02020900000000000000" pitchFamily="18" charset="-120"/>
                <a:ea typeface="Noto Serif TC Black" panose="02020900000000000000" pitchFamily="18" charset="-120"/>
              </a:rPr>
              <a:t>營建剩餘土石方</a:t>
            </a:r>
          </a:p>
        </p:txBody>
      </p:sp>
      <p:cxnSp>
        <p:nvCxnSpPr>
          <p:cNvPr id="19" name="直線單箭頭接點 18">
            <a:extLst>
              <a:ext uri="{FF2B5EF4-FFF2-40B4-BE49-F238E27FC236}">
                <a16:creationId xmlns:a16="http://schemas.microsoft.com/office/drawing/2014/main" id="{C8DA2D33-CDE8-4E09-924C-03C6D14AF71F}"/>
              </a:ext>
            </a:extLst>
          </p:cNvPr>
          <p:cNvCxnSpPr>
            <a:stCxn id="25" idx="3"/>
            <a:endCxn id="8" idx="1"/>
          </p:cNvCxnSpPr>
          <p:nvPr/>
        </p:nvCxnSpPr>
        <p:spPr>
          <a:xfrm>
            <a:off x="3755597" y="4131435"/>
            <a:ext cx="746397" cy="9587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445C0E31-8FDF-4315-8580-E6DBC4E37325}"/>
              </a:ext>
            </a:extLst>
          </p:cNvPr>
          <p:cNvCxnSpPr>
            <a:cxnSpLocks/>
            <a:stCxn id="25" idx="3"/>
            <a:endCxn id="7" idx="1"/>
          </p:cNvCxnSpPr>
          <p:nvPr/>
        </p:nvCxnSpPr>
        <p:spPr>
          <a:xfrm flipV="1">
            <a:off x="3755597" y="3551447"/>
            <a:ext cx="746397" cy="579988"/>
          </a:xfrm>
          <a:prstGeom prst="straightConnector1">
            <a:avLst/>
          </a:prstGeom>
          <a:ln w="38100">
            <a:solidFill>
              <a:srgbClr val="FF0000"/>
            </a:solidFill>
            <a:prstDash val="sysDash"/>
            <a:tailEnd type="triangle"/>
          </a:ln>
        </p:spPr>
        <p:style>
          <a:lnRef idx="1">
            <a:schemeClr val="accent2"/>
          </a:lnRef>
          <a:fillRef idx="0">
            <a:schemeClr val="accent2"/>
          </a:fillRef>
          <a:effectRef idx="0">
            <a:schemeClr val="accent2"/>
          </a:effectRef>
          <a:fontRef idx="minor">
            <a:schemeClr val="tx1"/>
          </a:fontRef>
        </p:style>
      </p:cxnSp>
      <p:sp>
        <p:nvSpPr>
          <p:cNvPr id="31" name="矩形 30">
            <a:extLst>
              <a:ext uri="{FF2B5EF4-FFF2-40B4-BE49-F238E27FC236}">
                <a16:creationId xmlns:a16="http://schemas.microsoft.com/office/drawing/2014/main" id="{773A85B4-1409-4603-9652-AC4544BA99DE}"/>
              </a:ext>
            </a:extLst>
          </p:cNvPr>
          <p:cNvSpPr/>
          <p:nvPr/>
        </p:nvSpPr>
        <p:spPr>
          <a:xfrm>
            <a:off x="668576" y="2076090"/>
            <a:ext cx="628650" cy="2055344"/>
          </a:xfrm>
          <a:prstGeom prst="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Noto Serif TC Black" panose="02020900000000000000" pitchFamily="18" charset="-120"/>
                <a:ea typeface="Noto Serif TC Black" panose="02020900000000000000" pitchFamily="18" charset="-120"/>
              </a:rPr>
              <a:t>土方平衡</a:t>
            </a:r>
          </a:p>
        </p:txBody>
      </p:sp>
      <p:cxnSp>
        <p:nvCxnSpPr>
          <p:cNvPr id="33" name="直線單箭頭接點 32">
            <a:extLst>
              <a:ext uri="{FF2B5EF4-FFF2-40B4-BE49-F238E27FC236}">
                <a16:creationId xmlns:a16="http://schemas.microsoft.com/office/drawing/2014/main" id="{D93187F3-B4CD-4C28-A69E-C679583F32D9}"/>
              </a:ext>
            </a:extLst>
          </p:cNvPr>
          <p:cNvCxnSpPr>
            <a:stCxn id="31" idx="3"/>
            <a:endCxn id="5" idx="1"/>
          </p:cNvCxnSpPr>
          <p:nvPr/>
        </p:nvCxnSpPr>
        <p:spPr>
          <a:xfrm flipV="1">
            <a:off x="1297226" y="1986853"/>
            <a:ext cx="609907" cy="11169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A1C491B9-2503-4960-A7EB-A80B3D9856FB}"/>
              </a:ext>
            </a:extLst>
          </p:cNvPr>
          <p:cNvCxnSpPr>
            <a:stCxn id="31" idx="3"/>
            <a:endCxn id="25" idx="1"/>
          </p:cNvCxnSpPr>
          <p:nvPr/>
        </p:nvCxnSpPr>
        <p:spPr>
          <a:xfrm>
            <a:off x="1297226" y="3103762"/>
            <a:ext cx="609907" cy="10276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文字方塊 35">
            <a:extLst>
              <a:ext uri="{FF2B5EF4-FFF2-40B4-BE49-F238E27FC236}">
                <a16:creationId xmlns:a16="http://schemas.microsoft.com/office/drawing/2014/main" id="{010C8D7A-6258-4231-BA32-9C6A3FC5AFAE}"/>
              </a:ext>
            </a:extLst>
          </p:cNvPr>
          <p:cNvSpPr txBox="1"/>
          <p:nvPr/>
        </p:nvSpPr>
        <p:spPr>
          <a:xfrm>
            <a:off x="4476292" y="1051943"/>
            <a:ext cx="536713" cy="461665"/>
          </a:xfrm>
          <a:prstGeom prst="rect">
            <a:avLst/>
          </a:prstGeom>
          <a:noFill/>
        </p:spPr>
        <p:txBody>
          <a:bodyPr wrap="square" rtlCol="0">
            <a:spAutoFit/>
          </a:bodyPr>
          <a:lstStyle/>
          <a:p>
            <a:r>
              <a:rPr lang="en-US" altLang="zh-TW" sz="2400" b="1" dirty="0">
                <a:solidFill>
                  <a:srgbClr val="FF0000"/>
                </a:solidFill>
                <a:latin typeface="Noto Serif TC Black" panose="02020900000000000000" pitchFamily="18" charset="-120"/>
                <a:ea typeface="Noto Serif TC Black" panose="02020900000000000000" pitchFamily="18" charset="-120"/>
              </a:rPr>
              <a:t>2</a:t>
            </a:r>
            <a:endParaRPr lang="zh-TW" altLang="en-US" sz="2400" b="1" dirty="0">
              <a:solidFill>
                <a:srgbClr val="FF0000"/>
              </a:solidFill>
              <a:latin typeface="Noto Serif TC Black" panose="02020900000000000000" pitchFamily="18" charset="-120"/>
              <a:ea typeface="Noto Serif TC Black" panose="02020900000000000000" pitchFamily="18" charset="-120"/>
            </a:endParaRPr>
          </a:p>
        </p:txBody>
      </p:sp>
      <p:sp>
        <p:nvSpPr>
          <p:cNvPr id="37" name="文字方塊 36">
            <a:extLst>
              <a:ext uri="{FF2B5EF4-FFF2-40B4-BE49-F238E27FC236}">
                <a16:creationId xmlns:a16="http://schemas.microsoft.com/office/drawing/2014/main" id="{C2534780-A4B3-4CC6-99D5-9A159B6115FE}"/>
              </a:ext>
            </a:extLst>
          </p:cNvPr>
          <p:cNvSpPr txBox="1"/>
          <p:nvPr/>
        </p:nvSpPr>
        <p:spPr>
          <a:xfrm>
            <a:off x="4476291" y="2576992"/>
            <a:ext cx="536713" cy="461665"/>
          </a:xfrm>
          <a:prstGeom prst="rect">
            <a:avLst/>
          </a:prstGeom>
          <a:noFill/>
        </p:spPr>
        <p:txBody>
          <a:bodyPr wrap="square" rtlCol="0">
            <a:spAutoFit/>
          </a:bodyPr>
          <a:lstStyle/>
          <a:p>
            <a:r>
              <a:rPr lang="en-US" altLang="zh-TW" sz="2400" b="1" dirty="0">
                <a:solidFill>
                  <a:srgbClr val="FF0000"/>
                </a:solidFill>
                <a:latin typeface="Noto Serif TC Black" panose="02020900000000000000" pitchFamily="18" charset="-120"/>
                <a:ea typeface="Noto Serif TC Black" panose="02020900000000000000" pitchFamily="18" charset="-120"/>
              </a:rPr>
              <a:t>3</a:t>
            </a:r>
            <a:endParaRPr lang="zh-TW" altLang="en-US" sz="2400" b="1" dirty="0">
              <a:solidFill>
                <a:srgbClr val="FF0000"/>
              </a:solidFill>
              <a:latin typeface="Noto Serif TC Black" panose="02020900000000000000" pitchFamily="18" charset="-120"/>
              <a:ea typeface="Noto Serif TC Black" panose="02020900000000000000" pitchFamily="18" charset="-120"/>
            </a:endParaRPr>
          </a:p>
        </p:txBody>
      </p:sp>
      <p:sp>
        <p:nvSpPr>
          <p:cNvPr id="38" name="文字方塊 37">
            <a:extLst>
              <a:ext uri="{FF2B5EF4-FFF2-40B4-BE49-F238E27FC236}">
                <a16:creationId xmlns:a16="http://schemas.microsoft.com/office/drawing/2014/main" id="{D66583CA-A42F-4E4D-AD8E-35B675FFC887}"/>
              </a:ext>
            </a:extLst>
          </p:cNvPr>
          <p:cNvSpPr txBox="1"/>
          <p:nvPr/>
        </p:nvSpPr>
        <p:spPr>
          <a:xfrm>
            <a:off x="4466452" y="4150744"/>
            <a:ext cx="536713" cy="461665"/>
          </a:xfrm>
          <a:prstGeom prst="rect">
            <a:avLst/>
          </a:prstGeom>
          <a:noFill/>
        </p:spPr>
        <p:txBody>
          <a:bodyPr wrap="square" rtlCol="0">
            <a:spAutoFit/>
          </a:bodyPr>
          <a:lstStyle/>
          <a:p>
            <a:r>
              <a:rPr lang="en-US" altLang="zh-TW" sz="2400" b="1" dirty="0">
                <a:solidFill>
                  <a:srgbClr val="FF0000"/>
                </a:solidFill>
                <a:latin typeface="Noto Serif TC Black" panose="02020900000000000000" pitchFamily="18" charset="-120"/>
                <a:ea typeface="Noto Serif TC Black" panose="02020900000000000000" pitchFamily="18" charset="-120"/>
              </a:rPr>
              <a:t>4</a:t>
            </a:r>
            <a:endParaRPr lang="zh-TW" altLang="en-US" sz="2400" b="1" dirty="0">
              <a:solidFill>
                <a:srgbClr val="FF0000"/>
              </a:solidFill>
              <a:latin typeface="Noto Serif TC Black" panose="02020900000000000000" pitchFamily="18" charset="-120"/>
              <a:ea typeface="Noto Serif TC Black" panose="02020900000000000000" pitchFamily="18" charset="-120"/>
            </a:endParaRPr>
          </a:p>
        </p:txBody>
      </p:sp>
      <p:sp>
        <p:nvSpPr>
          <p:cNvPr id="39" name="文字方塊 38">
            <a:extLst>
              <a:ext uri="{FF2B5EF4-FFF2-40B4-BE49-F238E27FC236}">
                <a16:creationId xmlns:a16="http://schemas.microsoft.com/office/drawing/2014/main" id="{3F346FF3-97C8-4037-A72F-081235F14385}"/>
              </a:ext>
            </a:extLst>
          </p:cNvPr>
          <p:cNvSpPr txBox="1"/>
          <p:nvPr/>
        </p:nvSpPr>
        <p:spPr>
          <a:xfrm>
            <a:off x="6435773" y="1689532"/>
            <a:ext cx="1602188" cy="646331"/>
          </a:xfrm>
          <a:prstGeom prst="rect">
            <a:avLst/>
          </a:prstGeom>
          <a:noFill/>
        </p:spPr>
        <p:txBody>
          <a:bodyPr wrap="square" rtlCol="0">
            <a:spAutoFit/>
          </a:bodyPr>
          <a:lstStyle/>
          <a:p>
            <a:r>
              <a:rPr lang="zh-TW" altLang="en-US" dirty="0">
                <a:latin typeface="Noto Serif TC Black" panose="02020900000000000000" pitchFamily="18" charset="-120"/>
                <a:ea typeface="Noto Serif TC Black" panose="02020900000000000000" pitchFamily="18" charset="-120"/>
              </a:rPr>
              <a:t>規劃設計階段預先撮合協商</a:t>
            </a:r>
          </a:p>
        </p:txBody>
      </p:sp>
      <p:sp>
        <p:nvSpPr>
          <p:cNvPr id="40" name="文字方塊 39">
            <a:extLst>
              <a:ext uri="{FF2B5EF4-FFF2-40B4-BE49-F238E27FC236}">
                <a16:creationId xmlns:a16="http://schemas.microsoft.com/office/drawing/2014/main" id="{A5924E19-A7F0-4C69-87FA-18D377E1C06A}"/>
              </a:ext>
            </a:extLst>
          </p:cNvPr>
          <p:cNvSpPr txBox="1"/>
          <p:nvPr/>
        </p:nvSpPr>
        <p:spPr>
          <a:xfrm>
            <a:off x="127845" y="5868962"/>
            <a:ext cx="5854865" cy="369332"/>
          </a:xfrm>
          <a:prstGeom prst="rect">
            <a:avLst/>
          </a:prstGeom>
          <a:noFill/>
        </p:spPr>
        <p:txBody>
          <a:bodyPr wrap="square" rtlCol="0">
            <a:spAutoFit/>
          </a:bodyPr>
          <a:lstStyle/>
          <a:p>
            <a:r>
              <a:rPr lang="zh-TW" altLang="en-US" b="1" dirty="0">
                <a:solidFill>
                  <a:srgbClr val="FF0000"/>
                </a:solidFill>
                <a:latin typeface="Noto Serif TC Black" panose="02020900000000000000" pitchFamily="18" charset="-120"/>
                <a:ea typeface="Noto Serif TC Black" panose="02020900000000000000" pitchFamily="18" charset="-120"/>
              </a:rPr>
              <a:t>如非屬前列處理方式，即為未妥善處理，視同違規棄置</a:t>
            </a:r>
          </a:p>
        </p:txBody>
      </p:sp>
      <p:sp>
        <p:nvSpPr>
          <p:cNvPr id="41" name="文字方塊 40">
            <a:extLst>
              <a:ext uri="{FF2B5EF4-FFF2-40B4-BE49-F238E27FC236}">
                <a16:creationId xmlns:a16="http://schemas.microsoft.com/office/drawing/2014/main" id="{05374FA2-378E-4052-97E5-90AE245ACD41}"/>
              </a:ext>
            </a:extLst>
          </p:cNvPr>
          <p:cNvSpPr txBox="1"/>
          <p:nvPr/>
        </p:nvSpPr>
        <p:spPr>
          <a:xfrm>
            <a:off x="608278" y="1634179"/>
            <a:ext cx="536713" cy="461665"/>
          </a:xfrm>
          <a:prstGeom prst="rect">
            <a:avLst/>
          </a:prstGeom>
          <a:noFill/>
        </p:spPr>
        <p:txBody>
          <a:bodyPr wrap="square" rtlCol="0">
            <a:spAutoFit/>
          </a:bodyPr>
          <a:lstStyle/>
          <a:p>
            <a:r>
              <a:rPr lang="en-US" altLang="zh-TW" sz="2400" b="1" dirty="0">
                <a:solidFill>
                  <a:srgbClr val="FF0000"/>
                </a:solidFill>
                <a:latin typeface="Noto Serif TC Black" panose="02020900000000000000" pitchFamily="18" charset="-120"/>
                <a:ea typeface="Noto Serif TC Black" panose="02020900000000000000" pitchFamily="18" charset="-120"/>
              </a:rPr>
              <a:t>1</a:t>
            </a:r>
            <a:endParaRPr lang="zh-TW" altLang="en-US" sz="2400" b="1" dirty="0">
              <a:solidFill>
                <a:srgbClr val="FF0000"/>
              </a:solidFill>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352547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廢棄物清理法與餘土關係</a:t>
            </a:r>
          </a:p>
        </p:txBody>
      </p:sp>
      <p:sp>
        <p:nvSpPr>
          <p:cNvPr id="4" name="投影片編號版面配置區 3"/>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25</a:t>
            </a:fld>
            <a:endParaRPr lang="zh-TW" altLang="en-US">
              <a:latin typeface="Noto Serif TC Black" panose="02020900000000000000" pitchFamily="18" charset="-120"/>
              <a:ea typeface="Noto Serif TC Black" panose="02020900000000000000" pitchFamily="18" charset="-120"/>
            </a:endParaRPr>
          </a:p>
        </p:txBody>
      </p:sp>
      <p:sp>
        <p:nvSpPr>
          <p:cNvPr id="10" name="文字方塊 9"/>
          <p:cNvSpPr txBox="1"/>
          <p:nvPr/>
        </p:nvSpPr>
        <p:spPr>
          <a:xfrm>
            <a:off x="492401" y="1074509"/>
            <a:ext cx="8020050" cy="5016758"/>
          </a:xfrm>
          <a:prstGeom prst="rect">
            <a:avLst/>
          </a:prstGeom>
          <a:noFill/>
        </p:spPr>
        <p:txBody>
          <a:bodyPr wrap="square" rtlCol="0">
            <a:spAutoFit/>
          </a:bodyPr>
          <a:lstStyle/>
          <a:p>
            <a:r>
              <a:rPr lang="zh-TW" altLang="en-US" sz="2000" b="1" dirty="0">
                <a:solidFill>
                  <a:srgbClr val="0070C0"/>
                </a:solidFill>
                <a:latin typeface="Noto Serif TC Black" panose="02020900000000000000" pitchFamily="18" charset="-120"/>
                <a:ea typeface="Noto Serif TC Black" panose="02020900000000000000" pitchFamily="18" charset="-120"/>
              </a:rPr>
              <a:t>廢棄物清理法</a:t>
            </a:r>
            <a:endParaRPr lang="en-US" altLang="zh-TW" sz="2000" b="1" dirty="0">
              <a:solidFill>
                <a:srgbClr val="0070C0"/>
              </a:solidFill>
              <a:latin typeface="Noto Serif TC Black" panose="02020900000000000000" pitchFamily="18" charset="-120"/>
              <a:ea typeface="Noto Serif TC Black" panose="02020900000000000000" pitchFamily="18" charset="-120"/>
            </a:endParaRPr>
          </a:p>
          <a:p>
            <a:pPr marL="804863" indent="-804863"/>
            <a:r>
              <a:rPr lang="zh-TW" altLang="en-US" sz="2000" dirty="0">
                <a:solidFill>
                  <a:srgbClr val="FF0000"/>
                </a:solidFill>
                <a:latin typeface="Noto Serif TC Black" panose="02020900000000000000" pitchFamily="18" charset="-120"/>
                <a:ea typeface="Noto Serif TC Black" panose="02020900000000000000" pitchFamily="18" charset="-120"/>
              </a:rPr>
              <a:t>第九條</a:t>
            </a:r>
            <a:r>
              <a:rPr lang="zh-TW" altLang="en-US" sz="2000" dirty="0">
                <a:latin typeface="Noto Serif TC Black" panose="02020900000000000000" pitchFamily="18" charset="-120"/>
                <a:ea typeface="Noto Serif TC Black" panose="02020900000000000000" pitchFamily="18" charset="-120"/>
              </a:rPr>
              <a:t> 。。。</a:t>
            </a:r>
            <a:r>
              <a:rPr lang="zh-TW" altLang="zh-TW" sz="2000" dirty="0">
                <a:solidFill>
                  <a:srgbClr val="000000"/>
                </a:solidFill>
                <a:latin typeface="Noto Serif TC Black" panose="02020900000000000000" pitchFamily="18" charset="-120"/>
                <a:ea typeface="Noto Serif TC Black" panose="02020900000000000000" pitchFamily="18" charset="-120"/>
              </a:rPr>
              <a:t>廢棄物、剩餘土石方清除機具應隨車持有載明廢棄物、剩餘土石方產生源及處理地點之證明文件，以供檢查。</a:t>
            </a:r>
            <a:r>
              <a:rPr lang="zh-TW" altLang="zh-TW" sz="2000" dirty="0">
                <a:latin typeface="Noto Serif TC Black" panose="02020900000000000000" pitchFamily="18" charset="-120"/>
                <a:ea typeface="Noto Serif TC Black" panose="02020900000000000000" pitchFamily="18" charset="-120"/>
              </a:rPr>
              <a:t> </a:t>
            </a:r>
            <a:r>
              <a:rPr lang="en-US" altLang="zh-TW" sz="2000" dirty="0">
                <a:latin typeface="Noto Serif TC Black" panose="02020900000000000000" pitchFamily="18" charset="-120"/>
                <a:ea typeface="Noto Serif TC Black" panose="02020900000000000000" pitchFamily="18" charset="-120"/>
              </a:rPr>
              <a:t>(</a:t>
            </a:r>
            <a:r>
              <a:rPr lang="zh-TW" altLang="en-US" sz="2000" dirty="0">
                <a:latin typeface="Noto Serif TC Black" panose="02020900000000000000" pitchFamily="18" charset="-120"/>
                <a:ea typeface="Noto Serif TC Black" panose="02020900000000000000" pitchFamily="18" charset="-120"/>
              </a:rPr>
              <a:t>扣除機具、限制使用、斷水斷電</a:t>
            </a:r>
            <a:r>
              <a:rPr lang="en-US" altLang="zh-TW" sz="2000" dirty="0">
                <a:latin typeface="Noto Serif TC Black" panose="02020900000000000000" pitchFamily="18" charset="-120"/>
                <a:ea typeface="Noto Serif TC Black" panose="02020900000000000000" pitchFamily="18" charset="-120"/>
              </a:rPr>
              <a:t>)</a:t>
            </a:r>
          </a:p>
          <a:p>
            <a:pPr lvl="0"/>
            <a:endParaRPr lang="en-US" altLang="zh-TW" sz="2000" dirty="0">
              <a:latin typeface="Noto Serif TC Black" panose="02020900000000000000" pitchFamily="18" charset="-120"/>
              <a:ea typeface="Noto Serif TC Black" panose="02020900000000000000" pitchFamily="18" charset="-120"/>
            </a:endParaRPr>
          </a:p>
          <a:p>
            <a:pPr marL="804863" indent="-804863"/>
            <a:r>
              <a:rPr lang="zh-TW" altLang="en-US" sz="2000" dirty="0">
                <a:solidFill>
                  <a:srgbClr val="FF0000"/>
                </a:solidFill>
                <a:latin typeface="Noto Serif TC Black" panose="02020900000000000000" pitchFamily="18" charset="-120"/>
                <a:ea typeface="Noto Serif TC Black" panose="02020900000000000000" pitchFamily="18" charset="-120"/>
              </a:rPr>
              <a:t>第四十九條</a:t>
            </a:r>
            <a:r>
              <a:rPr lang="zh-TW" altLang="zh-TW" sz="2000" dirty="0">
                <a:solidFill>
                  <a:srgbClr val="000000"/>
                </a:solidFill>
                <a:latin typeface="Noto Serif TC Black" panose="02020900000000000000" pitchFamily="18" charset="-120"/>
                <a:ea typeface="Noto Serif TC Black" panose="02020900000000000000" pitchFamily="18" charset="-120"/>
              </a:rPr>
              <a:t>有下列情形之一者，處新臺幣</a:t>
            </a:r>
            <a:r>
              <a:rPr lang="zh-TW" altLang="zh-TW" sz="2000" dirty="0">
                <a:solidFill>
                  <a:srgbClr val="FF0000"/>
                </a:solidFill>
                <a:latin typeface="Noto Serif TC Black" panose="02020900000000000000" pitchFamily="18" charset="-120"/>
                <a:ea typeface="Noto Serif TC Black" panose="02020900000000000000" pitchFamily="18" charset="-120"/>
              </a:rPr>
              <a:t>六萬元以上三十萬元以下</a:t>
            </a:r>
            <a:r>
              <a:rPr lang="zh-TW" altLang="zh-TW" sz="2000" dirty="0">
                <a:solidFill>
                  <a:srgbClr val="000000"/>
                </a:solidFill>
                <a:latin typeface="Noto Serif TC Black" panose="02020900000000000000" pitchFamily="18" charset="-120"/>
                <a:ea typeface="Noto Serif TC Black" panose="02020900000000000000" pitchFamily="18" charset="-120"/>
              </a:rPr>
              <a:t>罰鍰，並得沒入清除機具、處理設施或設備：一、清除機具、處理設施或設備之所有人或使用人未於主管機關依第九條第二項所定期限內清除處理其廢棄物、剩餘土石方。 二、清除廢棄物、剩餘土石方者，</a:t>
            </a:r>
            <a:r>
              <a:rPr lang="zh-TW" altLang="zh-TW" sz="2000" dirty="0">
                <a:solidFill>
                  <a:srgbClr val="FF0000"/>
                </a:solidFill>
                <a:latin typeface="Noto Serif TC Black" panose="02020900000000000000" pitchFamily="18" charset="-120"/>
                <a:ea typeface="Noto Serif TC Black" panose="02020900000000000000" pitchFamily="18" charset="-120"/>
              </a:rPr>
              <a:t>未隨車持有載明</a:t>
            </a:r>
            <a:r>
              <a:rPr lang="zh-TW" altLang="zh-TW" sz="2000" dirty="0">
                <a:solidFill>
                  <a:srgbClr val="000000"/>
                </a:solidFill>
                <a:latin typeface="Noto Serif TC Black" panose="02020900000000000000" pitchFamily="18" charset="-120"/>
                <a:ea typeface="Noto Serif TC Black" panose="02020900000000000000" pitchFamily="18" charset="-120"/>
              </a:rPr>
              <a:t>一般廢棄物、一般事業廢棄物、</a:t>
            </a:r>
            <a:r>
              <a:rPr lang="zh-TW" altLang="zh-TW" sz="2000" dirty="0">
                <a:solidFill>
                  <a:srgbClr val="FF0000"/>
                </a:solidFill>
                <a:latin typeface="Noto Serif TC Black" panose="02020900000000000000" pitchFamily="18" charset="-120"/>
                <a:ea typeface="Noto Serif TC Black" panose="02020900000000000000" pitchFamily="18" charset="-120"/>
              </a:rPr>
              <a:t>剩餘土石方產生源及處理地點之證明文件。</a:t>
            </a:r>
            <a:endParaRPr lang="en-US" altLang="zh-TW" sz="2000" dirty="0">
              <a:solidFill>
                <a:srgbClr val="FF0000"/>
              </a:solidFill>
              <a:latin typeface="Noto Serif TC Black" panose="02020900000000000000" pitchFamily="18" charset="-120"/>
              <a:ea typeface="Noto Serif TC Black" panose="02020900000000000000" pitchFamily="18" charset="-120"/>
            </a:endParaRPr>
          </a:p>
          <a:p>
            <a:endParaRPr lang="en-US" altLang="zh-TW" sz="2000" dirty="0">
              <a:solidFill>
                <a:srgbClr val="FF0000"/>
              </a:solidFill>
              <a:latin typeface="Noto Serif TC Black" panose="02020900000000000000" pitchFamily="18" charset="-120"/>
              <a:ea typeface="Noto Serif TC Black" panose="02020900000000000000" pitchFamily="18" charset="-120"/>
            </a:endParaRPr>
          </a:p>
          <a:p>
            <a:r>
              <a:rPr lang="zh-TW" altLang="en-US" sz="2000" b="1" dirty="0">
                <a:solidFill>
                  <a:srgbClr val="0070C0"/>
                </a:solidFill>
                <a:latin typeface="Noto Serif TC Black" panose="02020900000000000000" pitchFamily="18" charset="-120"/>
                <a:ea typeface="Noto Serif TC Black" panose="02020900000000000000" pitchFamily="18" charset="-120"/>
              </a:rPr>
              <a:t>廢棄物清理法施行細則</a:t>
            </a:r>
            <a:endParaRPr lang="en-US" altLang="zh-TW" sz="2000" b="1" dirty="0">
              <a:solidFill>
                <a:srgbClr val="0070C0"/>
              </a:solidFill>
              <a:latin typeface="Noto Serif TC Black" panose="02020900000000000000" pitchFamily="18" charset="-120"/>
              <a:ea typeface="Noto Serif TC Black" panose="02020900000000000000" pitchFamily="18" charset="-120"/>
            </a:endParaRPr>
          </a:p>
          <a:p>
            <a:pPr marL="804863" indent="-804863"/>
            <a:r>
              <a:rPr lang="zh-TW" altLang="en-US" sz="2000" dirty="0">
                <a:solidFill>
                  <a:srgbClr val="FF0000"/>
                </a:solidFill>
                <a:latin typeface="Noto Serif TC Black" panose="02020900000000000000" pitchFamily="18" charset="-120"/>
                <a:ea typeface="Noto Serif TC Black" panose="02020900000000000000" pitchFamily="18" charset="-120"/>
              </a:rPr>
              <a:t>第九條</a:t>
            </a:r>
            <a:r>
              <a:rPr lang="zh-TW" altLang="en-US" sz="2000" dirty="0">
                <a:latin typeface="Noto Serif TC Black" panose="02020900000000000000" pitchFamily="18" charset="-120"/>
                <a:ea typeface="Noto Serif TC Black" panose="02020900000000000000" pitchFamily="18" charset="-120"/>
              </a:rPr>
              <a:t> 。。。本法第九條第一項所定剩餘土石方產生源及處理地點證明文件及其格式，由</a:t>
            </a:r>
            <a:r>
              <a:rPr lang="zh-TW" altLang="en-US" sz="2000" dirty="0">
                <a:solidFill>
                  <a:srgbClr val="FF0000"/>
                </a:solidFill>
                <a:latin typeface="Noto Serif TC Black" panose="02020900000000000000" pitchFamily="18" charset="-120"/>
                <a:ea typeface="Noto Serif TC Black" panose="02020900000000000000" pitchFamily="18" charset="-120"/>
              </a:rPr>
              <a:t>中央目的事業主管機關會商中央主管機關</a:t>
            </a:r>
            <a:r>
              <a:rPr lang="zh-TW" altLang="en-US" sz="2000" dirty="0">
                <a:latin typeface="Noto Serif TC Black" panose="02020900000000000000" pitchFamily="18" charset="-120"/>
                <a:ea typeface="Noto Serif TC Black" panose="02020900000000000000" pitchFamily="18" charset="-120"/>
              </a:rPr>
              <a:t>定之。</a:t>
            </a:r>
          </a:p>
        </p:txBody>
      </p:sp>
      <p:sp>
        <p:nvSpPr>
          <p:cNvPr id="14" name="Rectangle 4"/>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2194004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甚麼是運送憑證</a:t>
            </a:r>
            <a:r>
              <a:rPr lang="en-US" altLang="zh-TW" dirty="0">
                <a:latin typeface="Noto Serif TC Black" panose="02020900000000000000" pitchFamily="18" charset="-120"/>
                <a:ea typeface="Noto Serif TC Black" panose="02020900000000000000" pitchFamily="18" charset="-120"/>
              </a:rPr>
              <a:t>(</a:t>
            </a:r>
            <a:r>
              <a:rPr lang="zh-TW" altLang="en-US" dirty="0">
                <a:latin typeface="Noto Serif TC Black" panose="02020900000000000000" pitchFamily="18" charset="-120"/>
                <a:ea typeface="Noto Serif TC Black" panose="02020900000000000000" pitchFamily="18" charset="-120"/>
              </a:rPr>
              <a:t>四聯單</a:t>
            </a:r>
            <a:r>
              <a:rPr lang="en-US" altLang="zh-TW" dirty="0">
                <a:latin typeface="Noto Serif TC Black" panose="02020900000000000000" pitchFamily="18" charset="-120"/>
                <a:ea typeface="Noto Serif TC Black" panose="02020900000000000000" pitchFamily="18" charset="-120"/>
              </a:rPr>
              <a:t>)</a:t>
            </a:r>
            <a:endParaRPr lang="zh-TW" altLang="en-US" dirty="0">
              <a:latin typeface="Noto Serif TC Black" panose="02020900000000000000" pitchFamily="18" charset="-120"/>
              <a:ea typeface="Noto Serif TC Black" panose="02020900000000000000" pitchFamily="18" charset="-120"/>
            </a:endParaRPr>
          </a:p>
        </p:txBody>
      </p:sp>
      <p:sp>
        <p:nvSpPr>
          <p:cNvPr id="4" name="投影片編號版面配置區 3"/>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26</a:t>
            </a:fld>
            <a:endParaRPr lang="zh-TW" altLang="en-US">
              <a:latin typeface="Noto Serif TC Black" panose="02020900000000000000" pitchFamily="18" charset="-120"/>
              <a:ea typeface="Noto Serif TC Black" panose="02020900000000000000" pitchFamily="18" charset="-120"/>
            </a:endParaRPr>
          </a:p>
        </p:txBody>
      </p:sp>
      <p:pic>
        <p:nvPicPr>
          <p:cNvPr id="5" name="圖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1872" y="1211044"/>
            <a:ext cx="3143600" cy="4435912"/>
          </a:xfrm>
          <a:prstGeom prst="rect">
            <a:avLst/>
          </a:prstGeom>
          <a:ln>
            <a:solidFill>
              <a:schemeClr val="tx1"/>
            </a:solidFill>
          </a:ln>
        </p:spPr>
      </p:pic>
      <p:sp>
        <p:nvSpPr>
          <p:cNvPr id="6" name="矩形 5"/>
          <p:cNvSpPr/>
          <p:nvPr/>
        </p:nvSpPr>
        <p:spPr>
          <a:xfrm>
            <a:off x="6157713" y="2720307"/>
            <a:ext cx="2061103" cy="137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7" name="矩形 6"/>
          <p:cNvSpPr/>
          <p:nvPr/>
        </p:nvSpPr>
        <p:spPr>
          <a:xfrm>
            <a:off x="6157713" y="2858059"/>
            <a:ext cx="2066183" cy="1420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8" name="矩形 7"/>
          <p:cNvSpPr/>
          <p:nvPr/>
        </p:nvSpPr>
        <p:spPr>
          <a:xfrm>
            <a:off x="6157713" y="2420588"/>
            <a:ext cx="2066184" cy="1490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9" name="矩形 8"/>
          <p:cNvSpPr/>
          <p:nvPr/>
        </p:nvSpPr>
        <p:spPr>
          <a:xfrm>
            <a:off x="6157711" y="2293587"/>
            <a:ext cx="2071265" cy="1340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cxnSp>
        <p:nvCxnSpPr>
          <p:cNvPr id="13" name="直線接點 12"/>
          <p:cNvCxnSpPr/>
          <p:nvPr/>
        </p:nvCxnSpPr>
        <p:spPr>
          <a:xfrm flipV="1">
            <a:off x="699213" y="1351142"/>
            <a:ext cx="4154750" cy="88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flipV="1">
            <a:off x="699213" y="2991224"/>
            <a:ext cx="4154750" cy="88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V="1">
            <a:off x="699213" y="4617990"/>
            <a:ext cx="4154750" cy="88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4853963" y="1351142"/>
            <a:ext cx="0" cy="1640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699213" y="3000101"/>
            <a:ext cx="0" cy="16400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橢圓 20"/>
          <p:cNvSpPr/>
          <p:nvPr/>
        </p:nvSpPr>
        <p:spPr>
          <a:xfrm>
            <a:off x="699212" y="1280121"/>
            <a:ext cx="133165" cy="14204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22" name="橢圓 21"/>
          <p:cNvSpPr/>
          <p:nvPr/>
        </p:nvSpPr>
        <p:spPr>
          <a:xfrm>
            <a:off x="2958959" y="1280120"/>
            <a:ext cx="133165" cy="14204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23" name="文字方塊 22"/>
          <p:cNvSpPr txBox="1"/>
          <p:nvPr/>
        </p:nvSpPr>
        <p:spPr>
          <a:xfrm>
            <a:off x="290839" y="1439720"/>
            <a:ext cx="2098911" cy="1200329"/>
          </a:xfrm>
          <a:prstGeom prst="rect">
            <a:avLst/>
          </a:prstGeom>
          <a:noFill/>
        </p:spPr>
        <p:txBody>
          <a:bodyPr wrap="square" rtlCol="0">
            <a:spAutoFit/>
          </a:bodyPr>
          <a:lstStyle/>
          <a:p>
            <a:r>
              <a:rPr lang="en-US" altLang="zh-TW" dirty="0">
                <a:latin typeface="Noto Serif TC Black" panose="02020900000000000000" pitchFamily="18" charset="-120"/>
                <a:ea typeface="Noto Serif TC Black" panose="02020900000000000000" pitchFamily="18" charset="-120"/>
              </a:rPr>
              <a:t>80</a:t>
            </a:r>
            <a:r>
              <a:rPr lang="zh-TW" altLang="en-US" dirty="0">
                <a:latin typeface="Noto Serif TC Black" panose="02020900000000000000" pitchFamily="18" charset="-120"/>
                <a:ea typeface="Noto Serif TC Black" panose="02020900000000000000" pitchFamily="18" charset="-120"/>
              </a:rPr>
              <a:t>年</a:t>
            </a:r>
            <a:endParaRPr lang="en-US" altLang="zh-TW" dirty="0">
              <a:latin typeface="Noto Serif TC Black" panose="02020900000000000000" pitchFamily="18" charset="-120"/>
              <a:ea typeface="Noto Serif TC Black" panose="02020900000000000000" pitchFamily="18" charset="-120"/>
            </a:endParaRPr>
          </a:p>
          <a:p>
            <a:r>
              <a:rPr lang="zh-TW" altLang="zh-TW" dirty="0">
                <a:latin typeface="Noto Serif TC Black" panose="02020900000000000000" pitchFamily="18" charset="-120"/>
                <a:ea typeface="Noto Serif TC Black" panose="02020900000000000000" pitchFamily="18" charset="-120"/>
              </a:rPr>
              <a:t>營建廢棄土處理方案</a:t>
            </a:r>
            <a:r>
              <a:rPr lang="zh-TW" altLang="en-US" dirty="0">
                <a:latin typeface="Noto Serif TC Black" panose="02020900000000000000" pitchFamily="18" charset="-120"/>
                <a:ea typeface="Noto Serif TC Black" panose="02020900000000000000" pitchFamily="18" charset="-120"/>
              </a:rPr>
              <a:t>，有規定無格式，三聯</a:t>
            </a:r>
          </a:p>
        </p:txBody>
      </p:sp>
      <p:sp>
        <p:nvSpPr>
          <p:cNvPr id="24" name="文字方塊 23"/>
          <p:cNvSpPr txBox="1"/>
          <p:nvPr/>
        </p:nvSpPr>
        <p:spPr>
          <a:xfrm>
            <a:off x="2749953" y="1439720"/>
            <a:ext cx="2098923" cy="923330"/>
          </a:xfrm>
          <a:prstGeom prst="rect">
            <a:avLst/>
          </a:prstGeom>
          <a:noFill/>
        </p:spPr>
        <p:txBody>
          <a:bodyPr wrap="square" rtlCol="0">
            <a:spAutoFit/>
          </a:bodyPr>
          <a:lstStyle/>
          <a:p>
            <a:r>
              <a:rPr lang="en-US" altLang="zh-TW" dirty="0">
                <a:latin typeface="Noto Serif TC Black" panose="02020900000000000000" pitchFamily="18" charset="-120"/>
                <a:ea typeface="Noto Serif TC Black" panose="02020900000000000000" pitchFamily="18" charset="-120"/>
              </a:rPr>
              <a:t>86</a:t>
            </a:r>
            <a:r>
              <a:rPr lang="zh-TW" altLang="en-US" dirty="0">
                <a:latin typeface="Noto Serif TC Black" panose="02020900000000000000" pitchFamily="18" charset="-120"/>
                <a:ea typeface="Noto Serif TC Black" panose="02020900000000000000" pitchFamily="18" charset="-120"/>
              </a:rPr>
              <a:t>年</a:t>
            </a:r>
            <a:endParaRPr lang="en-US" altLang="zh-TW" dirty="0">
              <a:latin typeface="Noto Serif TC Black" panose="02020900000000000000" pitchFamily="18" charset="-120"/>
              <a:ea typeface="Noto Serif TC Black" panose="02020900000000000000" pitchFamily="18" charset="-120"/>
            </a:endParaRPr>
          </a:p>
          <a:p>
            <a:r>
              <a:rPr lang="zh-TW" altLang="en-US" dirty="0">
                <a:latin typeface="Noto Serif TC Black" panose="02020900000000000000" pitchFamily="18" charset="-120"/>
                <a:ea typeface="Noto Serif TC Black" panose="02020900000000000000" pitchFamily="18" charset="-120"/>
              </a:rPr>
              <a:t>省政府建設廳有規定格式，無發布</a:t>
            </a:r>
          </a:p>
        </p:txBody>
      </p:sp>
      <p:sp>
        <p:nvSpPr>
          <p:cNvPr id="25" name="橢圓 24"/>
          <p:cNvSpPr/>
          <p:nvPr/>
        </p:nvSpPr>
        <p:spPr>
          <a:xfrm>
            <a:off x="3460169" y="2931553"/>
            <a:ext cx="133165" cy="14204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26" name="文字方塊 25"/>
          <p:cNvSpPr txBox="1"/>
          <p:nvPr/>
        </p:nvSpPr>
        <p:spPr>
          <a:xfrm>
            <a:off x="3204195" y="3133266"/>
            <a:ext cx="1802168" cy="1200329"/>
          </a:xfrm>
          <a:prstGeom prst="rect">
            <a:avLst/>
          </a:prstGeom>
          <a:noFill/>
        </p:spPr>
        <p:txBody>
          <a:bodyPr wrap="square" rtlCol="0">
            <a:spAutoFit/>
          </a:bodyPr>
          <a:lstStyle/>
          <a:p>
            <a:r>
              <a:rPr lang="en-US" altLang="zh-TW" dirty="0">
                <a:latin typeface="Noto Serif TC Black" panose="02020900000000000000" pitchFamily="18" charset="-120"/>
                <a:ea typeface="Noto Serif TC Black" panose="02020900000000000000" pitchFamily="18" charset="-120"/>
              </a:rPr>
              <a:t>89</a:t>
            </a:r>
            <a:r>
              <a:rPr lang="zh-TW" altLang="en-US" dirty="0">
                <a:latin typeface="Noto Serif TC Black" panose="02020900000000000000" pitchFamily="18" charset="-120"/>
                <a:ea typeface="Noto Serif TC Black" panose="02020900000000000000" pitchFamily="18" charset="-120"/>
              </a:rPr>
              <a:t>年</a:t>
            </a:r>
            <a:endParaRPr lang="en-US" altLang="zh-TW" dirty="0">
              <a:latin typeface="Noto Serif TC Black" panose="02020900000000000000" pitchFamily="18" charset="-120"/>
              <a:ea typeface="Noto Serif TC Black" panose="02020900000000000000" pitchFamily="18" charset="-120"/>
            </a:endParaRPr>
          </a:p>
          <a:p>
            <a:r>
              <a:rPr lang="zh-TW" altLang="en-US" dirty="0">
                <a:latin typeface="Noto Serif TC Black" panose="02020900000000000000" pitchFamily="18" charset="-120"/>
                <a:ea typeface="Noto Serif TC Black" panose="02020900000000000000" pitchFamily="18" charset="-120"/>
              </a:rPr>
              <a:t>中心提出格式，高鐵局修正提出四聯</a:t>
            </a:r>
          </a:p>
        </p:txBody>
      </p:sp>
      <p:sp>
        <p:nvSpPr>
          <p:cNvPr id="27" name="橢圓 26"/>
          <p:cNvSpPr/>
          <p:nvPr/>
        </p:nvSpPr>
        <p:spPr>
          <a:xfrm>
            <a:off x="1125341" y="4569162"/>
            <a:ext cx="133165" cy="14204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28" name="文字方塊 27"/>
          <p:cNvSpPr txBox="1"/>
          <p:nvPr/>
        </p:nvSpPr>
        <p:spPr>
          <a:xfrm>
            <a:off x="974419" y="4760032"/>
            <a:ext cx="3879543" cy="923330"/>
          </a:xfrm>
          <a:prstGeom prst="rect">
            <a:avLst/>
          </a:prstGeom>
          <a:noFill/>
        </p:spPr>
        <p:txBody>
          <a:bodyPr wrap="square" rtlCol="0">
            <a:spAutoFit/>
          </a:bodyPr>
          <a:lstStyle/>
          <a:p>
            <a:r>
              <a:rPr lang="en-US" altLang="zh-TW" dirty="0">
                <a:latin typeface="Noto Serif TC Black" panose="02020900000000000000" pitchFamily="18" charset="-120"/>
                <a:ea typeface="Noto Serif TC Black" panose="02020900000000000000" pitchFamily="18" charset="-120"/>
              </a:rPr>
              <a:t>90</a:t>
            </a:r>
            <a:r>
              <a:rPr lang="zh-TW" altLang="en-US" dirty="0">
                <a:latin typeface="Noto Serif TC Black" panose="02020900000000000000" pitchFamily="18" charset="-120"/>
                <a:ea typeface="Noto Serif TC Black" panose="02020900000000000000" pitchFamily="18" charset="-120"/>
              </a:rPr>
              <a:t>年</a:t>
            </a:r>
            <a:endParaRPr lang="en-US" altLang="zh-TW" dirty="0">
              <a:latin typeface="Noto Serif TC Black" panose="02020900000000000000" pitchFamily="18" charset="-120"/>
              <a:ea typeface="Noto Serif TC Black" panose="02020900000000000000" pitchFamily="18" charset="-120"/>
            </a:endParaRPr>
          </a:p>
          <a:p>
            <a:r>
              <a:rPr lang="zh-TW" altLang="en-US" dirty="0">
                <a:latin typeface="Noto Serif TC Black" panose="02020900000000000000" pitchFamily="18" charset="-120"/>
                <a:ea typeface="Noto Serif TC Black" panose="02020900000000000000" pitchFamily="18" charset="-120"/>
              </a:rPr>
              <a:t>中心依兩階段申報制度修正格式，提出表</a:t>
            </a:r>
            <a:r>
              <a:rPr lang="en-US" altLang="zh-TW" dirty="0">
                <a:latin typeface="Noto Serif TC Black" panose="02020900000000000000" pitchFamily="18" charset="-120"/>
                <a:ea typeface="Noto Serif TC Black" panose="02020900000000000000" pitchFamily="18" charset="-120"/>
              </a:rPr>
              <a:t>1-A</a:t>
            </a:r>
            <a:r>
              <a:rPr lang="zh-TW" altLang="en-US" dirty="0">
                <a:latin typeface="Noto Serif TC Black" panose="02020900000000000000" pitchFamily="18" charset="-120"/>
                <a:ea typeface="Noto Serif TC Black" panose="02020900000000000000" pitchFamily="18" charset="-120"/>
              </a:rPr>
              <a:t>，表</a:t>
            </a:r>
            <a:r>
              <a:rPr lang="en-US" altLang="zh-TW" dirty="0">
                <a:latin typeface="Noto Serif TC Black" panose="02020900000000000000" pitchFamily="18" charset="-120"/>
                <a:ea typeface="Noto Serif TC Black" panose="02020900000000000000" pitchFamily="18" charset="-120"/>
              </a:rPr>
              <a:t>1-B</a:t>
            </a:r>
            <a:r>
              <a:rPr lang="zh-TW" altLang="en-US" dirty="0">
                <a:latin typeface="Noto Serif TC Black" panose="02020900000000000000" pitchFamily="18" charset="-120"/>
                <a:ea typeface="Noto Serif TC Black" panose="02020900000000000000" pitchFamily="18" charset="-120"/>
              </a:rPr>
              <a:t>，表</a:t>
            </a:r>
            <a:r>
              <a:rPr lang="en-US" altLang="zh-TW" dirty="0">
                <a:latin typeface="Noto Serif TC Black" panose="02020900000000000000" pitchFamily="18" charset="-120"/>
                <a:ea typeface="Noto Serif TC Black" panose="02020900000000000000" pitchFamily="18" charset="-120"/>
              </a:rPr>
              <a:t>2</a:t>
            </a:r>
            <a:r>
              <a:rPr lang="zh-TW" altLang="en-US" dirty="0">
                <a:latin typeface="Noto Serif TC Black" panose="02020900000000000000" pitchFamily="18" charset="-120"/>
                <a:ea typeface="Noto Serif TC Black" panose="02020900000000000000" pitchFamily="18" charset="-120"/>
              </a:rPr>
              <a:t>及表</a:t>
            </a:r>
            <a:r>
              <a:rPr lang="en-US" altLang="zh-TW" dirty="0">
                <a:latin typeface="Noto Serif TC Black" panose="02020900000000000000" pitchFamily="18" charset="-120"/>
                <a:ea typeface="Noto Serif TC Black" panose="02020900000000000000" pitchFamily="18" charset="-120"/>
              </a:rPr>
              <a:t>3</a:t>
            </a:r>
            <a:endParaRPr lang="zh-TW" altLang="en-US" dirty="0">
              <a:latin typeface="Noto Serif TC Black" panose="02020900000000000000" pitchFamily="18" charset="-120"/>
              <a:ea typeface="Noto Serif TC Black" panose="02020900000000000000" pitchFamily="18" charset="-120"/>
            </a:endParaRPr>
          </a:p>
        </p:txBody>
      </p:sp>
      <p:sp>
        <p:nvSpPr>
          <p:cNvPr id="29" name="矩形 28"/>
          <p:cNvSpPr/>
          <p:nvPr/>
        </p:nvSpPr>
        <p:spPr>
          <a:xfrm>
            <a:off x="6896588" y="1892680"/>
            <a:ext cx="1330890" cy="1242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30" name="矩形 29"/>
          <p:cNvSpPr/>
          <p:nvPr/>
        </p:nvSpPr>
        <p:spPr>
          <a:xfrm>
            <a:off x="5565698" y="3730358"/>
            <a:ext cx="592013" cy="7190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1332385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53CE79-554D-4D3F-949A-3999D461FDD4}"/>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四聯單怎產出的</a:t>
            </a:r>
          </a:p>
        </p:txBody>
      </p:sp>
      <p:sp>
        <p:nvSpPr>
          <p:cNvPr id="4" name="投影片編號版面配置區 3">
            <a:extLst>
              <a:ext uri="{FF2B5EF4-FFF2-40B4-BE49-F238E27FC236}">
                <a16:creationId xmlns:a16="http://schemas.microsoft.com/office/drawing/2014/main" id="{A447480C-A5EA-4458-9AE6-63E856951F53}"/>
              </a:ext>
            </a:extLst>
          </p:cNvPr>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27</a:t>
            </a:fld>
            <a:endParaRPr lang="zh-TW" altLang="en-US">
              <a:latin typeface="Noto Serif TC Black" panose="02020900000000000000" pitchFamily="18" charset="-120"/>
              <a:ea typeface="Noto Serif TC Black" panose="02020900000000000000" pitchFamily="18" charset="-120"/>
            </a:endParaRPr>
          </a:p>
        </p:txBody>
      </p:sp>
      <p:sp>
        <p:nvSpPr>
          <p:cNvPr id="5" name="矩形 4">
            <a:extLst>
              <a:ext uri="{FF2B5EF4-FFF2-40B4-BE49-F238E27FC236}">
                <a16:creationId xmlns:a16="http://schemas.microsoft.com/office/drawing/2014/main" id="{F1771E0E-350A-4B69-91ED-F62EE066A911}"/>
              </a:ext>
            </a:extLst>
          </p:cNvPr>
          <p:cNvSpPr/>
          <p:nvPr/>
        </p:nvSpPr>
        <p:spPr>
          <a:xfrm>
            <a:off x="1035336" y="1488492"/>
            <a:ext cx="2123768" cy="1091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Noto Serif TC Black" panose="02020900000000000000" pitchFamily="18" charset="-120"/>
                <a:ea typeface="Noto Serif TC Black" panose="02020900000000000000" pitchFamily="18" charset="-120"/>
              </a:rPr>
              <a:t>工地開工前</a:t>
            </a:r>
          </a:p>
        </p:txBody>
      </p:sp>
      <p:sp>
        <p:nvSpPr>
          <p:cNvPr id="6" name="矩形 5">
            <a:extLst>
              <a:ext uri="{FF2B5EF4-FFF2-40B4-BE49-F238E27FC236}">
                <a16:creationId xmlns:a16="http://schemas.microsoft.com/office/drawing/2014/main" id="{26E9E927-2F9A-41D0-8F5C-D3A1658AC060}"/>
              </a:ext>
            </a:extLst>
          </p:cNvPr>
          <p:cNvSpPr/>
          <p:nvPr/>
        </p:nvSpPr>
        <p:spPr>
          <a:xfrm>
            <a:off x="3616304" y="1488492"/>
            <a:ext cx="2123768" cy="109138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Noto Serif TC Black" panose="02020900000000000000" pitchFamily="18" charset="-120"/>
                <a:ea typeface="Noto Serif TC Black" panose="02020900000000000000" pitchFamily="18" charset="-120"/>
              </a:rPr>
              <a:t>營建剩餘土石方</a:t>
            </a:r>
            <a:endParaRPr lang="en-US" altLang="zh-TW" b="1" dirty="0">
              <a:latin typeface="Noto Serif TC Black" panose="02020900000000000000" pitchFamily="18" charset="-120"/>
              <a:ea typeface="Noto Serif TC Black" panose="02020900000000000000" pitchFamily="18" charset="-120"/>
            </a:endParaRPr>
          </a:p>
          <a:p>
            <a:pPr algn="ctr"/>
            <a:r>
              <a:rPr lang="zh-TW" altLang="en-US" b="1" dirty="0">
                <a:latin typeface="Noto Serif TC Black" panose="02020900000000000000" pitchFamily="18" charset="-120"/>
                <a:ea typeface="Noto Serif TC Black" panose="02020900000000000000" pitchFamily="18" charset="-120"/>
              </a:rPr>
              <a:t>資訊服務中心申報</a:t>
            </a:r>
          </a:p>
        </p:txBody>
      </p:sp>
      <p:sp>
        <p:nvSpPr>
          <p:cNvPr id="7" name="矩形 6">
            <a:extLst>
              <a:ext uri="{FF2B5EF4-FFF2-40B4-BE49-F238E27FC236}">
                <a16:creationId xmlns:a16="http://schemas.microsoft.com/office/drawing/2014/main" id="{0A5DA66B-A444-4EC6-84E5-9753ED7716CC}"/>
              </a:ext>
            </a:extLst>
          </p:cNvPr>
          <p:cNvSpPr/>
          <p:nvPr/>
        </p:nvSpPr>
        <p:spPr>
          <a:xfrm>
            <a:off x="6197272" y="1488491"/>
            <a:ext cx="2123768" cy="1091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Noto Serif TC Black" panose="02020900000000000000" pitchFamily="18" charset="-120"/>
                <a:ea typeface="Noto Serif TC Black" panose="02020900000000000000" pitchFamily="18" charset="-120"/>
              </a:rPr>
              <a:t>自動產出流向編號</a:t>
            </a:r>
            <a:endParaRPr lang="en-US" altLang="zh-TW" b="1" dirty="0">
              <a:latin typeface="Noto Serif TC Black" panose="02020900000000000000" pitchFamily="18" charset="-120"/>
              <a:ea typeface="Noto Serif TC Black" panose="02020900000000000000" pitchFamily="18" charset="-120"/>
            </a:endParaRPr>
          </a:p>
          <a:p>
            <a:pPr algn="ctr"/>
            <a:r>
              <a:rPr lang="en-US" altLang="zh-TW" b="1" dirty="0">
                <a:solidFill>
                  <a:srgbClr val="FF0000"/>
                </a:solidFill>
                <a:latin typeface="Noto Serif TC Black" panose="02020900000000000000" pitchFamily="18" charset="-120"/>
                <a:ea typeface="Noto Serif TC Black" panose="02020900000000000000" pitchFamily="18" charset="-120"/>
              </a:rPr>
              <a:t>(</a:t>
            </a:r>
            <a:r>
              <a:rPr lang="zh-TW" altLang="en-US" b="1" dirty="0">
                <a:solidFill>
                  <a:srgbClr val="FF0000"/>
                </a:solidFill>
                <a:latin typeface="Noto Serif TC Black" panose="02020900000000000000" pitchFamily="18" charset="-120"/>
                <a:ea typeface="Noto Serif TC Black" panose="02020900000000000000" pitchFamily="18" charset="-120"/>
              </a:rPr>
              <a:t>尚非有效編號</a:t>
            </a:r>
            <a:r>
              <a:rPr lang="en-US" altLang="zh-TW" b="1" dirty="0">
                <a:solidFill>
                  <a:srgbClr val="FF0000"/>
                </a:solidFill>
                <a:latin typeface="Noto Serif TC Black" panose="02020900000000000000" pitchFamily="18" charset="-120"/>
                <a:ea typeface="Noto Serif TC Black" panose="02020900000000000000" pitchFamily="18" charset="-120"/>
              </a:rPr>
              <a:t>)</a:t>
            </a:r>
            <a:endParaRPr lang="zh-TW" altLang="en-US" b="1" dirty="0">
              <a:solidFill>
                <a:srgbClr val="FF0000"/>
              </a:solidFill>
              <a:latin typeface="Noto Serif TC Black" panose="02020900000000000000" pitchFamily="18" charset="-120"/>
              <a:ea typeface="Noto Serif TC Black" panose="02020900000000000000" pitchFamily="18" charset="-120"/>
            </a:endParaRPr>
          </a:p>
        </p:txBody>
      </p:sp>
      <p:cxnSp>
        <p:nvCxnSpPr>
          <p:cNvPr id="9" name="直線單箭頭接點 8">
            <a:extLst>
              <a:ext uri="{FF2B5EF4-FFF2-40B4-BE49-F238E27FC236}">
                <a16:creationId xmlns:a16="http://schemas.microsoft.com/office/drawing/2014/main" id="{5A7CA38B-9E15-4F60-80E9-B6905088877F}"/>
              </a:ext>
            </a:extLst>
          </p:cNvPr>
          <p:cNvCxnSpPr>
            <a:stCxn id="5" idx="3"/>
            <a:endCxn id="6" idx="1"/>
          </p:cNvCxnSpPr>
          <p:nvPr/>
        </p:nvCxnSpPr>
        <p:spPr>
          <a:xfrm>
            <a:off x="3159104" y="2034183"/>
            <a:ext cx="4572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BE17005F-A600-438B-A766-DBB4C069D1F0}"/>
              </a:ext>
            </a:extLst>
          </p:cNvPr>
          <p:cNvCxnSpPr>
            <a:stCxn id="6" idx="3"/>
            <a:endCxn id="7" idx="1"/>
          </p:cNvCxnSpPr>
          <p:nvPr/>
        </p:nvCxnSpPr>
        <p:spPr>
          <a:xfrm flipV="1">
            <a:off x="5740072" y="2034182"/>
            <a:ext cx="457200"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B23D0FBC-BDB3-44B6-A4D8-D8B7688123BB}"/>
              </a:ext>
            </a:extLst>
          </p:cNvPr>
          <p:cNvSpPr txBox="1"/>
          <p:nvPr/>
        </p:nvSpPr>
        <p:spPr>
          <a:xfrm>
            <a:off x="3559769" y="2621888"/>
            <a:ext cx="2939845" cy="369332"/>
          </a:xfrm>
          <a:prstGeom prst="rect">
            <a:avLst/>
          </a:prstGeom>
          <a:noFill/>
        </p:spPr>
        <p:txBody>
          <a:bodyPr wrap="square" rtlCol="0">
            <a:spAutoFit/>
          </a:bodyPr>
          <a:lstStyle/>
          <a:p>
            <a:r>
              <a:rPr lang="en-US" altLang="zh-TW" dirty="0">
                <a:latin typeface="Noto Serif TC Black" panose="02020900000000000000" pitchFamily="18" charset="-120"/>
                <a:ea typeface="Noto Serif TC Black" panose="02020900000000000000" pitchFamily="18" charset="-120"/>
              </a:rPr>
              <a:t>www.soilmove.tw</a:t>
            </a:r>
            <a:endParaRPr lang="zh-TW" altLang="en-US" dirty="0">
              <a:latin typeface="Noto Serif TC Black" panose="02020900000000000000" pitchFamily="18" charset="-120"/>
              <a:ea typeface="Noto Serif TC Black" panose="02020900000000000000" pitchFamily="18" charset="-120"/>
            </a:endParaRPr>
          </a:p>
        </p:txBody>
      </p:sp>
      <p:sp>
        <p:nvSpPr>
          <p:cNvPr id="13" name="矩形 12">
            <a:extLst>
              <a:ext uri="{FF2B5EF4-FFF2-40B4-BE49-F238E27FC236}">
                <a16:creationId xmlns:a16="http://schemas.microsoft.com/office/drawing/2014/main" id="{0D68BC6F-943F-404B-BEF5-7B5AF98331AF}"/>
              </a:ext>
            </a:extLst>
          </p:cNvPr>
          <p:cNvSpPr/>
          <p:nvPr/>
        </p:nvSpPr>
        <p:spPr>
          <a:xfrm>
            <a:off x="6197272" y="3302490"/>
            <a:ext cx="2123768" cy="1091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Noto Serif TC Black" panose="02020900000000000000" pitchFamily="18" charset="-120"/>
                <a:ea typeface="Noto Serif TC Black" panose="02020900000000000000" pitchFamily="18" charset="-120"/>
              </a:rPr>
              <a:t>主辦管機關審查</a:t>
            </a:r>
            <a:endParaRPr lang="en-US" altLang="zh-TW" b="1" dirty="0">
              <a:latin typeface="Noto Serif TC Black" panose="02020900000000000000" pitchFamily="18" charset="-120"/>
              <a:ea typeface="Noto Serif TC Black" panose="02020900000000000000" pitchFamily="18" charset="-120"/>
            </a:endParaRPr>
          </a:p>
          <a:p>
            <a:pPr algn="ctr"/>
            <a:r>
              <a:rPr lang="en-US" altLang="zh-TW" b="1" dirty="0">
                <a:solidFill>
                  <a:srgbClr val="FF0000"/>
                </a:solidFill>
                <a:latin typeface="Noto Serif TC Black" panose="02020900000000000000" pitchFamily="18" charset="-120"/>
                <a:ea typeface="Noto Serif TC Black" panose="02020900000000000000" pitchFamily="18" charset="-120"/>
              </a:rPr>
              <a:t>(</a:t>
            </a:r>
            <a:r>
              <a:rPr lang="zh-TW" altLang="en-US" b="1" dirty="0">
                <a:solidFill>
                  <a:srgbClr val="FF0000"/>
                </a:solidFill>
                <a:latin typeface="Noto Serif TC Black" panose="02020900000000000000" pitchFamily="18" charset="-120"/>
                <a:ea typeface="Noto Serif TC Black" panose="02020900000000000000" pitchFamily="18" charset="-120"/>
              </a:rPr>
              <a:t>流向編號啟用</a:t>
            </a:r>
            <a:r>
              <a:rPr lang="en-US" altLang="zh-TW" b="1" dirty="0">
                <a:solidFill>
                  <a:srgbClr val="FF0000"/>
                </a:solidFill>
                <a:latin typeface="Noto Serif TC Black" panose="02020900000000000000" pitchFamily="18" charset="-120"/>
                <a:ea typeface="Noto Serif TC Black" panose="02020900000000000000" pitchFamily="18" charset="-120"/>
              </a:rPr>
              <a:t>)</a:t>
            </a:r>
            <a:endParaRPr lang="zh-TW" altLang="en-US" b="1" dirty="0">
              <a:solidFill>
                <a:srgbClr val="FF0000"/>
              </a:solidFill>
              <a:latin typeface="Noto Serif TC Black" panose="02020900000000000000" pitchFamily="18" charset="-120"/>
              <a:ea typeface="Noto Serif TC Black" panose="02020900000000000000" pitchFamily="18" charset="-120"/>
            </a:endParaRPr>
          </a:p>
        </p:txBody>
      </p:sp>
      <p:sp>
        <p:nvSpPr>
          <p:cNvPr id="14" name="矩形 13">
            <a:extLst>
              <a:ext uri="{FF2B5EF4-FFF2-40B4-BE49-F238E27FC236}">
                <a16:creationId xmlns:a16="http://schemas.microsoft.com/office/drawing/2014/main" id="{E5D1EC2C-A8BC-4270-B80E-457E19825652}"/>
              </a:ext>
            </a:extLst>
          </p:cNvPr>
          <p:cNvSpPr/>
          <p:nvPr/>
        </p:nvSpPr>
        <p:spPr>
          <a:xfrm>
            <a:off x="3616304" y="3302490"/>
            <a:ext cx="2123768" cy="1091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Noto Serif TC Black" panose="02020900000000000000" pitchFamily="18" charset="-120"/>
                <a:ea typeface="Noto Serif TC Black" panose="02020900000000000000" pitchFamily="18" charset="-120"/>
              </a:rPr>
              <a:t>印製四聯單</a:t>
            </a:r>
            <a:endParaRPr lang="en-US" altLang="zh-TW" b="1" dirty="0">
              <a:latin typeface="Noto Serif TC Black" panose="02020900000000000000" pitchFamily="18" charset="-120"/>
              <a:ea typeface="Noto Serif TC Black" panose="02020900000000000000" pitchFamily="18" charset="-120"/>
            </a:endParaRPr>
          </a:p>
          <a:p>
            <a:pPr algn="ctr"/>
            <a:r>
              <a:rPr lang="en-US" altLang="zh-TW" b="1" dirty="0">
                <a:latin typeface="Noto Serif TC Black" panose="02020900000000000000" pitchFamily="18" charset="-120"/>
                <a:ea typeface="Noto Serif TC Black" panose="02020900000000000000" pitchFamily="18" charset="-120"/>
              </a:rPr>
              <a:t>(</a:t>
            </a:r>
            <a:r>
              <a:rPr lang="zh-TW" altLang="en-US" b="1" dirty="0">
                <a:latin typeface="Noto Serif TC Black" panose="02020900000000000000" pitchFamily="18" charset="-120"/>
                <a:ea typeface="Noto Serif TC Black" panose="02020900000000000000" pitchFamily="18" charset="-120"/>
              </a:rPr>
              <a:t>自印或機關印</a:t>
            </a:r>
            <a:r>
              <a:rPr lang="en-US" altLang="zh-TW" b="1" dirty="0">
                <a:latin typeface="Noto Serif TC Black" panose="02020900000000000000" pitchFamily="18" charset="-120"/>
                <a:ea typeface="Noto Serif TC Black" panose="02020900000000000000" pitchFamily="18" charset="-120"/>
              </a:rPr>
              <a:t>)</a:t>
            </a:r>
            <a:endParaRPr lang="zh-TW" altLang="en-US" b="1" dirty="0">
              <a:latin typeface="Noto Serif TC Black" panose="02020900000000000000" pitchFamily="18" charset="-120"/>
              <a:ea typeface="Noto Serif TC Black" panose="02020900000000000000" pitchFamily="18" charset="-120"/>
            </a:endParaRPr>
          </a:p>
        </p:txBody>
      </p:sp>
      <p:cxnSp>
        <p:nvCxnSpPr>
          <p:cNvPr id="16" name="直線單箭頭接點 15">
            <a:extLst>
              <a:ext uri="{FF2B5EF4-FFF2-40B4-BE49-F238E27FC236}">
                <a16:creationId xmlns:a16="http://schemas.microsoft.com/office/drawing/2014/main" id="{F5191B8B-A898-4751-83CD-C790BA0E8750}"/>
              </a:ext>
            </a:extLst>
          </p:cNvPr>
          <p:cNvCxnSpPr>
            <a:stCxn id="7" idx="2"/>
            <a:endCxn id="13" idx="0"/>
          </p:cNvCxnSpPr>
          <p:nvPr/>
        </p:nvCxnSpPr>
        <p:spPr>
          <a:xfrm>
            <a:off x="7259156" y="2579872"/>
            <a:ext cx="0" cy="7226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8C74EE20-072A-4769-B7FA-D3D0547F56F5}"/>
              </a:ext>
            </a:extLst>
          </p:cNvPr>
          <p:cNvCxnSpPr>
            <a:stCxn id="13" idx="1"/>
            <a:endCxn id="14" idx="3"/>
          </p:cNvCxnSpPr>
          <p:nvPr/>
        </p:nvCxnSpPr>
        <p:spPr>
          <a:xfrm flipH="1">
            <a:off x="5740072" y="3848181"/>
            <a:ext cx="4572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775B9105-8E8A-486D-8081-26D0F8F99437}"/>
              </a:ext>
            </a:extLst>
          </p:cNvPr>
          <p:cNvSpPr/>
          <p:nvPr/>
        </p:nvSpPr>
        <p:spPr>
          <a:xfrm>
            <a:off x="1035336" y="3302490"/>
            <a:ext cx="2123768" cy="1091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Noto Serif TC Black" panose="02020900000000000000" pitchFamily="18" charset="-120"/>
                <a:ea typeface="Noto Serif TC Black" panose="02020900000000000000" pitchFamily="18" charset="-120"/>
              </a:rPr>
              <a:t>核章用印</a:t>
            </a:r>
          </a:p>
        </p:txBody>
      </p:sp>
      <p:cxnSp>
        <p:nvCxnSpPr>
          <p:cNvPr id="21" name="直線單箭頭接點 20">
            <a:extLst>
              <a:ext uri="{FF2B5EF4-FFF2-40B4-BE49-F238E27FC236}">
                <a16:creationId xmlns:a16="http://schemas.microsoft.com/office/drawing/2014/main" id="{03BA7CF0-B1FC-49A7-B611-6836CF458013}"/>
              </a:ext>
            </a:extLst>
          </p:cNvPr>
          <p:cNvCxnSpPr>
            <a:stCxn id="14" idx="1"/>
            <a:endCxn id="19" idx="3"/>
          </p:cNvCxnSpPr>
          <p:nvPr/>
        </p:nvCxnSpPr>
        <p:spPr>
          <a:xfrm flipH="1">
            <a:off x="3159104" y="3848181"/>
            <a:ext cx="4572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DD916CD5-3E52-4ED9-A5AD-BA5F41BAEB62}"/>
              </a:ext>
            </a:extLst>
          </p:cNvPr>
          <p:cNvSpPr/>
          <p:nvPr/>
        </p:nvSpPr>
        <p:spPr>
          <a:xfrm>
            <a:off x="1035336" y="5003929"/>
            <a:ext cx="2123768" cy="109138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Noto Serif TC Black" panose="02020900000000000000" pitchFamily="18" charset="-120"/>
                <a:ea typeface="Noto Serif TC Black" panose="02020900000000000000" pitchFamily="18" charset="-120"/>
              </a:rPr>
              <a:t>開始清運</a:t>
            </a:r>
          </a:p>
        </p:txBody>
      </p:sp>
      <p:cxnSp>
        <p:nvCxnSpPr>
          <p:cNvPr id="22" name="直線單箭頭接點 21">
            <a:extLst>
              <a:ext uri="{FF2B5EF4-FFF2-40B4-BE49-F238E27FC236}">
                <a16:creationId xmlns:a16="http://schemas.microsoft.com/office/drawing/2014/main" id="{D685745C-92E4-4CD2-8EF2-3F70747DDCDC}"/>
              </a:ext>
            </a:extLst>
          </p:cNvPr>
          <p:cNvCxnSpPr>
            <a:cxnSpLocks/>
          </p:cNvCxnSpPr>
          <p:nvPr/>
        </p:nvCxnSpPr>
        <p:spPr>
          <a:xfrm>
            <a:off x="2097220" y="4393871"/>
            <a:ext cx="0" cy="6100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232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FA57AC-A812-4EFC-B7AD-DCC628ECA2C9}"/>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申報與查核</a:t>
            </a:r>
          </a:p>
        </p:txBody>
      </p:sp>
      <p:sp>
        <p:nvSpPr>
          <p:cNvPr id="4" name="投影片編號版面配置區 3">
            <a:extLst>
              <a:ext uri="{FF2B5EF4-FFF2-40B4-BE49-F238E27FC236}">
                <a16:creationId xmlns:a16="http://schemas.microsoft.com/office/drawing/2014/main" id="{C019A449-0CBA-4127-BE48-A8DE42455F70}"/>
              </a:ext>
            </a:extLst>
          </p:cNvPr>
          <p:cNvSpPr>
            <a:spLocks noGrp="1"/>
          </p:cNvSpPr>
          <p:nvPr>
            <p:ph type="sldNum" sz="quarter" idx="12"/>
          </p:nvPr>
        </p:nvSpPr>
        <p:spPr/>
        <p:txBody>
          <a:bodyPr/>
          <a:lstStyle/>
          <a:p>
            <a:fld id="{90CF1820-E576-432A-BD67-25331F74C9F9}" type="slidenum">
              <a:rPr lang="zh-TW" altLang="en-US" smtClean="0">
                <a:latin typeface="Noto Serif TC Black" panose="02020900000000000000" pitchFamily="18" charset="-120"/>
                <a:ea typeface="Noto Serif TC Black" panose="02020900000000000000" pitchFamily="18" charset="-120"/>
              </a:rPr>
              <a:pPr/>
              <a:t>28</a:t>
            </a:fld>
            <a:endParaRPr lang="zh-TW" altLang="en-US" b="1">
              <a:latin typeface="Noto Serif TC Black" panose="02020900000000000000" pitchFamily="18" charset="-120"/>
              <a:ea typeface="Noto Serif TC Black" panose="02020900000000000000" pitchFamily="18" charset="-120"/>
            </a:endParaRPr>
          </a:p>
        </p:txBody>
      </p:sp>
      <p:graphicFrame>
        <p:nvGraphicFramePr>
          <p:cNvPr id="5" name="表格 6">
            <a:extLst>
              <a:ext uri="{FF2B5EF4-FFF2-40B4-BE49-F238E27FC236}">
                <a16:creationId xmlns:a16="http://schemas.microsoft.com/office/drawing/2014/main" id="{0DD2A591-860D-4D8E-84F5-490934945877}"/>
              </a:ext>
            </a:extLst>
          </p:cNvPr>
          <p:cNvGraphicFramePr>
            <a:graphicFrameLocks noGrp="1"/>
          </p:cNvGraphicFramePr>
          <p:nvPr>
            <p:extLst>
              <p:ext uri="{D42A27DB-BD31-4B8C-83A1-F6EECF244321}">
                <p14:modId xmlns:p14="http://schemas.microsoft.com/office/powerpoint/2010/main" val="2701098760"/>
              </p:ext>
            </p:extLst>
          </p:nvPr>
        </p:nvGraphicFramePr>
        <p:xfrm>
          <a:off x="420544" y="2063485"/>
          <a:ext cx="8555818" cy="3533767"/>
        </p:xfrm>
        <a:graphic>
          <a:graphicData uri="http://schemas.openxmlformats.org/drawingml/2006/table">
            <a:tbl>
              <a:tblPr firstRow="1" bandRow="1">
                <a:tableStyleId>{5C22544A-7EE6-4342-B048-85BDC9FD1C3A}</a:tableStyleId>
              </a:tblPr>
              <a:tblGrid>
                <a:gridCol w="1173557">
                  <a:extLst>
                    <a:ext uri="{9D8B030D-6E8A-4147-A177-3AD203B41FA5}">
                      <a16:colId xmlns:a16="http://schemas.microsoft.com/office/drawing/2014/main" val="3188489050"/>
                    </a:ext>
                  </a:extLst>
                </a:gridCol>
                <a:gridCol w="2157614">
                  <a:extLst>
                    <a:ext uri="{9D8B030D-6E8A-4147-A177-3AD203B41FA5}">
                      <a16:colId xmlns:a16="http://schemas.microsoft.com/office/drawing/2014/main" val="2279640498"/>
                    </a:ext>
                  </a:extLst>
                </a:gridCol>
                <a:gridCol w="661213">
                  <a:extLst>
                    <a:ext uri="{9D8B030D-6E8A-4147-A177-3AD203B41FA5}">
                      <a16:colId xmlns:a16="http://schemas.microsoft.com/office/drawing/2014/main" val="2029761670"/>
                    </a:ext>
                  </a:extLst>
                </a:gridCol>
                <a:gridCol w="661213">
                  <a:extLst>
                    <a:ext uri="{9D8B030D-6E8A-4147-A177-3AD203B41FA5}">
                      <a16:colId xmlns:a16="http://schemas.microsoft.com/office/drawing/2014/main" val="3315292271"/>
                    </a:ext>
                  </a:extLst>
                </a:gridCol>
                <a:gridCol w="661213">
                  <a:extLst>
                    <a:ext uri="{9D8B030D-6E8A-4147-A177-3AD203B41FA5}">
                      <a16:colId xmlns:a16="http://schemas.microsoft.com/office/drawing/2014/main" val="4138269101"/>
                    </a:ext>
                  </a:extLst>
                </a:gridCol>
                <a:gridCol w="661213">
                  <a:extLst>
                    <a:ext uri="{9D8B030D-6E8A-4147-A177-3AD203B41FA5}">
                      <a16:colId xmlns:a16="http://schemas.microsoft.com/office/drawing/2014/main" val="2658724388"/>
                    </a:ext>
                  </a:extLst>
                </a:gridCol>
                <a:gridCol w="872914">
                  <a:extLst>
                    <a:ext uri="{9D8B030D-6E8A-4147-A177-3AD203B41FA5}">
                      <a16:colId xmlns:a16="http://schemas.microsoft.com/office/drawing/2014/main" val="1888571389"/>
                    </a:ext>
                  </a:extLst>
                </a:gridCol>
                <a:gridCol w="684356">
                  <a:extLst>
                    <a:ext uri="{9D8B030D-6E8A-4147-A177-3AD203B41FA5}">
                      <a16:colId xmlns:a16="http://schemas.microsoft.com/office/drawing/2014/main" val="2982427844"/>
                    </a:ext>
                  </a:extLst>
                </a:gridCol>
                <a:gridCol w="1022525">
                  <a:extLst>
                    <a:ext uri="{9D8B030D-6E8A-4147-A177-3AD203B41FA5}">
                      <a16:colId xmlns:a16="http://schemas.microsoft.com/office/drawing/2014/main" val="3228483923"/>
                    </a:ext>
                  </a:extLst>
                </a:gridCol>
              </a:tblGrid>
              <a:tr h="751273">
                <a:tc>
                  <a:txBody>
                    <a:bodyPr/>
                    <a:lstStyle/>
                    <a:p>
                      <a:pPr algn="ctr"/>
                      <a:r>
                        <a:rPr lang="zh-TW" altLang="en-US" sz="1800" dirty="0">
                          <a:solidFill>
                            <a:schemeClr val="tx1"/>
                          </a:solidFill>
                          <a:latin typeface="Noto Serif TC Black" panose="02020900000000000000" pitchFamily="18" charset="-120"/>
                          <a:ea typeface="Noto Serif TC Black" panose="02020900000000000000" pitchFamily="18" charset="-120"/>
                        </a:rPr>
                        <a:t>流向</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zh-TW" altLang="en-US" sz="1800" dirty="0">
                          <a:solidFill>
                            <a:schemeClr val="tx1"/>
                          </a:solidFill>
                          <a:latin typeface="Noto Serif TC Black" panose="02020900000000000000" pitchFamily="18" charset="-120"/>
                          <a:ea typeface="Noto Serif TC Black" panose="02020900000000000000" pitchFamily="18" charset="-120"/>
                        </a:rPr>
                        <a:t>餘土處理方式</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zh-TW" altLang="en-US" sz="1800" dirty="0">
                          <a:solidFill>
                            <a:schemeClr val="tx1"/>
                          </a:solidFill>
                          <a:latin typeface="Noto Serif TC Black" panose="02020900000000000000" pitchFamily="18" charset="-120"/>
                          <a:ea typeface="Noto Serif TC Black" panose="02020900000000000000" pitchFamily="18" charset="-120"/>
                        </a:rPr>
                        <a:t>起造人</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zh-TW" altLang="en-US" sz="1800" dirty="0">
                          <a:solidFill>
                            <a:schemeClr val="tx1"/>
                          </a:solidFill>
                          <a:latin typeface="Noto Serif TC Black" panose="02020900000000000000" pitchFamily="18" charset="-120"/>
                          <a:ea typeface="Noto Serif TC Black" panose="02020900000000000000" pitchFamily="18" charset="-120"/>
                        </a:rPr>
                        <a:t>承包商</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zh-TW" altLang="en-US" sz="1800" dirty="0">
                          <a:solidFill>
                            <a:schemeClr val="tx1"/>
                          </a:solidFill>
                          <a:latin typeface="Noto Serif TC Black" panose="02020900000000000000" pitchFamily="18" charset="-120"/>
                          <a:ea typeface="Noto Serif TC Black" panose="02020900000000000000" pitchFamily="18" charset="-120"/>
                        </a:rPr>
                        <a:t>監造人</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清運廠商</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主辦管機關</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zh-TW" altLang="en-US" sz="1800" dirty="0">
                          <a:solidFill>
                            <a:schemeClr val="tx1"/>
                          </a:solidFill>
                          <a:latin typeface="Noto Serif TC Black" panose="02020900000000000000" pitchFamily="18" charset="-120"/>
                          <a:ea typeface="Noto Serif TC Black" panose="02020900000000000000" pitchFamily="18" charset="-120"/>
                        </a:rPr>
                        <a:t>收容廠商</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zh-TW" altLang="en-US" sz="1800" dirty="0">
                          <a:solidFill>
                            <a:schemeClr val="tx1"/>
                          </a:solidFill>
                          <a:latin typeface="Noto Serif TC Black" panose="02020900000000000000" pitchFamily="18" charset="-120"/>
                          <a:ea typeface="Noto Serif TC Black" panose="02020900000000000000" pitchFamily="18" charset="-120"/>
                        </a:rPr>
                        <a:t>場所主管機關</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812517644"/>
                  </a:ext>
                </a:extLst>
              </a:tr>
              <a:tr h="417374">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出土端→收土端</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土方平衡</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0763429"/>
                  </a:ext>
                </a:extLst>
              </a:tr>
              <a:tr h="69562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土方交換</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800" dirty="0">
                          <a:solidFill>
                            <a:schemeClr val="tx1"/>
                          </a:solidFill>
                          <a:latin typeface="Noto Serif TC Black" panose="02020900000000000000" pitchFamily="18" charset="-120"/>
                          <a:ea typeface="Noto Serif TC Black" panose="02020900000000000000" pitchFamily="18" charset="-120"/>
                        </a:rPr>
                        <a:t>申</a:t>
                      </a:r>
                      <a:endParaRPr lang="en-US" altLang="zh-TW" sz="1800" dirty="0">
                        <a:solidFill>
                          <a:schemeClr val="tx1"/>
                        </a:solidFill>
                        <a:latin typeface="Noto Serif TC Black" panose="02020900000000000000" pitchFamily="18" charset="-120"/>
                        <a:ea typeface="Noto Serif TC Black" panose="02020900000000000000" pitchFamily="18" charset="-120"/>
                      </a:endParaRPr>
                    </a:p>
                    <a:p>
                      <a:pPr algn="ctr"/>
                      <a:r>
                        <a:rPr lang="en-US" altLang="zh-TW" sz="1500" dirty="0">
                          <a:solidFill>
                            <a:schemeClr val="tx1"/>
                          </a:solidFill>
                          <a:latin typeface="Noto Serif TC Black" panose="02020900000000000000" pitchFamily="18" charset="-120"/>
                          <a:ea typeface="Noto Serif TC Black" panose="02020900000000000000" pitchFamily="18" charset="-120"/>
                        </a:rPr>
                        <a:t>(</a:t>
                      </a:r>
                      <a:r>
                        <a:rPr lang="zh-TW" altLang="en-US" sz="1500" dirty="0">
                          <a:solidFill>
                            <a:schemeClr val="tx1"/>
                          </a:solidFill>
                          <a:latin typeface="Noto Serif TC Black" panose="02020900000000000000" pitchFamily="18" charset="-120"/>
                          <a:ea typeface="Noto Serif TC Black" panose="02020900000000000000" pitchFamily="18" charset="-120"/>
                        </a:rPr>
                        <a:t>雙方</a:t>
                      </a:r>
                      <a:r>
                        <a:rPr lang="en-US" altLang="zh-TW" sz="1500" dirty="0">
                          <a:solidFill>
                            <a:schemeClr val="tx1"/>
                          </a:solidFill>
                          <a:latin typeface="Noto Serif TC Black" panose="02020900000000000000" pitchFamily="18" charset="-120"/>
                          <a:ea typeface="Noto Serif TC Black" panose="02020900000000000000" pitchFamily="18" charset="-120"/>
                        </a:rPr>
                        <a:t>)</a:t>
                      </a:r>
                      <a:endParaRPr lang="zh-TW" altLang="en-US" sz="15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查</a:t>
                      </a:r>
                      <a:endParaRPr lang="en-US" altLang="zh-TW" sz="1800" dirty="0">
                        <a:solidFill>
                          <a:schemeClr val="tx1"/>
                        </a:solidFill>
                        <a:latin typeface="Noto Serif TC Black" panose="02020900000000000000" pitchFamily="18" charset="-120"/>
                        <a:ea typeface="Noto Serif TC Black" panose="020209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500" dirty="0">
                          <a:solidFill>
                            <a:schemeClr val="tx1"/>
                          </a:solidFill>
                          <a:latin typeface="Noto Serif TC Black" panose="02020900000000000000" pitchFamily="18" charset="-120"/>
                          <a:ea typeface="Noto Serif TC Black" panose="02020900000000000000" pitchFamily="18" charset="-120"/>
                        </a:rPr>
                        <a:t>(</a:t>
                      </a:r>
                      <a:r>
                        <a:rPr lang="zh-TW" altLang="en-US" sz="1500" dirty="0">
                          <a:solidFill>
                            <a:schemeClr val="tx1"/>
                          </a:solidFill>
                          <a:latin typeface="Noto Serif TC Black" panose="02020900000000000000" pitchFamily="18" charset="-120"/>
                          <a:ea typeface="Noto Serif TC Black" panose="02020900000000000000" pitchFamily="18" charset="-120"/>
                        </a:rPr>
                        <a:t>雙方</a:t>
                      </a:r>
                      <a:r>
                        <a:rPr lang="en-US" altLang="zh-TW" sz="1500" dirty="0">
                          <a:solidFill>
                            <a:schemeClr val="tx1"/>
                          </a:solidFill>
                          <a:latin typeface="Noto Serif TC Black" panose="02020900000000000000" pitchFamily="18" charset="-120"/>
                          <a:ea typeface="Noto Serif TC Black" panose="02020900000000000000" pitchFamily="18" charset="-120"/>
                        </a:rPr>
                        <a:t>)</a:t>
                      </a:r>
                      <a:endParaRPr lang="zh-TW" altLang="en-US" sz="15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9638669"/>
                  </a:ext>
                </a:extLst>
              </a:tr>
              <a:tr h="41737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可再利用物料</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申</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查</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9718098"/>
                  </a:ext>
                </a:extLst>
              </a:tr>
              <a:tr h="41737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送至收容處理場所</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申</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查</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申</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查</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586329"/>
                  </a:ext>
                </a:extLst>
              </a:tr>
              <a:tr h="41737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收土端→再利用端</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至運送地點</a:t>
                      </a:r>
                      <a:r>
                        <a:rPr lang="en-US" altLang="zh-TW" sz="1800" dirty="0">
                          <a:solidFill>
                            <a:schemeClr val="tx1"/>
                          </a:solidFill>
                          <a:latin typeface="Noto Serif TC Black" panose="02020900000000000000" pitchFamily="18" charset="-120"/>
                          <a:ea typeface="Noto Serif TC Black" panose="02020900000000000000" pitchFamily="18" charset="-120"/>
                        </a:rPr>
                        <a:t>(</a:t>
                      </a:r>
                      <a:r>
                        <a:rPr lang="zh-TW" altLang="en-US" sz="1800" dirty="0">
                          <a:solidFill>
                            <a:schemeClr val="tx1"/>
                          </a:solidFill>
                          <a:latin typeface="Noto Serif TC Black" panose="02020900000000000000" pitchFamily="18" charset="-120"/>
                          <a:ea typeface="Noto Serif TC Black" panose="02020900000000000000" pitchFamily="18" charset="-120"/>
                        </a:rPr>
                        <a:t>產品</a:t>
                      </a: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Noto Serif TC Black" panose="02020900000000000000" pitchFamily="18" charset="-120"/>
                        <a:ea typeface="Noto Serif TC Black" panose="02020900000000000000" pitchFamily="18"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申</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查</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8400775"/>
                  </a:ext>
                </a:extLst>
              </a:tr>
              <a:tr h="41737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至運送地點</a:t>
                      </a:r>
                      <a:r>
                        <a:rPr lang="en-US" altLang="zh-TW" sz="1800" dirty="0">
                          <a:solidFill>
                            <a:schemeClr val="tx1"/>
                          </a:solidFill>
                          <a:latin typeface="Noto Serif TC Black" panose="02020900000000000000" pitchFamily="18" charset="-120"/>
                          <a:ea typeface="Noto Serif TC Black" panose="02020900000000000000" pitchFamily="18" charset="-120"/>
                        </a:rPr>
                        <a:t>(</a:t>
                      </a:r>
                      <a:r>
                        <a:rPr lang="zh-TW" altLang="en-US" sz="1800" dirty="0">
                          <a:solidFill>
                            <a:schemeClr val="tx1"/>
                          </a:solidFill>
                          <a:latin typeface="Noto Serif TC Black" panose="02020900000000000000" pitchFamily="18" charset="-120"/>
                          <a:ea typeface="Noto Serif TC Black" panose="02020900000000000000" pitchFamily="18" charset="-120"/>
                        </a:rPr>
                        <a:t>非產品</a:t>
                      </a: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chemeClr val="tx1"/>
                          </a:solidFill>
                          <a:latin typeface="Noto Serif TC Black" panose="02020900000000000000" pitchFamily="18" charset="-120"/>
                          <a:ea typeface="Noto Serif TC Black" panose="02020900000000000000" pitchFamily="18" charset="-120"/>
                        </a:rPr>
                        <a:t>-</a:t>
                      </a:r>
                      <a:endParaRPr lang="zh-TW" altLang="en-US" sz="1800" dirty="0">
                        <a:solidFill>
                          <a:schemeClr val="tx1"/>
                        </a:solidFill>
                        <a:latin typeface="Noto Serif TC Black" panose="02020900000000000000" pitchFamily="18" charset="-120"/>
                        <a:ea typeface="Noto Serif TC Black" panose="02020900000000000000" pitchFamily="18"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申</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Noto Serif TC Black" panose="02020900000000000000" pitchFamily="18" charset="-120"/>
                          <a:ea typeface="Noto Serif TC Black" panose="02020900000000000000" pitchFamily="18" charset="-120"/>
                        </a:rPr>
                        <a:t>查</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4758037"/>
                  </a:ext>
                </a:extLst>
              </a:tr>
            </a:tbl>
          </a:graphicData>
        </a:graphic>
      </p:graphicFrame>
      <p:sp>
        <p:nvSpPr>
          <p:cNvPr id="6" name="文字方塊 5">
            <a:extLst>
              <a:ext uri="{FF2B5EF4-FFF2-40B4-BE49-F238E27FC236}">
                <a16:creationId xmlns:a16="http://schemas.microsoft.com/office/drawing/2014/main" id="{2003A037-A391-44A2-A162-2421D468E135}"/>
              </a:ext>
            </a:extLst>
          </p:cNvPr>
          <p:cNvSpPr txBox="1"/>
          <p:nvPr/>
        </p:nvSpPr>
        <p:spPr>
          <a:xfrm>
            <a:off x="4459353" y="272920"/>
            <a:ext cx="3332926" cy="1138773"/>
          </a:xfrm>
          <a:prstGeom prst="rect">
            <a:avLst/>
          </a:prstGeom>
          <a:noFill/>
        </p:spPr>
        <p:txBody>
          <a:bodyPr wrap="square" rtlCol="0">
            <a:spAutoFit/>
          </a:bodyPr>
          <a:lstStyle/>
          <a:p>
            <a:r>
              <a:rPr lang="zh-TW" altLang="en-US" sz="2000" dirty="0">
                <a:latin typeface="Noto Serif TC Black" panose="02020900000000000000" pitchFamily="18" charset="-120"/>
                <a:ea typeface="Noto Serif TC Black" panose="02020900000000000000" pitchFamily="18" charset="-120"/>
              </a:rPr>
              <a:t>土方平衡要申報嗎</a:t>
            </a:r>
            <a:r>
              <a:rPr lang="en-US" altLang="zh-TW" sz="2000" dirty="0">
                <a:latin typeface="Noto Serif TC Black" panose="02020900000000000000" pitchFamily="18" charset="-120"/>
                <a:ea typeface="Noto Serif TC Black" panose="02020900000000000000" pitchFamily="18" charset="-120"/>
              </a:rPr>
              <a:t>?</a:t>
            </a:r>
          </a:p>
          <a:p>
            <a:endParaRPr lang="en-US" altLang="zh-TW" sz="800" dirty="0">
              <a:latin typeface="Noto Serif TC Black" panose="02020900000000000000" pitchFamily="18" charset="-120"/>
              <a:ea typeface="Noto Serif TC Black" panose="02020900000000000000" pitchFamily="18" charset="-120"/>
            </a:endParaRPr>
          </a:p>
          <a:p>
            <a:r>
              <a:rPr lang="zh-TW" altLang="en-US" sz="2000" dirty="0">
                <a:latin typeface="Noto Serif TC Black" panose="02020900000000000000" pitchFamily="18" charset="-120"/>
                <a:ea typeface="Noto Serif TC Black" panose="02020900000000000000" pitchFamily="18" charset="-120"/>
              </a:rPr>
              <a:t>不需上網申報，但部分縣市仍需申報餘土處理計畫書</a:t>
            </a:r>
          </a:p>
        </p:txBody>
      </p:sp>
      <p:pic>
        <p:nvPicPr>
          <p:cNvPr id="7" name="圖片 6">
            <a:extLst>
              <a:ext uri="{FF2B5EF4-FFF2-40B4-BE49-F238E27FC236}">
                <a16:creationId xmlns:a16="http://schemas.microsoft.com/office/drawing/2014/main" id="{BB04D80B-B1A2-46CF-8E23-850CFE551C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15769" y="186520"/>
            <a:ext cx="1210541" cy="1712154"/>
          </a:xfrm>
          <a:prstGeom prst="rect">
            <a:avLst/>
          </a:prstGeom>
          <a:ln>
            <a:solidFill>
              <a:schemeClr val="tx1"/>
            </a:solidFill>
          </a:ln>
        </p:spPr>
      </p:pic>
    </p:spTree>
    <p:extLst>
      <p:ext uri="{BB962C8B-B14F-4D97-AF65-F5344CB8AC3E}">
        <p14:creationId xmlns:p14="http://schemas.microsoft.com/office/powerpoint/2010/main" val="2638679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8D533F-62EA-4115-8DFF-901BC0A8E08D}"/>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二階段申報查核</a:t>
            </a:r>
          </a:p>
        </p:txBody>
      </p:sp>
      <p:sp>
        <p:nvSpPr>
          <p:cNvPr id="4" name="投影片編號版面配置區 3">
            <a:extLst>
              <a:ext uri="{FF2B5EF4-FFF2-40B4-BE49-F238E27FC236}">
                <a16:creationId xmlns:a16="http://schemas.microsoft.com/office/drawing/2014/main" id="{FC424C79-109E-4672-A467-181F8801B0F4}"/>
              </a:ext>
            </a:extLst>
          </p:cNvPr>
          <p:cNvSpPr>
            <a:spLocks noGrp="1"/>
          </p:cNvSpPr>
          <p:nvPr>
            <p:ph type="sldNum" sz="quarter" idx="12"/>
          </p:nvPr>
        </p:nvSpPr>
        <p:spPr/>
        <p:txBody>
          <a:bodyPr/>
          <a:lstStyle/>
          <a:p>
            <a:fld id="{90CF1820-E576-432A-BD67-25331F74C9F9}" type="slidenum">
              <a:rPr lang="zh-TW" altLang="en-US" smtClean="0">
                <a:latin typeface="Noto Serif TC Black" panose="02020900000000000000" pitchFamily="18" charset="-120"/>
                <a:ea typeface="Noto Serif TC Black" panose="02020900000000000000" pitchFamily="18" charset="-120"/>
              </a:rPr>
              <a:pPr/>
              <a:t>29</a:t>
            </a:fld>
            <a:endParaRPr lang="zh-TW" altLang="en-US" b="1">
              <a:latin typeface="Noto Serif TC Black" panose="02020900000000000000" pitchFamily="18" charset="-120"/>
              <a:ea typeface="Noto Serif TC Black" panose="02020900000000000000" pitchFamily="18" charset="-120"/>
            </a:endParaRPr>
          </a:p>
        </p:txBody>
      </p:sp>
      <p:pic>
        <p:nvPicPr>
          <p:cNvPr id="6" name="圖片 5">
            <a:extLst>
              <a:ext uri="{FF2B5EF4-FFF2-40B4-BE49-F238E27FC236}">
                <a16:creationId xmlns:a16="http://schemas.microsoft.com/office/drawing/2014/main" id="{E3AB87E5-8C43-4B57-8D98-8388E46882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340" y="1455144"/>
            <a:ext cx="8731170" cy="3947712"/>
          </a:xfrm>
          <a:prstGeom prst="rect">
            <a:avLst/>
          </a:prstGeom>
        </p:spPr>
      </p:pic>
      <p:sp>
        <p:nvSpPr>
          <p:cNvPr id="3" name="箭號: 五邊形 2">
            <a:extLst>
              <a:ext uri="{FF2B5EF4-FFF2-40B4-BE49-F238E27FC236}">
                <a16:creationId xmlns:a16="http://schemas.microsoft.com/office/drawing/2014/main" id="{77EB9177-247D-4B05-B5DA-0CAB6EF3F689}"/>
              </a:ext>
            </a:extLst>
          </p:cNvPr>
          <p:cNvSpPr/>
          <p:nvPr/>
        </p:nvSpPr>
        <p:spPr>
          <a:xfrm>
            <a:off x="7527731" y="152534"/>
            <a:ext cx="1490869" cy="55057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Noto Serif TC Black" panose="02020900000000000000" pitchFamily="18" charset="-120"/>
                <a:ea typeface="Noto Serif TC Black" panose="02020900000000000000" pitchFamily="18" charset="-120"/>
                <a:hlinkClick r:id="" action="ppaction://noaction"/>
              </a:rPr>
              <a:t>系統</a:t>
            </a:r>
            <a:r>
              <a:rPr lang="zh-TW" altLang="en-US" dirty="0">
                <a:latin typeface="Noto Serif TC Black" panose="02020900000000000000" pitchFamily="18" charset="-120"/>
                <a:ea typeface="Noto Serif TC Black" panose="02020900000000000000" pitchFamily="18" charset="-120"/>
              </a:rPr>
              <a:t>申報</a:t>
            </a:r>
          </a:p>
        </p:txBody>
      </p:sp>
    </p:spTree>
    <p:extLst>
      <p:ext uri="{BB962C8B-B14F-4D97-AF65-F5344CB8AC3E}">
        <p14:creationId xmlns:p14="http://schemas.microsoft.com/office/powerpoint/2010/main" val="758871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簡報大綱</a:t>
            </a:r>
          </a:p>
        </p:txBody>
      </p:sp>
      <p:sp>
        <p:nvSpPr>
          <p:cNvPr id="3" name="內容版面配置區 2"/>
          <p:cNvSpPr>
            <a:spLocks noGrp="1"/>
          </p:cNvSpPr>
          <p:nvPr>
            <p:ph idx="1"/>
          </p:nvPr>
        </p:nvSpPr>
        <p:spPr/>
        <p:txBody>
          <a:bodyPr>
            <a:normAutofit/>
          </a:bodyPr>
          <a:lstStyle/>
          <a:p>
            <a:pPr>
              <a:buFont typeface="華康細圓體(P)" panose="020F0300000000000000" pitchFamily="34" charset="-120"/>
              <a:buChar char="◎"/>
            </a:pPr>
            <a:r>
              <a:rPr lang="zh-TW" altLang="en-US" sz="3200" dirty="0">
                <a:latin typeface="Noto Serif TC Black" panose="02020900000000000000" pitchFamily="18" charset="-120"/>
                <a:ea typeface="Noto Serif TC Black" panose="02020900000000000000" pitchFamily="18" charset="-120"/>
              </a:rPr>
              <a:t> 易成焦點的營建剩餘土石方 </a:t>
            </a:r>
            <a:endParaRPr lang="en-US" altLang="zh-TW" sz="3200" dirty="0">
              <a:latin typeface="Noto Serif TC Black" panose="02020900000000000000" pitchFamily="18" charset="-120"/>
              <a:ea typeface="Noto Serif TC Black" panose="02020900000000000000" pitchFamily="18" charset="-120"/>
            </a:endParaRPr>
          </a:p>
          <a:p>
            <a:pPr>
              <a:buFont typeface="華康細圓體(P)" panose="020F0300000000000000" pitchFamily="34" charset="-120"/>
              <a:buChar char="◎"/>
            </a:pPr>
            <a:r>
              <a:rPr lang="zh-TW" altLang="en-US" sz="3200" dirty="0">
                <a:latin typeface="Noto Serif TC Black" panose="02020900000000000000" pitchFamily="18" charset="-120"/>
                <a:ea typeface="Noto Serif TC Black" panose="02020900000000000000" pitchFamily="18" charset="-120"/>
              </a:rPr>
              <a:t> 營建剩餘土石方是甚麼</a:t>
            </a:r>
            <a:r>
              <a:rPr lang="en-US" altLang="zh-TW" sz="3200" dirty="0">
                <a:latin typeface="Noto Serif TC Black" panose="02020900000000000000" pitchFamily="18" charset="-120"/>
                <a:ea typeface="Noto Serif TC Black" panose="02020900000000000000" pitchFamily="18" charset="-120"/>
              </a:rPr>
              <a:t>?</a:t>
            </a:r>
          </a:p>
          <a:p>
            <a:pPr>
              <a:buFont typeface="華康細圓體(P)" panose="020F0300000000000000" pitchFamily="34" charset="-120"/>
              <a:buChar char="◎"/>
            </a:pPr>
            <a:r>
              <a:rPr lang="zh-TW" altLang="en-US" sz="3200" dirty="0">
                <a:latin typeface="Noto Serif TC Black" panose="02020900000000000000" pitchFamily="18" charset="-120"/>
                <a:ea typeface="Noto Serif TC Black" panose="02020900000000000000" pitchFamily="18" charset="-120"/>
              </a:rPr>
              <a:t> 營建剩餘土石方該怎麼處理</a:t>
            </a:r>
            <a:r>
              <a:rPr lang="en-US" altLang="zh-TW" sz="3200" dirty="0">
                <a:latin typeface="Noto Serif TC Black" panose="02020900000000000000" pitchFamily="18" charset="-120"/>
                <a:ea typeface="Noto Serif TC Black" panose="02020900000000000000" pitchFamily="18" charset="-120"/>
              </a:rPr>
              <a:t>?</a:t>
            </a:r>
          </a:p>
          <a:p>
            <a:pPr>
              <a:buFont typeface="華康細圓體(P)" panose="020F0300000000000000" pitchFamily="34" charset="-120"/>
              <a:buChar char="◎"/>
            </a:pPr>
            <a:r>
              <a:rPr lang="zh-TW" altLang="en-US" sz="3200" dirty="0">
                <a:latin typeface="Noto Serif TC Black" panose="02020900000000000000" pitchFamily="18" charset="-120"/>
                <a:ea typeface="Noto Serif TC Black" panose="02020900000000000000" pitchFamily="18" charset="-120"/>
              </a:rPr>
              <a:t> 違法行為</a:t>
            </a:r>
            <a:endParaRPr lang="en-US" altLang="zh-TW" sz="3200" dirty="0">
              <a:latin typeface="Noto Serif TC Black" panose="02020900000000000000" pitchFamily="18" charset="-120"/>
              <a:ea typeface="Noto Serif TC Black" panose="02020900000000000000" pitchFamily="18" charset="-120"/>
            </a:endParaRPr>
          </a:p>
          <a:p>
            <a:pPr>
              <a:buFont typeface="華康細圓體(P)" panose="020F0300000000000000" pitchFamily="34" charset="-120"/>
              <a:buChar char="◎"/>
            </a:pPr>
            <a:r>
              <a:rPr lang="zh-TW" altLang="en-US" sz="3200" dirty="0">
                <a:latin typeface="Noto Serif TC Black" panose="02020900000000000000" pitchFamily="18" charset="-120"/>
                <a:ea typeface="Noto Serif TC Black" panose="02020900000000000000" pitchFamily="18" charset="-120"/>
              </a:rPr>
              <a:t> 注意事項</a:t>
            </a:r>
            <a:endParaRPr lang="en-US" altLang="zh-TW" sz="3200" dirty="0">
              <a:latin typeface="Noto Serif TC Black" panose="02020900000000000000" pitchFamily="18" charset="-120"/>
              <a:ea typeface="Noto Serif TC Black" panose="02020900000000000000" pitchFamily="18" charset="-120"/>
            </a:endParaRPr>
          </a:p>
          <a:p>
            <a:endParaRPr lang="en-US" altLang="zh-TW" sz="3200" dirty="0">
              <a:latin typeface="Noto Serif TC Black" panose="02020900000000000000" pitchFamily="18" charset="-120"/>
              <a:ea typeface="Noto Serif TC Black" panose="02020900000000000000" pitchFamily="18" charset="-120"/>
            </a:endParaRPr>
          </a:p>
        </p:txBody>
      </p:sp>
      <p:sp>
        <p:nvSpPr>
          <p:cNvPr id="13" name="投影片編號版面配置區 12"/>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3</a:t>
            </a:fld>
            <a:endParaRPr lang="zh-TW" altLang="en-US">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686967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3631D1-53C1-4D9A-85B5-F9C7F5CDBEAA}"/>
              </a:ext>
            </a:extLst>
          </p:cNvPr>
          <p:cNvSpPr>
            <a:spLocks noGrp="1"/>
          </p:cNvSpPr>
          <p:nvPr>
            <p:ph type="title"/>
          </p:nvPr>
        </p:nvSpPr>
        <p:spPr>
          <a:xfrm>
            <a:off x="245190" y="1"/>
            <a:ext cx="7641509" cy="904568"/>
          </a:xfrm>
        </p:spPr>
        <p:txBody>
          <a:bodyPr/>
          <a:lstStyle/>
          <a:p>
            <a:r>
              <a:rPr lang="zh-TW" altLang="en-US" dirty="0">
                <a:latin typeface="Noto Serif TC Black" panose="02020900000000000000" pitchFamily="18" charset="-120"/>
                <a:ea typeface="Noto Serif TC Black" panose="02020900000000000000" pitchFamily="18" charset="-120"/>
              </a:rPr>
              <a:t>違法行為</a:t>
            </a:r>
          </a:p>
        </p:txBody>
      </p:sp>
      <p:sp>
        <p:nvSpPr>
          <p:cNvPr id="4" name="投影片編號版面配置區 3">
            <a:extLst>
              <a:ext uri="{FF2B5EF4-FFF2-40B4-BE49-F238E27FC236}">
                <a16:creationId xmlns:a16="http://schemas.microsoft.com/office/drawing/2014/main" id="{2A879CC3-F38A-423B-B482-59BA3202C272}"/>
              </a:ext>
            </a:extLst>
          </p:cNvPr>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30</a:t>
            </a:fld>
            <a:endParaRPr lang="zh-TW" altLang="en-US">
              <a:latin typeface="Noto Serif TC Black" panose="02020900000000000000" pitchFamily="18" charset="-120"/>
              <a:ea typeface="Noto Serif TC Black" panose="02020900000000000000" pitchFamily="18" charset="-120"/>
            </a:endParaRPr>
          </a:p>
        </p:txBody>
      </p:sp>
      <p:sp>
        <p:nvSpPr>
          <p:cNvPr id="7" name="矩形 6">
            <a:extLst>
              <a:ext uri="{FF2B5EF4-FFF2-40B4-BE49-F238E27FC236}">
                <a16:creationId xmlns:a16="http://schemas.microsoft.com/office/drawing/2014/main" id="{1A369F2E-DCD1-499D-9484-3149C0EED2DD}"/>
              </a:ext>
            </a:extLst>
          </p:cNvPr>
          <p:cNvSpPr/>
          <p:nvPr/>
        </p:nvSpPr>
        <p:spPr>
          <a:xfrm>
            <a:off x="387626" y="2270855"/>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A</a:t>
            </a:r>
            <a:endParaRPr lang="zh-TW" altLang="en-US" sz="3600" dirty="0">
              <a:latin typeface="Noto Serif TC Black" panose="02020900000000000000" pitchFamily="18" charset="-120"/>
              <a:ea typeface="Noto Serif TC Black" panose="02020900000000000000" pitchFamily="18" charset="-120"/>
            </a:endParaRPr>
          </a:p>
        </p:txBody>
      </p:sp>
      <p:sp>
        <p:nvSpPr>
          <p:cNvPr id="10" name="矩形 9">
            <a:extLst>
              <a:ext uri="{FF2B5EF4-FFF2-40B4-BE49-F238E27FC236}">
                <a16:creationId xmlns:a16="http://schemas.microsoft.com/office/drawing/2014/main" id="{B8484C4E-9D75-4282-85C3-62EF8BC8F781}"/>
              </a:ext>
            </a:extLst>
          </p:cNvPr>
          <p:cNvSpPr/>
          <p:nvPr/>
        </p:nvSpPr>
        <p:spPr>
          <a:xfrm>
            <a:off x="3203712" y="3631569"/>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C</a:t>
            </a:r>
            <a:endParaRPr lang="zh-TW" altLang="en-US" sz="3600" dirty="0">
              <a:latin typeface="Noto Serif TC Black" panose="02020900000000000000" pitchFamily="18" charset="-120"/>
              <a:ea typeface="Noto Serif TC Black" panose="02020900000000000000" pitchFamily="18" charset="-120"/>
            </a:endParaRPr>
          </a:p>
        </p:txBody>
      </p:sp>
      <p:cxnSp>
        <p:nvCxnSpPr>
          <p:cNvPr id="12" name="直線單箭頭接點 11">
            <a:extLst>
              <a:ext uri="{FF2B5EF4-FFF2-40B4-BE49-F238E27FC236}">
                <a16:creationId xmlns:a16="http://schemas.microsoft.com/office/drawing/2014/main" id="{B21298F1-7FE8-4A2D-B14F-635D4044997E}"/>
              </a:ext>
            </a:extLst>
          </p:cNvPr>
          <p:cNvCxnSpPr>
            <a:cxnSpLocks/>
            <a:stCxn id="7" idx="3"/>
            <a:endCxn id="10" idx="1"/>
          </p:cNvCxnSpPr>
          <p:nvPr/>
        </p:nvCxnSpPr>
        <p:spPr>
          <a:xfrm>
            <a:off x="1828800" y="2723139"/>
            <a:ext cx="1374912" cy="13607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68C166CB-C896-44FD-A995-4496C55645CC}"/>
              </a:ext>
            </a:extLst>
          </p:cNvPr>
          <p:cNvSpPr txBox="1"/>
          <p:nvPr/>
        </p:nvSpPr>
        <p:spPr>
          <a:xfrm>
            <a:off x="5120097" y="1665636"/>
            <a:ext cx="3913413" cy="3170099"/>
          </a:xfrm>
          <a:prstGeom prst="rect">
            <a:avLst/>
          </a:prstGeom>
          <a:noFill/>
        </p:spPr>
        <p:txBody>
          <a:bodyPr wrap="square" rtlCol="0">
            <a:spAutoFit/>
          </a:bodyPr>
          <a:lstStyle/>
          <a:p>
            <a:r>
              <a:rPr lang="zh-TW" altLang="en-US" sz="3200" dirty="0">
                <a:solidFill>
                  <a:srgbClr val="FF0000"/>
                </a:solidFill>
                <a:latin typeface="Noto Serif TC Black" panose="02020900000000000000" pitchFamily="18" charset="-120"/>
                <a:ea typeface="Noto Serif TC Black" panose="02020900000000000000" pitchFamily="18" charset="-120"/>
              </a:rPr>
              <a:t>偷運</a:t>
            </a:r>
            <a:endParaRPr lang="en-US" altLang="zh-TW" sz="3200" dirty="0">
              <a:solidFill>
                <a:srgbClr val="FF0000"/>
              </a:solidFill>
              <a:latin typeface="Noto Serif TC Black" panose="02020900000000000000" pitchFamily="18" charset="-120"/>
              <a:ea typeface="Noto Serif TC Black" panose="02020900000000000000" pitchFamily="18" charset="-120"/>
            </a:endParaRPr>
          </a:p>
          <a:p>
            <a:endParaRPr lang="en-US" altLang="zh-TW" sz="2400" dirty="0">
              <a:latin typeface="Noto Serif TC Black" panose="02020900000000000000" pitchFamily="18" charset="-120"/>
              <a:ea typeface="Noto Serif TC Black" panose="02020900000000000000" pitchFamily="18" charset="-120"/>
            </a:endParaRPr>
          </a:p>
          <a:p>
            <a:r>
              <a:rPr lang="zh-TW" altLang="en-US" sz="2400" dirty="0">
                <a:latin typeface="Noto Serif TC Black" panose="02020900000000000000" pitchFamily="18" charset="-120"/>
                <a:ea typeface="Noto Serif TC Black" panose="02020900000000000000" pitchFamily="18" charset="-120"/>
              </a:rPr>
              <a:t>無核准計畫，直接利用回頭車</a:t>
            </a:r>
            <a:r>
              <a:rPr lang="en-US" altLang="zh-TW" sz="2400" dirty="0">
                <a:latin typeface="Noto Serif TC Black" panose="02020900000000000000" pitchFamily="18" charset="-120"/>
                <a:ea typeface="Noto Serif TC Black" panose="02020900000000000000" pitchFamily="18" charset="-120"/>
              </a:rPr>
              <a:t>(</a:t>
            </a:r>
            <a:r>
              <a:rPr lang="zh-TW" altLang="en-US" sz="2400" dirty="0">
                <a:latin typeface="Noto Serif TC Black" panose="02020900000000000000" pitchFamily="18" charset="-120"/>
                <a:ea typeface="Noto Serif TC Black" panose="02020900000000000000" pitchFamily="18" charset="-120"/>
              </a:rPr>
              <a:t>大牛</a:t>
            </a:r>
            <a:r>
              <a:rPr lang="en-US" altLang="zh-TW" sz="2400" dirty="0">
                <a:latin typeface="Noto Serif TC Black" panose="02020900000000000000" pitchFamily="18" charset="-120"/>
                <a:ea typeface="Noto Serif TC Black" panose="02020900000000000000" pitchFamily="18" charset="-120"/>
              </a:rPr>
              <a:t>)</a:t>
            </a:r>
            <a:r>
              <a:rPr lang="zh-TW" altLang="en-US" sz="2400" dirty="0">
                <a:latin typeface="Noto Serif TC Black" panose="02020900000000000000" pitchFamily="18" charset="-120"/>
                <a:ea typeface="Noto Serif TC Black" panose="02020900000000000000" pitchFamily="18" charset="-120"/>
              </a:rPr>
              <a:t>運送出場，因為無聯單，只好利用夜晚時分出場，去化地點通常是山凹、農地等。</a:t>
            </a:r>
            <a:endParaRPr lang="en-US" altLang="zh-TW" sz="2400" dirty="0">
              <a:latin typeface="Noto Serif TC Black" panose="02020900000000000000" pitchFamily="18" charset="-120"/>
              <a:ea typeface="Noto Serif TC Black" panose="02020900000000000000" pitchFamily="18" charset="-120"/>
            </a:endParaRPr>
          </a:p>
          <a:p>
            <a:endParaRPr lang="zh-TW" altLang="en-US" sz="2400" dirty="0">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3705665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3631D1-53C1-4D9A-85B5-F9C7F5CDBEAA}"/>
              </a:ext>
            </a:extLst>
          </p:cNvPr>
          <p:cNvSpPr>
            <a:spLocks noGrp="1"/>
          </p:cNvSpPr>
          <p:nvPr>
            <p:ph type="title"/>
          </p:nvPr>
        </p:nvSpPr>
        <p:spPr>
          <a:xfrm>
            <a:off x="245190" y="1"/>
            <a:ext cx="7641509" cy="904568"/>
          </a:xfrm>
        </p:spPr>
        <p:txBody>
          <a:bodyPr/>
          <a:lstStyle/>
          <a:p>
            <a:r>
              <a:rPr lang="zh-TW" altLang="en-US" dirty="0">
                <a:latin typeface="Noto Serif TC Black" panose="02020900000000000000" pitchFamily="18" charset="-120"/>
                <a:ea typeface="Noto Serif TC Black" panose="02020900000000000000" pitchFamily="18" charset="-120"/>
              </a:rPr>
              <a:t>違法行為</a:t>
            </a:r>
          </a:p>
        </p:txBody>
      </p:sp>
      <p:sp>
        <p:nvSpPr>
          <p:cNvPr id="4" name="投影片編號版面配置區 3">
            <a:extLst>
              <a:ext uri="{FF2B5EF4-FFF2-40B4-BE49-F238E27FC236}">
                <a16:creationId xmlns:a16="http://schemas.microsoft.com/office/drawing/2014/main" id="{2A879CC3-F38A-423B-B482-59BA3202C272}"/>
              </a:ext>
            </a:extLst>
          </p:cNvPr>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31</a:t>
            </a:fld>
            <a:endParaRPr lang="zh-TW" altLang="en-US">
              <a:latin typeface="Noto Serif TC Black" panose="02020900000000000000" pitchFamily="18" charset="-120"/>
              <a:ea typeface="Noto Serif TC Black" panose="02020900000000000000" pitchFamily="18" charset="-120"/>
            </a:endParaRPr>
          </a:p>
        </p:txBody>
      </p:sp>
      <p:sp>
        <p:nvSpPr>
          <p:cNvPr id="7" name="矩形 6">
            <a:extLst>
              <a:ext uri="{FF2B5EF4-FFF2-40B4-BE49-F238E27FC236}">
                <a16:creationId xmlns:a16="http://schemas.microsoft.com/office/drawing/2014/main" id="{1A369F2E-DCD1-499D-9484-3149C0EED2DD}"/>
              </a:ext>
            </a:extLst>
          </p:cNvPr>
          <p:cNvSpPr/>
          <p:nvPr/>
        </p:nvSpPr>
        <p:spPr>
          <a:xfrm>
            <a:off x="487231" y="1863350"/>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A</a:t>
            </a:r>
            <a:endParaRPr lang="zh-TW" altLang="en-US" sz="3600" dirty="0">
              <a:latin typeface="Noto Serif TC Black" panose="02020900000000000000" pitchFamily="18" charset="-120"/>
              <a:ea typeface="Noto Serif TC Black" panose="02020900000000000000" pitchFamily="18" charset="-120"/>
            </a:endParaRPr>
          </a:p>
        </p:txBody>
      </p:sp>
      <p:sp>
        <p:nvSpPr>
          <p:cNvPr id="10" name="矩形 9">
            <a:extLst>
              <a:ext uri="{FF2B5EF4-FFF2-40B4-BE49-F238E27FC236}">
                <a16:creationId xmlns:a16="http://schemas.microsoft.com/office/drawing/2014/main" id="{B8484C4E-9D75-4282-85C3-62EF8BC8F781}"/>
              </a:ext>
            </a:extLst>
          </p:cNvPr>
          <p:cNvSpPr/>
          <p:nvPr/>
        </p:nvSpPr>
        <p:spPr>
          <a:xfrm>
            <a:off x="3303317" y="3224064"/>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C</a:t>
            </a:r>
            <a:endParaRPr lang="zh-TW" altLang="en-US" sz="3600" dirty="0">
              <a:latin typeface="Noto Serif TC Black" panose="02020900000000000000" pitchFamily="18" charset="-120"/>
              <a:ea typeface="Noto Serif TC Black" panose="02020900000000000000" pitchFamily="18" charset="-120"/>
            </a:endParaRPr>
          </a:p>
        </p:txBody>
      </p:sp>
      <p:cxnSp>
        <p:nvCxnSpPr>
          <p:cNvPr id="12" name="直線單箭頭接點 11">
            <a:extLst>
              <a:ext uri="{FF2B5EF4-FFF2-40B4-BE49-F238E27FC236}">
                <a16:creationId xmlns:a16="http://schemas.microsoft.com/office/drawing/2014/main" id="{B21298F1-7FE8-4A2D-B14F-635D4044997E}"/>
              </a:ext>
            </a:extLst>
          </p:cNvPr>
          <p:cNvCxnSpPr>
            <a:cxnSpLocks/>
            <a:stCxn id="7" idx="3"/>
            <a:endCxn id="10" idx="1"/>
          </p:cNvCxnSpPr>
          <p:nvPr/>
        </p:nvCxnSpPr>
        <p:spPr>
          <a:xfrm>
            <a:off x="1928405" y="2315634"/>
            <a:ext cx="1374912" cy="13607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68C166CB-C896-44FD-A995-4496C55645CC}"/>
              </a:ext>
            </a:extLst>
          </p:cNvPr>
          <p:cNvSpPr txBox="1"/>
          <p:nvPr/>
        </p:nvSpPr>
        <p:spPr>
          <a:xfrm>
            <a:off x="5120097" y="1019592"/>
            <a:ext cx="3913413" cy="4647426"/>
          </a:xfrm>
          <a:prstGeom prst="rect">
            <a:avLst/>
          </a:prstGeom>
          <a:noFill/>
        </p:spPr>
        <p:txBody>
          <a:bodyPr wrap="square" rtlCol="0">
            <a:spAutoFit/>
          </a:bodyPr>
          <a:lstStyle/>
          <a:p>
            <a:r>
              <a:rPr lang="zh-TW" altLang="en-US" sz="3200" dirty="0">
                <a:solidFill>
                  <a:srgbClr val="FF0000"/>
                </a:solidFill>
                <a:latin typeface="Noto Serif TC Black" panose="02020900000000000000" pitchFamily="18" charset="-120"/>
                <a:ea typeface="Noto Serif TC Black" panose="02020900000000000000" pitchFamily="18" charset="-120"/>
              </a:rPr>
              <a:t>賣單</a:t>
            </a:r>
            <a:endParaRPr lang="en-US" altLang="zh-TW" sz="3200" dirty="0">
              <a:solidFill>
                <a:srgbClr val="FF0000"/>
              </a:solidFill>
              <a:latin typeface="Noto Serif TC Black" panose="02020900000000000000" pitchFamily="18" charset="-120"/>
              <a:ea typeface="Noto Serif TC Black" panose="02020900000000000000" pitchFamily="18" charset="-120"/>
            </a:endParaRPr>
          </a:p>
          <a:p>
            <a:endParaRPr lang="en-US" altLang="zh-TW" sz="2400" dirty="0">
              <a:latin typeface="Noto Serif TC Black" panose="02020900000000000000" pitchFamily="18" charset="-120"/>
              <a:ea typeface="Noto Serif TC Black" panose="02020900000000000000" pitchFamily="18" charset="-120"/>
            </a:endParaRPr>
          </a:p>
          <a:p>
            <a:r>
              <a:rPr lang="zh-TW" altLang="en-US" sz="2400" dirty="0">
                <a:latin typeface="Noto Serif TC Black" panose="02020900000000000000" pitchFamily="18" charset="-120"/>
                <a:ea typeface="Noto Serif TC Black" panose="02020900000000000000" pitchFamily="18" charset="-120"/>
              </a:rPr>
              <a:t>有核准計畫，核准</a:t>
            </a:r>
            <a:r>
              <a:rPr lang="en-US" altLang="zh-TW" sz="2400" dirty="0">
                <a:latin typeface="Noto Serif TC Black" panose="02020900000000000000" pitchFamily="18" charset="-120"/>
                <a:ea typeface="Noto Serif TC Black" panose="02020900000000000000" pitchFamily="18" charset="-120"/>
              </a:rPr>
              <a:t>A</a:t>
            </a:r>
            <a:r>
              <a:rPr lang="zh-TW" altLang="en-US" sz="2400" dirty="0">
                <a:latin typeface="Noto Serif TC Black" panose="02020900000000000000" pitchFamily="18" charset="-120"/>
                <a:ea typeface="Noto Serif TC Black" panose="02020900000000000000" pitchFamily="18" charset="-120"/>
              </a:rPr>
              <a:t>→</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，但不進場，或是進場不傾卸直接出場，通常為清運業者自理，去化地點通常是山凹、農地等。</a:t>
            </a:r>
            <a:endParaRPr lang="en-US" altLang="zh-TW" sz="2400" dirty="0">
              <a:latin typeface="Noto Serif TC Black" panose="02020900000000000000" pitchFamily="18" charset="-120"/>
              <a:ea typeface="Noto Serif TC Black" panose="02020900000000000000" pitchFamily="18" charset="-120"/>
            </a:endParaRPr>
          </a:p>
          <a:p>
            <a:endParaRPr lang="en-US" altLang="zh-TW" sz="2400" dirty="0">
              <a:latin typeface="Noto Serif TC Black" panose="02020900000000000000" pitchFamily="18" charset="-120"/>
              <a:ea typeface="Noto Serif TC Black" panose="02020900000000000000" pitchFamily="18" charset="-120"/>
            </a:endParaRPr>
          </a:p>
          <a:p>
            <a:r>
              <a:rPr lang="zh-TW" altLang="en-US" sz="2400" dirty="0">
                <a:latin typeface="Noto Serif TC Black" panose="02020900000000000000" pitchFamily="18" charset="-120"/>
                <a:ea typeface="Noto Serif TC Black" panose="02020900000000000000" pitchFamily="18" charset="-120"/>
              </a:rPr>
              <a:t>特點是賣單的土資場通常無進場痕跡</a:t>
            </a:r>
            <a:r>
              <a:rPr lang="en-US" altLang="zh-TW" sz="2400" dirty="0">
                <a:latin typeface="Noto Serif TC Black" panose="02020900000000000000" pitchFamily="18" charset="-120"/>
                <a:ea typeface="Noto Serif TC Black" panose="02020900000000000000" pitchFamily="18" charset="-120"/>
              </a:rPr>
              <a:t>(</a:t>
            </a:r>
            <a:r>
              <a:rPr lang="zh-TW" altLang="en-US" sz="2400" dirty="0">
                <a:latin typeface="Noto Serif TC Black" panose="02020900000000000000" pitchFamily="18" charset="-120"/>
                <a:ea typeface="Noto Serif TC Black" panose="02020900000000000000" pitchFamily="18" charset="-120"/>
              </a:rPr>
              <a:t>洗車台乾的，土堆固定且長草</a:t>
            </a:r>
            <a:r>
              <a:rPr lang="en-US" altLang="zh-TW" sz="2400" dirty="0">
                <a:latin typeface="Noto Serif TC Black" panose="02020900000000000000" pitchFamily="18" charset="-120"/>
                <a:ea typeface="Noto Serif TC Black" panose="02020900000000000000" pitchFamily="18" charset="-120"/>
              </a:rPr>
              <a:t>)</a:t>
            </a:r>
          </a:p>
          <a:p>
            <a:endParaRPr lang="zh-TW" altLang="en-US" sz="2400" dirty="0">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2903991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3631D1-53C1-4D9A-85B5-F9C7F5CDBEAA}"/>
              </a:ext>
            </a:extLst>
          </p:cNvPr>
          <p:cNvSpPr>
            <a:spLocks noGrp="1"/>
          </p:cNvSpPr>
          <p:nvPr>
            <p:ph type="title"/>
          </p:nvPr>
        </p:nvSpPr>
        <p:spPr>
          <a:xfrm>
            <a:off x="245190" y="1"/>
            <a:ext cx="7641509" cy="904568"/>
          </a:xfrm>
        </p:spPr>
        <p:txBody>
          <a:bodyPr/>
          <a:lstStyle/>
          <a:p>
            <a:r>
              <a:rPr lang="zh-TW" altLang="en-US" dirty="0"/>
              <a:t>違法行為</a:t>
            </a:r>
          </a:p>
        </p:txBody>
      </p:sp>
      <p:sp>
        <p:nvSpPr>
          <p:cNvPr id="4" name="投影片編號版面配置區 3">
            <a:extLst>
              <a:ext uri="{FF2B5EF4-FFF2-40B4-BE49-F238E27FC236}">
                <a16:creationId xmlns:a16="http://schemas.microsoft.com/office/drawing/2014/main" id="{2A879CC3-F38A-423B-B482-59BA3202C272}"/>
              </a:ext>
            </a:extLst>
          </p:cNvPr>
          <p:cNvSpPr>
            <a:spLocks noGrp="1"/>
          </p:cNvSpPr>
          <p:nvPr>
            <p:ph type="sldNum" sz="quarter" idx="12"/>
          </p:nvPr>
        </p:nvSpPr>
        <p:spPr/>
        <p:txBody>
          <a:bodyPr/>
          <a:lstStyle/>
          <a:p>
            <a:fld id="{62CF9B05-5255-46D1-B105-DC595399F1DC}" type="slidenum">
              <a:rPr lang="zh-TW" altLang="en-US" smtClean="0"/>
              <a:pPr/>
              <a:t>32</a:t>
            </a:fld>
            <a:endParaRPr lang="zh-TW" altLang="en-US"/>
          </a:p>
        </p:txBody>
      </p:sp>
      <p:sp>
        <p:nvSpPr>
          <p:cNvPr id="7" name="矩形 6">
            <a:extLst>
              <a:ext uri="{FF2B5EF4-FFF2-40B4-BE49-F238E27FC236}">
                <a16:creationId xmlns:a16="http://schemas.microsoft.com/office/drawing/2014/main" id="{1A369F2E-DCD1-499D-9484-3149C0EED2DD}"/>
              </a:ext>
            </a:extLst>
          </p:cNvPr>
          <p:cNvSpPr/>
          <p:nvPr/>
        </p:nvSpPr>
        <p:spPr>
          <a:xfrm>
            <a:off x="606287" y="1167611"/>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A</a:t>
            </a:r>
            <a:endParaRPr lang="zh-TW" altLang="en-US" sz="3600" dirty="0">
              <a:latin typeface="Noto Serif TC Black" panose="02020900000000000000" pitchFamily="18" charset="-120"/>
              <a:ea typeface="Noto Serif TC Black" panose="02020900000000000000" pitchFamily="18" charset="-120"/>
            </a:endParaRPr>
          </a:p>
        </p:txBody>
      </p:sp>
      <p:sp>
        <p:nvSpPr>
          <p:cNvPr id="9" name="矩形 8">
            <a:extLst>
              <a:ext uri="{FF2B5EF4-FFF2-40B4-BE49-F238E27FC236}">
                <a16:creationId xmlns:a16="http://schemas.microsoft.com/office/drawing/2014/main" id="{EFEC76D0-92E4-4977-9DB7-C40F2AD57535}"/>
              </a:ext>
            </a:extLst>
          </p:cNvPr>
          <p:cNvSpPr/>
          <p:nvPr/>
        </p:nvSpPr>
        <p:spPr>
          <a:xfrm>
            <a:off x="3422373" y="1167611"/>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B</a:t>
            </a:r>
            <a:endParaRPr lang="zh-TW" altLang="en-US" sz="3600" dirty="0">
              <a:latin typeface="Noto Serif TC Black" panose="02020900000000000000" pitchFamily="18" charset="-120"/>
              <a:ea typeface="Noto Serif TC Black" panose="02020900000000000000" pitchFamily="18" charset="-120"/>
            </a:endParaRPr>
          </a:p>
        </p:txBody>
      </p:sp>
      <p:sp>
        <p:nvSpPr>
          <p:cNvPr id="10" name="矩形 9">
            <a:extLst>
              <a:ext uri="{FF2B5EF4-FFF2-40B4-BE49-F238E27FC236}">
                <a16:creationId xmlns:a16="http://schemas.microsoft.com/office/drawing/2014/main" id="{B8484C4E-9D75-4282-85C3-62EF8BC8F781}"/>
              </a:ext>
            </a:extLst>
          </p:cNvPr>
          <p:cNvSpPr/>
          <p:nvPr/>
        </p:nvSpPr>
        <p:spPr>
          <a:xfrm>
            <a:off x="3422373" y="2528325"/>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C</a:t>
            </a:r>
            <a:endParaRPr lang="zh-TW" altLang="en-US" sz="3600" dirty="0">
              <a:latin typeface="Noto Serif TC Black" panose="02020900000000000000" pitchFamily="18" charset="-120"/>
              <a:ea typeface="Noto Serif TC Black" panose="02020900000000000000" pitchFamily="18" charset="-120"/>
            </a:endParaRPr>
          </a:p>
        </p:txBody>
      </p:sp>
      <p:cxnSp>
        <p:nvCxnSpPr>
          <p:cNvPr id="12" name="直線單箭頭接點 11">
            <a:extLst>
              <a:ext uri="{FF2B5EF4-FFF2-40B4-BE49-F238E27FC236}">
                <a16:creationId xmlns:a16="http://schemas.microsoft.com/office/drawing/2014/main" id="{B21298F1-7FE8-4A2D-B14F-635D4044997E}"/>
              </a:ext>
            </a:extLst>
          </p:cNvPr>
          <p:cNvCxnSpPr>
            <a:cxnSpLocks/>
            <a:stCxn id="7" idx="3"/>
            <a:endCxn id="10" idx="1"/>
          </p:cNvCxnSpPr>
          <p:nvPr/>
        </p:nvCxnSpPr>
        <p:spPr>
          <a:xfrm>
            <a:off x="2047461" y="1619895"/>
            <a:ext cx="1374912" cy="13607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589BE0FE-905A-4698-999B-E57C7765402A}"/>
              </a:ext>
            </a:extLst>
          </p:cNvPr>
          <p:cNvCxnSpPr>
            <a:cxnSpLocks/>
            <a:stCxn id="9" idx="2"/>
            <a:endCxn id="10" idx="0"/>
          </p:cNvCxnSpPr>
          <p:nvPr/>
        </p:nvCxnSpPr>
        <p:spPr>
          <a:xfrm>
            <a:off x="4142960" y="2072179"/>
            <a:ext cx="0" cy="456146"/>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68C166CB-C896-44FD-A995-4496C55645CC}"/>
              </a:ext>
            </a:extLst>
          </p:cNvPr>
          <p:cNvSpPr txBox="1"/>
          <p:nvPr/>
        </p:nvSpPr>
        <p:spPr>
          <a:xfrm>
            <a:off x="5120097" y="562392"/>
            <a:ext cx="3913413" cy="5755422"/>
          </a:xfrm>
          <a:prstGeom prst="rect">
            <a:avLst/>
          </a:prstGeom>
          <a:noFill/>
        </p:spPr>
        <p:txBody>
          <a:bodyPr wrap="square" rtlCol="0">
            <a:spAutoFit/>
          </a:bodyPr>
          <a:lstStyle/>
          <a:p>
            <a:r>
              <a:rPr lang="zh-TW" altLang="en-US" sz="3200" dirty="0">
                <a:solidFill>
                  <a:srgbClr val="FF0000"/>
                </a:solidFill>
                <a:latin typeface="Noto Serif TC Black" panose="02020900000000000000" pitchFamily="18" charset="-120"/>
                <a:ea typeface="Noto Serif TC Black" panose="02020900000000000000" pitchFamily="18" charset="-120"/>
              </a:rPr>
              <a:t>洗單</a:t>
            </a:r>
            <a:r>
              <a:rPr lang="en-US" altLang="zh-TW" sz="3200" dirty="0">
                <a:solidFill>
                  <a:srgbClr val="FF0000"/>
                </a:solidFill>
                <a:latin typeface="Noto Serif TC Black" panose="02020900000000000000" pitchFamily="18" charset="-120"/>
                <a:ea typeface="Noto Serif TC Black" panose="02020900000000000000" pitchFamily="18" charset="-120"/>
              </a:rPr>
              <a:t>(</a:t>
            </a:r>
            <a:r>
              <a:rPr lang="zh-TW" altLang="en-US" sz="3200" dirty="0">
                <a:solidFill>
                  <a:srgbClr val="FF0000"/>
                </a:solidFill>
                <a:latin typeface="Noto Serif TC Black" panose="02020900000000000000" pitchFamily="18" charset="-120"/>
                <a:ea typeface="Noto Serif TC Black" panose="02020900000000000000" pitchFamily="18" charset="-120"/>
              </a:rPr>
              <a:t>換單</a:t>
            </a:r>
            <a:r>
              <a:rPr lang="en-US" altLang="zh-TW" sz="3200" dirty="0">
                <a:solidFill>
                  <a:srgbClr val="FF0000"/>
                </a:solidFill>
                <a:latin typeface="Noto Serif TC Black" panose="02020900000000000000" pitchFamily="18" charset="-120"/>
                <a:ea typeface="Noto Serif TC Black" panose="02020900000000000000" pitchFamily="18" charset="-120"/>
              </a:rPr>
              <a:t>)</a:t>
            </a:r>
          </a:p>
          <a:p>
            <a:endParaRPr lang="en-US" altLang="zh-TW" sz="2400" dirty="0">
              <a:latin typeface="Noto Serif TC Black" panose="02020900000000000000" pitchFamily="18" charset="-120"/>
              <a:ea typeface="Noto Serif TC Black" panose="02020900000000000000" pitchFamily="18" charset="-120"/>
            </a:endParaRPr>
          </a:p>
          <a:p>
            <a:r>
              <a:rPr lang="zh-TW" altLang="en-US" sz="2400" dirty="0">
                <a:latin typeface="Noto Serif TC Black" panose="02020900000000000000" pitchFamily="18" charset="-120"/>
                <a:ea typeface="Noto Serif TC Black" panose="02020900000000000000" pitchFamily="18" charset="-120"/>
              </a:rPr>
              <a:t>核准計畫為</a:t>
            </a:r>
            <a:r>
              <a:rPr lang="en-US" altLang="zh-TW" sz="2400" dirty="0">
                <a:latin typeface="Noto Serif TC Black" panose="02020900000000000000" pitchFamily="18" charset="-120"/>
                <a:ea typeface="Noto Serif TC Black" panose="02020900000000000000" pitchFamily="18" charset="-120"/>
              </a:rPr>
              <a:t>A</a:t>
            </a:r>
            <a:r>
              <a:rPr lang="zh-TW" altLang="en-US" sz="2400" dirty="0">
                <a:latin typeface="Noto Serif TC Black" panose="02020900000000000000" pitchFamily="18" charset="-120"/>
                <a:ea typeface="Noto Serif TC Black" panose="02020900000000000000" pitchFamily="18" charset="-120"/>
              </a:rPr>
              <a:t>→</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，聯單亦為</a:t>
            </a:r>
            <a:r>
              <a:rPr lang="en-US" altLang="zh-TW" sz="2400" dirty="0">
                <a:latin typeface="Noto Serif TC Black" panose="02020900000000000000" pitchFamily="18" charset="-120"/>
                <a:ea typeface="Noto Serif TC Black" panose="02020900000000000000" pitchFamily="18" charset="-120"/>
              </a:rPr>
              <a:t>A</a:t>
            </a:r>
            <a:r>
              <a:rPr lang="zh-TW" altLang="en-US" sz="2400" dirty="0">
                <a:latin typeface="Noto Serif TC Black" panose="02020900000000000000" pitchFamily="18" charset="-120"/>
                <a:ea typeface="Noto Serif TC Black" panose="02020900000000000000" pitchFamily="18" charset="-120"/>
              </a:rPr>
              <a:t>→</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，實際上卻是</a:t>
            </a:r>
            <a:r>
              <a:rPr lang="en-US" altLang="zh-TW" sz="2400" dirty="0">
                <a:latin typeface="Noto Serif TC Black" panose="02020900000000000000" pitchFamily="18" charset="-120"/>
                <a:ea typeface="Noto Serif TC Black" panose="02020900000000000000" pitchFamily="18" charset="-120"/>
              </a:rPr>
              <a:t>B</a:t>
            </a:r>
            <a:r>
              <a:rPr lang="zh-TW" altLang="en-US" sz="2400" dirty="0">
                <a:latin typeface="Noto Serif TC Black" panose="02020900000000000000" pitchFamily="18" charset="-120"/>
                <a:ea typeface="Noto Serif TC Black" panose="02020900000000000000" pitchFamily="18" charset="-120"/>
              </a:rPr>
              <a:t>→</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，或是</a:t>
            </a:r>
            <a:r>
              <a:rPr lang="en-US" altLang="zh-TW" sz="2400" dirty="0">
                <a:latin typeface="Noto Serif TC Black" panose="02020900000000000000" pitchFamily="18" charset="-120"/>
                <a:ea typeface="Noto Serif TC Black" panose="02020900000000000000" pitchFamily="18" charset="-120"/>
              </a:rPr>
              <a:t>B</a:t>
            </a:r>
            <a:r>
              <a:rPr lang="zh-TW" altLang="en-US" sz="2400" dirty="0">
                <a:latin typeface="Noto Serif TC Black" panose="02020900000000000000" pitchFamily="18" charset="-120"/>
                <a:ea typeface="Noto Serif TC Black" panose="02020900000000000000" pitchFamily="18" charset="-120"/>
              </a:rPr>
              <a:t>→</a:t>
            </a:r>
            <a:r>
              <a:rPr lang="en-US" altLang="zh-TW" sz="2400" dirty="0">
                <a:latin typeface="Noto Serif TC Black" panose="02020900000000000000" pitchFamily="18" charset="-120"/>
                <a:ea typeface="Noto Serif TC Black" panose="02020900000000000000" pitchFamily="18" charset="-120"/>
              </a:rPr>
              <a:t>A</a:t>
            </a:r>
            <a:r>
              <a:rPr lang="zh-TW" altLang="en-US" sz="2400" dirty="0">
                <a:latin typeface="Noto Serif TC Black" panose="02020900000000000000" pitchFamily="18" charset="-120"/>
                <a:ea typeface="Noto Serif TC Black" panose="02020900000000000000" pitchFamily="18" charset="-120"/>
              </a:rPr>
              <a:t>→</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a:t>
            </a:r>
            <a:endParaRPr lang="en-US" altLang="zh-TW" sz="2400" dirty="0">
              <a:latin typeface="Noto Serif TC Black" panose="02020900000000000000" pitchFamily="18" charset="-120"/>
              <a:ea typeface="Noto Serif TC Black" panose="02020900000000000000" pitchFamily="18" charset="-120"/>
            </a:endParaRPr>
          </a:p>
          <a:p>
            <a:endParaRPr lang="en-US" altLang="zh-TW" sz="2400" dirty="0">
              <a:latin typeface="Noto Serif TC Black" panose="02020900000000000000" pitchFamily="18" charset="-120"/>
              <a:ea typeface="Noto Serif TC Black" panose="02020900000000000000" pitchFamily="18" charset="-120"/>
            </a:endParaRPr>
          </a:p>
          <a:p>
            <a:r>
              <a:rPr lang="zh-TW" altLang="en-US" sz="2400" dirty="0">
                <a:latin typeface="Noto Serif TC Black" panose="02020900000000000000" pitchFamily="18" charset="-120"/>
                <a:ea typeface="Noto Serif TC Black" panose="02020900000000000000" pitchFamily="18" charset="-120"/>
              </a:rPr>
              <a:t>因為</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的收容價格較低，</a:t>
            </a:r>
            <a:r>
              <a:rPr lang="en-US" altLang="zh-TW" sz="2400" dirty="0">
                <a:latin typeface="Noto Serif TC Black" panose="02020900000000000000" pitchFamily="18" charset="-120"/>
                <a:ea typeface="Noto Serif TC Black" panose="02020900000000000000" pitchFamily="18" charset="-120"/>
              </a:rPr>
              <a:t>B</a:t>
            </a:r>
            <a:r>
              <a:rPr lang="zh-TW" altLang="en-US" sz="2400" dirty="0">
                <a:latin typeface="Noto Serif TC Black" panose="02020900000000000000" pitchFamily="18" charset="-120"/>
                <a:ea typeface="Noto Serif TC Black" panose="02020900000000000000" pitchFamily="18" charset="-120"/>
              </a:rPr>
              <a:t>工程本來可能要送到其他地方，或根本沒有去處，但為了省錢，會用洗單</a:t>
            </a:r>
            <a:r>
              <a:rPr lang="en-US" altLang="zh-TW" sz="2400" dirty="0">
                <a:latin typeface="Noto Serif TC Black" panose="02020900000000000000" pitchFamily="18" charset="-120"/>
                <a:ea typeface="Noto Serif TC Black" panose="02020900000000000000" pitchFamily="18" charset="-120"/>
              </a:rPr>
              <a:t>(</a:t>
            </a:r>
            <a:r>
              <a:rPr lang="zh-TW" altLang="en-US" sz="2400" dirty="0">
                <a:latin typeface="Noto Serif TC Black" panose="02020900000000000000" pitchFamily="18" charset="-120"/>
                <a:ea typeface="Noto Serif TC Black" panose="02020900000000000000" pitchFamily="18" charset="-120"/>
              </a:rPr>
              <a:t>換單</a:t>
            </a:r>
            <a:r>
              <a:rPr lang="en-US" altLang="zh-TW" sz="2400" dirty="0">
                <a:latin typeface="Noto Serif TC Black" panose="02020900000000000000" pitchFamily="18" charset="-120"/>
                <a:ea typeface="Noto Serif TC Black" panose="02020900000000000000" pitchFamily="18" charset="-120"/>
              </a:rPr>
              <a:t>)</a:t>
            </a:r>
            <a:r>
              <a:rPr lang="zh-TW" altLang="en-US" sz="2400" dirty="0">
                <a:latin typeface="Noto Serif TC Black" panose="02020900000000000000" pitchFamily="18" charset="-120"/>
                <a:ea typeface="Noto Serif TC Black" panose="02020900000000000000" pitchFamily="18" charset="-120"/>
              </a:rPr>
              <a:t>的方式送去</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a:t>
            </a:r>
            <a:endParaRPr lang="en-US" altLang="zh-TW" sz="2400" dirty="0">
              <a:latin typeface="Noto Serif TC Black" panose="02020900000000000000" pitchFamily="18" charset="-120"/>
              <a:ea typeface="Noto Serif TC Black" panose="02020900000000000000" pitchFamily="18" charset="-120"/>
            </a:endParaRPr>
          </a:p>
          <a:p>
            <a:endParaRPr lang="en-US" altLang="zh-TW" sz="2400" dirty="0">
              <a:latin typeface="Noto Serif TC Black" panose="02020900000000000000" pitchFamily="18" charset="-120"/>
              <a:ea typeface="Noto Serif TC Black" panose="02020900000000000000" pitchFamily="18" charset="-120"/>
            </a:endParaRPr>
          </a:p>
          <a:p>
            <a:r>
              <a:rPr lang="zh-TW" altLang="en-US" sz="2400" dirty="0">
                <a:latin typeface="Noto Serif TC Black" panose="02020900000000000000" pitchFamily="18" charset="-120"/>
                <a:ea typeface="Noto Serif TC Black" panose="02020900000000000000" pitchFamily="18" charset="-120"/>
              </a:rPr>
              <a:t>通常</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為公共工程需土工程。例如台北港。</a:t>
            </a:r>
            <a:endParaRPr lang="en-US" altLang="zh-TW" sz="2400" dirty="0">
              <a:latin typeface="Noto Serif TC Black" panose="02020900000000000000" pitchFamily="18" charset="-120"/>
              <a:ea typeface="Noto Serif TC Black" panose="02020900000000000000" pitchFamily="18" charset="-120"/>
            </a:endParaRPr>
          </a:p>
          <a:p>
            <a:endParaRPr lang="zh-TW" altLang="en-US" sz="2400" dirty="0">
              <a:latin typeface="Noto Serif TC Black" panose="02020900000000000000" pitchFamily="18" charset="-120"/>
              <a:ea typeface="Noto Serif TC Black" panose="02020900000000000000" pitchFamily="18" charset="-120"/>
            </a:endParaRPr>
          </a:p>
        </p:txBody>
      </p:sp>
      <p:sp>
        <p:nvSpPr>
          <p:cNvPr id="14" name="矩形 13">
            <a:extLst>
              <a:ext uri="{FF2B5EF4-FFF2-40B4-BE49-F238E27FC236}">
                <a16:creationId xmlns:a16="http://schemas.microsoft.com/office/drawing/2014/main" id="{25699CF6-208F-4A89-80FD-760EE59D99DF}"/>
              </a:ext>
            </a:extLst>
          </p:cNvPr>
          <p:cNvSpPr/>
          <p:nvPr/>
        </p:nvSpPr>
        <p:spPr>
          <a:xfrm>
            <a:off x="606287" y="4008782"/>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A</a:t>
            </a:r>
            <a:endParaRPr lang="zh-TW" altLang="en-US" sz="3600" dirty="0">
              <a:latin typeface="Noto Serif TC Black" panose="02020900000000000000" pitchFamily="18" charset="-120"/>
              <a:ea typeface="Noto Serif TC Black" panose="02020900000000000000" pitchFamily="18" charset="-120"/>
            </a:endParaRPr>
          </a:p>
        </p:txBody>
      </p:sp>
      <p:sp>
        <p:nvSpPr>
          <p:cNvPr id="15" name="矩形 14">
            <a:extLst>
              <a:ext uri="{FF2B5EF4-FFF2-40B4-BE49-F238E27FC236}">
                <a16:creationId xmlns:a16="http://schemas.microsoft.com/office/drawing/2014/main" id="{89EFEE0A-9D0F-4160-A849-198FB67F885F}"/>
              </a:ext>
            </a:extLst>
          </p:cNvPr>
          <p:cNvSpPr/>
          <p:nvPr/>
        </p:nvSpPr>
        <p:spPr>
          <a:xfrm>
            <a:off x="3422373" y="4008782"/>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B</a:t>
            </a:r>
            <a:endParaRPr lang="zh-TW" altLang="en-US" sz="3600" dirty="0">
              <a:latin typeface="Noto Serif TC Black" panose="02020900000000000000" pitchFamily="18" charset="-120"/>
              <a:ea typeface="Noto Serif TC Black" panose="02020900000000000000" pitchFamily="18" charset="-120"/>
            </a:endParaRPr>
          </a:p>
        </p:txBody>
      </p:sp>
      <p:sp>
        <p:nvSpPr>
          <p:cNvPr id="16" name="矩形 15">
            <a:extLst>
              <a:ext uri="{FF2B5EF4-FFF2-40B4-BE49-F238E27FC236}">
                <a16:creationId xmlns:a16="http://schemas.microsoft.com/office/drawing/2014/main" id="{F4DD2E87-2EE4-4E97-8CF8-3E987C4936B6}"/>
              </a:ext>
            </a:extLst>
          </p:cNvPr>
          <p:cNvSpPr/>
          <p:nvPr/>
        </p:nvSpPr>
        <p:spPr>
          <a:xfrm>
            <a:off x="3422373" y="5249751"/>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C</a:t>
            </a:r>
            <a:endParaRPr lang="zh-TW" altLang="en-US" sz="3600" dirty="0">
              <a:latin typeface="Noto Serif TC Black" panose="02020900000000000000" pitchFamily="18" charset="-120"/>
              <a:ea typeface="Noto Serif TC Black" panose="02020900000000000000" pitchFamily="18" charset="-120"/>
            </a:endParaRPr>
          </a:p>
        </p:txBody>
      </p:sp>
      <p:cxnSp>
        <p:nvCxnSpPr>
          <p:cNvPr id="17" name="直線單箭頭接點 16">
            <a:extLst>
              <a:ext uri="{FF2B5EF4-FFF2-40B4-BE49-F238E27FC236}">
                <a16:creationId xmlns:a16="http://schemas.microsoft.com/office/drawing/2014/main" id="{62CCC1FD-3AFC-4CA9-91BD-5A5C834F100E}"/>
              </a:ext>
            </a:extLst>
          </p:cNvPr>
          <p:cNvCxnSpPr>
            <a:cxnSpLocks/>
            <a:stCxn id="14" idx="3"/>
            <a:endCxn id="16" idx="1"/>
          </p:cNvCxnSpPr>
          <p:nvPr/>
        </p:nvCxnSpPr>
        <p:spPr>
          <a:xfrm>
            <a:off x="2047461" y="4461066"/>
            <a:ext cx="1374912" cy="12409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5939CB21-9AD6-4CD5-858A-38AB6042E1BD}"/>
              </a:ext>
            </a:extLst>
          </p:cNvPr>
          <p:cNvCxnSpPr>
            <a:cxnSpLocks/>
            <a:stCxn id="14" idx="3"/>
          </p:cNvCxnSpPr>
          <p:nvPr/>
        </p:nvCxnSpPr>
        <p:spPr>
          <a:xfrm>
            <a:off x="2047461" y="4461066"/>
            <a:ext cx="1374912" cy="1480457"/>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D57B745D-1FDF-4BA6-9144-5BA0DCE19EF6}"/>
              </a:ext>
            </a:extLst>
          </p:cNvPr>
          <p:cNvCxnSpPr>
            <a:cxnSpLocks/>
            <a:stCxn id="15" idx="1"/>
            <a:endCxn id="14" idx="3"/>
          </p:cNvCxnSpPr>
          <p:nvPr/>
        </p:nvCxnSpPr>
        <p:spPr>
          <a:xfrm flipH="1">
            <a:off x="2047461" y="4461066"/>
            <a:ext cx="1374912"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033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3631D1-53C1-4D9A-85B5-F9C7F5CDBEAA}"/>
              </a:ext>
            </a:extLst>
          </p:cNvPr>
          <p:cNvSpPr>
            <a:spLocks noGrp="1"/>
          </p:cNvSpPr>
          <p:nvPr>
            <p:ph type="title"/>
          </p:nvPr>
        </p:nvSpPr>
        <p:spPr>
          <a:xfrm>
            <a:off x="245190" y="1"/>
            <a:ext cx="7641509" cy="904568"/>
          </a:xfrm>
        </p:spPr>
        <p:txBody>
          <a:bodyPr/>
          <a:lstStyle/>
          <a:p>
            <a:r>
              <a:rPr lang="zh-TW" altLang="en-US" dirty="0">
                <a:latin typeface="Noto Serif TC Black" panose="02020900000000000000" pitchFamily="18" charset="-120"/>
                <a:ea typeface="Noto Serif TC Black" panose="02020900000000000000" pitchFamily="18" charset="-120"/>
              </a:rPr>
              <a:t>違法行為</a:t>
            </a:r>
          </a:p>
        </p:txBody>
      </p:sp>
      <p:sp>
        <p:nvSpPr>
          <p:cNvPr id="4" name="投影片編號版面配置區 3">
            <a:extLst>
              <a:ext uri="{FF2B5EF4-FFF2-40B4-BE49-F238E27FC236}">
                <a16:creationId xmlns:a16="http://schemas.microsoft.com/office/drawing/2014/main" id="{2A879CC3-F38A-423B-B482-59BA3202C272}"/>
              </a:ext>
            </a:extLst>
          </p:cNvPr>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33</a:t>
            </a:fld>
            <a:endParaRPr lang="zh-TW" altLang="en-US">
              <a:latin typeface="Noto Serif TC Black" panose="02020900000000000000" pitchFamily="18" charset="-120"/>
              <a:ea typeface="Noto Serif TC Black" panose="02020900000000000000" pitchFamily="18" charset="-120"/>
            </a:endParaRPr>
          </a:p>
        </p:txBody>
      </p:sp>
      <p:sp>
        <p:nvSpPr>
          <p:cNvPr id="7" name="矩形 6">
            <a:extLst>
              <a:ext uri="{FF2B5EF4-FFF2-40B4-BE49-F238E27FC236}">
                <a16:creationId xmlns:a16="http://schemas.microsoft.com/office/drawing/2014/main" id="{1A369F2E-DCD1-499D-9484-3149C0EED2DD}"/>
              </a:ext>
            </a:extLst>
          </p:cNvPr>
          <p:cNvSpPr/>
          <p:nvPr/>
        </p:nvSpPr>
        <p:spPr>
          <a:xfrm>
            <a:off x="487231" y="2524432"/>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A</a:t>
            </a:r>
            <a:endParaRPr lang="zh-TW" altLang="en-US" sz="3600" dirty="0">
              <a:latin typeface="Noto Serif TC Black" panose="02020900000000000000" pitchFamily="18" charset="-120"/>
              <a:ea typeface="Noto Serif TC Black" panose="02020900000000000000" pitchFamily="18" charset="-120"/>
            </a:endParaRPr>
          </a:p>
        </p:txBody>
      </p:sp>
      <p:sp>
        <p:nvSpPr>
          <p:cNvPr id="9" name="矩形 8">
            <a:extLst>
              <a:ext uri="{FF2B5EF4-FFF2-40B4-BE49-F238E27FC236}">
                <a16:creationId xmlns:a16="http://schemas.microsoft.com/office/drawing/2014/main" id="{EFEC76D0-92E4-4977-9DB7-C40F2AD57535}"/>
              </a:ext>
            </a:extLst>
          </p:cNvPr>
          <p:cNvSpPr/>
          <p:nvPr/>
        </p:nvSpPr>
        <p:spPr>
          <a:xfrm>
            <a:off x="3303317" y="2524432"/>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B</a:t>
            </a:r>
            <a:endParaRPr lang="zh-TW" altLang="en-US" sz="3600" dirty="0">
              <a:latin typeface="Noto Serif TC Black" panose="02020900000000000000" pitchFamily="18" charset="-120"/>
              <a:ea typeface="Noto Serif TC Black" panose="02020900000000000000" pitchFamily="18" charset="-120"/>
            </a:endParaRPr>
          </a:p>
        </p:txBody>
      </p:sp>
      <p:sp>
        <p:nvSpPr>
          <p:cNvPr id="10" name="矩形 9">
            <a:extLst>
              <a:ext uri="{FF2B5EF4-FFF2-40B4-BE49-F238E27FC236}">
                <a16:creationId xmlns:a16="http://schemas.microsoft.com/office/drawing/2014/main" id="{B8484C4E-9D75-4282-85C3-62EF8BC8F781}"/>
              </a:ext>
            </a:extLst>
          </p:cNvPr>
          <p:cNvSpPr/>
          <p:nvPr/>
        </p:nvSpPr>
        <p:spPr>
          <a:xfrm>
            <a:off x="3303317" y="3885146"/>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C</a:t>
            </a:r>
            <a:endParaRPr lang="zh-TW" altLang="en-US" sz="3600" dirty="0">
              <a:latin typeface="Noto Serif TC Black" panose="02020900000000000000" pitchFamily="18" charset="-120"/>
              <a:ea typeface="Noto Serif TC Black" panose="02020900000000000000" pitchFamily="18" charset="-120"/>
            </a:endParaRPr>
          </a:p>
        </p:txBody>
      </p:sp>
      <p:cxnSp>
        <p:nvCxnSpPr>
          <p:cNvPr id="12" name="直線單箭頭接點 11">
            <a:extLst>
              <a:ext uri="{FF2B5EF4-FFF2-40B4-BE49-F238E27FC236}">
                <a16:creationId xmlns:a16="http://schemas.microsoft.com/office/drawing/2014/main" id="{B21298F1-7FE8-4A2D-B14F-635D4044997E}"/>
              </a:ext>
            </a:extLst>
          </p:cNvPr>
          <p:cNvCxnSpPr>
            <a:cxnSpLocks/>
            <a:stCxn id="7" idx="3"/>
            <a:endCxn id="10" idx="1"/>
          </p:cNvCxnSpPr>
          <p:nvPr/>
        </p:nvCxnSpPr>
        <p:spPr>
          <a:xfrm>
            <a:off x="1928405" y="2976716"/>
            <a:ext cx="1374912" cy="13607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589BE0FE-905A-4698-999B-E57C7765402A}"/>
              </a:ext>
            </a:extLst>
          </p:cNvPr>
          <p:cNvCxnSpPr>
            <a:cxnSpLocks/>
            <a:stCxn id="9" idx="1"/>
            <a:endCxn id="7" idx="3"/>
          </p:cNvCxnSpPr>
          <p:nvPr/>
        </p:nvCxnSpPr>
        <p:spPr>
          <a:xfrm flipH="1">
            <a:off x="1928405" y="2976716"/>
            <a:ext cx="1374912"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68C166CB-C896-44FD-A995-4496C55645CC}"/>
              </a:ext>
            </a:extLst>
          </p:cNvPr>
          <p:cNvSpPr txBox="1"/>
          <p:nvPr/>
        </p:nvSpPr>
        <p:spPr>
          <a:xfrm>
            <a:off x="5120097" y="735955"/>
            <a:ext cx="3913413" cy="5755422"/>
          </a:xfrm>
          <a:prstGeom prst="rect">
            <a:avLst/>
          </a:prstGeom>
          <a:noFill/>
        </p:spPr>
        <p:txBody>
          <a:bodyPr wrap="square" rtlCol="0">
            <a:spAutoFit/>
          </a:bodyPr>
          <a:lstStyle/>
          <a:p>
            <a:r>
              <a:rPr lang="zh-TW" altLang="en-US" sz="3200" dirty="0">
                <a:solidFill>
                  <a:srgbClr val="FF0000"/>
                </a:solidFill>
                <a:latin typeface="Noto Serif TC Black" panose="02020900000000000000" pitchFamily="18" charset="-120"/>
                <a:ea typeface="Noto Serif TC Black" panose="02020900000000000000" pitchFamily="18" charset="-120"/>
              </a:rPr>
              <a:t>換土</a:t>
            </a:r>
            <a:endParaRPr lang="en-US" altLang="zh-TW" sz="3200" dirty="0">
              <a:solidFill>
                <a:srgbClr val="FF0000"/>
              </a:solidFill>
              <a:latin typeface="Noto Serif TC Black" panose="02020900000000000000" pitchFamily="18" charset="-120"/>
              <a:ea typeface="Noto Serif TC Black" panose="02020900000000000000" pitchFamily="18" charset="-120"/>
            </a:endParaRPr>
          </a:p>
          <a:p>
            <a:endParaRPr lang="en-US" altLang="zh-TW" sz="2400" dirty="0">
              <a:latin typeface="Noto Serif TC Black" panose="02020900000000000000" pitchFamily="18" charset="-120"/>
              <a:ea typeface="Noto Serif TC Black" panose="02020900000000000000" pitchFamily="18" charset="-120"/>
            </a:endParaRPr>
          </a:p>
          <a:p>
            <a:r>
              <a:rPr lang="zh-TW" altLang="en-US" sz="2400" dirty="0">
                <a:latin typeface="Noto Serif TC Black" panose="02020900000000000000" pitchFamily="18" charset="-120"/>
                <a:ea typeface="Noto Serif TC Black" panose="02020900000000000000" pitchFamily="18" charset="-120"/>
              </a:rPr>
              <a:t>核准計畫為</a:t>
            </a:r>
            <a:r>
              <a:rPr lang="en-US" altLang="zh-TW" sz="2400" dirty="0">
                <a:latin typeface="Noto Serif TC Black" panose="02020900000000000000" pitchFamily="18" charset="-120"/>
                <a:ea typeface="Noto Serif TC Black" panose="02020900000000000000" pitchFamily="18" charset="-120"/>
              </a:rPr>
              <a:t>A</a:t>
            </a:r>
            <a:r>
              <a:rPr lang="zh-TW" altLang="en-US" sz="2400" dirty="0">
                <a:latin typeface="Noto Serif TC Black" panose="02020900000000000000" pitchFamily="18" charset="-120"/>
                <a:ea typeface="Noto Serif TC Black" panose="02020900000000000000" pitchFamily="18" charset="-120"/>
              </a:rPr>
              <a:t>→</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，聯單亦為</a:t>
            </a:r>
            <a:r>
              <a:rPr lang="en-US" altLang="zh-TW" sz="2400" dirty="0">
                <a:latin typeface="Noto Serif TC Black" panose="02020900000000000000" pitchFamily="18" charset="-120"/>
                <a:ea typeface="Noto Serif TC Black" panose="02020900000000000000" pitchFamily="18" charset="-120"/>
              </a:rPr>
              <a:t>A</a:t>
            </a:r>
            <a:r>
              <a:rPr lang="zh-TW" altLang="en-US" sz="2400" dirty="0">
                <a:latin typeface="Noto Serif TC Black" panose="02020900000000000000" pitchFamily="18" charset="-120"/>
                <a:ea typeface="Noto Serif TC Black" panose="02020900000000000000" pitchFamily="18" charset="-120"/>
              </a:rPr>
              <a:t>→</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，實際上卻是先將</a:t>
            </a:r>
            <a:r>
              <a:rPr lang="en-US" altLang="zh-TW" sz="2400" dirty="0">
                <a:latin typeface="Noto Serif TC Black" panose="02020900000000000000" pitchFamily="18" charset="-120"/>
                <a:ea typeface="Noto Serif TC Black" panose="02020900000000000000" pitchFamily="18" charset="-120"/>
              </a:rPr>
              <a:t>B</a:t>
            </a:r>
            <a:r>
              <a:rPr lang="zh-TW" altLang="en-US" sz="2400" dirty="0">
                <a:latin typeface="Noto Serif TC Black" panose="02020900000000000000" pitchFamily="18" charset="-120"/>
                <a:ea typeface="Noto Serif TC Black" panose="02020900000000000000" pitchFamily="18" charset="-120"/>
              </a:rPr>
              <a:t>的土送去</a:t>
            </a:r>
            <a:r>
              <a:rPr lang="en-US" altLang="zh-TW" sz="2400" dirty="0">
                <a:latin typeface="Noto Serif TC Black" panose="02020900000000000000" pitchFamily="18" charset="-120"/>
                <a:ea typeface="Noto Serif TC Black" panose="02020900000000000000" pitchFamily="18" charset="-120"/>
              </a:rPr>
              <a:t>A</a:t>
            </a:r>
            <a:r>
              <a:rPr lang="zh-TW" altLang="en-US" sz="2400" dirty="0">
                <a:latin typeface="Noto Serif TC Black" panose="02020900000000000000" pitchFamily="18" charset="-120"/>
                <a:ea typeface="Noto Serif TC Black" panose="02020900000000000000" pitchFamily="18" charset="-120"/>
              </a:rPr>
              <a:t>，再由</a:t>
            </a:r>
            <a:r>
              <a:rPr lang="en-US" altLang="zh-TW" sz="2400" dirty="0">
                <a:latin typeface="Noto Serif TC Black" panose="02020900000000000000" pitchFamily="18" charset="-120"/>
                <a:ea typeface="Noto Serif TC Black" panose="02020900000000000000" pitchFamily="18" charset="-120"/>
              </a:rPr>
              <a:t>A</a:t>
            </a:r>
            <a:r>
              <a:rPr lang="zh-TW" altLang="en-US" sz="2400" dirty="0">
                <a:latin typeface="Noto Serif TC Black" panose="02020900000000000000" pitchFamily="18" charset="-120"/>
                <a:ea typeface="Noto Serif TC Black" panose="02020900000000000000" pitchFamily="18" charset="-120"/>
              </a:rPr>
              <a:t>→</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；或是至</a:t>
            </a:r>
            <a:r>
              <a:rPr lang="en-US" altLang="zh-TW" sz="2400" dirty="0">
                <a:latin typeface="Noto Serif TC Black" panose="02020900000000000000" pitchFamily="18" charset="-120"/>
                <a:ea typeface="Noto Serif TC Black" panose="02020900000000000000" pitchFamily="18" charset="-120"/>
              </a:rPr>
              <a:t>A’</a:t>
            </a:r>
            <a:r>
              <a:rPr lang="zh-TW" altLang="en-US" sz="2400" dirty="0">
                <a:latin typeface="Noto Serif TC Black" panose="02020900000000000000" pitchFamily="18" charset="-120"/>
                <a:ea typeface="Noto Serif TC Black" panose="02020900000000000000" pitchFamily="18" charset="-120"/>
              </a:rPr>
              <a:t>點混拌再到</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a:t>
            </a:r>
            <a:endParaRPr lang="en-US" altLang="zh-TW" sz="2400" dirty="0">
              <a:latin typeface="Noto Serif TC Black" panose="02020900000000000000" pitchFamily="18" charset="-120"/>
              <a:ea typeface="Noto Serif TC Black" panose="02020900000000000000" pitchFamily="18" charset="-120"/>
            </a:endParaRPr>
          </a:p>
          <a:p>
            <a:endParaRPr lang="en-US" altLang="zh-TW" sz="2400" dirty="0">
              <a:latin typeface="Noto Serif TC Black" panose="02020900000000000000" pitchFamily="18" charset="-120"/>
              <a:ea typeface="Noto Serif TC Black" panose="02020900000000000000" pitchFamily="18" charset="-120"/>
            </a:endParaRPr>
          </a:p>
          <a:p>
            <a:r>
              <a:rPr lang="zh-TW" altLang="en-US" sz="2400" dirty="0">
                <a:latin typeface="Noto Serif TC Black" panose="02020900000000000000" pitchFamily="18" charset="-120"/>
                <a:ea typeface="Noto Serif TC Black" panose="02020900000000000000" pitchFamily="18" charset="-120"/>
              </a:rPr>
              <a:t>因為</a:t>
            </a:r>
            <a:r>
              <a:rPr lang="en-US" altLang="zh-TW" sz="2400" dirty="0">
                <a:latin typeface="Noto Serif TC Black" panose="02020900000000000000" pitchFamily="18" charset="-120"/>
                <a:ea typeface="Noto Serif TC Black" panose="02020900000000000000" pitchFamily="18" charset="-120"/>
              </a:rPr>
              <a:t>B</a:t>
            </a:r>
            <a:r>
              <a:rPr lang="zh-TW" altLang="en-US" sz="2400" dirty="0">
                <a:latin typeface="Noto Serif TC Black" panose="02020900000000000000" pitchFamily="18" charset="-120"/>
                <a:ea typeface="Noto Serif TC Black" panose="02020900000000000000" pitchFamily="18" charset="-120"/>
              </a:rPr>
              <a:t>工程的土方可能處理費用較高，故難以用較低的處理費用進場，因此</a:t>
            </a:r>
            <a:r>
              <a:rPr lang="en-US" altLang="zh-TW" sz="2400" dirty="0">
                <a:latin typeface="Noto Serif TC Black" panose="02020900000000000000" pitchFamily="18" charset="-120"/>
                <a:ea typeface="Noto Serif TC Black" panose="02020900000000000000" pitchFamily="18" charset="-120"/>
              </a:rPr>
              <a:t>B</a:t>
            </a:r>
            <a:r>
              <a:rPr lang="zh-TW" altLang="en-US" sz="2400" dirty="0">
                <a:latin typeface="Noto Serif TC Black" panose="02020900000000000000" pitchFamily="18" charset="-120"/>
                <a:ea typeface="Noto Serif TC Black" panose="02020900000000000000" pitchFamily="18" charset="-120"/>
              </a:rPr>
              <a:t>會先送到</a:t>
            </a:r>
            <a:r>
              <a:rPr lang="en-US" altLang="zh-TW" sz="2400" dirty="0">
                <a:latin typeface="Noto Serif TC Black" panose="02020900000000000000" pitchFamily="18" charset="-120"/>
                <a:ea typeface="Noto Serif TC Black" panose="02020900000000000000" pitchFamily="18" charset="-120"/>
              </a:rPr>
              <a:t>A</a:t>
            </a:r>
            <a:r>
              <a:rPr lang="zh-TW" altLang="en-US" sz="2400" dirty="0">
                <a:latin typeface="Noto Serif TC Black" panose="02020900000000000000" pitchFamily="18" charset="-120"/>
                <a:ea typeface="Noto Serif TC Black" panose="02020900000000000000" pitchFamily="18" charset="-120"/>
              </a:rPr>
              <a:t>混土後，再由</a:t>
            </a:r>
            <a:r>
              <a:rPr lang="en-US" altLang="zh-TW" sz="2400" dirty="0">
                <a:latin typeface="Noto Serif TC Black" panose="02020900000000000000" pitchFamily="18" charset="-120"/>
                <a:ea typeface="Noto Serif TC Black" panose="02020900000000000000" pitchFamily="18" charset="-120"/>
              </a:rPr>
              <a:t>A</a:t>
            </a:r>
            <a:r>
              <a:rPr lang="zh-TW" altLang="en-US" sz="2400" dirty="0">
                <a:latin typeface="Noto Serif TC Black" panose="02020900000000000000" pitchFamily="18" charset="-120"/>
                <a:ea typeface="Noto Serif TC Black" panose="02020900000000000000" pitchFamily="18" charset="-120"/>
              </a:rPr>
              <a:t>至</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a:t>
            </a:r>
            <a:endParaRPr lang="en-US" altLang="zh-TW" sz="2400" dirty="0">
              <a:latin typeface="Noto Serif TC Black" panose="02020900000000000000" pitchFamily="18" charset="-120"/>
              <a:ea typeface="Noto Serif TC Black" panose="02020900000000000000" pitchFamily="18" charset="-120"/>
            </a:endParaRPr>
          </a:p>
          <a:p>
            <a:endParaRPr lang="en-US" altLang="zh-TW" sz="2400" dirty="0">
              <a:latin typeface="Noto Serif TC Black" panose="02020900000000000000" pitchFamily="18" charset="-120"/>
              <a:ea typeface="Noto Serif TC Black" panose="02020900000000000000" pitchFamily="18" charset="-120"/>
            </a:endParaRPr>
          </a:p>
          <a:p>
            <a:r>
              <a:rPr lang="zh-TW" altLang="en-US" sz="2400" dirty="0">
                <a:latin typeface="Noto Serif TC Black" panose="02020900000000000000" pitchFamily="18" charset="-120"/>
                <a:ea typeface="Noto Serif TC Black" panose="02020900000000000000" pitchFamily="18" charset="-120"/>
              </a:rPr>
              <a:t>通常</a:t>
            </a:r>
            <a:r>
              <a:rPr lang="en-US" altLang="zh-TW" sz="2400" dirty="0">
                <a:latin typeface="Noto Serif TC Black" panose="02020900000000000000" pitchFamily="18" charset="-120"/>
                <a:ea typeface="Noto Serif TC Black" panose="02020900000000000000" pitchFamily="18" charset="-120"/>
              </a:rPr>
              <a:t>C</a:t>
            </a:r>
            <a:r>
              <a:rPr lang="zh-TW" altLang="en-US" sz="2400" dirty="0">
                <a:latin typeface="Noto Serif TC Black" panose="02020900000000000000" pitchFamily="18" charset="-120"/>
                <a:ea typeface="Noto Serif TC Black" panose="02020900000000000000" pitchFamily="18" charset="-120"/>
              </a:rPr>
              <a:t>為公共工程需土工程。例如台北港。</a:t>
            </a:r>
            <a:endParaRPr lang="en-US" altLang="zh-TW" sz="2400" dirty="0">
              <a:latin typeface="Noto Serif TC Black" panose="02020900000000000000" pitchFamily="18" charset="-120"/>
              <a:ea typeface="Noto Serif TC Black" panose="02020900000000000000" pitchFamily="18" charset="-120"/>
            </a:endParaRPr>
          </a:p>
          <a:p>
            <a:endParaRPr lang="zh-TW" altLang="en-US" sz="2400" dirty="0">
              <a:latin typeface="Noto Serif TC Black" panose="02020900000000000000" pitchFamily="18" charset="-120"/>
              <a:ea typeface="Noto Serif TC Black" panose="02020900000000000000" pitchFamily="18" charset="-120"/>
            </a:endParaRPr>
          </a:p>
        </p:txBody>
      </p:sp>
      <p:sp>
        <p:nvSpPr>
          <p:cNvPr id="11" name="矩形 10">
            <a:extLst>
              <a:ext uri="{FF2B5EF4-FFF2-40B4-BE49-F238E27FC236}">
                <a16:creationId xmlns:a16="http://schemas.microsoft.com/office/drawing/2014/main" id="{131B87A5-EB8D-4103-B69A-458163C88226}"/>
              </a:ext>
            </a:extLst>
          </p:cNvPr>
          <p:cNvSpPr/>
          <p:nvPr/>
        </p:nvSpPr>
        <p:spPr>
          <a:xfrm>
            <a:off x="487231" y="3885146"/>
            <a:ext cx="1441174" cy="904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Noto Serif TC Black" panose="02020900000000000000" pitchFamily="18" charset="-120"/>
                <a:ea typeface="Noto Serif TC Black" panose="02020900000000000000" pitchFamily="18" charset="-120"/>
              </a:rPr>
              <a:t>A’</a:t>
            </a:r>
            <a:endParaRPr lang="zh-TW" altLang="en-US" sz="3600" dirty="0">
              <a:latin typeface="Noto Serif TC Black" panose="02020900000000000000" pitchFamily="18" charset="-120"/>
              <a:ea typeface="Noto Serif TC Black" panose="02020900000000000000" pitchFamily="18" charset="-120"/>
            </a:endParaRPr>
          </a:p>
        </p:txBody>
      </p:sp>
      <p:cxnSp>
        <p:nvCxnSpPr>
          <p:cNvPr id="14" name="直線單箭頭接點 13">
            <a:extLst>
              <a:ext uri="{FF2B5EF4-FFF2-40B4-BE49-F238E27FC236}">
                <a16:creationId xmlns:a16="http://schemas.microsoft.com/office/drawing/2014/main" id="{1FCD69BB-5060-4832-AE28-880D8F9052D4}"/>
              </a:ext>
            </a:extLst>
          </p:cNvPr>
          <p:cNvCxnSpPr>
            <a:cxnSpLocks/>
            <a:stCxn id="9" idx="1"/>
            <a:endCxn id="11" idx="3"/>
          </p:cNvCxnSpPr>
          <p:nvPr/>
        </p:nvCxnSpPr>
        <p:spPr>
          <a:xfrm flipH="1">
            <a:off x="1928405" y="2976716"/>
            <a:ext cx="1374912" cy="1360714"/>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A7474BA4-B356-47B6-A5E9-8290550F1081}"/>
              </a:ext>
            </a:extLst>
          </p:cNvPr>
          <p:cNvCxnSpPr>
            <a:cxnSpLocks/>
            <a:stCxn id="11" idx="3"/>
            <a:endCxn id="10" idx="1"/>
          </p:cNvCxnSpPr>
          <p:nvPr/>
        </p:nvCxnSpPr>
        <p:spPr>
          <a:xfrm>
            <a:off x="1928405" y="4337430"/>
            <a:ext cx="1374912"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655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BB505EB-8A26-455B-AD6C-06295A667E47}"/>
              </a:ext>
            </a:extLst>
          </p:cNvPr>
          <p:cNvSpPr>
            <a:spLocks noGrp="1"/>
          </p:cNvSpPr>
          <p:nvPr>
            <p:ph type="title"/>
          </p:nvPr>
        </p:nvSpPr>
        <p:spPr/>
        <p:txBody>
          <a:bodyPr>
            <a:normAutofit fontScale="90000"/>
          </a:bodyPr>
          <a:lstStyle/>
          <a:p>
            <a:r>
              <a:rPr lang="zh-TW" altLang="en-US" dirty="0">
                <a:latin typeface="Noto Serif TC Black" panose="02020900000000000000" pitchFamily="18" charset="-120"/>
                <a:ea typeface="Noto Serif TC Black" panose="02020900000000000000" pitchFamily="18" charset="-120"/>
              </a:rPr>
              <a:t>傾倒回填營建土方可能違反法規</a:t>
            </a:r>
          </a:p>
        </p:txBody>
      </p:sp>
      <p:sp>
        <p:nvSpPr>
          <p:cNvPr id="3" name="內容版面配置區 2">
            <a:extLst>
              <a:ext uri="{FF2B5EF4-FFF2-40B4-BE49-F238E27FC236}">
                <a16:creationId xmlns:a16="http://schemas.microsoft.com/office/drawing/2014/main" id="{FECB717B-4CE4-462A-B777-78C4ACE839D2}"/>
              </a:ext>
            </a:extLst>
          </p:cNvPr>
          <p:cNvSpPr>
            <a:spLocks noGrp="1"/>
          </p:cNvSpPr>
          <p:nvPr>
            <p:ph idx="1"/>
          </p:nvPr>
        </p:nvSpPr>
        <p:spPr/>
        <p:txBody>
          <a:bodyPr>
            <a:normAutofit fontScale="92500"/>
          </a:bodyPr>
          <a:lstStyle/>
          <a:p>
            <a:pPr>
              <a:lnSpc>
                <a:spcPct val="110000"/>
              </a:lnSpc>
              <a:spcBef>
                <a:spcPts val="0"/>
              </a:spcBef>
            </a:pPr>
            <a:r>
              <a:rPr lang="zh-TW" altLang="en-US" dirty="0">
                <a:latin typeface="Noto Serif TC Black" panose="02020900000000000000" pitchFamily="18" charset="-120"/>
                <a:ea typeface="Noto Serif TC Black" panose="02020900000000000000" pitchFamily="18" charset="-120"/>
              </a:rPr>
              <a:t>違反</a:t>
            </a:r>
            <a:r>
              <a:rPr lang="zh-TW" altLang="en-US" dirty="0">
                <a:solidFill>
                  <a:srgbClr val="FF0000"/>
                </a:solidFill>
                <a:latin typeface="Noto Serif TC Black" panose="02020900000000000000" pitchFamily="18" charset="-120"/>
                <a:ea typeface="Noto Serif TC Black" panose="02020900000000000000" pitchFamily="18" charset="-120"/>
              </a:rPr>
              <a:t>農業發展條例第 </a:t>
            </a:r>
            <a:r>
              <a:rPr lang="en-US" altLang="zh-TW" dirty="0">
                <a:solidFill>
                  <a:srgbClr val="FF0000"/>
                </a:solidFill>
                <a:latin typeface="Noto Serif TC Black" panose="02020900000000000000" pitchFamily="18" charset="-120"/>
                <a:ea typeface="Noto Serif TC Black" panose="02020900000000000000" pitchFamily="18" charset="-120"/>
              </a:rPr>
              <a:t>3 </a:t>
            </a:r>
            <a:r>
              <a:rPr lang="zh-TW" altLang="en-US" dirty="0">
                <a:solidFill>
                  <a:srgbClr val="FF0000"/>
                </a:solidFill>
                <a:latin typeface="Noto Serif TC Black" panose="02020900000000000000" pitchFamily="18" charset="-120"/>
                <a:ea typeface="Noto Serif TC Black" panose="02020900000000000000" pitchFamily="18" charset="-120"/>
              </a:rPr>
              <a:t>條第 </a:t>
            </a:r>
            <a:r>
              <a:rPr lang="en-US" altLang="zh-TW" dirty="0">
                <a:solidFill>
                  <a:srgbClr val="FF0000"/>
                </a:solidFill>
                <a:latin typeface="Noto Serif TC Black" panose="02020900000000000000" pitchFamily="18" charset="-120"/>
                <a:ea typeface="Noto Serif TC Black" panose="02020900000000000000" pitchFamily="18" charset="-120"/>
              </a:rPr>
              <a:t>12 </a:t>
            </a:r>
            <a:r>
              <a:rPr lang="zh-TW" altLang="en-US" dirty="0">
                <a:solidFill>
                  <a:srgbClr val="FF0000"/>
                </a:solidFill>
                <a:latin typeface="Noto Serif TC Black" panose="02020900000000000000" pitchFamily="18" charset="-120"/>
                <a:ea typeface="Noto Serif TC Black" panose="02020900000000000000" pitchFamily="18" charset="-120"/>
              </a:rPr>
              <a:t>款農業使用</a:t>
            </a:r>
            <a:r>
              <a:rPr lang="zh-TW" altLang="en-US" dirty="0">
                <a:latin typeface="Noto Serif TC Black" panose="02020900000000000000" pitchFamily="18" charset="-120"/>
                <a:ea typeface="Noto Serif TC Black" panose="02020900000000000000" pitchFamily="18" charset="-120"/>
              </a:rPr>
              <a:t>規定，違反土地使用管制規定部分依同條例第 </a:t>
            </a:r>
            <a:r>
              <a:rPr lang="en-US" altLang="zh-TW" dirty="0">
                <a:latin typeface="Noto Serif TC Black" panose="02020900000000000000" pitchFamily="18" charset="-120"/>
                <a:ea typeface="Noto Serif TC Black" panose="02020900000000000000" pitchFamily="18" charset="-120"/>
              </a:rPr>
              <a:t>69 </a:t>
            </a:r>
            <a:r>
              <a:rPr lang="zh-TW" altLang="en-US" dirty="0">
                <a:latin typeface="Noto Serif TC Black" panose="02020900000000000000" pitchFamily="18" charset="-120"/>
                <a:ea typeface="Noto Serif TC Black" panose="02020900000000000000" pitchFamily="18" charset="-120"/>
              </a:rPr>
              <a:t>條第 </a:t>
            </a:r>
            <a:r>
              <a:rPr lang="en-US" altLang="zh-TW" dirty="0">
                <a:latin typeface="Noto Serif TC Black" panose="02020900000000000000" pitchFamily="18" charset="-120"/>
                <a:ea typeface="Noto Serif TC Black" panose="02020900000000000000" pitchFamily="18" charset="-120"/>
              </a:rPr>
              <a:t>1 </a:t>
            </a:r>
            <a:r>
              <a:rPr lang="zh-TW" altLang="en-US" dirty="0">
                <a:latin typeface="Noto Serif TC Black" panose="02020900000000000000" pitchFamily="18" charset="-120"/>
                <a:ea typeface="Noto Serif TC Black" panose="02020900000000000000" pitchFamily="18" charset="-120"/>
              </a:rPr>
              <a:t>項規定。</a:t>
            </a:r>
            <a:endParaRPr lang="en-US" altLang="zh-TW" dirty="0">
              <a:latin typeface="Noto Serif TC Black" panose="02020900000000000000" pitchFamily="18" charset="-120"/>
              <a:ea typeface="Noto Serif TC Black" panose="02020900000000000000" pitchFamily="18" charset="-120"/>
            </a:endParaRPr>
          </a:p>
          <a:p>
            <a:pPr>
              <a:lnSpc>
                <a:spcPct val="110000"/>
              </a:lnSpc>
              <a:spcBef>
                <a:spcPts val="0"/>
              </a:spcBef>
            </a:pPr>
            <a:r>
              <a:rPr lang="zh-TW" altLang="en-US" dirty="0">
                <a:latin typeface="Noto Serif TC Black" panose="02020900000000000000" pitchFamily="18" charset="-120"/>
                <a:ea typeface="Noto Serif TC Black" panose="02020900000000000000" pitchFamily="18" charset="-120"/>
              </a:rPr>
              <a:t>非都市土地依據</a:t>
            </a:r>
            <a:r>
              <a:rPr lang="zh-TW" altLang="en-US" dirty="0">
                <a:solidFill>
                  <a:srgbClr val="FF0000"/>
                </a:solidFill>
                <a:latin typeface="Noto Serif TC Black" panose="02020900000000000000" pitchFamily="18" charset="-120"/>
                <a:ea typeface="Noto Serif TC Black" panose="02020900000000000000" pitchFamily="18" charset="-120"/>
              </a:rPr>
              <a:t>區域計畫法第 </a:t>
            </a:r>
            <a:r>
              <a:rPr lang="en-US" altLang="zh-TW" dirty="0">
                <a:solidFill>
                  <a:srgbClr val="FF0000"/>
                </a:solidFill>
                <a:latin typeface="Noto Serif TC Black" panose="02020900000000000000" pitchFamily="18" charset="-120"/>
                <a:ea typeface="Noto Serif TC Black" panose="02020900000000000000" pitchFamily="18" charset="-120"/>
              </a:rPr>
              <a:t>21</a:t>
            </a:r>
            <a:r>
              <a:rPr lang="zh-TW" altLang="en-US" dirty="0">
                <a:solidFill>
                  <a:srgbClr val="FF0000"/>
                </a:solidFill>
                <a:latin typeface="Noto Serif TC Black" panose="02020900000000000000" pitchFamily="18" charset="-120"/>
                <a:ea typeface="Noto Serif TC Black" panose="02020900000000000000" pitchFamily="18" charset="-120"/>
              </a:rPr>
              <a:t>、</a:t>
            </a:r>
            <a:r>
              <a:rPr lang="en-US" altLang="zh-TW" dirty="0">
                <a:solidFill>
                  <a:srgbClr val="FF0000"/>
                </a:solidFill>
                <a:latin typeface="Noto Serif TC Black" panose="02020900000000000000" pitchFamily="18" charset="-120"/>
                <a:ea typeface="Noto Serif TC Black" panose="02020900000000000000" pitchFamily="18" charset="-120"/>
              </a:rPr>
              <a:t>22 </a:t>
            </a:r>
            <a:r>
              <a:rPr lang="zh-TW" altLang="en-US" dirty="0">
                <a:solidFill>
                  <a:srgbClr val="FF0000"/>
                </a:solidFill>
                <a:latin typeface="Noto Serif TC Black" panose="02020900000000000000" pitchFamily="18" charset="-120"/>
                <a:ea typeface="Noto Serif TC Black" panose="02020900000000000000" pitchFamily="18" charset="-120"/>
              </a:rPr>
              <a:t>條</a:t>
            </a:r>
            <a:r>
              <a:rPr lang="zh-TW" altLang="en-US" dirty="0">
                <a:latin typeface="Noto Serif TC Black" panose="02020900000000000000" pitchFamily="18" charset="-120"/>
                <a:ea typeface="Noto Serif TC Black" panose="02020900000000000000" pitchFamily="18" charset="-120"/>
              </a:rPr>
              <a:t>裁處及執行；屬都市土地者，依據</a:t>
            </a:r>
            <a:r>
              <a:rPr lang="zh-TW" altLang="en-US" dirty="0">
                <a:solidFill>
                  <a:srgbClr val="FF0000"/>
                </a:solidFill>
                <a:latin typeface="Noto Serif TC Black" panose="02020900000000000000" pitchFamily="18" charset="-120"/>
                <a:ea typeface="Noto Serif TC Black" panose="02020900000000000000" pitchFamily="18" charset="-120"/>
              </a:rPr>
              <a:t>都市計劃法第 </a:t>
            </a:r>
            <a:r>
              <a:rPr lang="en-US" altLang="zh-TW" dirty="0">
                <a:solidFill>
                  <a:srgbClr val="FF0000"/>
                </a:solidFill>
                <a:latin typeface="Noto Serif TC Black" panose="02020900000000000000" pitchFamily="18" charset="-120"/>
                <a:ea typeface="Noto Serif TC Black" panose="02020900000000000000" pitchFamily="18" charset="-120"/>
              </a:rPr>
              <a:t>79</a:t>
            </a:r>
            <a:r>
              <a:rPr lang="zh-TW" altLang="en-US" dirty="0">
                <a:solidFill>
                  <a:srgbClr val="FF0000"/>
                </a:solidFill>
                <a:latin typeface="Noto Serif TC Black" panose="02020900000000000000" pitchFamily="18" charset="-120"/>
                <a:ea typeface="Noto Serif TC Black" panose="02020900000000000000" pitchFamily="18" charset="-120"/>
              </a:rPr>
              <a:t>、</a:t>
            </a:r>
            <a:r>
              <a:rPr lang="en-US" altLang="zh-TW" dirty="0">
                <a:solidFill>
                  <a:srgbClr val="FF0000"/>
                </a:solidFill>
                <a:latin typeface="Noto Serif TC Black" panose="02020900000000000000" pitchFamily="18" charset="-120"/>
                <a:ea typeface="Noto Serif TC Black" panose="02020900000000000000" pitchFamily="18" charset="-120"/>
              </a:rPr>
              <a:t>80 </a:t>
            </a:r>
            <a:r>
              <a:rPr lang="zh-TW" altLang="en-US" dirty="0">
                <a:solidFill>
                  <a:srgbClr val="FF0000"/>
                </a:solidFill>
                <a:latin typeface="Noto Serif TC Black" panose="02020900000000000000" pitchFamily="18" charset="-120"/>
                <a:ea typeface="Noto Serif TC Black" panose="02020900000000000000" pitchFamily="18" charset="-120"/>
              </a:rPr>
              <a:t>條</a:t>
            </a:r>
            <a:r>
              <a:rPr lang="zh-TW" altLang="en-US" dirty="0">
                <a:latin typeface="Noto Serif TC Black" panose="02020900000000000000" pitchFamily="18" charset="-120"/>
                <a:ea typeface="Noto Serif TC Black" panose="02020900000000000000" pitchFamily="18" charset="-120"/>
              </a:rPr>
              <a:t>處理。</a:t>
            </a:r>
            <a:endParaRPr lang="en-US" altLang="zh-TW" dirty="0">
              <a:latin typeface="Noto Serif TC Black" panose="02020900000000000000" pitchFamily="18" charset="-120"/>
              <a:ea typeface="Noto Serif TC Black" panose="02020900000000000000" pitchFamily="18" charset="-120"/>
            </a:endParaRPr>
          </a:p>
          <a:p>
            <a:pPr>
              <a:lnSpc>
                <a:spcPct val="110000"/>
              </a:lnSpc>
              <a:spcBef>
                <a:spcPts val="0"/>
              </a:spcBef>
            </a:pPr>
            <a:r>
              <a:rPr lang="zh-TW" altLang="en-US" dirty="0">
                <a:solidFill>
                  <a:srgbClr val="FF0000"/>
                </a:solidFill>
                <a:latin typeface="Noto Serif TC Black" panose="02020900000000000000" pitchFamily="18" charset="-120"/>
                <a:ea typeface="Noto Serif TC Black" panose="02020900000000000000" pitchFamily="18" charset="-120"/>
              </a:rPr>
              <a:t>廢棄物清理法第 </a:t>
            </a:r>
            <a:r>
              <a:rPr lang="en-US" altLang="zh-TW" dirty="0">
                <a:solidFill>
                  <a:srgbClr val="FF0000"/>
                </a:solidFill>
                <a:latin typeface="Noto Serif TC Black" panose="02020900000000000000" pitchFamily="18" charset="-120"/>
                <a:ea typeface="Noto Serif TC Black" panose="02020900000000000000" pitchFamily="18" charset="-120"/>
              </a:rPr>
              <a:t>46 </a:t>
            </a:r>
            <a:r>
              <a:rPr lang="zh-TW" altLang="en-US" dirty="0">
                <a:solidFill>
                  <a:srgbClr val="FF0000"/>
                </a:solidFill>
                <a:latin typeface="Noto Serif TC Black" panose="02020900000000000000" pitchFamily="18" charset="-120"/>
                <a:ea typeface="Noto Serif TC Black" panose="02020900000000000000" pitchFamily="18" charset="-120"/>
              </a:rPr>
              <a:t>條。</a:t>
            </a:r>
            <a:endParaRPr lang="en-US" altLang="zh-TW" dirty="0">
              <a:solidFill>
                <a:srgbClr val="FF0000"/>
              </a:solidFill>
              <a:latin typeface="Noto Serif TC Black" panose="02020900000000000000" pitchFamily="18" charset="-120"/>
              <a:ea typeface="Noto Serif TC Black" panose="02020900000000000000" pitchFamily="18" charset="-120"/>
            </a:endParaRPr>
          </a:p>
          <a:p>
            <a:pPr lvl="1">
              <a:lnSpc>
                <a:spcPct val="110000"/>
              </a:lnSpc>
              <a:spcBef>
                <a:spcPts val="0"/>
              </a:spcBef>
            </a:pPr>
            <a:r>
              <a:rPr lang="zh-TW" altLang="en-US" dirty="0">
                <a:solidFill>
                  <a:srgbClr val="000000"/>
                </a:solidFill>
                <a:latin typeface="Noto Serif TC Black" panose="02020900000000000000" pitchFamily="18" charset="-120"/>
                <a:ea typeface="Noto Serif TC Black" panose="02020900000000000000" pitchFamily="18" charset="-120"/>
              </a:rPr>
              <a:t>未經主管機關許可，</a:t>
            </a:r>
            <a:r>
              <a:rPr lang="zh-TW" altLang="en-US" dirty="0">
                <a:solidFill>
                  <a:srgbClr val="FF0000"/>
                </a:solidFill>
                <a:latin typeface="Noto Serif TC Black" panose="02020900000000000000" pitchFamily="18" charset="-120"/>
                <a:ea typeface="Noto Serif TC Black" panose="02020900000000000000" pitchFamily="18" charset="-120"/>
              </a:rPr>
              <a:t>提供土地回填、堆置廢棄物</a:t>
            </a:r>
            <a:r>
              <a:rPr lang="zh-TW" altLang="en-US" dirty="0">
                <a:solidFill>
                  <a:srgbClr val="000000"/>
                </a:solidFill>
                <a:latin typeface="Noto Serif TC Black" panose="02020900000000000000" pitchFamily="18" charset="-120"/>
                <a:ea typeface="Noto Serif TC Black" panose="02020900000000000000" pitchFamily="18" charset="-120"/>
              </a:rPr>
              <a:t>。</a:t>
            </a:r>
          </a:p>
          <a:p>
            <a:pPr lvl="1">
              <a:lnSpc>
                <a:spcPct val="110000"/>
              </a:lnSpc>
              <a:spcBef>
                <a:spcPts val="0"/>
              </a:spcBef>
            </a:pPr>
            <a:r>
              <a:rPr lang="zh-TW" altLang="en-US" dirty="0">
                <a:solidFill>
                  <a:srgbClr val="000000"/>
                </a:solidFill>
                <a:latin typeface="Noto Serif TC Black" panose="02020900000000000000" pitchFamily="18" charset="-120"/>
                <a:ea typeface="Noto Serif TC Black" panose="02020900000000000000" pitchFamily="18" charset="-120"/>
              </a:rPr>
              <a:t>未依第四十一條第一項規定領有廢棄物清除、處理許可文件，從事廢棄物貯存、清除、處理，或未依廢棄物清除、處理許可文件內容貯存、清除、處理廢棄物。</a:t>
            </a:r>
            <a:endParaRPr lang="en-US" altLang="zh-TW" dirty="0">
              <a:latin typeface="Noto Serif TC Black" panose="02020900000000000000" pitchFamily="18" charset="-120"/>
              <a:ea typeface="Noto Serif TC Black" panose="02020900000000000000" pitchFamily="18" charset="-120"/>
            </a:endParaRPr>
          </a:p>
          <a:p>
            <a:pPr lvl="1">
              <a:lnSpc>
                <a:spcPct val="110000"/>
              </a:lnSpc>
              <a:spcBef>
                <a:spcPts val="0"/>
              </a:spcBef>
            </a:pPr>
            <a:r>
              <a:rPr lang="zh-TW" altLang="en-US" dirty="0">
                <a:solidFill>
                  <a:srgbClr val="FF0000"/>
                </a:solidFill>
                <a:latin typeface="Noto Serif TC Black" panose="02020900000000000000" pitchFamily="18" charset="-120"/>
                <a:ea typeface="Noto Serif TC Black" panose="02020900000000000000" pitchFamily="18" charset="-120"/>
              </a:rPr>
              <a:t>處</a:t>
            </a:r>
            <a:r>
              <a:rPr lang="en-US" altLang="zh-TW" dirty="0">
                <a:solidFill>
                  <a:srgbClr val="FF0000"/>
                </a:solidFill>
                <a:latin typeface="Noto Serif TC Black" panose="02020900000000000000" pitchFamily="18" charset="-120"/>
                <a:ea typeface="Noto Serif TC Black" panose="02020900000000000000" pitchFamily="18" charset="-120"/>
              </a:rPr>
              <a:t>1</a:t>
            </a:r>
            <a:r>
              <a:rPr lang="zh-TW" altLang="en-US" dirty="0">
                <a:solidFill>
                  <a:srgbClr val="FF0000"/>
                </a:solidFill>
                <a:latin typeface="Noto Serif TC Black" panose="02020900000000000000" pitchFamily="18" charset="-120"/>
                <a:ea typeface="Noto Serif TC Black" panose="02020900000000000000" pitchFamily="18" charset="-120"/>
              </a:rPr>
              <a:t>年以上</a:t>
            </a:r>
            <a:r>
              <a:rPr lang="en-US" altLang="zh-TW" dirty="0">
                <a:solidFill>
                  <a:srgbClr val="FF0000"/>
                </a:solidFill>
                <a:latin typeface="Noto Serif TC Black" panose="02020900000000000000" pitchFamily="18" charset="-120"/>
                <a:ea typeface="Noto Serif TC Black" panose="02020900000000000000" pitchFamily="18" charset="-120"/>
              </a:rPr>
              <a:t>5</a:t>
            </a:r>
            <a:r>
              <a:rPr lang="zh-TW" altLang="en-US" dirty="0">
                <a:solidFill>
                  <a:srgbClr val="FF0000"/>
                </a:solidFill>
                <a:latin typeface="Noto Serif TC Black" panose="02020900000000000000" pitchFamily="18" charset="-120"/>
                <a:ea typeface="Noto Serif TC Black" panose="02020900000000000000" pitchFamily="18" charset="-120"/>
              </a:rPr>
              <a:t>年以下有期徒刑，得併科新臺幣</a:t>
            </a:r>
            <a:r>
              <a:rPr lang="en-US" altLang="zh-TW" dirty="0">
                <a:solidFill>
                  <a:srgbClr val="FF0000"/>
                </a:solidFill>
                <a:latin typeface="Noto Serif TC Black" panose="02020900000000000000" pitchFamily="18" charset="-120"/>
                <a:ea typeface="Noto Serif TC Black" panose="02020900000000000000" pitchFamily="18" charset="-120"/>
              </a:rPr>
              <a:t>1,500</a:t>
            </a:r>
            <a:r>
              <a:rPr lang="zh-TW" altLang="en-US" dirty="0">
                <a:solidFill>
                  <a:srgbClr val="FF0000"/>
                </a:solidFill>
                <a:latin typeface="Noto Serif TC Black" panose="02020900000000000000" pitchFamily="18" charset="-120"/>
                <a:ea typeface="Noto Serif TC Black" panose="02020900000000000000" pitchFamily="18" charset="-120"/>
              </a:rPr>
              <a:t>萬元以下罰金。</a:t>
            </a:r>
          </a:p>
        </p:txBody>
      </p:sp>
      <p:sp>
        <p:nvSpPr>
          <p:cNvPr id="4" name="投影片編號版面配置區 3">
            <a:extLst>
              <a:ext uri="{FF2B5EF4-FFF2-40B4-BE49-F238E27FC236}">
                <a16:creationId xmlns:a16="http://schemas.microsoft.com/office/drawing/2014/main" id="{3CE69D0F-30C4-47F2-BA06-33E06ADD11C6}"/>
              </a:ext>
            </a:extLst>
          </p:cNvPr>
          <p:cNvSpPr>
            <a:spLocks noGrp="1"/>
          </p:cNvSpPr>
          <p:nvPr>
            <p:ph type="sldNum" sz="quarter" idx="12"/>
          </p:nvPr>
        </p:nvSpPr>
        <p:spPr/>
        <p:txBody>
          <a:bodyPr/>
          <a:lstStyle/>
          <a:p>
            <a:fld id="{6C41E1FD-B5C6-421E-9FD9-6B9D125EB569}" type="slidenum">
              <a:rPr lang="en-US" altLang="zh-TW" smtClean="0"/>
              <a:pPr/>
              <a:t>34</a:t>
            </a:fld>
            <a:endParaRPr lang="en-US" altLang="zh-TW"/>
          </a:p>
        </p:txBody>
      </p:sp>
    </p:spTree>
    <p:extLst>
      <p:ext uri="{BB962C8B-B14F-4D97-AF65-F5344CB8AC3E}">
        <p14:creationId xmlns:p14="http://schemas.microsoft.com/office/powerpoint/2010/main" val="2810502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7" name="矩形: 圓角 16406">
            <a:extLst>
              <a:ext uri="{FF2B5EF4-FFF2-40B4-BE49-F238E27FC236}">
                <a16:creationId xmlns:a16="http://schemas.microsoft.com/office/drawing/2014/main" id="{CE1276E2-935D-4126-BBD7-EE641057910C}"/>
              </a:ext>
            </a:extLst>
          </p:cNvPr>
          <p:cNvSpPr/>
          <p:nvPr/>
        </p:nvSpPr>
        <p:spPr>
          <a:xfrm>
            <a:off x="2207419" y="1416844"/>
            <a:ext cx="6653213" cy="4508897"/>
          </a:xfrm>
          <a:prstGeom prst="roundRect">
            <a:avLst>
              <a:gd name="adj" fmla="val 6003"/>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300"/>
          </a:p>
        </p:txBody>
      </p:sp>
      <p:sp>
        <p:nvSpPr>
          <p:cNvPr id="22" name="矩形 21">
            <a:extLst>
              <a:ext uri="{FF2B5EF4-FFF2-40B4-BE49-F238E27FC236}">
                <a16:creationId xmlns:a16="http://schemas.microsoft.com/office/drawing/2014/main" id="{B1798B58-012E-47EA-A28F-51A91E8BB95B}"/>
              </a:ext>
            </a:extLst>
          </p:cNvPr>
          <p:cNvSpPr/>
          <p:nvPr/>
        </p:nvSpPr>
        <p:spPr>
          <a:xfrm>
            <a:off x="7031832" y="2715816"/>
            <a:ext cx="1551385" cy="297656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300"/>
          </a:p>
        </p:txBody>
      </p:sp>
      <p:sp>
        <p:nvSpPr>
          <p:cNvPr id="21" name="矩形 20">
            <a:extLst>
              <a:ext uri="{FF2B5EF4-FFF2-40B4-BE49-F238E27FC236}">
                <a16:creationId xmlns:a16="http://schemas.microsoft.com/office/drawing/2014/main" id="{4AB4C7F3-FEA6-4987-9C8E-7B584E4A40DB}"/>
              </a:ext>
            </a:extLst>
          </p:cNvPr>
          <p:cNvSpPr/>
          <p:nvPr/>
        </p:nvSpPr>
        <p:spPr>
          <a:xfrm>
            <a:off x="4779169" y="2715816"/>
            <a:ext cx="1551385" cy="297656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300"/>
          </a:p>
        </p:txBody>
      </p:sp>
      <p:sp>
        <p:nvSpPr>
          <p:cNvPr id="20" name="矩形 19">
            <a:extLst>
              <a:ext uri="{FF2B5EF4-FFF2-40B4-BE49-F238E27FC236}">
                <a16:creationId xmlns:a16="http://schemas.microsoft.com/office/drawing/2014/main" id="{EA189BA9-38A0-47C0-BC6F-1BE70B7E8155}"/>
              </a:ext>
            </a:extLst>
          </p:cNvPr>
          <p:cNvSpPr/>
          <p:nvPr/>
        </p:nvSpPr>
        <p:spPr>
          <a:xfrm>
            <a:off x="2526507" y="2715816"/>
            <a:ext cx="1551385" cy="297656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300"/>
          </a:p>
        </p:txBody>
      </p:sp>
      <p:sp>
        <p:nvSpPr>
          <p:cNvPr id="8" name="矩形 7">
            <a:extLst>
              <a:ext uri="{FF2B5EF4-FFF2-40B4-BE49-F238E27FC236}">
                <a16:creationId xmlns:a16="http://schemas.microsoft.com/office/drawing/2014/main" id="{91695282-DD53-46A2-805D-6523096B623A}"/>
              </a:ext>
            </a:extLst>
          </p:cNvPr>
          <p:cNvSpPr/>
          <p:nvPr/>
        </p:nvSpPr>
        <p:spPr>
          <a:xfrm>
            <a:off x="504825" y="2715816"/>
            <a:ext cx="1551385" cy="297656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300"/>
          </a:p>
        </p:txBody>
      </p:sp>
      <p:pic>
        <p:nvPicPr>
          <p:cNvPr id="4103" name="Picture 4" descr="Excavator And Soil Excavation Work Vector Icon Design. Royalty Free  Cliparts, Vectors, And Stock Illustration. Image 141095876.">
            <a:extLst>
              <a:ext uri="{FF2B5EF4-FFF2-40B4-BE49-F238E27FC236}">
                <a16:creationId xmlns:a16="http://schemas.microsoft.com/office/drawing/2014/main" id="{DDDEB71B-B346-4F29-8848-A98CC6952905}"/>
              </a:ext>
            </a:extLst>
          </p:cNvPr>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a:off x="2842023" y="1752600"/>
            <a:ext cx="945356"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 descr="Soil excavation icon Royalty Free Vector Image , #affiliate, #icon, # excavation, #Soil, #Royalty #AD | Vector free, Graphic design portfolio  print, Vector images">
            <a:extLst>
              <a:ext uri="{FF2B5EF4-FFF2-40B4-BE49-F238E27FC236}">
                <a16:creationId xmlns:a16="http://schemas.microsoft.com/office/drawing/2014/main" id="{D0731BF7-73C8-4420-8B58-ACF9B5CC93B5}"/>
              </a:ext>
            </a:extLst>
          </p:cNvPr>
          <p:cNvPicPr>
            <a:picLocks noChangeAspect="1" noChangeArrowheads="1"/>
          </p:cNvPicPr>
          <p:nvPr/>
        </p:nvPicPr>
        <p:blipFill>
          <a:blip r:embed="rId3" cstate="email">
            <a:clrChange>
              <a:clrFrom>
                <a:srgbClr val="F4F4F4"/>
              </a:clrFrom>
              <a:clrTo>
                <a:srgbClr val="F4F4F4">
                  <a:alpha val="0"/>
                </a:srgbClr>
              </a:clrTo>
            </a:clrChange>
            <a:grayscl/>
            <a:extLst>
              <a:ext uri="{28A0092B-C50C-407E-A947-70E740481C1C}">
                <a14:useLocalDpi xmlns:a14="http://schemas.microsoft.com/office/drawing/2010/main"/>
              </a:ext>
            </a:extLst>
          </a:blip>
          <a:srcRect/>
          <a:stretch>
            <a:fillRect/>
          </a:stretch>
        </p:blipFill>
        <p:spPr bwMode="auto">
          <a:xfrm>
            <a:off x="6379369" y="2249091"/>
            <a:ext cx="577454"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8" descr="Architect, architecture, blueprints, design, renovation icon - Download on  Iconfinder">
            <a:extLst>
              <a:ext uri="{FF2B5EF4-FFF2-40B4-BE49-F238E27FC236}">
                <a16:creationId xmlns:a16="http://schemas.microsoft.com/office/drawing/2014/main" id="{2AD5C44D-24B5-4E0E-BCDE-32646C8D2D48}"/>
              </a:ext>
            </a:extLst>
          </p:cNvPr>
          <p:cNvPicPr>
            <a:picLocks noChangeAspect="1" noChangeArrowheads="1"/>
          </p:cNvPicPr>
          <p:nvPr/>
        </p:nvPicPr>
        <p:blipFill>
          <a:blip r:embed="rId4" cstate="email">
            <a:grayscl/>
            <a:extLst>
              <a:ext uri="{28A0092B-C50C-407E-A947-70E740481C1C}">
                <a14:useLocalDpi xmlns:a14="http://schemas.microsoft.com/office/drawing/2010/main"/>
              </a:ext>
            </a:extLst>
          </a:blip>
          <a:srcRect/>
          <a:stretch>
            <a:fillRect/>
          </a:stretch>
        </p:blipFill>
        <p:spPr bwMode="auto">
          <a:xfrm>
            <a:off x="875110" y="1716881"/>
            <a:ext cx="810815" cy="81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Construction Site">
            <a:extLst>
              <a:ext uri="{FF2B5EF4-FFF2-40B4-BE49-F238E27FC236}">
                <a16:creationId xmlns:a16="http://schemas.microsoft.com/office/drawing/2014/main" id="{4D7080DC-5247-4891-A9BF-E577080FB01C}"/>
              </a:ext>
            </a:extLst>
          </p:cNvPr>
          <p:cNvPicPr>
            <a:picLocks noChangeAspect="1" noChangeArrowheads="1"/>
          </p:cNvPicPr>
          <p:nvPr/>
        </p:nvPicPr>
        <p:blipFill>
          <a:blip r:embed="rId5" cstate="email">
            <a:grayscl/>
            <a:extLst>
              <a:ext uri="{28A0092B-C50C-407E-A947-70E740481C1C}">
                <a14:useLocalDpi xmlns:a14="http://schemas.microsoft.com/office/drawing/2010/main"/>
              </a:ext>
            </a:extLst>
          </a:blip>
          <a:srcRect t="22003"/>
          <a:stretch>
            <a:fillRect/>
          </a:stretch>
        </p:blipFill>
        <p:spPr bwMode="auto">
          <a:xfrm>
            <a:off x="7213998" y="1701404"/>
            <a:ext cx="1126331" cy="7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2" descr="Manufacturing sand - Metso Outotec">
            <a:extLst>
              <a:ext uri="{FF2B5EF4-FFF2-40B4-BE49-F238E27FC236}">
                <a16:creationId xmlns:a16="http://schemas.microsoft.com/office/drawing/2014/main" id="{F22C3F3E-DF72-4E66-83E5-F7460B2CE3B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43475" y="1528762"/>
            <a:ext cx="1187054" cy="118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箭號: 向右 4">
            <a:extLst>
              <a:ext uri="{FF2B5EF4-FFF2-40B4-BE49-F238E27FC236}">
                <a16:creationId xmlns:a16="http://schemas.microsoft.com/office/drawing/2014/main" id="{D27A8732-F800-43F8-BE5E-3A9B69CE8E20}"/>
              </a:ext>
            </a:extLst>
          </p:cNvPr>
          <p:cNvSpPr/>
          <p:nvPr/>
        </p:nvSpPr>
        <p:spPr>
          <a:xfrm>
            <a:off x="1884760" y="2009775"/>
            <a:ext cx="656034" cy="24884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300"/>
          </a:p>
        </p:txBody>
      </p:sp>
      <p:sp>
        <p:nvSpPr>
          <p:cNvPr id="12" name="箭號: 向右 11">
            <a:extLst>
              <a:ext uri="{FF2B5EF4-FFF2-40B4-BE49-F238E27FC236}">
                <a16:creationId xmlns:a16="http://schemas.microsoft.com/office/drawing/2014/main" id="{4D6EAAAC-516F-4989-99F7-DD33AD116B6D}"/>
              </a:ext>
            </a:extLst>
          </p:cNvPr>
          <p:cNvSpPr/>
          <p:nvPr/>
        </p:nvSpPr>
        <p:spPr>
          <a:xfrm>
            <a:off x="4090988" y="2009775"/>
            <a:ext cx="656035" cy="24884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300"/>
          </a:p>
        </p:txBody>
      </p:sp>
      <p:sp>
        <p:nvSpPr>
          <p:cNvPr id="13" name="箭號: 向右 12">
            <a:extLst>
              <a:ext uri="{FF2B5EF4-FFF2-40B4-BE49-F238E27FC236}">
                <a16:creationId xmlns:a16="http://schemas.microsoft.com/office/drawing/2014/main" id="{5097D961-F3F9-4059-A116-A00211123555}"/>
              </a:ext>
            </a:extLst>
          </p:cNvPr>
          <p:cNvSpPr/>
          <p:nvPr/>
        </p:nvSpPr>
        <p:spPr>
          <a:xfrm>
            <a:off x="6350794" y="2009775"/>
            <a:ext cx="656035" cy="24884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300"/>
          </a:p>
        </p:txBody>
      </p:sp>
      <p:pic>
        <p:nvPicPr>
          <p:cNvPr id="4111" name="Picture 6" descr="Soil excavation icon Royalty Free Vector Image , #affiliate, #icon, # excavation, #Soil, #Royalty #AD | Vector free, Graphic design portfolio  print, Vector images">
            <a:extLst>
              <a:ext uri="{FF2B5EF4-FFF2-40B4-BE49-F238E27FC236}">
                <a16:creationId xmlns:a16="http://schemas.microsoft.com/office/drawing/2014/main" id="{6CA91477-FC0D-4BA3-8ECF-19BA8FC32C90}"/>
              </a:ext>
            </a:extLst>
          </p:cNvPr>
          <p:cNvPicPr>
            <a:picLocks noChangeAspect="1" noChangeArrowheads="1"/>
          </p:cNvPicPr>
          <p:nvPr/>
        </p:nvPicPr>
        <p:blipFill>
          <a:blip r:embed="rId3" cstate="email">
            <a:clrChange>
              <a:clrFrom>
                <a:srgbClr val="F4F4F4"/>
              </a:clrFrom>
              <a:clrTo>
                <a:srgbClr val="F4F4F4">
                  <a:alpha val="0"/>
                </a:srgbClr>
              </a:clrTo>
            </a:clrChange>
            <a:grayscl/>
            <a:extLst>
              <a:ext uri="{28A0092B-C50C-407E-A947-70E740481C1C}">
                <a14:useLocalDpi xmlns:a14="http://schemas.microsoft.com/office/drawing/2010/main"/>
              </a:ext>
            </a:extLst>
          </a:blip>
          <a:srcRect/>
          <a:stretch>
            <a:fillRect/>
          </a:stretch>
        </p:blipFill>
        <p:spPr bwMode="auto">
          <a:xfrm>
            <a:off x="4130279" y="2249091"/>
            <a:ext cx="577453"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5E391991-7820-4A23-80DF-41D4C620FBD6}"/>
              </a:ext>
            </a:extLst>
          </p:cNvPr>
          <p:cNvSpPr/>
          <p:nvPr/>
        </p:nvSpPr>
        <p:spPr>
          <a:xfrm>
            <a:off x="806054" y="2569369"/>
            <a:ext cx="902494" cy="2917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dirty="0">
                <a:latin typeface="Noto Serif TC Black" panose="02020900000000000000" pitchFamily="18" charset="-120"/>
                <a:ea typeface="Noto Serif TC Black" panose="02020900000000000000" pitchFamily="18" charset="-120"/>
              </a:rPr>
              <a:t>規劃設計</a:t>
            </a:r>
          </a:p>
        </p:txBody>
      </p:sp>
      <p:sp>
        <p:nvSpPr>
          <p:cNvPr id="16" name="矩形 15">
            <a:extLst>
              <a:ext uri="{FF2B5EF4-FFF2-40B4-BE49-F238E27FC236}">
                <a16:creationId xmlns:a16="http://schemas.microsoft.com/office/drawing/2014/main" id="{6CCECF18-6977-42A7-A606-C41F1F94915D}"/>
              </a:ext>
            </a:extLst>
          </p:cNvPr>
          <p:cNvSpPr/>
          <p:nvPr/>
        </p:nvSpPr>
        <p:spPr>
          <a:xfrm>
            <a:off x="2863454" y="2569369"/>
            <a:ext cx="902494" cy="2917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dirty="0">
                <a:latin typeface="Noto Serif TC Black" panose="02020900000000000000" pitchFamily="18" charset="-120"/>
                <a:ea typeface="Noto Serif TC Black" panose="02020900000000000000" pitchFamily="18" charset="-120"/>
              </a:rPr>
              <a:t>工程出土</a:t>
            </a:r>
          </a:p>
        </p:txBody>
      </p:sp>
      <p:sp>
        <p:nvSpPr>
          <p:cNvPr id="17" name="矩形 16">
            <a:extLst>
              <a:ext uri="{FF2B5EF4-FFF2-40B4-BE49-F238E27FC236}">
                <a16:creationId xmlns:a16="http://schemas.microsoft.com/office/drawing/2014/main" id="{A27CAC34-5A19-4921-89FE-3C908B92DC55}"/>
              </a:ext>
            </a:extLst>
          </p:cNvPr>
          <p:cNvSpPr/>
          <p:nvPr/>
        </p:nvSpPr>
        <p:spPr>
          <a:xfrm>
            <a:off x="5092304" y="2569369"/>
            <a:ext cx="902494" cy="2917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dirty="0">
                <a:latin typeface="Noto Serif TC Black" panose="02020900000000000000" pitchFamily="18" charset="-120"/>
                <a:ea typeface="Noto Serif TC Black" panose="02020900000000000000" pitchFamily="18" charset="-120"/>
              </a:rPr>
              <a:t>場所收容</a:t>
            </a:r>
          </a:p>
        </p:txBody>
      </p:sp>
      <p:sp>
        <p:nvSpPr>
          <p:cNvPr id="18" name="矩形 17">
            <a:extLst>
              <a:ext uri="{FF2B5EF4-FFF2-40B4-BE49-F238E27FC236}">
                <a16:creationId xmlns:a16="http://schemas.microsoft.com/office/drawing/2014/main" id="{FD3F0109-D470-42DD-8EDB-7B079840D9E2}"/>
              </a:ext>
            </a:extLst>
          </p:cNvPr>
          <p:cNvSpPr/>
          <p:nvPr/>
        </p:nvSpPr>
        <p:spPr>
          <a:xfrm>
            <a:off x="7354491" y="2569369"/>
            <a:ext cx="902494" cy="2917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dirty="0">
                <a:latin typeface="Noto Serif TC Black" panose="02020900000000000000" pitchFamily="18" charset="-120"/>
                <a:ea typeface="Noto Serif TC Black" panose="02020900000000000000" pitchFamily="18" charset="-120"/>
              </a:rPr>
              <a:t>運送地點</a:t>
            </a:r>
          </a:p>
        </p:txBody>
      </p:sp>
      <p:pic>
        <p:nvPicPr>
          <p:cNvPr id="4116" name="圖片 16396">
            <a:extLst>
              <a:ext uri="{FF2B5EF4-FFF2-40B4-BE49-F238E27FC236}">
                <a16:creationId xmlns:a16="http://schemas.microsoft.com/office/drawing/2014/main" id="{C19B5A9D-0A6D-435E-A9A1-2278A963C5A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82254" y="3111103"/>
            <a:ext cx="796528"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7" name="矩形 16398">
            <a:extLst>
              <a:ext uri="{FF2B5EF4-FFF2-40B4-BE49-F238E27FC236}">
                <a16:creationId xmlns:a16="http://schemas.microsoft.com/office/drawing/2014/main" id="{FA43CA26-ABF4-4339-A432-8267FAD7EF36}"/>
              </a:ext>
            </a:extLst>
          </p:cNvPr>
          <p:cNvSpPr>
            <a:spLocks noChangeArrowheads="1"/>
          </p:cNvSpPr>
          <p:nvPr/>
        </p:nvSpPr>
        <p:spPr bwMode="auto">
          <a:xfrm>
            <a:off x="617614" y="3652837"/>
            <a:ext cx="12234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00000"/>
              </a:lnSpc>
              <a:spcBef>
                <a:spcPct val="0"/>
              </a:spcBef>
              <a:buFontTx/>
              <a:buNone/>
            </a:pPr>
            <a:r>
              <a:rPr lang="zh-TW" altLang="en-US" sz="1350">
                <a:latin typeface="Noto Serif TC Black" panose="02020900000000000000" pitchFamily="18" charset="-120"/>
                <a:ea typeface="Noto Serif TC Black" panose="02020900000000000000" pitchFamily="18" charset="-120"/>
              </a:rPr>
              <a:t>設計土方平衡</a:t>
            </a:r>
          </a:p>
        </p:txBody>
      </p:sp>
      <p:pic>
        <p:nvPicPr>
          <p:cNvPr id="4118" name="Picture 16" descr="Reduce - Free arrows icons">
            <a:extLst>
              <a:ext uri="{FF2B5EF4-FFF2-40B4-BE49-F238E27FC236}">
                <a16:creationId xmlns:a16="http://schemas.microsoft.com/office/drawing/2014/main" id="{C1B2C459-B750-4A21-8854-D32434621A1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37023" y="4283869"/>
            <a:ext cx="640556" cy="64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矩形 49">
            <a:extLst>
              <a:ext uri="{FF2B5EF4-FFF2-40B4-BE49-F238E27FC236}">
                <a16:creationId xmlns:a16="http://schemas.microsoft.com/office/drawing/2014/main" id="{97AD1DC2-1AA8-470A-B70A-BF05A111D248}"/>
              </a:ext>
            </a:extLst>
          </p:cNvPr>
          <p:cNvSpPr>
            <a:spLocks noChangeArrowheads="1"/>
          </p:cNvSpPr>
          <p:nvPr/>
        </p:nvSpPr>
        <p:spPr bwMode="auto">
          <a:xfrm>
            <a:off x="617614" y="5078016"/>
            <a:ext cx="12234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00000"/>
              </a:lnSpc>
              <a:spcBef>
                <a:spcPct val="0"/>
              </a:spcBef>
              <a:buFontTx/>
              <a:buNone/>
            </a:pPr>
            <a:r>
              <a:rPr lang="zh-TW" altLang="en-US" sz="1350">
                <a:latin typeface="Noto Serif TC Black" panose="02020900000000000000" pitchFamily="18" charset="-120"/>
                <a:ea typeface="Noto Serif TC Black" panose="02020900000000000000" pitchFamily="18" charset="-120"/>
              </a:rPr>
              <a:t>宣導源頭減量</a:t>
            </a:r>
          </a:p>
        </p:txBody>
      </p:sp>
      <p:pic>
        <p:nvPicPr>
          <p:cNvPr id="4120" name="Picture 18" descr="Exchange icon - Download on Iconfinder on Iconfinder">
            <a:extLst>
              <a:ext uri="{FF2B5EF4-FFF2-40B4-BE49-F238E27FC236}">
                <a16:creationId xmlns:a16="http://schemas.microsoft.com/office/drawing/2014/main" id="{B3B18974-C4B2-488C-82F9-41FDDEA2B0F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96804" y="3032523"/>
            <a:ext cx="634603" cy="63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1" name="矩形 51">
            <a:extLst>
              <a:ext uri="{FF2B5EF4-FFF2-40B4-BE49-F238E27FC236}">
                <a16:creationId xmlns:a16="http://schemas.microsoft.com/office/drawing/2014/main" id="{8B9E7EF6-8FD4-46F6-85A9-08CDCA0DD863}"/>
              </a:ext>
            </a:extLst>
          </p:cNvPr>
          <p:cNvSpPr>
            <a:spLocks noChangeArrowheads="1"/>
          </p:cNvSpPr>
          <p:nvPr/>
        </p:nvSpPr>
        <p:spPr bwMode="auto">
          <a:xfrm>
            <a:off x="2690492" y="3699272"/>
            <a:ext cx="12234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00000"/>
              </a:lnSpc>
              <a:spcBef>
                <a:spcPct val="0"/>
              </a:spcBef>
              <a:buFontTx/>
              <a:buNone/>
            </a:pPr>
            <a:r>
              <a:rPr lang="zh-TW" altLang="en-US" sz="1350">
                <a:latin typeface="Noto Serif TC Black" panose="02020900000000000000" pitchFamily="18" charset="-120"/>
                <a:ea typeface="Noto Serif TC Black" panose="02020900000000000000" pitchFamily="18" charset="-120"/>
              </a:rPr>
              <a:t>加強土方交換</a:t>
            </a:r>
          </a:p>
        </p:txBody>
      </p:sp>
      <p:pic>
        <p:nvPicPr>
          <p:cNvPr id="4122" name="Picture 20" descr="Circle, dollar, money icon - Download on Iconfinder">
            <a:extLst>
              <a:ext uri="{FF2B5EF4-FFF2-40B4-BE49-F238E27FC236}">
                <a16:creationId xmlns:a16="http://schemas.microsoft.com/office/drawing/2014/main" id="{20822B09-00F1-48F9-A8F9-A3FBF7C2523E}"/>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930129" y="4220766"/>
            <a:ext cx="767953" cy="76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3" name="矩形 53">
            <a:extLst>
              <a:ext uri="{FF2B5EF4-FFF2-40B4-BE49-F238E27FC236}">
                <a16:creationId xmlns:a16="http://schemas.microsoft.com/office/drawing/2014/main" id="{FDD56070-260C-4150-AADE-F3A72D7FD342}"/>
              </a:ext>
            </a:extLst>
          </p:cNvPr>
          <p:cNvSpPr>
            <a:spLocks noChangeArrowheads="1"/>
          </p:cNvSpPr>
          <p:nvPr/>
        </p:nvSpPr>
        <p:spPr bwMode="auto">
          <a:xfrm>
            <a:off x="2777054" y="5063728"/>
            <a:ext cx="105028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00000"/>
              </a:lnSpc>
              <a:spcBef>
                <a:spcPct val="0"/>
              </a:spcBef>
              <a:buFontTx/>
              <a:buNone/>
            </a:pPr>
            <a:r>
              <a:rPr lang="zh-TW" altLang="en-US" sz="1350">
                <a:latin typeface="Noto Serif TC Black" panose="02020900000000000000" pitchFamily="18" charset="-120"/>
                <a:ea typeface="Noto Serif TC Black" panose="02020900000000000000" pitchFamily="18" charset="-120"/>
              </a:rPr>
              <a:t>利用有價料</a:t>
            </a:r>
          </a:p>
        </p:txBody>
      </p:sp>
      <p:pic>
        <p:nvPicPr>
          <p:cNvPr id="4124" name="Picture 22" descr="Construction Management - Colantonio">
            <a:extLst>
              <a:ext uri="{FF2B5EF4-FFF2-40B4-BE49-F238E27FC236}">
                <a16:creationId xmlns:a16="http://schemas.microsoft.com/office/drawing/2014/main" id="{6A0EEC1E-BF98-4487-BB25-12BB97414C19}"/>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233987" y="2976563"/>
            <a:ext cx="747713" cy="74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5" name="矩形 55">
            <a:extLst>
              <a:ext uri="{FF2B5EF4-FFF2-40B4-BE49-F238E27FC236}">
                <a16:creationId xmlns:a16="http://schemas.microsoft.com/office/drawing/2014/main" id="{2AA88DD0-5E48-4D57-8F5A-CDA395751646}"/>
              </a:ext>
            </a:extLst>
          </p:cNvPr>
          <p:cNvSpPr>
            <a:spLocks noChangeArrowheads="1"/>
          </p:cNvSpPr>
          <p:nvPr/>
        </p:nvSpPr>
        <p:spPr bwMode="auto">
          <a:xfrm>
            <a:off x="4943154" y="3730228"/>
            <a:ext cx="12234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00000"/>
              </a:lnSpc>
              <a:spcBef>
                <a:spcPct val="0"/>
              </a:spcBef>
              <a:buFontTx/>
              <a:buNone/>
            </a:pPr>
            <a:r>
              <a:rPr lang="zh-TW" altLang="en-US" sz="1350">
                <a:latin typeface="Noto Serif TC Black" panose="02020900000000000000" pitchFamily="18" charset="-120"/>
                <a:ea typeface="Noto Serif TC Black" panose="02020900000000000000" pitchFamily="18" charset="-120"/>
              </a:rPr>
              <a:t>強化場所管理</a:t>
            </a:r>
          </a:p>
        </p:txBody>
      </p:sp>
      <p:pic>
        <p:nvPicPr>
          <p:cNvPr id="4126" name="Picture 24" descr="SAIC | Innovation Factory">
            <a:extLst>
              <a:ext uri="{FF2B5EF4-FFF2-40B4-BE49-F238E27FC236}">
                <a16:creationId xmlns:a16="http://schemas.microsoft.com/office/drawing/2014/main" id="{BE42BA53-0670-437E-9BCE-6D8E14B5DB6B}"/>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258991" y="4355307"/>
            <a:ext cx="569119" cy="56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7" name="矩形 57">
            <a:extLst>
              <a:ext uri="{FF2B5EF4-FFF2-40B4-BE49-F238E27FC236}">
                <a16:creationId xmlns:a16="http://schemas.microsoft.com/office/drawing/2014/main" id="{D217D373-1EF8-4116-BDA6-98CE8773DD58}"/>
              </a:ext>
            </a:extLst>
          </p:cNvPr>
          <p:cNvSpPr>
            <a:spLocks noChangeArrowheads="1"/>
          </p:cNvSpPr>
          <p:nvPr/>
        </p:nvSpPr>
        <p:spPr bwMode="auto">
          <a:xfrm>
            <a:off x="4931844" y="5078016"/>
            <a:ext cx="12234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00000"/>
              </a:lnSpc>
              <a:spcBef>
                <a:spcPct val="0"/>
              </a:spcBef>
              <a:buFontTx/>
              <a:buNone/>
            </a:pPr>
            <a:r>
              <a:rPr lang="zh-TW" altLang="en-US" sz="1350">
                <a:latin typeface="Noto Serif TC Black" panose="02020900000000000000" pitchFamily="18" charset="-120"/>
                <a:ea typeface="Noto Serif TC Black" panose="02020900000000000000" pitchFamily="18" charset="-120"/>
              </a:rPr>
              <a:t>提升處理技術</a:t>
            </a:r>
          </a:p>
        </p:txBody>
      </p:sp>
      <p:pic>
        <p:nvPicPr>
          <p:cNvPr id="4128" name="Picture 26" descr="Landfill - Free ecology and environment icons">
            <a:extLst>
              <a:ext uri="{FF2B5EF4-FFF2-40B4-BE49-F238E27FC236}">
                <a16:creationId xmlns:a16="http://schemas.microsoft.com/office/drawing/2014/main" id="{AE6BC208-55D3-4698-B39F-C43EE50EC1B2}"/>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465219" y="3036094"/>
            <a:ext cx="682229" cy="68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9" name="矩形 59">
            <a:extLst>
              <a:ext uri="{FF2B5EF4-FFF2-40B4-BE49-F238E27FC236}">
                <a16:creationId xmlns:a16="http://schemas.microsoft.com/office/drawing/2014/main" id="{0267C184-1B06-44D3-873A-769FE4793C72}"/>
              </a:ext>
            </a:extLst>
          </p:cNvPr>
          <p:cNvSpPr>
            <a:spLocks noChangeArrowheads="1"/>
          </p:cNvSpPr>
          <p:nvPr/>
        </p:nvSpPr>
        <p:spPr bwMode="auto">
          <a:xfrm>
            <a:off x="7194627" y="3746897"/>
            <a:ext cx="12234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a:lnSpc>
                <a:spcPct val="100000"/>
              </a:lnSpc>
              <a:spcBef>
                <a:spcPct val="0"/>
              </a:spcBef>
              <a:buFontTx/>
              <a:buNone/>
            </a:pPr>
            <a:r>
              <a:rPr lang="zh-TW" altLang="en-US" sz="1350">
                <a:latin typeface="Noto Serif TC Black" panose="02020900000000000000" pitchFamily="18" charset="-120"/>
                <a:ea typeface="Noto Serif TC Black" panose="02020900000000000000" pitchFamily="18" charset="-120"/>
              </a:rPr>
              <a:t>追蹤最終流向</a:t>
            </a:r>
          </a:p>
        </p:txBody>
      </p:sp>
      <p:sp>
        <p:nvSpPr>
          <p:cNvPr id="4130" name="AutoShape 28" descr="Land Use – Fitzroy Partnership for River Health">
            <a:extLst>
              <a:ext uri="{FF2B5EF4-FFF2-40B4-BE49-F238E27FC236}">
                <a16:creationId xmlns:a16="http://schemas.microsoft.com/office/drawing/2014/main" id="{6B71C1CD-B61B-4ACD-95E9-B42E171482CC}"/>
              </a:ext>
            </a:extLst>
          </p:cNvPr>
          <p:cNvSpPr>
            <a:spLocks noChangeAspect="1" noChangeArrowheads="1"/>
          </p:cNvSpPr>
          <p:nvPr/>
        </p:nvSpPr>
        <p:spPr bwMode="auto">
          <a:xfrm>
            <a:off x="4568429" y="359092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nSpc>
                <a:spcPct val="100000"/>
              </a:lnSpc>
              <a:spcBef>
                <a:spcPct val="0"/>
              </a:spcBef>
              <a:buFontTx/>
              <a:buNone/>
            </a:pPr>
            <a:endParaRPr lang="zh-TW" altLang="en-US" sz="1350">
              <a:latin typeface="Arial" panose="020B0604020202020204" pitchFamily="34" charset="0"/>
            </a:endParaRPr>
          </a:p>
        </p:txBody>
      </p:sp>
      <p:sp>
        <p:nvSpPr>
          <p:cNvPr id="4131" name="文字方塊 16402">
            <a:extLst>
              <a:ext uri="{FF2B5EF4-FFF2-40B4-BE49-F238E27FC236}">
                <a16:creationId xmlns:a16="http://schemas.microsoft.com/office/drawing/2014/main" id="{8FFD61CF-DBD0-4272-B031-0FF536212E87}"/>
              </a:ext>
            </a:extLst>
          </p:cNvPr>
          <p:cNvSpPr txBox="1">
            <a:spLocks noChangeArrowheads="1"/>
          </p:cNvSpPr>
          <p:nvPr/>
        </p:nvSpPr>
        <p:spPr bwMode="auto">
          <a:xfrm>
            <a:off x="4049316" y="2696767"/>
            <a:ext cx="7858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nSpc>
                <a:spcPct val="100000"/>
              </a:lnSpc>
              <a:spcBef>
                <a:spcPct val="0"/>
              </a:spcBef>
              <a:buFontTx/>
              <a:buNone/>
            </a:pPr>
            <a:r>
              <a:rPr lang="zh-TW" altLang="en-US" sz="1200">
                <a:latin typeface="Noto Serif TC Black" panose="02020900000000000000" pitchFamily="18" charset="-120"/>
                <a:ea typeface="Noto Serif TC Black" panose="02020900000000000000" pitchFamily="18" charset="-120"/>
              </a:rPr>
              <a:t>流向管理</a:t>
            </a:r>
          </a:p>
        </p:txBody>
      </p:sp>
      <p:sp>
        <p:nvSpPr>
          <p:cNvPr id="66" name="矩形 65">
            <a:extLst>
              <a:ext uri="{FF2B5EF4-FFF2-40B4-BE49-F238E27FC236}">
                <a16:creationId xmlns:a16="http://schemas.microsoft.com/office/drawing/2014/main" id="{EAE109DA-146D-47CF-A3FF-C64CD04E0F77}"/>
              </a:ext>
            </a:extLst>
          </p:cNvPr>
          <p:cNvSpPr/>
          <p:nvPr/>
        </p:nvSpPr>
        <p:spPr>
          <a:xfrm>
            <a:off x="4221957" y="1234679"/>
            <a:ext cx="2651522" cy="3226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latin typeface="Noto Serif TC Black" panose="02020900000000000000" pitchFamily="18" charset="-120"/>
                <a:ea typeface="Noto Serif TC Black" panose="02020900000000000000" pitchFamily="18" charset="-120"/>
              </a:rPr>
              <a:t>全流程流向管控</a:t>
            </a:r>
          </a:p>
        </p:txBody>
      </p:sp>
      <p:sp>
        <p:nvSpPr>
          <p:cNvPr id="4133" name="文字方塊 16402">
            <a:extLst>
              <a:ext uri="{FF2B5EF4-FFF2-40B4-BE49-F238E27FC236}">
                <a16:creationId xmlns:a16="http://schemas.microsoft.com/office/drawing/2014/main" id="{D26E5882-F220-494F-B086-802D40A5BC0D}"/>
              </a:ext>
            </a:extLst>
          </p:cNvPr>
          <p:cNvSpPr txBox="1">
            <a:spLocks noChangeArrowheads="1"/>
          </p:cNvSpPr>
          <p:nvPr/>
        </p:nvSpPr>
        <p:spPr bwMode="auto">
          <a:xfrm>
            <a:off x="6288881" y="2696767"/>
            <a:ext cx="7858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nSpc>
                <a:spcPct val="100000"/>
              </a:lnSpc>
              <a:spcBef>
                <a:spcPct val="0"/>
              </a:spcBef>
              <a:buFontTx/>
              <a:buNone/>
            </a:pPr>
            <a:r>
              <a:rPr lang="zh-TW" altLang="en-US" sz="1200">
                <a:latin typeface="Noto Serif TC Black" panose="02020900000000000000" pitchFamily="18" charset="-120"/>
                <a:ea typeface="Noto Serif TC Black" panose="02020900000000000000" pitchFamily="18" charset="-120"/>
              </a:rPr>
              <a:t>流向管理</a:t>
            </a:r>
          </a:p>
        </p:txBody>
      </p:sp>
      <p:sp>
        <p:nvSpPr>
          <p:cNvPr id="38" name="標題 1">
            <a:extLst>
              <a:ext uri="{FF2B5EF4-FFF2-40B4-BE49-F238E27FC236}">
                <a16:creationId xmlns:a16="http://schemas.microsoft.com/office/drawing/2014/main" id="{D670EE88-F21A-4089-BF00-1C9A27650B82}"/>
              </a:ext>
            </a:extLst>
          </p:cNvPr>
          <p:cNvSpPr>
            <a:spLocks noGrp="1"/>
          </p:cNvSpPr>
          <p:nvPr>
            <p:ph type="title"/>
          </p:nvPr>
        </p:nvSpPr>
        <p:spPr>
          <a:xfrm>
            <a:off x="457200" y="274638"/>
            <a:ext cx="8229600" cy="747917"/>
          </a:xfrm>
        </p:spPr>
        <p:txBody>
          <a:bodyPr>
            <a:normAutofit/>
          </a:bodyPr>
          <a:lstStyle/>
          <a:p>
            <a:r>
              <a:rPr lang="zh-TW" altLang="en-US" dirty="0">
                <a:latin typeface="Noto Serif TC Black" panose="02020900000000000000" pitchFamily="18" charset="-120"/>
                <a:ea typeface="Noto Serif TC Black" panose="02020900000000000000" pitchFamily="18" charset="-120"/>
              </a:rPr>
              <a:t>全流程流向管控</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68C2B0-87EB-424E-B7E6-CB6A0E9F8CFF}"/>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科技可以輔助甚麼</a:t>
            </a:r>
            <a:r>
              <a:rPr lang="en-US" altLang="zh-TW" dirty="0">
                <a:latin typeface="Noto Serif TC Black" panose="02020900000000000000" pitchFamily="18" charset="-120"/>
                <a:ea typeface="Noto Serif TC Black" panose="02020900000000000000" pitchFamily="18" charset="-120"/>
              </a:rPr>
              <a:t>?</a:t>
            </a:r>
            <a:endParaRPr lang="zh-TW" altLang="en-US" dirty="0">
              <a:latin typeface="Noto Serif TC Black" panose="02020900000000000000" pitchFamily="18" charset="-120"/>
              <a:ea typeface="Noto Serif TC Black" panose="02020900000000000000" pitchFamily="18" charset="-120"/>
            </a:endParaRPr>
          </a:p>
        </p:txBody>
      </p:sp>
      <p:sp>
        <p:nvSpPr>
          <p:cNvPr id="3" name="內容版面配置區 2">
            <a:extLst>
              <a:ext uri="{FF2B5EF4-FFF2-40B4-BE49-F238E27FC236}">
                <a16:creationId xmlns:a16="http://schemas.microsoft.com/office/drawing/2014/main" id="{F69C0085-696F-4C2E-9240-5C3614C0D5E7}"/>
              </a:ext>
            </a:extLst>
          </p:cNvPr>
          <p:cNvSpPr>
            <a:spLocks noGrp="1"/>
          </p:cNvSpPr>
          <p:nvPr>
            <p:ph idx="1"/>
          </p:nvPr>
        </p:nvSpPr>
        <p:spPr/>
        <p:txBody>
          <a:bodyPr/>
          <a:lstStyle/>
          <a:p>
            <a:r>
              <a:rPr lang="zh-TW" altLang="en-US" dirty="0"/>
              <a:t>即時</a:t>
            </a:r>
            <a:r>
              <a:rPr lang="en-US" altLang="zh-TW" dirty="0"/>
              <a:t>GPS</a:t>
            </a:r>
            <a:r>
              <a:rPr lang="zh-TW" altLang="en-US" dirty="0"/>
              <a:t>監控</a:t>
            </a:r>
            <a:endParaRPr lang="en-US" altLang="zh-TW" dirty="0"/>
          </a:p>
          <a:p>
            <a:r>
              <a:rPr lang="zh-TW" altLang="en-US" dirty="0"/>
              <a:t>違規熱點</a:t>
            </a:r>
            <a:endParaRPr lang="en-US" altLang="zh-TW" dirty="0"/>
          </a:p>
          <a:p>
            <a:r>
              <a:rPr lang="zh-TW" altLang="en-US" dirty="0"/>
              <a:t>變異點比對</a:t>
            </a:r>
            <a:endParaRPr lang="en-US" altLang="zh-TW" dirty="0"/>
          </a:p>
          <a:p>
            <a:r>
              <a:rPr lang="zh-TW" altLang="en-US" dirty="0"/>
              <a:t>實際跟車</a:t>
            </a:r>
            <a:endParaRPr lang="en-US" altLang="zh-TW" dirty="0"/>
          </a:p>
          <a:p>
            <a:r>
              <a:rPr lang="en-US" altLang="zh-TW" dirty="0"/>
              <a:t>CCTV</a:t>
            </a:r>
            <a:r>
              <a:rPr lang="zh-TW" altLang="en-US" dirty="0"/>
              <a:t>監看</a:t>
            </a:r>
            <a:endParaRPr lang="en-US" altLang="zh-TW" dirty="0"/>
          </a:p>
          <a:p>
            <a:r>
              <a:rPr lang="zh-TW" altLang="en-US" dirty="0"/>
              <a:t>場所訪視</a:t>
            </a:r>
            <a:endParaRPr lang="en-US" altLang="zh-TW" dirty="0"/>
          </a:p>
          <a:p>
            <a:r>
              <a:rPr lang="zh-TW" altLang="en-US" dirty="0"/>
              <a:t>創新科技導入</a:t>
            </a:r>
            <a:endParaRPr lang="en-US" altLang="zh-TW" dirty="0"/>
          </a:p>
        </p:txBody>
      </p:sp>
      <p:sp>
        <p:nvSpPr>
          <p:cNvPr id="4" name="投影片編號版面配置區 3">
            <a:extLst>
              <a:ext uri="{FF2B5EF4-FFF2-40B4-BE49-F238E27FC236}">
                <a16:creationId xmlns:a16="http://schemas.microsoft.com/office/drawing/2014/main" id="{38DE565E-DEAA-40D2-84D5-724904ABAC2E}"/>
              </a:ext>
            </a:extLst>
          </p:cNvPr>
          <p:cNvSpPr>
            <a:spLocks noGrp="1"/>
          </p:cNvSpPr>
          <p:nvPr>
            <p:ph type="sldNum" sz="quarter" idx="12"/>
          </p:nvPr>
        </p:nvSpPr>
        <p:spPr/>
        <p:txBody>
          <a:bodyPr/>
          <a:lstStyle/>
          <a:p>
            <a:fld id="{62CF9B05-5255-46D1-B105-DC595399F1DC}" type="slidenum">
              <a:rPr lang="zh-TW" altLang="en-US" smtClean="0"/>
              <a:pPr/>
              <a:t>36</a:t>
            </a:fld>
            <a:endParaRPr lang="zh-TW" altLang="en-US"/>
          </a:p>
        </p:txBody>
      </p:sp>
      <p:pic>
        <p:nvPicPr>
          <p:cNvPr id="5" name="圖片 4">
            <a:extLst>
              <a:ext uri="{FF2B5EF4-FFF2-40B4-BE49-F238E27FC236}">
                <a16:creationId xmlns:a16="http://schemas.microsoft.com/office/drawing/2014/main" id="{232369C6-0195-4F0D-8FD4-2CB33F70F9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1570" y="1480536"/>
            <a:ext cx="2555207" cy="1768406"/>
          </a:xfrm>
          <a:prstGeom prst="rect">
            <a:avLst/>
          </a:prstGeom>
        </p:spPr>
      </p:pic>
      <p:pic>
        <p:nvPicPr>
          <p:cNvPr id="6" name="圖片 5">
            <a:extLst>
              <a:ext uri="{FF2B5EF4-FFF2-40B4-BE49-F238E27FC236}">
                <a16:creationId xmlns:a16="http://schemas.microsoft.com/office/drawing/2014/main" id="{9A20A353-BC88-4324-B57E-C18D6440F2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095"/>
          <a:stretch/>
        </p:blipFill>
        <p:spPr>
          <a:xfrm>
            <a:off x="6041570" y="3344733"/>
            <a:ext cx="2555207" cy="1723600"/>
          </a:xfrm>
          <a:prstGeom prst="rect">
            <a:avLst/>
          </a:prstGeom>
        </p:spPr>
      </p:pic>
      <p:pic>
        <p:nvPicPr>
          <p:cNvPr id="7" name="圖片 6">
            <a:extLst>
              <a:ext uri="{FF2B5EF4-FFF2-40B4-BE49-F238E27FC236}">
                <a16:creationId xmlns:a16="http://schemas.microsoft.com/office/drawing/2014/main" id="{791CBD43-EDB6-4327-BF43-674A0FF470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53968" y="1480536"/>
            <a:ext cx="3078129" cy="2923074"/>
          </a:xfrm>
          <a:prstGeom prst="rect">
            <a:avLst/>
          </a:prstGeom>
        </p:spPr>
      </p:pic>
    </p:spTree>
    <p:extLst>
      <p:ext uri="{BB962C8B-B14F-4D97-AF65-F5344CB8AC3E}">
        <p14:creationId xmlns:p14="http://schemas.microsoft.com/office/powerpoint/2010/main" val="1868164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投影片編號版面配置區 26"/>
          <p:cNvSpPr>
            <a:spLocks noGrp="1"/>
          </p:cNvSpPr>
          <p:nvPr>
            <p:ph type="sldNum" sz="quarter" idx="12"/>
          </p:nvPr>
        </p:nvSpPr>
        <p:spPr/>
        <p:txBody>
          <a:bodyPr/>
          <a:lstStyle/>
          <a:p>
            <a:fld id="{8EFF1B4B-AC24-4239-901E-31B4FA714710}" type="slidenum">
              <a:rPr lang="zh-TW" altLang="en-US" smtClean="0">
                <a:latin typeface="Noto Serif TC Black" panose="02020900000000000000" pitchFamily="18" charset="-120"/>
                <a:ea typeface="Noto Serif TC Black" panose="02020900000000000000" pitchFamily="18" charset="-120"/>
              </a:rPr>
              <a:pPr/>
              <a:t>37</a:t>
            </a:fld>
            <a:endParaRPr lang="zh-TW" altLang="en-US">
              <a:latin typeface="Noto Serif TC Black" panose="02020900000000000000" pitchFamily="18" charset="-120"/>
              <a:ea typeface="Noto Serif TC Black" panose="02020900000000000000" pitchFamily="18" charset="-120"/>
            </a:endParaRPr>
          </a:p>
        </p:txBody>
      </p:sp>
      <p:sp>
        <p:nvSpPr>
          <p:cNvPr id="31" name="圓角矩形 38">
            <a:extLst>
              <a:ext uri="{FF2B5EF4-FFF2-40B4-BE49-F238E27FC236}">
                <a16:creationId xmlns:a16="http://schemas.microsoft.com/office/drawing/2014/main" id="{5BBA066D-B06D-4394-9BB2-37C55D75F08F}"/>
              </a:ext>
            </a:extLst>
          </p:cNvPr>
          <p:cNvSpPr/>
          <p:nvPr/>
        </p:nvSpPr>
        <p:spPr>
          <a:xfrm>
            <a:off x="2894569" y="1520903"/>
            <a:ext cx="1870266" cy="674703"/>
          </a:xfrm>
          <a:prstGeom prst="roundRect">
            <a:avLst/>
          </a:prstGeom>
          <a:solidFill>
            <a:srgbClr val="B08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Noto Serif TC Black" panose="02020900000000000000" pitchFamily="18" charset="-120"/>
                <a:ea typeface="Noto Serif TC Black" panose="02020900000000000000" pitchFamily="18" charset="-120"/>
              </a:rPr>
              <a:t>出土工程</a:t>
            </a:r>
          </a:p>
        </p:txBody>
      </p:sp>
      <p:sp>
        <p:nvSpPr>
          <p:cNvPr id="32" name="圓角矩形 39">
            <a:extLst>
              <a:ext uri="{FF2B5EF4-FFF2-40B4-BE49-F238E27FC236}">
                <a16:creationId xmlns:a16="http://schemas.microsoft.com/office/drawing/2014/main" id="{2591E41E-13C7-48B3-88D4-5D35F316A25C}"/>
              </a:ext>
            </a:extLst>
          </p:cNvPr>
          <p:cNvSpPr/>
          <p:nvPr/>
        </p:nvSpPr>
        <p:spPr>
          <a:xfrm>
            <a:off x="5933216" y="3189236"/>
            <a:ext cx="1870266" cy="674703"/>
          </a:xfrm>
          <a:prstGeom prst="roundRect">
            <a:avLst/>
          </a:prstGeom>
          <a:solidFill>
            <a:srgbClr val="B08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Noto Serif TC Black" panose="02020900000000000000" pitchFamily="18" charset="-120"/>
                <a:ea typeface="Noto Serif TC Black" panose="02020900000000000000" pitchFamily="18" charset="-120"/>
              </a:rPr>
              <a:t>需土工程</a:t>
            </a:r>
          </a:p>
        </p:txBody>
      </p:sp>
      <p:sp>
        <p:nvSpPr>
          <p:cNvPr id="33" name="圓角矩形 40">
            <a:extLst>
              <a:ext uri="{FF2B5EF4-FFF2-40B4-BE49-F238E27FC236}">
                <a16:creationId xmlns:a16="http://schemas.microsoft.com/office/drawing/2014/main" id="{842A19F8-0B45-4FE6-84A6-5E799A3C883D}"/>
              </a:ext>
            </a:extLst>
          </p:cNvPr>
          <p:cNvSpPr/>
          <p:nvPr/>
        </p:nvSpPr>
        <p:spPr>
          <a:xfrm>
            <a:off x="3641267" y="5200799"/>
            <a:ext cx="1870266" cy="674703"/>
          </a:xfrm>
          <a:prstGeom prst="roundRect">
            <a:avLst/>
          </a:prstGeom>
          <a:solidFill>
            <a:srgbClr val="B08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Noto Serif TC Black" panose="02020900000000000000" pitchFamily="18" charset="-120"/>
                <a:ea typeface="Noto Serif TC Black" panose="02020900000000000000" pitchFamily="18" charset="-120"/>
              </a:rPr>
              <a:t>收容處理</a:t>
            </a:r>
            <a:endParaRPr lang="en-US" altLang="zh-TW" sz="2400" dirty="0">
              <a:latin typeface="Noto Serif TC Black" panose="02020900000000000000" pitchFamily="18" charset="-120"/>
              <a:ea typeface="Noto Serif TC Black" panose="02020900000000000000" pitchFamily="18" charset="-120"/>
            </a:endParaRPr>
          </a:p>
          <a:p>
            <a:pPr algn="ctr"/>
            <a:r>
              <a:rPr lang="zh-TW" altLang="en-US" sz="2400" dirty="0">
                <a:latin typeface="Noto Serif TC Black" panose="02020900000000000000" pitchFamily="18" charset="-120"/>
                <a:ea typeface="Noto Serif TC Black" panose="02020900000000000000" pitchFamily="18" charset="-120"/>
              </a:rPr>
              <a:t>場所</a:t>
            </a:r>
          </a:p>
        </p:txBody>
      </p:sp>
      <p:sp>
        <p:nvSpPr>
          <p:cNvPr id="34" name="弧形 33">
            <a:extLst>
              <a:ext uri="{FF2B5EF4-FFF2-40B4-BE49-F238E27FC236}">
                <a16:creationId xmlns:a16="http://schemas.microsoft.com/office/drawing/2014/main" id="{205144B3-CCA1-41F8-AE68-2F48AF7E8629}"/>
              </a:ext>
            </a:extLst>
          </p:cNvPr>
          <p:cNvSpPr/>
          <p:nvPr/>
        </p:nvSpPr>
        <p:spPr>
          <a:xfrm>
            <a:off x="3280499" y="1872852"/>
            <a:ext cx="3202678" cy="2263612"/>
          </a:xfrm>
          <a:prstGeom prst="arc">
            <a:avLst>
              <a:gd name="adj1" fmla="val 15972119"/>
              <a:gd name="adj2" fmla="val 451603"/>
            </a:avLst>
          </a:prstGeom>
          <a:ln w="76200">
            <a:solidFill>
              <a:srgbClr val="DDB89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35" name="弧形 34">
            <a:extLst>
              <a:ext uri="{FF2B5EF4-FFF2-40B4-BE49-F238E27FC236}">
                <a16:creationId xmlns:a16="http://schemas.microsoft.com/office/drawing/2014/main" id="{5C75B007-471B-4976-A933-95C1CC1A64B5}"/>
              </a:ext>
            </a:extLst>
          </p:cNvPr>
          <p:cNvSpPr/>
          <p:nvPr/>
        </p:nvSpPr>
        <p:spPr>
          <a:xfrm flipH="1">
            <a:off x="2182245" y="2111360"/>
            <a:ext cx="2558843" cy="3308247"/>
          </a:xfrm>
          <a:prstGeom prst="arc">
            <a:avLst>
              <a:gd name="adj1" fmla="val 17523420"/>
              <a:gd name="adj2" fmla="val 5700819"/>
            </a:avLst>
          </a:prstGeom>
          <a:ln w="76200">
            <a:solidFill>
              <a:srgbClr val="DDB89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latin typeface="Noto Serif TC Black" panose="02020900000000000000" pitchFamily="18" charset="-120"/>
              <a:ea typeface="Noto Serif TC Black" panose="02020900000000000000" pitchFamily="18" charset="-120"/>
            </a:endParaRPr>
          </a:p>
        </p:txBody>
      </p:sp>
      <p:sp>
        <p:nvSpPr>
          <p:cNvPr id="36" name="弧形 35">
            <a:extLst>
              <a:ext uri="{FF2B5EF4-FFF2-40B4-BE49-F238E27FC236}">
                <a16:creationId xmlns:a16="http://schemas.microsoft.com/office/drawing/2014/main" id="{3076D890-9B03-43C4-92D0-97614C9F06D1}"/>
              </a:ext>
            </a:extLst>
          </p:cNvPr>
          <p:cNvSpPr/>
          <p:nvPr/>
        </p:nvSpPr>
        <p:spPr>
          <a:xfrm rot="5400000">
            <a:off x="212790" y="3037441"/>
            <a:ext cx="2281561" cy="2076172"/>
          </a:xfrm>
          <a:prstGeom prst="arc">
            <a:avLst>
              <a:gd name="adj1" fmla="val 17539073"/>
              <a:gd name="adj2" fmla="val 20706955"/>
            </a:avLst>
          </a:prstGeom>
          <a:ln w="76200">
            <a:solidFill>
              <a:srgbClr val="DDB89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37" name="圓角矩形 44">
            <a:extLst>
              <a:ext uri="{FF2B5EF4-FFF2-40B4-BE49-F238E27FC236}">
                <a16:creationId xmlns:a16="http://schemas.microsoft.com/office/drawing/2014/main" id="{E3FEF005-64E5-4566-8786-28B4FBA4B729}"/>
              </a:ext>
            </a:extLst>
          </p:cNvPr>
          <p:cNvSpPr/>
          <p:nvPr/>
        </p:nvSpPr>
        <p:spPr>
          <a:xfrm>
            <a:off x="46172" y="5200799"/>
            <a:ext cx="1870266" cy="674703"/>
          </a:xfrm>
          <a:prstGeom prst="roundRect">
            <a:avLst/>
          </a:prstGeom>
          <a:solidFill>
            <a:srgbClr val="B08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Noto Serif TC Black" panose="02020900000000000000" pitchFamily="18" charset="-120"/>
                <a:ea typeface="Noto Serif TC Black" panose="02020900000000000000" pitchFamily="18" charset="-120"/>
              </a:rPr>
              <a:t>加工場所</a:t>
            </a:r>
          </a:p>
        </p:txBody>
      </p:sp>
      <p:sp>
        <p:nvSpPr>
          <p:cNvPr id="38" name="弧形 37">
            <a:extLst>
              <a:ext uri="{FF2B5EF4-FFF2-40B4-BE49-F238E27FC236}">
                <a16:creationId xmlns:a16="http://schemas.microsoft.com/office/drawing/2014/main" id="{AF3C474A-31C6-42E7-939B-377FD20BFFFD}"/>
              </a:ext>
            </a:extLst>
          </p:cNvPr>
          <p:cNvSpPr/>
          <p:nvPr/>
        </p:nvSpPr>
        <p:spPr>
          <a:xfrm rot="16200000">
            <a:off x="6965133" y="2193247"/>
            <a:ext cx="2281561" cy="2076172"/>
          </a:xfrm>
          <a:prstGeom prst="arc">
            <a:avLst>
              <a:gd name="adj1" fmla="val 16269286"/>
              <a:gd name="adj2" fmla="val 0"/>
            </a:avLst>
          </a:prstGeom>
          <a:ln w="76200">
            <a:solidFill>
              <a:srgbClr val="DDB89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Noto Serif TC Black" panose="02020900000000000000" pitchFamily="18" charset="-120"/>
              <a:ea typeface="Noto Serif TC Black" panose="02020900000000000000" pitchFamily="18" charset="-120"/>
            </a:endParaRPr>
          </a:p>
        </p:txBody>
      </p:sp>
      <p:sp>
        <p:nvSpPr>
          <p:cNvPr id="39" name="圓角矩形 46">
            <a:extLst>
              <a:ext uri="{FF2B5EF4-FFF2-40B4-BE49-F238E27FC236}">
                <a16:creationId xmlns:a16="http://schemas.microsoft.com/office/drawing/2014/main" id="{3DAED6C4-147C-48EE-A317-AA3E67AB478E}"/>
              </a:ext>
            </a:extLst>
          </p:cNvPr>
          <p:cNvSpPr/>
          <p:nvPr/>
        </p:nvSpPr>
        <p:spPr>
          <a:xfrm>
            <a:off x="6936810" y="1337069"/>
            <a:ext cx="2166569" cy="674703"/>
          </a:xfrm>
          <a:prstGeom prst="roundRect">
            <a:avLst/>
          </a:prstGeom>
          <a:solidFill>
            <a:srgbClr val="B08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Noto Serif TC Black" panose="02020900000000000000" pitchFamily="18" charset="-120"/>
                <a:ea typeface="Noto Serif TC Black" panose="02020900000000000000" pitchFamily="18" charset="-120"/>
              </a:rPr>
              <a:t>天然土石資源</a:t>
            </a:r>
          </a:p>
        </p:txBody>
      </p:sp>
      <p:sp>
        <p:nvSpPr>
          <p:cNvPr id="40" name="文字方塊 39">
            <a:extLst>
              <a:ext uri="{FF2B5EF4-FFF2-40B4-BE49-F238E27FC236}">
                <a16:creationId xmlns:a16="http://schemas.microsoft.com/office/drawing/2014/main" id="{F0E692C4-3BC7-4D57-B27F-B2BCE8B482C9}"/>
              </a:ext>
            </a:extLst>
          </p:cNvPr>
          <p:cNvSpPr txBox="1"/>
          <p:nvPr/>
        </p:nvSpPr>
        <p:spPr>
          <a:xfrm>
            <a:off x="506628" y="2195606"/>
            <a:ext cx="1527408" cy="830997"/>
          </a:xfrm>
          <a:prstGeom prst="rect">
            <a:avLst/>
          </a:prstGeom>
          <a:noFill/>
        </p:spPr>
        <p:txBody>
          <a:bodyPr wrap="square" rtlCol="0">
            <a:spAutoFit/>
          </a:bodyPr>
          <a:lstStyle/>
          <a:p>
            <a:pPr algn="ctr"/>
            <a:r>
              <a:rPr lang="zh-TW" altLang="en-US" sz="2400" dirty="0">
                <a:latin typeface="Noto Serif TC Black" panose="02020900000000000000" pitchFamily="18" charset="-120"/>
                <a:ea typeface="Noto Serif TC Black" panose="02020900000000000000" pitchFamily="18" charset="-120"/>
              </a:rPr>
              <a:t>避免違法棄置</a:t>
            </a:r>
          </a:p>
        </p:txBody>
      </p:sp>
      <p:sp>
        <p:nvSpPr>
          <p:cNvPr id="41" name="文字方塊 40">
            <a:extLst>
              <a:ext uri="{FF2B5EF4-FFF2-40B4-BE49-F238E27FC236}">
                <a16:creationId xmlns:a16="http://schemas.microsoft.com/office/drawing/2014/main" id="{9927736C-1DA5-4B9E-A6C9-08CF664EFB17}"/>
              </a:ext>
            </a:extLst>
          </p:cNvPr>
          <p:cNvSpPr txBox="1"/>
          <p:nvPr/>
        </p:nvSpPr>
        <p:spPr>
          <a:xfrm>
            <a:off x="7652477" y="2218407"/>
            <a:ext cx="1457533" cy="830997"/>
          </a:xfrm>
          <a:prstGeom prst="rect">
            <a:avLst/>
          </a:prstGeom>
          <a:noFill/>
        </p:spPr>
        <p:txBody>
          <a:bodyPr wrap="square" rtlCol="0">
            <a:spAutoFit/>
          </a:bodyPr>
          <a:lstStyle/>
          <a:p>
            <a:pPr algn="ctr"/>
            <a:r>
              <a:rPr lang="zh-TW" altLang="en-US" sz="2400" dirty="0">
                <a:latin typeface="Noto Serif TC Black" panose="02020900000000000000" pitchFamily="18" charset="-120"/>
                <a:ea typeface="Noto Serif TC Black" panose="02020900000000000000" pitchFamily="18" charset="-120"/>
              </a:rPr>
              <a:t>降低天然資源開採</a:t>
            </a:r>
          </a:p>
        </p:txBody>
      </p:sp>
      <p:sp>
        <p:nvSpPr>
          <p:cNvPr id="42" name="文字方塊 41">
            <a:extLst>
              <a:ext uri="{FF2B5EF4-FFF2-40B4-BE49-F238E27FC236}">
                <a16:creationId xmlns:a16="http://schemas.microsoft.com/office/drawing/2014/main" id="{68EFA0E5-4C5B-4B6F-BFD9-BD03468BAB7B}"/>
              </a:ext>
            </a:extLst>
          </p:cNvPr>
          <p:cNvSpPr txBox="1"/>
          <p:nvPr/>
        </p:nvSpPr>
        <p:spPr>
          <a:xfrm>
            <a:off x="6113984" y="4672302"/>
            <a:ext cx="1876897" cy="830997"/>
          </a:xfrm>
          <a:prstGeom prst="rect">
            <a:avLst/>
          </a:prstGeom>
          <a:noFill/>
        </p:spPr>
        <p:txBody>
          <a:bodyPr wrap="square" rtlCol="0">
            <a:spAutoFit/>
          </a:bodyPr>
          <a:lstStyle/>
          <a:p>
            <a:pPr algn="ctr"/>
            <a:r>
              <a:rPr lang="zh-TW" altLang="en-US" sz="2400" dirty="0">
                <a:latin typeface="Noto Serif TC Black" panose="02020900000000000000" pitchFamily="18" charset="-120"/>
                <a:ea typeface="Noto Serif TC Black" panose="02020900000000000000" pitchFamily="18" charset="-120"/>
              </a:rPr>
              <a:t>增加土方再利用</a:t>
            </a:r>
          </a:p>
        </p:txBody>
      </p:sp>
      <p:sp>
        <p:nvSpPr>
          <p:cNvPr id="43" name="文字方塊 42">
            <a:extLst>
              <a:ext uri="{FF2B5EF4-FFF2-40B4-BE49-F238E27FC236}">
                <a16:creationId xmlns:a16="http://schemas.microsoft.com/office/drawing/2014/main" id="{9FA637D1-1286-48F9-979B-C8483EA30960}"/>
              </a:ext>
            </a:extLst>
          </p:cNvPr>
          <p:cNvSpPr txBox="1"/>
          <p:nvPr/>
        </p:nvSpPr>
        <p:spPr>
          <a:xfrm>
            <a:off x="2976307" y="4039889"/>
            <a:ext cx="2917768" cy="1077218"/>
          </a:xfrm>
          <a:prstGeom prst="rect">
            <a:avLst/>
          </a:prstGeom>
          <a:noFill/>
        </p:spPr>
        <p:txBody>
          <a:bodyPr wrap="square" rtlCol="0">
            <a:spAutoFit/>
          </a:bodyPr>
          <a:lstStyle/>
          <a:p>
            <a:pPr algn="ctr"/>
            <a:r>
              <a:rPr lang="zh-TW" altLang="en-US" sz="3200" dirty="0">
                <a:latin typeface="Noto Serif TC Black" panose="02020900000000000000" pitchFamily="18" charset="-120"/>
                <a:ea typeface="Noto Serif TC Black" panose="02020900000000000000" pitchFamily="18" charset="-120"/>
              </a:rPr>
              <a:t>強化餘土系統管理效能</a:t>
            </a:r>
          </a:p>
        </p:txBody>
      </p:sp>
      <p:sp>
        <p:nvSpPr>
          <p:cNvPr id="44" name="文字方塊 43">
            <a:extLst>
              <a:ext uri="{FF2B5EF4-FFF2-40B4-BE49-F238E27FC236}">
                <a16:creationId xmlns:a16="http://schemas.microsoft.com/office/drawing/2014/main" id="{653DC5E0-E70D-4F05-A733-50EB673708CA}"/>
              </a:ext>
            </a:extLst>
          </p:cNvPr>
          <p:cNvSpPr txBox="1"/>
          <p:nvPr/>
        </p:nvSpPr>
        <p:spPr>
          <a:xfrm>
            <a:off x="5347006" y="1117993"/>
            <a:ext cx="1473141" cy="830997"/>
          </a:xfrm>
          <a:prstGeom prst="rect">
            <a:avLst/>
          </a:prstGeom>
          <a:noFill/>
        </p:spPr>
        <p:txBody>
          <a:bodyPr wrap="square" rtlCol="0">
            <a:spAutoFit/>
          </a:bodyPr>
          <a:lstStyle/>
          <a:p>
            <a:r>
              <a:rPr lang="zh-TW" altLang="en-US" sz="2400" dirty="0">
                <a:latin typeface="Noto Serif TC Black" panose="02020900000000000000" pitchFamily="18" charset="-120"/>
                <a:ea typeface="Noto Serif TC Black" panose="02020900000000000000" pitchFamily="18" charset="-120"/>
              </a:rPr>
              <a:t>提升土方交換率</a:t>
            </a:r>
          </a:p>
        </p:txBody>
      </p:sp>
      <p:sp>
        <p:nvSpPr>
          <p:cNvPr id="45" name="弧形 44">
            <a:extLst>
              <a:ext uri="{FF2B5EF4-FFF2-40B4-BE49-F238E27FC236}">
                <a16:creationId xmlns:a16="http://schemas.microsoft.com/office/drawing/2014/main" id="{21FD897D-CAB5-4F8D-9E68-7F0A1065DEB2}"/>
              </a:ext>
            </a:extLst>
          </p:cNvPr>
          <p:cNvSpPr/>
          <p:nvPr/>
        </p:nvSpPr>
        <p:spPr>
          <a:xfrm flipV="1">
            <a:off x="3699456" y="2291714"/>
            <a:ext cx="2847635" cy="3211585"/>
          </a:xfrm>
          <a:prstGeom prst="arc">
            <a:avLst>
              <a:gd name="adj1" fmla="val 17022980"/>
              <a:gd name="adj2" fmla="val 64382"/>
            </a:avLst>
          </a:prstGeom>
          <a:ln w="76200">
            <a:solidFill>
              <a:srgbClr val="DDB89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latin typeface="Noto Serif TC Black" panose="02020900000000000000" pitchFamily="18" charset="-120"/>
              <a:ea typeface="Noto Serif TC Black" panose="02020900000000000000" pitchFamily="18" charset="-120"/>
            </a:endParaRPr>
          </a:p>
        </p:txBody>
      </p:sp>
      <p:sp>
        <p:nvSpPr>
          <p:cNvPr id="46" name="文字方塊 45">
            <a:extLst>
              <a:ext uri="{FF2B5EF4-FFF2-40B4-BE49-F238E27FC236}">
                <a16:creationId xmlns:a16="http://schemas.microsoft.com/office/drawing/2014/main" id="{28A00D26-BA89-4AB3-A29D-65FCD9A13A2A}"/>
              </a:ext>
            </a:extLst>
          </p:cNvPr>
          <p:cNvSpPr txBox="1"/>
          <p:nvPr/>
        </p:nvSpPr>
        <p:spPr>
          <a:xfrm>
            <a:off x="62221" y="4739134"/>
            <a:ext cx="1876897" cy="461665"/>
          </a:xfrm>
          <a:prstGeom prst="rect">
            <a:avLst/>
          </a:prstGeom>
          <a:noFill/>
        </p:spPr>
        <p:txBody>
          <a:bodyPr wrap="square" rtlCol="0">
            <a:spAutoFit/>
          </a:bodyPr>
          <a:lstStyle/>
          <a:p>
            <a:pPr algn="ctr"/>
            <a:r>
              <a:rPr lang="zh-TW" altLang="en-US" sz="2400" dirty="0">
                <a:latin typeface="Noto Serif TC Black" panose="02020900000000000000" pitchFamily="18" charset="-120"/>
                <a:ea typeface="Noto Serif TC Black" panose="02020900000000000000" pitchFamily="18" charset="-120"/>
              </a:rPr>
              <a:t>逕為交易</a:t>
            </a:r>
          </a:p>
        </p:txBody>
      </p:sp>
      <p:sp>
        <p:nvSpPr>
          <p:cNvPr id="47" name="圓角矩形 54">
            <a:extLst>
              <a:ext uri="{FF2B5EF4-FFF2-40B4-BE49-F238E27FC236}">
                <a16:creationId xmlns:a16="http://schemas.microsoft.com/office/drawing/2014/main" id="{BE1A05F1-5E8F-4391-8774-F3670DED13B4}"/>
              </a:ext>
            </a:extLst>
          </p:cNvPr>
          <p:cNvSpPr/>
          <p:nvPr/>
        </p:nvSpPr>
        <p:spPr>
          <a:xfrm>
            <a:off x="284234" y="1520903"/>
            <a:ext cx="1870266" cy="67470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Noto Serif TC Black" panose="02020900000000000000" pitchFamily="18" charset="-120"/>
                <a:ea typeface="Noto Serif TC Black" panose="02020900000000000000" pitchFamily="18" charset="-120"/>
              </a:rPr>
              <a:t>非妥善處理</a:t>
            </a:r>
          </a:p>
        </p:txBody>
      </p:sp>
      <p:cxnSp>
        <p:nvCxnSpPr>
          <p:cNvPr id="48" name="直線單箭頭接點 47">
            <a:extLst>
              <a:ext uri="{FF2B5EF4-FFF2-40B4-BE49-F238E27FC236}">
                <a16:creationId xmlns:a16="http://schemas.microsoft.com/office/drawing/2014/main" id="{81886F7C-B02E-4C3B-A591-D48B4F20BA6B}"/>
              </a:ext>
            </a:extLst>
          </p:cNvPr>
          <p:cNvCxnSpPr>
            <a:stCxn id="31" idx="1"/>
            <a:endCxn id="47" idx="3"/>
          </p:cNvCxnSpPr>
          <p:nvPr/>
        </p:nvCxnSpPr>
        <p:spPr>
          <a:xfrm flipH="1">
            <a:off x="2154500" y="1858255"/>
            <a:ext cx="74006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2" descr="Cloud data, cloud system, database, mysql, server, storage icon - Download  on Iconfinder">
            <a:extLst>
              <a:ext uri="{FF2B5EF4-FFF2-40B4-BE49-F238E27FC236}">
                <a16:creationId xmlns:a16="http://schemas.microsoft.com/office/drawing/2014/main" id="{F0CEE766-8DE3-432B-BD48-64DE3AD45BA1}"/>
              </a:ext>
            </a:extLst>
          </p:cNvPr>
          <p:cNvPicPr>
            <a:picLocks noChangeAspect="1" noChangeArrowheads="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04567" y="2515440"/>
            <a:ext cx="1555478" cy="1555478"/>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4">
            <a:extLst>
              <a:ext uri="{FF2B5EF4-FFF2-40B4-BE49-F238E27FC236}">
                <a16:creationId xmlns:a16="http://schemas.microsoft.com/office/drawing/2014/main" id="{3E1D079C-CDD6-4C24-9E4E-D68E204FB5A0}"/>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我們的目標</a:t>
            </a:r>
          </a:p>
        </p:txBody>
      </p:sp>
    </p:spTree>
    <p:extLst>
      <p:ext uri="{BB962C8B-B14F-4D97-AF65-F5344CB8AC3E}">
        <p14:creationId xmlns:p14="http://schemas.microsoft.com/office/powerpoint/2010/main" val="3754072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FA3A85-A261-43D4-BE3E-975698714F66}"/>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相關聯絡方式與資源</a:t>
            </a:r>
          </a:p>
        </p:txBody>
      </p:sp>
      <p:sp>
        <p:nvSpPr>
          <p:cNvPr id="3" name="內容版面配置區 2">
            <a:extLst>
              <a:ext uri="{FF2B5EF4-FFF2-40B4-BE49-F238E27FC236}">
                <a16:creationId xmlns:a16="http://schemas.microsoft.com/office/drawing/2014/main" id="{0FD87A55-8768-4B58-949C-A40376710EF7}"/>
              </a:ext>
            </a:extLst>
          </p:cNvPr>
          <p:cNvSpPr>
            <a:spLocks noGrp="1"/>
          </p:cNvSpPr>
          <p:nvPr>
            <p:ph idx="1"/>
          </p:nvPr>
        </p:nvSpPr>
        <p:spPr>
          <a:xfrm>
            <a:off x="245191" y="983974"/>
            <a:ext cx="8495685" cy="4995821"/>
          </a:xfrm>
        </p:spPr>
        <p:txBody>
          <a:bodyPr>
            <a:normAutofit fontScale="92500" lnSpcReduction="10000"/>
          </a:bodyPr>
          <a:lstStyle/>
          <a:p>
            <a:pPr>
              <a:lnSpc>
                <a:spcPct val="110000"/>
              </a:lnSpc>
              <a:spcBef>
                <a:spcPts val="0"/>
              </a:spcBef>
              <a:buFont typeface="Wingdings" panose="05000000000000000000" pitchFamily="2" charset="2"/>
              <a:buChar char="p"/>
            </a:pPr>
            <a:r>
              <a:rPr lang="zh-TW" altLang="en-US" dirty="0"/>
              <a:t>營建剩餘土石方資訊服務中心</a:t>
            </a:r>
            <a:endParaRPr lang="en-US" altLang="zh-TW" dirty="0"/>
          </a:p>
          <a:p>
            <a:pPr lvl="1">
              <a:lnSpc>
                <a:spcPct val="110000"/>
              </a:lnSpc>
              <a:spcBef>
                <a:spcPts val="0"/>
              </a:spcBef>
              <a:buFont typeface="Wingdings" panose="05000000000000000000" pitchFamily="2" charset="2"/>
              <a:buChar char="p"/>
            </a:pPr>
            <a:r>
              <a:rPr lang="zh-TW" altLang="en-US" dirty="0"/>
              <a:t>網址：</a:t>
            </a:r>
            <a:r>
              <a:rPr lang="en-US" altLang="zh-TW" dirty="0">
                <a:hlinkClick r:id="rId2"/>
              </a:rPr>
              <a:t>www.soilmove.tw</a:t>
            </a:r>
            <a:endParaRPr lang="en-US" altLang="zh-TW" dirty="0"/>
          </a:p>
          <a:p>
            <a:pPr lvl="1">
              <a:lnSpc>
                <a:spcPct val="110000"/>
              </a:lnSpc>
              <a:spcBef>
                <a:spcPts val="0"/>
              </a:spcBef>
              <a:buFont typeface="Wingdings" panose="05000000000000000000" pitchFamily="2" charset="2"/>
              <a:buChar char="p"/>
            </a:pPr>
            <a:r>
              <a:rPr lang="zh-TW" altLang="en-US" dirty="0"/>
              <a:t>電話：</a:t>
            </a:r>
            <a:r>
              <a:rPr lang="en-US" altLang="zh-TW" dirty="0"/>
              <a:t>0975-710265</a:t>
            </a:r>
            <a:r>
              <a:rPr lang="zh-TW" altLang="en-US" dirty="0"/>
              <a:t>、</a:t>
            </a:r>
            <a:r>
              <a:rPr lang="en-US" altLang="zh-TW" dirty="0"/>
              <a:t>0975-710269</a:t>
            </a:r>
          </a:p>
          <a:p>
            <a:pPr lvl="1">
              <a:lnSpc>
                <a:spcPct val="110000"/>
              </a:lnSpc>
              <a:spcBef>
                <a:spcPts val="0"/>
              </a:spcBef>
              <a:buFont typeface="Wingdings" panose="05000000000000000000" pitchFamily="2" charset="2"/>
              <a:buChar char="p"/>
            </a:pPr>
            <a:r>
              <a:rPr lang="en-US" altLang="zh-TW" dirty="0"/>
              <a:t>Mail</a:t>
            </a:r>
            <a:r>
              <a:rPr lang="zh-TW" altLang="en-US" dirty="0"/>
              <a:t>：</a:t>
            </a:r>
            <a:r>
              <a:rPr lang="en-US" altLang="zh-TW" dirty="0">
                <a:hlinkClick r:id="rId3"/>
              </a:rPr>
              <a:t>soilmove.tw@gmail.com</a:t>
            </a:r>
            <a:endParaRPr lang="en-US" altLang="zh-TW" dirty="0"/>
          </a:p>
          <a:p>
            <a:pPr lvl="1">
              <a:lnSpc>
                <a:spcPct val="110000"/>
              </a:lnSpc>
              <a:spcBef>
                <a:spcPts val="0"/>
              </a:spcBef>
              <a:buFont typeface="Wingdings" panose="05000000000000000000" pitchFamily="2" charset="2"/>
              <a:buChar char="p"/>
            </a:pPr>
            <a:r>
              <a:rPr lang="zh-TW" altLang="en-US" dirty="0"/>
              <a:t>服務時間：上午</a:t>
            </a:r>
            <a:r>
              <a:rPr lang="en-US" altLang="zh-TW" dirty="0"/>
              <a:t>09:00-12:00 </a:t>
            </a:r>
            <a:r>
              <a:rPr lang="zh-TW" altLang="en-US" dirty="0"/>
              <a:t> 下午</a:t>
            </a:r>
            <a:r>
              <a:rPr lang="en-US" altLang="zh-TW" dirty="0"/>
              <a:t>14:00-17:00(13:00-14:00</a:t>
            </a:r>
            <a:r>
              <a:rPr lang="zh-TW" altLang="en-US" dirty="0"/>
              <a:t>帳號開通作業</a:t>
            </a:r>
            <a:r>
              <a:rPr lang="en-US" altLang="zh-TW" dirty="0"/>
              <a:t>)</a:t>
            </a:r>
          </a:p>
          <a:p>
            <a:pPr lvl="1">
              <a:lnSpc>
                <a:spcPct val="110000"/>
              </a:lnSpc>
              <a:spcBef>
                <a:spcPts val="0"/>
              </a:spcBef>
              <a:buFont typeface="Wingdings" panose="05000000000000000000" pitchFamily="2" charset="2"/>
              <a:buChar char="p"/>
            </a:pPr>
            <a:r>
              <a:rPr lang="zh-TW" altLang="en-US" dirty="0"/>
              <a:t>系統操作手冊：</a:t>
            </a:r>
            <a:r>
              <a:rPr lang="en-US" altLang="zh-TW" dirty="0">
                <a:hlinkClick r:id="rId4"/>
              </a:rPr>
              <a:t>https://www.soilmove.tw/soilmove/qa</a:t>
            </a:r>
            <a:endParaRPr lang="en-US" altLang="zh-TW" dirty="0"/>
          </a:p>
          <a:p>
            <a:pPr lvl="1">
              <a:lnSpc>
                <a:spcPct val="110000"/>
              </a:lnSpc>
              <a:spcBef>
                <a:spcPts val="0"/>
              </a:spcBef>
              <a:buFont typeface="Wingdings" panose="05000000000000000000" pitchFamily="2" charset="2"/>
              <a:buChar char="p"/>
            </a:pPr>
            <a:r>
              <a:rPr lang="en-US" altLang="zh-TW" dirty="0" err="1"/>
              <a:t>Youtube</a:t>
            </a:r>
            <a:r>
              <a:rPr lang="zh-TW" altLang="en-US" dirty="0"/>
              <a:t>：搜尋「營建剩餘土石方資訊服務中心」，共</a:t>
            </a:r>
            <a:r>
              <a:rPr lang="en-US" altLang="zh-TW" dirty="0"/>
              <a:t>13</a:t>
            </a:r>
            <a:r>
              <a:rPr lang="zh-TW" altLang="en-US" dirty="0"/>
              <a:t>部影片</a:t>
            </a:r>
            <a:endParaRPr lang="en-US" altLang="zh-TW" dirty="0"/>
          </a:p>
          <a:p>
            <a:pPr lvl="1">
              <a:lnSpc>
                <a:spcPct val="110000"/>
              </a:lnSpc>
              <a:spcBef>
                <a:spcPts val="0"/>
              </a:spcBef>
              <a:buFont typeface="Wingdings" panose="05000000000000000000" pitchFamily="2" charset="2"/>
              <a:buChar char="p"/>
            </a:pPr>
            <a:r>
              <a:rPr lang="zh-TW" altLang="en-US" dirty="0"/>
              <a:t>懶人包與問答集：</a:t>
            </a:r>
            <a:r>
              <a:rPr lang="en-US" altLang="zh-TW" dirty="0">
                <a:hlinkClick r:id="rId5"/>
              </a:rPr>
              <a:t>https://www.soilmove.tw/soilmove/faq</a:t>
            </a:r>
            <a:endParaRPr lang="en-US" altLang="zh-TW" dirty="0"/>
          </a:p>
          <a:p>
            <a:pPr lvl="1">
              <a:lnSpc>
                <a:spcPct val="110000"/>
              </a:lnSpc>
              <a:spcBef>
                <a:spcPts val="0"/>
              </a:spcBef>
              <a:buFont typeface="Wingdings" panose="05000000000000000000" pitchFamily="2" charset="2"/>
              <a:buChar char="p"/>
            </a:pPr>
            <a:r>
              <a:rPr lang="zh-TW" altLang="en-US" dirty="0"/>
              <a:t>線上學習：</a:t>
            </a:r>
            <a:r>
              <a:rPr lang="en-US" altLang="zh-TW" dirty="0">
                <a:hlinkClick r:id="rId6"/>
              </a:rPr>
              <a:t>https://www.soilmove.tw/soilmove/elearning</a:t>
            </a:r>
            <a:endParaRPr lang="en-US" altLang="zh-TW" dirty="0"/>
          </a:p>
          <a:p>
            <a:pPr>
              <a:lnSpc>
                <a:spcPct val="110000"/>
              </a:lnSpc>
              <a:spcBef>
                <a:spcPts val="0"/>
              </a:spcBef>
              <a:buFont typeface="Wingdings" panose="05000000000000000000" pitchFamily="2" charset="2"/>
              <a:buChar char="p"/>
            </a:pPr>
            <a:r>
              <a:rPr lang="en-US" altLang="zh-TW" dirty="0"/>
              <a:t>Me</a:t>
            </a:r>
          </a:p>
          <a:p>
            <a:pPr lvl="1">
              <a:lnSpc>
                <a:spcPct val="110000"/>
              </a:lnSpc>
              <a:spcBef>
                <a:spcPts val="0"/>
              </a:spcBef>
              <a:buFont typeface="Wingdings" panose="05000000000000000000" pitchFamily="2" charset="2"/>
              <a:buChar char="p"/>
            </a:pPr>
            <a:r>
              <a:rPr lang="en-US" altLang="zh-TW" dirty="0"/>
              <a:t>Mail</a:t>
            </a:r>
            <a:r>
              <a:rPr lang="zh-TW" altLang="en-US" dirty="0"/>
              <a:t>：</a:t>
            </a:r>
            <a:r>
              <a:rPr lang="en-US" altLang="zh-TW" dirty="0">
                <a:hlinkClick r:id="rId7"/>
              </a:rPr>
              <a:t>pingfuchen@hotmail.com</a:t>
            </a:r>
            <a:endParaRPr lang="en-US" altLang="zh-TW" dirty="0"/>
          </a:p>
          <a:p>
            <a:pPr>
              <a:lnSpc>
                <a:spcPct val="110000"/>
              </a:lnSpc>
              <a:spcBef>
                <a:spcPts val="0"/>
              </a:spcBef>
              <a:buFont typeface="Wingdings" panose="05000000000000000000" pitchFamily="2" charset="2"/>
              <a:buChar char="p"/>
            </a:pPr>
            <a:endParaRPr lang="zh-TW" altLang="en-US" dirty="0"/>
          </a:p>
        </p:txBody>
      </p:sp>
      <p:sp>
        <p:nvSpPr>
          <p:cNvPr id="4" name="投影片編號版面配置區 3">
            <a:extLst>
              <a:ext uri="{FF2B5EF4-FFF2-40B4-BE49-F238E27FC236}">
                <a16:creationId xmlns:a16="http://schemas.microsoft.com/office/drawing/2014/main" id="{83A016E0-762D-4C25-B3FD-3881FFAA571D}"/>
              </a:ext>
            </a:extLst>
          </p:cNvPr>
          <p:cNvSpPr>
            <a:spLocks noGrp="1"/>
          </p:cNvSpPr>
          <p:nvPr>
            <p:ph type="sldNum" sz="quarter" idx="12"/>
          </p:nvPr>
        </p:nvSpPr>
        <p:spPr/>
        <p:txBody>
          <a:bodyPr/>
          <a:lstStyle/>
          <a:p>
            <a:fld id="{90CF1820-E576-432A-BD67-25331F74C9F9}" type="slidenum">
              <a:rPr lang="zh-TW" altLang="en-US" smtClean="0"/>
              <a:pPr/>
              <a:t>38</a:t>
            </a:fld>
            <a:endParaRPr lang="zh-TW" altLang="en-US" b="1"/>
          </a:p>
        </p:txBody>
      </p:sp>
    </p:spTree>
    <p:extLst>
      <p:ext uri="{BB962C8B-B14F-4D97-AF65-F5344CB8AC3E}">
        <p14:creationId xmlns:p14="http://schemas.microsoft.com/office/powerpoint/2010/main" val="1684230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1DD9FE-D637-4539-9D6C-04B39DCD19D2}"/>
              </a:ext>
            </a:extLst>
          </p:cNvPr>
          <p:cNvSpPr>
            <a:spLocks noGrp="1"/>
          </p:cNvSpPr>
          <p:nvPr>
            <p:ph type="title"/>
          </p:nvPr>
        </p:nvSpPr>
        <p:spPr/>
        <p:txBody>
          <a:bodyPr/>
          <a:lstStyle/>
          <a:p>
            <a:r>
              <a:rPr lang="zh-TW" altLang="en-US" dirty="0"/>
              <a:t>土壤是珍稀資源</a:t>
            </a:r>
          </a:p>
        </p:txBody>
      </p:sp>
      <p:sp>
        <p:nvSpPr>
          <p:cNvPr id="3" name="內容版面配置區 2">
            <a:extLst>
              <a:ext uri="{FF2B5EF4-FFF2-40B4-BE49-F238E27FC236}">
                <a16:creationId xmlns:a16="http://schemas.microsoft.com/office/drawing/2014/main" id="{2F0F9013-1A39-4E18-81E1-644995D2D62B}"/>
              </a:ext>
            </a:extLst>
          </p:cNvPr>
          <p:cNvSpPr>
            <a:spLocks noGrp="1"/>
          </p:cNvSpPr>
          <p:nvPr>
            <p:ph idx="1"/>
          </p:nvPr>
        </p:nvSpPr>
        <p:spPr>
          <a:xfrm>
            <a:off x="245191" y="1253330"/>
            <a:ext cx="4416261" cy="4726465"/>
          </a:xfrm>
        </p:spPr>
        <p:txBody>
          <a:bodyPr>
            <a:normAutofit fontScale="70000" lnSpcReduction="20000"/>
          </a:bodyPr>
          <a:lstStyle/>
          <a:p>
            <a:pPr>
              <a:lnSpc>
                <a:spcPct val="120000"/>
              </a:lnSpc>
              <a:spcBef>
                <a:spcPts val="0"/>
              </a:spcBef>
            </a:pPr>
            <a:r>
              <a:rPr lang="en-US" altLang="zh-TW" dirty="0"/>
              <a:t>《</a:t>
            </a:r>
            <a:r>
              <a:rPr lang="zh-TW" altLang="en-US" dirty="0"/>
              <a:t>水世界</a:t>
            </a:r>
            <a:r>
              <a:rPr lang="en-US" altLang="zh-TW" dirty="0"/>
              <a:t>》</a:t>
            </a:r>
            <a:r>
              <a:rPr lang="zh-TW" altLang="en-US" dirty="0"/>
              <a:t>（</a:t>
            </a:r>
            <a:r>
              <a:rPr lang="en-US" altLang="zh-TW" dirty="0" err="1"/>
              <a:t>Waterworld</a:t>
            </a:r>
            <a:r>
              <a:rPr lang="zh-TW" altLang="en-US" dirty="0"/>
              <a:t>）是一部</a:t>
            </a:r>
            <a:r>
              <a:rPr lang="en-US" altLang="zh-TW" dirty="0"/>
              <a:t>1995</a:t>
            </a:r>
            <a:r>
              <a:rPr lang="zh-TW" altLang="en-US" dirty="0"/>
              <a:t>年的美國科幻電影，由凱文</a:t>
            </a:r>
            <a:r>
              <a:rPr lang="en-US" altLang="zh-TW" dirty="0"/>
              <a:t>·</a:t>
            </a:r>
            <a:r>
              <a:rPr lang="zh-TW" altLang="en-US" dirty="0"/>
              <a:t>科斯納主演並擔任製片人。</a:t>
            </a:r>
            <a:endParaRPr lang="en-US" altLang="zh-TW" dirty="0"/>
          </a:p>
          <a:p>
            <a:pPr>
              <a:lnSpc>
                <a:spcPct val="120000"/>
              </a:lnSpc>
              <a:spcBef>
                <a:spcPts val="0"/>
              </a:spcBef>
            </a:pPr>
            <a:r>
              <a:rPr lang="zh-TW" altLang="en-US" dirty="0"/>
              <a:t>在</a:t>
            </a:r>
            <a:r>
              <a:rPr lang="en-US" altLang="zh-TW" dirty="0"/>
              <a:t>21</a:t>
            </a:r>
            <a:r>
              <a:rPr lang="zh-TW" altLang="en-US" dirty="0"/>
              <a:t>世紀初極地的冰蓋融化，海平面上升，覆蓋了地球上的每一個大陸。倖存的人類都散落在海洋上被稱為「環礁」，以廢金屬和破舊的海上船隻簡陋建造的浮動社區中。在不遠的將來，儘管土地為基礎的社會已經最終被遺忘，許多人仍然固守信仰神話「旱地」。</a:t>
            </a:r>
            <a:endParaRPr lang="en-US" altLang="zh-TW" dirty="0"/>
          </a:p>
          <a:p>
            <a:pPr>
              <a:lnSpc>
                <a:spcPct val="120000"/>
              </a:lnSpc>
              <a:spcBef>
                <a:spcPts val="0"/>
              </a:spcBef>
            </a:pPr>
            <a:r>
              <a:rPr lang="zh-TW" altLang="en-US" dirty="0"/>
              <a:t>一個自稱「水手」的流浪者，到達一個環礁，用珍貴的泥土尋求交易。</a:t>
            </a:r>
            <a:endParaRPr lang="en-US" altLang="zh-TW" dirty="0"/>
          </a:p>
          <a:p>
            <a:pPr>
              <a:lnSpc>
                <a:spcPct val="120000"/>
              </a:lnSpc>
              <a:spcBef>
                <a:spcPts val="0"/>
              </a:spcBef>
            </a:pPr>
            <a:r>
              <a:rPr lang="zh-TW" altLang="en-US" sz="4000" dirty="0">
                <a:solidFill>
                  <a:srgbClr val="FF0000"/>
                </a:solidFill>
              </a:rPr>
              <a:t>所以，土很重要。。。</a:t>
            </a:r>
          </a:p>
        </p:txBody>
      </p:sp>
      <p:sp>
        <p:nvSpPr>
          <p:cNvPr id="4" name="投影片編號版面配置區 3">
            <a:extLst>
              <a:ext uri="{FF2B5EF4-FFF2-40B4-BE49-F238E27FC236}">
                <a16:creationId xmlns:a16="http://schemas.microsoft.com/office/drawing/2014/main" id="{E0CC410E-F2C9-4FA5-9CCF-C60BC9EE4565}"/>
              </a:ext>
            </a:extLst>
          </p:cNvPr>
          <p:cNvSpPr>
            <a:spLocks noGrp="1"/>
          </p:cNvSpPr>
          <p:nvPr>
            <p:ph type="sldNum" sz="quarter" idx="12"/>
          </p:nvPr>
        </p:nvSpPr>
        <p:spPr/>
        <p:txBody>
          <a:bodyPr/>
          <a:lstStyle/>
          <a:p>
            <a:fld id="{62CF9B05-5255-46D1-B105-DC595399F1DC}" type="slidenum">
              <a:rPr lang="zh-TW" altLang="en-US" smtClean="0"/>
              <a:pPr/>
              <a:t>4</a:t>
            </a:fld>
            <a:endParaRPr lang="zh-TW" altLang="en-US"/>
          </a:p>
        </p:txBody>
      </p:sp>
      <p:pic>
        <p:nvPicPr>
          <p:cNvPr id="1026" name="Picture 2" descr="Waterworld 1995 Kevin Costner - Escape Scene - - YouTube">
            <a:extLst>
              <a:ext uri="{FF2B5EF4-FFF2-40B4-BE49-F238E27FC236}">
                <a16:creationId xmlns:a16="http://schemas.microsoft.com/office/drawing/2014/main" id="{462E54F7-4034-4BCD-AC88-F61A0B3AF40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767238" y="1253330"/>
            <a:ext cx="3973638" cy="21509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ARN | - You talk a lot. - I talk a lot &amp;#39;cause you don&amp;#39;t talk at all. |  Waterworld (1995) | Video clips by quotes | 04f5385d | 紗">
            <a:extLst>
              <a:ext uri="{FF2B5EF4-FFF2-40B4-BE49-F238E27FC236}">
                <a16:creationId xmlns:a16="http://schemas.microsoft.com/office/drawing/2014/main" id="{421BB662-2EEA-47FC-848B-4DE85F7A73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0782" y="3804841"/>
            <a:ext cx="3997179" cy="2150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552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彰化縣議員賴清美接獲陳情指出鹿港一處廢魚塭掩埋大量不明廢土，縣府環保局初步清查廢土無異常，但如果未依規定提出申請，仍可開罰。（記者劉曉欣翻攝）">
            <a:extLst>
              <a:ext uri="{FF2B5EF4-FFF2-40B4-BE49-F238E27FC236}">
                <a16:creationId xmlns:a16="http://schemas.microsoft.com/office/drawing/2014/main" id="{8A0768EC-FEFA-45CC-A455-CE3DD143497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10539" y="942669"/>
            <a:ext cx="4137501" cy="273533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1D21DA4B-B24E-484A-A048-C4AA2995BD67}"/>
              </a:ext>
            </a:extLst>
          </p:cNvPr>
          <p:cNvSpPr/>
          <p:nvPr/>
        </p:nvSpPr>
        <p:spPr>
          <a:xfrm>
            <a:off x="4525432" y="3336472"/>
            <a:ext cx="3922608" cy="369332"/>
          </a:xfrm>
          <a:prstGeom prst="rect">
            <a:avLst/>
          </a:prstGeom>
          <a:solidFill>
            <a:srgbClr val="FF0000"/>
          </a:solidFill>
        </p:spPr>
        <p:txBody>
          <a:bodyPr wrap="square">
            <a:spAutoFit/>
          </a:bodyPr>
          <a:lstStyle/>
          <a:p>
            <a:r>
              <a:rPr lang="en-US" altLang="zh-TW" dirty="0">
                <a:solidFill>
                  <a:schemeClr val="bg1"/>
                </a:solidFill>
                <a:latin typeface="Noto Serif TC Black" panose="02020900000000000000" pitchFamily="18" charset="-120"/>
                <a:ea typeface="Noto Serif TC Black" panose="02020900000000000000" pitchFamily="18" charset="-120"/>
              </a:rPr>
              <a:t>2021-3-18</a:t>
            </a:r>
            <a:r>
              <a:rPr lang="zh-TW" altLang="en-US" dirty="0">
                <a:solidFill>
                  <a:schemeClr val="bg1"/>
                </a:solidFill>
                <a:latin typeface="Noto Serif TC Black" panose="02020900000000000000" pitchFamily="18" charset="-120"/>
                <a:ea typeface="Noto Serif TC Black" panose="02020900000000000000" pitchFamily="18" charset="-120"/>
              </a:rPr>
              <a:t> 鹿港廢魚塭被埋大量廢土</a:t>
            </a:r>
          </a:p>
        </p:txBody>
      </p:sp>
      <p:pic>
        <p:nvPicPr>
          <p:cNvPr id="1034" name="Picture 10" descr="彰化縣溪湖鎮1處都市計畫區內特定區農地，堆置大量營建磚塊等建築廢土，疑似填土整地，縣府依違法都市計畫法重罰地主30萬元，限期30天恢復原狀。（彰化縣政府提供）">
            <a:extLst>
              <a:ext uri="{FF2B5EF4-FFF2-40B4-BE49-F238E27FC236}">
                <a16:creationId xmlns:a16="http://schemas.microsoft.com/office/drawing/2014/main" id="{4843BFDF-6C42-470A-9F11-959D0D61F3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5432" y="3686420"/>
            <a:ext cx="3922606" cy="26974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清晨攔查彰化環局揪3違規倒廢土| 中彰投| 地方| 聯合新聞網">
            <a:extLst>
              <a:ext uri="{FF2B5EF4-FFF2-40B4-BE49-F238E27FC236}">
                <a16:creationId xmlns:a16="http://schemas.microsoft.com/office/drawing/2014/main" id="{AD3C0FA5-889C-4E30-8403-3A777FF09DE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1585" y="3615340"/>
            <a:ext cx="3863849" cy="28978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芳苑魚塭堆廢土近50處遭濫倒- 生活- 自由時報電子報">
            <a:extLst>
              <a:ext uri="{FF2B5EF4-FFF2-40B4-BE49-F238E27FC236}">
                <a16:creationId xmlns:a16="http://schemas.microsoft.com/office/drawing/2014/main" id="{504EA0DC-4045-4B06-92C9-ED183618862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1586" y="944138"/>
            <a:ext cx="3863850" cy="2745367"/>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9ED1487-5146-4039-A9A5-823F309A62BB}"/>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新聞焦點</a:t>
            </a:r>
          </a:p>
        </p:txBody>
      </p:sp>
      <p:sp>
        <p:nvSpPr>
          <p:cNvPr id="4" name="投影片編號版面配置區 3">
            <a:extLst>
              <a:ext uri="{FF2B5EF4-FFF2-40B4-BE49-F238E27FC236}">
                <a16:creationId xmlns:a16="http://schemas.microsoft.com/office/drawing/2014/main" id="{7D416110-C950-4F46-974E-E99AE851373B}"/>
              </a:ext>
            </a:extLst>
          </p:cNvPr>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5</a:t>
            </a:fld>
            <a:endParaRPr lang="zh-TW" altLang="en-US">
              <a:latin typeface="Noto Serif TC Black" panose="02020900000000000000" pitchFamily="18" charset="-120"/>
              <a:ea typeface="Noto Serif TC Black" panose="02020900000000000000" pitchFamily="18" charset="-120"/>
            </a:endParaRPr>
          </a:p>
        </p:txBody>
      </p:sp>
      <p:sp>
        <p:nvSpPr>
          <p:cNvPr id="10" name="矩形 9">
            <a:extLst>
              <a:ext uri="{FF2B5EF4-FFF2-40B4-BE49-F238E27FC236}">
                <a16:creationId xmlns:a16="http://schemas.microsoft.com/office/drawing/2014/main" id="{92235D6F-2D8B-4A53-869C-3E80430D01CA}"/>
              </a:ext>
            </a:extLst>
          </p:cNvPr>
          <p:cNvSpPr/>
          <p:nvPr/>
        </p:nvSpPr>
        <p:spPr>
          <a:xfrm>
            <a:off x="661584" y="3336472"/>
            <a:ext cx="3863850" cy="369332"/>
          </a:xfrm>
          <a:prstGeom prst="rect">
            <a:avLst/>
          </a:prstGeom>
          <a:solidFill>
            <a:srgbClr val="FF0000"/>
          </a:solidFill>
        </p:spPr>
        <p:txBody>
          <a:bodyPr wrap="square">
            <a:spAutoFit/>
          </a:bodyPr>
          <a:lstStyle/>
          <a:p>
            <a:r>
              <a:rPr lang="en-US" altLang="zh-TW" dirty="0">
                <a:solidFill>
                  <a:schemeClr val="bg1"/>
                </a:solidFill>
                <a:latin typeface="Noto Serif TC Black" panose="02020900000000000000" pitchFamily="18" charset="-120"/>
                <a:ea typeface="Noto Serif TC Black" panose="02020900000000000000" pitchFamily="18" charset="-120"/>
              </a:rPr>
              <a:t>2021-1-31</a:t>
            </a:r>
            <a:r>
              <a:rPr lang="zh-TW" altLang="en-US" dirty="0">
                <a:solidFill>
                  <a:schemeClr val="bg1"/>
                </a:solidFill>
                <a:latin typeface="Noto Serif TC Black" panose="02020900000000000000" pitchFamily="18" charset="-120"/>
                <a:ea typeface="Noto Serif TC Black" panose="02020900000000000000" pitchFamily="18" charset="-120"/>
              </a:rPr>
              <a:t>芳苑魚塭堆廢土近</a:t>
            </a:r>
            <a:r>
              <a:rPr lang="en-US" altLang="zh-TW" dirty="0">
                <a:solidFill>
                  <a:schemeClr val="bg1"/>
                </a:solidFill>
                <a:latin typeface="Noto Serif TC Black" panose="02020900000000000000" pitchFamily="18" charset="-120"/>
                <a:ea typeface="Noto Serif TC Black" panose="02020900000000000000" pitchFamily="18" charset="-120"/>
              </a:rPr>
              <a:t>50</a:t>
            </a:r>
            <a:r>
              <a:rPr lang="zh-TW" altLang="en-US" dirty="0">
                <a:solidFill>
                  <a:schemeClr val="bg1"/>
                </a:solidFill>
                <a:latin typeface="Noto Serif TC Black" panose="02020900000000000000" pitchFamily="18" charset="-120"/>
                <a:ea typeface="Noto Serif TC Black" panose="02020900000000000000" pitchFamily="18" charset="-120"/>
              </a:rPr>
              <a:t>萬</a:t>
            </a:r>
          </a:p>
        </p:txBody>
      </p:sp>
      <p:sp>
        <p:nvSpPr>
          <p:cNvPr id="11" name="矩形 10">
            <a:extLst>
              <a:ext uri="{FF2B5EF4-FFF2-40B4-BE49-F238E27FC236}">
                <a16:creationId xmlns:a16="http://schemas.microsoft.com/office/drawing/2014/main" id="{0F881E1F-F74D-4BEC-B576-005774B1A904}"/>
              </a:ext>
            </a:extLst>
          </p:cNvPr>
          <p:cNvSpPr/>
          <p:nvPr/>
        </p:nvSpPr>
        <p:spPr>
          <a:xfrm>
            <a:off x="661583" y="6147250"/>
            <a:ext cx="3863849" cy="369332"/>
          </a:xfrm>
          <a:prstGeom prst="rect">
            <a:avLst/>
          </a:prstGeom>
          <a:solidFill>
            <a:srgbClr val="FF0000"/>
          </a:solidFill>
        </p:spPr>
        <p:txBody>
          <a:bodyPr wrap="square">
            <a:spAutoFit/>
          </a:bodyPr>
          <a:lstStyle/>
          <a:p>
            <a:r>
              <a:rPr lang="en-US" altLang="zh-TW" dirty="0">
                <a:solidFill>
                  <a:schemeClr val="bg1"/>
                </a:solidFill>
                <a:latin typeface="Noto Serif TC Black" panose="02020900000000000000" pitchFamily="18" charset="-120"/>
                <a:ea typeface="Noto Serif TC Black" panose="02020900000000000000" pitchFamily="18" charset="-120"/>
              </a:rPr>
              <a:t>2021-1-30</a:t>
            </a:r>
            <a:r>
              <a:rPr lang="zh-TW" altLang="en-US" dirty="0">
                <a:solidFill>
                  <a:schemeClr val="bg1"/>
                </a:solidFill>
                <a:latin typeface="Noto Serif TC Black" panose="02020900000000000000" pitchFamily="18" charset="-120"/>
                <a:ea typeface="Noto Serif TC Black" panose="02020900000000000000" pitchFamily="18" charset="-120"/>
              </a:rPr>
              <a:t>彰化取締違規司機</a:t>
            </a:r>
          </a:p>
        </p:txBody>
      </p:sp>
      <p:sp>
        <p:nvSpPr>
          <p:cNvPr id="13" name="矩形 12">
            <a:extLst>
              <a:ext uri="{FF2B5EF4-FFF2-40B4-BE49-F238E27FC236}">
                <a16:creationId xmlns:a16="http://schemas.microsoft.com/office/drawing/2014/main" id="{B41FAA9C-E599-4CBE-9002-1CD0D288D949}"/>
              </a:ext>
            </a:extLst>
          </p:cNvPr>
          <p:cNvSpPr/>
          <p:nvPr/>
        </p:nvSpPr>
        <p:spPr>
          <a:xfrm>
            <a:off x="4525430" y="6135747"/>
            <a:ext cx="3922606" cy="369332"/>
          </a:xfrm>
          <a:prstGeom prst="rect">
            <a:avLst/>
          </a:prstGeom>
          <a:solidFill>
            <a:srgbClr val="FF0000"/>
          </a:solidFill>
        </p:spPr>
        <p:txBody>
          <a:bodyPr wrap="square">
            <a:spAutoFit/>
          </a:bodyPr>
          <a:lstStyle/>
          <a:p>
            <a:r>
              <a:rPr lang="en-US" altLang="zh-TW" dirty="0">
                <a:solidFill>
                  <a:schemeClr val="bg1"/>
                </a:solidFill>
                <a:latin typeface="Noto Serif TC Black" panose="02020900000000000000" pitchFamily="18" charset="-120"/>
                <a:ea typeface="Noto Serif TC Black" panose="02020900000000000000" pitchFamily="18" charset="-120"/>
              </a:rPr>
              <a:t>2021-7-20</a:t>
            </a:r>
            <a:r>
              <a:rPr lang="zh-TW" altLang="en-US" dirty="0">
                <a:solidFill>
                  <a:schemeClr val="bg1"/>
                </a:solidFill>
                <a:latin typeface="Noto Serif TC Black" panose="02020900000000000000" pitchFamily="18" charset="-120"/>
                <a:ea typeface="Noto Serif TC Black" panose="02020900000000000000" pitchFamily="18" charset="-120"/>
              </a:rPr>
              <a:t>溪湖農地傾倒營建廢棄物</a:t>
            </a:r>
          </a:p>
        </p:txBody>
      </p:sp>
    </p:spTree>
    <p:extLst>
      <p:ext uri="{BB962C8B-B14F-4D97-AF65-F5344CB8AC3E}">
        <p14:creationId xmlns:p14="http://schemas.microsoft.com/office/powerpoint/2010/main" val="902198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21DC62-727C-4723-B652-B46D24AF7A60}"/>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新聞焦點</a:t>
            </a:r>
          </a:p>
        </p:txBody>
      </p:sp>
      <p:sp>
        <p:nvSpPr>
          <p:cNvPr id="4" name="投影片編號版面配置區 3">
            <a:extLst>
              <a:ext uri="{FF2B5EF4-FFF2-40B4-BE49-F238E27FC236}">
                <a16:creationId xmlns:a16="http://schemas.microsoft.com/office/drawing/2014/main" id="{C5F77BB0-2E98-47A1-81B4-2B664290B7BC}"/>
              </a:ext>
            </a:extLst>
          </p:cNvPr>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6</a:t>
            </a:fld>
            <a:endParaRPr lang="zh-TW" altLang="en-US">
              <a:latin typeface="Noto Serif TC Black" panose="02020900000000000000" pitchFamily="18" charset="-120"/>
              <a:ea typeface="Noto Serif TC Black" panose="02020900000000000000" pitchFamily="18" charset="-120"/>
            </a:endParaRPr>
          </a:p>
        </p:txBody>
      </p:sp>
      <p:pic>
        <p:nvPicPr>
          <p:cNvPr id="6" name="圖片 5">
            <a:extLst>
              <a:ext uri="{FF2B5EF4-FFF2-40B4-BE49-F238E27FC236}">
                <a16:creationId xmlns:a16="http://schemas.microsoft.com/office/drawing/2014/main" id="{AFDFE0DD-6278-4A70-8DBF-6FDDC5CB73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2820" y="1412670"/>
            <a:ext cx="3518220" cy="4173014"/>
          </a:xfrm>
          <a:prstGeom prst="rect">
            <a:avLst/>
          </a:prstGeom>
        </p:spPr>
      </p:pic>
      <p:sp>
        <p:nvSpPr>
          <p:cNvPr id="7" name="矩形 6">
            <a:extLst>
              <a:ext uri="{FF2B5EF4-FFF2-40B4-BE49-F238E27FC236}">
                <a16:creationId xmlns:a16="http://schemas.microsoft.com/office/drawing/2014/main" id="{9D0C1EA7-BB14-4094-9F7F-DBD97B56F6AF}"/>
              </a:ext>
            </a:extLst>
          </p:cNvPr>
          <p:cNvSpPr/>
          <p:nvPr/>
        </p:nvSpPr>
        <p:spPr>
          <a:xfrm>
            <a:off x="1374225" y="4980844"/>
            <a:ext cx="3428595" cy="646331"/>
          </a:xfrm>
          <a:prstGeom prst="rect">
            <a:avLst/>
          </a:prstGeom>
        </p:spPr>
        <p:txBody>
          <a:bodyPr wrap="square">
            <a:spAutoFit/>
          </a:bodyPr>
          <a:lstStyle/>
          <a:p>
            <a:r>
              <a:rPr lang="zh-TW" altLang="en-US" dirty="0">
                <a:solidFill>
                  <a:srgbClr val="111111"/>
                </a:solidFill>
                <a:latin typeface="Noto Serif TC Black" panose="02020900000000000000" pitchFamily="18" charset="-120"/>
                <a:ea typeface="Noto Serif TC Black" panose="02020900000000000000" pitchFamily="18" charset="-120"/>
              </a:rPr>
              <a:t>據說業者為躲避變異點分析，違規棄置魚塭時，會沿著岸邊傾倒</a:t>
            </a:r>
            <a:endParaRPr lang="zh-TW" altLang="en-US" dirty="0">
              <a:latin typeface="Noto Serif TC Black" panose="02020900000000000000" pitchFamily="18" charset="-120"/>
              <a:ea typeface="Noto Serif TC Black" panose="02020900000000000000" pitchFamily="18" charset="-120"/>
            </a:endParaRPr>
          </a:p>
        </p:txBody>
      </p:sp>
      <p:sp>
        <p:nvSpPr>
          <p:cNvPr id="8" name="矩形 7">
            <a:extLst>
              <a:ext uri="{FF2B5EF4-FFF2-40B4-BE49-F238E27FC236}">
                <a16:creationId xmlns:a16="http://schemas.microsoft.com/office/drawing/2014/main" id="{527DB01F-65AE-4D3F-92E3-C0D5EFF9B794}"/>
              </a:ext>
            </a:extLst>
          </p:cNvPr>
          <p:cNvSpPr/>
          <p:nvPr/>
        </p:nvSpPr>
        <p:spPr>
          <a:xfrm>
            <a:off x="353734" y="1118674"/>
            <a:ext cx="3559201" cy="1200329"/>
          </a:xfrm>
          <a:prstGeom prst="rect">
            <a:avLst/>
          </a:prstGeom>
        </p:spPr>
        <p:txBody>
          <a:bodyPr wrap="square">
            <a:spAutoFit/>
          </a:bodyPr>
          <a:lstStyle/>
          <a:p>
            <a:r>
              <a:rPr lang="en-US" altLang="zh-TW" dirty="0">
                <a:latin typeface="Noto Serif TC Black" panose="02020900000000000000" pitchFamily="18" charset="-120"/>
                <a:ea typeface="Noto Serif TC Black" panose="02020900000000000000" pitchFamily="18" charset="-120"/>
              </a:rPr>
              <a:t>2021-10-28</a:t>
            </a:r>
            <a:endParaRPr lang="en-US" altLang="zh-TW" b="1" dirty="0">
              <a:solidFill>
                <a:srgbClr val="000000"/>
              </a:solidFill>
              <a:latin typeface="Noto Serif TC Black" panose="02020900000000000000" pitchFamily="18" charset="-120"/>
              <a:ea typeface="Noto Serif TC Black" panose="02020900000000000000" pitchFamily="18" charset="-120"/>
            </a:endParaRPr>
          </a:p>
          <a:p>
            <a:r>
              <a:rPr lang="zh-TW" altLang="en-US" b="1" dirty="0">
                <a:solidFill>
                  <a:srgbClr val="000000"/>
                </a:solidFill>
                <a:latin typeface="Noto Serif TC Black" panose="02020900000000000000" pitchFamily="18" charset="-120"/>
                <a:ea typeface="Noto Serif TC Black" panose="02020900000000000000" pitchFamily="18" charset="-120"/>
              </a:rPr>
              <a:t>接收不明土方回填 嘉縣農漁民送辦。</a:t>
            </a:r>
            <a:r>
              <a:rPr lang="zh-TW" altLang="en-US" b="1" dirty="0">
                <a:latin typeface="Noto Serif TC Black" panose="02020900000000000000" pitchFamily="18" charset="-120"/>
                <a:ea typeface="Noto Serif TC Black" panose="02020900000000000000" pitchFamily="18" charset="-120"/>
              </a:rPr>
              <a:t>嘉縣今年已查獲</a:t>
            </a:r>
            <a:r>
              <a:rPr lang="en-US" altLang="zh-TW" b="1" dirty="0">
                <a:latin typeface="Noto Serif TC Black" panose="02020900000000000000" pitchFamily="18" charset="-120"/>
                <a:ea typeface="Noto Serif TC Black" panose="02020900000000000000" pitchFamily="18" charset="-120"/>
              </a:rPr>
              <a:t>65</a:t>
            </a:r>
            <a:r>
              <a:rPr lang="zh-TW" altLang="en-US" b="1" dirty="0">
                <a:latin typeface="Noto Serif TC Black" panose="02020900000000000000" pitchFamily="18" charset="-120"/>
                <a:ea typeface="Noto Serif TC Black" panose="02020900000000000000" pitchFamily="18" charset="-120"/>
              </a:rPr>
              <a:t>件</a:t>
            </a:r>
          </a:p>
          <a:p>
            <a:endParaRPr lang="zh-TW" altLang="en-US" b="1" i="0" dirty="0">
              <a:solidFill>
                <a:srgbClr val="000000"/>
              </a:solidFill>
              <a:effectLst/>
              <a:latin typeface="Noto Serif TC Black" panose="02020900000000000000" pitchFamily="18" charset="-120"/>
              <a:ea typeface="Noto Serif TC Black" panose="02020900000000000000" pitchFamily="18" charset="-120"/>
            </a:endParaRPr>
          </a:p>
        </p:txBody>
      </p:sp>
      <p:pic>
        <p:nvPicPr>
          <p:cNvPr id="1026" name="Picture 2" descr="嘉義縣議員姜梅紅接獲民眾陳情，指東石有業者提供免費土方，並聲稱合法供漁民回填魚塭，豈料漁民使用後卻遭檢警單位移送法辦。記者莊祖銘／翻攝">
            <a:extLst>
              <a:ext uri="{FF2B5EF4-FFF2-40B4-BE49-F238E27FC236}">
                <a16:creationId xmlns:a16="http://schemas.microsoft.com/office/drawing/2014/main" id="{74B435F5-2F95-4C8A-9668-22057BC63E7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2001" y="2139079"/>
            <a:ext cx="3442666" cy="257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10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BD16AD-F0DC-4BDD-B18F-3A79D4C99270}"/>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新聞焦點</a:t>
            </a:r>
          </a:p>
        </p:txBody>
      </p:sp>
      <p:sp>
        <p:nvSpPr>
          <p:cNvPr id="4" name="投影片編號版面配置區 3">
            <a:extLst>
              <a:ext uri="{FF2B5EF4-FFF2-40B4-BE49-F238E27FC236}">
                <a16:creationId xmlns:a16="http://schemas.microsoft.com/office/drawing/2014/main" id="{FF8E8505-A790-4EAC-AE85-47BAED3FD0E9}"/>
              </a:ext>
            </a:extLst>
          </p:cNvPr>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7</a:t>
            </a:fld>
            <a:endParaRPr lang="zh-TW" altLang="en-US">
              <a:latin typeface="Noto Serif TC Black" panose="02020900000000000000" pitchFamily="18" charset="-120"/>
              <a:ea typeface="Noto Serif TC Black" panose="02020900000000000000" pitchFamily="18" charset="-120"/>
            </a:endParaRPr>
          </a:p>
        </p:txBody>
      </p:sp>
      <p:pic>
        <p:nvPicPr>
          <p:cNvPr id="2052" name="Picture 4" descr="業者傾倒廢棄土方當場人贓俱獲。圖／北市大地處提供">
            <a:extLst>
              <a:ext uri="{FF2B5EF4-FFF2-40B4-BE49-F238E27FC236}">
                <a16:creationId xmlns:a16="http://schemas.microsoft.com/office/drawing/2014/main" id="{7EA079F2-F5C3-4D3F-B280-498A69D4DA2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4022" y="1409908"/>
            <a:ext cx="4048952" cy="227817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0BA431A6-909C-491C-9BF6-5C8DC1B88057}"/>
              </a:ext>
            </a:extLst>
          </p:cNvPr>
          <p:cNvSpPr/>
          <p:nvPr/>
        </p:nvSpPr>
        <p:spPr>
          <a:xfrm>
            <a:off x="4461510" y="1433092"/>
            <a:ext cx="4572000" cy="923330"/>
          </a:xfrm>
          <a:prstGeom prst="rect">
            <a:avLst/>
          </a:prstGeom>
        </p:spPr>
        <p:txBody>
          <a:bodyPr>
            <a:spAutoFit/>
          </a:bodyPr>
          <a:lstStyle/>
          <a:p>
            <a:r>
              <a:rPr lang="en-US" altLang="zh-TW" dirty="0">
                <a:latin typeface="Noto Serif TC Black" panose="02020900000000000000" pitchFamily="18" charset="-120"/>
                <a:ea typeface="Noto Serif TC Black" panose="02020900000000000000" pitchFamily="18" charset="-120"/>
              </a:rPr>
              <a:t>2021-10-27</a:t>
            </a:r>
            <a:endParaRPr lang="en-US" altLang="zh-TW" b="1" dirty="0">
              <a:solidFill>
                <a:srgbClr val="000000"/>
              </a:solidFill>
              <a:latin typeface="Noto Serif TC Black" panose="02020900000000000000" pitchFamily="18" charset="-120"/>
              <a:ea typeface="Noto Serif TC Black" panose="02020900000000000000" pitchFamily="18" charset="-120"/>
            </a:endParaRPr>
          </a:p>
          <a:p>
            <a:r>
              <a:rPr lang="zh-TW" altLang="en-US" b="1" dirty="0">
                <a:solidFill>
                  <a:srgbClr val="000000"/>
                </a:solidFill>
                <a:latin typeface="Noto Serif TC Black" panose="02020900000000000000" pitchFamily="18" charset="-120"/>
                <a:ea typeface="Noto Serif TC Black" panose="02020900000000000000" pitchFamily="18" charset="-120"/>
              </a:rPr>
              <a:t>違法載運土方又傾倒山區私宅 北市</a:t>
            </a:r>
            <a:r>
              <a:rPr lang="en-US" altLang="zh-TW" b="1" dirty="0">
                <a:solidFill>
                  <a:srgbClr val="000000"/>
                </a:solidFill>
                <a:latin typeface="Noto Serif TC Black" panose="02020900000000000000" pitchFamily="18" charset="-120"/>
                <a:ea typeface="Noto Serif TC Black" panose="02020900000000000000" pitchFamily="18" charset="-120"/>
              </a:rPr>
              <a:t>3</a:t>
            </a:r>
            <a:r>
              <a:rPr lang="zh-TW" altLang="en-US" b="1" dirty="0">
                <a:solidFill>
                  <a:srgbClr val="000000"/>
                </a:solidFill>
                <a:latin typeface="Noto Serif TC Black" panose="02020900000000000000" pitchFamily="18" charset="-120"/>
                <a:ea typeface="Noto Serif TC Black" panose="02020900000000000000" pitchFamily="18" charset="-120"/>
              </a:rPr>
              <a:t>局處同時開罰</a:t>
            </a:r>
            <a:endParaRPr lang="zh-TW" altLang="en-US" b="1" i="0" dirty="0">
              <a:solidFill>
                <a:srgbClr val="000000"/>
              </a:solidFill>
              <a:effectLst/>
              <a:latin typeface="Noto Serif TC Black" panose="02020900000000000000" pitchFamily="18" charset="-120"/>
              <a:ea typeface="Noto Serif TC Black" panose="02020900000000000000" pitchFamily="18" charset="-120"/>
            </a:endParaRPr>
          </a:p>
        </p:txBody>
      </p:sp>
      <p:sp>
        <p:nvSpPr>
          <p:cNvPr id="7" name="矩形 6">
            <a:extLst>
              <a:ext uri="{FF2B5EF4-FFF2-40B4-BE49-F238E27FC236}">
                <a16:creationId xmlns:a16="http://schemas.microsoft.com/office/drawing/2014/main" id="{080BB4EF-64DF-452A-A7A8-1507C42137E8}"/>
              </a:ext>
            </a:extLst>
          </p:cNvPr>
          <p:cNvSpPr/>
          <p:nvPr/>
        </p:nvSpPr>
        <p:spPr>
          <a:xfrm>
            <a:off x="4461510" y="3816152"/>
            <a:ext cx="4572000" cy="923330"/>
          </a:xfrm>
          <a:prstGeom prst="rect">
            <a:avLst/>
          </a:prstGeom>
        </p:spPr>
        <p:txBody>
          <a:bodyPr>
            <a:spAutoFit/>
          </a:bodyPr>
          <a:lstStyle/>
          <a:p>
            <a:r>
              <a:rPr lang="en-US" altLang="zh-TW" dirty="0">
                <a:latin typeface="Noto Serif TC Black" panose="02020900000000000000" pitchFamily="18" charset="-120"/>
                <a:ea typeface="Noto Serif TC Black" panose="02020900000000000000" pitchFamily="18" charset="-120"/>
              </a:rPr>
              <a:t>2021-10-22</a:t>
            </a:r>
          </a:p>
          <a:p>
            <a:r>
              <a:rPr lang="zh-TW" altLang="en-US" b="1" dirty="0">
                <a:solidFill>
                  <a:srgbClr val="000000"/>
                </a:solidFill>
                <a:latin typeface="Noto Serif TC Black" panose="02020900000000000000" pitchFamily="18" charset="-120"/>
                <a:ea typeface="Noto Serif TC Black" panose="02020900000000000000" pitchFamily="18" charset="-120"/>
              </a:rPr>
              <a:t>一運動協會疑以綠美化之名 涉嫌盜賣高灘地沙土被調查</a:t>
            </a:r>
            <a:endParaRPr lang="zh-TW" altLang="en-US" b="1" i="0" dirty="0">
              <a:solidFill>
                <a:srgbClr val="000000"/>
              </a:solidFill>
              <a:effectLst/>
              <a:latin typeface="Noto Serif TC Black" panose="02020900000000000000" pitchFamily="18" charset="-120"/>
              <a:ea typeface="Noto Serif TC Black" panose="02020900000000000000" pitchFamily="18" charset="-120"/>
            </a:endParaRPr>
          </a:p>
        </p:txBody>
      </p:sp>
      <p:pic>
        <p:nvPicPr>
          <p:cNvPr id="2054" name="Picture 6" descr="國內一家運動協會疑以整建球場為由，涉盜賣濁水溪土方，雲林調查站接獲檢舉展開調查。記者蔡維斌／翻攝">
            <a:extLst>
              <a:ext uri="{FF2B5EF4-FFF2-40B4-BE49-F238E27FC236}">
                <a16:creationId xmlns:a16="http://schemas.microsoft.com/office/drawing/2014/main" id="{C412A9B4-3168-41BC-9EA7-EE137B6C13C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023" y="3794417"/>
            <a:ext cx="4048952" cy="236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52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BFBA14-BB0F-4E14-9718-16DD078C9D36}"/>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新聞焦點</a:t>
            </a:r>
          </a:p>
        </p:txBody>
      </p:sp>
      <p:sp>
        <p:nvSpPr>
          <p:cNvPr id="4" name="投影片編號版面配置區 3">
            <a:extLst>
              <a:ext uri="{FF2B5EF4-FFF2-40B4-BE49-F238E27FC236}">
                <a16:creationId xmlns:a16="http://schemas.microsoft.com/office/drawing/2014/main" id="{5818D745-563E-4E3E-A04E-D6630CA7CE25}"/>
              </a:ext>
            </a:extLst>
          </p:cNvPr>
          <p:cNvSpPr>
            <a:spLocks noGrp="1"/>
          </p:cNvSpPr>
          <p:nvPr>
            <p:ph type="sldNum" sz="quarter" idx="12"/>
          </p:nvPr>
        </p:nvSpPr>
        <p:spPr/>
        <p:txBody>
          <a:bodyPr/>
          <a:lstStyle/>
          <a:p>
            <a:fld id="{62CF9B05-5255-46D1-B105-DC595399F1DC}" type="slidenum">
              <a:rPr lang="zh-TW" altLang="en-US" smtClean="0">
                <a:latin typeface="Noto Serif TC Black" panose="02020900000000000000" pitchFamily="18" charset="-120"/>
                <a:ea typeface="Noto Serif TC Black" panose="02020900000000000000" pitchFamily="18" charset="-120"/>
              </a:rPr>
              <a:pPr/>
              <a:t>8</a:t>
            </a:fld>
            <a:endParaRPr lang="zh-TW" altLang="en-US">
              <a:latin typeface="Noto Serif TC Black" panose="02020900000000000000" pitchFamily="18" charset="-120"/>
              <a:ea typeface="Noto Serif TC Black" panose="02020900000000000000" pitchFamily="18" charset="-120"/>
            </a:endParaRPr>
          </a:p>
        </p:txBody>
      </p:sp>
      <p:pic>
        <p:nvPicPr>
          <p:cNvPr id="3074" name="Picture 2" descr="彰化縣議員賴清美住家100公尺外土地被傾倒大批廢土，幾乎跟人一樣高。（記者劉曉欣翻攝）">
            <a:extLst>
              <a:ext uri="{FF2B5EF4-FFF2-40B4-BE49-F238E27FC236}">
                <a16:creationId xmlns:a16="http://schemas.microsoft.com/office/drawing/2014/main" id="{2040FEFB-9BBC-49A7-B54F-02079ACAF5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7869" y="1107110"/>
            <a:ext cx="3249199" cy="432959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9CD90430-FD29-4A6D-A67E-F84EDD47BBB3}"/>
              </a:ext>
            </a:extLst>
          </p:cNvPr>
          <p:cNvSpPr/>
          <p:nvPr/>
        </p:nvSpPr>
        <p:spPr>
          <a:xfrm>
            <a:off x="3749039" y="1107110"/>
            <a:ext cx="5047091" cy="5355312"/>
          </a:xfrm>
          <a:prstGeom prst="rect">
            <a:avLst/>
          </a:prstGeom>
        </p:spPr>
        <p:txBody>
          <a:bodyPr wrap="square">
            <a:spAutoFit/>
          </a:bodyPr>
          <a:lstStyle/>
          <a:p>
            <a:pPr fontAlgn="base"/>
            <a:r>
              <a:rPr lang="en-US" altLang="zh-TW" dirty="0">
                <a:latin typeface="Noto Serif TC Black" panose="02020900000000000000" pitchFamily="18" charset="-120"/>
                <a:ea typeface="Noto Serif TC Black" panose="02020900000000000000" pitchFamily="18" charset="-120"/>
              </a:rPr>
              <a:t>2021/09/30</a:t>
            </a:r>
          </a:p>
          <a:p>
            <a:pPr fontAlgn="base"/>
            <a:r>
              <a:rPr lang="zh-TW" altLang="en-US" b="1" dirty="0">
                <a:solidFill>
                  <a:srgbClr val="111111"/>
                </a:solidFill>
                <a:latin typeface="Noto Serif TC Black" panose="02020900000000000000" pitchFamily="18" charset="-120"/>
                <a:ea typeface="Noto Serif TC Black" panose="02020900000000000000" pitchFamily="18" charset="-120"/>
              </a:rPr>
              <a:t>誇張！彰化縣議員住家</a:t>
            </a:r>
            <a:r>
              <a:rPr lang="en-US" altLang="zh-TW" b="1" dirty="0">
                <a:solidFill>
                  <a:srgbClr val="111111"/>
                </a:solidFill>
                <a:latin typeface="Noto Serif TC Black" panose="02020900000000000000" pitchFamily="18" charset="-120"/>
                <a:ea typeface="Noto Serif TC Black" panose="02020900000000000000" pitchFamily="18" charset="-120"/>
              </a:rPr>
              <a:t>100</a:t>
            </a:r>
            <a:r>
              <a:rPr lang="zh-TW" altLang="en-US" b="1" dirty="0">
                <a:solidFill>
                  <a:srgbClr val="111111"/>
                </a:solidFill>
                <a:latin typeface="Noto Serif TC Black" panose="02020900000000000000" pitchFamily="18" charset="-120"/>
                <a:ea typeface="Noto Serif TC Black" panose="02020900000000000000" pitchFamily="18" charset="-120"/>
              </a:rPr>
              <a:t>公尺外空地 被傾倒廢土「跟人一樣高」</a:t>
            </a:r>
            <a:endParaRPr lang="en-US" altLang="zh-TW" b="1" i="0" dirty="0">
              <a:solidFill>
                <a:srgbClr val="111111"/>
              </a:solidFill>
              <a:effectLst/>
              <a:latin typeface="Noto Serif TC Black" panose="02020900000000000000" pitchFamily="18" charset="-120"/>
              <a:ea typeface="Noto Serif TC Black" panose="02020900000000000000" pitchFamily="18" charset="-120"/>
            </a:endParaRPr>
          </a:p>
          <a:p>
            <a:pPr fontAlgn="base"/>
            <a:r>
              <a:rPr lang="zh-TW" altLang="en-US" dirty="0">
                <a:latin typeface="Noto Serif TC Black" panose="02020900000000000000" pitchFamily="18" charset="-120"/>
                <a:ea typeface="Noto Serif TC Black" panose="02020900000000000000" pitchFamily="18" charset="-120"/>
              </a:rPr>
              <a:t>縣府調查發現，這塊土地是都市計畫區住宅區，是否開罰，還要找地主來了解。</a:t>
            </a:r>
            <a:r>
              <a:rPr lang="zh-TW" altLang="en-US" dirty="0">
                <a:solidFill>
                  <a:srgbClr val="FF0000"/>
                </a:solidFill>
                <a:latin typeface="Noto Serif TC Black" panose="02020900000000000000" pitchFamily="18" charset="-120"/>
                <a:ea typeface="Noto Serif TC Black" panose="02020900000000000000" pitchFamily="18" charset="-120"/>
              </a:rPr>
              <a:t>如果是一般土方未經申請就倒在農地上，就會以違反非都市土地使用管制規則，</a:t>
            </a:r>
            <a:r>
              <a:rPr lang="zh-TW" altLang="en-US" dirty="0">
                <a:latin typeface="Noto Serif TC Black" panose="02020900000000000000" pitchFamily="18" charset="-120"/>
                <a:ea typeface="Noto Serif TC Black" panose="02020900000000000000" pitchFamily="18" charset="-120"/>
              </a:rPr>
              <a:t>交由地政處以</a:t>
            </a:r>
            <a:r>
              <a:rPr lang="zh-TW" altLang="en-US" dirty="0">
                <a:solidFill>
                  <a:srgbClr val="FF0000"/>
                </a:solidFill>
                <a:latin typeface="Noto Serif TC Black" panose="02020900000000000000" pitchFamily="18" charset="-120"/>
                <a:ea typeface="Noto Serif TC Black" panose="02020900000000000000" pitchFamily="18" charset="-120"/>
              </a:rPr>
              <a:t>違反區域計畫法</a:t>
            </a:r>
            <a:r>
              <a:rPr lang="zh-TW" altLang="en-US" dirty="0">
                <a:latin typeface="Noto Serif TC Black" panose="02020900000000000000" pitchFamily="18" charset="-120"/>
                <a:ea typeface="Noto Serif TC Black" panose="02020900000000000000" pitchFamily="18" charset="-120"/>
              </a:rPr>
              <a:t>來裁處，以實際違法面積來開罰，有違規情事開罰</a:t>
            </a:r>
            <a:r>
              <a:rPr lang="en-US" altLang="zh-TW" dirty="0">
                <a:latin typeface="Noto Serif TC Black" panose="02020900000000000000" pitchFamily="18" charset="-120"/>
                <a:ea typeface="Noto Serif TC Black" panose="02020900000000000000" pitchFamily="18" charset="-120"/>
              </a:rPr>
              <a:t>6</a:t>
            </a:r>
            <a:r>
              <a:rPr lang="zh-TW" altLang="en-US" dirty="0">
                <a:latin typeface="Noto Serif TC Black" panose="02020900000000000000" pitchFamily="18" charset="-120"/>
                <a:ea typeface="Noto Serif TC Black" panose="02020900000000000000" pitchFamily="18" charset="-120"/>
              </a:rPr>
              <a:t>萬到</a:t>
            </a:r>
            <a:r>
              <a:rPr lang="en-US" altLang="zh-TW" dirty="0">
                <a:latin typeface="Noto Serif TC Black" panose="02020900000000000000" pitchFamily="18" charset="-120"/>
                <a:ea typeface="Noto Serif TC Black" panose="02020900000000000000" pitchFamily="18" charset="-120"/>
              </a:rPr>
              <a:t>30</a:t>
            </a:r>
            <a:r>
              <a:rPr lang="zh-TW" altLang="en-US" dirty="0">
                <a:latin typeface="Noto Serif TC Black" panose="02020900000000000000" pitchFamily="18" charset="-120"/>
                <a:ea typeface="Noto Serif TC Black" panose="02020900000000000000" pitchFamily="18" charset="-120"/>
              </a:rPr>
              <a:t>萬元。</a:t>
            </a:r>
          </a:p>
          <a:p>
            <a:pPr fontAlgn="base"/>
            <a:r>
              <a:rPr lang="zh-TW" altLang="en-US" dirty="0">
                <a:latin typeface="Noto Serif TC Black" panose="02020900000000000000" pitchFamily="18" charset="-120"/>
                <a:ea typeface="Noto Serif TC Black" panose="02020900000000000000" pitchFamily="18" charset="-120"/>
              </a:rPr>
              <a:t>農業處農務科長黃松欽說，縣府已訂定「彰化縣辦理</a:t>
            </a:r>
            <a:r>
              <a:rPr lang="zh-TW" altLang="en-US" dirty="0">
                <a:solidFill>
                  <a:srgbClr val="FF0000"/>
                </a:solidFill>
                <a:latin typeface="Noto Serif TC Black" panose="02020900000000000000" pitchFamily="18" charset="-120"/>
                <a:ea typeface="Noto Serif TC Black" panose="02020900000000000000" pitchFamily="18" charset="-120"/>
              </a:rPr>
              <a:t>農業用地申請改良作業要點</a:t>
            </a:r>
            <a:r>
              <a:rPr lang="zh-TW" altLang="en-US" dirty="0">
                <a:latin typeface="Noto Serif TC Black" panose="02020900000000000000" pitchFamily="18" charset="-120"/>
                <a:ea typeface="Noto Serif TC Black" panose="02020900000000000000" pitchFamily="18" charset="-120"/>
              </a:rPr>
              <a:t>」，也就是說，農地要回填土方改良土壤，必須提出完整的計畫書，檢附土方證明、檢測報告等等，原有土方也不得外運，不得超過旁邊農地高度，或是影響灌溉排水功能，申請計畫書審核通過後，再由轄區派出所、在地公所與相關單位進行不定期查核，如有違規將依區域計畫法、土石採取法、都市計畫法或刑法等相關法令查處。</a:t>
            </a:r>
          </a:p>
          <a:p>
            <a:pPr fontAlgn="base"/>
            <a:endParaRPr lang="zh-TW" altLang="en-US" b="1" i="0" dirty="0">
              <a:solidFill>
                <a:srgbClr val="111111"/>
              </a:solidFill>
              <a:effectLst/>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350187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09AC58-B534-4BA1-AA22-6ED8081564B3}"/>
              </a:ext>
            </a:extLst>
          </p:cNvPr>
          <p:cNvSpPr>
            <a:spLocks noGrp="1"/>
          </p:cNvSpPr>
          <p:nvPr>
            <p:ph type="title"/>
          </p:nvPr>
        </p:nvSpPr>
        <p:spPr/>
        <p:txBody>
          <a:bodyPr/>
          <a:lstStyle/>
          <a:p>
            <a:r>
              <a:rPr lang="zh-TW" altLang="en-US" dirty="0">
                <a:latin typeface="Noto Serif TC Black" panose="02020900000000000000" pitchFamily="18" charset="-120"/>
                <a:ea typeface="Noto Serif TC Black" panose="02020900000000000000" pitchFamily="18" charset="-120"/>
              </a:rPr>
              <a:t>新聞焦點</a:t>
            </a:r>
          </a:p>
        </p:txBody>
      </p:sp>
      <p:sp>
        <p:nvSpPr>
          <p:cNvPr id="27" name="投影片編號版面配置區 12">
            <a:extLst>
              <a:ext uri="{FF2B5EF4-FFF2-40B4-BE49-F238E27FC236}">
                <a16:creationId xmlns:a16="http://schemas.microsoft.com/office/drawing/2014/main" id="{63B981F5-C9D8-4444-B77D-B50C139850EF}"/>
              </a:ext>
            </a:extLst>
          </p:cNvPr>
          <p:cNvSpPr>
            <a:spLocks noGrp="1"/>
          </p:cNvSpPr>
          <p:nvPr>
            <p:ph type="sldNum" sz="quarter" idx="12"/>
          </p:nvPr>
        </p:nvSpPr>
        <p:spPr/>
        <p:txBody>
          <a:bodyPr/>
          <a:lstStyle/>
          <a:p>
            <a:fld id="{90CF1820-E576-432A-BD67-25331F74C9F9}" type="slidenum">
              <a:rPr lang="zh-TW" altLang="en-US" smtClean="0">
                <a:latin typeface="Noto Serif TC Black" panose="02020900000000000000" pitchFamily="18" charset="-120"/>
                <a:ea typeface="Noto Serif TC Black" panose="02020900000000000000" pitchFamily="18" charset="-120"/>
              </a:rPr>
              <a:pPr/>
              <a:t>9</a:t>
            </a:fld>
            <a:endParaRPr lang="zh-TW" altLang="en-US" b="1">
              <a:latin typeface="Noto Serif TC Black" panose="02020900000000000000" pitchFamily="18" charset="-120"/>
              <a:ea typeface="Noto Serif TC Black" panose="02020900000000000000" pitchFamily="18" charset="-120"/>
            </a:endParaRPr>
          </a:p>
        </p:txBody>
      </p:sp>
      <p:pic>
        <p:nvPicPr>
          <p:cNvPr id="5" name="Picture 2" descr="計程車被砂石場廢土壓垮，車頂全毀，戴姓駕駛頭部破裂不幸身亡。 記者楊湛華／攝影">
            <a:extLst>
              <a:ext uri="{FF2B5EF4-FFF2-40B4-BE49-F238E27FC236}">
                <a16:creationId xmlns:a16="http://schemas.microsoft.com/office/drawing/2014/main" id="{3E2249D8-ABA6-4E5D-800B-150B6F7275B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095312"/>
            <a:ext cx="4571372" cy="29444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網友質疑業者修補的方式相當不牢固，「看起來像本來就有破過，再隨便拿一層鐵皮補上去，隨時再破根本不意外吧？這能否算蓄意殺人了？」（圖取自Google map）">
            <a:extLst>
              <a:ext uri="{FF2B5EF4-FFF2-40B4-BE49-F238E27FC236}">
                <a16:creationId xmlns:a16="http://schemas.microsoft.com/office/drawing/2014/main" id="{669CFAF1-E569-49E3-BEA0-BFB05124F44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92762" y="1095312"/>
            <a:ext cx="4451237" cy="2944468"/>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BF140CEB-4A1D-40A5-8F78-F05427CE587C}"/>
              </a:ext>
            </a:extLst>
          </p:cNvPr>
          <p:cNvSpPr/>
          <p:nvPr/>
        </p:nvSpPr>
        <p:spPr>
          <a:xfrm>
            <a:off x="120763" y="4127342"/>
            <a:ext cx="8951178" cy="1477328"/>
          </a:xfrm>
          <a:prstGeom prst="rect">
            <a:avLst/>
          </a:prstGeom>
        </p:spPr>
        <p:txBody>
          <a:bodyPr wrap="square">
            <a:spAutoFit/>
          </a:bodyPr>
          <a:lstStyle/>
          <a:p>
            <a:r>
              <a:rPr lang="en-US" altLang="zh-TW" dirty="0">
                <a:solidFill>
                  <a:srgbClr val="111111"/>
                </a:solidFill>
                <a:latin typeface="Noto Serif TC Black" panose="02020900000000000000" pitchFamily="18" charset="-120"/>
                <a:ea typeface="Noto Serif TC Black" panose="02020900000000000000" pitchFamily="18" charset="-120"/>
              </a:rPr>
              <a:t>2021/10/12</a:t>
            </a:r>
          </a:p>
          <a:p>
            <a:r>
              <a:rPr lang="zh-TW" altLang="en-US" dirty="0">
                <a:solidFill>
                  <a:srgbClr val="111111"/>
                </a:solidFill>
                <a:latin typeface="Noto Serif TC Black" panose="02020900000000000000" pitchFamily="18" charset="-120"/>
                <a:ea typeface="Noto Serif TC Black" panose="02020900000000000000" pitchFamily="18" charset="-120"/>
              </a:rPr>
              <a:t>桃園市龜山區台</a:t>
            </a:r>
            <a:r>
              <a:rPr lang="en-US" altLang="zh-TW" dirty="0">
                <a:solidFill>
                  <a:srgbClr val="111111"/>
                </a:solidFill>
                <a:latin typeface="Noto Serif TC Black" panose="02020900000000000000" pitchFamily="18" charset="-120"/>
                <a:ea typeface="Noto Serif TC Black" panose="02020900000000000000" pitchFamily="18" charset="-120"/>
              </a:rPr>
              <a:t>1</a:t>
            </a:r>
            <a:r>
              <a:rPr lang="zh-TW" altLang="en-US" dirty="0">
                <a:solidFill>
                  <a:srgbClr val="111111"/>
                </a:solidFill>
                <a:latin typeface="Noto Serif TC Black" panose="02020900000000000000" pitchFamily="18" charset="-120"/>
                <a:ea typeface="Noto Serif TC Black" panose="02020900000000000000" pitchFamily="18" charset="-120"/>
              </a:rPr>
              <a:t>線</a:t>
            </a:r>
            <a:r>
              <a:rPr lang="en-US" altLang="zh-TW" dirty="0">
                <a:solidFill>
                  <a:srgbClr val="111111"/>
                </a:solidFill>
                <a:latin typeface="Noto Serif TC Black" panose="02020900000000000000" pitchFamily="18" charset="-120"/>
                <a:ea typeface="Noto Serif TC Black" panose="02020900000000000000" pitchFamily="18" charset="-120"/>
              </a:rPr>
              <a:t>17.5K</a:t>
            </a:r>
            <a:r>
              <a:rPr lang="zh-TW" altLang="en-US" dirty="0">
                <a:solidFill>
                  <a:srgbClr val="111111"/>
                </a:solidFill>
                <a:latin typeface="Noto Serif TC Black" panose="02020900000000000000" pitchFamily="18" charset="-120"/>
                <a:ea typeface="Noto Serif TC Black" panose="02020900000000000000" pitchFamily="18" charset="-120"/>
              </a:rPr>
              <a:t>、東萬壽路</a:t>
            </a:r>
            <a:r>
              <a:rPr lang="en-US" altLang="zh-TW" dirty="0">
                <a:solidFill>
                  <a:srgbClr val="111111"/>
                </a:solidFill>
                <a:latin typeface="Noto Serif TC Black" panose="02020900000000000000" pitchFamily="18" charset="-120"/>
                <a:ea typeface="Noto Serif TC Black" panose="02020900000000000000" pitchFamily="18" charset="-120"/>
              </a:rPr>
              <a:t>682</a:t>
            </a:r>
            <a:r>
              <a:rPr lang="zh-TW" altLang="en-US" dirty="0">
                <a:solidFill>
                  <a:srgbClr val="111111"/>
                </a:solidFill>
                <a:latin typeface="Noto Serif TC Black" panose="02020900000000000000" pitchFamily="18" charset="-120"/>
                <a:ea typeface="Noto Serif TC Black" panose="02020900000000000000" pitchFamily="18" charset="-120"/>
              </a:rPr>
              <a:t>號隸屬承恩企業股份有限公司的砂石廠，今天清晨</a:t>
            </a:r>
            <a:r>
              <a:rPr lang="en-US" altLang="zh-TW" dirty="0">
                <a:solidFill>
                  <a:srgbClr val="111111"/>
                </a:solidFill>
                <a:latin typeface="Noto Serif TC Black" panose="02020900000000000000" pitchFamily="18" charset="-120"/>
                <a:ea typeface="Noto Serif TC Black" panose="02020900000000000000" pitchFamily="18" charset="-120"/>
              </a:rPr>
              <a:t>4</a:t>
            </a:r>
            <a:r>
              <a:rPr lang="zh-TW" altLang="en-US" dirty="0">
                <a:solidFill>
                  <a:srgbClr val="111111"/>
                </a:solidFill>
                <a:latin typeface="Noto Serif TC Black" panose="02020900000000000000" pitchFamily="18" charset="-120"/>
                <a:ea typeface="Noto Serif TC Black" panose="02020900000000000000" pitchFamily="18" charset="-120"/>
              </a:rPr>
              <a:t>點</a:t>
            </a:r>
            <a:r>
              <a:rPr lang="en-US" altLang="zh-TW" dirty="0">
                <a:solidFill>
                  <a:srgbClr val="111111"/>
                </a:solidFill>
                <a:latin typeface="Noto Serif TC Black" panose="02020900000000000000" pitchFamily="18" charset="-120"/>
                <a:ea typeface="Noto Serif TC Black" panose="02020900000000000000" pitchFamily="18" charset="-120"/>
              </a:rPr>
              <a:t>30</a:t>
            </a:r>
            <a:r>
              <a:rPr lang="zh-TW" altLang="en-US" dirty="0">
                <a:solidFill>
                  <a:srgbClr val="111111"/>
                </a:solidFill>
                <a:latin typeface="Noto Serif TC Black" panose="02020900000000000000" pitchFamily="18" charset="-120"/>
                <a:ea typeface="Noto Serif TC Black" panose="02020900000000000000" pitchFamily="18" charset="-120"/>
              </a:rPr>
              <a:t>分廠區堆土場的大量土石突然坍塌，造成路過計程車戴姓司機連人帶車遭活埋；據砂石廠對向車道的監視器畫面顯示，該廠無預警洩出土石，接著計程車路過，瞬間大量土石坍塌，整個過程不到</a:t>
            </a:r>
            <a:r>
              <a:rPr lang="en-US" altLang="zh-TW" dirty="0">
                <a:solidFill>
                  <a:srgbClr val="111111"/>
                </a:solidFill>
                <a:latin typeface="Noto Serif TC Black" panose="02020900000000000000" pitchFamily="18" charset="-120"/>
                <a:ea typeface="Noto Serif TC Black" panose="02020900000000000000" pitchFamily="18" charset="-120"/>
              </a:rPr>
              <a:t>10</a:t>
            </a:r>
            <a:r>
              <a:rPr lang="zh-TW" altLang="en-US" dirty="0">
                <a:solidFill>
                  <a:srgbClr val="111111"/>
                </a:solidFill>
                <a:latin typeface="Noto Serif TC Black" panose="02020900000000000000" pitchFamily="18" charset="-120"/>
                <a:ea typeface="Noto Serif TC Black" panose="02020900000000000000" pitchFamily="18" charset="-120"/>
              </a:rPr>
              <a:t>秒時間，相當怵目驚心。</a:t>
            </a:r>
            <a:endParaRPr lang="zh-TW" altLang="en-US" dirty="0">
              <a:latin typeface="Noto Serif TC Black" panose="02020900000000000000" pitchFamily="18" charset="-120"/>
              <a:ea typeface="Noto Serif TC Black" panose="02020900000000000000" pitchFamily="18" charset="-120"/>
            </a:endParaRPr>
          </a:p>
        </p:txBody>
      </p:sp>
    </p:spTree>
    <p:extLst>
      <p:ext uri="{BB962C8B-B14F-4D97-AF65-F5344CB8AC3E}">
        <p14:creationId xmlns:p14="http://schemas.microsoft.com/office/powerpoint/2010/main" val="889912213"/>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7524</TotalTime>
  <Words>3221</Words>
  <Application>Microsoft Office PowerPoint</Application>
  <PresentationFormat>如螢幕大小 (4:3)</PresentationFormat>
  <Paragraphs>428</Paragraphs>
  <Slides>38</Slides>
  <Notes>2</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38</vt:i4>
      </vt:variant>
    </vt:vector>
  </HeadingPairs>
  <TitlesOfParts>
    <vt:vector size="47" baseType="lpstr">
      <vt:lpstr>Wingdings</vt:lpstr>
      <vt:lpstr>Arial</vt:lpstr>
      <vt:lpstr>Calibri Light</vt:lpstr>
      <vt:lpstr>Calibri</vt:lpstr>
      <vt:lpstr>微軟正黑體</vt:lpstr>
      <vt:lpstr>華康細圓體(P)</vt:lpstr>
      <vt:lpstr>Noto Serif TC Black</vt:lpstr>
      <vt:lpstr>Noto Serif TC SemiBold</vt:lpstr>
      <vt:lpstr>Office 佈景主題</vt:lpstr>
      <vt:lpstr>PowerPoint 簡報</vt:lpstr>
      <vt:lpstr>關於講師</vt:lpstr>
      <vt:lpstr>簡報大綱</vt:lpstr>
      <vt:lpstr>土壤是珍稀資源</vt:lpstr>
      <vt:lpstr>新聞焦點</vt:lpstr>
      <vt:lpstr>新聞焦點</vt:lpstr>
      <vt:lpstr>新聞焦點</vt:lpstr>
      <vt:lpstr>新聞焦點</vt:lpstr>
      <vt:lpstr>新聞焦點</vt:lpstr>
      <vt:lpstr>新聞焦點</vt:lpstr>
      <vt:lpstr>新聞焦點</vt:lpstr>
      <vt:lpstr>營建剩餘土石方是甚麼</vt:lpstr>
      <vt:lpstr>從行為來看</vt:lpstr>
      <vt:lpstr>從工區來看</vt:lpstr>
      <vt:lpstr>從物質來看</vt:lpstr>
      <vt:lpstr>營建剩餘土石方定義</vt:lpstr>
      <vt:lpstr>營建剩餘土石方分類-實務判定</vt:lpstr>
      <vt:lpstr>營建剩餘土石方內容物</vt:lpstr>
      <vt:lpstr>這也是營建剩餘土石方?</vt:lpstr>
      <vt:lpstr>營建工程施工階段副產物</vt:lpstr>
      <vt:lpstr>營建剩餘土石方需經妥善處理</vt:lpstr>
      <vt:lpstr>營建剩餘土石方該怎麼處理?</vt:lpstr>
      <vt:lpstr>營建剩餘土石方相關法規</vt:lpstr>
      <vt:lpstr>營建剩餘土石方處理方式</vt:lpstr>
      <vt:lpstr>廢棄物清理法與餘土關係</vt:lpstr>
      <vt:lpstr>甚麼是運送憑證(四聯單)</vt:lpstr>
      <vt:lpstr>四聯單怎產出的</vt:lpstr>
      <vt:lpstr>申報與查核</vt:lpstr>
      <vt:lpstr>二階段申報查核</vt:lpstr>
      <vt:lpstr>違法行為</vt:lpstr>
      <vt:lpstr>違法行為</vt:lpstr>
      <vt:lpstr>違法行為</vt:lpstr>
      <vt:lpstr>違法行為</vt:lpstr>
      <vt:lpstr>傾倒回填營建土方可能違反法規</vt:lpstr>
      <vt:lpstr>全流程流向管控</vt:lpstr>
      <vt:lpstr>科技可以輔助甚麼?</vt:lpstr>
      <vt:lpstr>我們的目標</vt:lpstr>
      <vt:lpstr>相關聯絡方式與資源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Baw</cp:lastModifiedBy>
  <cp:revision>132</cp:revision>
  <dcterms:created xsi:type="dcterms:W3CDTF">2016-10-25T23:39:29Z</dcterms:created>
  <dcterms:modified xsi:type="dcterms:W3CDTF">2022-10-03T04:54:34Z</dcterms:modified>
</cp:coreProperties>
</file>