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91" r:id="rId2"/>
    <p:sldId id="259" r:id="rId3"/>
    <p:sldId id="300" r:id="rId4"/>
    <p:sldId id="336" r:id="rId5"/>
    <p:sldId id="305" r:id="rId6"/>
    <p:sldId id="307" r:id="rId7"/>
    <p:sldId id="338" r:id="rId8"/>
    <p:sldId id="333" r:id="rId9"/>
    <p:sldId id="347" r:id="rId10"/>
    <p:sldId id="348" r:id="rId11"/>
    <p:sldId id="349" r:id="rId12"/>
    <p:sldId id="358" r:id="rId13"/>
    <p:sldId id="359" r:id="rId14"/>
    <p:sldId id="350" r:id="rId15"/>
    <p:sldId id="351" r:id="rId16"/>
    <p:sldId id="360" r:id="rId17"/>
    <p:sldId id="352" r:id="rId18"/>
    <p:sldId id="353" r:id="rId19"/>
    <p:sldId id="361" r:id="rId20"/>
    <p:sldId id="355" r:id="rId21"/>
    <p:sldId id="356" r:id="rId22"/>
    <p:sldId id="357" r:id="rId23"/>
    <p:sldId id="337" r:id="rId24"/>
    <p:sldId id="339" r:id="rId25"/>
    <p:sldId id="340" r:id="rId26"/>
    <p:sldId id="341" r:id="rId27"/>
    <p:sldId id="342" r:id="rId28"/>
    <p:sldId id="343" r:id="rId29"/>
    <p:sldId id="362" r:id="rId30"/>
    <p:sldId id="345" r:id="rId31"/>
    <p:sldId id="346" r:id="rId32"/>
    <p:sldId id="363" r:id="rId33"/>
    <p:sldId id="364" r:id="rId34"/>
    <p:sldId id="365" r:id="rId35"/>
    <p:sldId id="387" r:id="rId36"/>
    <p:sldId id="388" r:id="rId37"/>
    <p:sldId id="389" r:id="rId38"/>
    <p:sldId id="390" r:id="rId39"/>
    <p:sldId id="367" r:id="rId40"/>
    <p:sldId id="368" r:id="rId41"/>
    <p:sldId id="376" r:id="rId42"/>
    <p:sldId id="377" r:id="rId43"/>
    <p:sldId id="378" r:id="rId44"/>
    <p:sldId id="379" r:id="rId45"/>
    <p:sldId id="380" r:id="rId46"/>
    <p:sldId id="381" r:id="rId47"/>
    <p:sldId id="383" r:id="rId48"/>
    <p:sldId id="384" r:id="rId49"/>
    <p:sldId id="385" r:id="rId50"/>
    <p:sldId id="386" r:id="rId51"/>
    <p:sldId id="330" r:id="rId52"/>
  </p:sldIdLst>
  <p:sldSz cx="9144000" cy="6858000" type="screen4x3"/>
  <p:notesSz cx="6797675" cy="9928225"/>
  <p:defaultTextStyle>
    <a:defPPr>
      <a:defRPr lang="zh-TW"/>
    </a:defPPr>
    <a:lvl1pPr algn="ctr" rtl="0" fontAlgn="base">
      <a:spcBef>
        <a:spcPct val="0"/>
      </a:spcBef>
      <a:spcAft>
        <a:spcPct val="0"/>
      </a:spcAft>
      <a:defRPr kumimoji="1" sz="3600" b="1" kern="1200">
        <a:solidFill>
          <a:schemeClr val="tx1"/>
        </a:solidFill>
        <a:latin typeface="Arial" charset="0"/>
        <a:ea typeface="新細明體" charset="-120"/>
        <a:cs typeface="+mn-cs"/>
      </a:defRPr>
    </a:lvl1pPr>
    <a:lvl2pPr marL="457200" algn="ctr" rtl="0" fontAlgn="base">
      <a:spcBef>
        <a:spcPct val="0"/>
      </a:spcBef>
      <a:spcAft>
        <a:spcPct val="0"/>
      </a:spcAft>
      <a:defRPr kumimoji="1" sz="3600" b="1" kern="1200">
        <a:solidFill>
          <a:schemeClr val="tx1"/>
        </a:solidFill>
        <a:latin typeface="Arial" charset="0"/>
        <a:ea typeface="新細明體" charset="-120"/>
        <a:cs typeface="+mn-cs"/>
      </a:defRPr>
    </a:lvl2pPr>
    <a:lvl3pPr marL="914400" algn="ctr" rtl="0" fontAlgn="base">
      <a:spcBef>
        <a:spcPct val="0"/>
      </a:spcBef>
      <a:spcAft>
        <a:spcPct val="0"/>
      </a:spcAft>
      <a:defRPr kumimoji="1" sz="3600" b="1" kern="1200">
        <a:solidFill>
          <a:schemeClr val="tx1"/>
        </a:solidFill>
        <a:latin typeface="Arial" charset="0"/>
        <a:ea typeface="新細明體" charset="-120"/>
        <a:cs typeface="+mn-cs"/>
      </a:defRPr>
    </a:lvl3pPr>
    <a:lvl4pPr marL="1371600" algn="ctr" rtl="0" fontAlgn="base">
      <a:spcBef>
        <a:spcPct val="0"/>
      </a:spcBef>
      <a:spcAft>
        <a:spcPct val="0"/>
      </a:spcAft>
      <a:defRPr kumimoji="1" sz="3600" b="1" kern="1200">
        <a:solidFill>
          <a:schemeClr val="tx1"/>
        </a:solidFill>
        <a:latin typeface="Arial" charset="0"/>
        <a:ea typeface="新細明體" charset="-120"/>
        <a:cs typeface="+mn-cs"/>
      </a:defRPr>
    </a:lvl4pPr>
    <a:lvl5pPr marL="1828800" algn="ctr" rtl="0" fontAlgn="base">
      <a:spcBef>
        <a:spcPct val="0"/>
      </a:spcBef>
      <a:spcAft>
        <a:spcPct val="0"/>
      </a:spcAft>
      <a:defRPr kumimoji="1" sz="3600" b="1" kern="1200">
        <a:solidFill>
          <a:schemeClr val="tx1"/>
        </a:solidFill>
        <a:latin typeface="Arial" charset="0"/>
        <a:ea typeface="新細明體" charset="-120"/>
        <a:cs typeface="+mn-cs"/>
      </a:defRPr>
    </a:lvl5pPr>
    <a:lvl6pPr marL="2286000" algn="l" defTabSz="914400" rtl="0" eaLnBrk="1" latinLnBrk="0" hangingPunct="1">
      <a:defRPr kumimoji="1" sz="3600" b="1" kern="1200">
        <a:solidFill>
          <a:schemeClr val="tx1"/>
        </a:solidFill>
        <a:latin typeface="Arial" charset="0"/>
        <a:ea typeface="新細明體" charset="-120"/>
        <a:cs typeface="+mn-cs"/>
      </a:defRPr>
    </a:lvl6pPr>
    <a:lvl7pPr marL="2743200" algn="l" defTabSz="914400" rtl="0" eaLnBrk="1" latinLnBrk="0" hangingPunct="1">
      <a:defRPr kumimoji="1" sz="3600" b="1" kern="1200">
        <a:solidFill>
          <a:schemeClr val="tx1"/>
        </a:solidFill>
        <a:latin typeface="Arial" charset="0"/>
        <a:ea typeface="新細明體" charset="-120"/>
        <a:cs typeface="+mn-cs"/>
      </a:defRPr>
    </a:lvl7pPr>
    <a:lvl8pPr marL="3200400" algn="l" defTabSz="914400" rtl="0" eaLnBrk="1" latinLnBrk="0" hangingPunct="1">
      <a:defRPr kumimoji="1" sz="3600" b="1" kern="1200">
        <a:solidFill>
          <a:schemeClr val="tx1"/>
        </a:solidFill>
        <a:latin typeface="Arial" charset="0"/>
        <a:ea typeface="新細明體" charset="-120"/>
        <a:cs typeface="+mn-cs"/>
      </a:defRPr>
    </a:lvl8pPr>
    <a:lvl9pPr marL="3657600" algn="l" defTabSz="914400" rtl="0" eaLnBrk="1" latinLnBrk="0" hangingPunct="1">
      <a:defRPr kumimoji="1" sz="3600" b="1" kern="1200">
        <a:solidFill>
          <a:schemeClr val="tx1"/>
        </a:solidFill>
        <a:latin typeface="Arial"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00"/>
    <a:srgbClr val="FF99FF"/>
    <a:srgbClr val="FF66FF"/>
    <a:srgbClr val="0099CC"/>
    <a:srgbClr val="00CCFF"/>
    <a:srgbClr val="FFFFCC"/>
    <a:srgbClr val="FF0000"/>
    <a:srgbClr val="33CC33"/>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8" d="100"/>
          <a:sy n="78" d="100"/>
        </p:scale>
        <p:origin x="-1290" y="-7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ea typeface="新細明體" pitchFamily="18" charset="-120"/>
              </a:defRPr>
            </a:lvl1pPr>
          </a:lstStyle>
          <a:p>
            <a:pPr>
              <a:defRPr/>
            </a:pPr>
            <a:endParaRPr lang="en-US" altLang="zh-TW"/>
          </a:p>
        </p:txBody>
      </p:sp>
      <p:sp>
        <p:nvSpPr>
          <p:cNvPr id="4710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ea typeface="新細明體" pitchFamily="18" charset="-120"/>
              </a:defRPr>
            </a:lvl1pPr>
          </a:lstStyle>
          <a:p>
            <a:pPr>
              <a:defRPr/>
            </a:pPr>
            <a:fld id="{EC6098A6-D86F-46C0-B4D3-7E5932194E59}" type="datetimeFigureOut">
              <a:rPr lang="zh-TW" altLang="en-US"/>
              <a:pPr>
                <a:defRPr/>
              </a:pPr>
              <a:t>2017/8/22</a:t>
            </a:fld>
            <a:endParaRPr lang="en-US" altLang="zh-TW"/>
          </a:p>
        </p:txBody>
      </p:sp>
      <p:sp>
        <p:nvSpPr>
          <p:cNvPr id="47108"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ea typeface="新細明體" pitchFamily="18" charset="-120"/>
              </a:defRPr>
            </a:lvl1pPr>
          </a:lstStyle>
          <a:p>
            <a:pPr>
              <a:defRPr/>
            </a:pPr>
            <a:endParaRPr lang="en-US" altLang="zh-TW"/>
          </a:p>
        </p:txBody>
      </p:sp>
      <p:sp>
        <p:nvSpPr>
          <p:cNvPr id="47109" name="Rectangle 5"/>
          <p:cNvSpPr>
            <a:spLocks noGrp="1" noChangeArrowheads="1"/>
          </p:cNvSpPr>
          <p:nvPr>
            <p:ph type="sldNum" sz="quarter" idx="3"/>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ea typeface="新細明體" pitchFamily="18" charset="-120"/>
              </a:defRPr>
            </a:lvl1pPr>
          </a:lstStyle>
          <a:p>
            <a:pPr>
              <a:defRPr/>
            </a:pPr>
            <a:fld id="{8C95C5F0-20FD-421B-9D0E-7E2421D497F5}" type="slidenum">
              <a:rPr lang="zh-TW" altLang="en-US"/>
              <a:pPr>
                <a:defRPr/>
              </a:pPr>
              <a:t>‹#›</a:t>
            </a:fld>
            <a:endParaRPr lang="en-US" altLang="zh-TW"/>
          </a:p>
        </p:txBody>
      </p:sp>
    </p:spTree>
    <p:extLst>
      <p:ext uri="{BB962C8B-B14F-4D97-AF65-F5344CB8AC3E}">
        <p14:creationId xmlns:p14="http://schemas.microsoft.com/office/powerpoint/2010/main" val="1189306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ea typeface="新細明體" charset="-120"/>
              </a:defRPr>
            </a:lvl1pPr>
          </a:lstStyle>
          <a:p>
            <a:pPr>
              <a:defRPr/>
            </a:pPr>
            <a:endParaRPr lang="en-US" altLang="zh-TW"/>
          </a:p>
        </p:txBody>
      </p:sp>
      <p:sp>
        <p:nvSpPr>
          <p:cNvPr id="409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a typeface="新細明體" charset="-120"/>
              </a:defRPr>
            </a:lvl1pPr>
          </a:lstStyle>
          <a:p>
            <a:pPr>
              <a:defRPr/>
            </a:pPr>
            <a:endParaRPr lang="en-US" altLang="zh-TW"/>
          </a:p>
        </p:txBody>
      </p:sp>
      <p:sp>
        <p:nvSpPr>
          <p:cNvPr id="14340" name="Rectangle 4"/>
          <p:cNvSpPr>
            <a:spLocks noGrp="1" noRot="1" noChangeAspect="1" noChangeArrowheads="1" noTextEdit="1"/>
          </p:cNvSpPr>
          <p:nvPr>
            <p:ph type="sldImg" idx="2"/>
          </p:nvPr>
        </p:nvSpPr>
        <p:spPr bwMode="auto">
          <a:xfrm>
            <a:off x="919163" y="746125"/>
            <a:ext cx="4960937"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79450" y="4716463"/>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4102"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ea typeface="新細明體" charset="-120"/>
              </a:defRPr>
            </a:lvl1pPr>
          </a:lstStyle>
          <a:p>
            <a:pPr>
              <a:defRPr/>
            </a:pPr>
            <a:endParaRPr lang="en-US" altLang="zh-TW"/>
          </a:p>
        </p:txBody>
      </p:sp>
      <p:sp>
        <p:nvSpPr>
          <p:cNvPr id="4103" name="Rectangle 7"/>
          <p:cNvSpPr>
            <a:spLocks noGrp="1" noChangeArrowheads="1"/>
          </p:cNvSpPr>
          <p:nvPr>
            <p:ph type="sldNum" sz="quarter" idx="5"/>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a typeface="新細明體" charset="-120"/>
              </a:defRPr>
            </a:lvl1pPr>
          </a:lstStyle>
          <a:p>
            <a:pPr>
              <a:defRPr/>
            </a:pPr>
            <a:fld id="{1DD13DE8-4062-48EB-9A23-3EF4CD12E164}" type="slidenum">
              <a:rPr lang="en-US" altLang="zh-TW"/>
              <a:pPr>
                <a:defRPr/>
              </a:pPr>
              <a:t>‹#›</a:t>
            </a:fld>
            <a:endParaRPr lang="en-US" altLang="zh-TW"/>
          </a:p>
        </p:txBody>
      </p:sp>
    </p:spTree>
    <p:extLst>
      <p:ext uri="{BB962C8B-B14F-4D97-AF65-F5344CB8AC3E}">
        <p14:creationId xmlns:p14="http://schemas.microsoft.com/office/powerpoint/2010/main" val="39812659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a:xfrm>
            <a:off x="915988" y="744538"/>
            <a:ext cx="4965700" cy="3724275"/>
          </a:xfrm>
          <a:ln/>
        </p:spPr>
      </p:sp>
      <p:sp>
        <p:nvSpPr>
          <p:cNvPr id="7782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a:spcBef>
                <a:spcPct val="0"/>
              </a:spcBef>
            </a:pPr>
            <a:endParaRPr lang="zh-TW" altLang="en-US" smtClean="0"/>
          </a:p>
        </p:txBody>
      </p:sp>
      <p:sp>
        <p:nvSpPr>
          <p:cNvPr id="77828" name="投影片編號版面配置區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20750" eaLnBrk="0" hangingPunct="0">
              <a:defRPr kumimoji="1" sz="3600" b="1">
                <a:solidFill>
                  <a:schemeClr val="tx1"/>
                </a:solidFill>
                <a:latin typeface="Arial" charset="0"/>
                <a:ea typeface="新細明體" charset="-120"/>
              </a:defRPr>
            </a:lvl1pPr>
            <a:lvl2pPr marL="747713" indent="-287338" defTabSz="920750" eaLnBrk="0" hangingPunct="0">
              <a:defRPr kumimoji="1" sz="3600" b="1">
                <a:solidFill>
                  <a:schemeClr val="tx1"/>
                </a:solidFill>
                <a:latin typeface="Arial" charset="0"/>
                <a:ea typeface="新細明體" charset="-120"/>
              </a:defRPr>
            </a:lvl2pPr>
            <a:lvl3pPr marL="1150938" indent="-230188" defTabSz="920750" eaLnBrk="0" hangingPunct="0">
              <a:defRPr kumimoji="1" sz="3600" b="1">
                <a:solidFill>
                  <a:schemeClr val="tx1"/>
                </a:solidFill>
                <a:latin typeface="Arial" charset="0"/>
                <a:ea typeface="新細明體" charset="-120"/>
              </a:defRPr>
            </a:lvl3pPr>
            <a:lvl4pPr marL="1611313" indent="-230188" defTabSz="920750" eaLnBrk="0" hangingPunct="0">
              <a:defRPr kumimoji="1" sz="3600" b="1">
                <a:solidFill>
                  <a:schemeClr val="tx1"/>
                </a:solidFill>
                <a:latin typeface="Arial" charset="0"/>
                <a:ea typeface="新細明體" charset="-120"/>
              </a:defRPr>
            </a:lvl4pPr>
            <a:lvl5pPr marL="2073275" indent="-230188" defTabSz="920750" eaLnBrk="0" hangingPunct="0">
              <a:defRPr kumimoji="1" sz="3600" b="1">
                <a:solidFill>
                  <a:schemeClr val="tx1"/>
                </a:solidFill>
                <a:latin typeface="Arial" charset="0"/>
                <a:ea typeface="新細明體" charset="-120"/>
              </a:defRPr>
            </a:lvl5pPr>
            <a:lvl6pPr marL="2530475" indent="-230188" algn="ctr" defTabSz="920750" eaLnBrk="0" fontAlgn="base" hangingPunct="0">
              <a:spcBef>
                <a:spcPct val="0"/>
              </a:spcBef>
              <a:spcAft>
                <a:spcPct val="0"/>
              </a:spcAft>
              <a:defRPr kumimoji="1" sz="3600" b="1">
                <a:solidFill>
                  <a:schemeClr val="tx1"/>
                </a:solidFill>
                <a:latin typeface="Arial" charset="0"/>
                <a:ea typeface="新細明體" charset="-120"/>
              </a:defRPr>
            </a:lvl6pPr>
            <a:lvl7pPr marL="2987675" indent="-230188" algn="ctr" defTabSz="920750" eaLnBrk="0" fontAlgn="base" hangingPunct="0">
              <a:spcBef>
                <a:spcPct val="0"/>
              </a:spcBef>
              <a:spcAft>
                <a:spcPct val="0"/>
              </a:spcAft>
              <a:defRPr kumimoji="1" sz="3600" b="1">
                <a:solidFill>
                  <a:schemeClr val="tx1"/>
                </a:solidFill>
                <a:latin typeface="Arial" charset="0"/>
                <a:ea typeface="新細明體" charset="-120"/>
              </a:defRPr>
            </a:lvl7pPr>
            <a:lvl8pPr marL="3444875" indent="-230188" algn="ctr" defTabSz="920750" eaLnBrk="0" fontAlgn="base" hangingPunct="0">
              <a:spcBef>
                <a:spcPct val="0"/>
              </a:spcBef>
              <a:spcAft>
                <a:spcPct val="0"/>
              </a:spcAft>
              <a:defRPr kumimoji="1" sz="3600" b="1">
                <a:solidFill>
                  <a:schemeClr val="tx1"/>
                </a:solidFill>
                <a:latin typeface="Arial" charset="0"/>
                <a:ea typeface="新細明體" charset="-120"/>
              </a:defRPr>
            </a:lvl8pPr>
            <a:lvl9pPr marL="3902075" indent="-230188" algn="ctr" defTabSz="920750" eaLnBrk="0" fontAlgn="base" hangingPunct="0">
              <a:spcBef>
                <a:spcPct val="0"/>
              </a:spcBef>
              <a:spcAft>
                <a:spcPct val="0"/>
              </a:spcAft>
              <a:defRPr kumimoji="1" sz="3600" b="1">
                <a:solidFill>
                  <a:schemeClr val="tx1"/>
                </a:solidFill>
                <a:latin typeface="Arial" charset="0"/>
                <a:ea typeface="新細明體" charset="-120"/>
              </a:defRPr>
            </a:lvl9pPr>
          </a:lstStyle>
          <a:p>
            <a:pPr algn="r" eaLnBrk="1" hangingPunct="1"/>
            <a:fld id="{3435010A-8835-4C80-9EE8-A8ABD736A741}" type="slidenum">
              <a:rPr kumimoji="0" lang="zh-TW" altLang="en-US" sz="1200" b="0">
                <a:latin typeface="Calibri" pitchFamily="34" charset="0"/>
              </a:rPr>
              <a:pPr algn="r" eaLnBrk="1" hangingPunct="1"/>
              <a:t>10</a:t>
            </a:fld>
            <a:endParaRPr kumimoji="0" lang="en-US" altLang="zh-TW" sz="1200" b="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投影片圖像版面配置區 1"/>
          <p:cNvSpPr>
            <a:spLocks noGrp="1" noRot="1" noChangeAspect="1" noTextEdit="1"/>
          </p:cNvSpPr>
          <p:nvPr>
            <p:ph type="sldImg"/>
          </p:nvPr>
        </p:nvSpPr>
        <p:spPr>
          <a:xfrm>
            <a:off x="915988" y="744538"/>
            <a:ext cx="4965700" cy="3724275"/>
          </a:xfrm>
          <a:ln/>
        </p:spPr>
      </p:sp>
      <p:sp>
        <p:nvSpPr>
          <p:cNvPr id="7987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a:spcBef>
                <a:spcPct val="0"/>
              </a:spcBef>
            </a:pPr>
            <a:endParaRPr lang="zh-TW" altLang="en-US" smtClean="0"/>
          </a:p>
        </p:txBody>
      </p:sp>
      <p:sp>
        <p:nvSpPr>
          <p:cNvPr id="79876" name="投影片編號版面配置區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20750" eaLnBrk="0" hangingPunct="0">
              <a:defRPr kumimoji="1" sz="3600" b="1">
                <a:solidFill>
                  <a:schemeClr val="tx1"/>
                </a:solidFill>
                <a:latin typeface="Arial" charset="0"/>
                <a:ea typeface="新細明體" charset="-120"/>
              </a:defRPr>
            </a:lvl1pPr>
            <a:lvl2pPr marL="747713" indent="-287338" defTabSz="920750" eaLnBrk="0" hangingPunct="0">
              <a:defRPr kumimoji="1" sz="3600" b="1">
                <a:solidFill>
                  <a:schemeClr val="tx1"/>
                </a:solidFill>
                <a:latin typeface="Arial" charset="0"/>
                <a:ea typeface="新細明體" charset="-120"/>
              </a:defRPr>
            </a:lvl2pPr>
            <a:lvl3pPr marL="1150938" indent="-230188" defTabSz="920750" eaLnBrk="0" hangingPunct="0">
              <a:defRPr kumimoji="1" sz="3600" b="1">
                <a:solidFill>
                  <a:schemeClr val="tx1"/>
                </a:solidFill>
                <a:latin typeface="Arial" charset="0"/>
                <a:ea typeface="新細明體" charset="-120"/>
              </a:defRPr>
            </a:lvl3pPr>
            <a:lvl4pPr marL="1611313" indent="-230188" defTabSz="920750" eaLnBrk="0" hangingPunct="0">
              <a:defRPr kumimoji="1" sz="3600" b="1">
                <a:solidFill>
                  <a:schemeClr val="tx1"/>
                </a:solidFill>
                <a:latin typeface="Arial" charset="0"/>
                <a:ea typeface="新細明體" charset="-120"/>
              </a:defRPr>
            </a:lvl4pPr>
            <a:lvl5pPr marL="2073275" indent="-230188" defTabSz="920750" eaLnBrk="0" hangingPunct="0">
              <a:defRPr kumimoji="1" sz="3600" b="1">
                <a:solidFill>
                  <a:schemeClr val="tx1"/>
                </a:solidFill>
                <a:latin typeface="Arial" charset="0"/>
                <a:ea typeface="新細明體" charset="-120"/>
              </a:defRPr>
            </a:lvl5pPr>
            <a:lvl6pPr marL="2530475" indent="-230188" algn="ctr" defTabSz="920750" eaLnBrk="0" fontAlgn="base" hangingPunct="0">
              <a:spcBef>
                <a:spcPct val="0"/>
              </a:spcBef>
              <a:spcAft>
                <a:spcPct val="0"/>
              </a:spcAft>
              <a:defRPr kumimoji="1" sz="3600" b="1">
                <a:solidFill>
                  <a:schemeClr val="tx1"/>
                </a:solidFill>
                <a:latin typeface="Arial" charset="0"/>
                <a:ea typeface="新細明體" charset="-120"/>
              </a:defRPr>
            </a:lvl6pPr>
            <a:lvl7pPr marL="2987675" indent="-230188" algn="ctr" defTabSz="920750" eaLnBrk="0" fontAlgn="base" hangingPunct="0">
              <a:spcBef>
                <a:spcPct val="0"/>
              </a:spcBef>
              <a:spcAft>
                <a:spcPct val="0"/>
              </a:spcAft>
              <a:defRPr kumimoji="1" sz="3600" b="1">
                <a:solidFill>
                  <a:schemeClr val="tx1"/>
                </a:solidFill>
                <a:latin typeface="Arial" charset="0"/>
                <a:ea typeface="新細明體" charset="-120"/>
              </a:defRPr>
            </a:lvl7pPr>
            <a:lvl8pPr marL="3444875" indent="-230188" algn="ctr" defTabSz="920750" eaLnBrk="0" fontAlgn="base" hangingPunct="0">
              <a:spcBef>
                <a:spcPct val="0"/>
              </a:spcBef>
              <a:spcAft>
                <a:spcPct val="0"/>
              </a:spcAft>
              <a:defRPr kumimoji="1" sz="3600" b="1">
                <a:solidFill>
                  <a:schemeClr val="tx1"/>
                </a:solidFill>
                <a:latin typeface="Arial" charset="0"/>
                <a:ea typeface="新細明體" charset="-120"/>
              </a:defRPr>
            </a:lvl8pPr>
            <a:lvl9pPr marL="3902075" indent="-230188" algn="ctr" defTabSz="920750" eaLnBrk="0" fontAlgn="base" hangingPunct="0">
              <a:spcBef>
                <a:spcPct val="0"/>
              </a:spcBef>
              <a:spcAft>
                <a:spcPct val="0"/>
              </a:spcAft>
              <a:defRPr kumimoji="1" sz="3600" b="1">
                <a:solidFill>
                  <a:schemeClr val="tx1"/>
                </a:solidFill>
                <a:latin typeface="Arial" charset="0"/>
                <a:ea typeface="新細明體" charset="-120"/>
              </a:defRPr>
            </a:lvl9pPr>
          </a:lstStyle>
          <a:p>
            <a:pPr algn="r" eaLnBrk="1" hangingPunct="1"/>
            <a:fld id="{7780031F-1888-45D7-BEBF-7F439F9EC91E}" type="slidenum">
              <a:rPr kumimoji="0" lang="zh-TW" altLang="en-US" sz="1200" b="0">
                <a:latin typeface="Calibri" pitchFamily="34" charset="0"/>
              </a:rPr>
              <a:pPr algn="r" eaLnBrk="1" hangingPunct="1"/>
              <a:t>11</a:t>
            </a:fld>
            <a:endParaRPr kumimoji="0" lang="en-US" altLang="zh-TW" sz="1200" b="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投影片圖像版面配置區 1"/>
          <p:cNvSpPr>
            <a:spLocks noGrp="1" noRot="1" noChangeAspect="1" noTextEdit="1"/>
          </p:cNvSpPr>
          <p:nvPr>
            <p:ph type="sldImg"/>
          </p:nvPr>
        </p:nvSpPr>
        <p:spPr>
          <a:xfrm>
            <a:off x="915988" y="744538"/>
            <a:ext cx="4965700" cy="3724275"/>
          </a:xfrm>
          <a:ln/>
        </p:spPr>
      </p:sp>
      <p:sp>
        <p:nvSpPr>
          <p:cNvPr id="7987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a:spcBef>
                <a:spcPct val="0"/>
              </a:spcBef>
            </a:pPr>
            <a:endParaRPr lang="zh-TW" altLang="en-US" smtClean="0"/>
          </a:p>
        </p:txBody>
      </p:sp>
      <p:sp>
        <p:nvSpPr>
          <p:cNvPr id="79876" name="投影片編號版面配置區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20750" eaLnBrk="0" hangingPunct="0">
              <a:defRPr kumimoji="1" sz="3600" b="1">
                <a:solidFill>
                  <a:schemeClr val="tx1"/>
                </a:solidFill>
                <a:latin typeface="Arial" charset="0"/>
                <a:ea typeface="新細明體" charset="-120"/>
              </a:defRPr>
            </a:lvl1pPr>
            <a:lvl2pPr marL="747713" indent="-287338" defTabSz="920750" eaLnBrk="0" hangingPunct="0">
              <a:defRPr kumimoji="1" sz="3600" b="1">
                <a:solidFill>
                  <a:schemeClr val="tx1"/>
                </a:solidFill>
                <a:latin typeface="Arial" charset="0"/>
                <a:ea typeface="新細明體" charset="-120"/>
              </a:defRPr>
            </a:lvl2pPr>
            <a:lvl3pPr marL="1150938" indent="-230188" defTabSz="920750" eaLnBrk="0" hangingPunct="0">
              <a:defRPr kumimoji="1" sz="3600" b="1">
                <a:solidFill>
                  <a:schemeClr val="tx1"/>
                </a:solidFill>
                <a:latin typeface="Arial" charset="0"/>
                <a:ea typeface="新細明體" charset="-120"/>
              </a:defRPr>
            </a:lvl3pPr>
            <a:lvl4pPr marL="1611313" indent="-230188" defTabSz="920750" eaLnBrk="0" hangingPunct="0">
              <a:defRPr kumimoji="1" sz="3600" b="1">
                <a:solidFill>
                  <a:schemeClr val="tx1"/>
                </a:solidFill>
                <a:latin typeface="Arial" charset="0"/>
                <a:ea typeface="新細明體" charset="-120"/>
              </a:defRPr>
            </a:lvl4pPr>
            <a:lvl5pPr marL="2073275" indent="-230188" defTabSz="920750" eaLnBrk="0" hangingPunct="0">
              <a:defRPr kumimoji="1" sz="3600" b="1">
                <a:solidFill>
                  <a:schemeClr val="tx1"/>
                </a:solidFill>
                <a:latin typeface="Arial" charset="0"/>
                <a:ea typeface="新細明體" charset="-120"/>
              </a:defRPr>
            </a:lvl5pPr>
            <a:lvl6pPr marL="2530475" indent="-230188" algn="ctr" defTabSz="920750" eaLnBrk="0" fontAlgn="base" hangingPunct="0">
              <a:spcBef>
                <a:spcPct val="0"/>
              </a:spcBef>
              <a:spcAft>
                <a:spcPct val="0"/>
              </a:spcAft>
              <a:defRPr kumimoji="1" sz="3600" b="1">
                <a:solidFill>
                  <a:schemeClr val="tx1"/>
                </a:solidFill>
                <a:latin typeface="Arial" charset="0"/>
                <a:ea typeface="新細明體" charset="-120"/>
              </a:defRPr>
            </a:lvl6pPr>
            <a:lvl7pPr marL="2987675" indent="-230188" algn="ctr" defTabSz="920750" eaLnBrk="0" fontAlgn="base" hangingPunct="0">
              <a:spcBef>
                <a:spcPct val="0"/>
              </a:spcBef>
              <a:spcAft>
                <a:spcPct val="0"/>
              </a:spcAft>
              <a:defRPr kumimoji="1" sz="3600" b="1">
                <a:solidFill>
                  <a:schemeClr val="tx1"/>
                </a:solidFill>
                <a:latin typeface="Arial" charset="0"/>
                <a:ea typeface="新細明體" charset="-120"/>
              </a:defRPr>
            </a:lvl7pPr>
            <a:lvl8pPr marL="3444875" indent="-230188" algn="ctr" defTabSz="920750" eaLnBrk="0" fontAlgn="base" hangingPunct="0">
              <a:spcBef>
                <a:spcPct val="0"/>
              </a:spcBef>
              <a:spcAft>
                <a:spcPct val="0"/>
              </a:spcAft>
              <a:defRPr kumimoji="1" sz="3600" b="1">
                <a:solidFill>
                  <a:schemeClr val="tx1"/>
                </a:solidFill>
                <a:latin typeface="Arial" charset="0"/>
                <a:ea typeface="新細明體" charset="-120"/>
              </a:defRPr>
            </a:lvl8pPr>
            <a:lvl9pPr marL="3902075" indent="-230188" algn="ctr" defTabSz="920750" eaLnBrk="0" fontAlgn="base" hangingPunct="0">
              <a:spcBef>
                <a:spcPct val="0"/>
              </a:spcBef>
              <a:spcAft>
                <a:spcPct val="0"/>
              </a:spcAft>
              <a:defRPr kumimoji="1" sz="3600" b="1">
                <a:solidFill>
                  <a:schemeClr val="tx1"/>
                </a:solidFill>
                <a:latin typeface="Arial" charset="0"/>
                <a:ea typeface="新細明體" charset="-120"/>
              </a:defRPr>
            </a:lvl9pPr>
          </a:lstStyle>
          <a:p>
            <a:pPr algn="r" eaLnBrk="1" hangingPunct="1"/>
            <a:fld id="{7780031F-1888-45D7-BEBF-7F439F9EC91E}" type="slidenum">
              <a:rPr kumimoji="0" lang="zh-TW" altLang="en-US" sz="1200" b="0">
                <a:latin typeface="Calibri" pitchFamily="34" charset="0"/>
              </a:rPr>
              <a:pPr algn="r" eaLnBrk="1" hangingPunct="1"/>
              <a:t>12</a:t>
            </a:fld>
            <a:endParaRPr kumimoji="0" lang="en-US" altLang="zh-TW" sz="1200" b="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投影片圖像版面配置區 1"/>
          <p:cNvSpPr>
            <a:spLocks noGrp="1" noRot="1" noChangeAspect="1" noTextEdit="1"/>
          </p:cNvSpPr>
          <p:nvPr>
            <p:ph type="sldImg"/>
          </p:nvPr>
        </p:nvSpPr>
        <p:spPr>
          <a:xfrm>
            <a:off x="915988" y="744538"/>
            <a:ext cx="4965700" cy="3724275"/>
          </a:xfrm>
          <a:ln/>
        </p:spPr>
      </p:sp>
      <p:sp>
        <p:nvSpPr>
          <p:cNvPr id="7987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a:spcBef>
                <a:spcPct val="0"/>
              </a:spcBef>
            </a:pPr>
            <a:endParaRPr lang="zh-TW" altLang="en-US" smtClean="0"/>
          </a:p>
        </p:txBody>
      </p:sp>
      <p:sp>
        <p:nvSpPr>
          <p:cNvPr id="79876" name="投影片編號版面配置區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20750" eaLnBrk="0" hangingPunct="0">
              <a:defRPr kumimoji="1" sz="3600" b="1">
                <a:solidFill>
                  <a:schemeClr val="tx1"/>
                </a:solidFill>
                <a:latin typeface="Arial" charset="0"/>
                <a:ea typeface="新細明體" charset="-120"/>
              </a:defRPr>
            </a:lvl1pPr>
            <a:lvl2pPr marL="747713" indent="-287338" defTabSz="920750" eaLnBrk="0" hangingPunct="0">
              <a:defRPr kumimoji="1" sz="3600" b="1">
                <a:solidFill>
                  <a:schemeClr val="tx1"/>
                </a:solidFill>
                <a:latin typeface="Arial" charset="0"/>
                <a:ea typeface="新細明體" charset="-120"/>
              </a:defRPr>
            </a:lvl2pPr>
            <a:lvl3pPr marL="1150938" indent="-230188" defTabSz="920750" eaLnBrk="0" hangingPunct="0">
              <a:defRPr kumimoji="1" sz="3600" b="1">
                <a:solidFill>
                  <a:schemeClr val="tx1"/>
                </a:solidFill>
                <a:latin typeface="Arial" charset="0"/>
                <a:ea typeface="新細明體" charset="-120"/>
              </a:defRPr>
            </a:lvl3pPr>
            <a:lvl4pPr marL="1611313" indent="-230188" defTabSz="920750" eaLnBrk="0" hangingPunct="0">
              <a:defRPr kumimoji="1" sz="3600" b="1">
                <a:solidFill>
                  <a:schemeClr val="tx1"/>
                </a:solidFill>
                <a:latin typeface="Arial" charset="0"/>
                <a:ea typeface="新細明體" charset="-120"/>
              </a:defRPr>
            </a:lvl4pPr>
            <a:lvl5pPr marL="2073275" indent="-230188" defTabSz="920750" eaLnBrk="0" hangingPunct="0">
              <a:defRPr kumimoji="1" sz="3600" b="1">
                <a:solidFill>
                  <a:schemeClr val="tx1"/>
                </a:solidFill>
                <a:latin typeface="Arial" charset="0"/>
                <a:ea typeface="新細明體" charset="-120"/>
              </a:defRPr>
            </a:lvl5pPr>
            <a:lvl6pPr marL="2530475" indent="-230188" algn="ctr" defTabSz="920750" eaLnBrk="0" fontAlgn="base" hangingPunct="0">
              <a:spcBef>
                <a:spcPct val="0"/>
              </a:spcBef>
              <a:spcAft>
                <a:spcPct val="0"/>
              </a:spcAft>
              <a:defRPr kumimoji="1" sz="3600" b="1">
                <a:solidFill>
                  <a:schemeClr val="tx1"/>
                </a:solidFill>
                <a:latin typeface="Arial" charset="0"/>
                <a:ea typeface="新細明體" charset="-120"/>
              </a:defRPr>
            </a:lvl6pPr>
            <a:lvl7pPr marL="2987675" indent="-230188" algn="ctr" defTabSz="920750" eaLnBrk="0" fontAlgn="base" hangingPunct="0">
              <a:spcBef>
                <a:spcPct val="0"/>
              </a:spcBef>
              <a:spcAft>
                <a:spcPct val="0"/>
              </a:spcAft>
              <a:defRPr kumimoji="1" sz="3600" b="1">
                <a:solidFill>
                  <a:schemeClr val="tx1"/>
                </a:solidFill>
                <a:latin typeface="Arial" charset="0"/>
                <a:ea typeface="新細明體" charset="-120"/>
              </a:defRPr>
            </a:lvl7pPr>
            <a:lvl8pPr marL="3444875" indent="-230188" algn="ctr" defTabSz="920750" eaLnBrk="0" fontAlgn="base" hangingPunct="0">
              <a:spcBef>
                <a:spcPct val="0"/>
              </a:spcBef>
              <a:spcAft>
                <a:spcPct val="0"/>
              </a:spcAft>
              <a:defRPr kumimoji="1" sz="3600" b="1">
                <a:solidFill>
                  <a:schemeClr val="tx1"/>
                </a:solidFill>
                <a:latin typeface="Arial" charset="0"/>
                <a:ea typeface="新細明體" charset="-120"/>
              </a:defRPr>
            </a:lvl8pPr>
            <a:lvl9pPr marL="3902075" indent="-230188" algn="ctr" defTabSz="920750" eaLnBrk="0" fontAlgn="base" hangingPunct="0">
              <a:spcBef>
                <a:spcPct val="0"/>
              </a:spcBef>
              <a:spcAft>
                <a:spcPct val="0"/>
              </a:spcAft>
              <a:defRPr kumimoji="1" sz="3600" b="1">
                <a:solidFill>
                  <a:schemeClr val="tx1"/>
                </a:solidFill>
                <a:latin typeface="Arial" charset="0"/>
                <a:ea typeface="新細明體" charset="-120"/>
              </a:defRPr>
            </a:lvl9pPr>
          </a:lstStyle>
          <a:p>
            <a:pPr algn="r" eaLnBrk="1" hangingPunct="1"/>
            <a:fld id="{7780031F-1888-45D7-BEBF-7F439F9EC91E}" type="slidenum">
              <a:rPr kumimoji="0" lang="zh-TW" altLang="en-US" sz="1200" b="0">
                <a:latin typeface="Calibri" pitchFamily="34" charset="0"/>
              </a:rPr>
              <a:pPr algn="r" eaLnBrk="1" hangingPunct="1"/>
              <a:t>13</a:t>
            </a:fld>
            <a:endParaRPr kumimoji="0" lang="en-US" altLang="zh-TW" sz="1200" b="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a:xfrm>
            <a:off x="915988" y="744538"/>
            <a:ext cx="4965700" cy="3724275"/>
          </a:xfrm>
          <a:ln/>
        </p:spPr>
      </p:sp>
      <p:sp>
        <p:nvSpPr>
          <p:cNvPr id="8192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a:spcBef>
                <a:spcPct val="0"/>
              </a:spcBef>
            </a:pPr>
            <a:endParaRPr lang="zh-TW" altLang="en-US" smtClean="0"/>
          </a:p>
        </p:txBody>
      </p:sp>
      <p:sp>
        <p:nvSpPr>
          <p:cNvPr id="81924" name="投影片編號版面配置區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20750" eaLnBrk="0" hangingPunct="0">
              <a:defRPr kumimoji="1" sz="3600" b="1">
                <a:solidFill>
                  <a:schemeClr val="tx1"/>
                </a:solidFill>
                <a:latin typeface="Arial" charset="0"/>
                <a:ea typeface="新細明體" charset="-120"/>
              </a:defRPr>
            </a:lvl1pPr>
            <a:lvl2pPr marL="747713" indent="-287338" defTabSz="920750" eaLnBrk="0" hangingPunct="0">
              <a:defRPr kumimoji="1" sz="3600" b="1">
                <a:solidFill>
                  <a:schemeClr val="tx1"/>
                </a:solidFill>
                <a:latin typeface="Arial" charset="0"/>
                <a:ea typeface="新細明體" charset="-120"/>
              </a:defRPr>
            </a:lvl2pPr>
            <a:lvl3pPr marL="1150938" indent="-230188" defTabSz="920750" eaLnBrk="0" hangingPunct="0">
              <a:defRPr kumimoji="1" sz="3600" b="1">
                <a:solidFill>
                  <a:schemeClr val="tx1"/>
                </a:solidFill>
                <a:latin typeface="Arial" charset="0"/>
                <a:ea typeface="新細明體" charset="-120"/>
              </a:defRPr>
            </a:lvl3pPr>
            <a:lvl4pPr marL="1611313" indent="-230188" defTabSz="920750" eaLnBrk="0" hangingPunct="0">
              <a:defRPr kumimoji="1" sz="3600" b="1">
                <a:solidFill>
                  <a:schemeClr val="tx1"/>
                </a:solidFill>
                <a:latin typeface="Arial" charset="0"/>
                <a:ea typeface="新細明體" charset="-120"/>
              </a:defRPr>
            </a:lvl4pPr>
            <a:lvl5pPr marL="2073275" indent="-230188" defTabSz="920750" eaLnBrk="0" hangingPunct="0">
              <a:defRPr kumimoji="1" sz="3600" b="1">
                <a:solidFill>
                  <a:schemeClr val="tx1"/>
                </a:solidFill>
                <a:latin typeface="Arial" charset="0"/>
                <a:ea typeface="新細明體" charset="-120"/>
              </a:defRPr>
            </a:lvl5pPr>
            <a:lvl6pPr marL="2530475" indent="-230188" algn="ctr" defTabSz="920750" eaLnBrk="0" fontAlgn="base" hangingPunct="0">
              <a:spcBef>
                <a:spcPct val="0"/>
              </a:spcBef>
              <a:spcAft>
                <a:spcPct val="0"/>
              </a:spcAft>
              <a:defRPr kumimoji="1" sz="3600" b="1">
                <a:solidFill>
                  <a:schemeClr val="tx1"/>
                </a:solidFill>
                <a:latin typeface="Arial" charset="0"/>
                <a:ea typeface="新細明體" charset="-120"/>
              </a:defRPr>
            </a:lvl6pPr>
            <a:lvl7pPr marL="2987675" indent="-230188" algn="ctr" defTabSz="920750" eaLnBrk="0" fontAlgn="base" hangingPunct="0">
              <a:spcBef>
                <a:spcPct val="0"/>
              </a:spcBef>
              <a:spcAft>
                <a:spcPct val="0"/>
              </a:spcAft>
              <a:defRPr kumimoji="1" sz="3600" b="1">
                <a:solidFill>
                  <a:schemeClr val="tx1"/>
                </a:solidFill>
                <a:latin typeface="Arial" charset="0"/>
                <a:ea typeface="新細明體" charset="-120"/>
              </a:defRPr>
            </a:lvl7pPr>
            <a:lvl8pPr marL="3444875" indent="-230188" algn="ctr" defTabSz="920750" eaLnBrk="0" fontAlgn="base" hangingPunct="0">
              <a:spcBef>
                <a:spcPct val="0"/>
              </a:spcBef>
              <a:spcAft>
                <a:spcPct val="0"/>
              </a:spcAft>
              <a:defRPr kumimoji="1" sz="3600" b="1">
                <a:solidFill>
                  <a:schemeClr val="tx1"/>
                </a:solidFill>
                <a:latin typeface="Arial" charset="0"/>
                <a:ea typeface="新細明體" charset="-120"/>
              </a:defRPr>
            </a:lvl8pPr>
            <a:lvl9pPr marL="3902075" indent="-230188" algn="ctr" defTabSz="920750" eaLnBrk="0" fontAlgn="base" hangingPunct="0">
              <a:spcBef>
                <a:spcPct val="0"/>
              </a:spcBef>
              <a:spcAft>
                <a:spcPct val="0"/>
              </a:spcAft>
              <a:defRPr kumimoji="1" sz="3600" b="1">
                <a:solidFill>
                  <a:schemeClr val="tx1"/>
                </a:solidFill>
                <a:latin typeface="Arial" charset="0"/>
                <a:ea typeface="新細明體" charset="-120"/>
              </a:defRPr>
            </a:lvl9pPr>
          </a:lstStyle>
          <a:p>
            <a:pPr algn="r" eaLnBrk="1" hangingPunct="1"/>
            <a:fld id="{C31B18FE-0496-413B-9D7B-F023D59C4AC1}" type="slidenum">
              <a:rPr kumimoji="0" lang="zh-TW" altLang="en-US" sz="1200" b="0">
                <a:latin typeface="Calibri" pitchFamily="34" charset="0"/>
              </a:rPr>
              <a:pPr algn="r" eaLnBrk="1" hangingPunct="1"/>
              <a:t>14</a:t>
            </a:fld>
            <a:endParaRPr kumimoji="0" lang="en-US" altLang="zh-TW" sz="1200" b="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p:cNvSpPr>
            <a:spLocks noGrp="1" noRot="1" noChangeAspect="1" noTextEdit="1"/>
          </p:cNvSpPr>
          <p:nvPr>
            <p:ph type="sldImg"/>
          </p:nvPr>
        </p:nvSpPr>
        <p:spPr>
          <a:xfrm>
            <a:off x="915988" y="744538"/>
            <a:ext cx="4965700" cy="3724275"/>
          </a:xfrm>
          <a:ln/>
        </p:spPr>
      </p:sp>
      <p:sp>
        <p:nvSpPr>
          <p:cNvPr id="8397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a:spcBef>
                <a:spcPct val="0"/>
              </a:spcBef>
            </a:pPr>
            <a:endParaRPr lang="zh-TW" altLang="en-US" smtClean="0"/>
          </a:p>
        </p:txBody>
      </p:sp>
      <p:sp>
        <p:nvSpPr>
          <p:cNvPr id="83972" name="投影片編號版面配置區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20750" eaLnBrk="0" hangingPunct="0">
              <a:defRPr kumimoji="1" sz="3600" b="1">
                <a:solidFill>
                  <a:schemeClr val="tx1"/>
                </a:solidFill>
                <a:latin typeface="Arial" charset="0"/>
                <a:ea typeface="新細明體" charset="-120"/>
              </a:defRPr>
            </a:lvl1pPr>
            <a:lvl2pPr marL="747713" indent="-287338" defTabSz="920750" eaLnBrk="0" hangingPunct="0">
              <a:defRPr kumimoji="1" sz="3600" b="1">
                <a:solidFill>
                  <a:schemeClr val="tx1"/>
                </a:solidFill>
                <a:latin typeface="Arial" charset="0"/>
                <a:ea typeface="新細明體" charset="-120"/>
              </a:defRPr>
            </a:lvl2pPr>
            <a:lvl3pPr marL="1150938" indent="-230188" defTabSz="920750" eaLnBrk="0" hangingPunct="0">
              <a:defRPr kumimoji="1" sz="3600" b="1">
                <a:solidFill>
                  <a:schemeClr val="tx1"/>
                </a:solidFill>
                <a:latin typeface="Arial" charset="0"/>
                <a:ea typeface="新細明體" charset="-120"/>
              </a:defRPr>
            </a:lvl3pPr>
            <a:lvl4pPr marL="1611313" indent="-230188" defTabSz="920750" eaLnBrk="0" hangingPunct="0">
              <a:defRPr kumimoji="1" sz="3600" b="1">
                <a:solidFill>
                  <a:schemeClr val="tx1"/>
                </a:solidFill>
                <a:latin typeface="Arial" charset="0"/>
                <a:ea typeface="新細明體" charset="-120"/>
              </a:defRPr>
            </a:lvl4pPr>
            <a:lvl5pPr marL="2073275" indent="-230188" defTabSz="920750" eaLnBrk="0" hangingPunct="0">
              <a:defRPr kumimoji="1" sz="3600" b="1">
                <a:solidFill>
                  <a:schemeClr val="tx1"/>
                </a:solidFill>
                <a:latin typeface="Arial" charset="0"/>
                <a:ea typeface="新細明體" charset="-120"/>
              </a:defRPr>
            </a:lvl5pPr>
            <a:lvl6pPr marL="2530475" indent="-230188" algn="ctr" defTabSz="920750" eaLnBrk="0" fontAlgn="base" hangingPunct="0">
              <a:spcBef>
                <a:spcPct val="0"/>
              </a:spcBef>
              <a:spcAft>
                <a:spcPct val="0"/>
              </a:spcAft>
              <a:defRPr kumimoji="1" sz="3600" b="1">
                <a:solidFill>
                  <a:schemeClr val="tx1"/>
                </a:solidFill>
                <a:latin typeface="Arial" charset="0"/>
                <a:ea typeface="新細明體" charset="-120"/>
              </a:defRPr>
            </a:lvl6pPr>
            <a:lvl7pPr marL="2987675" indent="-230188" algn="ctr" defTabSz="920750" eaLnBrk="0" fontAlgn="base" hangingPunct="0">
              <a:spcBef>
                <a:spcPct val="0"/>
              </a:spcBef>
              <a:spcAft>
                <a:spcPct val="0"/>
              </a:spcAft>
              <a:defRPr kumimoji="1" sz="3600" b="1">
                <a:solidFill>
                  <a:schemeClr val="tx1"/>
                </a:solidFill>
                <a:latin typeface="Arial" charset="0"/>
                <a:ea typeface="新細明體" charset="-120"/>
              </a:defRPr>
            </a:lvl7pPr>
            <a:lvl8pPr marL="3444875" indent="-230188" algn="ctr" defTabSz="920750" eaLnBrk="0" fontAlgn="base" hangingPunct="0">
              <a:spcBef>
                <a:spcPct val="0"/>
              </a:spcBef>
              <a:spcAft>
                <a:spcPct val="0"/>
              </a:spcAft>
              <a:defRPr kumimoji="1" sz="3600" b="1">
                <a:solidFill>
                  <a:schemeClr val="tx1"/>
                </a:solidFill>
                <a:latin typeface="Arial" charset="0"/>
                <a:ea typeface="新細明體" charset="-120"/>
              </a:defRPr>
            </a:lvl8pPr>
            <a:lvl9pPr marL="3902075" indent="-230188" algn="ctr" defTabSz="920750" eaLnBrk="0" fontAlgn="base" hangingPunct="0">
              <a:spcBef>
                <a:spcPct val="0"/>
              </a:spcBef>
              <a:spcAft>
                <a:spcPct val="0"/>
              </a:spcAft>
              <a:defRPr kumimoji="1" sz="3600" b="1">
                <a:solidFill>
                  <a:schemeClr val="tx1"/>
                </a:solidFill>
                <a:latin typeface="Arial" charset="0"/>
                <a:ea typeface="新細明體" charset="-120"/>
              </a:defRPr>
            </a:lvl9pPr>
          </a:lstStyle>
          <a:p>
            <a:pPr algn="r" eaLnBrk="1" hangingPunct="1"/>
            <a:fld id="{C0AFDB12-165D-4D57-91C5-913C3309CC86}" type="slidenum">
              <a:rPr kumimoji="0" lang="zh-TW" altLang="en-US" sz="1200" b="0">
                <a:latin typeface="Calibri" pitchFamily="34" charset="0"/>
              </a:rPr>
              <a:pPr algn="r" eaLnBrk="1" hangingPunct="1"/>
              <a:t>15</a:t>
            </a:fld>
            <a:endParaRPr kumimoji="0" lang="en-US" altLang="zh-TW" sz="1200" b="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投影片圖像版面配置區 1"/>
          <p:cNvSpPr>
            <a:spLocks noGrp="1" noRot="1" noChangeAspect="1" noTextEdit="1"/>
          </p:cNvSpPr>
          <p:nvPr>
            <p:ph type="sldImg"/>
          </p:nvPr>
        </p:nvSpPr>
        <p:spPr>
          <a:xfrm>
            <a:off x="915988" y="744538"/>
            <a:ext cx="4965700" cy="3724275"/>
          </a:xfrm>
          <a:ln/>
        </p:spPr>
      </p:sp>
      <p:sp>
        <p:nvSpPr>
          <p:cNvPr id="10957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a:spcBef>
                <a:spcPct val="0"/>
              </a:spcBef>
            </a:pPr>
            <a:r>
              <a:rPr lang="zh-TW" altLang="en-US" smtClean="0"/>
              <a:t/>
            </a:r>
            <a:br>
              <a:rPr lang="zh-TW" altLang="en-US" smtClean="0"/>
            </a:br>
            <a:endParaRPr lang="zh-TW" altLang="en-US" smtClean="0"/>
          </a:p>
        </p:txBody>
      </p:sp>
      <p:sp>
        <p:nvSpPr>
          <p:cNvPr id="109572" name="投影片編號版面配置區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20750" eaLnBrk="0" hangingPunct="0">
              <a:defRPr kumimoji="1" sz="3600" b="1">
                <a:solidFill>
                  <a:schemeClr val="tx1"/>
                </a:solidFill>
                <a:latin typeface="Arial" charset="0"/>
                <a:ea typeface="新細明體" charset="-120"/>
              </a:defRPr>
            </a:lvl1pPr>
            <a:lvl2pPr marL="747713" indent="-287338" defTabSz="920750" eaLnBrk="0" hangingPunct="0">
              <a:defRPr kumimoji="1" sz="3600" b="1">
                <a:solidFill>
                  <a:schemeClr val="tx1"/>
                </a:solidFill>
                <a:latin typeface="Arial" charset="0"/>
                <a:ea typeface="新細明體" charset="-120"/>
              </a:defRPr>
            </a:lvl2pPr>
            <a:lvl3pPr marL="1150938" indent="-230188" defTabSz="920750" eaLnBrk="0" hangingPunct="0">
              <a:defRPr kumimoji="1" sz="3600" b="1">
                <a:solidFill>
                  <a:schemeClr val="tx1"/>
                </a:solidFill>
                <a:latin typeface="Arial" charset="0"/>
                <a:ea typeface="新細明體" charset="-120"/>
              </a:defRPr>
            </a:lvl3pPr>
            <a:lvl4pPr marL="1611313" indent="-230188" defTabSz="920750" eaLnBrk="0" hangingPunct="0">
              <a:defRPr kumimoji="1" sz="3600" b="1">
                <a:solidFill>
                  <a:schemeClr val="tx1"/>
                </a:solidFill>
                <a:latin typeface="Arial" charset="0"/>
                <a:ea typeface="新細明體" charset="-120"/>
              </a:defRPr>
            </a:lvl4pPr>
            <a:lvl5pPr marL="2073275" indent="-230188" defTabSz="920750" eaLnBrk="0" hangingPunct="0">
              <a:defRPr kumimoji="1" sz="3600" b="1">
                <a:solidFill>
                  <a:schemeClr val="tx1"/>
                </a:solidFill>
                <a:latin typeface="Arial" charset="0"/>
                <a:ea typeface="新細明體" charset="-120"/>
              </a:defRPr>
            </a:lvl5pPr>
            <a:lvl6pPr marL="2530475" indent="-230188" algn="ctr" defTabSz="920750" eaLnBrk="0" fontAlgn="base" hangingPunct="0">
              <a:spcBef>
                <a:spcPct val="0"/>
              </a:spcBef>
              <a:spcAft>
                <a:spcPct val="0"/>
              </a:spcAft>
              <a:defRPr kumimoji="1" sz="3600" b="1">
                <a:solidFill>
                  <a:schemeClr val="tx1"/>
                </a:solidFill>
                <a:latin typeface="Arial" charset="0"/>
                <a:ea typeface="新細明體" charset="-120"/>
              </a:defRPr>
            </a:lvl6pPr>
            <a:lvl7pPr marL="2987675" indent="-230188" algn="ctr" defTabSz="920750" eaLnBrk="0" fontAlgn="base" hangingPunct="0">
              <a:spcBef>
                <a:spcPct val="0"/>
              </a:spcBef>
              <a:spcAft>
                <a:spcPct val="0"/>
              </a:spcAft>
              <a:defRPr kumimoji="1" sz="3600" b="1">
                <a:solidFill>
                  <a:schemeClr val="tx1"/>
                </a:solidFill>
                <a:latin typeface="Arial" charset="0"/>
                <a:ea typeface="新細明體" charset="-120"/>
              </a:defRPr>
            </a:lvl7pPr>
            <a:lvl8pPr marL="3444875" indent="-230188" algn="ctr" defTabSz="920750" eaLnBrk="0" fontAlgn="base" hangingPunct="0">
              <a:spcBef>
                <a:spcPct val="0"/>
              </a:spcBef>
              <a:spcAft>
                <a:spcPct val="0"/>
              </a:spcAft>
              <a:defRPr kumimoji="1" sz="3600" b="1">
                <a:solidFill>
                  <a:schemeClr val="tx1"/>
                </a:solidFill>
                <a:latin typeface="Arial" charset="0"/>
                <a:ea typeface="新細明體" charset="-120"/>
              </a:defRPr>
            </a:lvl8pPr>
            <a:lvl9pPr marL="3902075" indent="-230188" algn="ctr" defTabSz="920750" eaLnBrk="0" fontAlgn="base" hangingPunct="0">
              <a:spcBef>
                <a:spcPct val="0"/>
              </a:spcBef>
              <a:spcAft>
                <a:spcPct val="0"/>
              </a:spcAft>
              <a:defRPr kumimoji="1" sz="3600" b="1">
                <a:solidFill>
                  <a:schemeClr val="tx1"/>
                </a:solidFill>
                <a:latin typeface="Arial" charset="0"/>
                <a:ea typeface="新細明體" charset="-120"/>
              </a:defRPr>
            </a:lvl9pPr>
          </a:lstStyle>
          <a:p>
            <a:pPr algn="r" eaLnBrk="1" hangingPunct="1"/>
            <a:fld id="{B94CD0BF-E82B-4BD0-B8A7-F6499ADC3CDD}" type="slidenum">
              <a:rPr kumimoji="0" lang="zh-TW" altLang="en-US" sz="1200" b="0">
                <a:latin typeface="Calibri" pitchFamily="34" charset="0"/>
              </a:rPr>
              <a:pPr algn="r" eaLnBrk="1" hangingPunct="1"/>
              <a:t>39</a:t>
            </a:fld>
            <a:endParaRPr kumimoji="0" lang="en-US" altLang="zh-TW" sz="1200" b="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投影片圖像版面配置區 1"/>
          <p:cNvSpPr>
            <a:spLocks noGrp="1" noRot="1" noChangeAspect="1" noTextEdit="1"/>
          </p:cNvSpPr>
          <p:nvPr>
            <p:ph type="sldImg"/>
          </p:nvPr>
        </p:nvSpPr>
        <p:spPr>
          <a:xfrm>
            <a:off x="915988" y="744538"/>
            <a:ext cx="4965700" cy="3724275"/>
          </a:xfrm>
          <a:ln/>
        </p:spPr>
      </p:sp>
      <p:sp>
        <p:nvSpPr>
          <p:cNvPr id="11161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a:spcBef>
                <a:spcPct val="0"/>
              </a:spcBef>
            </a:pPr>
            <a:r>
              <a:rPr lang="zh-TW" altLang="en-US" smtClean="0"/>
              <a:t/>
            </a:r>
            <a:br>
              <a:rPr lang="zh-TW" altLang="en-US" smtClean="0"/>
            </a:br>
            <a:endParaRPr lang="zh-TW" altLang="en-US" smtClean="0"/>
          </a:p>
        </p:txBody>
      </p:sp>
      <p:sp>
        <p:nvSpPr>
          <p:cNvPr id="111620" name="投影片編號版面配置區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20750" eaLnBrk="0" hangingPunct="0">
              <a:defRPr kumimoji="1" sz="3600" b="1">
                <a:solidFill>
                  <a:schemeClr val="tx1"/>
                </a:solidFill>
                <a:latin typeface="Arial" charset="0"/>
                <a:ea typeface="新細明體" charset="-120"/>
              </a:defRPr>
            </a:lvl1pPr>
            <a:lvl2pPr marL="747713" indent="-287338" defTabSz="920750" eaLnBrk="0" hangingPunct="0">
              <a:defRPr kumimoji="1" sz="3600" b="1">
                <a:solidFill>
                  <a:schemeClr val="tx1"/>
                </a:solidFill>
                <a:latin typeface="Arial" charset="0"/>
                <a:ea typeface="新細明體" charset="-120"/>
              </a:defRPr>
            </a:lvl2pPr>
            <a:lvl3pPr marL="1150938" indent="-230188" defTabSz="920750" eaLnBrk="0" hangingPunct="0">
              <a:defRPr kumimoji="1" sz="3600" b="1">
                <a:solidFill>
                  <a:schemeClr val="tx1"/>
                </a:solidFill>
                <a:latin typeface="Arial" charset="0"/>
                <a:ea typeface="新細明體" charset="-120"/>
              </a:defRPr>
            </a:lvl3pPr>
            <a:lvl4pPr marL="1611313" indent="-230188" defTabSz="920750" eaLnBrk="0" hangingPunct="0">
              <a:defRPr kumimoji="1" sz="3600" b="1">
                <a:solidFill>
                  <a:schemeClr val="tx1"/>
                </a:solidFill>
                <a:latin typeface="Arial" charset="0"/>
                <a:ea typeface="新細明體" charset="-120"/>
              </a:defRPr>
            </a:lvl4pPr>
            <a:lvl5pPr marL="2073275" indent="-230188" defTabSz="920750" eaLnBrk="0" hangingPunct="0">
              <a:defRPr kumimoji="1" sz="3600" b="1">
                <a:solidFill>
                  <a:schemeClr val="tx1"/>
                </a:solidFill>
                <a:latin typeface="Arial" charset="0"/>
                <a:ea typeface="新細明體" charset="-120"/>
              </a:defRPr>
            </a:lvl5pPr>
            <a:lvl6pPr marL="2530475" indent="-230188" algn="ctr" defTabSz="920750" eaLnBrk="0" fontAlgn="base" hangingPunct="0">
              <a:spcBef>
                <a:spcPct val="0"/>
              </a:spcBef>
              <a:spcAft>
                <a:spcPct val="0"/>
              </a:spcAft>
              <a:defRPr kumimoji="1" sz="3600" b="1">
                <a:solidFill>
                  <a:schemeClr val="tx1"/>
                </a:solidFill>
                <a:latin typeface="Arial" charset="0"/>
                <a:ea typeface="新細明體" charset="-120"/>
              </a:defRPr>
            </a:lvl6pPr>
            <a:lvl7pPr marL="2987675" indent="-230188" algn="ctr" defTabSz="920750" eaLnBrk="0" fontAlgn="base" hangingPunct="0">
              <a:spcBef>
                <a:spcPct val="0"/>
              </a:spcBef>
              <a:spcAft>
                <a:spcPct val="0"/>
              </a:spcAft>
              <a:defRPr kumimoji="1" sz="3600" b="1">
                <a:solidFill>
                  <a:schemeClr val="tx1"/>
                </a:solidFill>
                <a:latin typeface="Arial" charset="0"/>
                <a:ea typeface="新細明體" charset="-120"/>
              </a:defRPr>
            </a:lvl7pPr>
            <a:lvl8pPr marL="3444875" indent="-230188" algn="ctr" defTabSz="920750" eaLnBrk="0" fontAlgn="base" hangingPunct="0">
              <a:spcBef>
                <a:spcPct val="0"/>
              </a:spcBef>
              <a:spcAft>
                <a:spcPct val="0"/>
              </a:spcAft>
              <a:defRPr kumimoji="1" sz="3600" b="1">
                <a:solidFill>
                  <a:schemeClr val="tx1"/>
                </a:solidFill>
                <a:latin typeface="Arial" charset="0"/>
                <a:ea typeface="新細明體" charset="-120"/>
              </a:defRPr>
            </a:lvl8pPr>
            <a:lvl9pPr marL="3902075" indent="-230188" algn="ctr" defTabSz="920750" eaLnBrk="0" fontAlgn="base" hangingPunct="0">
              <a:spcBef>
                <a:spcPct val="0"/>
              </a:spcBef>
              <a:spcAft>
                <a:spcPct val="0"/>
              </a:spcAft>
              <a:defRPr kumimoji="1" sz="3600" b="1">
                <a:solidFill>
                  <a:schemeClr val="tx1"/>
                </a:solidFill>
                <a:latin typeface="Arial" charset="0"/>
                <a:ea typeface="新細明體" charset="-120"/>
              </a:defRPr>
            </a:lvl9pPr>
          </a:lstStyle>
          <a:p>
            <a:pPr algn="r" eaLnBrk="1" hangingPunct="1"/>
            <a:fld id="{01AF91C1-3D60-497C-A32F-FC7B46E502DD}" type="slidenum">
              <a:rPr kumimoji="0" lang="zh-TW" altLang="en-US" sz="1200" b="0">
                <a:latin typeface="Calibri" pitchFamily="34" charset="0"/>
              </a:rPr>
              <a:pPr algn="r" eaLnBrk="1" hangingPunct="1"/>
              <a:t>40</a:t>
            </a:fld>
            <a:endParaRPr kumimoji="0" lang="en-US" altLang="zh-TW" sz="1200" b="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7C6EDE0-C73F-41A7-B844-5DBB0B1813A7}" type="slidenum">
              <a:rPr lang="en-US" altLang="zh-TW"/>
              <a:pPr>
                <a:defRPr/>
              </a:pPr>
              <a:t>‹#›</a:t>
            </a:fld>
            <a:endParaRPr lang="en-US" altLang="zh-TW"/>
          </a:p>
        </p:txBody>
      </p:sp>
    </p:spTree>
    <p:extLst>
      <p:ext uri="{BB962C8B-B14F-4D97-AF65-F5344CB8AC3E}">
        <p14:creationId xmlns:p14="http://schemas.microsoft.com/office/powerpoint/2010/main" val="325571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16B913B-868A-4CC3-8549-DC4D6F455DE9}" type="slidenum">
              <a:rPr lang="en-US" altLang="zh-TW"/>
              <a:pPr>
                <a:defRPr/>
              </a:pPr>
              <a:t>‹#›</a:t>
            </a:fld>
            <a:endParaRPr lang="en-US" altLang="zh-TW"/>
          </a:p>
        </p:txBody>
      </p:sp>
    </p:spTree>
    <p:extLst>
      <p:ext uri="{BB962C8B-B14F-4D97-AF65-F5344CB8AC3E}">
        <p14:creationId xmlns:p14="http://schemas.microsoft.com/office/powerpoint/2010/main" val="1970645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ABD8E99-8181-4057-931A-BADBA24FDD23}" type="slidenum">
              <a:rPr lang="en-US" altLang="zh-TW"/>
              <a:pPr>
                <a:defRPr/>
              </a:pPr>
              <a:t>‹#›</a:t>
            </a:fld>
            <a:endParaRPr lang="en-US" altLang="zh-TW"/>
          </a:p>
        </p:txBody>
      </p:sp>
    </p:spTree>
    <p:extLst>
      <p:ext uri="{BB962C8B-B14F-4D97-AF65-F5344CB8AC3E}">
        <p14:creationId xmlns:p14="http://schemas.microsoft.com/office/powerpoint/2010/main" val="182568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FD4E7D35-5A70-4CA2-97F1-4B58DE70F507}" type="slidenum">
              <a:rPr lang="en-US" altLang="zh-TW"/>
              <a:pPr>
                <a:defRPr/>
              </a:pPr>
              <a:t>‹#›</a:t>
            </a:fld>
            <a:endParaRPr lang="en-US" altLang="zh-TW"/>
          </a:p>
        </p:txBody>
      </p:sp>
    </p:spTree>
    <p:extLst>
      <p:ext uri="{BB962C8B-B14F-4D97-AF65-F5344CB8AC3E}">
        <p14:creationId xmlns:p14="http://schemas.microsoft.com/office/powerpoint/2010/main" val="2669122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009F94C-B0C9-4780-BD92-619B313F234F}" type="slidenum">
              <a:rPr lang="en-US" altLang="zh-TW"/>
              <a:pPr>
                <a:defRPr/>
              </a:pPr>
              <a:t>‹#›</a:t>
            </a:fld>
            <a:endParaRPr lang="en-US" altLang="zh-TW"/>
          </a:p>
        </p:txBody>
      </p:sp>
    </p:spTree>
    <p:extLst>
      <p:ext uri="{BB962C8B-B14F-4D97-AF65-F5344CB8AC3E}">
        <p14:creationId xmlns:p14="http://schemas.microsoft.com/office/powerpoint/2010/main" val="602149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FD325A1-4B01-427F-B695-354D4C3C9EBD}" type="slidenum">
              <a:rPr lang="en-US" altLang="zh-TW"/>
              <a:pPr>
                <a:defRPr/>
              </a:pPr>
              <a:t>‹#›</a:t>
            </a:fld>
            <a:endParaRPr lang="en-US" altLang="zh-TW"/>
          </a:p>
        </p:txBody>
      </p:sp>
    </p:spTree>
    <p:extLst>
      <p:ext uri="{BB962C8B-B14F-4D97-AF65-F5344CB8AC3E}">
        <p14:creationId xmlns:p14="http://schemas.microsoft.com/office/powerpoint/2010/main" val="2929045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5ECB953-0716-4F66-9054-95CAB3703443}" type="slidenum">
              <a:rPr lang="en-US" altLang="zh-TW"/>
              <a:pPr>
                <a:defRPr/>
              </a:pPr>
              <a:t>‹#›</a:t>
            </a:fld>
            <a:endParaRPr lang="en-US" altLang="zh-TW"/>
          </a:p>
        </p:txBody>
      </p:sp>
    </p:spTree>
    <p:extLst>
      <p:ext uri="{BB962C8B-B14F-4D97-AF65-F5344CB8AC3E}">
        <p14:creationId xmlns:p14="http://schemas.microsoft.com/office/powerpoint/2010/main" val="2389702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555C6C8-5B13-492D-B635-000037FEC514}" type="slidenum">
              <a:rPr lang="en-US" altLang="zh-TW"/>
              <a:pPr>
                <a:defRPr/>
              </a:pPr>
              <a:t>‹#›</a:t>
            </a:fld>
            <a:endParaRPr lang="en-US" altLang="zh-TW"/>
          </a:p>
        </p:txBody>
      </p:sp>
    </p:spTree>
    <p:extLst>
      <p:ext uri="{BB962C8B-B14F-4D97-AF65-F5344CB8AC3E}">
        <p14:creationId xmlns:p14="http://schemas.microsoft.com/office/powerpoint/2010/main" val="2343321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FE2FB54D-D03A-41A4-BE27-7B860DD7F559}" type="slidenum">
              <a:rPr lang="en-US" altLang="zh-TW"/>
              <a:pPr>
                <a:defRPr/>
              </a:pPr>
              <a:t>‹#›</a:t>
            </a:fld>
            <a:endParaRPr lang="en-US" altLang="zh-TW"/>
          </a:p>
        </p:txBody>
      </p:sp>
    </p:spTree>
    <p:extLst>
      <p:ext uri="{BB962C8B-B14F-4D97-AF65-F5344CB8AC3E}">
        <p14:creationId xmlns:p14="http://schemas.microsoft.com/office/powerpoint/2010/main" val="30688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45EC12DB-0226-4044-B69D-6C9C929299E6}" type="slidenum">
              <a:rPr lang="en-US" altLang="zh-TW"/>
              <a:pPr>
                <a:defRPr/>
              </a:pPr>
              <a:t>‹#›</a:t>
            </a:fld>
            <a:endParaRPr lang="en-US" altLang="zh-TW"/>
          </a:p>
        </p:txBody>
      </p:sp>
    </p:spTree>
    <p:extLst>
      <p:ext uri="{BB962C8B-B14F-4D97-AF65-F5344CB8AC3E}">
        <p14:creationId xmlns:p14="http://schemas.microsoft.com/office/powerpoint/2010/main" val="1645576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0941E97B-A2DB-4B42-B07B-158264EAEB29}" type="slidenum">
              <a:rPr lang="en-US" altLang="zh-TW"/>
              <a:pPr>
                <a:defRPr/>
              </a:pPr>
              <a:t>‹#›</a:t>
            </a:fld>
            <a:endParaRPr lang="en-US" altLang="zh-TW"/>
          </a:p>
        </p:txBody>
      </p:sp>
    </p:spTree>
    <p:extLst>
      <p:ext uri="{BB962C8B-B14F-4D97-AF65-F5344CB8AC3E}">
        <p14:creationId xmlns:p14="http://schemas.microsoft.com/office/powerpoint/2010/main" val="755793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BB82725-CFFA-4471-BED5-3B1B0330E22B}" type="slidenum">
              <a:rPr lang="en-US" altLang="zh-TW"/>
              <a:pPr>
                <a:defRPr/>
              </a:pPr>
              <a:t>‹#›</a:t>
            </a:fld>
            <a:endParaRPr lang="en-US" altLang="zh-TW"/>
          </a:p>
        </p:txBody>
      </p:sp>
    </p:spTree>
    <p:extLst>
      <p:ext uri="{BB962C8B-B14F-4D97-AF65-F5344CB8AC3E}">
        <p14:creationId xmlns:p14="http://schemas.microsoft.com/office/powerpoint/2010/main" val="2021147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a typeface="新細明體"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a typeface="新細明體"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a typeface="新細明體" charset="-120"/>
              </a:defRPr>
            </a:lvl1pPr>
          </a:lstStyle>
          <a:p>
            <a:pPr>
              <a:defRPr/>
            </a:pPr>
            <a:fld id="{40D3C332-EE27-44B6-AE88-7B7BA2723637}"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charset="-120"/>
        </a:defRPr>
      </a:lvl2pPr>
      <a:lvl3pPr algn="ctr" rtl="0" eaLnBrk="0" fontAlgn="base" hangingPunct="0">
        <a:spcBef>
          <a:spcPct val="0"/>
        </a:spcBef>
        <a:spcAft>
          <a:spcPct val="0"/>
        </a:spcAft>
        <a:defRPr kumimoji="1" sz="4400">
          <a:solidFill>
            <a:schemeClr val="tx2"/>
          </a:solidFill>
          <a:latin typeface="Arial" charset="0"/>
          <a:ea typeface="新細明體" charset="-120"/>
        </a:defRPr>
      </a:lvl3pPr>
      <a:lvl4pPr algn="ctr" rtl="0" eaLnBrk="0" fontAlgn="base" hangingPunct="0">
        <a:spcBef>
          <a:spcPct val="0"/>
        </a:spcBef>
        <a:spcAft>
          <a:spcPct val="0"/>
        </a:spcAft>
        <a:defRPr kumimoji="1" sz="4400">
          <a:solidFill>
            <a:schemeClr val="tx2"/>
          </a:solidFill>
          <a:latin typeface="Arial" charset="0"/>
          <a:ea typeface="新細明體" charset="-120"/>
        </a:defRPr>
      </a:lvl4pPr>
      <a:lvl5pPr algn="ctr" rtl="0" eaLnBrk="0" fontAlgn="base" hangingPunct="0">
        <a:spcBef>
          <a:spcPct val="0"/>
        </a:spcBef>
        <a:spcAft>
          <a:spcPct val="0"/>
        </a:spcAft>
        <a:defRPr kumimoji="1" sz="4400">
          <a:solidFill>
            <a:schemeClr val="tx2"/>
          </a:solidFill>
          <a:latin typeface="Arial" charset="0"/>
          <a:ea typeface="新細明體" charset="-120"/>
        </a:defRPr>
      </a:lvl5pPr>
      <a:lvl6pPr marL="457200" algn="ctr" rtl="0" fontAlgn="base">
        <a:spcBef>
          <a:spcPct val="0"/>
        </a:spcBef>
        <a:spcAft>
          <a:spcPct val="0"/>
        </a:spcAft>
        <a:defRPr kumimoji="1" sz="4400">
          <a:solidFill>
            <a:schemeClr val="tx2"/>
          </a:solidFill>
          <a:latin typeface="Arial" charset="0"/>
          <a:ea typeface="新細明體" charset="-120"/>
        </a:defRPr>
      </a:lvl6pPr>
      <a:lvl7pPr marL="914400" algn="ctr" rtl="0" fontAlgn="base">
        <a:spcBef>
          <a:spcPct val="0"/>
        </a:spcBef>
        <a:spcAft>
          <a:spcPct val="0"/>
        </a:spcAft>
        <a:defRPr kumimoji="1" sz="4400">
          <a:solidFill>
            <a:schemeClr val="tx2"/>
          </a:solidFill>
          <a:latin typeface="Arial" charset="0"/>
          <a:ea typeface="新細明體" charset="-120"/>
        </a:defRPr>
      </a:lvl7pPr>
      <a:lvl8pPr marL="1371600" algn="ctr" rtl="0" fontAlgn="base">
        <a:spcBef>
          <a:spcPct val="0"/>
        </a:spcBef>
        <a:spcAft>
          <a:spcPct val="0"/>
        </a:spcAft>
        <a:defRPr kumimoji="1" sz="4400">
          <a:solidFill>
            <a:schemeClr val="tx2"/>
          </a:solidFill>
          <a:latin typeface="Arial" charset="0"/>
          <a:ea typeface="新細明體" charset="-120"/>
        </a:defRPr>
      </a:lvl8pPr>
      <a:lvl9pPr marL="1828800" algn="ctr" rtl="0" fontAlgn="base">
        <a:spcBef>
          <a:spcPct val="0"/>
        </a:spcBef>
        <a:spcAft>
          <a:spcPct val="0"/>
        </a:spcAft>
        <a:defRPr kumimoji="1" sz="4400">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0.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1.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2.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3.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4.emf"/></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rgbClr val="008000">
                    <a:alpha val="50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49550"/>
            <a:ext cx="9144000" cy="1609725"/>
          </a:xfrm>
          <a:prstGeom prst="rect">
            <a:avLst/>
          </a:prstGeom>
          <a:noFill/>
          <a:ln>
            <a:noFill/>
          </a:ln>
          <a:effectLst/>
          <a:extLst>
            <a:ext uri="{909E8E84-426E-40DD-AFC4-6F175D3DCCD1}">
              <a14:hiddenFill xmlns:a14="http://schemas.microsoft.com/office/drawing/2010/main">
                <a:solidFill>
                  <a:srgbClr val="008000">
                    <a:alpha val="50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8113" y="4378325"/>
            <a:ext cx="2627312" cy="1547813"/>
          </a:xfrm>
          <a:prstGeom prst="rect">
            <a:avLst/>
          </a:prstGeom>
          <a:noFill/>
          <a:ln>
            <a:noFill/>
          </a:ln>
          <a:effectLst/>
          <a:extLst>
            <a:ext uri="{909E8E84-426E-40DD-AFC4-6F175D3DCCD1}">
              <a14:hiddenFill xmlns:a14="http://schemas.microsoft.com/office/drawing/2010/main">
                <a:solidFill>
                  <a:srgbClr val="008000">
                    <a:alpha val="50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4" name="Text Box 10"/>
          <p:cNvSpPr txBox="1">
            <a:spLocks noChangeArrowheads="1"/>
          </p:cNvSpPr>
          <p:nvPr/>
        </p:nvSpPr>
        <p:spPr bwMode="auto">
          <a:xfrm>
            <a:off x="2484438" y="6061075"/>
            <a:ext cx="4248150" cy="533400"/>
          </a:xfrm>
          <a:prstGeom prst="rect">
            <a:avLst/>
          </a:prstGeom>
          <a:noFill/>
          <a:ln>
            <a:noFill/>
          </a:ln>
          <a:effectLst/>
          <a:extLst>
            <a:ext uri="{909E8E84-426E-40DD-AFC4-6F175D3DCCD1}">
              <a14:hiddenFill xmlns:a14="http://schemas.microsoft.com/office/drawing/2010/main">
                <a:solidFill>
                  <a:srgbClr val="008000">
                    <a:alpha val="50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sz="2900" dirty="0"/>
              <a:t>中華民國</a:t>
            </a:r>
            <a:r>
              <a:rPr lang="en-US" altLang="zh-TW" sz="2900" dirty="0" smtClean="0"/>
              <a:t>106</a:t>
            </a:r>
            <a:r>
              <a:rPr lang="zh-TW" altLang="en-US" sz="2900" dirty="0" smtClean="0"/>
              <a:t>年</a:t>
            </a:r>
            <a:r>
              <a:rPr lang="en-US" altLang="zh-TW" sz="2900" dirty="0" smtClean="0"/>
              <a:t>09</a:t>
            </a:r>
            <a:r>
              <a:rPr lang="zh-TW" altLang="en-US" sz="2900" dirty="0" smtClean="0"/>
              <a:t>月</a:t>
            </a:r>
            <a:r>
              <a:rPr lang="en-US" altLang="zh-TW" sz="2900" dirty="0" smtClean="0"/>
              <a:t>08</a:t>
            </a:r>
            <a:r>
              <a:rPr lang="zh-TW" altLang="en-US" sz="2900" dirty="0" smtClean="0"/>
              <a:t>日</a:t>
            </a:r>
            <a:endParaRPr lang="zh-TW" altLang="en-US" sz="2900" dirty="0"/>
          </a:p>
        </p:txBody>
      </p:sp>
      <p:sp>
        <p:nvSpPr>
          <p:cNvPr id="41995" name="Text Box 11"/>
          <p:cNvSpPr txBox="1">
            <a:spLocks noChangeArrowheads="1"/>
          </p:cNvSpPr>
          <p:nvPr/>
        </p:nvSpPr>
        <p:spPr bwMode="auto">
          <a:xfrm>
            <a:off x="900113" y="620713"/>
            <a:ext cx="7200900" cy="641350"/>
          </a:xfrm>
          <a:prstGeom prst="rect">
            <a:avLst/>
          </a:prstGeom>
          <a:noFill/>
          <a:ln>
            <a:noFill/>
          </a:ln>
          <a:effectLst/>
          <a:extLst>
            <a:ext uri="{909E8E84-426E-40DD-AFC4-6F175D3DCCD1}">
              <a14:hiddenFill xmlns:a14="http://schemas.microsoft.com/office/drawing/2010/main">
                <a:solidFill>
                  <a:srgbClr val="008000">
                    <a:alpha val="50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zh-TW" altLang="en-US"/>
          </a:p>
        </p:txBody>
      </p:sp>
      <p:sp>
        <p:nvSpPr>
          <p:cNvPr id="41997" name="文字方塊 11"/>
          <p:cNvSpPr txBox="1">
            <a:spLocks noChangeArrowheads="1"/>
          </p:cNvSpPr>
          <p:nvPr/>
        </p:nvSpPr>
        <p:spPr bwMode="auto">
          <a:xfrm>
            <a:off x="28575" y="1114425"/>
            <a:ext cx="90868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600" b="1">
                <a:solidFill>
                  <a:schemeClr val="tx1"/>
                </a:solidFill>
                <a:latin typeface="Arial" charset="0"/>
                <a:ea typeface="新細明體" charset="-120"/>
              </a:defRPr>
            </a:lvl1pPr>
            <a:lvl2pPr marL="742950" indent="-285750" eaLnBrk="0" hangingPunct="0">
              <a:defRPr kumimoji="1" sz="3600" b="1">
                <a:solidFill>
                  <a:schemeClr val="tx1"/>
                </a:solidFill>
                <a:latin typeface="Arial" charset="0"/>
                <a:ea typeface="新細明體" charset="-120"/>
              </a:defRPr>
            </a:lvl2pPr>
            <a:lvl3pPr marL="1143000" indent="-228600" eaLnBrk="0" hangingPunct="0">
              <a:defRPr kumimoji="1" sz="3600" b="1">
                <a:solidFill>
                  <a:schemeClr val="tx1"/>
                </a:solidFill>
                <a:latin typeface="Arial" charset="0"/>
                <a:ea typeface="新細明體" charset="-120"/>
              </a:defRPr>
            </a:lvl3pPr>
            <a:lvl4pPr marL="1600200" indent="-228600" eaLnBrk="0" hangingPunct="0">
              <a:defRPr kumimoji="1" sz="3600" b="1">
                <a:solidFill>
                  <a:schemeClr val="tx1"/>
                </a:solidFill>
                <a:latin typeface="Arial" charset="0"/>
                <a:ea typeface="新細明體" charset="-120"/>
              </a:defRPr>
            </a:lvl4pPr>
            <a:lvl5pPr marL="2057400" indent="-228600" eaLnBrk="0" hangingPunct="0">
              <a:defRPr kumimoji="1" sz="36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36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36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36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3600" b="1">
                <a:solidFill>
                  <a:schemeClr val="tx1"/>
                </a:solidFill>
                <a:latin typeface="Arial" charset="0"/>
                <a:ea typeface="新細明體" charset="-120"/>
              </a:defRPr>
            </a:lvl9pPr>
          </a:lstStyle>
          <a:p>
            <a:pPr eaLnBrk="1" hangingPunct="1"/>
            <a:r>
              <a:rPr lang="en-US" altLang="zh-TW" sz="4000" dirty="0">
                <a:latin typeface="標楷體" pitchFamily="65" charset="-120"/>
                <a:ea typeface="標楷體" pitchFamily="65" charset="-120"/>
              </a:rPr>
              <a:t>『</a:t>
            </a:r>
            <a:r>
              <a:rPr lang="zh-TW" altLang="en-US" sz="4000" dirty="0">
                <a:latin typeface="標楷體" pitchFamily="65" charset="-120"/>
                <a:ea typeface="標楷體" pitchFamily="65" charset="-120"/>
              </a:rPr>
              <a:t>都市計畫及建築管理相關法令講習</a:t>
            </a:r>
            <a:r>
              <a:rPr lang="en-US" altLang="zh-TW" sz="4000" dirty="0">
                <a:latin typeface="標楷體" pitchFamily="65" charset="-120"/>
                <a:ea typeface="標楷體" pitchFamily="65" charset="-120"/>
              </a:rPr>
              <a:t>』</a:t>
            </a:r>
            <a:r>
              <a:rPr lang="en-US" altLang="zh-TW" sz="4000" dirty="0"/>
              <a:t> </a:t>
            </a:r>
            <a:endParaRPr lang="zh-TW" altLang="en-US" sz="4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BB28787-5E39-4FE0-B01E-7B61E995AEB0}" type="slidenum">
              <a:rPr kumimoji="0" lang="zh-TW" altLang="en-US" sz="1200" b="0">
                <a:solidFill>
                  <a:schemeClr val="tx1">
                    <a:tint val="75000"/>
                  </a:schemeClr>
                </a:solidFill>
                <a:latin typeface="+mn-lt"/>
                <a:ea typeface="+mn-ea"/>
              </a:rPr>
              <a:pPr algn="r" fontAlgn="auto">
                <a:spcBef>
                  <a:spcPts val="0"/>
                </a:spcBef>
                <a:spcAft>
                  <a:spcPts val="0"/>
                </a:spcAft>
                <a:defRPr/>
              </a:pPr>
              <a:t>10</a:t>
            </a:fld>
            <a:endParaRPr kumimoji="0" lang="zh-TW" altLang="en-US" sz="1200" b="0">
              <a:solidFill>
                <a:schemeClr val="tx1">
                  <a:tint val="75000"/>
                </a:schemeClr>
              </a:solidFill>
              <a:latin typeface="+mn-lt"/>
              <a:ea typeface="+mn-ea"/>
            </a:endParaRPr>
          </a:p>
        </p:txBody>
      </p:sp>
      <p:cxnSp>
        <p:nvCxnSpPr>
          <p:cNvPr id="8" name="直線接點 7"/>
          <p:cNvCxnSpPr/>
          <p:nvPr/>
        </p:nvCxnSpPr>
        <p:spPr>
          <a:xfrm>
            <a:off x="0" y="836613"/>
            <a:ext cx="86042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1000125"/>
            <a:ext cx="642938" cy="46038"/>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sz="1800" b="0">
              <a:latin typeface="微軟正黑體" pitchFamily="34" charset="-120"/>
              <a:ea typeface="微軟正黑體" pitchFamily="34" charset="-120"/>
            </a:endParaRPr>
          </a:p>
        </p:txBody>
      </p:sp>
      <p:graphicFrame>
        <p:nvGraphicFramePr>
          <p:cNvPr id="76813" name="Group 13"/>
          <p:cNvGraphicFramePr>
            <a:graphicFrameLocks noGrp="1"/>
          </p:cNvGraphicFramePr>
          <p:nvPr>
            <p:extLst>
              <p:ext uri="{D42A27DB-BD31-4B8C-83A1-F6EECF244321}">
                <p14:modId xmlns:p14="http://schemas.microsoft.com/office/powerpoint/2010/main" val="2352312473"/>
              </p:ext>
            </p:extLst>
          </p:nvPr>
        </p:nvGraphicFramePr>
        <p:xfrm>
          <a:off x="332121" y="1056427"/>
          <a:ext cx="8443912" cy="5599748"/>
        </p:xfrm>
        <a:graphic>
          <a:graphicData uri="http://schemas.openxmlformats.org/drawingml/2006/table">
            <a:tbl>
              <a:tblPr/>
              <a:tblGrid>
                <a:gridCol w="2814637"/>
                <a:gridCol w="2814638"/>
                <a:gridCol w="2814637"/>
              </a:tblGrid>
              <a:tr h="2447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1400" b="1" i="0" u="none" strike="noStrike" cap="none" normalizeH="0" baseline="0" dirty="0" smtClean="0">
                        <a:ln>
                          <a:noFill/>
                        </a:ln>
                        <a:solidFill>
                          <a:srgbClr val="FFFFFF"/>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1400" b="1" i="0" u="none" strike="noStrike" cap="none" normalizeH="0" baseline="0" smtClean="0">
                        <a:ln>
                          <a:noFill/>
                        </a:ln>
                        <a:solidFill>
                          <a:srgbClr val="FFFFFF"/>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1400" b="1" i="0" u="none" strike="noStrike" cap="none" normalizeH="0" baseline="0" dirty="0" smtClean="0">
                        <a:ln>
                          <a:noFill/>
                        </a:ln>
                        <a:solidFill>
                          <a:srgbClr val="FFFFFF"/>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48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rPr>
                        <a:t>鳳翔新村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微軟正黑體" pitchFamily="34" charset="-120"/>
                          <a:ea typeface="微軟正黑體" pitchFamily="34" charset="-120"/>
                        </a:rPr>
                        <a:t>安和新莊</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微軟正黑體" pitchFamily="34" charset="-120"/>
                          <a:ea typeface="微軟正黑體" pitchFamily="34" charset="-120"/>
                        </a:rPr>
                        <a:t>金城新莊及富康一村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4825">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rPr>
                        <a:t>第六種住宅區（住 </a:t>
                      </a:r>
                      <a:r>
                        <a:rPr kumimoji="1" lang="en-US" altLang="zh-TW" sz="1800" b="0" i="0" u="none" strike="noStrike" cap="none" normalizeH="0" baseline="0" dirty="0" smtClean="0">
                          <a:ln>
                            <a:noFill/>
                          </a:ln>
                          <a:solidFill>
                            <a:srgbClr val="000000"/>
                          </a:solidFill>
                          <a:effectLst/>
                          <a:latin typeface="微軟正黑體" pitchFamily="34" charset="-120"/>
                          <a:ea typeface="微軟正黑體" pitchFamily="34" charset="-120"/>
                        </a:rPr>
                        <a:t>6)</a:t>
                      </a:r>
                      <a:endPar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r>
              <a:tr h="1866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0000FF"/>
                          </a:solidFill>
                          <a:effectLst/>
                          <a:latin typeface="微軟正黑體" pitchFamily="34" charset="-120"/>
                          <a:ea typeface="微軟正黑體" pitchFamily="34" charset="-120"/>
                        </a:rPr>
                        <a:t>鳳翔新村</a:t>
                      </a:r>
                      <a:r>
                        <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rPr>
                        <a:t>部分，建物樓高以</a:t>
                      </a:r>
                      <a:r>
                        <a:rPr kumimoji="1" lang="zh-TW" altLang="en-US" sz="1800" b="0" i="0" u="none" strike="noStrike" cap="none" normalizeH="0" baseline="0" dirty="0" smtClean="0">
                          <a:ln>
                            <a:noFill/>
                          </a:ln>
                          <a:solidFill>
                            <a:srgbClr val="0000FF"/>
                          </a:solidFill>
                          <a:effectLst/>
                          <a:latin typeface="微軟正黑體" pitchFamily="34" charset="-120"/>
                          <a:ea typeface="微軟正黑體" pitchFamily="34" charset="-120"/>
                        </a:rPr>
                        <a:t>四層樓為限</a:t>
                      </a:r>
                      <a:r>
                        <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rPr>
                        <a:t>，</a:t>
                      </a:r>
                      <a:r>
                        <a:rPr kumimoji="1" lang="zh-TW" altLang="en-US" sz="1800" b="0" i="0" u="none" strike="noStrike" cap="none" normalizeH="0" baseline="0" dirty="0" smtClean="0">
                          <a:ln>
                            <a:noFill/>
                          </a:ln>
                          <a:solidFill>
                            <a:srgbClr val="0000FF"/>
                          </a:solidFill>
                          <a:effectLst/>
                          <a:latin typeface="微軟正黑體" pitchFamily="34" charset="-120"/>
                          <a:ea typeface="微軟正黑體" pitchFamily="34" charset="-120"/>
                        </a:rPr>
                        <a:t>第四層樓地板面積為建築面積 </a:t>
                      </a:r>
                      <a:r>
                        <a:rPr kumimoji="1" lang="en-US" altLang="zh-TW" sz="1800" b="0" i="0" u="none" strike="noStrike" cap="none" normalizeH="0" baseline="0" dirty="0" smtClean="0">
                          <a:ln>
                            <a:noFill/>
                          </a:ln>
                          <a:solidFill>
                            <a:srgbClr val="0000FF"/>
                          </a:solidFill>
                          <a:effectLst/>
                          <a:latin typeface="微軟正黑體" pitchFamily="34" charset="-120"/>
                          <a:ea typeface="微軟正黑體" pitchFamily="34" charset="-120"/>
                        </a:rPr>
                        <a:t>60%</a:t>
                      </a:r>
                      <a:r>
                        <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rPr>
                        <a:t>，指定以</a:t>
                      </a:r>
                      <a:r>
                        <a:rPr kumimoji="1" lang="zh-TW" altLang="en-US" sz="1800" b="0" i="0" u="none" strike="noStrike" cap="none" normalizeH="0" baseline="0" dirty="0" smtClean="0">
                          <a:ln>
                            <a:noFill/>
                          </a:ln>
                          <a:solidFill>
                            <a:srgbClr val="0000FF"/>
                          </a:solidFill>
                          <a:effectLst/>
                          <a:latin typeface="微軟正黑體" pitchFamily="34" charset="-120"/>
                          <a:ea typeface="微軟正黑體" pitchFamily="34" charset="-120"/>
                        </a:rPr>
                        <a:t>計畫道路境界線退縮 </a:t>
                      </a:r>
                      <a:r>
                        <a:rPr kumimoji="1" lang="en-US" altLang="zh-TW" sz="1800" b="0" i="0" u="none" strike="noStrike" cap="none" normalizeH="0" baseline="0" dirty="0" smtClean="0">
                          <a:ln>
                            <a:noFill/>
                          </a:ln>
                          <a:solidFill>
                            <a:srgbClr val="0000FF"/>
                          </a:solidFill>
                          <a:effectLst/>
                          <a:latin typeface="微軟正黑體" pitchFamily="34" charset="-120"/>
                          <a:ea typeface="微軟正黑體" pitchFamily="34" charset="-120"/>
                        </a:rPr>
                        <a:t>3 </a:t>
                      </a:r>
                      <a:r>
                        <a:rPr kumimoji="1" lang="zh-TW" altLang="en-US" sz="1800" b="0" i="0" u="none" strike="noStrike" cap="none" normalizeH="0" baseline="0" dirty="0" smtClean="0">
                          <a:ln>
                            <a:noFill/>
                          </a:ln>
                          <a:solidFill>
                            <a:srgbClr val="0000FF"/>
                          </a:solidFill>
                          <a:effectLst/>
                          <a:latin typeface="微軟正黑體" pitchFamily="34" charset="-120"/>
                          <a:ea typeface="微軟正黑體" pitchFamily="34" charset="-120"/>
                        </a:rPr>
                        <a:t>公尺為牆面線</a:t>
                      </a:r>
                      <a:r>
                        <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rPr>
                        <a:t>，前院深度為 </a:t>
                      </a:r>
                      <a:r>
                        <a:rPr kumimoji="1" lang="en-US" altLang="zh-TW" sz="1800" b="0" i="0" u="none" strike="noStrike" cap="none" normalizeH="0" baseline="0" dirty="0" smtClean="0">
                          <a:ln>
                            <a:noFill/>
                          </a:ln>
                          <a:solidFill>
                            <a:srgbClr val="000000"/>
                          </a:solidFill>
                          <a:effectLst/>
                          <a:latin typeface="微軟正黑體" pitchFamily="34" charset="-120"/>
                          <a:ea typeface="微軟正黑體" pitchFamily="34" charset="-120"/>
                        </a:rPr>
                        <a:t>2 </a:t>
                      </a:r>
                      <a:r>
                        <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rPr>
                        <a:t>公尺。</a:t>
                      </a:r>
                      <a:endParaRPr kumimoji="1" lang="en-US" altLang="zh-TW" sz="1800" b="0" i="0" u="none" strike="noStrike" cap="none" normalizeH="0" baseline="0" dirty="0" smtClean="0">
                        <a:ln>
                          <a:noFill/>
                        </a:ln>
                        <a:solidFill>
                          <a:srgbClr val="000000"/>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0000FF"/>
                          </a:solidFill>
                          <a:effectLst/>
                          <a:latin typeface="微軟正黑體" pitchFamily="34" charset="-120"/>
                          <a:ea typeface="微軟正黑體" pitchFamily="34" charset="-120"/>
                        </a:rPr>
                        <a:t>安和新莊</a:t>
                      </a:r>
                      <a:r>
                        <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rPr>
                        <a:t>部分，建物樓</a:t>
                      </a:r>
                      <a:r>
                        <a:rPr kumimoji="1" lang="zh-TW" altLang="en-US" sz="1800" b="0" i="0" u="none" strike="noStrike" cap="none" normalizeH="0" baseline="0" dirty="0" smtClean="0">
                          <a:ln>
                            <a:noFill/>
                          </a:ln>
                          <a:solidFill>
                            <a:srgbClr val="0000FF"/>
                          </a:solidFill>
                          <a:effectLst/>
                          <a:latin typeface="微軟正黑體" pitchFamily="34" charset="-120"/>
                          <a:ea typeface="微軟正黑體" pitchFamily="34" charset="-120"/>
                        </a:rPr>
                        <a:t>高以三層樓</a:t>
                      </a:r>
                      <a:r>
                        <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rPr>
                        <a:t>為限，</a:t>
                      </a:r>
                      <a:r>
                        <a:rPr kumimoji="1" lang="zh-TW" altLang="en-US" sz="1800" b="0" i="0" u="none" strike="noStrike" cap="none" normalizeH="0" baseline="0" dirty="0" smtClean="0">
                          <a:ln>
                            <a:noFill/>
                          </a:ln>
                          <a:solidFill>
                            <a:srgbClr val="0000FF"/>
                          </a:solidFill>
                          <a:effectLst/>
                          <a:latin typeface="微軟正黑體" pitchFamily="34" charset="-120"/>
                          <a:ea typeface="微軟正黑體" pitchFamily="34" charset="-120"/>
                        </a:rPr>
                        <a:t>第三層樓地板面積為建築面積 </a:t>
                      </a:r>
                      <a:r>
                        <a:rPr kumimoji="1" lang="en-US" altLang="zh-TW" sz="1800" b="0" i="0" u="none" strike="noStrike" cap="none" normalizeH="0" baseline="0" dirty="0" smtClean="0">
                          <a:ln>
                            <a:noFill/>
                          </a:ln>
                          <a:solidFill>
                            <a:srgbClr val="0000FF"/>
                          </a:solidFill>
                          <a:effectLst/>
                          <a:latin typeface="微軟正黑體" pitchFamily="34" charset="-120"/>
                          <a:ea typeface="微軟正黑體" pitchFamily="34" charset="-120"/>
                        </a:rPr>
                        <a:t>60%</a:t>
                      </a:r>
                      <a:r>
                        <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rPr>
                        <a:t>，</a:t>
                      </a:r>
                      <a:r>
                        <a:rPr kumimoji="1" lang="zh-TW" altLang="en-US" sz="1800" b="0" i="0" u="none" strike="noStrike" cap="none" normalizeH="0" baseline="0" dirty="0" smtClean="0">
                          <a:ln>
                            <a:noFill/>
                          </a:ln>
                          <a:solidFill>
                            <a:srgbClr val="0000FF"/>
                          </a:solidFill>
                          <a:effectLst/>
                          <a:latin typeface="微軟正黑體" pitchFamily="34" charset="-120"/>
                          <a:ea typeface="微軟正黑體" pitchFamily="34" charset="-120"/>
                        </a:rPr>
                        <a:t>指定以計畫道路境界線為牆面線</a:t>
                      </a:r>
                      <a:r>
                        <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rPr>
                        <a:t>。</a:t>
                      </a:r>
                      <a:endParaRPr kumimoji="1" lang="en-US" altLang="zh-TW" sz="1800" b="0" i="0" u="none" strike="noStrike" cap="none" normalizeH="0" baseline="0" dirty="0" smtClean="0">
                        <a:ln>
                          <a:noFill/>
                        </a:ln>
                        <a:solidFill>
                          <a:srgbClr val="000000"/>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rgbClr val="0000FF"/>
                          </a:solidFill>
                          <a:effectLst/>
                          <a:latin typeface="微軟正黑體" pitchFamily="34" charset="-120"/>
                          <a:ea typeface="微軟正黑體" pitchFamily="34" charset="-120"/>
                        </a:rPr>
                        <a:t>金城新莊及富康一村部分</a:t>
                      </a:r>
                      <a:r>
                        <a:rPr kumimoji="1" lang="zh-TW" altLang="en-US" sz="1600" b="0" i="0" u="none" strike="noStrike" cap="none" normalizeH="0" baseline="0" dirty="0" smtClean="0">
                          <a:ln>
                            <a:noFill/>
                          </a:ln>
                          <a:solidFill>
                            <a:srgbClr val="000000"/>
                          </a:solidFill>
                          <a:effectLst/>
                          <a:latin typeface="微軟正黑體" pitchFamily="34" charset="-120"/>
                          <a:ea typeface="微軟正黑體" pitchFamily="34" charset="-120"/>
                        </a:rPr>
                        <a:t>，</a:t>
                      </a:r>
                      <a:r>
                        <a:rPr kumimoji="1" lang="zh-TW" altLang="en-US" sz="1600" b="0" i="0" u="none" strike="noStrike" cap="none" normalizeH="0" baseline="0" dirty="0" smtClean="0">
                          <a:ln>
                            <a:noFill/>
                          </a:ln>
                          <a:solidFill>
                            <a:srgbClr val="0000FF"/>
                          </a:solidFill>
                          <a:effectLst/>
                          <a:latin typeface="微軟正黑體" pitchFamily="34" charset="-120"/>
                          <a:ea typeface="微軟正黑體" pitchFamily="34" charset="-120"/>
                        </a:rPr>
                        <a:t>建物樓高以四層樓為限</a:t>
                      </a:r>
                      <a:r>
                        <a:rPr kumimoji="1" lang="zh-TW" altLang="en-US" sz="1600" b="0" i="0" u="none" strike="noStrike" cap="none" normalizeH="0" baseline="0" dirty="0" smtClean="0">
                          <a:ln>
                            <a:noFill/>
                          </a:ln>
                          <a:solidFill>
                            <a:srgbClr val="000000"/>
                          </a:solidFill>
                          <a:effectLst/>
                          <a:latin typeface="微軟正黑體" pitchFamily="34" charset="-120"/>
                          <a:ea typeface="微軟正黑體" pitchFamily="34" charset="-120"/>
                        </a:rPr>
                        <a:t>，</a:t>
                      </a:r>
                      <a:r>
                        <a:rPr kumimoji="1" lang="zh-TW" altLang="en-US" sz="1600" b="0" i="0" u="none" strike="noStrike" cap="none" normalizeH="0" baseline="0" dirty="0" smtClean="0">
                          <a:ln>
                            <a:noFill/>
                          </a:ln>
                          <a:solidFill>
                            <a:srgbClr val="0000FF"/>
                          </a:solidFill>
                          <a:effectLst/>
                          <a:latin typeface="微軟正黑體" pitchFamily="34" charset="-120"/>
                          <a:ea typeface="微軟正黑體" pitchFamily="34" charset="-120"/>
                        </a:rPr>
                        <a:t>第四層樓地板面積為建築面積</a:t>
                      </a:r>
                      <a:r>
                        <a:rPr kumimoji="1" lang="en-US" altLang="zh-TW" sz="1600" b="0" i="0" u="none" strike="noStrike" cap="none" normalizeH="0" baseline="0" dirty="0" smtClean="0">
                          <a:ln>
                            <a:noFill/>
                          </a:ln>
                          <a:solidFill>
                            <a:srgbClr val="0000FF"/>
                          </a:solidFill>
                          <a:effectLst/>
                          <a:latin typeface="微軟正黑體" pitchFamily="34" charset="-120"/>
                          <a:ea typeface="微軟正黑體" pitchFamily="34" charset="-120"/>
                        </a:rPr>
                        <a:t>60%</a:t>
                      </a:r>
                      <a:r>
                        <a:rPr kumimoji="1" lang="zh-TW" altLang="en-US" sz="1600" b="0" i="0" u="none" strike="noStrike" cap="none" normalizeH="0" baseline="0" dirty="0" smtClean="0">
                          <a:ln>
                            <a:noFill/>
                          </a:ln>
                          <a:solidFill>
                            <a:srgbClr val="0000FF"/>
                          </a:solidFill>
                          <a:effectLst/>
                          <a:latin typeface="微軟正黑體" pitchFamily="34" charset="-120"/>
                          <a:ea typeface="微軟正黑體" pitchFamily="34" charset="-120"/>
                        </a:rPr>
                        <a:t>，指定以計畫道路境界線退縮 </a:t>
                      </a:r>
                      <a:r>
                        <a:rPr kumimoji="1" lang="en-US" altLang="zh-TW" sz="1600" b="0" i="0" u="none" strike="noStrike" cap="none" normalizeH="0" baseline="0" dirty="0" smtClean="0">
                          <a:ln>
                            <a:noFill/>
                          </a:ln>
                          <a:solidFill>
                            <a:srgbClr val="0000FF"/>
                          </a:solidFill>
                          <a:effectLst/>
                          <a:latin typeface="微軟正黑體" pitchFamily="34" charset="-120"/>
                          <a:ea typeface="微軟正黑體" pitchFamily="34" charset="-120"/>
                        </a:rPr>
                        <a:t>2.5  </a:t>
                      </a:r>
                      <a:r>
                        <a:rPr kumimoji="1" lang="zh-TW" altLang="en-US" sz="1600" b="0" i="0" u="none" strike="noStrike" cap="none" normalizeH="0" baseline="0" dirty="0" smtClean="0">
                          <a:ln>
                            <a:noFill/>
                          </a:ln>
                          <a:solidFill>
                            <a:srgbClr val="0000FF"/>
                          </a:solidFill>
                          <a:effectLst/>
                          <a:latin typeface="微軟正黑體" pitchFamily="34" charset="-120"/>
                          <a:ea typeface="微軟正黑體" pitchFamily="34" charset="-120"/>
                        </a:rPr>
                        <a:t>公尺為牆面線</a:t>
                      </a:r>
                      <a:r>
                        <a:rPr kumimoji="1" lang="zh-TW" altLang="en-US" sz="1600" b="0" i="0" u="none" strike="noStrike" cap="none" normalizeH="0" baseline="0" dirty="0" smtClean="0">
                          <a:ln>
                            <a:noFill/>
                          </a:ln>
                          <a:solidFill>
                            <a:srgbClr val="000000"/>
                          </a:solidFill>
                          <a:effectLst/>
                          <a:latin typeface="微軟正黑體" pitchFamily="34" charset="-120"/>
                          <a:ea typeface="微軟正黑體" pitchFamily="34" charset="-120"/>
                        </a:rPr>
                        <a:t>，前院深度為 </a:t>
                      </a:r>
                      <a:r>
                        <a:rPr kumimoji="1" lang="en-US" altLang="zh-TW" sz="1600" b="0" i="0" u="none" strike="noStrike" cap="none" normalizeH="0" baseline="0" dirty="0" smtClean="0">
                          <a:ln>
                            <a:noFill/>
                          </a:ln>
                          <a:solidFill>
                            <a:srgbClr val="000000"/>
                          </a:solidFill>
                          <a:effectLst/>
                          <a:latin typeface="微軟正黑體" pitchFamily="34" charset="-120"/>
                          <a:ea typeface="微軟正黑體" pitchFamily="34" charset="-120"/>
                        </a:rPr>
                        <a:t>1.8 </a:t>
                      </a:r>
                      <a:r>
                        <a:rPr kumimoji="1" lang="zh-TW" altLang="en-US" sz="1600" b="0" i="0" u="none" strike="noStrike" cap="none" normalizeH="0" baseline="0" dirty="0" smtClean="0">
                          <a:ln>
                            <a:noFill/>
                          </a:ln>
                          <a:solidFill>
                            <a:srgbClr val="000000"/>
                          </a:solidFill>
                          <a:effectLst/>
                          <a:latin typeface="微軟正黑體" pitchFamily="34" charset="-120"/>
                          <a:ea typeface="微軟正黑體" pitchFamily="34" charset="-120"/>
                        </a:rPr>
                        <a:t>公尺</a:t>
                      </a:r>
                      <a:r>
                        <a:rPr kumimoji="1" lang="en-US" altLang="zh-TW" sz="1600" b="0" i="0" u="none" strike="noStrike" cap="none" normalizeH="0" baseline="0" dirty="0" smtClean="0">
                          <a:ln>
                            <a:noFill/>
                          </a:ln>
                          <a:solidFill>
                            <a:srgbClr val="000000"/>
                          </a:solidFill>
                          <a:effectLst/>
                          <a:latin typeface="微軟正黑體" pitchFamily="34" charset="-120"/>
                          <a:ea typeface="微軟正黑體" pitchFamily="34" charset="-120"/>
                        </a:rPr>
                        <a:t>(</a:t>
                      </a:r>
                      <a:r>
                        <a:rPr kumimoji="1" lang="zh-TW" altLang="en-US" sz="1600" b="0" i="0" u="none" strike="noStrike" cap="none" normalizeH="0" baseline="0" dirty="0" smtClean="0">
                          <a:ln>
                            <a:noFill/>
                          </a:ln>
                          <a:solidFill>
                            <a:srgbClr val="000000"/>
                          </a:solidFill>
                          <a:effectLst/>
                          <a:latin typeface="微軟正黑體" pitchFamily="34" charset="-120"/>
                          <a:ea typeface="微軟正黑體" pitchFamily="34" charset="-120"/>
                        </a:rPr>
                        <a:t>範圍請參見圖三；建築及退縮形式請參見圖四、圖五</a:t>
                      </a:r>
                      <a:r>
                        <a:rPr kumimoji="1" lang="en-US" altLang="zh-TW" sz="1600" b="0" i="0" u="none" strike="noStrike" cap="none" normalizeH="0" baseline="0" dirty="0" smtClean="0">
                          <a:ln>
                            <a:noFill/>
                          </a:ln>
                          <a:solidFill>
                            <a:srgbClr val="000000"/>
                          </a:solidFill>
                          <a:effectLst/>
                          <a:latin typeface="微軟正黑體" pitchFamily="34" charset="-120"/>
                          <a:ea typeface="微軟正黑體" pitchFamily="34" charset="-120"/>
                        </a:rPr>
                        <a:t>)</a:t>
                      </a:r>
                      <a:r>
                        <a:rPr kumimoji="1" lang="zh-TW" altLang="en-US" sz="1600" b="0" i="0" u="none" strike="noStrike" cap="none" normalizeH="0" baseline="0" dirty="0" smtClean="0">
                          <a:ln>
                            <a:noFill/>
                          </a:ln>
                          <a:solidFill>
                            <a:srgbClr val="000000"/>
                          </a:solidFill>
                          <a:effectLst/>
                          <a:latin typeface="微軟正黑體" pitchFamily="34" charset="-120"/>
                          <a:ea typeface="微軟正黑體" pitchFamily="34" charset="-120"/>
                        </a:rPr>
                        <a:t>。</a:t>
                      </a:r>
                      <a:endParaRPr kumimoji="1" lang="en-US" altLang="zh-TW" sz="1600" b="0" i="0" u="none" strike="noStrike" cap="none" normalizeH="0" baseline="0" dirty="0" smtClean="0">
                        <a:ln>
                          <a:noFill/>
                        </a:ln>
                        <a:solidFill>
                          <a:srgbClr val="000000"/>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76835" name="圖片 19" descr="畫面剪輯"/>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9557" y="1116752"/>
            <a:ext cx="2490788"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圖片 20" descr="畫面剪輯"/>
          <p:cNvPicPr>
            <a:picLocks noChangeAspect="1"/>
          </p:cNvPicPr>
          <p:nvPr/>
        </p:nvPicPr>
        <p:blipFill>
          <a:blip r:embed="rId4">
            <a:extLst>
              <a:ext uri="{28A0092B-C50C-407E-A947-70E740481C1C}">
                <a14:useLocalDpi xmlns:a14="http://schemas.microsoft.com/office/drawing/2010/main" val="0"/>
              </a:ext>
            </a:extLst>
          </a:blip>
          <a:srcRect t="5659"/>
          <a:stretch>
            <a:fillRect/>
          </a:stretch>
        </p:blipFill>
        <p:spPr bwMode="auto">
          <a:xfrm>
            <a:off x="3221574" y="1116955"/>
            <a:ext cx="26638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7" name="圖片 21" descr="畫面剪輯"/>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999" y="1107024"/>
            <a:ext cx="2446337"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38"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76839"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6"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ea typeface="標楷體" pitchFamily="65" charset="-120"/>
              </a:rPr>
              <a:t>土地使用分區</a:t>
            </a:r>
            <a:r>
              <a:rPr lang="zh-TW" altLang="en-US" dirty="0" smtClean="0">
                <a:ea typeface="標楷體" pitchFamily="65" charset="-120"/>
              </a:rPr>
              <a:t>管制</a:t>
            </a:r>
            <a:r>
              <a:rPr lang="en-US" altLang="zh-TW" sz="2200" b="0" dirty="0" smtClean="0">
                <a:ea typeface="標楷體" pitchFamily="65" charset="-120"/>
              </a:rPr>
              <a:t>-</a:t>
            </a:r>
            <a:r>
              <a:rPr kumimoji="0" lang="zh-TW" altLang="en-US" sz="2400" b="0" u="sng" dirty="0">
                <a:solidFill>
                  <a:srgbClr val="0000FF"/>
                </a:solidFill>
                <a:latin typeface="標楷體" pitchFamily="65" charset="-120"/>
                <a:ea typeface="標楷體" pitchFamily="65" charset="-120"/>
              </a:rPr>
              <a:t>金城</a:t>
            </a:r>
            <a:r>
              <a:rPr kumimoji="0" lang="zh-TW" altLang="en-US" sz="2400" b="0" dirty="0">
                <a:solidFill>
                  <a:srgbClr val="0000FF"/>
                </a:solidFill>
                <a:latin typeface="標楷體" pitchFamily="65" charset="-120"/>
                <a:ea typeface="標楷體" pitchFamily="65" charset="-120"/>
              </a:rPr>
              <a:t>細計土地使用分區管制</a:t>
            </a:r>
            <a:r>
              <a:rPr kumimoji="0" lang="zh-TW" altLang="en-US" sz="2400" b="0" dirty="0" smtClean="0">
                <a:solidFill>
                  <a:srgbClr val="0000FF"/>
                </a:solidFill>
                <a:latin typeface="標楷體" pitchFamily="65" charset="-120"/>
                <a:ea typeface="標楷體" pitchFamily="65" charset="-120"/>
              </a:rPr>
              <a:t>要點</a:t>
            </a:r>
            <a:endParaRPr kumimoji="0" lang="zh-TW" altLang="en-US" sz="2400" b="0" u="sng"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144067543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圖片 25" descr="畫面剪輯"/>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45" y="1087310"/>
            <a:ext cx="8570896" cy="482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txBox="1">
            <a:spLocks noGrp="1"/>
          </p:cNvSpPr>
          <p:nvPr/>
        </p:nvSpPr>
        <p:spPr>
          <a:xfrm>
            <a:off x="6542623" y="6397185"/>
            <a:ext cx="2133600" cy="365125"/>
          </a:xfrm>
          <a:prstGeom prst="rect">
            <a:avLst/>
          </a:prstGeom>
          <a:noFill/>
        </p:spPr>
        <p:txBody>
          <a:bodyPr anchor="ctr"/>
          <a:lstStyle/>
          <a:p>
            <a:pPr algn="r" fontAlgn="auto">
              <a:spcBef>
                <a:spcPts val="0"/>
              </a:spcBef>
              <a:spcAft>
                <a:spcPts val="0"/>
              </a:spcAft>
              <a:defRPr/>
            </a:pPr>
            <a:fld id="{D2B5EC06-1B16-483A-BF01-EEE886DB2CA0}" type="slidenum">
              <a:rPr kumimoji="0" lang="zh-TW" altLang="en-US" sz="1200" b="0">
                <a:solidFill>
                  <a:schemeClr val="tx1">
                    <a:tint val="75000"/>
                  </a:schemeClr>
                </a:solidFill>
                <a:latin typeface="+mn-lt"/>
                <a:ea typeface="+mn-ea"/>
              </a:rPr>
              <a:pPr algn="r" fontAlgn="auto">
                <a:spcBef>
                  <a:spcPts val="0"/>
                </a:spcBef>
                <a:spcAft>
                  <a:spcPts val="0"/>
                </a:spcAft>
                <a:defRPr/>
              </a:pPr>
              <a:t>11</a:t>
            </a:fld>
            <a:endParaRPr kumimoji="0" lang="zh-TW" altLang="en-US" sz="1200" b="0" dirty="0">
              <a:solidFill>
                <a:schemeClr val="tx1">
                  <a:tint val="75000"/>
                </a:schemeClr>
              </a:solidFill>
              <a:latin typeface="+mn-lt"/>
              <a:ea typeface="+mn-ea"/>
            </a:endParaRPr>
          </a:p>
        </p:txBody>
      </p:sp>
      <p:cxnSp>
        <p:nvCxnSpPr>
          <p:cNvPr id="8" name="直線接點 7"/>
          <p:cNvCxnSpPr/>
          <p:nvPr/>
        </p:nvCxnSpPr>
        <p:spPr>
          <a:xfrm>
            <a:off x="0" y="836613"/>
            <a:ext cx="86042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1000125"/>
            <a:ext cx="642938" cy="46038"/>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sz="1800" b="0">
              <a:latin typeface="微軟正黑體" pitchFamily="34" charset="-120"/>
              <a:ea typeface="微軟正黑體" pitchFamily="34" charset="-120"/>
            </a:endParaRPr>
          </a:p>
        </p:txBody>
      </p:sp>
      <p:sp>
        <p:nvSpPr>
          <p:cNvPr id="7887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7887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5"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ea typeface="標楷體" pitchFamily="65" charset="-120"/>
              </a:rPr>
              <a:t>土地使用分區</a:t>
            </a:r>
            <a:r>
              <a:rPr lang="zh-TW" altLang="en-US" dirty="0" smtClean="0">
                <a:ea typeface="標楷體" pitchFamily="65" charset="-120"/>
              </a:rPr>
              <a:t>管制</a:t>
            </a:r>
            <a:r>
              <a:rPr lang="en-US" altLang="zh-TW" sz="2200" b="0" dirty="0" smtClean="0">
                <a:ea typeface="標楷體" pitchFamily="65" charset="-120"/>
              </a:rPr>
              <a:t>-</a:t>
            </a:r>
            <a:r>
              <a:rPr kumimoji="0" lang="zh-TW" altLang="en-US" sz="2400" b="0" u="sng" dirty="0">
                <a:solidFill>
                  <a:srgbClr val="0000FF"/>
                </a:solidFill>
                <a:latin typeface="標楷體" pitchFamily="65" charset="-120"/>
                <a:ea typeface="標楷體" pitchFamily="65" charset="-120"/>
              </a:rPr>
              <a:t>金城</a:t>
            </a:r>
            <a:r>
              <a:rPr kumimoji="0" lang="zh-TW" altLang="en-US" sz="2400" b="0" dirty="0">
                <a:solidFill>
                  <a:srgbClr val="0000FF"/>
                </a:solidFill>
                <a:latin typeface="標楷體" pitchFamily="65" charset="-120"/>
                <a:ea typeface="標楷體" pitchFamily="65" charset="-120"/>
              </a:rPr>
              <a:t>細計土地使用分區管制</a:t>
            </a:r>
            <a:r>
              <a:rPr kumimoji="0" lang="zh-TW" altLang="en-US" sz="2400" b="0" dirty="0" smtClean="0">
                <a:solidFill>
                  <a:srgbClr val="0000FF"/>
                </a:solidFill>
                <a:latin typeface="標楷體" pitchFamily="65" charset="-120"/>
                <a:ea typeface="標楷體" pitchFamily="65" charset="-120"/>
              </a:rPr>
              <a:t>要點</a:t>
            </a:r>
            <a:endParaRPr kumimoji="0" lang="zh-TW" altLang="en-US" sz="2400" b="0" u="sng"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101698118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圖片 26" descr="畫面剪輯"/>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785" y="1098956"/>
            <a:ext cx="8568295" cy="486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2B5EC06-1B16-483A-BF01-EEE886DB2CA0}" type="slidenum">
              <a:rPr kumimoji="0" lang="zh-TW" altLang="en-US" sz="1200" b="0">
                <a:solidFill>
                  <a:schemeClr val="tx1">
                    <a:tint val="75000"/>
                  </a:schemeClr>
                </a:solidFill>
                <a:latin typeface="+mn-lt"/>
                <a:ea typeface="+mn-ea"/>
              </a:rPr>
              <a:pPr algn="r" fontAlgn="auto">
                <a:spcBef>
                  <a:spcPts val="0"/>
                </a:spcBef>
                <a:spcAft>
                  <a:spcPts val="0"/>
                </a:spcAft>
                <a:defRPr/>
              </a:pPr>
              <a:t>12</a:t>
            </a:fld>
            <a:endParaRPr kumimoji="0" lang="zh-TW" altLang="en-US" sz="1200" b="0" dirty="0">
              <a:solidFill>
                <a:schemeClr val="tx1">
                  <a:tint val="75000"/>
                </a:schemeClr>
              </a:solidFill>
              <a:latin typeface="+mn-lt"/>
              <a:ea typeface="+mn-ea"/>
            </a:endParaRPr>
          </a:p>
        </p:txBody>
      </p:sp>
      <p:cxnSp>
        <p:nvCxnSpPr>
          <p:cNvPr id="8" name="直線接點 7"/>
          <p:cNvCxnSpPr/>
          <p:nvPr/>
        </p:nvCxnSpPr>
        <p:spPr>
          <a:xfrm>
            <a:off x="0" y="836613"/>
            <a:ext cx="86042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1000125"/>
            <a:ext cx="642938" cy="46038"/>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sz="1800" b="0">
              <a:latin typeface="微軟正黑體" pitchFamily="34" charset="-120"/>
              <a:ea typeface="微軟正黑體" pitchFamily="34" charset="-120"/>
            </a:endParaRPr>
          </a:p>
        </p:txBody>
      </p:sp>
      <p:sp>
        <p:nvSpPr>
          <p:cNvPr id="7887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7887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5"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ea typeface="標楷體" pitchFamily="65" charset="-120"/>
              </a:rPr>
              <a:t>土地使用分區</a:t>
            </a:r>
            <a:r>
              <a:rPr lang="zh-TW" altLang="en-US" dirty="0" smtClean="0">
                <a:ea typeface="標楷體" pitchFamily="65" charset="-120"/>
              </a:rPr>
              <a:t>管制</a:t>
            </a:r>
            <a:r>
              <a:rPr lang="en-US" altLang="zh-TW" sz="2200" b="0" dirty="0" smtClean="0">
                <a:ea typeface="標楷體" pitchFamily="65" charset="-120"/>
              </a:rPr>
              <a:t>-</a:t>
            </a:r>
            <a:r>
              <a:rPr kumimoji="0" lang="zh-TW" altLang="en-US" sz="2400" b="0" u="sng" dirty="0">
                <a:solidFill>
                  <a:srgbClr val="0000FF"/>
                </a:solidFill>
                <a:latin typeface="標楷體" pitchFamily="65" charset="-120"/>
                <a:ea typeface="標楷體" pitchFamily="65" charset="-120"/>
              </a:rPr>
              <a:t>金城</a:t>
            </a:r>
            <a:r>
              <a:rPr kumimoji="0" lang="zh-TW" altLang="en-US" sz="2400" b="0" dirty="0">
                <a:solidFill>
                  <a:srgbClr val="0000FF"/>
                </a:solidFill>
                <a:latin typeface="標楷體" pitchFamily="65" charset="-120"/>
                <a:ea typeface="標楷體" pitchFamily="65" charset="-120"/>
              </a:rPr>
              <a:t>細計土地使用分區管制</a:t>
            </a:r>
            <a:r>
              <a:rPr kumimoji="0" lang="zh-TW" altLang="en-US" sz="2400" b="0" dirty="0" smtClean="0">
                <a:solidFill>
                  <a:srgbClr val="0000FF"/>
                </a:solidFill>
                <a:latin typeface="標楷體" pitchFamily="65" charset="-120"/>
                <a:ea typeface="標楷體" pitchFamily="65" charset="-120"/>
              </a:rPr>
              <a:t>要點</a:t>
            </a:r>
            <a:endParaRPr kumimoji="0" lang="zh-TW" altLang="en-US" sz="2400" b="0" u="sng"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34114852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圖片 27" descr="畫面剪輯"/>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756" y="1128140"/>
            <a:ext cx="8094940" cy="554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2B5EC06-1B16-483A-BF01-EEE886DB2CA0}" type="slidenum">
              <a:rPr kumimoji="0" lang="zh-TW" altLang="en-US" sz="1200" b="0">
                <a:solidFill>
                  <a:schemeClr val="tx1">
                    <a:tint val="75000"/>
                  </a:schemeClr>
                </a:solidFill>
                <a:latin typeface="+mn-lt"/>
                <a:ea typeface="+mn-ea"/>
              </a:rPr>
              <a:pPr algn="r" fontAlgn="auto">
                <a:spcBef>
                  <a:spcPts val="0"/>
                </a:spcBef>
                <a:spcAft>
                  <a:spcPts val="0"/>
                </a:spcAft>
                <a:defRPr/>
              </a:pPr>
              <a:t>13</a:t>
            </a:fld>
            <a:endParaRPr kumimoji="0" lang="zh-TW" altLang="en-US" sz="1200" b="0" dirty="0">
              <a:solidFill>
                <a:schemeClr val="tx1">
                  <a:tint val="75000"/>
                </a:schemeClr>
              </a:solidFill>
              <a:latin typeface="+mn-lt"/>
              <a:ea typeface="+mn-ea"/>
            </a:endParaRPr>
          </a:p>
        </p:txBody>
      </p:sp>
      <p:cxnSp>
        <p:nvCxnSpPr>
          <p:cNvPr id="8" name="直線接點 7"/>
          <p:cNvCxnSpPr/>
          <p:nvPr/>
        </p:nvCxnSpPr>
        <p:spPr>
          <a:xfrm>
            <a:off x="0" y="836613"/>
            <a:ext cx="86042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1000125"/>
            <a:ext cx="642938" cy="46038"/>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sz="1800" b="0">
              <a:latin typeface="微軟正黑體" pitchFamily="34" charset="-120"/>
              <a:ea typeface="微軟正黑體" pitchFamily="34" charset="-120"/>
            </a:endParaRPr>
          </a:p>
        </p:txBody>
      </p:sp>
      <p:sp>
        <p:nvSpPr>
          <p:cNvPr id="7887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7887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5"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ea typeface="標楷體" pitchFamily="65" charset="-120"/>
              </a:rPr>
              <a:t>土地使用分區</a:t>
            </a:r>
            <a:r>
              <a:rPr lang="zh-TW" altLang="en-US" dirty="0" smtClean="0">
                <a:ea typeface="標楷體" pitchFamily="65" charset="-120"/>
              </a:rPr>
              <a:t>管制</a:t>
            </a:r>
            <a:r>
              <a:rPr lang="en-US" altLang="zh-TW" sz="2200" b="0" dirty="0" smtClean="0">
                <a:ea typeface="標楷體" pitchFamily="65" charset="-120"/>
              </a:rPr>
              <a:t>-</a:t>
            </a:r>
            <a:r>
              <a:rPr kumimoji="0" lang="zh-TW" altLang="en-US" sz="2400" b="0" u="sng" dirty="0">
                <a:solidFill>
                  <a:srgbClr val="0000FF"/>
                </a:solidFill>
                <a:latin typeface="標楷體" pitchFamily="65" charset="-120"/>
                <a:ea typeface="標楷體" pitchFamily="65" charset="-120"/>
              </a:rPr>
              <a:t>金城</a:t>
            </a:r>
            <a:r>
              <a:rPr kumimoji="0" lang="zh-TW" altLang="en-US" sz="2400" b="0" dirty="0">
                <a:solidFill>
                  <a:srgbClr val="0000FF"/>
                </a:solidFill>
                <a:latin typeface="標楷體" pitchFamily="65" charset="-120"/>
                <a:ea typeface="標楷體" pitchFamily="65" charset="-120"/>
              </a:rPr>
              <a:t>細計土地使用分區管制</a:t>
            </a:r>
            <a:r>
              <a:rPr kumimoji="0" lang="zh-TW" altLang="en-US" sz="2400" b="0" dirty="0" smtClean="0">
                <a:solidFill>
                  <a:srgbClr val="0000FF"/>
                </a:solidFill>
                <a:latin typeface="標楷體" pitchFamily="65" charset="-120"/>
                <a:ea typeface="標楷體" pitchFamily="65" charset="-120"/>
              </a:rPr>
              <a:t>要點</a:t>
            </a:r>
            <a:endParaRPr kumimoji="0" lang="zh-TW" altLang="en-US" sz="2400" b="0" u="sng"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34114852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F975768-F998-4100-A566-A0EA04FEDD23}" type="slidenum">
              <a:rPr kumimoji="0" lang="zh-TW" altLang="en-US" sz="1200" b="0">
                <a:solidFill>
                  <a:schemeClr val="tx1">
                    <a:tint val="75000"/>
                  </a:schemeClr>
                </a:solidFill>
                <a:latin typeface="+mn-lt"/>
                <a:ea typeface="+mn-ea"/>
              </a:rPr>
              <a:pPr algn="r" fontAlgn="auto">
                <a:spcBef>
                  <a:spcPts val="0"/>
                </a:spcBef>
                <a:spcAft>
                  <a:spcPts val="0"/>
                </a:spcAft>
                <a:defRPr/>
              </a:pPr>
              <a:t>14</a:t>
            </a:fld>
            <a:endParaRPr kumimoji="0" lang="zh-TW" altLang="en-US" sz="1200" b="0" dirty="0">
              <a:solidFill>
                <a:schemeClr val="tx1">
                  <a:tint val="75000"/>
                </a:schemeClr>
              </a:solidFill>
              <a:latin typeface="+mn-lt"/>
              <a:ea typeface="+mn-ea"/>
            </a:endParaRPr>
          </a:p>
        </p:txBody>
      </p:sp>
      <p:cxnSp>
        <p:nvCxnSpPr>
          <p:cNvPr id="8" name="直線接點 7"/>
          <p:cNvCxnSpPr/>
          <p:nvPr/>
        </p:nvCxnSpPr>
        <p:spPr>
          <a:xfrm>
            <a:off x="0" y="836613"/>
            <a:ext cx="86042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1000125"/>
            <a:ext cx="642938" cy="46038"/>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sz="1800" b="0">
              <a:latin typeface="微軟正黑體" pitchFamily="34" charset="-120"/>
              <a:ea typeface="微軟正黑體" pitchFamily="34" charset="-120"/>
            </a:endParaRPr>
          </a:p>
        </p:txBody>
      </p:sp>
      <p:sp>
        <p:nvSpPr>
          <p:cNvPr id="10" name="矩形 9"/>
          <p:cNvSpPr/>
          <p:nvPr/>
        </p:nvSpPr>
        <p:spPr>
          <a:xfrm>
            <a:off x="250824" y="1200150"/>
            <a:ext cx="3241055" cy="5447645"/>
          </a:xfrm>
          <a:prstGeom prst="rect">
            <a:avLst/>
          </a:prstGeom>
        </p:spPr>
        <p:txBody>
          <a:bodyPr wrap="square">
            <a:spAutoFit/>
          </a:bodyPr>
          <a:lstStyle/>
          <a:p>
            <a:pPr algn="l"/>
            <a:r>
              <a:rPr kumimoji="0" lang="zh-TW" altLang="en-US" sz="1600" u="sng" dirty="0">
                <a:solidFill>
                  <a:srgbClr val="FF0000"/>
                </a:solidFill>
                <a:latin typeface="微軟正黑體" pitchFamily="34" charset="-120"/>
                <a:ea typeface="微軟正黑體" pitchFamily="34" charset="-120"/>
              </a:rPr>
              <a:t>第十五條</a:t>
            </a:r>
            <a:endParaRPr kumimoji="0" lang="en-US" altLang="zh-TW" sz="1600" u="sng" dirty="0">
              <a:solidFill>
                <a:srgbClr val="FF0000"/>
              </a:solidFill>
              <a:latin typeface="微軟正黑體" pitchFamily="34" charset="-120"/>
              <a:ea typeface="微軟正黑體" pitchFamily="34" charset="-120"/>
            </a:endParaRPr>
          </a:p>
          <a:p>
            <a:pPr algn="l"/>
            <a:r>
              <a:rPr kumimoji="0" lang="zh-TW" altLang="en-US" sz="1600" b="0" dirty="0">
                <a:latin typeface="微軟正黑體" pitchFamily="34" charset="-120"/>
                <a:ea typeface="微軟正黑體" pitchFamily="34" charset="-120"/>
              </a:rPr>
              <a:t>為鼓勵都市老舊地區及窳陋地區之重建，屬商業區及住宅區之建築基地符合下列各項規定，且其建築計畫經提送</a:t>
            </a:r>
            <a:r>
              <a:rPr kumimoji="0" lang="zh-TW" altLang="en-US" sz="1600" b="0" dirty="0">
                <a:solidFill>
                  <a:srgbClr val="0000FF"/>
                </a:solidFill>
                <a:latin typeface="微軟正黑體" pitchFamily="34" charset="-120"/>
                <a:ea typeface="微軟正黑體" pitchFamily="34" charset="-120"/>
              </a:rPr>
              <a:t>金門縣都市設計審議委員會審議通過</a:t>
            </a:r>
            <a:r>
              <a:rPr kumimoji="0" lang="zh-TW" altLang="en-US" sz="1600" b="0" dirty="0">
                <a:latin typeface="微軟正黑體" pitchFamily="34" charset="-120"/>
                <a:ea typeface="微軟正黑體" pitchFamily="34" charset="-120"/>
              </a:rPr>
              <a:t>者，得予以容積獎勵：</a:t>
            </a:r>
          </a:p>
          <a:p>
            <a:pPr algn="l"/>
            <a:r>
              <a:rPr kumimoji="0" lang="zh-TW" altLang="en-US" sz="1400" b="0" dirty="0">
                <a:solidFill>
                  <a:srgbClr val="FF9900"/>
                </a:solidFill>
                <a:latin typeface="微軟正黑體" pitchFamily="34" charset="-120"/>
                <a:ea typeface="微軟正黑體" pitchFamily="34" charset="-120"/>
              </a:rPr>
              <a:t>一、</a:t>
            </a:r>
            <a:r>
              <a:rPr kumimoji="0" lang="zh-TW" altLang="en-US" sz="1400" b="0" dirty="0">
                <a:latin typeface="微軟正黑體" pitchFamily="34" charset="-120"/>
                <a:ea typeface="微軟正黑體" pitchFamily="34" charset="-120"/>
              </a:rPr>
              <a:t>申請重建之建築基地至少</a:t>
            </a:r>
            <a:r>
              <a:rPr kumimoji="0" lang="zh-TW" altLang="en-US" sz="1400" b="0" dirty="0">
                <a:solidFill>
                  <a:srgbClr val="FF9900"/>
                </a:solidFill>
                <a:latin typeface="微軟正黑體" pitchFamily="34" charset="-120"/>
                <a:ea typeface="微軟正黑體" pitchFamily="34" charset="-120"/>
              </a:rPr>
              <a:t>有一條所臨道路寬度應達 </a:t>
            </a:r>
            <a:r>
              <a:rPr kumimoji="0" lang="en-US" altLang="zh-TW" sz="1400" b="0" dirty="0">
                <a:solidFill>
                  <a:srgbClr val="FF9900"/>
                </a:solidFill>
                <a:latin typeface="微軟正黑體" pitchFamily="34" charset="-120"/>
                <a:ea typeface="微軟正黑體" pitchFamily="34" charset="-120"/>
              </a:rPr>
              <a:t>6 </a:t>
            </a:r>
            <a:r>
              <a:rPr kumimoji="0" lang="zh-TW" altLang="en-US" sz="1400" b="0" dirty="0">
                <a:solidFill>
                  <a:srgbClr val="FF9900"/>
                </a:solidFill>
                <a:latin typeface="微軟正黑體" pitchFamily="34" charset="-120"/>
                <a:ea typeface="微軟正黑體" pitchFamily="34" charset="-120"/>
              </a:rPr>
              <a:t>公尺。</a:t>
            </a:r>
            <a:endParaRPr kumimoji="0" lang="en-US" altLang="zh-TW" sz="1400" b="0" dirty="0">
              <a:solidFill>
                <a:srgbClr val="FF9900"/>
              </a:solidFill>
              <a:latin typeface="微軟正黑體" pitchFamily="34" charset="-120"/>
              <a:ea typeface="微軟正黑體" pitchFamily="34" charset="-120"/>
            </a:endParaRPr>
          </a:p>
          <a:p>
            <a:pPr algn="l"/>
            <a:r>
              <a:rPr kumimoji="0" lang="zh-TW" altLang="en-US" sz="1400" b="0" dirty="0">
                <a:latin typeface="微軟正黑體" pitchFamily="34" charset="-120"/>
                <a:ea typeface="微軟正黑體" pitchFamily="34" charset="-120"/>
              </a:rPr>
              <a:t>二、基地規模、現況、建築配置及獎勵額度依下表之規定</a:t>
            </a:r>
            <a:r>
              <a:rPr kumimoji="0" lang="zh-TW" altLang="en-US" sz="1400" b="0" dirty="0" smtClean="0">
                <a:latin typeface="微軟正黑體" pitchFamily="34" charset="-120"/>
                <a:ea typeface="微軟正黑體" pitchFamily="34" charset="-120"/>
              </a:rPr>
              <a:t>：</a:t>
            </a:r>
            <a:endParaRPr kumimoji="0" lang="en-US" altLang="zh-TW" sz="1400" b="0" dirty="0">
              <a:latin typeface="微軟正黑體" pitchFamily="34" charset="-120"/>
              <a:ea typeface="微軟正黑體" pitchFamily="34" charset="-120"/>
            </a:endParaRPr>
          </a:p>
          <a:p>
            <a:pPr algn="l"/>
            <a:r>
              <a:rPr kumimoji="0" lang="zh-TW" altLang="en-US" sz="1400" b="0" dirty="0">
                <a:latin typeface="微軟正黑體" pitchFamily="34" charset="-120"/>
                <a:ea typeface="微軟正黑體" pitchFamily="34" charset="-120"/>
              </a:rPr>
              <a:t>三、屬下列情形之ㄧ者，不適用本點獎勵：</a:t>
            </a:r>
          </a:p>
          <a:p>
            <a:pPr algn="l"/>
            <a:r>
              <a:rPr kumimoji="0" lang="en-US" altLang="zh-TW" sz="1400" b="0" dirty="0">
                <a:latin typeface="微軟正黑體" pitchFamily="34" charset="-120"/>
                <a:ea typeface="微軟正黑體" pitchFamily="34" charset="-120"/>
              </a:rPr>
              <a:t>(</a:t>
            </a:r>
            <a:r>
              <a:rPr kumimoji="0" lang="zh-TW" altLang="en-US" sz="1400" b="0" dirty="0">
                <a:latin typeface="微軟正黑體" pitchFamily="34" charset="-120"/>
                <a:ea typeface="微軟正黑體" pitchFamily="34" charset="-120"/>
              </a:rPr>
              <a:t>一</a:t>
            </a:r>
            <a:r>
              <a:rPr kumimoji="0" lang="en-US" altLang="zh-TW" sz="1400" b="0" dirty="0">
                <a:latin typeface="微軟正黑體" pitchFamily="34" charset="-120"/>
                <a:ea typeface="微軟正黑體" pitchFamily="34" charset="-120"/>
              </a:rPr>
              <a:t>)</a:t>
            </a:r>
            <a:r>
              <a:rPr kumimoji="0" lang="zh-TW" altLang="en-US" sz="1400" b="0" dirty="0">
                <a:latin typeface="微軟正黑體" pitchFamily="34" charset="-120"/>
                <a:ea typeface="微軟正黑體" pitchFamily="34" charset="-120"/>
              </a:rPr>
              <a:t>基地涉及公辦更新範圍者。</a:t>
            </a:r>
          </a:p>
          <a:p>
            <a:pPr algn="l"/>
            <a:r>
              <a:rPr kumimoji="0" lang="en-US" altLang="zh-TW" sz="1400" b="0" dirty="0">
                <a:latin typeface="微軟正黑體" pitchFamily="34" charset="-120"/>
                <a:ea typeface="微軟正黑體" pitchFamily="34" charset="-120"/>
              </a:rPr>
              <a:t>(</a:t>
            </a:r>
            <a:r>
              <a:rPr kumimoji="0" lang="zh-TW" altLang="en-US" sz="1400" b="0" dirty="0">
                <a:latin typeface="微軟正黑體" pitchFamily="34" charset="-120"/>
                <a:ea typeface="微軟正黑體" pitchFamily="34" charset="-120"/>
              </a:rPr>
              <a:t>二</a:t>
            </a:r>
            <a:r>
              <a:rPr kumimoji="0" lang="en-US" altLang="zh-TW" sz="1400" b="0" dirty="0">
                <a:latin typeface="微軟正黑體" pitchFamily="34" charset="-120"/>
                <a:ea typeface="微軟正黑體" pitchFamily="34" charset="-120"/>
              </a:rPr>
              <a:t>)</a:t>
            </a:r>
            <a:r>
              <a:rPr kumimoji="0" lang="zh-TW" altLang="en-US" sz="1400" b="0" dirty="0">
                <a:latin typeface="微軟正黑體" pitchFamily="34" charset="-120"/>
                <a:ea typeface="微軟正黑體" pitchFamily="34" charset="-120"/>
              </a:rPr>
              <a:t>基地涉及經縣府核准都市更新事業概要或向縣府申請事業計畫報核之範圍者。</a:t>
            </a:r>
          </a:p>
          <a:p>
            <a:pPr algn="l"/>
            <a:r>
              <a:rPr kumimoji="0" lang="en-US" altLang="zh-TW" sz="1400" b="0" dirty="0">
                <a:latin typeface="微軟正黑體" pitchFamily="34" charset="-120"/>
                <a:ea typeface="微軟正黑體" pitchFamily="34" charset="-120"/>
              </a:rPr>
              <a:t>(</a:t>
            </a:r>
            <a:r>
              <a:rPr kumimoji="0" lang="zh-TW" altLang="en-US" sz="1400" b="0" dirty="0">
                <a:latin typeface="微軟正黑體" pitchFamily="34" charset="-120"/>
                <a:ea typeface="微軟正黑體" pitchFamily="34" charset="-120"/>
              </a:rPr>
              <a:t>三</a:t>
            </a:r>
            <a:r>
              <a:rPr kumimoji="0" lang="en-US" altLang="zh-TW" sz="1400" b="0" dirty="0">
                <a:latin typeface="微軟正黑體" pitchFamily="34" charset="-120"/>
                <a:ea typeface="微軟正黑體" pitchFamily="34" charset="-120"/>
              </a:rPr>
              <a:t>)</a:t>
            </a:r>
            <a:r>
              <a:rPr kumimoji="0" lang="zh-TW" altLang="en-US" sz="1400" b="0" dirty="0">
                <a:latin typeface="微軟正黑體" pitchFamily="34" charset="-120"/>
                <a:ea typeface="微軟正黑體" pitchFamily="34" charset="-120"/>
              </a:rPr>
              <a:t>申請都市更新條例相關容積獎勵者</a:t>
            </a:r>
            <a:r>
              <a:rPr kumimoji="0" lang="zh-TW" altLang="en-US" sz="1400" b="0" dirty="0" smtClean="0">
                <a:latin typeface="微軟正黑體" pitchFamily="34" charset="-120"/>
                <a:ea typeface="微軟正黑體" pitchFamily="34" charset="-120"/>
              </a:rPr>
              <a:t>。</a:t>
            </a:r>
            <a:endParaRPr kumimoji="0" lang="en-US" altLang="zh-TW" sz="1400" b="0" dirty="0" smtClean="0">
              <a:latin typeface="微軟正黑體" pitchFamily="34" charset="-120"/>
              <a:ea typeface="微軟正黑體" pitchFamily="34" charset="-120"/>
            </a:endParaRPr>
          </a:p>
          <a:p>
            <a:pPr algn="l"/>
            <a:r>
              <a:rPr kumimoji="0" lang="zh-TW" altLang="en-US" sz="1400" b="0" dirty="0" smtClean="0">
                <a:solidFill>
                  <a:srgbClr val="FF9900"/>
                </a:solidFill>
                <a:latin typeface="微軟正黑體" pitchFamily="34" charset="-120"/>
                <a:ea typeface="微軟正黑體" pitchFamily="34" charset="-120"/>
              </a:rPr>
              <a:t>四、</a:t>
            </a:r>
            <a:r>
              <a:rPr lang="zh-TW" altLang="en-US" sz="1400" b="0" dirty="0" smtClean="0">
                <a:solidFill>
                  <a:srgbClr val="FF9900"/>
                </a:solidFill>
              </a:rPr>
              <a:t>第六</a:t>
            </a:r>
            <a:r>
              <a:rPr lang="zh-TW" altLang="en-US" sz="1400" b="0" dirty="0">
                <a:solidFill>
                  <a:srgbClr val="FF9900"/>
                </a:solidFill>
              </a:rPr>
              <a:t>種住宅區基地面臨計畫道路寬度未達</a:t>
            </a:r>
            <a:r>
              <a:rPr lang="en-US" altLang="zh-TW" sz="1400" b="0" dirty="0">
                <a:solidFill>
                  <a:srgbClr val="FF9900"/>
                </a:solidFill>
              </a:rPr>
              <a:t>6 </a:t>
            </a:r>
            <a:r>
              <a:rPr lang="zh-TW" altLang="en-US" sz="1400" b="0" dirty="0">
                <a:solidFill>
                  <a:srgbClr val="FF9900"/>
                </a:solidFill>
              </a:rPr>
              <a:t>公尺，須自行</a:t>
            </a:r>
            <a:r>
              <a:rPr lang="zh-TW" altLang="en-US" sz="1400" b="0" dirty="0" smtClean="0">
                <a:solidFill>
                  <a:srgbClr val="FF9900"/>
                </a:solidFill>
              </a:rPr>
              <a:t>退縮達</a:t>
            </a:r>
            <a:r>
              <a:rPr lang="en-US" altLang="zh-TW" sz="1400" b="0" dirty="0">
                <a:solidFill>
                  <a:srgbClr val="FF9900"/>
                </a:solidFill>
              </a:rPr>
              <a:t>6 </a:t>
            </a:r>
            <a:r>
              <a:rPr lang="zh-TW" altLang="en-US" sz="1400" b="0" dirty="0">
                <a:solidFill>
                  <a:srgbClr val="FF9900"/>
                </a:solidFill>
              </a:rPr>
              <a:t>公尺作為公眾通行使用，並須檢附退縮空間供公眾通行</a:t>
            </a:r>
            <a:r>
              <a:rPr lang="zh-TW" altLang="en-US" sz="1400" b="0" dirty="0" smtClean="0">
                <a:solidFill>
                  <a:srgbClr val="FF9900"/>
                </a:solidFill>
              </a:rPr>
              <a:t>使用</a:t>
            </a:r>
            <a:r>
              <a:rPr lang="zh-TW" altLang="en-US" sz="1400" b="0" dirty="0">
                <a:solidFill>
                  <a:srgbClr val="FF9900"/>
                </a:solidFill>
              </a:rPr>
              <a:t>之切結書及自行於使用執照前完成道路鋪設。</a:t>
            </a:r>
            <a:endParaRPr kumimoji="0" lang="zh-TW" altLang="en-US" sz="1400" b="0" dirty="0">
              <a:solidFill>
                <a:srgbClr val="FF9900"/>
              </a:solidFill>
              <a:latin typeface="微軟正黑體" pitchFamily="34" charset="-120"/>
              <a:ea typeface="微軟正黑體" pitchFamily="34" charset="-120"/>
            </a:endParaRPr>
          </a:p>
          <a:p>
            <a:pPr algn="l"/>
            <a:r>
              <a:rPr kumimoji="0" lang="zh-TW" altLang="en-US" sz="1400" b="0" dirty="0">
                <a:latin typeface="微軟正黑體" pitchFamily="34" charset="-120"/>
                <a:ea typeface="微軟正黑體" pitchFamily="34" charset="-120"/>
              </a:rPr>
              <a:t>本點退縮面積不得重複申請建築技術規則所訂開放空間相關獎勵。</a:t>
            </a:r>
          </a:p>
        </p:txBody>
      </p:sp>
      <p:sp>
        <p:nvSpPr>
          <p:cNvPr id="80929"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80930"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3"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ea typeface="標楷體" pitchFamily="65" charset="-120"/>
              </a:rPr>
              <a:t>土地使用分區</a:t>
            </a:r>
            <a:r>
              <a:rPr lang="zh-TW" altLang="en-US" dirty="0" smtClean="0">
                <a:ea typeface="標楷體" pitchFamily="65" charset="-120"/>
              </a:rPr>
              <a:t>管制</a:t>
            </a:r>
            <a:r>
              <a:rPr lang="en-US" altLang="zh-TW" sz="2200" b="0" dirty="0" smtClean="0">
                <a:ea typeface="標楷體" pitchFamily="65" charset="-120"/>
              </a:rPr>
              <a:t>-</a:t>
            </a:r>
            <a:r>
              <a:rPr kumimoji="0" lang="zh-TW" altLang="en-US" sz="2400" b="0" u="sng" dirty="0">
                <a:solidFill>
                  <a:srgbClr val="0000FF"/>
                </a:solidFill>
                <a:latin typeface="標楷體" pitchFamily="65" charset="-120"/>
                <a:ea typeface="標楷體" pitchFamily="65" charset="-120"/>
              </a:rPr>
              <a:t>金城</a:t>
            </a:r>
            <a:r>
              <a:rPr kumimoji="0" lang="zh-TW" altLang="en-US" sz="2400" b="0" dirty="0">
                <a:solidFill>
                  <a:srgbClr val="0000FF"/>
                </a:solidFill>
                <a:latin typeface="標楷體" pitchFamily="65" charset="-120"/>
                <a:ea typeface="標楷體" pitchFamily="65" charset="-120"/>
              </a:rPr>
              <a:t>細計土地使用分區管制</a:t>
            </a:r>
            <a:r>
              <a:rPr kumimoji="0" lang="zh-TW" altLang="en-US" sz="2400" b="0" dirty="0" smtClean="0">
                <a:solidFill>
                  <a:srgbClr val="0000FF"/>
                </a:solidFill>
                <a:latin typeface="標楷體" pitchFamily="65" charset="-120"/>
                <a:ea typeface="標楷體" pitchFamily="65" charset="-120"/>
              </a:rPr>
              <a:t>要點</a:t>
            </a:r>
            <a:endParaRPr kumimoji="0" lang="zh-TW" altLang="en-US" sz="2400" b="0" u="sng" dirty="0">
              <a:solidFill>
                <a:srgbClr val="0000FF"/>
              </a:solidFill>
              <a:latin typeface="標楷體" pitchFamily="65" charset="-120"/>
              <a:ea typeface="標楷體" pitchFamily="65" charset="-120"/>
            </a:endParaRPr>
          </a:p>
        </p:txBody>
      </p:sp>
      <p:graphicFrame>
        <p:nvGraphicFramePr>
          <p:cNvPr id="14" name="Group 13"/>
          <p:cNvGraphicFramePr>
            <a:graphicFrameLocks noGrp="1"/>
          </p:cNvGraphicFramePr>
          <p:nvPr>
            <p:extLst>
              <p:ext uri="{D42A27DB-BD31-4B8C-83A1-F6EECF244321}">
                <p14:modId xmlns:p14="http://schemas.microsoft.com/office/powerpoint/2010/main" val="541004225"/>
              </p:ext>
            </p:extLst>
          </p:nvPr>
        </p:nvGraphicFramePr>
        <p:xfrm>
          <a:off x="3630081" y="1517880"/>
          <a:ext cx="5153218" cy="4536504"/>
        </p:xfrm>
        <a:graphic>
          <a:graphicData uri="http://schemas.openxmlformats.org/drawingml/2006/table">
            <a:tbl>
              <a:tblPr/>
              <a:tblGrid>
                <a:gridCol w="1287575"/>
                <a:gridCol w="1288741"/>
                <a:gridCol w="1991509"/>
                <a:gridCol w="585393"/>
              </a:tblGrid>
              <a:tr h="8282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dirty="0" smtClean="0">
                          <a:ln>
                            <a:noFill/>
                          </a:ln>
                          <a:solidFill>
                            <a:schemeClr val="tx1"/>
                          </a:solidFill>
                          <a:effectLst/>
                          <a:latin typeface="微軟正黑體" pitchFamily="34" charset="-120"/>
                          <a:ea typeface="微軟正黑體" pitchFamily="34" charset="-120"/>
                        </a:rPr>
                        <a:t>現況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微軟正黑體" pitchFamily="34" charset="-120"/>
                          <a:ea typeface="微軟正黑體" pitchFamily="34" charset="-120"/>
                        </a:rPr>
                        <a:t>基地</a:t>
                      </a: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微軟正黑體" pitchFamily="34" charset="-120"/>
                          <a:ea typeface="微軟正黑體" pitchFamily="34" charset="-120"/>
                        </a:rPr>
                        <a:t>規模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微軟正黑體" pitchFamily="34" charset="-120"/>
                          <a:ea typeface="微軟正黑體" pitchFamily="34" charset="-120"/>
                        </a:rPr>
                        <a:t>建築配置</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微軟正黑體" pitchFamily="34" charset="-120"/>
                          <a:ea typeface="微軟正黑體" pitchFamily="34" charset="-120"/>
                        </a:rPr>
                        <a:t>獎勵</a:t>
                      </a: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微軟正黑體" pitchFamily="34" charset="-120"/>
                          <a:ea typeface="微軟正黑體" pitchFamily="34" charset="-120"/>
                        </a:rPr>
                        <a:t>額度</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2110">
                <a:tc rowSpan="3">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rgbClr val="FF0000"/>
                          </a:solidFill>
                          <a:effectLst/>
                          <a:latin typeface="微軟正黑體" pitchFamily="34" charset="-120"/>
                          <a:ea typeface="微軟正黑體" pitchFamily="34" charset="-120"/>
                        </a:rPr>
                        <a:t>25</a:t>
                      </a:r>
                      <a:r>
                        <a:rPr kumimoji="1" lang="zh-TW" altLang="en-US" sz="1400" b="0" i="0" u="none" strike="noStrike" cap="none" normalizeH="0" baseline="0" dirty="0" smtClean="0">
                          <a:ln>
                            <a:noFill/>
                          </a:ln>
                          <a:solidFill>
                            <a:srgbClr val="FF0000"/>
                          </a:solidFill>
                          <a:effectLst/>
                          <a:latin typeface="微軟正黑體" pitchFamily="34" charset="-120"/>
                          <a:ea typeface="微軟正黑體" pitchFamily="34" charset="-120"/>
                        </a:rPr>
                        <a:t>年以上合法建築物</a:t>
                      </a: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坐落之</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建築基地面積達申請重建基地面積之三分之一。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chemeClr val="tx1"/>
                          </a:solidFill>
                          <a:effectLst/>
                          <a:latin typeface="微軟正黑體" pitchFamily="34" charset="-120"/>
                          <a:ea typeface="微軟正黑體" pitchFamily="34" charset="-120"/>
                        </a:rPr>
                        <a:t>200~300</a:t>
                      </a: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平方公尺以內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r>
                        <a:rPr kumimoji="1" lang="zh-TW" altLang="en-US" sz="1400" b="0" i="0" u="none" strike="noStrike" kern="1200" cap="none" normalizeH="0" baseline="0" dirty="0" smtClean="0">
                          <a:ln>
                            <a:noFill/>
                          </a:ln>
                          <a:solidFill>
                            <a:schemeClr val="tx1"/>
                          </a:solidFill>
                          <a:effectLst/>
                          <a:latin typeface="微軟正黑體" pitchFamily="34" charset="-120"/>
                          <a:ea typeface="微軟正黑體" pitchFamily="34" charset="-120"/>
                          <a:cs typeface="+mn-cs"/>
                        </a:rPr>
                        <a:t>自計畫道路、現有巷道及永久性空地均退縮淨寬（不含造型板、雨遮）</a:t>
                      </a:r>
                      <a:r>
                        <a:rPr kumimoji="1" lang="en-US" altLang="zh-TW" sz="1400" b="0" i="0" u="none" strike="noStrike" kern="1200" cap="none" normalizeH="0" baseline="0" dirty="0" smtClean="0">
                          <a:ln>
                            <a:noFill/>
                          </a:ln>
                          <a:solidFill>
                            <a:schemeClr val="tx1"/>
                          </a:solidFill>
                          <a:effectLst/>
                          <a:latin typeface="微軟正黑體" pitchFamily="34" charset="-120"/>
                          <a:ea typeface="微軟正黑體" pitchFamily="34" charset="-120"/>
                          <a:cs typeface="+mn-cs"/>
                        </a:rPr>
                        <a:t>2</a:t>
                      </a:r>
                      <a:r>
                        <a:rPr kumimoji="1" lang="zh-TW" altLang="en-US" sz="1400" b="0" i="0" u="none" strike="noStrike" kern="1200" cap="none" normalizeH="0" baseline="0" dirty="0" smtClean="0">
                          <a:ln>
                            <a:noFill/>
                          </a:ln>
                          <a:solidFill>
                            <a:schemeClr val="tx1"/>
                          </a:solidFill>
                          <a:effectLst/>
                          <a:latin typeface="微軟正黑體" pitchFamily="34" charset="-120"/>
                          <a:ea typeface="微軟正黑體" pitchFamily="34" charset="-120"/>
                          <a:cs typeface="+mn-cs"/>
                        </a:rPr>
                        <a:t>公尺以上建築，退縮空間配合周邊道路系統規劃。</a:t>
                      </a:r>
                      <a:r>
                        <a:rPr lang="zh-TW" altLang="en-US" sz="1800" b="0" i="0" u="none" strike="noStrike" kern="1200" baseline="0" dirty="0" smtClean="0">
                          <a:solidFill>
                            <a:schemeClr val="tx1"/>
                          </a:solidFill>
                          <a:latin typeface="+mn-lt"/>
                          <a:ea typeface="+mn-ea"/>
                          <a:cs typeface="+mn-cs"/>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rgbClr val="FF0000"/>
                          </a:solidFill>
                          <a:effectLst/>
                          <a:latin typeface="微軟正黑體" pitchFamily="34" charset="-120"/>
                          <a:ea typeface="微軟正黑體" pitchFamily="34" charset="-120"/>
                        </a:rPr>
                        <a:t>10%</a:t>
                      </a:r>
                      <a:endParaRPr kumimoji="1" lang="zh-TW" altLang="en-US" sz="1400" b="0" i="0" u="none" strike="noStrike" cap="none" normalizeH="0" baseline="0" dirty="0" smtClean="0">
                        <a:ln>
                          <a:noFill/>
                        </a:ln>
                        <a:solidFill>
                          <a:srgbClr val="FF0000"/>
                        </a:solidFill>
                        <a:effectLst/>
                        <a:latin typeface="微軟正黑體" pitchFamily="34" charset="-120"/>
                        <a:ea typeface="微軟正黑體"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2110">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chemeClr val="tx1"/>
                          </a:solidFill>
                          <a:effectLst/>
                          <a:latin typeface="微軟正黑體" pitchFamily="34" charset="-120"/>
                          <a:ea typeface="微軟正黑體" pitchFamily="34" charset="-120"/>
                        </a:rPr>
                        <a:t>300(</a:t>
                      </a: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含</a:t>
                      </a:r>
                      <a:r>
                        <a:rPr kumimoji="1" lang="en-US" altLang="zh-TW" sz="1400" b="0" i="0" u="none" strike="noStrike" cap="none" normalizeH="0" baseline="0" dirty="0" smtClean="0">
                          <a:ln>
                            <a:noFill/>
                          </a:ln>
                          <a:solidFill>
                            <a:schemeClr val="tx1"/>
                          </a:solidFill>
                          <a:effectLst/>
                          <a:latin typeface="微軟正黑體" pitchFamily="34" charset="-120"/>
                          <a:ea typeface="微軟正黑體" pitchFamily="34" charset="-120"/>
                        </a:rPr>
                        <a:t>)~400</a:t>
                      </a: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平方公尺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rgbClr val="FF0000"/>
                          </a:solidFill>
                          <a:effectLst/>
                          <a:latin typeface="微軟正黑體" pitchFamily="34" charset="-120"/>
                          <a:ea typeface="微軟正黑體" pitchFamily="34" charset="-120"/>
                        </a:rPr>
                        <a:t>15%</a:t>
                      </a:r>
                      <a:endParaRPr kumimoji="1" lang="zh-TW" altLang="en-US" sz="1400" b="0" i="0" u="none" strike="noStrike" cap="none" normalizeH="0" baseline="0" dirty="0" smtClean="0">
                        <a:ln>
                          <a:noFill/>
                        </a:ln>
                        <a:solidFill>
                          <a:srgbClr val="FF0000"/>
                        </a:solidFill>
                        <a:effectLst/>
                        <a:latin typeface="微軟正黑體" pitchFamily="34" charset="-120"/>
                        <a:ea typeface="微軟正黑體"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91343">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chemeClr val="tx1"/>
                          </a:solidFill>
                          <a:effectLst/>
                          <a:latin typeface="微軟正黑體" pitchFamily="34" charset="-120"/>
                          <a:ea typeface="微軟正黑體" pitchFamily="34" charset="-120"/>
                        </a:rPr>
                        <a:t>400(</a:t>
                      </a: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含</a:t>
                      </a:r>
                      <a:r>
                        <a:rPr kumimoji="1" lang="en-US" altLang="zh-TW" sz="1400" b="0" i="0" u="none" strike="noStrike" cap="none" normalizeH="0" baseline="0" dirty="0" smtClean="0">
                          <a:ln>
                            <a:noFill/>
                          </a:ln>
                          <a:solidFill>
                            <a:schemeClr val="tx1"/>
                          </a:solidFill>
                          <a:effectLst/>
                          <a:latin typeface="微軟正黑體" pitchFamily="34" charset="-120"/>
                          <a:ea typeface="微軟正黑體" pitchFamily="34" charset="-120"/>
                        </a:rPr>
                        <a:t>)</a:t>
                      </a: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平方公尺以上</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rgbClr val="FF0000"/>
                          </a:solidFill>
                          <a:effectLst/>
                          <a:latin typeface="微軟正黑體" pitchFamily="34" charset="-120"/>
                          <a:ea typeface="微軟正黑體" pitchFamily="34" charset="-120"/>
                        </a:rPr>
                        <a:t>20%</a:t>
                      </a:r>
                      <a:endParaRPr kumimoji="1" lang="zh-TW" altLang="en-US" sz="1400" b="0" i="0" u="none" strike="noStrike" cap="none" normalizeH="0" baseline="0" dirty="0" smtClean="0">
                        <a:ln>
                          <a:noFill/>
                        </a:ln>
                        <a:solidFill>
                          <a:srgbClr val="FF0000"/>
                        </a:solidFill>
                        <a:effectLst/>
                        <a:latin typeface="微軟正黑體" pitchFamily="34" charset="-120"/>
                        <a:ea typeface="微軟正黑體"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2647">
                <a:tc gridSpan="4">
                  <a:txBody>
                    <a:bodyPr/>
                    <a:lstStyle/>
                    <a:p>
                      <a:pPr marL="444500" marR="0" lvl="0" indent="-444500" algn="l" defTabSz="914400" rtl="0" eaLnBrk="0" fontAlgn="base" latinLnBrk="0" hangingPunct="0">
                        <a:lnSpc>
                          <a:spcPct val="100000"/>
                        </a:lnSpc>
                        <a:spcBef>
                          <a:spcPct val="0"/>
                        </a:spcBef>
                        <a:spcAft>
                          <a:spcPct val="0"/>
                        </a:spcAft>
                        <a:buClrTx/>
                        <a:buSzTx/>
                        <a:buFontTx/>
                        <a:buNone/>
                        <a:tabLst/>
                      </a:pP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註：如現有巷道經指定建築線者，應自建築線開始退縮留設計算。</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bl>
          </a:graphicData>
        </a:graphic>
      </p:graphicFrame>
    </p:spTree>
    <p:extLst>
      <p:ext uri="{BB962C8B-B14F-4D97-AF65-F5344CB8AC3E}">
        <p14:creationId xmlns:p14="http://schemas.microsoft.com/office/powerpoint/2010/main" val="174663878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B7A65A-BA0B-4B4F-961A-6AF739A9D74C}" type="slidenum">
              <a:rPr kumimoji="0" lang="zh-TW" altLang="en-US" sz="1200" b="0">
                <a:solidFill>
                  <a:schemeClr val="tx1">
                    <a:tint val="75000"/>
                  </a:schemeClr>
                </a:solidFill>
                <a:latin typeface="+mn-lt"/>
                <a:ea typeface="+mn-ea"/>
              </a:rPr>
              <a:pPr algn="r" fontAlgn="auto">
                <a:spcBef>
                  <a:spcPts val="0"/>
                </a:spcBef>
                <a:spcAft>
                  <a:spcPts val="0"/>
                </a:spcAft>
                <a:defRPr/>
              </a:pPr>
              <a:t>15</a:t>
            </a:fld>
            <a:endParaRPr kumimoji="0" lang="zh-TW" altLang="en-US" sz="1200" b="0" dirty="0">
              <a:solidFill>
                <a:schemeClr val="tx1">
                  <a:tint val="75000"/>
                </a:schemeClr>
              </a:solidFill>
              <a:latin typeface="+mn-lt"/>
              <a:ea typeface="+mn-ea"/>
            </a:endParaRPr>
          </a:p>
        </p:txBody>
      </p:sp>
      <p:cxnSp>
        <p:nvCxnSpPr>
          <p:cNvPr id="8" name="直線接點 7"/>
          <p:cNvCxnSpPr/>
          <p:nvPr/>
        </p:nvCxnSpPr>
        <p:spPr>
          <a:xfrm>
            <a:off x="0" y="836613"/>
            <a:ext cx="86042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1000125"/>
            <a:ext cx="642938" cy="46038"/>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sz="1800" b="0">
              <a:latin typeface="微軟正黑體" pitchFamily="34" charset="-120"/>
              <a:ea typeface="微軟正黑體" pitchFamily="34" charset="-120"/>
            </a:endParaRPr>
          </a:p>
        </p:txBody>
      </p:sp>
      <p:sp>
        <p:nvSpPr>
          <p:cNvPr id="82957" name="矩形 9"/>
          <p:cNvSpPr>
            <a:spLocks noChangeArrowheads="1"/>
          </p:cNvSpPr>
          <p:nvPr/>
        </p:nvSpPr>
        <p:spPr bwMode="auto">
          <a:xfrm>
            <a:off x="6518275" y="1062038"/>
            <a:ext cx="25908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kumimoji="0" lang="zh-TW" altLang="en-US" sz="1600" u="sng" dirty="0">
                <a:solidFill>
                  <a:srgbClr val="FF0000"/>
                </a:solidFill>
                <a:latin typeface="微軟正黑體" pitchFamily="34" charset="-120"/>
                <a:ea typeface="微軟正黑體" pitchFamily="34" charset="-120"/>
              </a:rPr>
              <a:t>第十六條</a:t>
            </a:r>
            <a:endParaRPr kumimoji="0" lang="en-US" altLang="zh-TW" sz="1600" u="sng" dirty="0">
              <a:solidFill>
                <a:srgbClr val="FF0000"/>
              </a:solidFill>
              <a:latin typeface="微軟正黑體" pitchFamily="34" charset="-120"/>
              <a:ea typeface="微軟正黑體" pitchFamily="34" charset="-120"/>
            </a:endParaRPr>
          </a:p>
          <a:p>
            <a:pPr algn="l"/>
            <a:endParaRPr kumimoji="0" lang="en-US" altLang="zh-TW" sz="1600" u="sng" dirty="0">
              <a:solidFill>
                <a:srgbClr val="FF0000"/>
              </a:solidFill>
              <a:latin typeface="微軟正黑體" pitchFamily="34" charset="-120"/>
              <a:ea typeface="微軟正黑體" pitchFamily="34" charset="-120"/>
            </a:endParaRPr>
          </a:p>
          <a:p>
            <a:pPr algn="l">
              <a:lnSpc>
                <a:spcPts val="1925"/>
              </a:lnSpc>
              <a:spcBef>
                <a:spcPts val="1200"/>
              </a:spcBef>
            </a:pPr>
            <a:r>
              <a:rPr kumimoji="0" lang="zh-TW" altLang="en-US" sz="1600" b="0" dirty="0">
                <a:latin typeface="微軟正黑體" pitchFamily="34" charset="-120"/>
                <a:ea typeface="微軟正黑體" pitchFamily="34" charset="-120"/>
              </a:rPr>
              <a:t>景觀道路範圍</a:t>
            </a:r>
            <a:r>
              <a:rPr kumimoji="0" lang="en-US" altLang="zh-TW" sz="1600" b="0" dirty="0">
                <a:latin typeface="微軟正黑體" pitchFamily="34" charset="-120"/>
                <a:ea typeface="微軟正黑體" pitchFamily="34" charset="-120"/>
              </a:rPr>
              <a:t>(</a:t>
            </a:r>
            <a:r>
              <a:rPr kumimoji="0" lang="zh-TW" altLang="en-US" sz="1600" b="0" dirty="0">
                <a:latin typeface="微軟正黑體" pitchFamily="34" charset="-120"/>
                <a:ea typeface="微軟正黑體" pitchFamily="34" charset="-120"/>
              </a:rPr>
              <a:t>如圖</a:t>
            </a:r>
            <a:r>
              <a:rPr kumimoji="0" lang="zh-TW" altLang="en-US" sz="1600" b="0" dirty="0" smtClean="0">
                <a:latin typeface="微軟正黑體" pitchFamily="34" charset="-120"/>
                <a:ea typeface="微軟正黑體" pitchFamily="34" charset="-120"/>
              </a:rPr>
              <a:t>六</a:t>
            </a:r>
            <a:r>
              <a:rPr kumimoji="0" lang="en-US" altLang="zh-TW" sz="1600" b="0" dirty="0" smtClean="0">
                <a:latin typeface="微軟正黑體" pitchFamily="34" charset="-120"/>
                <a:ea typeface="微軟正黑體" pitchFamily="34" charset="-120"/>
              </a:rPr>
              <a:t>~</a:t>
            </a:r>
            <a:r>
              <a:rPr kumimoji="0" lang="zh-TW" altLang="en-US" sz="1600" b="0" dirty="0" smtClean="0">
                <a:latin typeface="微軟正黑體" pitchFamily="34" charset="-120"/>
                <a:ea typeface="微軟正黑體" pitchFamily="34" charset="-120"/>
              </a:rPr>
              <a:t>圖十三、表四</a:t>
            </a:r>
            <a:r>
              <a:rPr kumimoji="0" lang="en-US" altLang="zh-TW" sz="1600" b="0" dirty="0" smtClean="0">
                <a:latin typeface="微軟正黑體" pitchFamily="34" charset="-120"/>
                <a:ea typeface="微軟正黑體" pitchFamily="34" charset="-120"/>
              </a:rPr>
              <a:t>)</a:t>
            </a:r>
            <a:r>
              <a:rPr kumimoji="0" lang="zh-TW" altLang="en-US" sz="1600" b="0" dirty="0">
                <a:latin typeface="微軟正黑體" pitchFamily="34" charset="-120"/>
                <a:ea typeface="微軟正黑體" pitchFamily="34" charset="-120"/>
              </a:rPr>
              <a:t>係為維護莒光路與中興路之歷史紋理及建築特色而劃設之。範圍內屬現有道路部分，應維持現有尺度；現有道路兩側之建築立面則應配合風貌建築物之保存，規劃作為景觀道路之元素。</a:t>
            </a:r>
            <a:endParaRPr kumimoji="0" lang="zh-TW" altLang="en-US" sz="1400" b="0" dirty="0">
              <a:latin typeface="微軟正黑體" pitchFamily="34" charset="-120"/>
              <a:ea typeface="微軟正黑體" pitchFamily="34" charset="-120"/>
            </a:endParaRPr>
          </a:p>
        </p:txBody>
      </p:sp>
      <p:pic>
        <p:nvPicPr>
          <p:cNvPr id="82958" name="圖片 10" descr="畫面剪輯"/>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0" y="1520825"/>
            <a:ext cx="6043613"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直線接點 18"/>
          <p:cNvCxnSpPr/>
          <p:nvPr/>
        </p:nvCxnSpPr>
        <p:spPr>
          <a:xfrm>
            <a:off x="6122988" y="908050"/>
            <a:ext cx="320675" cy="32226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6443663" y="1230313"/>
            <a:ext cx="0" cy="536733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2961"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82962"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5"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ea typeface="標楷體" pitchFamily="65" charset="-120"/>
              </a:rPr>
              <a:t>土地使用分區</a:t>
            </a:r>
            <a:r>
              <a:rPr lang="zh-TW" altLang="en-US" dirty="0" smtClean="0">
                <a:ea typeface="標楷體" pitchFamily="65" charset="-120"/>
              </a:rPr>
              <a:t>管制</a:t>
            </a:r>
            <a:r>
              <a:rPr lang="en-US" altLang="zh-TW" sz="2200" b="0" dirty="0" smtClean="0">
                <a:ea typeface="標楷體" pitchFamily="65" charset="-120"/>
              </a:rPr>
              <a:t>-</a:t>
            </a:r>
            <a:r>
              <a:rPr kumimoji="0" lang="zh-TW" altLang="en-US" sz="2400" b="0" u="sng" dirty="0">
                <a:solidFill>
                  <a:srgbClr val="0000FF"/>
                </a:solidFill>
                <a:latin typeface="標楷體" pitchFamily="65" charset="-120"/>
                <a:ea typeface="標楷體" pitchFamily="65" charset="-120"/>
              </a:rPr>
              <a:t>金城</a:t>
            </a:r>
            <a:r>
              <a:rPr kumimoji="0" lang="zh-TW" altLang="en-US" sz="2400" b="0" dirty="0">
                <a:solidFill>
                  <a:srgbClr val="0000FF"/>
                </a:solidFill>
                <a:latin typeface="標楷體" pitchFamily="65" charset="-120"/>
                <a:ea typeface="標楷體" pitchFamily="65" charset="-120"/>
              </a:rPr>
              <a:t>細計土地使用分區管制</a:t>
            </a:r>
            <a:r>
              <a:rPr kumimoji="0" lang="zh-TW" altLang="en-US" sz="2400" b="0" dirty="0" smtClean="0">
                <a:solidFill>
                  <a:srgbClr val="0000FF"/>
                </a:solidFill>
                <a:latin typeface="標楷體" pitchFamily="65" charset="-120"/>
                <a:ea typeface="標楷體" pitchFamily="65" charset="-120"/>
              </a:rPr>
              <a:t>要點</a:t>
            </a:r>
            <a:endParaRPr kumimoji="0" lang="zh-TW" altLang="en-US" sz="2400" b="0" u="sng"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399431417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07531"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ea typeface="標楷體" pitchFamily="65" charset="-120"/>
              </a:rPr>
              <a:t>土地使用分區</a:t>
            </a:r>
            <a:r>
              <a:rPr lang="zh-TW" altLang="en-US" dirty="0" smtClean="0">
                <a:ea typeface="標楷體" pitchFamily="65" charset="-120"/>
              </a:rPr>
              <a:t>管制</a:t>
            </a:r>
            <a:r>
              <a:rPr lang="en-US" altLang="zh-TW" sz="2200" b="0" dirty="0" smtClean="0">
                <a:ea typeface="標楷體" pitchFamily="65" charset="-120"/>
              </a:rPr>
              <a:t>-</a:t>
            </a:r>
            <a:r>
              <a:rPr kumimoji="0" lang="zh-TW" altLang="en-US" sz="2400" b="0" u="sng" dirty="0" smtClean="0">
                <a:solidFill>
                  <a:srgbClr val="0000FF"/>
                </a:solidFill>
                <a:latin typeface="標楷體" pitchFamily="65" charset="-120"/>
                <a:ea typeface="標楷體" pitchFamily="65" charset="-120"/>
              </a:rPr>
              <a:t>金湖</a:t>
            </a:r>
            <a:r>
              <a:rPr kumimoji="0" lang="zh-TW" altLang="en-US" sz="2400" b="0" dirty="0" smtClean="0">
                <a:solidFill>
                  <a:srgbClr val="0000FF"/>
                </a:solidFill>
                <a:latin typeface="標楷體" pitchFamily="65" charset="-120"/>
                <a:ea typeface="標楷體" pitchFamily="65" charset="-120"/>
              </a:rPr>
              <a:t>細</a:t>
            </a:r>
            <a:r>
              <a:rPr kumimoji="0" lang="zh-TW" altLang="en-US" sz="2400" b="0" dirty="0">
                <a:solidFill>
                  <a:srgbClr val="0000FF"/>
                </a:solidFill>
                <a:latin typeface="標楷體" pitchFamily="65" charset="-120"/>
                <a:ea typeface="標楷體" pitchFamily="65" charset="-120"/>
              </a:rPr>
              <a:t>計土地使用分區管制</a:t>
            </a:r>
            <a:r>
              <a:rPr kumimoji="0" lang="zh-TW" altLang="en-US" sz="2400" b="0" dirty="0" smtClean="0">
                <a:solidFill>
                  <a:srgbClr val="0000FF"/>
                </a:solidFill>
                <a:latin typeface="標楷體" pitchFamily="65" charset="-120"/>
                <a:ea typeface="標楷體" pitchFamily="65" charset="-120"/>
              </a:rPr>
              <a:t>要點</a:t>
            </a:r>
            <a:endParaRPr kumimoji="0" lang="zh-TW" altLang="en-US" sz="2400" b="0" u="sng" dirty="0">
              <a:solidFill>
                <a:srgbClr val="0000FF"/>
              </a:solidFill>
              <a:latin typeface="標楷體" pitchFamily="65" charset="-120"/>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10884"/>
            <a:ext cx="8712968" cy="5717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7" name="表格 16"/>
          <p:cNvGraphicFramePr>
            <a:graphicFrameLocks noGrp="1"/>
          </p:cNvGraphicFramePr>
          <p:nvPr>
            <p:extLst>
              <p:ext uri="{D42A27DB-BD31-4B8C-83A1-F6EECF244321}">
                <p14:modId xmlns:p14="http://schemas.microsoft.com/office/powerpoint/2010/main" val="3587865450"/>
              </p:ext>
            </p:extLst>
          </p:nvPr>
        </p:nvGraphicFramePr>
        <p:xfrm>
          <a:off x="6156325" y="3061451"/>
          <a:ext cx="2658332" cy="3419353"/>
        </p:xfrm>
        <a:graphic>
          <a:graphicData uri="http://schemas.openxmlformats.org/drawingml/2006/table">
            <a:tbl>
              <a:tblPr firstRow="1" bandRow="1">
                <a:tableStyleId>{5C22544A-7EE6-4342-B048-85BDC9FD1C3A}</a:tableStyleId>
              </a:tblPr>
              <a:tblGrid>
                <a:gridCol w="2658332"/>
              </a:tblGrid>
              <a:tr h="323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rPr>
                        <a:t>住宅區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3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kern="1200" dirty="0" smtClean="0">
                          <a:solidFill>
                            <a:srgbClr val="00B050"/>
                          </a:solidFill>
                          <a:latin typeface="+mn-lt"/>
                          <a:ea typeface="+mn-ea"/>
                          <a:cs typeface="+mn-cs"/>
                        </a:rPr>
                        <a:t>第二種住宅區</a:t>
                      </a:r>
                      <a:r>
                        <a:rPr lang="en-US" altLang="zh-TW" sz="1600" b="1" kern="1200" dirty="0" smtClean="0">
                          <a:solidFill>
                            <a:srgbClr val="00B050"/>
                          </a:solidFill>
                          <a:latin typeface="+mn-lt"/>
                          <a:ea typeface="+mn-ea"/>
                          <a:cs typeface="+mn-cs"/>
                        </a:rPr>
                        <a:t>(70/50</a:t>
                      </a:r>
                      <a:r>
                        <a:rPr lang="zh-TW" altLang="en-US" sz="1600" b="1" kern="1200" dirty="0" smtClean="0">
                          <a:solidFill>
                            <a:srgbClr val="00B050"/>
                          </a:solidFill>
                          <a:latin typeface="+mn-lt"/>
                          <a:ea typeface="+mn-ea"/>
                          <a:cs typeface="+mn-cs"/>
                        </a:rPr>
                        <a:t>，</a:t>
                      </a:r>
                      <a:r>
                        <a:rPr lang="en-US" altLang="zh-TW" sz="1600" b="1" kern="1200" dirty="0" smtClean="0">
                          <a:solidFill>
                            <a:srgbClr val="00B050"/>
                          </a:solidFill>
                          <a:latin typeface="+mn-lt"/>
                          <a:ea typeface="+mn-ea"/>
                          <a:cs typeface="+mn-cs"/>
                        </a:rPr>
                        <a:t>180)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3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kern="1200" dirty="0" smtClean="0">
                          <a:solidFill>
                            <a:srgbClr val="FF9900"/>
                          </a:solidFill>
                          <a:latin typeface="+mn-lt"/>
                          <a:ea typeface="+mn-ea"/>
                          <a:cs typeface="+mn-cs"/>
                        </a:rPr>
                        <a:t>第三種住宅區</a:t>
                      </a:r>
                      <a:r>
                        <a:rPr lang="en-US" altLang="zh-TW" sz="1600" b="1" kern="1200" dirty="0" smtClean="0">
                          <a:solidFill>
                            <a:srgbClr val="FF9900"/>
                          </a:solidFill>
                          <a:latin typeface="+mn-lt"/>
                          <a:ea typeface="+mn-ea"/>
                          <a:cs typeface="+mn-cs"/>
                        </a:rPr>
                        <a:t>(60/50</a:t>
                      </a:r>
                      <a:r>
                        <a:rPr lang="zh-TW" altLang="en-US" sz="1600" b="1" kern="1200" dirty="0" smtClean="0">
                          <a:solidFill>
                            <a:srgbClr val="FF9900"/>
                          </a:solidFill>
                          <a:latin typeface="+mn-lt"/>
                          <a:ea typeface="+mn-ea"/>
                          <a:cs typeface="+mn-cs"/>
                        </a:rPr>
                        <a:t>，</a:t>
                      </a:r>
                      <a:r>
                        <a:rPr lang="en-US" altLang="zh-TW" sz="1600" b="1" kern="1200" dirty="0" smtClean="0">
                          <a:solidFill>
                            <a:srgbClr val="FF9900"/>
                          </a:solidFill>
                          <a:latin typeface="+mn-lt"/>
                          <a:ea typeface="+mn-ea"/>
                          <a:cs typeface="+mn-cs"/>
                        </a:rPr>
                        <a:t>240)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3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dirty="0" smtClean="0"/>
                        <a:t>商業區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3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kern="1200" dirty="0" smtClean="0">
                          <a:solidFill>
                            <a:srgbClr val="FF99FF"/>
                          </a:solidFill>
                          <a:latin typeface="+mn-lt"/>
                          <a:ea typeface="+mn-ea"/>
                          <a:cs typeface="+mn-cs"/>
                        </a:rPr>
                        <a:t>第一種商業區</a:t>
                      </a:r>
                      <a:r>
                        <a:rPr lang="en-US" altLang="zh-TW" sz="1600" b="1" kern="1200" dirty="0" smtClean="0">
                          <a:solidFill>
                            <a:srgbClr val="FF99FF"/>
                          </a:solidFill>
                          <a:latin typeface="+mn-lt"/>
                          <a:ea typeface="+mn-ea"/>
                          <a:cs typeface="+mn-cs"/>
                        </a:rPr>
                        <a:t>(70</a:t>
                      </a:r>
                      <a:r>
                        <a:rPr lang="zh-TW" altLang="en-US" sz="1600" b="1" kern="1200" dirty="0" smtClean="0">
                          <a:solidFill>
                            <a:srgbClr val="FF99FF"/>
                          </a:solidFill>
                          <a:latin typeface="+mn-lt"/>
                          <a:ea typeface="+mn-ea"/>
                          <a:cs typeface="+mn-cs"/>
                        </a:rPr>
                        <a:t>，</a:t>
                      </a:r>
                      <a:r>
                        <a:rPr lang="en-US" altLang="zh-TW" sz="1600" b="1" kern="1200" dirty="0" smtClean="0">
                          <a:solidFill>
                            <a:srgbClr val="FF99FF"/>
                          </a:solidFill>
                          <a:latin typeface="+mn-lt"/>
                          <a:ea typeface="+mn-ea"/>
                          <a:cs typeface="+mn-cs"/>
                        </a:rPr>
                        <a:t>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3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kern="1200" dirty="0" smtClean="0">
                          <a:solidFill>
                            <a:srgbClr val="C00000"/>
                          </a:solidFill>
                          <a:latin typeface="+mn-lt"/>
                          <a:ea typeface="+mn-ea"/>
                          <a:cs typeface="+mn-cs"/>
                        </a:rPr>
                        <a:t>第二種商業區</a:t>
                      </a:r>
                      <a:r>
                        <a:rPr lang="en-US" altLang="zh-TW" sz="1600" b="1" kern="1200" dirty="0" smtClean="0">
                          <a:solidFill>
                            <a:srgbClr val="C00000"/>
                          </a:solidFill>
                          <a:latin typeface="+mn-lt"/>
                          <a:ea typeface="+mn-ea"/>
                          <a:cs typeface="+mn-cs"/>
                        </a:rPr>
                        <a:t>(60</a:t>
                      </a:r>
                      <a:r>
                        <a:rPr lang="zh-TW" altLang="en-US" sz="1600" b="1" kern="1200" dirty="0" smtClean="0">
                          <a:solidFill>
                            <a:srgbClr val="C00000"/>
                          </a:solidFill>
                          <a:latin typeface="+mn-lt"/>
                          <a:ea typeface="+mn-ea"/>
                          <a:cs typeface="+mn-cs"/>
                        </a:rPr>
                        <a:t>，</a:t>
                      </a:r>
                      <a:r>
                        <a:rPr lang="en-US" altLang="zh-TW" sz="1600" b="1" kern="1200" dirty="0" smtClean="0">
                          <a:solidFill>
                            <a:srgbClr val="C00000"/>
                          </a:solidFill>
                          <a:latin typeface="+mn-lt"/>
                          <a:ea typeface="+mn-ea"/>
                          <a:cs typeface="+mn-cs"/>
                        </a:rPr>
                        <a:t>360)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07673">
                <a:tc>
                  <a:txBody>
                    <a:bodyPr/>
                    <a:lstStyle/>
                    <a:p>
                      <a:pPr marL="285750" indent="-285750" algn="l">
                        <a:buFont typeface="Arial" pitchFamily="34" charset="0"/>
                        <a:buChar char="•"/>
                      </a:pPr>
                      <a:r>
                        <a:rPr lang="zh-TW" altLang="en-US" sz="1600" b="0" dirty="0" smtClean="0"/>
                        <a:t>乙種工業區</a:t>
                      </a:r>
                    </a:p>
                    <a:p>
                      <a:pPr marL="285750" indent="-285750" algn="l">
                        <a:buFont typeface="Arial" pitchFamily="34" charset="0"/>
                        <a:buChar char="•"/>
                      </a:pPr>
                      <a:r>
                        <a:rPr lang="zh-TW" altLang="en-US" sz="1600" b="0" dirty="0" smtClean="0"/>
                        <a:t>農業區</a:t>
                      </a:r>
                    </a:p>
                    <a:p>
                      <a:pPr marL="285750" indent="-285750" algn="l">
                        <a:buFont typeface="Arial" pitchFamily="34" charset="0"/>
                        <a:buChar char="•"/>
                      </a:pPr>
                      <a:r>
                        <a:rPr lang="zh-TW" altLang="en-US" sz="1600" b="0" dirty="0" smtClean="0"/>
                        <a:t>保存區</a:t>
                      </a:r>
                    </a:p>
                    <a:p>
                      <a:pPr marL="285750" indent="-285750" algn="l">
                        <a:buFont typeface="Arial" pitchFamily="34" charset="0"/>
                        <a:buChar char="•"/>
                      </a:pPr>
                      <a:r>
                        <a:rPr lang="zh-TW" altLang="en-US" sz="1600" b="0" dirty="0" smtClean="0"/>
                        <a:t>自然村專用區</a:t>
                      </a:r>
                    </a:p>
                    <a:p>
                      <a:pPr marL="285750" indent="-285750" algn="l">
                        <a:buFont typeface="Arial" pitchFamily="34" charset="0"/>
                        <a:buChar char="•"/>
                      </a:pPr>
                      <a:r>
                        <a:rPr lang="zh-TW" altLang="en-US" sz="1600" b="0" dirty="0" smtClean="0"/>
                        <a:t>宗教專用區</a:t>
                      </a:r>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78672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F131F1F-AA60-4D18-B21D-6E5007B77915}" type="slidenum">
              <a:rPr kumimoji="0" lang="zh-TW" altLang="en-US" sz="1200" b="0">
                <a:solidFill>
                  <a:schemeClr val="tx1">
                    <a:tint val="75000"/>
                  </a:schemeClr>
                </a:solidFill>
                <a:latin typeface="+mn-lt"/>
                <a:ea typeface="+mn-ea"/>
              </a:rPr>
              <a:pPr algn="r" fontAlgn="auto">
                <a:spcBef>
                  <a:spcPts val="0"/>
                </a:spcBef>
                <a:spcAft>
                  <a:spcPts val="0"/>
                </a:spcAft>
                <a:defRPr/>
              </a:pPr>
              <a:t>17</a:t>
            </a:fld>
            <a:endParaRPr kumimoji="0" lang="zh-TW" altLang="en-US" sz="1200" b="0">
              <a:solidFill>
                <a:schemeClr val="tx1">
                  <a:tint val="75000"/>
                </a:schemeClr>
              </a:solidFill>
              <a:latin typeface="+mn-lt"/>
              <a:ea typeface="+mn-ea"/>
            </a:endParaRPr>
          </a:p>
        </p:txBody>
      </p:sp>
      <p:cxnSp>
        <p:nvCxnSpPr>
          <p:cNvPr id="8" name="直線接點 7"/>
          <p:cNvCxnSpPr/>
          <p:nvPr/>
        </p:nvCxnSpPr>
        <p:spPr>
          <a:xfrm>
            <a:off x="0" y="836613"/>
            <a:ext cx="86042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1000125"/>
            <a:ext cx="642938" cy="46038"/>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sz="1800" b="0">
              <a:latin typeface="微軟正黑體" pitchFamily="34" charset="-120"/>
              <a:ea typeface="微軟正黑體" pitchFamily="34" charset="-120"/>
            </a:endParaRPr>
          </a:p>
        </p:txBody>
      </p:sp>
      <p:sp>
        <p:nvSpPr>
          <p:cNvPr id="85025"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85026"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3"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ea typeface="標楷體" pitchFamily="65" charset="-120"/>
              </a:rPr>
              <a:t>土地使用分區</a:t>
            </a:r>
            <a:r>
              <a:rPr lang="zh-TW" altLang="en-US" dirty="0" smtClean="0">
                <a:ea typeface="標楷體" pitchFamily="65" charset="-120"/>
              </a:rPr>
              <a:t>管制</a:t>
            </a:r>
            <a:r>
              <a:rPr lang="en-US" altLang="zh-TW" sz="2200" b="0" dirty="0" smtClean="0">
                <a:ea typeface="標楷體" pitchFamily="65" charset="-120"/>
              </a:rPr>
              <a:t>-</a:t>
            </a:r>
            <a:r>
              <a:rPr kumimoji="0" lang="zh-TW" altLang="en-US" sz="2400" b="0" u="sng" dirty="0" smtClean="0">
                <a:solidFill>
                  <a:srgbClr val="0000FF"/>
                </a:solidFill>
                <a:latin typeface="標楷體" pitchFamily="65" charset="-120"/>
                <a:ea typeface="標楷體" pitchFamily="65" charset="-120"/>
              </a:rPr>
              <a:t>金湖</a:t>
            </a:r>
            <a:r>
              <a:rPr kumimoji="0" lang="zh-TW" altLang="en-US" sz="2400" b="0" dirty="0" smtClean="0">
                <a:solidFill>
                  <a:srgbClr val="0000FF"/>
                </a:solidFill>
                <a:latin typeface="標楷體" pitchFamily="65" charset="-120"/>
                <a:ea typeface="標楷體" pitchFamily="65" charset="-120"/>
              </a:rPr>
              <a:t>細</a:t>
            </a:r>
            <a:r>
              <a:rPr kumimoji="0" lang="zh-TW" altLang="en-US" sz="2400" b="0" dirty="0">
                <a:solidFill>
                  <a:srgbClr val="0000FF"/>
                </a:solidFill>
                <a:latin typeface="標楷體" pitchFamily="65" charset="-120"/>
                <a:ea typeface="標楷體" pitchFamily="65" charset="-120"/>
              </a:rPr>
              <a:t>計土地使用分區管制</a:t>
            </a:r>
            <a:r>
              <a:rPr kumimoji="0" lang="zh-TW" altLang="en-US" sz="2400" b="0" dirty="0" smtClean="0">
                <a:solidFill>
                  <a:srgbClr val="0000FF"/>
                </a:solidFill>
                <a:latin typeface="標楷體" pitchFamily="65" charset="-120"/>
                <a:ea typeface="標楷體" pitchFamily="65" charset="-120"/>
              </a:rPr>
              <a:t>要點</a:t>
            </a:r>
            <a:endParaRPr kumimoji="0" lang="zh-TW" altLang="en-US" sz="2400" b="0" u="sng" dirty="0">
              <a:solidFill>
                <a:srgbClr val="0000FF"/>
              </a:solidFill>
              <a:latin typeface="標楷體" pitchFamily="65" charset="-120"/>
              <a:ea typeface="標楷體" pitchFamily="65" charset="-120"/>
            </a:endParaRPr>
          </a:p>
        </p:txBody>
      </p:sp>
      <p:sp>
        <p:nvSpPr>
          <p:cNvPr id="15" name="矩形 14"/>
          <p:cNvSpPr/>
          <p:nvPr/>
        </p:nvSpPr>
        <p:spPr>
          <a:xfrm>
            <a:off x="250824" y="1316886"/>
            <a:ext cx="3385072" cy="4801314"/>
          </a:xfrm>
          <a:prstGeom prst="rect">
            <a:avLst/>
          </a:prstGeom>
        </p:spPr>
        <p:txBody>
          <a:bodyPr wrap="square">
            <a:spAutoFit/>
          </a:bodyPr>
          <a:lstStyle/>
          <a:p>
            <a:pPr algn="l"/>
            <a:r>
              <a:rPr kumimoji="0" lang="zh-TW" altLang="en-US" sz="1600" u="sng" dirty="0" smtClean="0">
                <a:solidFill>
                  <a:srgbClr val="FF0000"/>
                </a:solidFill>
                <a:latin typeface="微軟正黑體" pitchFamily="34" charset="-120"/>
                <a:ea typeface="微軟正黑體" pitchFamily="34" charset="-120"/>
              </a:rPr>
              <a:t>第十四條</a:t>
            </a:r>
            <a:endParaRPr kumimoji="0" lang="en-US" altLang="zh-TW" sz="1600" u="sng" dirty="0">
              <a:solidFill>
                <a:srgbClr val="FF0000"/>
              </a:solidFill>
              <a:latin typeface="微軟正黑體" pitchFamily="34" charset="-120"/>
              <a:ea typeface="微軟正黑體" pitchFamily="34" charset="-120"/>
            </a:endParaRPr>
          </a:p>
          <a:p>
            <a:pPr algn="l"/>
            <a:r>
              <a:rPr kumimoji="0" lang="zh-TW" altLang="en-US" sz="1600" b="0" dirty="0">
                <a:latin typeface="微軟正黑體" pitchFamily="34" charset="-120"/>
                <a:ea typeface="微軟正黑體" pitchFamily="34" charset="-120"/>
              </a:rPr>
              <a:t>為鼓勵都市老舊地區及窳陋地區之重建，屬商業區及住宅區之建築基地符合下列各項規定，且其建築計畫經提送金門縣都市設計審議委員會審議通過者，得予以容積獎勵：</a:t>
            </a:r>
          </a:p>
          <a:p>
            <a:pPr algn="l"/>
            <a:r>
              <a:rPr kumimoji="0" lang="zh-TW" altLang="en-US" sz="1400" b="0" dirty="0">
                <a:latin typeface="微軟正黑體" pitchFamily="34" charset="-120"/>
                <a:ea typeface="微軟正黑體" pitchFamily="34" charset="-120"/>
              </a:rPr>
              <a:t>一、申請重建之建築基地至少有一條所臨道路寬度應達 </a:t>
            </a:r>
            <a:r>
              <a:rPr kumimoji="0" lang="en-US" altLang="zh-TW" sz="1400" b="0" dirty="0">
                <a:latin typeface="微軟正黑體" pitchFamily="34" charset="-120"/>
                <a:ea typeface="微軟正黑體" pitchFamily="34" charset="-120"/>
              </a:rPr>
              <a:t>6 </a:t>
            </a:r>
            <a:r>
              <a:rPr kumimoji="0" lang="zh-TW" altLang="en-US" sz="1400" b="0" dirty="0">
                <a:latin typeface="微軟正黑體" pitchFamily="34" charset="-120"/>
                <a:ea typeface="微軟正黑體" pitchFamily="34" charset="-120"/>
              </a:rPr>
              <a:t>公尺</a:t>
            </a:r>
            <a:r>
              <a:rPr kumimoji="0" lang="zh-TW" altLang="en-US" sz="1400" b="0" dirty="0" smtClean="0">
                <a:latin typeface="微軟正黑體" pitchFamily="34" charset="-120"/>
                <a:ea typeface="微軟正黑體" pitchFamily="34" charset="-120"/>
              </a:rPr>
              <a:t>。</a:t>
            </a:r>
            <a:endParaRPr kumimoji="0" lang="en-US" altLang="zh-TW" sz="1400" b="0" dirty="0">
              <a:latin typeface="微軟正黑體" pitchFamily="34" charset="-120"/>
              <a:ea typeface="微軟正黑體" pitchFamily="34" charset="-120"/>
            </a:endParaRPr>
          </a:p>
          <a:p>
            <a:pPr algn="l"/>
            <a:r>
              <a:rPr kumimoji="0" lang="zh-TW" altLang="en-US" sz="1400" b="0" dirty="0">
                <a:latin typeface="微軟正黑體" pitchFamily="34" charset="-120"/>
                <a:ea typeface="微軟正黑體" pitchFamily="34" charset="-120"/>
              </a:rPr>
              <a:t>二、基地規模、現況、建築配置及獎勵額度依下表之規定</a:t>
            </a:r>
            <a:r>
              <a:rPr kumimoji="0" lang="zh-TW" altLang="en-US" sz="1400" b="0" dirty="0" smtClean="0">
                <a:latin typeface="微軟正黑體" pitchFamily="34" charset="-120"/>
                <a:ea typeface="微軟正黑體" pitchFamily="34" charset="-120"/>
              </a:rPr>
              <a:t>：</a:t>
            </a:r>
            <a:endParaRPr kumimoji="0" lang="en-US" altLang="zh-TW" sz="1400" b="0" dirty="0">
              <a:latin typeface="微軟正黑體" pitchFamily="34" charset="-120"/>
              <a:ea typeface="微軟正黑體" pitchFamily="34" charset="-120"/>
            </a:endParaRPr>
          </a:p>
          <a:p>
            <a:pPr algn="l"/>
            <a:r>
              <a:rPr kumimoji="0" lang="zh-TW" altLang="en-US" sz="1400" b="0" dirty="0">
                <a:latin typeface="微軟正黑體" pitchFamily="34" charset="-120"/>
                <a:ea typeface="微軟正黑體" pitchFamily="34" charset="-120"/>
              </a:rPr>
              <a:t>三、屬下列情形之ㄧ者，不適用本點獎勵：</a:t>
            </a:r>
          </a:p>
          <a:p>
            <a:pPr algn="l"/>
            <a:r>
              <a:rPr kumimoji="0" lang="en-US" altLang="zh-TW" sz="1400" b="0" dirty="0">
                <a:latin typeface="微軟正黑體" pitchFamily="34" charset="-120"/>
                <a:ea typeface="微軟正黑體" pitchFamily="34" charset="-120"/>
              </a:rPr>
              <a:t>(</a:t>
            </a:r>
            <a:r>
              <a:rPr kumimoji="0" lang="zh-TW" altLang="en-US" sz="1400" b="0" dirty="0">
                <a:latin typeface="微軟正黑體" pitchFamily="34" charset="-120"/>
                <a:ea typeface="微軟正黑體" pitchFamily="34" charset="-120"/>
              </a:rPr>
              <a:t>一</a:t>
            </a:r>
            <a:r>
              <a:rPr kumimoji="0" lang="en-US" altLang="zh-TW" sz="1400" b="0" dirty="0">
                <a:latin typeface="微軟正黑體" pitchFamily="34" charset="-120"/>
                <a:ea typeface="微軟正黑體" pitchFamily="34" charset="-120"/>
              </a:rPr>
              <a:t>)</a:t>
            </a:r>
            <a:r>
              <a:rPr kumimoji="0" lang="zh-TW" altLang="en-US" sz="1400" b="0" dirty="0">
                <a:latin typeface="微軟正黑體" pitchFamily="34" charset="-120"/>
                <a:ea typeface="微軟正黑體" pitchFamily="34" charset="-120"/>
              </a:rPr>
              <a:t>基地涉及公辦更新範圍者。</a:t>
            </a:r>
          </a:p>
          <a:p>
            <a:pPr algn="l"/>
            <a:r>
              <a:rPr kumimoji="0" lang="en-US" altLang="zh-TW" sz="1400" b="0" dirty="0">
                <a:latin typeface="微軟正黑體" pitchFamily="34" charset="-120"/>
                <a:ea typeface="微軟正黑體" pitchFamily="34" charset="-120"/>
              </a:rPr>
              <a:t>(</a:t>
            </a:r>
            <a:r>
              <a:rPr kumimoji="0" lang="zh-TW" altLang="en-US" sz="1400" b="0" dirty="0">
                <a:latin typeface="微軟正黑體" pitchFamily="34" charset="-120"/>
                <a:ea typeface="微軟正黑體" pitchFamily="34" charset="-120"/>
              </a:rPr>
              <a:t>二</a:t>
            </a:r>
            <a:r>
              <a:rPr kumimoji="0" lang="en-US" altLang="zh-TW" sz="1400" b="0" dirty="0">
                <a:latin typeface="微軟正黑體" pitchFamily="34" charset="-120"/>
                <a:ea typeface="微軟正黑體" pitchFamily="34" charset="-120"/>
              </a:rPr>
              <a:t>)</a:t>
            </a:r>
            <a:r>
              <a:rPr kumimoji="0" lang="zh-TW" altLang="en-US" sz="1400" b="0" dirty="0">
                <a:latin typeface="微軟正黑體" pitchFamily="34" charset="-120"/>
                <a:ea typeface="微軟正黑體" pitchFamily="34" charset="-120"/>
              </a:rPr>
              <a:t>基地涉及經縣府核准都市更新事業概要或向縣府申請事業計畫報核之範圍者。</a:t>
            </a:r>
          </a:p>
          <a:p>
            <a:pPr algn="l"/>
            <a:r>
              <a:rPr kumimoji="0" lang="en-US" altLang="zh-TW" sz="1400" b="0" dirty="0">
                <a:latin typeface="微軟正黑體" pitchFamily="34" charset="-120"/>
                <a:ea typeface="微軟正黑體" pitchFamily="34" charset="-120"/>
              </a:rPr>
              <a:t>(</a:t>
            </a:r>
            <a:r>
              <a:rPr kumimoji="0" lang="zh-TW" altLang="en-US" sz="1400" b="0" dirty="0">
                <a:latin typeface="微軟正黑體" pitchFamily="34" charset="-120"/>
                <a:ea typeface="微軟正黑體" pitchFamily="34" charset="-120"/>
              </a:rPr>
              <a:t>三</a:t>
            </a:r>
            <a:r>
              <a:rPr kumimoji="0" lang="en-US" altLang="zh-TW" sz="1400" b="0" dirty="0">
                <a:latin typeface="微軟正黑體" pitchFamily="34" charset="-120"/>
                <a:ea typeface="微軟正黑體" pitchFamily="34" charset="-120"/>
              </a:rPr>
              <a:t>)</a:t>
            </a:r>
            <a:r>
              <a:rPr kumimoji="0" lang="zh-TW" altLang="en-US" sz="1400" b="0" dirty="0">
                <a:latin typeface="微軟正黑體" pitchFamily="34" charset="-120"/>
                <a:ea typeface="微軟正黑體" pitchFamily="34" charset="-120"/>
              </a:rPr>
              <a:t>申請都市更新條例相關容積獎勵者</a:t>
            </a:r>
            <a:r>
              <a:rPr kumimoji="0" lang="zh-TW" altLang="en-US" sz="1400" b="0" dirty="0" smtClean="0">
                <a:latin typeface="微軟正黑體" pitchFamily="34" charset="-120"/>
                <a:ea typeface="微軟正黑體" pitchFamily="34" charset="-120"/>
              </a:rPr>
              <a:t>。</a:t>
            </a:r>
            <a:endParaRPr kumimoji="0" lang="en-US" altLang="zh-TW" sz="1400" b="0" dirty="0" smtClean="0">
              <a:latin typeface="微軟正黑體" pitchFamily="34" charset="-120"/>
              <a:ea typeface="微軟正黑體" pitchFamily="34" charset="-120"/>
            </a:endParaRPr>
          </a:p>
          <a:p>
            <a:pPr algn="l"/>
            <a:r>
              <a:rPr kumimoji="0" lang="zh-TW" altLang="en-US" sz="1400" b="0" dirty="0" smtClean="0">
                <a:latin typeface="微軟正黑體" pitchFamily="34" charset="-120"/>
                <a:ea typeface="微軟正黑體" pitchFamily="34" charset="-120"/>
              </a:rPr>
              <a:t>四、</a:t>
            </a:r>
            <a:r>
              <a:rPr lang="zh-TW" altLang="en-US" sz="1400" b="0" dirty="0" smtClean="0"/>
              <a:t>武德新莊面臨</a:t>
            </a:r>
            <a:r>
              <a:rPr lang="zh-TW" altLang="en-US" sz="1400" b="0" dirty="0"/>
              <a:t>計畫道路寬度未達</a:t>
            </a:r>
            <a:r>
              <a:rPr lang="en-US" altLang="zh-TW" sz="1400" b="0" dirty="0"/>
              <a:t>6 </a:t>
            </a:r>
            <a:r>
              <a:rPr lang="zh-TW" altLang="en-US" sz="1400" b="0" dirty="0"/>
              <a:t>公尺，須自行</a:t>
            </a:r>
            <a:r>
              <a:rPr lang="zh-TW" altLang="en-US" sz="1400" b="0" dirty="0" smtClean="0"/>
              <a:t>退縮達</a:t>
            </a:r>
            <a:r>
              <a:rPr lang="en-US" altLang="zh-TW" sz="1400" b="0" dirty="0"/>
              <a:t>6 </a:t>
            </a:r>
            <a:r>
              <a:rPr lang="zh-TW" altLang="en-US" sz="1400" b="0" dirty="0"/>
              <a:t>公尺作為公眾通行使用，並須檢附退縮空間供公眾通行</a:t>
            </a:r>
            <a:r>
              <a:rPr lang="zh-TW" altLang="en-US" sz="1400" b="0" dirty="0" smtClean="0"/>
              <a:t>使用</a:t>
            </a:r>
            <a:r>
              <a:rPr lang="zh-TW" altLang="en-US" sz="1400" b="0" dirty="0"/>
              <a:t>之切結書及自行於使用執照前完成道路鋪設。</a:t>
            </a:r>
            <a:endParaRPr kumimoji="0" lang="zh-TW" altLang="en-US" sz="1400" b="0" dirty="0">
              <a:latin typeface="微軟正黑體" pitchFamily="34" charset="-120"/>
              <a:ea typeface="微軟正黑體" pitchFamily="34" charset="-120"/>
            </a:endParaRPr>
          </a:p>
          <a:p>
            <a:pPr algn="l"/>
            <a:r>
              <a:rPr kumimoji="0" lang="zh-TW" altLang="en-US" sz="1400" b="0" dirty="0">
                <a:latin typeface="微軟正黑體" pitchFamily="34" charset="-120"/>
                <a:ea typeface="微軟正黑體" pitchFamily="34" charset="-120"/>
              </a:rPr>
              <a:t>本點退縮面積不得重複申請建築技術規則所訂開放空間相關獎勵。</a:t>
            </a:r>
          </a:p>
        </p:txBody>
      </p:sp>
      <p:graphicFrame>
        <p:nvGraphicFramePr>
          <p:cNvPr id="16" name="Group 13"/>
          <p:cNvGraphicFramePr>
            <a:graphicFrameLocks noGrp="1"/>
          </p:cNvGraphicFramePr>
          <p:nvPr>
            <p:extLst>
              <p:ext uri="{D42A27DB-BD31-4B8C-83A1-F6EECF244321}">
                <p14:modId xmlns:p14="http://schemas.microsoft.com/office/powerpoint/2010/main" val="3337671154"/>
              </p:ext>
            </p:extLst>
          </p:nvPr>
        </p:nvGraphicFramePr>
        <p:xfrm>
          <a:off x="3630081" y="1517880"/>
          <a:ext cx="5153218" cy="4536504"/>
        </p:xfrm>
        <a:graphic>
          <a:graphicData uri="http://schemas.openxmlformats.org/drawingml/2006/table">
            <a:tbl>
              <a:tblPr/>
              <a:tblGrid>
                <a:gridCol w="1287575"/>
                <a:gridCol w="1288741"/>
                <a:gridCol w="1991509"/>
                <a:gridCol w="585393"/>
              </a:tblGrid>
              <a:tr h="8282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dirty="0" smtClean="0">
                          <a:ln>
                            <a:noFill/>
                          </a:ln>
                          <a:solidFill>
                            <a:schemeClr val="tx1"/>
                          </a:solidFill>
                          <a:effectLst/>
                          <a:latin typeface="微軟正黑體" pitchFamily="34" charset="-120"/>
                          <a:ea typeface="微軟正黑體" pitchFamily="34" charset="-120"/>
                        </a:rPr>
                        <a:t>現況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微軟正黑體" pitchFamily="34" charset="-120"/>
                          <a:ea typeface="微軟正黑體" pitchFamily="34" charset="-120"/>
                        </a:rPr>
                        <a:t>基地</a:t>
                      </a: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微軟正黑體" pitchFamily="34" charset="-120"/>
                          <a:ea typeface="微軟正黑體" pitchFamily="34" charset="-120"/>
                        </a:rPr>
                        <a:t>規模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微軟正黑體" pitchFamily="34" charset="-120"/>
                          <a:ea typeface="微軟正黑體" pitchFamily="34" charset="-120"/>
                        </a:rPr>
                        <a:t>建築配置</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微軟正黑體" pitchFamily="34" charset="-120"/>
                          <a:ea typeface="微軟正黑體" pitchFamily="34" charset="-120"/>
                        </a:rPr>
                        <a:t>獎勵</a:t>
                      </a: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微軟正黑體" pitchFamily="34" charset="-120"/>
                          <a:ea typeface="微軟正黑體" pitchFamily="34" charset="-120"/>
                        </a:rPr>
                        <a:t>額度</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2110">
                <a:tc rowSpan="3">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rgbClr val="FF0000"/>
                          </a:solidFill>
                          <a:effectLst/>
                          <a:latin typeface="微軟正黑體" pitchFamily="34" charset="-120"/>
                          <a:ea typeface="微軟正黑體" pitchFamily="34" charset="-120"/>
                        </a:rPr>
                        <a:t>25</a:t>
                      </a:r>
                      <a:r>
                        <a:rPr kumimoji="1" lang="zh-TW" altLang="en-US" sz="1400" b="0" i="0" u="none" strike="noStrike" cap="none" normalizeH="0" baseline="0" dirty="0" smtClean="0">
                          <a:ln>
                            <a:noFill/>
                          </a:ln>
                          <a:solidFill>
                            <a:srgbClr val="FF0000"/>
                          </a:solidFill>
                          <a:effectLst/>
                          <a:latin typeface="微軟正黑體" pitchFamily="34" charset="-120"/>
                          <a:ea typeface="微軟正黑體" pitchFamily="34" charset="-120"/>
                        </a:rPr>
                        <a:t>年以上合法建築物</a:t>
                      </a: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坐落之</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建築基地面積達申請重建基地面積之三分之一。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chemeClr val="tx1"/>
                          </a:solidFill>
                          <a:effectLst/>
                          <a:latin typeface="微軟正黑體" pitchFamily="34" charset="-120"/>
                          <a:ea typeface="微軟正黑體" pitchFamily="34" charset="-120"/>
                        </a:rPr>
                        <a:t>200~300</a:t>
                      </a: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平方公尺以內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r>
                        <a:rPr kumimoji="1" lang="zh-TW" altLang="en-US" sz="1400" b="0" i="0" u="none" strike="noStrike" kern="1200" cap="none" normalizeH="0" baseline="0" dirty="0" smtClean="0">
                          <a:ln>
                            <a:noFill/>
                          </a:ln>
                          <a:solidFill>
                            <a:schemeClr val="tx1"/>
                          </a:solidFill>
                          <a:effectLst/>
                          <a:latin typeface="微軟正黑體" pitchFamily="34" charset="-120"/>
                          <a:ea typeface="微軟正黑體" pitchFamily="34" charset="-120"/>
                          <a:cs typeface="+mn-cs"/>
                        </a:rPr>
                        <a:t>自計畫道路、現有巷道及永久性空地均退縮淨寬（不含造型板、雨遮）</a:t>
                      </a:r>
                      <a:r>
                        <a:rPr kumimoji="1" lang="en-US" altLang="zh-TW" sz="1400" b="0" i="0" u="none" strike="noStrike" kern="1200" cap="none" normalizeH="0" baseline="0" dirty="0" smtClean="0">
                          <a:ln>
                            <a:noFill/>
                          </a:ln>
                          <a:solidFill>
                            <a:schemeClr val="tx1"/>
                          </a:solidFill>
                          <a:effectLst/>
                          <a:latin typeface="微軟正黑體" pitchFamily="34" charset="-120"/>
                          <a:ea typeface="微軟正黑體" pitchFamily="34" charset="-120"/>
                          <a:cs typeface="+mn-cs"/>
                        </a:rPr>
                        <a:t>2</a:t>
                      </a:r>
                      <a:r>
                        <a:rPr kumimoji="1" lang="zh-TW" altLang="en-US" sz="1400" b="0" i="0" u="none" strike="noStrike" kern="1200" cap="none" normalizeH="0" baseline="0" dirty="0" smtClean="0">
                          <a:ln>
                            <a:noFill/>
                          </a:ln>
                          <a:solidFill>
                            <a:schemeClr val="tx1"/>
                          </a:solidFill>
                          <a:effectLst/>
                          <a:latin typeface="微軟正黑體" pitchFamily="34" charset="-120"/>
                          <a:ea typeface="微軟正黑體" pitchFamily="34" charset="-120"/>
                          <a:cs typeface="+mn-cs"/>
                        </a:rPr>
                        <a:t>公尺以上建築，退縮空間配合周邊道路系統規劃。</a:t>
                      </a:r>
                      <a:r>
                        <a:rPr lang="zh-TW" altLang="en-US" sz="1800" b="0" i="0" u="none" strike="noStrike" kern="1200" baseline="0" dirty="0" smtClean="0">
                          <a:solidFill>
                            <a:schemeClr val="tx1"/>
                          </a:solidFill>
                          <a:latin typeface="+mn-lt"/>
                          <a:ea typeface="+mn-ea"/>
                          <a:cs typeface="+mn-cs"/>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rgbClr val="FF0000"/>
                          </a:solidFill>
                          <a:effectLst/>
                          <a:latin typeface="微軟正黑體" pitchFamily="34" charset="-120"/>
                          <a:ea typeface="微軟正黑體" pitchFamily="34" charset="-120"/>
                        </a:rPr>
                        <a:t>10%</a:t>
                      </a:r>
                      <a:endParaRPr kumimoji="1" lang="zh-TW" altLang="en-US" sz="1400" b="0" i="0" u="none" strike="noStrike" cap="none" normalizeH="0" baseline="0" dirty="0" smtClean="0">
                        <a:ln>
                          <a:noFill/>
                        </a:ln>
                        <a:solidFill>
                          <a:srgbClr val="FF0000"/>
                        </a:solidFill>
                        <a:effectLst/>
                        <a:latin typeface="微軟正黑體" pitchFamily="34" charset="-120"/>
                        <a:ea typeface="微軟正黑體"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2110">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chemeClr val="tx1"/>
                          </a:solidFill>
                          <a:effectLst/>
                          <a:latin typeface="微軟正黑體" pitchFamily="34" charset="-120"/>
                          <a:ea typeface="微軟正黑體" pitchFamily="34" charset="-120"/>
                        </a:rPr>
                        <a:t>300(</a:t>
                      </a: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含</a:t>
                      </a:r>
                      <a:r>
                        <a:rPr kumimoji="1" lang="en-US" altLang="zh-TW" sz="1400" b="0" i="0" u="none" strike="noStrike" cap="none" normalizeH="0" baseline="0" dirty="0" smtClean="0">
                          <a:ln>
                            <a:noFill/>
                          </a:ln>
                          <a:solidFill>
                            <a:schemeClr val="tx1"/>
                          </a:solidFill>
                          <a:effectLst/>
                          <a:latin typeface="微軟正黑體" pitchFamily="34" charset="-120"/>
                          <a:ea typeface="微軟正黑體" pitchFamily="34" charset="-120"/>
                        </a:rPr>
                        <a:t>)~400</a:t>
                      </a: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平方公尺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rgbClr val="FF0000"/>
                          </a:solidFill>
                          <a:effectLst/>
                          <a:latin typeface="微軟正黑體" pitchFamily="34" charset="-120"/>
                          <a:ea typeface="微軟正黑體" pitchFamily="34" charset="-120"/>
                        </a:rPr>
                        <a:t>15%</a:t>
                      </a:r>
                      <a:endParaRPr kumimoji="1" lang="zh-TW" altLang="en-US" sz="1400" b="0" i="0" u="none" strike="noStrike" cap="none" normalizeH="0" baseline="0" dirty="0" smtClean="0">
                        <a:ln>
                          <a:noFill/>
                        </a:ln>
                        <a:solidFill>
                          <a:srgbClr val="FF0000"/>
                        </a:solidFill>
                        <a:effectLst/>
                        <a:latin typeface="微軟正黑體" pitchFamily="34" charset="-120"/>
                        <a:ea typeface="微軟正黑體"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91343">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chemeClr val="tx1"/>
                          </a:solidFill>
                          <a:effectLst/>
                          <a:latin typeface="微軟正黑體" pitchFamily="34" charset="-120"/>
                          <a:ea typeface="微軟正黑體" pitchFamily="34" charset="-120"/>
                        </a:rPr>
                        <a:t>400(</a:t>
                      </a: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含</a:t>
                      </a:r>
                      <a:r>
                        <a:rPr kumimoji="1" lang="en-US" altLang="zh-TW" sz="1400" b="0" i="0" u="none" strike="noStrike" cap="none" normalizeH="0" baseline="0" dirty="0" smtClean="0">
                          <a:ln>
                            <a:noFill/>
                          </a:ln>
                          <a:solidFill>
                            <a:schemeClr val="tx1"/>
                          </a:solidFill>
                          <a:effectLst/>
                          <a:latin typeface="微軟正黑體" pitchFamily="34" charset="-120"/>
                          <a:ea typeface="微軟正黑體" pitchFamily="34" charset="-120"/>
                        </a:rPr>
                        <a:t>)</a:t>
                      </a: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平方公尺以上</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rgbClr val="FF0000"/>
                          </a:solidFill>
                          <a:effectLst/>
                          <a:latin typeface="微軟正黑體" pitchFamily="34" charset="-120"/>
                          <a:ea typeface="微軟正黑體" pitchFamily="34" charset="-120"/>
                        </a:rPr>
                        <a:t>20%</a:t>
                      </a:r>
                      <a:endParaRPr kumimoji="1" lang="zh-TW" altLang="en-US" sz="1400" b="0" i="0" u="none" strike="noStrike" cap="none" normalizeH="0" baseline="0" dirty="0" smtClean="0">
                        <a:ln>
                          <a:noFill/>
                        </a:ln>
                        <a:solidFill>
                          <a:srgbClr val="FF0000"/>
                        </a:solidFill>
                        <a:effectLst/>
                        <a:latin typeface="微軟正黑體" pitchFamily="34" charset="-120"/>
                        <a:ea typeface="微軟正黑體"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2647">
                <a:tc gridSpan="4">
                  <a:txBody>
                    <a:bodyPr/>
                    <a:lstStyle/>
                    <a:p>
                      <a:pPr marL="444500" marR="0" lvl="0" indent="-444500" algn="l" defTabSz="914400" rtl="0" eaLnBrk="0" fontAlgn="base" latinLnBrk="0" hangingPunct="0">
                        <a:lnSpc>
                          <a:spcPct val="100000"/>
                        </a:lnSpc>
                        <a:spcBef>
                          <a:spcPct val="0"/>
                        </a:spcBef>
                        <a:spcAft>
                          <a:spcPct val="0"/>
                        </a:spcAft>
                        <a:buClrTx/>
                        <a:buSzTx/>
                        <a:buFontTx/>
                        <a:buNone/>
                        <a:tabLst/>
                      </a:pP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註：如現有巷道經指定建築線者，應自建築線開始退縮留設計算。</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bl>
          </a:graphicData>
        </a:graphic>
      </p:graphicFrame>
    </p:spTree>
    <p:extLst>
      <p:ext uri="{BB962C8B-B14F-4D97-AF65-F5344CB8AC3E}">
        <p14:creationId xmlns:p14="http://schemas.microsoft.com/office/powerpoint/2010/main" val="276265853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920E45E-D32A-4897-9F33-7BC91DD3ABEC}" type="slidenum">
              <a:rPr kumimoji="0" lang="zh-TW" altLang="en-US" sz="1200" b="0">
                <a:solidFill>
                  <a:schemeClr val="tx1">
                    <a:tint val="75000"/>
                  </a:schemeClr>
                </a:solidFill>
                <a:latin typeface="+mn-lt"/>
                <a:ea typeface="+mn-ea"/>
              </a:rPr>
              <a:pPr algn="r" fontAlgn="auto">
                <a:spcBef>
                  <a:spcPts val="0"/>
                </a:spcBef>
                <a:spcAft>
                  <a:spcPts val="0"/>
                </a:spcAft>
                <a:defRPr/>
              </a:pPr>
              <a:t>18</a:t>
            </a:fld>
            <a:endParaRPr kumimoji="0" lang="zh-TW" altLang="en-US" sz="1200" b="0">
              <a:solidFill>
                <a:schemeClr val="tx1">
                  <a:tint val="75000"/>
                </a:schemeClr>
              </a:solidFill>
              <a:latin typeface="+mn-lt"/>
              <a:ea typeface="+mn-ea"/>
            </a:endParaRPr>
          </a:p>
        </p:txBody>
      </p:sp>
      <p:cxnSp>
        <p:nvCxnSpPr>
          <p:cNvPr id="8" name="直線接點 7"/>
          <p:cNvCxnSpPr/>
          <p:nvPr/>
        </p:nvCxnSpPr>
        <p:spPr>
          <a:xfrm>
            <a:off x="0" y="836613"/>
            <a:ext cx="86042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1000125"/>
            <a:ext cx="642938" cy="46038"/>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sz="1800" b="0">
              <a:latin typeface="微軟正黑體" pitchFamily="34" charset="-120"/>
              <a:ea typeface="微軟正黑體" pitchFamily="34" charset="-120"/>
            </a:endParaRPr>
          </a:p>
        </p:txBody>
      </p:sp>
      <p:sp>
        <p:nvSpPr>
          <p:cNvPr id="91164"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91165"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5"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ea typeface="標楷體" pitchFamily="65" charset="-120"/>
              </a:rPr>
              <a:t>土地使用分區</a:t>
            </a:r>
            <a:r>
              <a:rPr lang="zh-TW" altLang="en-US" dirty="0" smtClean="0">
                <a:ea typeface="標楷體" pitchFamily="65" charset="-120"/>
              </a:rPr>
              <a:t>管制</a:t>
            </a:r>
            <a:r>
              <a:rPr lang="en-US" altLang="zh-TW" sz="2200" b="0" dirty="0" smtClean="0">
                <a:ea typeface="標楷體" pitchFamily="65" charset="-120"/>
              </a:rPr>
              <a:t>-</a:t>
            </a:r>
            <a:r>
              <a:rPr kumimoji="0" lang="zh-TW" altLang="en-US" sz="2400" b="0" u="sng" dirty="0" smtClean="0">
                <a:solidFill>
                  <a:srgbClr val="0000FF"/>
                </a:solidFill>
                <a:latin typeface="標楷體" pitchFamily="65" charset="-120"/>
                <a:ea typeface="標楷體" pitchFamily="65" charset="-120"/>
              </a:rPr>
              <a:t>金沙</a:t>
            </a:r>
            <a:r>
              <a:rPr kumimoji="0" lang="zh-TW" altLang="en-US" sz="2400" b="0" dirty="0" smtClean="0">
                <a:solidFill>
                  <a:srgbClr val="0000FF"/>
                </a:solidFill>
                <a:latin typeface="標楷體" pitchFamily="65" charset="-120"/>
                <a:ea typeface="標楷體" pitchFamily="65" charset="-120"/>
              </a:rPr>
              <a:t>細</a:t>
            </a:r>
            <a:r>
              <a:rPr kumimoji="0" lang="zh-TW" altLang="en-US" sz="2400" b="0" dirty="0">
                <a:solidFill>
                  <a:srgbClr val="0000FF"/>
                </a:solidFill>
                <a:latin typeface="標楷體" pitchFamily="65" charset="-120"/>
                <a:ea typeface="標楷體" pitchFamily="65" charset="-120"/>
              </a:rPr>
              <a:t>計土地使用分區管制</a:t>
            </a:r>
            <a:r>
              <a:rPr kumimoji="0" lang="zh-TW" altLang="en-US" sz="2400" b="0" dirty="0" smtClean="0">
                <a:solidFill>
                  <a:srgbClr val="0000FF"/>
                </a:solidFill>
                <a:latin typeface="標楷體" pitchFamily="65" charset="-120"/>
                <a:ea typeface="標楷體" pitchFamily="65" charset="-120"/>
              </a:rPr>
              <a:t>要點</a:t>
            </a:r>
            <a:endParaRPr kumimoji="0" lang="zh-TW" altLang="en-US" sz="2400" b="0" u="sng" dirty="0">
              <a:solidFill>
                <a:srgbClr val="0000FF"/>
              </a:solidFill>
              <a:latin typeface="標楷體" pitchFamily="65" charset="-120"/>
              <a:ea typeface="標楷體" pitchFamily="65" charset="-120"/>
            </a:endParaRPr>
          </a:p>
        </p:txBody>
      </p:sp>
      <p:pic>
        <p:nvPicPr>
          <p:cNvPr id="3074" name="圖片 10" descr="擬定金沙細部計畫圖9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42" t="11188" r="10313" b="16651"/>
          <a:stretch/>
        </p:blipFill>
        <p:spPr bwMode="auto">
          <a:xfrm>
            <a:off x="399292" y="978068"/>
            <a:ext cx="4692471" cy="569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表格 16"/>
          <p:cNvGraphicFramePr>
            <a:graphicFrameLocks noGrp="1"/>
          </p:cNvGraphicFramePr>
          <p:nvPr>
            <p:extLst>
              <p:ext uri="{D42A27DB-BD31-4B8C-83A1-F6EECF244321}">
                <p14:modId xmlns:p14="http://schemas.microsoft.com/office/powerpoint/2010/main" val="3814554095"/>
              </p:ext>
            </p:extLst>
          </p:nvPr>
        </p:nvGraphicFramePr>
        <p:xfrm>
          <a:off x="4716016" y="1196752"/>
          <a:ext cx="3456384" cy="3244223"/>
        </p:xfrm>
        <a:graphic>
          <a:graphicData uri="http://schemas.openxmlformats.org/drawingml/2006/table">
            <a:tbl>
              <a:tblPr firstRow="1" bandRow="1">
                <a:tableStyleId>{5C22544A-7EE6-4342-B048-85BDC9FD1C3A}</a:tableStyleId>
              </a:tblPr>
              <a:tblGrid>
                <a:gridCol w="3456384"/>
              </a:tblGrid>
              <a:tr h="3154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rPr>
                        <a:t>住宅區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54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kern="1200" dirty="0" smtClean="0">
                          <a:solidFill>
                            <a:srgbClr val="00B050"/>
                          </a:solidFill>
                          <a:latin typeface="+mn-lt"/>
                          <a:ea typeface="+mn-ea"/>
                          <a:cs typeface="+mn-cs"/>
                        </a:rPr>
                        <a:t>第二之一種住宅區</a:t>
                      </a:r>
                      <a:r>
                        <a:rPr lang="en-US" altLang="zh-TW" sz="1600" b="1" kern="1200" dirty="0" smtClean="0">
                          <a:solidFill>
                            <a:srgbClr val="00B050"/>
                          </a:solidFill>
                          <a:latin typeface="+mn-lt"/>
                          <a:ea typeface="+mn-ea"/>
                          <a:cs typeface="+mn-cs"/>
                        </a:rPr>
                        <a:t>(60</a:t>
                      </a:r>
                      <a:r>
                        <a:rPr lang="zh-TW" altLang="en-US" sz="1600" b="1" kern="1200" dirty="0" smtClean="0">
                          <a:solidFill>
                            <a:srgbClr val="00B050"/>
                          </a:solidFill>
                          <a:latin typeface="+mn-lt"/>
                          <a:ea typeface="+mn-ea"/>
                          <a:cs typeface="+mn-cs"/>
                        </a:rPr>
                        <a:t>，</a:t>
                      </a:r>
                      <a:r>
                        <a:rPr lang="en-US" altLang="zh-TW" sz="1600" b="1" kern="1200" dirty="0" smtClean="0">
                          <a:solidFill>
                            <a:srgbClr val="00B050"/>
                          </a:solidFill>
                          <a:latin typeface="+mn-lt"/>
                          <a:ea typeface="+mn-ea"/>
                          <a:cs typeface="+mn-cs"/>
                        </a:rPr>
                        <a:t>180)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742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kern="1200" dirty="0" smtClean="0">
                          <a:solidFill>
                            <a:srgbClr val="FF9900"/>
                          </a:solidFill>
                          <a:latin typeface="+mn-lt"/>
                          <a:ea typeface="+mn-ea"/>
                          <a:cs typeface="+mn-cs"/>
                        </a:rPr>
                        <a:t>第六種住宅區</a:t>
                      </a:r>
                      <a:r>
                        <a:rPr lang="en-US" altLang="zh-TW" sz="1600" b="1" kern="1200" dirty="0" smtClean="0">
                          <a:solidFill>
                            <a:srgbClr val="FF9900"/>
                          </a:solidFill>
                          <a:latin typeface="+mn-lt"/>
                          <a:ea typeface="+mn-ea"/>
                          <a:cs typeface="+mn-cs"/>
                        </a:rPr>
                        <a:t>-</a:t>
                      </a:r>
                      <a:r>
                        <a:rPr lang="zh-TW" altLang="en-US" sz="1600" b="1" kern="1200" dirty="0" smtClean="0">
                          <a:solidFill>
                            <a:srgbClr val="FF9900"/>
                          </a:solidFill>
                          <a:latin typeface="+mn-lt"/>
                          <a:ea typeface="+mn-ea"/>
                          <a:cs typeface="+mn-cs"/>
                        </a:rPr>
                        <a:t>標準圖，若依本要點第十六條規定申請老屋重建，則其建蔽率為 </a:t>
                      </a:r>
                      <a:r>
                        <a:rPr lang="en-US" altLang="zh-TW" sz="1600" b="1" kern="1200" dirty="0" smtClean="0">
                          <a:solidFill>
                            <a:srgbClr val="FF9900"/>
                          </a:solidFill>
                          <a:latin typeface="+mn-lt"/>
                          <a:ea typeface="+mn-ea"/>
                          <a:cs typeface="+mn-cs"/>
                        </a:rPr>
                        <a:t>60%</a:t>
                      </a:r>
                      <a:r>
                        <a:rPr lang="zh-TW" altLang="en-US" sz="1600" b="1" kern="1200" dirty="0" smtClean="0">
                          <a:solidFill>
                            <a:srgbClr val="FF9900"/>
                          </a:solidFill>
                          <a:latin typeface="+mn-lt"/>
                          <a:ea typeface="+mn-ea"/>
                          <a:cs typeface="+mn-cs"/>
                        </a:rPr>
                        <a:t>，容積率為</a:t>
                      </a:r>
                      <a:r>
                        <a:rPr lang="en-US" altLang="zh-TW" sz="1600" b="1" kern="1200" dirty="0" smtClean="0">
                          <a:solidFill>
                            <a:srgbClr val="FF9900"/>
                          </a:solidFill>
                          <a:latin typeface="+mn-lt"/>
                          <a:ea typeface="+mn-ea"/>
                          <a:cs typeface="+mn-cs"/>
                        </a:rPr>
                        <a:t>240%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54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dirty="0" smtClean="0"/>
                        <a:t>商業區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54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kern="1200" dirty="0" smtClean="0">
                          <a:solidFill>
                            <a:srgbClr val="FF99FF"/>
                          </a:solidFill>
                          <a:latin typeface="+mn-lt"/>
                          <a:ea typeface="+mn-ea"/>
                          <a:cs typeface="+mn-cs"/>
                        </a:rPr>
                        <a:t>第一種商業區</a:t>
                      </a:r>
                      <a:r>
                        <a:rPr lang="en-US" altLang="zh-TW" sz="1600" b="1" kern="1200" dirty="0" smtClean="0">
                          <a:solidFill>
                            <a:srgbClr val="FF99FF"/>
                          </a:solidFill>
                          <a:latin typeface="+mn-lt"/>
                          <a:ea typeface="+mn-ea"/>
                          <a:cs typeface="+mn-cs"/>
                        </a:rPr>
                        <a:t>(70</a:t>
                      </a:r>
                      <a:r>
                        <a:rPr lang="zh-TW" altLang="en-US" sz="1600" b="1" kern="1200" dirty="0" smtClean="0">
                          <a:solidFill>
                            <a:srgbClr val="FF99FF"/>
                          </a:solidFill>
                          <a:latin typeface="+mn-lt"/>
                          <a:ea typeface="+mn-ea"/>
                          <a:cs typeface="+mn-cs"/>
                        </a:rPr>
                        <a:t>，</a:t>
                      </a:r>
                      <a:r>
                        <a:rPr lang="en-US" altLang="zh-TW" sz="1600" b="1" kern="1200" dirty="0" smtClean="0">
                          <a:solidFill>
                            <a:srgbClr val="FF99FF"/>
                          </a:solidFill>
                          <a:latin typeface="+mn-lt"/>
                          <a:ea typeface="+mn-ea"/>
                          <a:cs typeface="+mn-cs"/>
                        </a:rPr>
                        <a:t>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54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kern="1200" dirty="0" smtClean="0">
                          <a:solidFill>
                            <a:srgbClr val="C00000"/>
                          </a:solidFill>
                          <a:latin typeface="+mn-lt"/>
                          <a:ea typeface="+mn-ea"/>
                          <a:cs typeface="+mn-cs"/>
                        </a:rPr>
                        <a:t>第二種商業區</a:t>
                      </a:r>
                      <a:r>
                        <a:rPr lang="en-US" altLang="zh-TW" sz="1600" b="1" kern="1200" dirty="0" smtClean="0">
                          <a:solidFill>
                            <a:srgbClr val="C00000"/>
                          </a:solidFill>
                          <a:latin typeface="+mn-lt"/>
                          <a:ea typeface="+mn-ea"/>
                          <a:cs typeface="+mn-cs"/>
                        </a:rPr>
                        <a:t>(60</a:t>
                      </a:r>
                      <a:r>
                        <a:rPr lang="zh-TW" altLang="en-US" sz="1600" b="1" kern="1200" dirty="0" smtClean="0">
                          <a:solidFill>
                            <a:srgbClr val="C00000"/>
                          </a:solidFill>
                          <a:latin typeface="+mn-lt"/>
                          <a:ea typeface="+mn-ea"/>
                          <a:cs typeface="+mn-cs"/>
                        </a:rPr>
                        <a:t>，</a:t>
                      </a:r>
                      <a:r>
                        <a:rPr lang="en-US" altLang="zh-TW" sz="1600" b="1" kern="1200" dirty="0" smtClean="0">
                          <a:solidFill>
                            <a:srgbClr val="C00000"/>
                          </a:solidFill>
                          <a:latin typeface="+mn-lt"/>
                          <a:ea typeface="+mn-ea"/>
                          <a:cs typeface="+mn-cs"/>
                        </a:rPr>
                        <a:t>360)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44863">
                <a:tc>
                  <a:txBody>
                    <a:bodyPr/>
                    <a:lstStyle/>
                    <a:p>
                      <a:pPr marL="285750" indent="-285750" algn="l">
                        <a:buFont typeface="Arial" pitchFamily="34" charset="0"/>
                        <a:buChar char="•"/>
                      </a:pPr>
                      <a:r>
                        <a:rPr lang="zh-TW" altLang="en-US" sz="1600" b="0" dirty="0" smtClean="0"/>
                        <a:t>自然村專用區</a:t>
                      </a:r>
                    </a:p>
                    <a:p>
                      <a:pPr marL="285750" indent="-285750" algn="l">
                        <a:buFont typeface="Arial" pitchFamily="34" charset="0"/>
                        <a:buChar char="•"/>
                      </a:pPr>
                      <a:r>
                        <a:rPr lang="zh-TW" altLang="en-US" sz="1600" b="0" dirty="0" smtClean="0"/>
                        <a:t>宗教專用區</a:t>
                      </a:r>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9474701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920E45E-D32A-4897-9F33-7BC91DD3ABEC}" type="slidenum">
              <a:rPr kumimoji="0" lang="zh-TW" altLang="en-US" sz="1200" b="0">
                <a:solidFill>
                  <a:schemeClr val="tx1">
                    <a:tint val="75000"/>
                  </a:schemeClr>
                </a:solidFill>
                <a:latin typeface="+mn-lt"/>
                <a:ea typeface="+mn-ea"/>
              </a:rPr>
              <a:pPr algn="r" fontAlgn="auto">
                <a:spcBef>
                  <a:spcPts val="0"/>
                </a:spcBef>
                <a:spcAft>
                  <a:spcPts val="0"/>
                </a:spcAft>
                <a:defRPr/>
              </a:pPr>
              <a:t>19</a:t>
            </a:fld>
            <a:endParaRPr kumimoji="0" lang="zh-TW" altLang="en-US" sz="1200" b="0">
              <a:solidFill>
                <a:schemeClr val="tx1">
                  <a:tint val="75000"/>
                </a:schemeClr>
              </a:solidFill>
              <a:latin typeface="+mn-lt"/>
              <a:ea typeface="+mn-ea"/>
            </a:endParaRPr>
          </a:p>
        </p:txBody>
      </p:sp>
      <p:cxnSp>
        <p:nvCxnSpPr>
          <p:cNvPr id="8" name="直線接點 7"/>
          <p:cNvCxnSpPr/>
          <p:nvPr/>
        </p:nvCxnSpPr>
        <p:spPr>
          <a:xfrm>
            <a:off x="0" y="836613"/>
            <a:ext cx="86042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1000125"/>
            <a:ext cx="642938" cy="46038"/>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sz="1800" b="0">
              <a:latin typeface="微軟正黑體" pitchFamily="34" charset="-120"/>
              <a:ea typeface="微軟正黑體" pitchFamily="34" charset="-120"/>
            </a:endParaRPr>
          </a:p>
        </p:txBody>
      </p:sp>
      <p:sp>
        <p:nvSpPr>
          <p:cNvPr id="91164"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91165"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pic>
        <p:nvPicPr>
          <p:cNvPr id="91168" name="Picture 32"/>
          <p:cNvPicPr>
            <a:picLocks noChangeAspect="1" noChangeArrowheads="1"/>
          </p:cNvPicPr>
          <p:nvPr/>
        </p:nvPicPr>
        <p:blipFill>
          <a:blip r:embed="rId2">
            <a:extLst>
              <a:ext uri="{28A0092B-C50C-407E-A947-70E740481C1C}">
                <a14:useLocalDpi xmlns:a14="http://schemas.microsoft.com/office/drawing/2010/main" val="0"/>
              </a:ext>
            </a:extLst>
          </a:blip>
          <a:srcRect l="54260" t="58606" r="9209" b="3998"/>
          <a:stretch>
            <a:fillRect/>
          </a:stretch>
        </p:blipFill>
        <p:spPr bwMode="auto">
          <a:xfrm>
            <a:off x="98271" y="1023144"/>
            <a:ext cx="3893732" cy="527440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8000">
                    <a:alpha val="50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ea typeface="標楷體" pitchFamily="65" charset="-120"/>
              </a:rPr>
              <a:t>土地使用分區</a:t>
            </a:r>
            <a:r>
              <a:rPr lang="zh-TW" altLang="en-US" dirty="0" smtClean="0">
                <a:ea typeface="標楷體" pitchFamily="65" charset="-120"/>
              </a:rPr>
              <a:t>管制</a:t>
            </a:r>
            <a:r>
              <a:rPr lang="en-US" altLang="zh-TW" sz="2200" b="0" dirty="0" smtClean="0">
                <a:ea typeface="標楷體" pitchFamily="65" charset="-120"/>
              </a:rPr>
              <a:t>-</a:t>
            </a:r>
            <a:r>
              <a:rPr kumimoji="0" lang="zh-TW" altLang="en-US" sz="2400" b="0" u="sng" dirty="0" smtClean="0">
                <a:solidFill>
                  <a:srgbClr val="0000FF"/>
                </a:solidFill>
                <a:latin typeface="標楷體" pitchFamily="65" charset="-120"/>
                <a:ea typeface="標楷體" pitchFamily="65" charset="-120"/>
              </a:rPr>
              <a:t>金沙</a:t>
            </a:r>
            <a:r>
              <a:rPr kumimoji="0" lang="zh-TW" altLang="en-US" sz="2400" b="0" dirty="0" smtClean="0">
                <a:solidFill>
                  <a:srgbClr val="0000FF"/>
                </a:solidFill>
                <a:latin typeface="標楷體" pitchFamily="65" charset="-120"/>
                <a:ea typeface="標楷體" pitchFamily="65" charset="-120"/>
              </a:rPr>
              <a:t>細</a:t>
            </a:r>
            <a:r>
              <a:rPr kumimoji="0" lang="zh-TW" altLang="en-US" sz="2400" b="0" dirty="0">
                <a:solidFill>
                  <a:srgbClr val="0000FF"/>
                </a:solidFill>
                <a:latin typeface="標楷體" pitchFamily="65" charset="-120"/>
                <a:ea typeface="標楷體" pitchFamily="65" charset="-120"/>
              </a:rPr>
              <a:t>計土地使用分區管制</a:t>
            </a:r>
            <a:r>
              <a:rPr kumimoji="0" lang="zh-TW" altLang="en-US" sz="2400" b="0" dirty="0" smtClean="0">
                <a:solidFill>
                  <a:srgbClr val="0000FF"/>
                </a:solidFill>
                <a:latin typeface="標楷體" pitchFamily="65" charset="-120"/>
                <a:ea typeface="標楷體" pitchFamily="65" charset="-120"/>
              </a:rPr>
              <a:t>要點</a:t>
            </a:r>
            <a:endParaRPr kumimoji="0" lang="zh-TW" altLang="en-US" sz="2400" b="0" u="sng" dirty="0">
              <a:solidFill>
                <a:srgbClr val="0000FF"/>
              </a:solidFill>
              <a:latin typeface="標楷體" pitchFamily="65" charset="-120"/>
              <a:ea typeface="標楷體" pitchFamily="65" charset="-120"/>
            </a:endParaRPr>
          </a:p>
        </p:txBody>
      </p:sp>
      <p:sp>
        <p:nvSpPr>
          <p:cNvPr id="2" name="文字方塊 1"/>
          <p:cNvSpPr txBox="1"/>
          <p:nvPr/>
        </p:nvSpPr>
        <p:spPr>
          <a:xfrm>
            <a:off x="4273059" y="1057074"/>
            <a:ext cx="4331191" cy="2062103"/>
          </a:xfrm>
          <a:prstGeom prst="rect">
            <a:avLst/>
          </a:prstGeom>
          <a:noFill/>
        </p:spPr>
        <p:txBody>
          <a:bodyPr wrap="square" rtlCol="0">
            <a:spAutoFit/>
          </a:bodyPr>
          <a:lstStyle/>
          <a:p>
            <a:pPr marL="261938" lvl="0" indent="-261938" algn="l" eaLnBrk="0" hangingPunct="0"/>
            <a:r>
              <a:rPr lang="zh-TW" altLang="en-US" sz="1600" b="0" dirty="0">
                <a:solidFill>
                  <a:srgbClr val="000000"/>
                </a:solidFill>
                <a:latin typeface="微軟正黑體" pitchFamily="34" charset="-120"/>
                <a:ea typeface="微軟正黑體" pitchFamily="34" charset="-120"/>
              </a:rPr>
              <a:t>第六條 </a:t>
            </a:r>
            <a:endParaRPr lang="en-US" altLang="zh-TW" sz="1600" b="0" dirty="0">
              <a:solidFill>
                <a:srgbClr val="000000"/>
              </a:solidFill>
              <a:latin typeface="微軟正黑體" pitchFamily="34" charset="-120"/>
              <a:ea typeface="微軟正黑體" pitchFamily="34" charset="-120"/>
            </a:endParaRPr>
          </a:p>
          <a:p>
            <a:pPr marL="261938" lvl="0" indent="-261938" algn="l" eaLnBrk="0" hangingPunct="0"/>
            <a:r>
              <a:rPr lang="zh-TW" altLang="en-US" sz="1600" b="0" dirty="0">
                <a:solidFill>
                  <a:srgbClr val="000000"/>
                </a:solidFill>
                <a:latin typeface="微軟正黑體" pitchFamily="34" charset="-120"/>
                <a:ea typeface="微軟正黑體" pitchFamily="34" charset="-120"/>
              </a:rPr>
              <a:t>一、第二之一種住宅區（住  </a:t>
            </a:r>
            <a:r>
              <a:rPr lang="en-US" altLang="zh-TW" sz="1600" b="0" dirty="0">
                <a:solidFill>
                  <a:srgbClr val="000000"/>
                </a:solidFill>
                <a:latin typeface="微軟正黑體" pitchFamily="34" charset="-120"/>
                <a:ea typeface="微軟正黑體" pitchFamily="34" charset="-120"/>
              </a:rPr>
              <a:t>2-1</a:t>
            </a:r>
            <a:r>
              <a:rPr lang="zh-TW" altLang="en-US" sz="1600" b="0" dirty="0">
                <a:solidFill>
                  <a:srgbClr val="000000"/>
                </a:solidFill>
                <a:latin typeface="微軟正黑體" pitchFamily="34" charset="-120"/>
                <a:ea typeface="微軟正黑體" pitchFamily="34" charset="-120"/>
              </a:rPr>
              <a:t>）：專供興建獨戶或雙併住宅使用，最大建蔽率 </a:t>
            </a:r>
            <a:r>
              <a:rPr lang="en-US" altLang="zh-TW" sz="1600" b="0" dirty="0">
                <a:solidFill>
                  <a:srgbClr val="000000"/>
                </a:solidFill>
                <a:latin typeface="微軟正黑體" pitchFamily="34" charset="-120"/>
                <a:ea typeface="微軟正黑體" pitchFamily="34" charset="-120"/>
              </a:rPr>
              <a:t>60</a:t>
            </a:r>
            <a:r>
              <a:rPr lang="zh-TW" altLang="en-US" sz="1600" b="0" dirty="0">
                <a:solidFill>
                  <a:srgbClr val="000000"/>
                </a:solidFill>
                <a:latin typeface="微軟正黑體" pitchFamily="34" charset="-120"/>
                <a:ea typeface="微軟正黑體" pitchFamily="34" charset="-120"/>
              </a:rPr>
              <a:t>％，最大容積率 </a:t>
            </a:r>
            <a:r>
              <a:rPr lang="en-US" altLang="zh-TW" sz="1600" b="0" dirty="0">
                <a:solidFill>
                  <a:srgbClr val="000000"/>
                </a:solidFill>
                <a:latin typeface="微軟正黑體" pitchFamily="34" charset="-120"/>
                <a:ea typeface="微軟正黑體" pitchFamily="34" charset="-120"/>
              </a:rPr>
              <a:t>180</a:t>
            </a:r>
            <a:r>
              <a:rPr lang="zh-TW" altLang="en-US" sz="1600" b="0" dirty="0">
                <a:solidFill>
                  <a:srgbClr val="000000"/>
                </a:solidFill>
                <a:latin typeface="微軟正黑體" pitchFamily="34" charset="-120"/>
                <a:ea typeface="微軟正黑體" pitchFamily="34" charset="-120"/>
              </a:rPr>
              <a:t>％。建物應自計畫道路境界線至少退縮</a:t>
            </a:r>
            <a:r>
              <a:rPr lang="en-US" altLang="zh-TW" sz="1600" b="0" dirty="0">
                <a:solidFill>
                  <a:srgbClr val="000000"/>
                </a:solidFill>
                <a:latin typeface="微軟正黑體" pitchFamily="34" charset="-120"/>
                <a:ea typeface="微軟正黑體" pitchFamily="34" charset="-120"/>
              </a:rPr>
              <a:t>3 </a:t>
            </a:r>
            <a:r>
              <a:rPr lang="zh-TW" altLang="en-US" sz="1600" b="0" dirty="0">
                <a:solidFill>
                  <a:srgbClr val="000000"/>
                </a:solidFill>
                <a:latin typeface="微軟正黑體" pitchFamily="34" charset="-120"/>
                <a:ea typeface="微軟正黑體" pitchFamily="34" charset="-120"/>
              </a:rPr>
              <a:t>公尺建築，其中，</a:t>
            </a:r>
            <a:r>
              <a:rPr lang="zh-TW" altLang="en-US" sz="1600" b="0" u="sng" dirty="0">
                <a:solidFill>
                  <a:srgbClr val="000000"/>
                </a:solidFill>
                <a:latin typeface="微軟正黑體" pitchFamily="34" charset="-120"/>
                <a:ea typeface="微軟正黑體" pitchFamily="34" charset="-120"/>
              </a:rPr>
              <a:t>面臨保生段 </a:t>
            </a:r>
            <a:r>
              <a:rPr lang="en-US" altLang="zh-TW" sz="1600" b="0" u="sng" dirty="0">
                <a:solidFill>
                  <a:srgbClr val="000000"/>
                </a:solidFill>
                <a:latin typeface="微軟正黑體" pitchFamily="34" charset="-120"/>
                <a:ea typeface="微軟正黑體" pitchFamily="34" charset="-120"/>
              </a:rPr>
              <a:t>2 </a:t>
            </a:r>
            <a:r>
              <a:rPr lang="zh-TW" altLang="en-US" sz="1600" b="0" u="sng" dirty="0">
                <a:solidFill>
                  <a:srgbClr val="000000"/>
                </a:solidFill>
                <a:latin typeface="微軟正黑體" pitchFamily="34" charset="-120"/>
                <a:ea typeface="微軟正黑體" pitchFamily="34" charset="-120"/>
              </a:rPr>
              <a:t>號及 </a:t>
            </a:r>
            <a:r>
              <a:rPr lang="en-US" altLang="zh-TW" sz="1600" b="0" u="sng" dirty="0">
                <a:solidFill>
                  <a:srgbClr val="000000"/>
                </a:solidFill>
                <a:latin typeface="微軟正黑體" pitchFamily="34" charset="-120"/>
                <a:ea typeface="微軟正黑體" pitchFamily="34" charset="-120"/>
              </a:rPr>
              <a:t>12 </a:t>
            </a:r>
            <a:r>
              <a:rPr lang="zh-TW" altLang="en-US" sz="1600" b="0" u="sng" dirty="0">
                <a:solidFill>
                  <a:srgbClr val="000000"/>
                </a:solidFill>
                <a:latin typeface="微軟正黑體" pitchFamily="34" charset="-120"/>
                <a:ea typeface="微軟正黑體" pitchFamily="34" charset="-120"/>
              </a:rPr>
              <a:t>地號部分免退縮 </a:t>
            </a:r>
            <a:r>
              <a:rPr lang="en-US" altLang="zh-TW" sz="1600" b="0" u="sng" dirty="0">
                <a:solidFill>
                  <a:srgbClr val="000000"/>
                </a:solidFill>
                <a:latin typeface="微軟正黑體" pitchFamily="34" charset="-120"/>
                <a:ea typeface="微軟正黑體" pitchFamily="34" charset="-120"/>
              </a:rPr>
              <a:t>3 </a:t>
            </a:r>
            <a:r>
              <a:rPr lang="zh-TW" altLang="en-US" sz="1600" b="0" u="sng" dirty="0">
                <a:solidFill>
                  <a:srgbClr val="000000"/>
                </a:solidFill>
                <a:latin typeface="微軟正黑體" pitchFamily="34" charset="-120"/>
                <a:ea typeface="微軟正黑體" pitchFamily="34" charset="-120"/>
              </a:rPr>
              <a:t>公尺後建築</a:t>
            </a:r>
            <a:r>
              <a:rPr lang="zh-TW" altLang="en-US" sz="1600" b="0" dirty="0">
                <a:solidFill>
                  <a:srgbClr val="000000"/>
                </a:solidFill>
                <a:latin typeface="微軟正黑體" pitchFamily="34" charset="-120"/>
                <a:ea typeface="微軟正黑體" pitchFamily="34" charset="-120"/>
              </a:rPr>
              <a:t>。退縮建築之空地至少一半應植栽綠化，不得設置圍牆，但得計入法定空地。</a:t>
            </a:r>
          </a:p>
        </p:txBody>
      </p:sp>
      <p:sp>
        <p:nvSpPr>
          <p:cNvPr id="3" name="文字方塊 2"/>
          <p:cNvSpPr txBox="1"/>
          <p:nvPr/>
        </p:nvSpPr>
        <p:spPr>
          <a:xfrm>
            <a:off x="4272941" y="3101020"/>
            <a:ext cx="4259381" cy="1569660"/>
          </a:xfrm>
          <a:prstGeom prst="rect">
            <a:avLst/>
          </a:prstGeom>
          <a:noFill/>
        </p:spPr>
        <p:txBody>
          <a:bodyPr wrap="square" rtlCol="0">
            <a:spAutoFit/>
          </a:bodyPr>
          <a:lstStyle/>
          <a:p>
            <a:pPr marL="261938" lvl="0" indent="-261938" algn="l" eaLnBrk="0" hangingPunct="0"/>
            <a:r>
              <a:rPr lang="zh-TW" altLang="en-US" sz="1600" b="0" dirty="0">
                <a:solidFill>
                  <a:srgbClr val="000000"/>
                </a:solidFill>
                <a:latin typeface="微軟正黑體" pitchFamily="34" charset="-120"/>
                <a:ea typeface="微軟正黑體" pitchFamily="34" charset="-120"/>
              </a:rPr>
              <a:t>第七條 </a:t>
            </a:r>
            <a:endParaRPr lang="en-US" altLang="zh-TW" sz="1600" b="0" dirty="0">
              <a:solidFill>
                <a:srgbClr val="000000"/>
              </a:solidFill>
              <a:latin typeface="微軟正黑體" pitchFamily="34" charset="-120"/>
              <a:ea typeface="微軟正黑體" pitchFamily="34" charset="-120"/>
            </a:endParaRPr>
          </a:p>
          <a:p>
            <a:pPr marL="261938" lvl="0" indent="-261938" algn="l" eaLnBrk="0" hangingPunct="0"/>
            <a:r>
              <a:rPr lang="zh-TW" altLang="en-US" sz="1600" b="0" dirty="0" smtClean="0">
                <a:solidFill>
                  <a:srgbClr val="000000"/>
                </a:solidFill>
                <a:latin typeface="微軟正黑體" pitchFamily="34" charset="-120"/>
                <a:ea typeface="微軟正黑體" pitchFamily="34" charset="-120"/>
              </a:rPr>
              <a:t>     第二</a:t>
            </a:r>
            <a:r>
              <a:rPr lang="zh-TW" altLang="en-US" sz="1600" b="0" dirty="0">
                <a:solidFill>
                  <a:srgbClr val="000000"/>
                </a:solidFill>
                <a:latin typeface="微軟正黑體" pitchFamily="34" charset="-120"/>
                <a:ea typeface="微軟正黑體" pitchFamily="34" charset="-120"/>
              </a:rPr>
              <a:t>之一種住宅區（住  </a:t>
            </a:r>
            <a:r>
              <a:rPr lang="en-US" altLang="zh-TW" sz="1600" b="0" dirty="0">
                <a:solidFill>
                  <a:srgbClr val="000000"/>
                </a:solidFill>
                <a:latin typeface="微軟正黑體" pitchFamily="34" charset="-120"/>
                <a:ea typeface="微軟正黑體" pitchFamily="34" charset="-120"/>
              </a:rPr>
              <a:t>2-1</a:t>
            </a:r>
            <a:r>
              <a:rPr lang="zh-TW" altLang="en-US" sz="1600" b="0" dirty="0">
                <a:solidFill>
                  <a:srgbClr val="000000"/>
                </a:solidFill>
                <a:latin typeface="微軟正黑體" pitchFamily="34" charset="-120"/>
                <a:ea typeface="微軟正黑體" pitchFamily="34" charset="-120"/>
              </a:rPr>
              <a:t>）建築物應附設停車空間，依其建築樓地板面積 </a:t>
            </a:r>
            <a:r>
              <a:rPr lang="en-US" altLang="zh-TW" sz="1600" b="0" dirty="0" smtClean="0">
                <a:solidFill>
                  <a:srgbClr val="000000"/>
                </a:solidFill>
                <a:latin typeface="微軟正黑體" pitchFamily="34" charset="-120"/>
                <a:ea typeface="微軟正黑體" pitchFamily="34" charset="-120"/>
              </a:rPr>
              <a:t>315 </a:t>
            </a:r>
            <a:r>
              <a:rPr lang="zh-TW" altLang="en-US" sz="1600" b="0" dirty="0">
                <a:solidFill>
                  <a:srgbClr val="000000"/>
                </a:solidFill>
                <a:latin typeface="微軟正黑體" pitchFamily="34" charset="-120"/>
                <a:ea typeface="微軟正黑體" pitchFamily="34" charset="-120"/>
              </a:rPr>
              <a:t>平方公尺</a:t>
            </a:r>
            <a:r>
              <a:rPr lang="zh-TW" altLang="en-US" sz="1600" b="0" dirty="0" smtClean="0">
                <a:solidFill>
                  <a:srgbClr val="000000"/>
                </a:solidFill>
                <a:latin typeface="微軟正黑體" pitchFamily="34" charset="-120"/>
                <a:ea typeface="微軟正黑體" pitchFamily="34" charset="-120"/>
              </a:rPr>
              <a:t>以下</a:t>
            </a:r>
            <a:r>
              <a:rPr lang="en-US" altLang="zh-TW" sz="1600" b="0" dirty="0" smtClean="0">
                <a:solidFill>
                  <a:srgbClr val="000000"/>
                </a:solidFill>
                <a:latin typeface="微軟正黑體" pitchFamily="34" charset="-120"/>
                <a:ea typeface="微軟正黑體" pitchFamily="34" charset="-120"/>
              </a:rPr>
              <a:t>(</a:t>
            </a:r>
            <a:r>
              <a:rPr lang="zh-TW" altLang="en-US" sz="1600" b="0" dirty="0" smtClean="0">
                <a:solidFill>
                  <a:srgbClr val="000000"/>
                </a:solidFill>
                <a:latin typeface="微軟正黑體" pitchFamily="34" charset="-120"/>
                <a:ea typeface="微軟正黑體" pitchFamily="34" charset="-120"/>
              </a:rPr>
              <a:t>含</a:t>
            </a:r>
            <a:r>
              <a:rPr lang="zh-TW" altLang="en-US" sz="1600" b="0" dirty="0">
                <a:solidFill>
                  <a:srgbClr val="000000"/>
                </a:solidFill>
                <a:latin typeface="微軟正黑體" pitchFamily="34" charset="-120"/>
                <a:ea typeface="微軟正黑體" pitchFamily="34" charset="-120"/>
              </a:rPr>
              <a:t>），應留設一部停車空間，超過部分每 </a:t>
            </a:r>
            <a:r>
              <a:rPr lang="en-US" altLang="zh-TW" sz="1600" b="0" dirty="0" smtClean="0">
                <a:solidFill>
                  <a:srgbClr val="000000"/>
                </a:solidFill>
                <a:latin typeface="微軟正黑體" pitchFamily="34" charset="-120"/>
                <a:ea typeface="微軟正黑體" pitchFamily="34" charset="-120"/>
              </a:rPr>
              <a:t>150 </a:t>
            </a:r>
            <a:r>
              <a:rPr lang="zh-TW" altLang="en-US" sz="1600" b="0" dirty="0">
                <a:solidFill>
                  <a:srgbClr val="000000"/>
                </a:solidFill>
                <a:latin typeface="微軟正黑體" pitchFamily="34" charset="-120"/>
                <a:ea typeface="微軟正黑體" pitchFamily="34" charset="-120"/>
              </a:rPr>
              <a:t>平方公尺及其零數應增設一部停車空間。</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395" t="32582" r="22080" b="48368"/>
          <a:stretch/>
        </p:blipFill>
        <p:spPr bwMode="auto">
          <a:xfrm>
            <a:off x="4426085" y="4747098"/>
            <a:ext cx="4562679" cy="113017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79394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val 5"/>
          <p:cNvSpPr>
            <a:spLocks noChangeArrowheads="1"/>
          </p:cNvSpPr>
          <p:nvPr/>
        </p:nvSpPr>
        <p:spPr bwMode="auto">
          <a:xfrm>
            <a:off x="1835150" y="836613"/>
            <a:ext cx="5757863" cy="5757862"/>
          </a:xfrm>
          <a:prstGeom prst="ellipse">
            <a:avLst/>
          </a:prstGeom>
          <a:solidFill>
            <a:srgbClr val="66FFFF">
              <a:alpha val="50980"/>
            </a:srgbClr>
          </a:solidFill>
          <a:ln w="92075" algn="ctr">
            <a:solidFill>
              <a:schemeClr val="accent1"/>
            </a:solidFill>
            <a:round/>
            <a:headEnd/>
            <a:tailEnd/>
          </a:ln>
        </p:spPr>
        <p:txBody>
          <a:bodyPr wrap="none" anchor="ctr"/>
          <a:lstStyle/>
          <a:p>
            <a:pPr algn="l">
              <a:lnSpc>
                <a:spcPct val="90000"/>
              </a:lnSpc>
              <a:spcBef>
                <a:spcPct val="20000"/>
              </a:spcBef>
            </a:pPr>
            <a:endParaRPr lang="zh-TW" altLang="zh-TW" sz="2800" b="0">
              <a:latin typeface="標楷體" pitchFamily="65" charset="-120"/>
              <a:ea typeface="標楷體" pitchFamily="65" charset="-120"/>
            </a:endParaRPr>
          </a:p>
        </p:txBody>
      </p:sp>
      <p:sp>
        <p:nvSpPr>
          <p:cNvPr id="3075" name="Rectangle 2"/>
          <p:cNvSpPr>
            <a:spLocks noGrp="1" noChangeArrowheads="1"/>
          </p:cNvSpPr>
          <p:nvPr>
            <p:ph type="title"/>
          </p:nvPr>
        </p:nvSpPr>
        <p:spPr>
          <a:xfrm>
            <a:off x="1979613" y="333375"/>
            <a:ext cx="5256212" cy="1143000"/>
          </a:xfrm>
        </p:spPr>
        <p:txBody>
          <a:bodyPr/>
          <a:lstStyle/>
          <a:p>
            <a:pPr eaLnBrk="1" hangingPunct="1"/>
            <a:r>
              <a:rPr lang="zh-TW" altLang="en-US" b="1" smtClean="0">
                <a:solidFill>
                  <a:srgbClr val="000066"/>
                </a:solidFill>
                <a:ea typeface="標楷體" pitchFamily="65" charset="-120"/>
              </a:rPr>
              <a:t>簡報大綱</a:t>
            </a:r>
          </a:p>
        </p:txBody>
      </p:sp>
      <p:sp>
        <p:nvSpPr>
          <p:cNvPr id="3076" name="Text Box 7"/>
          <p:cNvSpPr txBox="1">
            <a:spLocks noChangeArrowheads="1"/>
          </p:cNvSpPr>
          <p:nvPr/>
        </p:nvSpPr>
        <p:spPr bwMode="auto">
          <a:xfrm>
            <a:off x="2411413" y="1971675"/>
            <a:ext cx="590550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3600" b="1">
                <a:solidFill>
                  <a:schemeClr val="tx1"/>
                </a:solidFill>
                <a:latin typeface="Arial" charset="0"/>
                <a:ea typeface="新細明體" charset="-120"/>
              </a:defRPr>
            </a:lvl1pPr>
            <a:lvl2pPr marL="742950" indent="-285750" eaLnBrk="0" hangingPunct="0">
              <a:defRPr kumimoji="1" sz="3600" b="1">
                <a:solidFill>
                  <a:schemeClr val="tx1"/>
                </a:solidFill>
                <a:latin typeface="Arial" charset="0"/>
                <a:ea typeface="新細明體" charset="-120"/>
              </a:defRPr>
            </a:lvl2pPr>
            <a:lvl3pPr marL="1143000" indent="-228600" eaLnBrk="0" hangingPunct="0">
              <a:defRPr kumimoji="1" sz="3600" b="1">
                <a:solidFill>
                  <a:schemeClr val="tx1"/>
                </a:solidFill>
                <a:latin typeface="Arial" charset="0"/>
                <a:ea typeface="新細明體" charset="-120"/>
              </a:defRPr>
            </a:lvl3pPr>
            <a:lvl4pPr marL="1600200" indent="-228600" eaLnBrk="0" hangingPunct="0">
              <a:defRPr kumimoji="1" sz="3600" b="1">
                <a:solidFill>
                  <a:schemeClr val="tx1"/>
                </a:solidFill>
                <a:latin typeface="Arial" charset="0"/>
                <a:ea typeface="新細明體" charset="-120"/>
              </a:defRPr>
            </a:lvl4pPr>
            <a:lvl5pPr marL="2057400" indent="-228600" eaLnBrk="0" hangingPunct="0">
              <a:defRPr kumimoji="1" sz="36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36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36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36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3600" b="1">
                <a:solidFill>
                  <a:schemeClr val="tx1"/>
                </a:solidFill>
                <a:latin typeface="Arial" charset="0"/>
                <a:ea typeface="新細明體" charset="-120"/>
              </a:defRPr>
            </a:lvl9pPr>
          </a:lstStyle>
          <a:p>
            <a:pPr algn="l" eaLnBrk="1" hangingPunct="1">
              <a:spcBef>
                <a:spcPct val="15000"/>
              </a:spcBef>
              <a:buFontTx/>
              <a:buChar char="•"/>
            </a:pPr>
            <a:r>
              <a:rPr lang="zh-TW" altLang="en-US" sz="2800" dirty="0" smtClean="0">
                <a:latin typeface="標楷體" pitchFamily="65" charset="-120"/>
                <a:ea typeface="標楷體" pitchFamily="65" charset="-120"/>
              </a:rPr>
              <a:t>新修法令說明</a:t>
            </a:r>
            <a:endParaRPr lang="en-US" altLang="zh-TW" sz="2800" dirty="0" smtClean="0">
              <a:latin typeface="標楷體" pitchFamily="65" charset="-120"/>
              <a:ea typeface="標楷體" pitchFamily="65" charset="-120"/>
            </a:endParaRPr>
          </a:p>
          <a:p>
            <a:pPr algn="l" eaLnBrk="1" hangingPunct="1">
              <a:spcBef>
                <a:spcPct val="15000"/>
              </a:spcBef>
            </a:pPr>
            <a:r>
              <a:rPr lang="zh-TW" altLang="en-US" sz="2800" dirty="0" smtClean="0">
                <a:latin typeface="標楷體" pitchFamily="65" charset="-120"/>
                <a:ea typeface="標楷體" pitchFamily="65" charset="-120"/>
              </a:rPr>
              <a:t>  土地</a:t>
            </a:r>
            <a:r>
              <a:rPr lang="zh-TW" altLang="en-US" sz="2800" dirty="0">
                <a:latin typeface="標楷體" pitchFamily="65" charset="-120"/>
                <a:ea typeface="標楷體" pitchFamily="65" charset="-120"/>
              </a:rPr>
              <a:t>使用分區</a:t>
            </a:r>
            <a:r>
              <a:rPr lang="zh-TW" altLang="en-US" sz="2800" dirty="0" smtClean="0">
                <a:latin typeface="標楷體" pitchFamily="65" charset="-120"/>
                <a:ea typeface="標楷體" pitchFamily="65" charset="-120"/>
              </a:rPr>
              <a:t>管制</a:t>
            </a:r>
            <a:endParaRPr lang="en-US" altLang="zh-TW" sz="2800" dirty="0" smtClean="0">
              <a:latin typeface="標楷體" pitchFamily="65" charset="-120"/>
              <a:ea typeface="標楷體" pitchFamily="65" charset="-120"/>
            </a:endParaRPr>
          </a:p>
          <a:p>
            <a:pPr algn="l" eaLnBrk="1" hangingPunct="1">
              <a:spcBef>
                <a:spcPct val="15000"/>
              </a:spcBef>
              <a:buFontTx/>
              <a:buChar char="•"/>
            </a:pPr>
            <a:r>
              <a:rPr lang="zh-TW" altLang="en-US" sz="2800" dirty="0" smtClean="0">
                <a:latin typeface="標楷體" pitchFamily="65" charset="-120"/>
                <a:ea typeface="標楷體" pitchFamily="65" charset="-120"/>
              </a:rPr>
              <a:t>金門</a:t>
            </a:r>
            <a:r>
              <a:rPr lang="zh-TW" altLang="en-US" sz="2800" dirty="0">
                <a:latin typeface="標楷體" pitchFamily="65" charset="-120"/>
                <a:ea typeface="標楷體" pitchFamily="65" charset="-120"/>
              </a:rPr>
              <a:t>都市設計與申請</a:t>
            </a:r>
            <a:r>
              <a:rPr lang="zh-TW" altLang="en-US" sz="2800" dirty="0" smtClean="0">
                <a:latin typeface="標楷體" pitchFamily="65" charset="-120"/>
                <a:ea typeface="標楷體" pitchFamily="65" charset="-120"/>
              </a:rPr>
              <a:t>程序</a:t>
            </a:r>
            <a:endParaRPr lang="en-US" altLang="zh-TW" sz="2800" dirty="0" smtClean="0">
              <a:latin typeface="標楷體" pitchFamily="65" charset="-120"/>
              <a:ea typeface="標楷體" pitchFamily="65" charset="-120"/>
            </a:endParaRPr>
          </a:p>
          <a:p>
            <a:pPr algn="l" eaLnBrk="1" hangingPunct="1">
              <a:spcBef>
                <a:spcPct val="15000"/>
              </a:spcBef>
              <a:buFontTx/>
              <a:buChar char="•"/>
            </a:pPr>
            <a:r>
              <a:rPr lang="zh-TW" altLang="en-US" sz="2800" dirty="0">
                <a:latin typeface="標楷體" pitchFamily="65" charset="-120"/>
                <a:ea typeface="標楷體" pitchFamily="65" charset="-120"/>
              </a:rPr>
              <a:t>金門都市更新與申請</a:t>
            </a:r>
            <a:r>
              <a:rPr lang="zh-TW" altLang="en-US" sz="2800" dirty="0" smtClean="0">
                <a:latin typeface="標楷體" pitchFamily="65" charset="-120"/>
                <a:ea typeface="標楷體" pitchFamily="65" charset="-120"/>
              </a:rPr>
              <a:t>程序</a:t>
            </a:r>
            <a:endParaRPr lang="en-US" altLang="zh-TW" sz="2800" dirty="0" smtClean="0">
              <a:latin typeface="標楷體" pitchFamily="65" charset="-120"/>
              <a:ea typeface="標楷體" pitchFamily="65" charset="-120"/>
            </a:endParaRPr>
          </a:p>
          <a:p>
            <a:pPr algn="l" eaLnBrk="1" hangingPunct="1">
              <a:spcBef>
                <a:spcPct val="15000"/>
              </a:spcBef>
              <a:buFontTx/>
              <a:buChar char="•"/>
            </a:pPr>
            <a:r>
              <a:rPr lang="zh-TW" altLang="en-US" sz="2800" dirty="0" smtClean="0">
                <a:latin typeface="標楷體" pitchFamily="65" charset="-120"/>
                <a:ea typeface="標楷體" pitchFamily="65" charset="-120"/>
              </a:rPr>
              <a:t>金門</a:t>
            </a:r>
            <a:r>
              <a:rPr lang="en-US" altLang="zh-TW" sz="2800" dirty="0">
                <a:latin typeface="標楷體" pitchFamily="65" charset="-120"/>
                <a:ea typeface="標楷體" pitchFamily="65" charset="-120"/>
              </a:rPr>
              <a:t>GIS</a:t>
            </a:r>
            <a:r>
              <a:rPr lang="zh-TW" altLang="en-US" sz="2800" dirty="0">
                <a:latin typeface="標楷體" pitchFamily="65" charset="-120"/>
                <a:ea typeface="標楷體" pitchFamily="65" charset="-120"/>
              </a:rPr>
              <a:t>系統運用</a:t>
            </a:r>
          </a:p>
          <a:p>
            <a:pPr algn="l" eaLnBrk="1" hangingPunct="1">
              <a:spcBef>
                <a:spcPct val="15000"/>
              </a:spcBef>
              <a:buFontTx/>
              <a:buChar char="•"/>
            </a:pPr>
            <a:endParaRPr lang="zh-TW" altLang="en-US" sz="2800" b="0"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30C507D-45F0-4BA4-8739-406109D30FCE}" type="slidenum">
              <a:rPr kumimoji="0" lang="zh-TW" altLang="en-US" sz="1200" b="0">
                <a:solidFill>
                  <a:schemeClr val="tx1">
                    <a:tint val="75000"/>
                  </a:schemeClr>
                </a:solidFill>
                <a:latin typeface="+mn-lt"/>
                <a:ea typeface="+mn-ea"/>
              </a:rPr>
              <a:pPr algn="r" fontAlgn="auto">
                <a:spcBef>
                  <a:spcPts val="0"/>
                </a:spcBef>
                <a:spcAft>
                  <a:spcPts val="0"/>
                </a:spcAft>
                <a:defRPr/>
              </a:pPr>
              <a:t>20</a:t>
            </a:fld>
            <a:endParaRPr kumimoji="0" lang="zh-TW" altLang="en-US" sz="1200" b="0">
              <a:solidFill>
                <a:schemeClr val="tx1">
                  <a:tint val="75000"/>
                </a:schemeClr>
              </a:solidFill>
              <a:latin typeface="+mn-lt"/>
              <a:ea typeface="+mn-ea"/>
            </a:endParaRPr>
          </a:p>
        </p:txBody>
      </p:sp>
      <p:cxnSp>
        <p:nvCxnSpPr>
          <p:cNvPr id="8" name="直線接點 7"/>
          <p:cNvCxnSpPr/>
          <p:nvPr/>
        </p:nvCxnSpPr>
        <p:spPr>
          <a:xfrm>
            <a:off x="0" y="836613"/>
            <a:ext cx="86042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1000125"/>
            <a:ext cx="642938" cy="46038"/>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sz="1800" b="0">
              <a:latin typeface="微軟正黑體" pitchFamily="34" charset="-120"/>
              <a:ea typeface="微軟正黑體" pitchFamily="34" charset="-120"/>
            </a:endParaRPr>
          </a:p>
        </p:txBody>
      </p:sp>
      <p:graphicFrame>
        <p:nvGraphicFramePr>
          <p:cNvPr id="18" name="表格 17"/>
          <p:cNvGraphicFramePr>
            <a:graphicFrameLocks noGrp="1"/>
          </p:cNvGraphicFramePr>
          <p:nvPr>
            <p:extLst>
              <p:ext uri="{D42A27DB-BD31-4B8C-83A1-F6EECF244321}">
                <p14:modId xmlns:p14="http://schemas.microsoft.com/office/powerpoint/2010/main" val="1102032539"/>
              </p:ext>
            </p:extLst>
          </p:nvPr>
        </p:nvGraphicFramePr>
        <p:xfrm>
          <a:off x="458585" y="1046699"/>
          <a:ext cx="8351837" cy="5325111"/>
        </p:xfrm>
        <a:graphic>
          <a:graphicData uri="http://schemas.openxmlformats.org/drawingml/2006/table">
            <a:tbl>
              <a:tblPr/>
              <a:tblGrid>
                <a:gridCol w="4175125"/>
                <a:gridCol w="4176712"/>
              </a:tblGrid>
              <a:tr h="2687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1400" b="1" i="0" u="none" strike="noStrike" cap="none" normalizeH="0" baseline="0" dirty="0" smtClean="0">
                        <a:ln>
                          <a:noFill/>
                        </a:ln>
                        <a:solidFill>
                          <a:srgbClr val="FFFFFF"/>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1400" b="1" i="0" u="none" strike="noStrike" cap="none" normalizeH="0" baseline="0" smtClean="0">
                        <a:ln>
                          <a:noFill/>
                        </a:ln>
                        <a:solidFill>
                          <a:srgbClr val="FFFFFF"/>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73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rPr>
                        <a:t>忠孝新村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微軟正黑體" pitchFamily="34" charset="-120"/>
                          <a:ea typeface="微軟正黑體" pitchFamily="34" charset="-120"/>
                        </a:rPr>
                        <a:t>榮光新村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rPr>
                        <a:t>第六種住宅區（住 </a:t>
                      </a:r>
                      <a:r>
                        <a:rPr kumimoji="1" lang="en-US" altLang="zh-TW" sz="1800" b="0" i="0" u="none" strike="noStrike" cap="none" normalizeH="0" baseline="0" dirty="0" smtClean="0">
                          <a:ln>
                            <a:noFill/>
                          </a:ln>
                          <a:solidFill>
                            <a:srgbClr val="000000"/>
                          </a:solidFill>
                          <a:effectLst/>
                          <a:latin typeface="微軟正黑體" pitchFamily="34" charset="-120"/>
                          <a:ea typeface="微軟正黑體" pitchFamily="34" charset="-120"/>
                        </a:rPr>
                        <a:t>6)</a:t>
                      </a:r>
                      <a:endPar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r>
              <a:tr h="19034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rPr>
                        <a:t>忠孝新村部份，專供興建獨戶或雙併住宅使用，建物樓高以三層樓為限，第三層樓地板面積為建築面積  </a:t>
                      </a:r>
                      <a:r>
                        <a:rPr kumimoji="1" lang="en-US" altLang="zh-TW" sz="1800" b="0" i="0" u="none" strike="noStrike" cap="none" normalizeH="0" baseline="0" dirty="0" smtClean="0">
                          <a:ln>
                            <a:noFill/>
                          </a:ln>
                          <a:solidFill>
                            <a:srgbClr val="000000"/>
                          </a:solidFill>
                          <a:effectLst/>
                          <a:latin typeface="微軟正黑體" pitchFamily="34" charset="-120"/>
                          <a:ea typeface="微軟正黑體" pitchFamily="34" charset="-120"/>
                        </a:rPr>
                        <a:t>60</a:t>
                      </a:r>
                      <a:r>
                        <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rPr>
                        <a:t>％，指定以計畫道路境界線退縮 </a:t>
                      </a:r>
                      <a:r>
                        <a:rPr kumimoji="1" lang="en-US" altLang="zh-TW" sz="1800" b="0" i="0" u="none" strike="noStrike" cap="none" normalizeH="0" baseline="0" dirty="0" smtClean="0">
                          <a:ln>
                            <a:noFill/>
                          </a:ln>
                          <a:solidFill>
                            <a:srgbClr val="000000"/>
                          </a:solidFill>
                          <a:effectLst/>
                          <a:latin typeface="微軟正黑體" pitchFamily="34" charset="-120"/>
                          <a:ea typeface="微軟正黑體" pitchFamily="34" charset="-120"/>
                        </a:rPr>
                        <a:t>3 </a:t>
                      </a:r>
                      <a:r>
                        <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rPr>
                        <a:t>公尺為牆面線，前院深度為 </a:t>
                      </a:r>
                      <a:r>
                        <a:rPr kumimoji="1" lang="en-US" altLang="zh-TW" sz="1800" b="0" i="0" u="none" strike="noStrike" cap="none" normalizeH="0" baseline="0" dirty="0" smtClean="0">
                          <a:ln>
                            <a:noFill/>
                          </a:ln>
                          <a:solidFill>
                            <a:srgbClr val="000000"/>
                          </a:solidFill>
                          <a:effectLst/>
                          <a:latin typeface="微軟正黑體" pitchFamily="34" charset="-120"/>
                          <a:ea typeface="微軟正黑體" pitchFamily="34" charset="-120"/>
                        </a:rPr>
                        <a:t>2 </a:t>
                      </a:r>
                      <a:r>
                        <a:rPr kumimoji="1"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rPr>
                        <a:t>公尺。</a:t>
                      </a:r>
                      <a:endParaRPr kumimoji="1" lang="en-US" altLang="zh-TW" sz="1800" b="0" i="0" u="none" strike="noStrike" cap="none" normalizeH="0" baseline="0" dirty="0" smtClean="0">
                        <a:ln>
                          <a:noFill/>
                        </a:ln>
                        <a:solidFill>
                          <a:srgbClr val="000000"/>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zh-TW" altLang="en-US" sz="1800" b="0" i="0" u="none" strike="noStrike" kern="1200" baseline="0" dirty="0" smtClean="0">
                          <a:solidFill>
                            <a:schemeClr val="tx1"/>
                          </a:solidFill>
                          <a:latin typeface="+mn-lt"/>
                          <a:ea typeface="+mn-ea"/>
                          <a:cs typeface="+mn-cs"/>
                        </a:rPr>
                        <a:t>榮光新村部分，專供興建獨戶、雙併或連棟住宅使用，建物樓高以三層樓為限，第三層樓地板面積為建築面積</a:t>
                      </a:r>
                      <a:r>
                        <a:rPr lang="en-US" altLang="zh-TW" sz="1800" b="0" i="0" u="none" strike="noStrike" kern="1200" baseline="0" dirty="0" smtClean="0">
                          <a:solidFill>
                            <a:schemeClr val="tx1"/>
                          </a:solidFill>
                          <a:latin typeface="+mn-lt"/>
                          <a:ea typeface="+mn-ea"/>
                          <a:cs typeface="+mn-cs"/>
                        </a:rPr>
                        <a:t>60</a:t>
                      </a:r>
                      <a:r>
                        <a:rPr lang="zh-TW" altLang="en-US" sz="1800" b="0" i="0" u="none" strike="noStrike" kern="1200" baseline="0" dirty="0" smtClean="0">
                          <a:solidFill>
                            <a:schemeClr val="tx1"/>
                          </a:solidFill>
                          <a:latin typeface="+mn-lt"/>
                          <a:ea typeface="+mn-ea"/>
                          <a:cs typeface="+mn-cs"/>
                        </a:rPr>
                        <a:t>％，指定以計畫道路境界線退縮</a:t>
                      </a:r>
                      <a:r>
                        <a:rPr lang="en-US" altLang="zh-TW" sz="1800" b="0" i="0" u="none" strike="noStrike" kern="1200" baseline="0" dirty="0" smtClean="0">
                          <a:solidFill>
                            <a:schemeClr val="tx1"/>
                          </a:solidFill>
                          <a:latin typeface="+mn-lt"/>
                          <a:ea typeface="+mn-ea"/>
                          <a:cs typeface="+mn-cs"/>
                        </a:rPr>
                        <a:t>2.5 </a:t>
                      </a:r>
                      <a:r>
                        <a:rPr lang="zh-TW" altLang="en-US" sz="1800" b="0" i="0" u="none" strike="noStrike" kern="1200" baseline="0" dirty="0" smtClean="0">
                          <a:solidFill>
                            <a:schemeClr val="tx1"/>
                          </a:solidFill>
                          <a:latin typeface="+mn-lt"/>
                          <a:ea typeface="+mn-ea"/>
                          <a:cs typeface="+mn-cs"/>
                        </a:rPr>
                        <a:t>公尺為牆面線，前院深度為</a:t>
                      </a:r>
                      <a:r>
                        <a:rPr lang="en-US" altLang="zh-TW" sz="1800" b="0" i="0" u="none" strike="noStrike" kern="1200" baseline="0" dirty="0" smtClean="0">
                          <a:solidFill>
                            <a:schemeClr val="tx1"/>
                          </a:solidFill>
                          <a:latin typeface="+mn-lt"/>
                          <a:ea typeface="+mn-ea"/>
                          <a:cs typeface="+mn-cs"/>
                        </a:rPr>
                        <a:t>1.8 </a:t>
                      </a:r>
                      <a:r>
                        <a:rPr lang="zh-TW" altLang="en-US" sz="1800" b="0" i="0" u="none" strike="noStrike" kern="1200" baseline="0" dirty="0" smtClean="0">
                          <a:solidFill>
                            <a:schemeClr val="tx1"/>
                          </a:solidFill>
                          <a:latin typeface="+mn-lt"/>
                          <a:ea typeface="+mn-ea"/>
                          <a:cs typeface="+mn-cs"/>
                        </a:rPr>
                        <a:t>公尺</a:t>
                      </a:r>
                      <a:r>
                        <a:rPr lang="en-US" altLang="zh-TW" sz="1800" b="0" i="0" u="none" strike="noStrike" kern="1200" baseline="0" dirty="0" smtClean="0">
                          <a:solidFill>
                            <a:schemeClr val="tx1"/>
                          </a:solidFill>
                          <a:latin typeface="+mn-lt"/>
                          <a:ea typeface="+mn-ea"/>
                          <a:cs typeface="+mn-cs"/>
                        </a:rPr>
                        <a:t>(</a:t>
                      </a:r>
                      <a:r>
                        <a:rPr lang="zh-TW" altLang="en-US" sz="1800" b="0" i="0" u="none" strike="noStrike" kern="1200" baseline="0" dirty="0" smtClean="0">
                          <a:solidFill>
                            <a:schemeClr val="tx1"/>
                          </a:solidFill>
                          <a:latin typeface="+mn-lt"/>
                          <a:ea typeface="+mn-ea"/>
                          <a:cs typeface="+mn-cs"/>
                        </a:rPr>
                        <a:t>範圍請參見圖三；建築及退縮形式請參見圖四</a:t>
                      </a:r>
                      <a:r>
                        <a:rPr lang="en-US" altLang="zh-TW" sz="1800" b="0" i="0" u="none" strike="noStrike" kern="1200" baseline="0" dirty="0" smtClean="0">
                          <a:solidFill>
                            <a:schemeClr val="tx1"/>
                          </a:solidFill>
                          <a:latin typeface="+mn-lt"/>
                          <a:ea typeface="+mn-ea"/>
                          <a:cs typeface="+mn-cs"/>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2190" name="圖片 1" descr="畫面剪輯"/>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41925" y="1132221"/>
            <a:ext cx="28590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1" name="圖片 10" descr="畫面剪輯"/>
          <p:cNvPicPr>
            <a:picLocks noChangeAspect="1"/>
          </p:cNvPicPr>
          <p:nvPr/>
        </p:nvPicPr>
        <p:blipFill>
          <a:blip r:embed="rId3">
            <a:extLst>
              <a:ext uri="{28A0092B-C50C-407E-A947-70E740481C1C}">
                <a14:useLocalDpi xmlns:a14="http://schemas.microsoft.com/office/drawing/2010/main" val="0"/>
              </a:ext>
            </a:extLst>
          </a:blip>
          <a:srcRect l="6219" r="2916"/>
          <a:stretch>
            <a:fillRect/>
          </a:stretch>
        </p:blipFill>
        <p:spPr bwMode="auto">
          <a:xfrm>
            <a:off x="1201738" y="1132221"/>
            <a:ext cx="27955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9219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4"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ea typeface="標楷體" pitchFamily="65" charset="-120"/>
              </a:rPr>
              <a:t>土地使用分區</a:t>
            </a:r>
            <a:r>
              <a:rPr lang="zh-TW" altLang="en-US" dirty="0" smtClean="0">
                <a:ea typeface="標楷體" pitchFamily="65" charset="-120"/>
              </a:rPr>
              <a:t>管制</a:t>
            </a:r>
            <a:r>
              <a:rPr lang="en-US" altLang="zh-TW" sz="2200" b="0" dirty="0" smtClean="0">
                <a:ea typeface="標楷體" pitchFamily="65" charset="-120"/>
              </a:rPr>
              <a:t>-</a:t>
            </a:r>
            <a:r>
              <a:rPr kumimoji="0" lang="zh-TW" altLang="en-US" sz="2400" b="0" u="sng" dirty="0" smtClean="0">
                <a:solidFill>
                  <a:srgbClr val="0000FF"/>
                </a:solidFill>
                <a:latin typeface="標楷體" pitchFamily="65" charset="-120"/>
                <a:ea typeface="標楷體" pitchFamily="65" charset="-120"/>
              </a:rPr>
              <a:t>金沙</a:t>
            </a:r>
            <a:r>
              <a:rPr kumimoji="0" lang="zh-TW" altLang="en-US" sz="2400" b="0" dirty="0" smtClean="0">
                <a:solidFill>
                  <a:srgbClr val="0000FF"/>
                </a:solidFill>
                <a:latin typeface="標楷體" pitchFamily="65" charset="-120"/>
                <a:ea typeface="標楷體" pitchFamily="65" charset="-120"/>
              </a:rPr>
              <a:t>細</a:t>
            </a:r>
            <a:r>
              <a:rPr kumimoji="0" lang="zh-TW" altLang="en-US" sz="2400" b="0" dirty="0">
                <a:solidFill>
                  <a:srgbClr val="0000FF"/>
                </a:solidFill>
                <a:latin typeface="標楷體" pitchFamily="65" charset="-120"/>
                <a:ea typeface="標楷體" pitchFamily="65" charset="-120"/>
              </a:rPr>
              <a:t>計土地使用分區管制</a:t>
            </a:r>
            <a:r>
              <a:rPr kumimoji="0" lang="zh-TW" altLang="en-US" sz="2400" b="0" dirty="0" smtClean="0">
                <a:solidFill>
                  <a:srgbClr val="0000FF"/>
                </a:solidFill>
                <a:latin typeface="標楷體" pitchFamily="65" charset="-120"/>
                <a:ea typeface="標楷體" pitchFamily="65" charset="-120"/>
              </a:rPr>
              <a:t>要點</a:t>
            </a:r>
            <a:endParaRPr kumimoji="0" lang="zh-TW" altLang="en-US" sz="2400" b="0" u="sng"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128914398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5CB7E9E-94A5-4A0A-92D1-45DE77D74427}" type="slidenum">
              <a:rPr kumimoji="0" lang="zh-TW" altLang="en-US" sz="1200" b="0">
                <a:solidFill>
                  <a:schemeClr val="tx1">
                    <a:tint val="75000"/>
                  </a:schemeClr>
                </a:solidFill>
                <a:latin typeface="+mn-lt"/>
                <a:ea typeface="+mn-ea"/>
              </a:rPr>
              <a:pPr algn="r" fontAlgn="auto">
                <a:spcBef>
                  <a:spcPts val="0"/>
                </a:spcBef>
                <a:spcAft>
                  <a:spcPts val="0"/>
                </a:spcAft>
                <a:defRPr/>
              </a:pPr>
              <a:t>21</a:t>
            </a:fld>
            <a:endParaRPr kumimoji="0" lang="zh-TW" altLang="en-US" sz="1200" b="0">
              <a:solidFill>
                <a:schemeClr val="tx1">
                  <a:tint val="75000"/>
                </a:schemeClr>
              </a:solidFill>
              <a:latin typeface="+mn-lt"/>
              <a:ea typeface="+mn-ea"/>
            </a:endParaRPr>
          </a:p>
        </p:txBody>
      </p:sp>
      <p:cxnSp>
        <p:nvCxnSpPr>
          <p:cNvPr id="8" name="直線接點 7"/>
          <p:cNvCxnSpPr/>
          <p:nvPr/>
        </p:nvCxnSpPr>
        <p:spPr>
          <a:xfrm>
            <a:off x="0" y="836613"/>
            <a:ext cx="86042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1000125"/>
            <a:ext cx="642938" cy="46038"/>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sz="1800" b="0">
              <a:latin typeface="微軟正黑體" pitchFamily="34" charset="-120"/>
              <a:ea typeface="微軟正黑體" pitchFamily="34" charset="-120"/>
            </a:endParaRPr>
          </a:p>
        </p:txBody>
      </p:sp>
      <p:pic>
        <p:nvPicPr>
          <p:cNvPr id="93205" name="圖片 9" descr="畫面剪輯"/>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035252"/>
            <a:ext cx="5040560" cy="268323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93206" name="圖片 19" descr="畫面剪輯"/>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3689" y="3844564"/>
            <a:ext cx="5040560" cy="269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7"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93208"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4"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ea typeface="標楷體" pitchFamily="65" charset="-120"/>
              </a:rPr>
              <a:t>土地使用分區</a:t>
            </a:r>
            <a:r>
              <a:rPr lang="zh-TW" altLang="en-US" dirty="0" smtClean="0">
                <a:ea typeface="標楷體" pitchFamily="65" charset="-120"/>
              </a:rPr>
              <a:t>管制</a:t>
            </a:r>
            <a:r>
              <a:rPr lang="en-US" altLang="zh-TW" sz="2200" b="0" dirty="0" smtClean="0">
                <a:ea typeface="標楷體" pitchFamily="65" charset="-120"/>
              </a:rPr>
              <a:t>-</a:t>
            </a:r>
            <a:r>
              <a:rPr kumimoji="0" lang="zh-TW" altLang="en-US" sz="2400" b="0" u="sng" dirty="0" smtClean="0">
                <a:solidFill>
                  <a:srgbClr val="0000FF"/>
                </a:solidFill>
                <a:latin typeface="標楷體" pitchFamily="65" charset="-120"/>
                <a:ea typeface="標楷體" pitchFamily="65" charset="-120"/>
              </a:rPr>
              <a:t>金沙</a:t>
            </a:r>
            <a:r>
              <a:rPr kumimoji="0" lang="zh-TW" altLang="en-US" sz="2400" b="0" dirty="0" smtClean="0">
                <a:solidFill>
                  <a:srgbClr val="0000FF"/>
                </a:solidFill>
                <a:latin typeface="標楷體" pitchFamily="65" charset="-120"/>
                <a:ea typeface="標楷體" pitchFamily="65" charset="-120"/>
              </a:rPr>
              <a:t>細</a:t>
            </a:r>
            <a:r>
              <a:rPr kumimoji="0" lang="zh-TW" altLang="en-US" sz="2400" b="0" dirty="0">
                <a:solidFill>
                  <a:srgbClr val="0000FF"/>
                </a:solidFill>
                <a:latin typeface="標楷體" pitchFamily="65" charset="-120"/>
                <a:ea typeface="標楷體" pitchFamily="65" charset="-120"/>
              </a:rPr>
              <a:t>計土地使用分區管制</a:t>
            </a:r>
            <a:r>
              <a:rPr kumimoji="0" lang="zh-TW" altLang="en-US" sz="2400" b="0" dirty="0" smtClean="0">
                <a:solidFill>
                  <a:srgbClr val="0000FF"/>
                </a:solidFill>
                <a:latin typeface="標楷體" pitchFamily="65" charset="-120"/>
                <a:ea typeface="標楷體" pitchFamily="65" charset="-120"/>
              </a:rPr>
              <a:t>要點</a:t>
            </a:r>
            <a:endParaRPr kumimoji="0" lang="zh-TW" altLang="en-US" sz="2400" b="0" u="sng"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106875268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813301F-BC93-40C8-98DB-E38F67DA486E}" type="slidenum">
              <a:rPr kumimoji="0" lang="zh-TW" altLang="en-US" sz="1200" b="0">
                <a:solidFill>
                  <a:schemeClr val="tx1">
                    <a:tint val="75000"/>
                  </a:schemeClr>
                </a:solidFill>
                <a:latin typeface="+mn-lt"/>
                <a:ea typeface="+mn-ea"/>
              </a:rPr>
              <a:pPr algn="r" fontAlgn="auto">
                <a:spcBef>
                  <a:spcPts val="0"/>
                </a:spcBef>
                <a:spcAft>
                  <a:spcPts val="0"/>
                </a:spcAft>
                <a:defRPr/>
              </a:pPr>
              <a:t>22</a:t>
            </a:fld>
            <a:endParaRPr kumimoji="0" lang="zh-TW" altLang="en-US" sz="1200" b="0">
              <a:solidFill>
                <a:schemeClr val="tx1">
                  <a:tint val="75000"/>
                </a:schemeClr>
              </a:solidFill>
              <a:latin typeface="+mn-lt"/>
              <a:ea typeface="+mn-ea"/>
            </a:endParaRPr>
          </a:p>
        </p:txBody>
      </p:sp>
      <p:cxnSp>
        <p:nvCxnSpPr>
          <p:cNvPr id="8" name="直線接點 7"/>
          <p:cNvCxnSpPr/>
          <p:nvPr/>
        </p:nvCxnSpPr>
        <p:spPr>
          <a:xfrm>
            <a:off x="0" y="836613"/>
            <a:ext cx="86042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1000125"/>
            <a:ext cx="642938" cy="46038"/>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sz="1800" b="0">
              <a:latin typeface="微軟正黑體" pitchFamily="34" charset="-120"/>
              <a:ea typeface="微軟正黑體" pitchFamily="34" charset="-120"/>
            </a:endParaRPr>
          </a:p>
        </p:txBody>
      </p:sp>
      <p:sp>
        <p:nvSpPr>
          <p:cNvPr id="94241"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94242"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3"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ea typeface="標楷體" pitchFamily="65" charset="-120"/>
              </a:rPr>
              <a:t>土地使用分區</a:t>
            </a:r>
            <a:r>
              <a:rPr lang="zh-TW" altLang="en-US" dirty="0" smtClean="0">
                <a:ea typeface="標楷體" pitchFamily="65" charset="-120"/>
              </a:rPr>
              <a:t>管制</a:t>
            </a:r>
            <a:r>
              <a:rPr lang="en-US" altLang="zh-TW" sz="2200" b="0" dirty="0" smtClean="0">
                <a:ea typeface="標楷體" pitchFamily="65" charset="-120"/>
              </a:rPr>
              <a:t>-</a:t>
            </a:r>
            <a:r>
              <a:rPr kumimoji="0" lang="zh-TW" altLang="en-US" sz="2400" b="0" u="sng" dirty="0" smtClean="0">
                <a:solidFill>
                  <a:srgbClr val="0000FF"/>
                </a:solidFill>
                <a:latin typeface="標楷體" pitchFamily="65" charset="-120"/>
                <a:ea typeface="標楷體" pitchFamily="65" charset="-120"/>
              </a:rPr>
              <a:t>金沙</a:t>
            </a:r>
            <a:r>
              <a:rPr kumimoji="0" lang="zh-TW" altLang="en-US" sz="2400" b="0" dirty="0" smtClean="0">
                <a:solidFill>
                  <a:srgbClr val="0000FF"/>
                </a:solidFill>
                <a:latin typeface="標楷體" pitchFamily="65" charset="-120"/>
                <a:ea typeface="標楷體" pitchFamily="65" charset="-120"/>
              </a:rPr>
              <a:t>細</a:t>
            </a:r>
            <a:r>
              <a:rPr kumimoji="0" lang="zh-TW" altLang="en-US" sz="2400" b="0" dirty="0">
                <a:solidFill>
                  <a:srgbClr val="0000FF"/>
                </a:solidFill>
                <a:latin typeface="標楷體" pitchFamily="65" charset="-120"/>
                <a:ea typeface="標楷體" pitchFamily="65" charset="-120"/>
              </a:rPr>
              <a:t>計土地使用分區管制</a:t>
            </a:r>
            <a:r>
              <a:rPr kumimoji="0" lang="zh-TW" altLang="en-US" sz="2400" b="0" dirty="0" smtClean="0">
                <a:solidFill>
                  <a:srgbClr val="0000FF"/>
                </a:solidFill>
                <a:latin typeface="標楷體" pitchFamily="65" charset="-120"/>
                <a:ea typeface="標楷體" pitchFamily="65" charset="-120"/>
              </a:rPr>
              <a:t>要點</a:t>
            </a:r>
            <a:endParaRPr kumimoji="0" lang="zh-TW" altLang="en-US" sz="2400" b="0" u="sng" dirty="0">
              <a:solidFill>
                <a:srgbClr val="0000FF"/>
              </a:solidFill>
              <a:latin typeface="標楷體" pitchFamily="65" charset="-120"/>
              <a:ea typeface="標楷體" pitchFamily="65" charset="-120"/>
            </a:endParaRPr>
          </a:p>
        </p:txBody>
      </p:sp>
      <p:sp>
        <p:nvSpPr>
          <p:cNvPr id="15" name="矩形 14"/>
          <p:cNvSpPr/>
          <p:nvPr/>
        </p:nvSpPr>
        <p:spPr>
          <a:xfrm>
            <a:off x="250824" y="1316886"/>
            <a:ext cx="3385072" cy="4862870"/>
          </a:xfrm>
          <a:prstGeom prst="rect">
            <a:avLst/>
          </a:prstGeom>
        </p:spPr>
        <p:txBody>
          <a:bodyPr wrap="square">
            <a:spAutoFit/>
          </a:bodyPr>
          <a:lstStyle/>
          <a:p>
            <a:pPr algn="l"/>
            <a:r>
              <a:rPr kumimoji="0" lang="zh-TW" altLang="en-US" sz="1600" u="sng" dirty="0" smtClean="0">
                <a:solidFill>
                  <a:srgbClr val="FF0000"/>
                </a:solidFill>
                <a:latin typeface="微軟正黑體" pitchFamily="34" charset="-120"/>
                <a:ea typeface="微軟正黑體" pitchFamily="34" charset="-120"/>
              </a:rPr>
              <a:t>第十六條</a:t>
            </a:r>
            <a:endParaRPr kumimoji="0" lang="en-US" altLang="zh-TW" sz="1600" u="sng" dirty="0">
              <a:solidFill>
                <a:srgbClr val="FF0000"/>
              </a:solidFill>
              <a:latin typeface="微軟正黑體" pitchFamily="34" charset="-120"/>
              <a:ea typeface="微軟正黑體" pitchFamily="34" charset="-120"/>
            </a:endParaRPr>
          </a:p>
          <a:p>
            <a:pPr algn="l"/>
            <a:r>
              <a:rPr kumimoji="0" lang="zh-TW" altLang="en-US" sz="1400" b="0" dirty="0">
                <a:latin typeface="微軟正黑體" pitchFamily="34" charset="-120"/>
                <a:ea typeface="微軟正黑體" pitchFamily="34" charset="-120"/>
              </a:rPr>
              <a:t>為鼓勵都市老舊地區及窳陋地區之重建，屬商業區及住宅區之建築基地符合下列各項規定，且其建築計畫經提送金門縣都市設計審議委員會審議通過者，得予以容積獎勵：</a:t>
            </a:r>
          </a:p>
          <a:p>
            <a:pPr algn="l"/>
            <a:r>
              <a:rPr kumimoji="0" lang="zh-TW" altLang="en-US" sz="1400" b="0" dirty="0">
                <a:latin typeface="微軟正黑體" pitchFamily="34" charset="-120"/>
                <a:ea typeface="微軟正黑體" pitchFamily="34" charset="-120"/>
              </a:rPr>
              <a:t>一、申請重建之建築基地至少有一條所臨道路寬度應達 </a:t>
            </a:r>
            <a:r>
              <a:rPr kumimoji="0" lang="en-US" altLang="zh-TW" sz="1400" b="0" dirty="0">
                <a:latin typeface="微軟正黑體" pitchFamily="34" charset="-120"/>
                <a:ea typeface="微軟正黑體" pitchFamily="34" charset="-120"/>
              </a:rPr>
              <a:t>6 </a:t>
            </a:r>
            <a:r>
              <a:rPr kumimoji="0" lang="zh-TW" altLang="en-US" sz="1400" b="0" dirty="0">
                <a:latin typeface="微軟正黑體" pitchFamily="34" charset="-120"/>
                <a:ea typeface="微軟正黑體" pitchFamily="34" charset="-120"/>
              </a:rPr>
              <a:t>公尺</a:t>
            </a:r>
            <a:r>
              <a:rPr kumimoji="0" lang="zh-TW" altLang="en-US" sz="1400" b="0" dirty="0" smtClean="0">
                <a:latin typeface="微軟正黑體" pitchFamily="34" charset="-120"/>
                <a:ea typeface="微軟正黑體" pitchFamily="34" charset="-120"/>
              </a:rPr>
              <a:t>。</a:t>
            </a:r>
            <a:endParaRPr kumimoji="0" lang="en-US" altLang="zh-TW" sz="1400" b="0" dirty="0">
              <a:latin typeface="微軟正黑體" pitchFamily="34" charset="-120"/>
              <a:ea typeface="微軟正黑體" pitchFamily="34" charset="-120"/>
            </a:endParaRPr>
          </a:p>
          <a:p>
            <a:pPr algn="l"/>
            <a:r>
              <a:rPr kumimoji="0" lang="zh-TW" altLang="en-US" sz="1400" b="0" dirty="0">
                <a:latin typeface="微軟正黑體" pitchFamily="34" charset="-120"/>
                <a:ea typeface="微軟正黑體" pitchFamily="34" charset="-120"/>
              </a:rPr>
              <a:t>二、基地規模、現況、建築配置及獎勵額度依下表之規定</a:t>
            </a:r>
            <a:r>
              <a:rPr kumimoji="0" lang="zh-TW" altLang="en-US" sz="1400" b="0" dirty="0" smtClean="0">
                <a:latin typeface="微軟正黑體" pitchFamily="34" charset="-120"/>
                <a:ea typeface="微軟正黑體" pitchFamily="34" charset="-120"/>
              </a:rPr>
              <a:t>：</a:t>
            </a:r>
            <a:endParaRPr kumimoji="0" lang="en-US" altLang="zh-TW" sz="1400" b="0" dirty="0">
              <a:latin typeface="微軟正黑體" pitchFamily="34" charset="-120"/>
              <a:ea typeface="微軟正黑體" pitchFamily="34" charset="-120"/>
            </a:endParaRPr>
          </a:p>
          <a:p>
            <a:pPr algn="l"/>
            <a:r>
              <a:rPr kumimoji="0" lang="zh-TW" altLang="en-US" sz="1400" b="0" dirty="0">
                <a:latin typeface="微軟正黑體" pitchFamily="34" charset="-120"/>
                <a:ea typeface="微軟正黑體" pitchFamily="34" charset="-120"/>
              </a:rPr>
              <a:t>三、屬下列情形之ㄧ者，不適用本點獎勵：</a:t>
            </a:r>
          </a:p>
          <a:p>
            <a:pPr algn="l"/>
            <a:r>
              <a:rPr kumimoji="0" lang="en-US" altLang="zh-TW" sz="1400" b="0" dirty="0">
                <a:latin typeface="微軟正黑體" pitchFamily="34" charset="-120"/>
                <a:ea typeface="微軟正黑體" pitchFamily="34" charset="-120"/>
              </a:rPr>
              <a:t>(</a:t>
            </a:r>
            <a:r>
              <a:rPr kumimoji="0" lang="zh-TW" altLang="en-US" sz="1400" b="0" dirty="0">
                <a:latin typeface="微軟正黑體" pitchFamily="34" charset="-120"/>
                <a:ea typeface="微軟正黑體" pitchFamily="34" charset="-120"/>
              </a:rPr>
              <a:t>一</a:t>
            </a:r>
            <a:r>
              <a:rPr kumimoji="0" lang="en-US" altLang="zh-TW" sz="1400" b="0" dirty="0">
                <a:latin typeface="微軟正黑體" pitchFamily="34" charset="-120"/>
                <a:ea typeface="微軟正黑體" pitchFamily="34" charset="-120"/>
              </a:rPr>
              <a:t>)</a:t>
            </a:r>
            <a:r>
              <a:rPr kumimoji="0" lang="zh-TW" altLang="en-US" sz="1400" b="0" dirty="0">
                <a:latin typeface="微軟正黑體" pitchFamily="34" charset="-120"/>
                <a:ea typeface="微軟正黑體" pitchFamily="34" charset="-120"/>
              </a:rPr>
              <a:t>基地涉及公辦更新範圍者。</a:t>
            </a:r>
          </a:p>
          <a:p>
            <a:pPr algn="l"/>
            <a:r>
              <a:rPr kumimoji="0" lang="en-US" altLang="zh-TW" sz="1400" b="0" dirty="0">
                <a:latin typeface="微軟正黑體" pitchFamily="34" charset="-120"/>
                <a:ea typeface="微軟正黑體" pitchFamily="34" charset="-120"/>
              </a:rPr>
              <a:t>(</a:t>
            </a:r>
            <a:r>
              <a:rPr kumimoji="0" lang="zh-TW" altLang="en-US" sz="1400" b="0" dirty="0">
                <a:latin typeface="微軟正黑體" pitchFamily="34" charset="-120"/>
                <a:ea typeface="微軟正黑體" pitchFamily="34" charset="-120"/>
              </a:rPr>
              <a:t>二</a:t>
            </a:r>
            <a:r>
              <a:rPr kumimoji="0" lang="en-US" altLang="zh-TW" sz="1400" b="0" dirty="0">
                <a:latin typeface="微軟正黑體" pitchFamily="34" charset="-120"/>
                <a:ea typeface="微軟正黑體" pitchFamily="34" charset="-120"/>
              </a:rPr>
              <a:t>)</a:t>
            </a:r>
            <a:r>
              <a:rPr kumimoji="0" lang="zh-TW" altLang="en-US" sz="1400" b="0" dirty="0">
                <a:latin typeface="微軟正黑體" pitchFamily="34" charset="-120"/>
                <a:ea typeface="微軟正黑體" pitchFamily="34" charset="-120"/>
              </a:rPr>
              <a:t>基地涉及經縣府核准都市更新事業概要或向縣府申請事業計畫報核之範圍者。</a:t>
            </a:r>
          </a:p>
          <a:p>
            <a:pPr algn="l"/>
            <a:r>
              <a:rPr kumimoji="0" lang="en-US" altLang="zh-TW" sz="1400" b="0" dirty="0">
                <a:latin typeface="微軟正黑體" pitchFamily="34" charset="-120"/>
                <a:ea typeface="微軟正黑體" pitchFamily="34" charset="-120"/>
              </a:rPr>
              <a:t>(</a:t>
            </a:r>
            <a:r>
              <a:rPr kumimoji="0" lang="zh-TW" altLang="en-US" sz="1400" b="0" dirty="0">
                <a:latin typeface="微軟正黑體" pitchFamily="34" charset="-120"/>
                <a:ea typeface="微軟正黑體" pitchFamily="34" charset="-120"/>
              </a:rPr>
              <a:t>三</a:t>
            </a:r>
            <a:r>
              <a:rPr kumimoji="0" lang="en-US" altLang="zh-TW" sz="1400" b="0" dirty="0">
                <a:latin typeface="微軟正黑體" pitchFamily="34" charset="-120"/>
                <a:ea typeface="微軟正黑體" pitchFamily="34" charset="-120"/>
              </a:rPr>
              <a:t>)</a:t>
            </a:r>
            <a:r>
              <a:rPr kumimoji="0" lang="zh-TW" altLang="en-US" sz="1400" b="0" dirty="0">
                <a:latin typeface="微軟正黑體" pitchFamily="34" charset="-120"/>
                <a:ea typeface="微軟正黑體" pitchFamily="34" charset="-120"/>
              </a:rPr>
              <a:t>申請都市更新條例相關容積獎勵者</a:t>
            </a:r>
            <a:r>
              <a:rPr kumimoji="0" lang="zh-TW" altLang="en-US" sz="1400" b="0" dirty="0" smtClean="0">
                <a:latin typeface="微軟正黑體" pitchFamily="34" charset="-120"/>
                <a:ea typeface="微軟正黑體" pitchFamily="34" charset="-120"/>
              </a:rPr>
              <a:t>。</a:t>
            </a:r>
            <a:endParaRPr kumimoji="0" lang="en-US" altLang="zh-TW" sz="1400" b="0" dirty="0" smtClean="0">
              <a:latin typeface="微軟正黑體" pitchFamily="34" charset="-120"/>
              <a:ea typeface="微軟正黑體" pitchFamily="34" charset="-120"/>
            </a:endParaRPr>
          </a:p>
          <a:p>
            <a:pPr algn="l"/>
            <a:r>
              <a:rPr kumimoji="0" lang="zh-TW" altLang="en-US" sz="1400" b="0" dirty="0" smtClean="0">
                <a:latin typeface="微軟正黑體" pitchFamily="34" charset="-120"/>
                <a:ea typeface="微軟正黑體" pitchFamily="34" charset="-120"/>
              </a:rPr>
              <a:t>四、</a:t>
            </a:r>
            <a:r>
              <a:rPr lang="zh-TW" altLang="en-US" sz="1400" b="0" dirty="0" smtClean="0"/>
              <a:t>第六</a:t>
            </a:r>
            <a:r>
              <a:rPr lang="zh-TW" altLang="en-US" sz="1400" b="0" dirty="0"/>
              <a:t>種</a:t>
            </a:r>
            <a:r>
              <a:rPr lang="zh-TW" altLang="en-US" sz="1400" b="0" dirty="0" smtClean="0"/>
              <a:t>住宅區基地面臨計畫道路寬度未</a:t>
            </a:r>
            <a:r>
              <a:rPr lang="zh-TW" altLang="en-US" sz="1400" b="0" dirty="0"/>
              <a:t>達</a:t>
            </a:r>
            <a:r>
              <a:rPr lang="en-US" altLang="zh-TW" sz="1400" b="0" dirty="0"/>
              <a:t>6 </a:t>
            </a:r>
            <a:r>
              <a:rPr lang="zh-TW" altLang="en-US" sz="1400" b="0" dirty="0"/>
              <a:t>公尺，須自行</a:t>
            </a:r>
            <a:r>
              <a:rPr lang="zh-TW" altLang="en-US" sz="1400" b="0" dirty="0" smtClean="0"/>
              <a:t>退縮達</a:t>
            </a:r>
            <a:r>
              <a:rPr lang="en-US" altLang="zh-TW" sz="1400" b="0" dirty="0"/>
              <a:t>6 </a:t>
            </a:r>
            <a:r>
              <a:rPr lang="zh-TW" altLang="en-US" sz="1400" b="0" dirty="0"/>
              <a:t>公尺作為公眾通行使用，並須檢附退縮空間供公眾通行</a:t>
            </a:r>
            <a:r>
              <a:rPr lang="zh-TW" altLang="en-US" sz="1400" b="0" dirty="0" smtClean="0"/>
              <a:t>使用</a:t>
            </a:r>
            <a:r>
              <a:rPr lang="zh-TW" altLang="en-US" sz="1400" b="0" dirty="0"/>
              <a:t>之切結書及自行於使用執照前完成道路鋪設。</a:t>
            </a:r>
            <a:endParaRPr kumimoji="0" lang="zh-TW" altLang="en-US" sz="1400" b="0" dirty="0">
              <a:latin typeface="微軟正黑體" pitchFamily="34" charset="-120"/>
              <a:ea typeface="微軟正黑體" pitchFamily="34" charset="-120"/>
            </a:endParaRPr>
          </a:p>
          <a:p>
            <a:pPr algn="l"/>
            <a:r>
              <a:rPr kumimoji="0" lang="zh-TW" altLang="en-US" sz="1400" b="0" dirty="0">
                <a:latin typeface="微軟正黑體" pitchFamily="34" charset="-120"/>
                <a:ea typeface="微軟正黑體" pitchFamily="34" charset="-120"/>
              </a:rPr>
              <a:t>本點退縮面積不得重複申請建築技術規則所訂開放空間相關獎勵。</a:t>
            </a:r>
          </a:p>
        </p:txBody>
      </p:sp>
      <p:graphicFrame>
        <p:nvGraphicFramePr>
          <p:cNvPr id="16" name="Group 13"/>
          <p:cNvGraphicFramePr>
            <a:graphicFrameLocks noGrp="1"/>
          </p:cNvGraphicFramePr>
          <p:nvPr>
            <p:extLst>
              <p:ext uri="{D42A27DB-BD31-4B8C-83A1-F6EECF244321}">
                <p14:modId xmlns:p14="http://schemas.microsoft.com/office/powerpoint/2010/main" val="1104061551"/>
              </p:ext>
            </p:extLst>
          </p:nvPr>
        </p:nvGraphicFramePr>
        <p:xfrm>
          <a:off x="3727361" y="1547064"/>
          <a:ext cx="5153218" cy="4536504"/>
        </p:xfrm>
        <a:graphic>
          <a:graphicData uri="http://schemas.openxmlformats.org/drawingml/2006/table">
            <a:tbl>
              <a:tblPr/>
              <a:tblGrid>
                <a:gridCol w="1287575"/>
                <a:gridCol w="1288741"/>
                <a:gridCol w="1991509"/>
                <a:gridCol w="585393"/>
              </a:tblGrid>
              <a:tr h="8282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dirty="0" smtClean="0">
                          <a:ln>
                            <a:noFill/>
                          </a:ln>
                          <a:solidFill>
                            <a:schemeClr val="tx1"/>
                          </a:solidFill>
                          <a:effectLst/>
                          <a:latin typeface="微軟正黑體" pitchFamily="34" charset="-120"/>
                          <a:ea typeface="微軟正黑體" pitchFamily="34" charset="-120"/>
                        </a:rPr>
                        <a:t>現況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dirty="0" smtClean="0">
                          <a:ln>
                            <a:noFill/>
                          </a:ln>
                          <a:solidFill>
                            <a:schemeClr val="tx1"/>
                          </a:solidFill>
                          <a:effectLst/>
                          <a:latin typeface="微軟正黑體" pitchFamily="34" charset="-120"/>
                          <a:ea typeface="微軟正黑體" pitchFamily="34" charset="-120"/>
                        </a:rPr>
                        <a:t>基地</a:t>
                      </a: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dirty="0" smtClean="0">
                          <a:ln>
                            <a:noFill/>
                          </a:ln>
                          <a:solidFill>
                            <a:schemeClr val="tx1"/>
                          </a:solidFill>
                          <a:effectLst/>
                          <a:latin typeface="微軟正黑體" pitchFamily="34" charset="-120"/>
                          <a:ea typeface="微軟正黑體" pitchFamily="34" charset="-120"/>
                        </a:rPr>
                        <a:t>規模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微軟正黑體" pitchFamily="34" charset="-120"/>
                          <a:ea typeface="微軟正黑體" pitchFamily="34" charset="-120"/>
                        </a:rPr>
                        <a:t>建築配置</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微軟正黑體" pitchFamily="34" charset="-120"/>
                          <a:ea typeface="微軟正黑體" pitchFamily="34" charset="-120"/>
                        </a:rPr>
                        <a:t>獎勵</a:t>
                      </a: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chemeClr val="tx1"/>
                          </a:solidFill>
                          <a:effectLst/>
                          <a:latin typeface="微軟正黑體" pitchFamily="34" charset="-120"/>
                          <a:ea typeface="微軟正黑體" pitchFamily="34" charset="-120"/>
                        </a:rPr>
                        <a:t>額度</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2110">
                <a:tc rowSpan="3">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rgbClr val="FF0000"/>
                          </a:solidFill>
                          <a:effectLst/>
                          <a:latin typeface="微軟正黑體" pitchFamily="34" charset="-120"/>
                          <a:ea typeface="微軟正黑體" pitchFamily="34" charset="-120"/>
                        </a:rPr>
                        <a:t>25</a:t>
                      </a:r>
                      <a:r>
                        <a:rPr kumimoji="1" lang="zh-TW" altLang="en-US" sz="1400" b="0" i="0" u="none" strike="noStrike" cap="none" normalizeH="0" baseline="0" dirty="0" smtClean="0">
                          <a:ln>
                            <a:noFill/>
                          </a:ln>
                          <a:solidFill>
                            <a:srgbClr val="FF0000"/>
                          </a:solidFill>
                          <a:effectLst/>
                          <a:latin typeface="微軟正黑體" pitchFamily="34" charset="-120"/>
                          <a:ea typeface="微軟正黑體" pitchFamily="34" charset="-120"/>
                        </a:rPr>
                        <a:t>年以上合法建築物</a:t>
                      </a: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坐落之</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建築基地面積達申請重建基地面積之三分之一。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chemeClr val="tx1"/>
                          </a:solidFill>
                          <a:effectLst/>
                          <a:latin typeface="微軟正黑體" pitchFamily="34" charset="-120"/>
                          <a:ea typeface="微軟正黑體" pitchFamily="34" charset="-120"/>
                        </a:rPr>
                        <a:t>200~300</a:t>
                      </a: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平方公尺以內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r>
                        <a:rPr kumimoji="1" lang="zh-TW" altLang="en-US" sz="1400" b="0" i="0" u="none" strike="noStrike" kern="1200" cap="none" normalizeH="0" baseline="0" dirty="0" smtClean="0">
                          <a:ln>
                            <a:noFill/>
                          </a:ln>
                          <a:solidFill>
                            <a:schemeClr val="tx1"/>
                          </a:solidFill>
                          <a:effectLst/>
                          <a:latin typeface="微軟正黑體" pitchFamily="34" charset="-120"/>
                          <a:ea typeface="微軟正黑體" pitchFamily="34" charset="-120"/>
                          <a:cs typeface="+mn-cs"/>
                        </a:rPr>
                        <a:t>自計畫道路、現有巷道及永久性空地均退縮淨寬（不含造型板、雨遮）</a:t>
                      </a:r>
                      <a:r>
                        <a:rPr kumimoji="1" lang="en-US" altLang="zh-TW" sz="1400" b="0" i="0" u="none" strike="noStrike" kern="1200" cap="none" normalizeH="0" baseline="0" dirty="0" smtClean="0">
                          <a:ln>
                            <a:noFill/>
                          </a:ln>
                          <a:solidFill>
                            <a:schemeClr val="tx1"/>
                          </a:solidFill>
                          <a:effectLst/>
                          <a:latin typeface="微軟正黑體" pitchFamily="34" charset="-120"/>
                          <a:ea typeface="微軟正黑體" pitchFamily="34" charset="-120"/>
                          <a:cs typeface="+mn-cs"/>
                        </a:rPr>
                        <a:t>2</a:t>
                      </a:r>
                      <a:r>
                        <a:rPr kumimoji="1" lang="zh-TW" altLang="en-US" sz="1400" b="0" i="0" u="none" strike="noStrike" kern="1200" cap="none" normalizeH="0" baseline="0" dirty="0" smtClean="0">
                          <a:ln>
                            <a:noFill/>
                          </a:ln>
                          <a:solidFill>
                            <a:schemeClr val="tx1"/>
                          </a:solidFill>
                          <a:effectLst/>
                          <a:latin typeface="微軟正黑體" pitchFamily="34" charset="-120"/>
                          <a:ea typeface="微軟正黑體" pitchFamily="34" charset="-120"/>
                          <a:cs typeface="+mn-cs"/>
                        </a:rPr>
                        <a:t>公尺以上建築，退縮空間配合周邊道路系統規劃。</a:t>
                      </a:r>
                      <a:r>
                        <a:rPr lang="zh-TW" altLang="en-US" sz="1800" b="0" i="0" u="none" strike="noStrike" kern="1200" baseline="0" dirty="0" smtClean="0">
                          <a:solidFill>
                            <a:schemeClr val="tx1"/>
                          </a:solidFill>
                          <a:latin typeface="+mn-lt"/>
                          <a:ea typeface="+mn-ea"/>
                          <a:cs typeface="+mn-cs"/>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rgbClr val="FF0000"/>
                          </a:solidFill>
                          <a:effectLst/>
                          <a:latin typeface="微軟正黑體" pitchFamily="34" charset="-120"/>
                          <a:ea typeface="微軟正黑體" pitchFamily="34" charset="-120"/>
                        </a:rPr>
                        <a:t>10%</a:t>
                      </a:r>
                      <a:endParaRPr kumimoji="1" lang="zh-TW" altLang="en-US" sz="1400" b="0" i="0" u="none" strike="noStrike" cap="none" normalizeH="0" baseline="0" dirty="0" smtClean="0">
                        <a:ln>
                          <a:noFill/>
                        </a:ln>
                        <a:solidFill>
                          <a:srgbClr val="FF0000"/>
                        </a:solidFill>
                        <a:effectLst/>
                        <a:latin typeface="微軟正黑體" pitchFamily="34" charset="-120"/>
                        <a:ea typeface="微軟正黑體"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2110">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chemeClr val="tx1"/>
                          </a:solidFill>
                          <a:effectLst/>
                          <a:latin typeface="微軟正黑體" pitchFamily="34" charset="-120"/>
                          <a:ea typeface="微軟正黑體" pitchFamily="34" charset="-120"/>
                        </a:rPr>
                        <a:t>300(</a:t>
                      </a: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含</a:t>
                      </a:r>
                      <a:r>
                        <a:rPr kumimoji="1" lang="en-US" altLang="zh-TW" sz="1400" b="0" i="0" u="none" strike="noStrike" cap="none" normalizeH="0" baseline="0" dirty="0" smtClean="0">
                          <a:ln>
                            <a:noFill/>
                          </a:ln>
                          <a:solidFill>
                            <a:schemeClr val="tx1"/>
                          </a:solidFill>
                          <a:effectLst/>
                          <a:latin typeface="微軟正黑體" pitchFamily="34" charset="-120"/>
                          <a:ea typeface="微軟正黑體" pitchFamily="34" charset="-120"/>
                        </a:rPr>
                        <a:t>)~400</a:t>
                      </a: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平方公尺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rgbClr val="FF0000"/>
                          </a:solidFill>
                          <a:effectLst/>
                          <a:latin typeface="微軟正黑體" pitchFamily="34" charset="-120"/>
                          <a:ea typeface="微軟正黑體" pitchFamily="34" charset="-120"/>
                        </a:rPr>
                        <a:t>15%</a:t>
                      </a:r>
                      <a:endParaRPr kumimoji="1" lang="zh-TW" altLang="en-US" sz="1400" b="0" i="0" u="none" strike="noStrike" cap="none" normalizeH="0" baseline="0" dirty="0" smtClean="0">
                        <a:ln>
                          <a:noFill/>
                        </a:ln>
                        <a:solidFill>
                          <a:srgbClr val="FF0000"/>
                        </a:solidFill>
                        <a:effectLst/>
                        <a:latin typeface="微軟正黑體" pitchFamily="34" charset="-120"/>
                        <a:ea typeface="微軟正黑體"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91343">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chemeClr val="tx1"/>
                          </a:solidFill>
                          <a:effectLst/>
                          <a:latin typeface="微軟正黑體" pitchFamily="34" charset="-120"/>
                          <a:ea typeface="微軟正黑體" pitchFamily="34" charset="-120"/>
                        </a:rPr>
                        <a:t>400(</a:t>
                      </a: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含</a:t>
                      </a:r>
                      <a:r>
                        <a:rPr kumimoji="1" lang="en-US" altLang="zh-TW" sz="1400" b="0" i="0" u="none" strike="noStrike" cap="none" normalizeH="0" baseline="0" dirty="0" smtClean="0">
                          <a:ln>
                            <a:noFill/>
                          </a:ln>
                          <a:solidFill>
                            <a:schemeClr val="tx1"/>
                          </a:solidFill>
                          <a:effectLst/>
                          <a:latin typeface="微軟正黑體" pitchFamily="34" charset="-120"/>
                          <a:ea typeface="微軟正黑體" pitchFamily="34" charset="-120"/>
                        </a:rPr>
                        <a:t>)</a:t>
                      </a: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平方公尺以上</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smtClean="0">
                          <a:ln>
                            <a:noFill/>
                          </a:ln>
                          <a:solidFill>
                            <a:srgbClr val="FF0000"/>
                          </a:solidFill>
                          <a:effectLst/>
                          <a:latin typeface="微軟正黑體" pitchFamily="34" charset="-120"/>
                          <a:ea typeface="微軟正黑體" pitchFamily="34" charset="-120"/>
                        </a:rPr>
                        <a:t>20%</a:t>
                      </a:r>
                      <a:endParaRPr kumimoji="1" lang="zh-TW" altLang="en-US" sz="1400" b="0" i="0" u="none" strike="noStrike" cap="none" normalizeH="0" baseline="0" dirty="0" smtClean="0">
                        <a:ln>
                          <a:noFill/>
                        </a:ln>
                        <a:solidFill>
                          <a:srgbClr val="FF0000"/>
                        </a:solidFill>
                        <a:effectLst/>
                        <a:latin typeface="微軟正黑體" pitchFamily="34" charset="-120"/>
                        <a:ea typeface="微軟正黑體"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2647">
                <a:tc gridSpan="4">
                  <a:txBody>
                    <a:bodyPr/>
                    <a:lstStyle/>
                    <a:p>
                      <a:pPr marL="444500" marR="0" lvl="0" indent="-444500" algn="l" defTabSz="914400" rtl="0" eaLnBrk="0" fontAlgn="base" latinLnBrk="0" hangingPunct="0">
                        <a:lnSpc>
                          <a:spcPct val="100000"/>
                        </a:lnSpc>
                        <a:spcBef>
                          <a:spcPct val="0"/>
                        </a:spcBef>
                        <a:spcAft>
                          <a:spcPct val="0"/>
                        </a:spcAft>
                        <a:buClrTx/>
                        <a:buSzTx/>
                        <a:buFontTx/>
                        <a:buNone/>
                        <a:tabLst/>
                      </a:pPr>
                      <a:r>
                        <a:rPr kumimoji="1"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註：如現有巷道經指定建築線者，應自建築線開始退縮留設計算。</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bl>
          </a:graphicData>
        </a:graphic>
      </p:graphicFrame>
    </p:spTree>
    <p:extLst>
      <p:ext uri="{BB962C8B-B14F-4D97-AF65-F5344CB8AC3E}">
        <p14:creationId xmlns:p14="http://schemas.microsoft.com/office/powerpoint/2010/main" val="59828932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07531" name="Rectangle 4"/>
          <p:cNvSpPr>
            <a:spLocks noChangeArrowheads="1"/>
          </p:cNvSpPr>
          <p:nvPr/>
        </p:nvSpPr>
        <p:spPr bwMode="auto">
          <a:xfrm>
            <a:off x="527050" y="176213"/>
            <a:ext cx="861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a:ea typeface="標楷體" pitchFamily="65" charset="-120"/>
              </a:rPr>
              <a:t>土地使用分區管制</a:t>
            </a:r>
            <a:endParaRPr lang="zh-TW" altLang="en-US" b="0">
              <a:solidFill>
                <a:srgbClr val="0000FF"/>
              </a:solidFill>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文字方塊 6"/>
          <p:cNvSpPr txBox="1"/>
          <p:nvPr/>
        </p:nvSpPr>
        <p:spPr>
          <a:xfrm>
            <a:off x="539750" y="1079500"/>
            <a:ext cx="8208714" cy="2677656"/>
          </a:xfrm>
          <a:prstGeom prst="rect">
            <a:avLst/>
          </a:prstGeom>
          <a:noFill/>
        </p:spPr>
        <p:txBody>
          <a:bodyPr wrap="square" rtlCol="0">
            <a:spAutoFit/>
          </a:bodyPr>
          <a:lstStyle/>
          <a:p>
            <a:pPr marL="457200" indent="-457200" algn="l">
              <a:buFont typeface="+mj-ea"/>
              <a:buAutoNum type="ea1ChtPeriod" startAt="6"/>
            </a:pPr>
            <a:r>
              <a:rPr lang="zh-TW" altLang="en-US" sz="2400" b="0" dirty="0" smtClean="0">
                <a:solidFill>
                  <a:srgbClr val="0000FF"/>
                </a:solidFill>
                <a:latin typeface="標楷體" pitchFamily="65" charset="-120"/>
                <a:ea typeface="標楷體" pitchFamily="65" charset="-120"/>
              </a:rPr>
              <a:t>甲種</a:t>
            </a:r>
            <a:r>
              <a:rPr lang="zh-TW" altLang="en-US" sz="2400" b="0" dirty="0">
                <a:solidFill>
                  <a:srgbClr val="0000FF"/>
                </a:solidFill>
                <a:latin typeface="標楷體" pitchFamily="65" charset="-120"/>
                <a:ea typeface="標楷體" pitchFamily="65" charset="-120"/>
              </a:rPr>
              <a:t>工業區</a:t>
            </a:r>
            <a:r>
              <a:rPr lang="zh-TW" altLang="en-US" sz="2400" b="0" dirty="0">
                <a:latin typeface="標楷體" pitchFamily="65" charset="-120"/>
                <a:ea typeface="標楷體" pitchFamily="65" charset="-120"/>
              </a:rPr>
              <a:t>以供輕工業及無公共危險之重工業為主，不得為下列</a:t>
            </a:r>
            <a:r>
              <a:rPr lang="zh-TW" altLang="en-US" sz="2400" b="0" dirty="0" smtClean="0">
                <a:latin typeface="標楷體" pitchFamily="65" charset="-120"/>
                <a:ea typeface="標楷體" pitchFamily="65" charset="-120"/>
              </a:rPr>
              <a:t>建築物</a:t>
            </a:r>
            <a:r>
              <a:rPr lang="zh-TW" altLang="en-US" sz="2400" b="0" dirty="0">
                <a:latin typeface="標楷體" pitchFamily="65" charset="-120"/>
                <a:ea typeface="標楷體" pitchFamily="65" charset="-120"/>
              </a:rPr>
              <a:t>及土地之使用</a:t>
            </a:r>
            <a:r>
              <a:rPr lang="zh-TW" altLang="en-US" sz="2400" b="0" dirty="0" smtClean="0">
                <a:latin typeface="標楷體" pitchFamily="65" charset="-120"/>
                <a:ea typeface="標楷體" pitchFamily="65" charset="-120"/>
              </a:rPr>
              <a:t>：</a:t>
            </a:r>
            <a:r>
              <a:rPr lang="en-US" altLang="zh-TW" sz="2400" b="0" dirty="0" smtClean="0">
                <a:latin typeface="標楷體" pitchFamily="65" charset="-120"/>
                <a:ea typeface="標楷體" pitchFamily="65" charset="-120"/>
              </a:rPr>
              <a:t>(</a:t>
            </a:r>
            <a:r>
              <a:rPr lang="zh-TW" altLang="en-US" sz="2400" b="0" dirty="0">
                <a:latin typeface="標楷體" pitchFamily="65" charset="-120"/>
                <a:ea typeface="標楷體" pitchFamily="65" charset="-120"/>
              </a:rPr>
              <a:t>一</a:t>
            </a:r>
            <a:r>
              <a:rPr lang="en-US" altLang="zh-TW" sz="2400" b="0" dirty="0">
                <a:latin typeface="標楷體" pitchFamily="65" charset="-120"/>
                <a:ea typeface="標楷體" pitchFamily="65" charset="-120"/>
              </a:rPr>
              <a:t>)</a:t>
            </a:r>
            <a:r>
              <a:rPr lang="zh-TW" altLang="en-US" sz="2400" b="0" dirty="0">
                <a:latin typeface="標楷體" pitchFamily="65" charset="-120"/>
                <a:ea typeface="標楷體" pitchFamily="65" charset="-120"/>
              </a:rPr>
              <a:t>煉油工業：以原油為原料之製造工業</a:t>
            </a:r>
            <a:r>
              <a:rPr lang="zh-TW" altLang="en-US" sz="2400" b="0" dirty="0" smtClean="0">
                <a:latin typeface="標楷體" pitchFamily="65" charset="-120"/>
                <a:ea typeface="標楷體" pitchFamily="65" charset="-120"/>
              </a:rPr>
              <a:t>。</a:t>
            </a:r>
            <a:r>
              <a:rPr lang="en-US" altLang="zh-TW" sz="2400" b="0" dirty="0" smtClean="0">
                <a:latin typeface="標楷體" pitchFamily="65" charset="-120"/>
                <a:ea typeface="標楷體" pitchFamily="65" charset="-120"/>
              </a:rPr>
              <a:t>(</a:t>
            </a:r>
            <a:r>
              <a:rPr lang="zh-TW" altLang="en-US" sz="2400" b="0" dirty="0">
                <a:latin typeface="標楷體" pitchFamily="65" charset="-120"/>
                <a:ea typeface="標楷體" pitchFamily="65" charset="-120"/>
              </a:rPr>
              <a:t>二</a:t>
            </a:r>
            <a:r>
              <a:rPr lang="en-US" altLang="zh-TW" sz="2400" b="0" dirty="0">
                <a:latin typeface="標楷體" pitchFamily="65" charset="-120"/>
                <a:ea typeface="標楷體" pitchFamily="65" charset="-120"/>
              </a:rPr>
              <a:t>)</a:t>
            </a:r>
            <a:r>
              <a:rPr lang="zh-TW" altLang="en-US" sz="2400" b="0" dirty="0">
                <a:latin typeface="標楷體" pitchFamily="65" charset="-120"/>
                <a:ea typeface="標楷體" pitchFamily="65" charset="-120"/>
              </a:rPr>
              <a:t>放射性工業：包含放射性元素分裝、製造及處理工業</a:t>
            </a:r>
            <a:r>
              <a:rPr lang="zh-TW" altLang="en-US" sz="2400" b="0" dirty="0" smtClean="0">
                <a:latin typeface="標楷體" pitchFamily="65" charset="-120"/>
                <a:ea typeface="標楷體" pitchFamily="65" charset="-120"/>
              </a:rPr>
              <a:t>。</a:t>
            </a:r>
            <a:r>
              <a:rPr lang="en-US" altLang="zh-TW" sz="2400" b="0" dirty="0" smtClean="0">
                <a:latin typeface="標楷體" pitchFamily="65" charset="-120"/>
                <a:ea typeface="標楷體" pitchFamily="65" charset="-120"/>
              </a:rPr>
              <a:t>(</a:t>
            </a:r>
            <a:r>
              <a:rPr lang="zh-TW" altLang="en-US" sz="2400" b="0" dirty="0">
                <a:latin typeface="標楷體" pitchFamily="65" charset="-120"/>
                <a:ea typeface="標楷體" pitchFamily="65" charset="-120"/>
              </a:rPr>
              <a:t>三</a:t>
            </a:r>
            <a:r>
              <a:rPr lang="en-US" altLang="zh-TW" sz="2400" b="0" dirty="0">
                <a:latin typeface="標楷體" pitchFamily="65" charset="-120"/>
                <a:ea typeface="標楷體" pitchFamily="65" charset="-120"/>
              </a:rPr>
              <a:t>)</a:t>
            </a:r>
            <a:r>
              <a:rPr lang="zh-TW" altLang="en-US" sz="2400" b="0" dirty="0">
                <a:latin typeface="標楷體" pitchFamily="65" charset="-120"/>
                <a:ea typeface="標楷體" pitchFamily="65" charset="-120"/>
              </a:rPr>
              <a:t>易爆物製造儲存業：包括炸藥、爆竹、硝化棉、硝化甘油及</a:t>
            </a:r>
            <a:r>
              <a:rPr lang="zh-TW" altLang="en-US" sz="2400" b="0" dirty="0" smtClean="0">
                <a:latin typeface="標楷體" pitchFamily="65" charset="-120"/>
                <a:ea typeface="標楷體" pitchFamily="65" charset="-120"/>
              </a:rPr>
              <a:t>相關</a:t>
            </a:r>
            <a:r>
              <a:rPr lang="zh-TW" altLang="en-US" sz="2400" b="0" dirty="0">
                <a:latin typeface="標楷體" pitchFamily="65" charset="-120"/>
                <a:ea typeface="標楷體" pitchFamily="65" charset="-120"/>
              </a:rPr>
              <a:t>之爆炸性工業</a:t>
            </a:r>
            <a:r>
              <a:rPr lang="zh-TW" altLang="en-US" sz="2400" b="0" dirty="0" smtClean="0">
                <a:latin typeface="標楷體" pitchFamily="65" charset="-120"/>
                <a:ea typeface="標楷體" pitchFamily="65" charset="-120"/>
              </a:rPr>
              <a:t>。</a:t>
            </a:r>
            <a:r>
              <a:rPr lang="en-US" altLang="zh-TW" sz="2400" b="0" dirty="0" smtClean="0">
                <a:latin typeface="標楷體" pitchFamily="65" charset="-120"/>
                <a:ea typeface="標楷體" pitchFamily="65" charset="-120"/>
              </a:rPr>
              <a:t>(</a:t>
            </a:r>
            <a:r>
              <a:rPr lang="zh-TW" altLang="en-US" sz="2400" b="0" dirty="0">
                <a:latin typeface="標楷體" pitchFamily="65" charset="-120"/>
                <a:ea typeface="標楷體" pitchFamily="65" charset="-120"/>
              </a:rPr>
              <a:t>四</a:t>
            </a:r>
            <a:r>
              <a:rPr lang="en-US" altLang="zh-TW" sz="2400" b="0" dirty="0">
                <a:latin typeface="標楷體" pitchFamily="65" charset="-120"/>
                <a:ea typeface="標楷體" pitchFamily="65" charset="-120"/>
              </a:rPr>
              <a:t>)</a:t>
            </a:r>
            <a:r>
              <a:rPr lang="zh-TW" altLang="en-US" sz="2400" b="0" dirty="0">
                <a:latin typeface="標楷體" pitchFamily="65" charset="-120"/>
                <a:ea typeface="標楷體" pitchFamily="65" charset="-120"/>
              </a:rPr>
              <a:t>液化石油氣製造分裝業</a:t>
            </a:r>
            <a:r>
              <a:rPr lang="zh-TW" altLang="en-US" sz="2400" b="0" dirty="0" smtClean="0">
                <a:latin typeface="標楷體" pitchFamily="65" charset="-120"/>
                <a:ea typeface="標楷體" pitchFamily="65" charset="-120"/>
              </a:rPr>
              <a:t>。甲種</a:t>
            </a:r>
            <a:r>
              <a:rPr lang="zh-TW" altLang="en-US" sz="2400" b="0" dirty="0">
                <a:latin typeface="標楷體" pitchFamily="65" charset="-120"/>
                <a:ea typeface="標楷體" pitchFamily="65" charset="-120"/>
              </a:rPr>
              <a:t>工業區建有第七點第二項各款設施者，其使用應符合第七點第三項之</a:t>
            </a:r>
            <a:r>
              <a:rPr lang="zh-TW" altLang="en-US" sz="2400" b="0" dirty="0" smtClean="0">
                <a:latin typeface="標楷體" pitchFamily="65" charset="-120"/>
                <a:ea typeface="標楷體" pitchFamily="65" charset="-120"/>
              </a:rPr>
              <a:t>規定</a:t>
            </a:r>
            <a:r>
              <a:rPr lang="zh-TW" altLang="en-US" sz="2400" b="0" dirty="0">
                <a:latin typeface="標楷體" pitchFamily="65" charset="-120"/>
                <a:ea typeface="標楷體" pitchFamily="65" charset="-120"/>
              </a:rPr>
              <a:t>。</a:t>
            </a:r>
          </a:p>
        </p:txBody>
      </p:sp>
      <p:cxnSp>
        <p:nvCxnSpPr>
          <p:cNvPr id="3" name="直線單箭頭接點 2"/>
          <p:cNvCxnSpPr/>
          <p:nvPr/>
        </p:nvCxnSpPr>
        <p:spPr bwMode="auto">
          <a:xfrm>
            <a:off x="1475656" y="3645024"/>
            <a:ext cx="0" cy="251866"/>
          </a:xfrm>
          <a:prstGeom prst="straightConnector1">
            <a:avLst/>
          </a:prstGeom>
          <a:solidFill>
            <a:srgbClr val="008000">
              <a:alpha val="50999"/>
            </a:srgbClr>
          </a:solidFill>
          <a:ln w="6350" cap="flat" cmpd="sng" algn="ctr">
            <a:solidFill>
              <a:srgbClr val="0000FF"/>
            </a:solidFill>
            <a:prstDash val="solid"/>
            <a:round/>
            <a:headEnd type="none" w="med" len="med"/>
            <a:tailEnd type="arrow"/>
          </a:ln>
          <a:effectLst/>
        </p:spPr>
      </p:cxnSp>
      <p:sp>
        <p:nvSpPr>
          <p:cNvPr id="4" name="文字方塊 3"/>
          <p:cNvSpPr txBox="1"/>
          <p:nvPr/>
        </p:nvSpPr>
        <p:spPr>
          <a:xfrm>
            <a:off x="647564" y="3896890"/>
            <a:ext cx="1656184" cy="1569660"/>
          </a:xfrm>
          <a:prstGeom prst="rect">
            <a:avLst/>
          </a:prstGeom>
          <a:noFill/>
        </p:spPr>
        <p:txBody>
          <a:bodyPr wrap="square" rtlCol="0">
            <a:spAutoFit/>
          </a:bodyPr>
          <a:lstStyle/>
          <a:p>
            <a:pPr algn="l"/>
            <a:r>
              <a:rPr lang="zh-TW" altLang="en-US" sz="1600" b="0" dirty="0">
                <a:latin typeface="標楷體" pitchFamily="65" charset="-120"/>
                <a:ea typeface="標楷體" pitchFamily="65" charset="-120"/>
              </a:rPr>
              <a:t>工廠必要附屬設施、工業發展有關設施、公共服務設施及公用事業設施、一般商業</a:t>
            </a:r>
            <a:r>
              <a:rPr lang="zh-TW" altLang="en-US" sz="1600" b="0" dirty="0" smtClean="0">
                <a:latin typeface="標楷體" pitchFamily="65" charset="-120"/>
                <a:ea typeface="標楷體" pitchFamily="65" charset="-120"/>
              </a:rPr>
              <a:t>設施</a:t>
            </a:r>
            <a:r>
              <a:rPr lang="en-US" altLang="zh-TW" sz="1600" b="0" dirty="0" smtClean="0">
                <a:latin typeface="標楷體" pitchFamily="65" charset="-120"/>
                <a:ea typeface="標楷體" pitchFamily="65" charset="-120"/>
              </a:rPr>
              <a:t>…</a:t>
            </a:r>
            <a:endParaRPr lang="zh-TW" altLang="en-US" sz="1600" dirty="0"/>
          </a:p>
        </p:txBody>
      </p:sp>
      <p:cxnSp>
        <p:nvCxnSpPr>
          <p:cNvPr id="11" name="直線單箭頭接點 10"/>
          <p:cNvCxnSpPr/>
          <p:nvPr/>
        </p:nvCxnSpPr>
        <p:spPr bwMode="auto">
          <a:xfrm>
            <a:off x="6840252" y="3674075"/>
            <a:ext cx="0" cy="251866"/>
          </a:xfrm>
          <a:prstGeom prst="straightConnector1">
            <a:avLst/>
          </a:prstGeom>
          <a:solidFill>
            <a:srgbClr val="008000">
              <a:alpha val="50999"/>
            </a:srgbClr>
          </a:solidFill>
          <a:ln w="6350" cap="flat" cmpd="sng" algn="ctr">
            <a:solidFill>
              <a:srgbClr val="0000FF"/>
            </a:solidFill>
            <a:prstDash val="solid"/>
            <a:round/>
            <a:headEnd type="none" w="med" len="med"/>
            <a:tailEnd type="arrow"/>
          </a:ln>
          <a:effectLst/>
        </p:spPr>
      </p:cxnSp>
      <p:sp>
        <p:nvSpPr>
          <p:cNvPr id="12" name="文字方塊 11"/>
          <p:cNvSpPr txBox="1"/>
          <p:nvPr/>
        </p:nvSpPr>
        <p:spPr>
          <a:xfrm>
            <a:off x="6128896" y="3925941"/>
            <a:ext cx="1440160" cy="338554"/>
          </a:xfrm>
          <a:prstGeom prst="rect">
            <a:avLst/>
          </a:prstGeom>
          <a:noFill/>
        </p:spPr>
        <p:txBody>
          <a:bodyPr wrap="square" rtlCol="0">
            <a:spAutoFit/>
          </a:bodyPr>
          <a:lstStyle/>
          <a:p>
            <a:pPr algn="l"/>
            <a:r>
              <a:rPr lang="zh-TW" altLang="en-US" sz="1600" b="0" dirty="0">
                <a:latin typeface="標楷體" pitchFamily="65" charset="-120"/>
                <a:ea typeface="標楷體" pitchFamily="65" charset="-120"/>
              </a:rPr>
              <a:t>面積總量管制</a:t>
            </a:r>
          </a:p>
        </p:txBody>
      </p:sp>
    </p:spTree>
    <p:extLst>
      <p:ext uri="{BB962C8B-B14F-4D97-AF65-F5344CB8AC3E}">
        <p14:creationId xmlns:p14="http://schemas.microsoft.com/office/powerpoint/2010/main" val="603470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07531" name="Rectangle 4"/>
          <p:cNvSpPr>
            <a:spLocks noChangeArrowheads="1"/>
          </p:cNvSpPr>
          <p:nvPr/>
        </p:nvSpPr>
        <p:spPr bwMode="auto">
          <a:xfrm>
            <a:off x="527050" y="176213"/>
            <a:ext cx="861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a:ea typeface="標楷體" pitchFamily="65" charset="-120"/>
              </a:rPr>
              <a:t>土地使用分區管制</a:t>
            </a:r>
            <a:endParaRPr lang="zh-TW" altLang="en-US" b="0">
              <a:solidFill>
                <a:srgbClr val="0000FF"/>
              </a:solidFill>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文字方塊 6"/>
          <p:cNvSpPr txBox="1"/>
          <p:nvPr/>
        </p:nvSpPr>
        <p:spPr>
          <a:xfrm>
            <a:off x="683568" y="779291"/>
            <a:ext cx="7848499" cy="5893921"/>
          </a:xfrm>
          <a:prstGeom prst="rect">
            <a:avLst/>
          </a:prstGeom>
          <a:noFill/>
        </p:spPr>
        <p:txBody>
          <a:bodyPr wrap="square" rtlCol="0">
            <a:spAutoFit/>
          </a:bodyPr>
          <a:lstStyle/>
          <a:p>
            <a:pPr marL="457200" indent="-457200" algn="l">
              <a:buFont typeface="+mj-ea"/>
              <a:buAutoNum type="ea1ChtPeriod" startAt="7"/>
            </a:pPr>
            <a:r>
              <a:rPr lang="zh-TW" altLang="en-US" sz="1400" b="0" dirty="0" smtClean="0">
                <a:latin typeface="標楷體" pitchFamily="65" charset="-120"/>
                <a:ea typeface="標楷體" pitchFamily="65" charset="-120"/>
              </a:rPr>
              <a:t>乙種</a:t>
            </a:r>
            <a:r>
              <a:rPr lang="zh-TW" altLang="en-US" sz="1400" b="0" dirty="0">
                <a:latin typeface="標楷體" pitchFamily="65" charset="-120"/>
                <a:ea typeface="標楷體" pitchFamily="65" charset="-120"/>
              </a:rPr>
              <a:t>工業區以供公害輕微之工廠與其必要附屬設施及工業發展有關設施使用為主，不得為下列建築物及土地之使用。但公共服務設施及公用事業設施、一般商業設施，不在此限</a:t>
            </a:r>
            <a:r>
              <a:rPr lang="zh-TW" altLang="en-US" sz="1400" b="0" dirty="0" smtClean="0">
                <a:latin typeface="標楷體" pitchFamily="65" charset="-120"/>
                <a:ea typeface="標楷體" pitchFamily="65" charset="-120"/>
              </a:rPr>
              <a:t>：</a:t>
            </a:r>
            <a:endParaRPr lang="en-US" altLang="zh-TW" sz="1400" b="0" dirty="0" smtClean="0">
              <a:latin typeface="標楷體" pitchFamily="65" charset="-120"/>
              <a:ea typeface="標楷體" pitchFamily="65" charset="-120"/>
            </a:endParaRPr>
          </a:p>
          <a:p>
            <a:pPr algn="l"/>
            <a:r>
              <a:rPr lang="zh-TW" altLang="en-US" sz="1400" b="0" dirty="0">
                <a:latin typeface="標楷體" pitchFamily="65" charset="-120"/>
                <a:ea typeface="標楷體" pitchFamily="65" charset="-120"/>
              </a:rPr>
              <a:t> </a:t>
            </a:r>
            <a:r>
              <a:rPr lang="zh-TW" altLang="en-US" sz="1400" b="0" dirty="0" smtClean="0">
                <a:latin typeface="標楷體" pitchFamily="65" charset="-120"/>
                <a:ea typeface="標楷體" pitchFamily="65" charset="-120"/>
              </a:rPr>
              <a:t>  </a:t>
            </a:r>
            <a:r>
              <a:rPr lang="en-US" altLang="zh-TW" sz="1400" b="0" dirty="0" smtClean="0">
                <a:latin typeface="標楷體" pitchFamily="65" charset="-120"/>
                <a:ea typeface="標楷體" pitchFamily="65" charset="-120"/>
              </a:rPr>
              <a:t>(</a:t>
            </a:r>
            <a:r>
              <a:rPr lang="zh-TW" altLang="en-US" sz="1400" b="0" dirty="0">
                <a:latin typeface="標楷體" pitchFamily="65" charset="-120"/>
                <a:ea typeface="標楷體" pitchFamily="65" charset="-120"/>
              </a:rPr>
              <a:t>一</a:t>
            </a:r>
            <a:r>
              <a:rPr lang="en-US" altLang="zh-TW" sz="1400" b="0" dirty="0">
                <a:latin typeface="標楷體" pitchFamily="65" charset="-120"/>
                <a:ea typeface="標楷體" pitchFamily="65" charset="-120"/>
              </a:rPr>
              <a:t>)</a:t>
            </a:r>
            <a:r>
              <a:rPr lang="zh-TW" altLang="en-US" sz="1400" b="0" dirty="0">
                <a:latin typeface="標楷體" pitchFamily="65" charset="-120"/>
                <a:ea typeface="標楷體" pitchFamily="65" charset="-120"/>
              </a:rPr>
              <a:t>第六點規定限制之建築及使用。</a:t>
            </a:r>
          </a:p>
          <a:p>
            <a:pPr algn="l"/>
            <a:r>
              <a:rPr lang="zh-TW" altLang="en-US" sz="1400" b="0" dirty="0" smtClean="0">
                <a:latin typeface="標楷體" pitchFamily="65" charset="-120"/>
                <a:ea typeface="標楷體" pitchFamily="65" charset="-120"/>
              </a:rPr>
              <a:t>   </a:t>
            </a:r>
            <a:r>
              <a:rPr lang="en-US" altLang="zh-TW" sz="1400" b="0" dirty="0" smtClean="0">
                <a:latin typeface="標楷體" pitchFamily="65" charset="-120"/>
                <a:ea typeface="標楷體" pitchFamily="65" charset="-120"/>
              </a:rPr>
              <a:t>(</a:t>
            </a:r>
            <a:r>
              <a:rPr lang="zh-TW" altLang="en-US" sz="1400" b="0" dirty="0">
                <a:latin typeface="標楷體" pitchFamily="65" charset="-120"/>
                <a:ea typeface="標楷體" pitchFamily="65" charset="-120"/>
              </a:rPr>
              <a:t>二</a:t>
            </a:r>
            <a:r>
              <a:rPr lang="en-US" altLang="zh-TW" sz="1400" b="0" dirty="0">
                <a:latin typeface="標楷體" pitchFamily="65" charset="-120"/>
                <a:ea typeface="標楷體" pitchFamily="65" charset="-120"/>
              </a:rPr>
              <a:t>)</a:t>
            </a:r>
            <a:r>
              <a:rPr lang="zh-TW" altLang="en-US" sz="1400" b="0" dirty="0">
                <a:latin typeface="標楷體" pitchFamily="65" charset="-120"/>
                <a:ea typeface="標楷體" pitchFamily="65" charset="-120"/>
              </a:rPr>
              <a:t>經營下列事業之工業</a:t>
            </a:r>
            <a:r>
              <a:rPr lang="zh-TW" altLang="en-US" sz="1400" b="0" dirty="0" smtClean="0">
                <a:latin typeface="標楷體" pitchFamily="65" charset="-120"/>
                <a:ea typeface="標楷體" pitchFamily="65" charset="-120"/>
              </a:rPr>
              <a:t>：</a:t>
            </a:r>
            <a:r>
              <a:rPr lang="en-US" altLang="zh-TW" sz="1400" b="0" dirty="0" smtClean="0">
                <a:latin typeface="標楷體" pitchFamily="65" charset="-120"/>
                <a:ea typeface="標楷體" pitchFamily="65" charset="-120"/>
              </a:rPr>
              <a:t>…</a:t>
            </a:r>
          </a:p>
          <a:p>
            <a:pPr algn="l"/>
            <a:r>
              <a:rPr lang="zh-TW" altLang="en-US" sz="1400" b="0" dirty="0">
                <a:latin typeface="標楷體" pitchFamily="65" charset="-120"/>
                <a:ea typeface="標楷體" pitchFamily="65" charset="-120"/>
              </a:rPr>
              <a:t> </a:t>
            </a:r>
            <a:r>
              <a:rPr lang="zh-TW" altLang="en-US" sz="1400" b="0" dirty="0" smtClean="0">
                <a:latin typeface="標楷體" pitchFamily="65" charset="-120"/>
                <a:ea typeface="標楷體" pitchFamily="65" charset="-120"/>
              </a:rPr>
              <a:t>  </a:t>
            </a:r>
            <a:r>
              <a:rPr lang="en-US" altLang="zh-TW" sz="1400" b="0" dirty="0">
                <a:latin typeface="標楷體" pitchFamily="65" charset="-120"/>
                <a:ea typeface="標楷體" pitchFamily="65" charset="-120"/>
              </a:rPr>
              <a:t>(</a:t>
            </a:r>
            <a:r>
              <a:rPr lang="zh-TW" altLang="en-US" sz="1400" b="0" dirty="0">
                <a:latin typeface="標楷體" pitchFamily="65" charset="-120"/>
                <a:ea typeface="標楷體" pitchFamily="65" charset="-120"/>
              </a:rPr>
              <a:t>三</a:t>
            </a:r>
            <a:r>
              <a:rPr lang="en-US" altLang="zh-TW" sz="1400" b="0" dirty="0">
                <a:latin typeface="標楷體" pitchFamily="65" charset="-120"/>
                <a:ea typeface="標楷體" pitchFamily="65" charset="-120"/>
              </a:rPr>
              <a:t>)</a:t>
            </a:r>
            <a:r>
              <a:rPr lang="zh-TW" altLang="en-US" sz="1400" b="0" dirty="0">
                <a:latin typeface="標楷體" pitchFamily="65" charset="-120"/>
                <a:ea typeface="標楷體" pitchFamily="65" charset="-120"/>
              </a:rPr>
              <a:t>供前款第</a:t>
            </a:r>
            <a:r>
              <a:rPr lang="en-US" altLang="zh-TW" sz="1400" b="0" dirty="0">
                <a:latin typeface="標楷體" pitchFamily="65" charset="-120"/>
                <a:ea typeface="標楷體" pitchFamily="65" charset="-120"/>
              </a:rPr>
              <a:t>1 </a:t>
            </a:r>
            <a:r>
              <a:rPr lang="zh-TW" altLang="en-US" sz="1400" b="0" dirty="0">
                <a:latin typeface="標楷體" pitchFamily="65" charset="-120"/>
                <a:ea typeface="標楷體" pitchFamily="65" charset="-120"/>
              </a:rPr>
              <a:t>目、第</a:t>
            </a:r>
            <a:r>
              <a:rPr lang="en-US" altLang="zh-TW" sz="1400" b="0" dirty="0">
                <a:latin typeface="標楷體" pitchFamily="65" charset="-120"/>
                <a:ea typeface="標楷體" pitchFamily="65" charset="-120"/>
              </a:rPr>
              <a:t>2 </a:t>
            </a:r>
            <a:r>
              <a:rPr lang="zh-TW" altLang="en-US" sz="1400" b="0" dirty="0">
                <a:latin typeface="標楷體" pitchFamily="65" charset="-120"/>
                <a:ea typeface="標楷體" pitchFamily="65" charset="-120"/>
              </a:rPr>
              <a:t>目、第</a:t>
            </a:r>
            <a:r>
              <a:rPr lang="en-US" altLang="zh-TW" sz="1400" b="0" dirty="0">
                <a:latin typeface="標楷體" pitchFamily="65" charset="-120"/>
                <a:ea typeface="標楷體" pitchFamily="65" charset="-120"/>
              </a:rPr>
              <a:t>6 </a:t>
            </a:r>
            <a:r>
              <a:rPr lang="zh-TW" altLang="en-US" sz="1400" b="0" dirty="0">
                <a:latin typeface="標楷體" pitchFamily="65" charset="-120"/>
                <a:ea typeface="標楷體" pitchFamily="65" charset="-120"/>
              </a:rPr>
              <a:t>目及第</a:t>
            </a:r>
            <a:r>
              <a:rPr lang="en-US" altLang="zh-TW" sz="1400" b="0" dirty="0">
                <a:latin typeface="標楷體" pitchFamily="65" charset="-120"/>
                <a:ea typeface="標楷體" pitchFamily="65" charset="-120"/>
              </a:rPr>
              <a:t>7 </a:t>
            </a:r>
            <a:r>
              <a:rPr lang="zh-TW" altLang="en-US" sz="1400" b="0" dirty="0">
                <a:latin typeface="標楷體" pitchFamily="65" charset="-120"/>
                <a:ea typeface="標楷體" pitchFamily="65" charset="-120"/>
              </a:rPr>
              <a:t>目規定之</a:t>
            </a:r>
            <a:r>
              <a:rPr lang="zh-TW" altLang="en-US" sz="1400" b="0" dirty="0" smtClean="0">
                <a:latin typeface="標楷體" pitchFamily="65" charset="-120"/>
                <a:ea typeface="標楷體" pitchFamily="65" charset="-120"/>
              </a:rPr>
              <a:t>物      </a:t>
            </a:r>
            <a:endParaRPr lang="en-US" altLang="zh-TW" sz="1400" b="0" dirty="0" smtClean="0">
              <a:latin typeface="標楷體" pitchFamily="65" charset="-120"/>
              <a:ea typeface="標楷體" pitchFamily="65" charset="-120"/>
            </a:endParaRPr>
          </a:p>
          <a:p>
            <a:pPr algn="l"/>
            <a:r>
              <a:rPr lang="zh-TW" altLang="en-US" sz="1400" b="0" dirty="0">
                <a:latin typeface="標楷體" pitchFamily="65" charset="-120"/>
                <a:ea typeface="標楷體" pitchFamily="65" charset="-120"/>
              </a:rPr>
              <a:t> </a:t>
            </a:r>
            <a:r>
              <a:rPr lang="zh-TW" altLang="en-US" sz="1400" b="0" dirty="0" smtClean="0">
                <a:latin typeface="標楷體" pitchFamily="65" charset="-120"/>
                <a:ea typeface="標楷體" pitchFamily="65" charset="-120"/>
              </a:rPr>
              <a:t>      品</a:t>
            </a:r>
            <a:r>
              <a:rPr lang="zh-TW" altLang="en-US" sz="1400" b="0" dirty="0">
                <a:latin typeface="標楷體" pitchFamily="65" charset="-120"/>
                <a:ea typeface="標楷體" pitchFamily="65" charset="-120"/>
              </a:rPr>
              <a:t>、可燃性瓦斯或電石處理者。</a:t>
            </a:r>
          </a:p>
          <a:p>
            <a:pPr algn="l"/>
            <a:r>
              <a:rPr lang="zh-TW" altLang="en-US" sz="1400" b="0" dirty="0">
                <a:latin typeface="標楷體" pitchFamily="65" charset="-120"/>
                <a:ea typeface="標楷體" pitchFamily="65" charset="-120"/>
              </a:rPr>
              <a:t> </a:t>
            </a:r>
            <a:r>
              <a:rPr lang="zh-TW" altLang="en-US" sz="1400" b="0" dirty="0" smtClean="0">
                <a:latin typeface="標楷體" pitchFamily="65" charset="-120"/>
                <a:ea typeface="標楷體" pitchFamily="65" charset="-120"/>
              </a:rPr>
              <a:t>  </a:t>
            </a:r>
            <a:r>
              <a:rPr lang="en-US" altLang="zh-TW" sz="1400" b="0" dirty="0" smtClean="0">
                <a:latin typeface="標楷體" pitchFamily="65" charset="-120"/>
                <a:ea typeface="標楷體" pitchFamily="65" charset="-120"/>
              </a:rPr>
              <a:t>(</a:t>
            </a:r>
            <a:r>
              <a:rPr lang="zh-TW" altLang="en-US" sz="1400" b="0" dirty="0">
                <a:latin typeface="標楷體" pitchFamily="65" charset="-120"/>
                <a:ea typeface="標楷體" pitchFamily="65" charset="-120"/>
              </a:rPr>
              <a:t>四</a:t>
            </a:r>
            <a:r>
              <a:rPr lang="en-US" altLang="zh-TW" sz="1400" b="0" dirty="0">
                <a:latin typeface="標楷體" pitchFamily="65" charset="-120"/>
                <a:ea typeface="標楷體" pitchFamily="65" charset="-120"/>
              </a:rPr>
              <a:t>)</a:t>
            </a:r>
            <a:r>
              <a:rPr lang="zh-TW" altLang="en-US" sz="1400" b="0" dirty="0">
                <a:latin typeface="標楷體" pitchFamily="65" charset="-120"/>
                <a:ea typeface="標楷體" pitchFamily="65" charset="-120"/>
              </a:rPr>
              <a:t>其他經本府依法律或自治條例限制之建築物或</a:t>
            </a:r>
            <a:r>
              <a:rPr lang="zh-TW" altLang="en-US" sz="1400" b="0" dirty="0" smtClean="0">
                <a:latin typeface="標楷體" pitchFamily="65" charset="-120"/>
                <a:ea typeface="標楷體" pitchFamily="65" charset="-120"/>
              </a:rPr>
              <a:t>土地 </a:t>
            </a:r>
            <a:endParaRPr lang="en-US" altLang="zh-TW" sz="1400" b="0" dirty="0" smtClean="0">
              <a:latin typeface="標楷體" pitchFamily="65" charset="-120"/>
              <a:ea typeface="標楷體" pitchFamily="65" charset="-120"/>
            </a:endParaRPr>
          </a:p>
          <a:p>
            <a:pPr algn="l"/>
            <a:r>
              <a:rPr lang="zh-TW" altLang="en-US" sz="1400" b="0" dirty="0">
                <a:latin typeface="標楷體" pitchFamily="65" charset="-120"/>
                <a:ea typeface="標楷體" pitchFamily="65" charset="-120"/>
              </a:rPr>
              <a:t> </a:t>
            </a:r>
            <a:r>
              <a:rPr lang="zh-TW" altLang="en-US" sz="1400" b="0" dirty="0" smtClean="0">
                <a:latin typeface="標楷體" pitchFamily="65" charset="-120"/>
                <a:ea typeface="標楷體" pitchFamily="65" charset="-120"/>
              </a:rPr>
              <a:t>      之</a:t>
            </a:r>
            <a:r>
              <a:rPr lang="zh-TW" altLang="en-US" sz="1400" b="0" dirty="0">
                <a:latin typeface="標楷體" pitchFamily="65" charset="-120"/>
                <a:ea typeface="標楷體" pitchFamily="65" charset="-120"/>
              </a:rPr>
              <a:t>使用</a:t>
            </a:r>
            <a:r>
              <a:rPr lang="zh-TW" altLang="en-US" sz="1400" b="0" dirty="0" smtClean="0">
                <a:latin typeface="標楷體" pitchFamily="65" charset="-120"/>
                <a:ea typeface="標楷體" pitchFamily="65" charset="-120"/>
              </a:rPr>
              <a:t>。</a:t>
            </a:r>
            <a:endParaRPr lang="en-US" altLang="zh-TW" sz="1400" b="0" dirty="0" smtClean="0">
              <a:latin typeface="標楷體" pitchFamily="65" charset="-120"/>
              <a:ea typeface="標楷體" pitchFamily="65" charset="-120"/>
            </a:endParaRPr>
          </a:p>
          <a:p>
            <a:pPr algn="l"/>
            <a:r>
              <a:rPr lang="zh-TW" altLang="en-US" sz="1400" b="0" dirty="0">
                <a:solidFill>
                  <a:srgbClr val="0000FF"/>
                </a:solidFill>
                <a:latin typeface="標楷體" pitchFamily="65" charset="-120"/>
                <a:ea typeface="標楷體" pitchFamily="65" charset="-120"/>
              </a:rPr>
              <a:t>前項</a:t>
            </a:r>
            <a:r>
              <a:rPr lang="zh-TW" altLang="en-US" sz="1400" b="0" dirty="0">
                <a:latin typeface="標楷體" pitchFamily="65" charset="-120"/>
                <a:ea typeface="標楷體" pitchFamily="65" charset="-120"/>
              </a:rPr>
              <a:t>所稱工廠必要附屬設施、工業發展有關設施、公共服務設施及公用事業設施、一般商業設施，指下列設施</a:t>
            </a:r>
            <a:r>
              <a:rPr lang="zh-TW" altLang="en-US" sz="1400" b="0" dirty="0" smtClean="0">
                <a:latin typeface="標楷體" pitchFamily="65" charset="-120"/>
                <a:ea typeface="標楷體" pitchFamily="65" charset="-120"/>
              </a:rPr>
              <a:t>：</a:t>
            </a:r>
            <a:endParaRPr lang="en-US" altLang="zh-TW" sz="1400" b="0" dirty="0" smtClean="0">
              <a:latin typeface="標楷體" pitchFamily="65" charset="-120"/>
              <a:ea typeface="標楷體" pitchFamily="65" charset="-120"/>
            </a:endParaRPr>
          </a:p>
          <a:p>
            <a:pPr algn="l"/>
            <a:r>
              <a:rPr lang="zh-TW" altLang="en-US" sz="1400" b="0" dirty="0" smtClean="0">
                <a:latin typeface="標楷體" pitchFamily="65" charset="-120"/>
                <a:ea typeface="標楷體" pitchFamily="65" charset="-120"/>
              </a:rPr>
              <a:t>   </a:t>
            </a:r>
            <a:r>
              <a:rPr lang="en-US" altLang="zh-TW" sz="1400" b="0" dirty="0" smtClean="0">
                <a:latin typeface="標楷體" pitchFamily="65" charset="-120"/>
                <a:ea typeface="標楷體" pitchFamily="65" charset="-120"/>
              </a:rPr>
              <a:t>(</a:t>
            </a:r>
            <a:r>
              <a:rPr lang="zh-TW" altLang="en-US" sz="1400" b="0" dirty="0">
                <a:latin typeface="標楷體" pitchFamily="65" charset="-120"/>
                <a:ea typeface="標楷體" pitchFamily="65" charset="-120"/>
              </a:rPr>
              <a:t>一</a:t>
            </a:r>
            <a:r>
              <a:rPr lang="en-US" altLang="zh-TW" sz="1400" b="0" dirty="0">
                <a:latin typeface="標楷體" pitchFamily="65" charset="-120"/>
                <a:ea typeface="標楷體" pitchFamily="65" charset="-120"/>
              </a:rPr>
              <a:t>)</a:t>
            </a:r>
            <a:r>
              <a:rPr lang="zh-TW" altLang="en-US" sz="1400" b="0" dirty="0">
                <a:latin typeface="標楷體" pitchFamily="65" charset="-120"/>
                <a:ea typeface="標楷體" pitchFamily="65" charset="-120"/>
              </a:rPr>
              <a:t>工廠必要附屬設施</a:t>
            </a:r>
            <a:r>
              <a:rPr lang="zh-TW" altLang="en-US" sz="1400" b="0" dirty="0" smtClean="0">
                <a:latin typeface="標楷體" pitchFamily="65" charset="-120"/>
                <a:ea typeface="標楷體" pitchFamily="65" charset="-120"/>
              </a:rPr>
              <a:t>：</a:t>
            </a:r>
            <a:r>
              <a:rPr lang="en-US" altLang="zh-TW" sz="1400" b="0" dirty="0" smtClean="0">
                <a:latin typeface="標楷體" pitchFamily="65" charset="-120"/>
                <a:ea typeface="標楷體" pitchFamily="65" charset="-120"/>
              </a:rPr>
              <a:t>…</a:t>
            </a:r>
          </a:p>
          <a:p>
            <a:pPr algn="l"/>
            <a:r>
              <a:rPr lang="zh-TW" altLang="en-US" sz="1400" b="0" dirty="0" smtClean="0">
                <a:latin typeface="標楷體" pitchFamily="65" charset="-120"/>
                <a:ea typeface="標楷體" pitchFamily="65" charset="-120"/>
              </a:rPr>
              <a:t>   </a:t>
            </a:r>
            <a:r>
              <a:rPr lang="en-US" altLang="zh-TW" sz="1400" b="0" dirty="0" smtClean="0">
                <a:latin typeface="標楷體" pitchFamily="65" charset="-120"/>
                <a:ea typeface="標楷體" pitchFamily="65" charset="-120"/>
              </a:rPr>
              <a:t>(</a:t>
            </a:r>
            <a:r>
              <a:rPr lang="zh-TW" altLang="en-US" sz="1400" b="0" dirty="0">
                <a:latin typeface="標楷體" pitchFamily="65" charset="-120"/>
                <a:ea typeface="標楷體" pitchFamily="65" charset="-120"/>
              </a:rPr>
              <a:t>二</a:t>
            </a:r>
            <a:r>
              <a:rPr lang="en-US" altLang="zh-TW" sz="1400" b="0" dirty="0">
                <a:latin typeface="標楷體" pitchFamily="65" charset="-120"/>
                <a:ea typeface="標楷體" pitchFamily="65" charset="-120"/>
              </a:rPr>
              <a:t>)</a:t>
            </a:r>
            <a:r>
              <a:rPr lang="zh-TW" altLang="en-US" sz="1400" b="0" dirty="0">
                <a:latin typeface="標楷體" pitchFamily="65" charset="-120"/>
                <a:ea typeface="標楷體" pitchFamily="65" charset="-120"/>
              </a:rPr>
              <a:t>工業發展有關設施</a:t>
            </a:r>
            <a:r>
              <a:rPr lang="zh-TW" altLang="en-US" sz="1400" b="0" dirty="0" smtClean="0">
                <a:latin typeface="標楷體" pitchFamily="65" charset="-120"/>
                <a:ea typeface="標楷體" pitchFamily="65" charset="-120"/>
              </a:rPr>
              <a:t>：</a:t>
            </a:r>
            <a:r>
              <a:rPr lang="en-US" altLang="zh-TW" sz="1400" b="0" dirty="0" smtClean="0">
                <a:latin typeface="標楷體" pitchFamily="65" charset="-120"/>
                <a:ea typeface="標楷體" pitchFamily="65" charset="-120"/>
              </a:rPr>
              <a:t>…</a:t>
            </a:r>
          </a:p>
          <a:p>
            <a:pPr algn="l"/>
            <a:r>
              <a:rPr lang="zh-TW" altLang="en-US" sz="1400" b="0" dirty="0" smtClean="0">
                <a:latin typeface="標楷體" pitchFamily="65" charset="-120"/>
                <a:ea typeface="標楷體" pitchFamily="65" charset="-120"/>
              </a:rPr>
              <a:t>   </a:t>
            </a:r>
            <a:r>
              <a:rPr lang="en-US" altLang="zh-TW" sz="1400" b="0" dirty="0" smtClean="0">
                <a:latin typeface="標楷體" pitchFamily="65" charset="-120"/>
                <a:ea typeface="標楷體" pitchFamily="65" charset="-120"/>
              </a:rPr>
              <a:t>(</a:t>
            </a:r>
            <a:r>
              <a:rPr lang="zh-TW" altLang="en-US" sz="1400" b="0" dirty="0">
                <a:latin typeface="標楷體" pitchFamily="65" charset="-120"/>
                <a:ea typeface="標楷體" pitchFamily="65" charset="-120"/>
              </a:rPr>
              <a:t>三</a:t>
            </a:r>
            <a:r>
              <a:rPr lang="en-US" altLang="zh-TW" sz="1400" b="0" dirty="0">
                <a:latin typeface="標楷體" pitchFamily="65" charset="-120"/>
                <a:ea typeface="標楷體" pitchFamily="65" charset="-120"/>
              </a:rPr>
              <a:t>)</a:t>
            </a:r>
            <a:r>
              <a:rPr lang="zh-TW" altLang="en-US" sz="1400" b="0" dirty="0">
                <a:latin typeface="標楷體" pitchFamily="65" charset="-120"/>
                <a:ea typeface="標楷體" pitchFamily="65" charset="-120"/>
              </a:rPr>
              <a:t>公共服務設施及公用事業設施</a:t>
            </a:r>
            <a:r>
              <a:rPr lang="zh-TW" altLang="en-US" sz="1400" b="0" dirty="0" smtClean="0">
                <a:latin typeface="標楷體" pitchFamily="65" charset="-120"/>
                <a:ea typeface="標楷體" pitchFamily="65" charset="-120"/>
              </a:rPr>
              <a:t>：</a:t>
            </a:r>
            <a:r>
              <a:rPr lang="en-US" altLang="zh-TW" sz="1400" b="0" dirty="0" smtClean="0">
                <a:latin typeface="標楷體" pitchFamily="65" charset="-120"/>
                <a:ea typeface="標楷體" pitchFamily="65" charset="-120"/>
              </a:rPr>
              <a:t>…</a:t>
            </a:r>
          </a:p>
          <a:p>
            <a:pPr algn="l"/>
            <a:r>
              <a:rPr lang="zh-TW" altLang="en-US" sz="1400" b="0" dirty="0" smtClean="0">
                <a:latin typeface="標楷體" pitchFamily="65" charset="-120"/>
                <a:ea typeface="標楷體" pitchFamily="65" charset="-120"/>
              </a:rPr>
              <a:t>   </a:t>
            </a:r>
            <a:r>
              <a:rPr lang="en-US" altLang="zh-TW" sz="1400" b="0" dirty="0" smtClean="0">
                <a:solidFill>
                  <a:srgbClr val="FF0000"/>
                </a:solidFill>
                <a:latin typeface="標楷體" pitchFamily="65" charset="-120"/>
                <a:ea typeface="標楷體" pitchFamily="65" charset="-120"/>
              </a:rPr>
              <a:t>(</a:t>
            </a:r>
            <a:r>
              <a:rPr lang="zh-TW" altLang="en-US" sz="1400" b="0" dirty="0">
                <a:solidFill>
                  <a:srgbClr val="FF0000"/>
                </a:solidFill>
                <a:latin typeface="標楷體" pitchFamily="65" charset="-120"/>
                <a:ea typeface="標楷體" pitchFamily="65" charset="-120"/>
              </a:rPr>
              <a:t>四</a:t>
            </a:r>
            <a:r>
              <a:rPr lang="en-US" altLang="zh-TW" sz="1400" b="0" dirty="0">
                <a:solidFill>
                  <a:srgbClr val="FF0000"/>
                </a:solidFill>
                <a:latin typeface="標楷體" pitchFamily="65" charset="-120"/>
                <a:ea typeface="標楷體" pitchFamily="65" charset="-120"/>
              </a:rPr>
              <a:t>)</a:t>
            </a:r>
            <a:r>
              <a:rPr lang="zh-TW" altLang="en-US" sz="1400" b="0" dirty="0">
                <a:solidFill>
                  <a:srgbClr val="FF0000"/>
                </a:solidFill>
                <a:latin typeface="標楷體" pitchFamily="65" charset="-120"/>
                <a:ea typeface="標楷體" pitchFamily="65" charset="-120"/>
              </a:rPr>
              <a:t>一般商業設施</a:t>
            </a:r>
            <a:r>
              <a:rPr lang="zh-TW" altLang="en-US" sz="1400" b="0" dirty="0" smtClean="0">
                <a:latin typeface="標楷體" pitchFamily="65" charset="-120"/>
                <a:ea typeface="標楷體" pitchFamily="65" charset="-120"/>
              </a:rPr>
              <a:t>：</a:t>
            </a:r>
            <a:endParaRPr lang="en-US" altLang="zh-TW" sz="1400" b="0" dirty="0" smtClean="0">
              <a:latin typeface="標楷體" pitchFamily="65" charset="-120"/>
              <a:ea typeface="標楷體" pitchFamily="65" charset="-120"/>
            </a:endParaRPr>
          </a:p>
          <a:p>
            <a:pPr algn="l"/>
            <a:r>
              <a:rPr lang="zh-TW" altLang="en-US" sz="1400" b="0" dirty="0" smtClean="0">
                <a:latin typeface="標楷體" pitchFamily="65" charset="-120"/>
                <a:ea typeface="標楷體" pitchFamily="65" charset="-120"/>
              </a:rPr>
              <a:t>   </a:t>
            </a:r>
            <a:r>
              <a:rPr lang="en-US" altLang="zh-TW" sz="1400" b="0" dirty="0" smtClean="0">
                <a:latin typeface="標楷體" pitchFamily="65" charset="-120"/>
                <a:ea typeface="標楷體" pitchFamily="65" charset="-120"/>
              </a:rPr>
              <a:t>1</a:t>
            </a:r>
            <a:r>
              <a:rPr lang="en-US" altLang="zh-TW" sz="1400" b="0" dirty="0">
                <a:latin typeface="標楷體" pitchFamily="65" charset="-120"/>
                <a:ea typeface="標楷體" pitchFamily="65" charset="-120"/>
              </a:rPr>
              <a:t>.</a:t>
            </a:r>
            <a:r>
              <a:rPr lang="zh-TW" altLang="en-US" sz="1400" b="0" dirty="0">
                <a:latin typeface="標楷體" pitchFamily="65" charset="-120"/>
                <a:ea typeface="標楷體" pitchFamily="65" charset="-120"/>
              </a:rPr>
              <a:t>一般零售業、一般服務業及餐飲業、一般事務所及</a:t>
            </a:r>
            <a:r>
              <a:rPr lang="zh-TW" altLang="en-US" sz="1400" b="0" dirty="0" smtClean="0">
                <a:latin typeface="標楷體" pitchFamily="65" charset="-120"/>
                <a:ea typeface="標楷體" pitchFamily="65" charset="-120"/>
              </a:rPr>
              <a:t>自   </a:t>
            </a:r>
            <a:endParaRPr lang="en-US" altLang="zh-TW" sz="1400" b="0" dirty="0" smtClean="0">
              <a:latin typeface="標楷體" pitchFamily="65" charset="-120"/>
              <a:ea typeface="標楷體" pitchFamily="65" charset="-120"/>
            </a:endParaRPr>
          </a:p>
          <a:p>
            <a:pPr algn="l"/>
            <a:r>
              <a:rPr lang="zh-TW" altLang="en-US" sz="1400" b="0" dirty="0">
                <a:latin typeface="標楷體" pitchFamily="65" charset="-120"/>
                <a:ea typeface="標楷體" pitchFamily="65" charset="-120"/>
              </a:rPr>
              <a:t> </a:t>
            </a:r>
            <a:r>
              <a:rPr lang="zh-TW" altLang="en-US" sz="1400" b="0" dirty="0" smtClean="0">
                <a:latin typeface="標楷體" pitchFamily="65" charset="-120"/>
                <a:ea typeface="標楷體" pitchFamily="65" charset="-120"/>
              </a:rPr>
              <a:t>  由</a:t>
            </a:r>
            <a:r>
              <a:rPr lang="zh-TW" altLang="en-US" sz="1400" b="0" dirty="0">
                <a:latin typeface="標楷體" pitchFamily="65" charset="-120"/>
                <a:ea typeface="標楷體" pitchFamily="65" charset="-120"/>
              </a:rPr>
              <a:t>職業事務所、運動設施、銀行、信用合作社、農、</a:t>
            </a:r>
            <a:r>
              <a:rPr lang="zh-TW" altLang="en-US" sz="1400" b="0" dirty="0" smtClean="0">
                <a:latin typeface="標楷體" pitchFamily="65" charset="-120"/>
                <a:ea typeface="標楷體" pitchFamily="65" charset="-120"/>
              </a:rPr>
              <a:t>漁</a:t>
            </a:r>
            <a:endParaRPr lang="en-US" altLang="zh-TW" sz="1400" b="0" dirty="0" smtClean="0">
              <a:latin typeface="標楷體" pitchFamily="65" charset="-120"/>
              <a:ea typeface="標楷體" pitchFamily="65" charset="-120"/>
            </a:endParaRPr>
          </a:p>
          <a:p>
            <a:pPr algn="l"/>
            <a:r>
              <a:rPr lang="zh-TW" altLang="en-US" sz="1400" b="0" dirty="0">
                <a:latin typeface="標楷體" pitchFamily="65" charset="-120"/>
                <a:ea typeface="標楷體" pitchFamily="65" charset="-120"/>
              </a:rPr>
              <a:t> </a:t>
            </a:r>
            <a:r>
              <a:rPr lang="zh-TW" altLang="en-US" sz="1400" b="0" dirty="0" smtClean="0">
                <a:latin typeface="標楷體" pitchFamily="65" charset="-120"/>
                <a:ea typeface="標楷體" pitchFamily="65" charset="-120"/>
              </a:rPr>
              <a:t>  會</a:t>
            </a:r>
            <a:r>
              <a:rPr lang="zh-TW" altLang="en-US" sz="1400" b="0" dirty="0">
                <a:latin typeface="標楷體" pitchFamily="65" charset="-120"/>
                <a:ea typeface="標楷體" pitchFamily="65" charset="-120"/>
              </a:rPr>
              <a:t>信用部及保險公司等分支機構：</a:t>
            </a:r>
            <a:r>
              <a:rPr lang="zh-TW" altLang="en-US" sz="1400" b="0" dirty="0">
                <a:solidFill>
                  <a:srgbClr val="0000FF"/>
                </a:solidFill>
                <a:latin typeface="標楷體" pitchFamily="65" charset="-120"/>
                <a:ea typeface="標楷體" pitchFamily="65" charset="-120"/>
              </a:rPr>
              <a:t>其使用土地總面積</a:t>
            </a:r>
            <a:r>
              <a:rPr lang="zh-TW" altLang="en-US" sz="1400" b="0" dirty="0" smtClean="0">
                <a:solidFill>
                  <a:srgbClr val="0000FF"/>
                </a:solidFill>
                <a:latin typeface="標楷體" pitchFamily="65" charset="-120"/>
                <a:ea typeface="標楷體" pitchFamily="65" charset="-120"/>
              </a:rPr>
              <a:t>不</a:t>
            </a:r>
            <a:endParaRPr lang="en-US" altLang="zh-TW" sz="1400" b="0" dirty="0" smtClean="0">
              <a:solidFill>
                <a:srgbClr val="0000FF"/>
              </a:solidFill>
              <a:latin typeface="標楷體" pitchFamily="65" charset="-120"/>
              <a:ea typeface="標楷體" pitchFamily="65" charset="-120"/>
            </a:endParaRPr>
          </a:p>
          <a:p>
            <a:pPr algn="l"/>
            <a:r>
              <a:rPr lang="zh-TW" altLang="en-US" sz="1400" b="0" dirty="0">
                <a:solidFill>
                  <a:srgbClr val="0000FF"/>
                </a:solidFill>
                <a:latin typeface="標楷體" pitchFamily="65" charset="-120"/>
                <a:ea typeface="標楷體" pitchFamily="65" charset="-120"/>
              </a:rPr>
              <a:t> </a:t>
            </a:r>
            <a:r>
              <a:rPr lang="zh-TW" altLang="en-US" sz="1400" b="0" dirty="0" smtClean="0">
                <a:solidFill>
                  <a:srgbClr val="0000FF"/>
                </a:solidFill>
                <a:latin typeface="標楷體" pitchFamily="65" charset="-120"/>
                <a:ea typeface="標楷體" pitchFamily="65" charset="-120"/>
              </a:rPr>
              <a:t>  得</a:t>
            </a:r>
            <a:r>
              <a:rPr lang="zh-TW" altLang="en-US" sz="1400" b="0" dirty="0">
                <a:solidFill>
                  <a:srgbClr val="0000FF"/>
                </a:solidFill>
                <a:latin typeface="標楷體" pitchFamily="65" charset="-120"/>
                <a:ea typeface="標楷體" pitchFamily="65" charset="-120"/>
              </a:rPr>
              <a:t>超過該建築基地面積百分之三十</a:t>
            </a:r>
            <a:r>
              <a:rPr lang="zh-TW" altLang="en-US" sz="1400" b="0" dirty="0">
                <a:latin typeface="標楷體" pitchFamily="65" charset="-120"/>
                <a:ea typeface="標楷體" pitchFamily="65" charset="-120"/>
              </a:rPr>
              <a:t>。</a:t>
            </a:r>
          </a:p>
          <a:p>
            <a:pPr algn="l"/>
            <a:r>
              <a:rPr lang="zh-TW" altLang="en-US" sz="1400" b="0" dirty="0">
                <a:latin typeface="標楷體" pitchFamily="65" charset="-120"/>
                <a:ea typeface="標楷體" pitchFamily="65" charset="-120"/>
              </a:rPr>
              <a:t> </a:t>
            </a:r>
            <a:r>
              <a:rPr lang="zh-TW" altLang="en-US" sz="1400" b="0" dirty="0" smtClean="0">
                <a:latin typeface="標楷體" pitchFamily="65" charset="-120"/>
                <a:ea typeface="標楷體" pitchFamily="65" charset="-120"/>
              </a:rPr>
              <a:t>  </a:t>
            </a:r>
            <a:r>
              <a:rPr lang="en-US" altLang="zh-TW" sz="1400" b="0" dirty="0" smtClean="0">
                <a:latin typeface="標楷體" pitchFamily="65" charset="-120"/>
                <a:ea typeface="標楷體" pitchFamily="65" charset="-120"/>
              </a:rPr>
              <a:t>2</a:t>
            </a:r>
            <a:r>
              <a:rPr lang="en-US" altLang="zh-TW" sz="1400" b="0" dirty="0">
                <a:latin typeface="標楷體" pitchFamily="65" charset="-120"/>
                <a:ea typeface="標楷體" pitchFamily="65" charset="-120"/>
              </a:rPr>
              <a:t>.</a:t>
            </a:r>
            <a:r>
              <a:rPr lang="zh-TW" altLang="en-US" sz="1400" b="0" dirty="0">
                <a:latin typeface="標楷體" pitchFamily="65" charset="-120"/>
                <a:ea typeface="標楷體" pitchFamily="65" charset="-120"/>
              </a:rPr>
              <a:t>大型展示中心、商務中心及旅館：使用土地面積應</a:t>
            </a:r>
            <a:r>
              <a:rPr lang="zh-TW" altLang="en-US" sz="1400" b="0" dirty="0" smtClean="0">
                <a:latin typeface="標楷體" pitchFamily="65" charset="-120"/>
                <a:ea typeface="標楷體" pitchFamily="65" charset="-120"/>
              </a:rPr>
              <a:t>超</a:t>
            </a:r>
            <a:endParaRPr lang="en-US" altLang="zh-TW" sz="1400" b="0" dirty="0" smtClean="0">
              <a:latin typeface="標楷體" pitchFamily="65" charset="-120"/>
              <a:ea typeface="標楷體" pitchFamily="65" charset="-120"/>
            </a:endParaRPr>
          </a:p>
          <a:p>
            <a:pPr algn="l"/>
            <a:r>
              <a:rPr lang="zh-TW" altLang="en-US" sz="1400" b="0" dirty="0">
                <a:latin typeface="標楷體" pitchFamily="65" charset="-120"/>
                <a:ea typeface="標楷體" pitchFamily="65" charset="-120"/>
              </a:rPr>
              <a:t> </a:t>
            </a:r>
            <a:r>
              <a:rPr lang="zh-TW" altLang="en-US" sz="1400" b="0" dirty="0" smtClean="0">
                <a:latin typeface="標楷體" pitchFamily="65" charset="-120"/>
                <a:ea typeface="標楷體" pitchFamily="65" charset="-120"/>
              </a:rPr>
              <a:t>  過</a:t>
            </a:r>
            <a:r>
              <a:rPr lang="en-US" altLang="zh-TW" sz="1400" b="0" dirty="0">
                <a:latin typeface="標楷體" pitchFamily="65" charset="-120"/>
                <a:ea typeface="標楷體" pitchFamily="65" charset="-120"/>
              </a:rPr>
              <a:t>3000</a:t>
            </a:r>
            <a:r>
              <a:rPr lang="zh-TW" altLang="en-US" sz="1400" b="0" dirty="0">
                <a:latin typeface="標楷體" pitchFamily="65" charset="-120"/>
                <a:ea typeface="標楷體" pitchFamily="65" charset="-120"/>
              </a:rPr>
              <a:t>平方公尺以上，且其區位、面積、設置內容及</a:t>
            </a:r>
            <a:r>
              <a:rPr lang="zh-TW" altLang="en-US" sz="1400" b="0" dirty="0" smtClean="0">
                <a:latin typeface="標楷體" pitchFamily="65" charset="-120"/>
                <a:ea typeface="標楷體" pitchFamily="65" charset="-120"/>
              </a:rPr>
              <a:t>公</a:t>
            </a:r>
            <a:endParaRPr lang="en-US" altLang="zh-TW" sz="1400" b="0" dirty="0" smtClean="0">
              <a:latin typeface="標楷體" pitchFamily="65" charset="-120"/>
              <a:ea typeface="標楷體" pitchFamily="65" charset="-120"/>
            </a:endParaRPr>
          </a:p>
          <a:p>
            <a:pPr algn="l"/>
            <a:r>
              <a:rPr lang="zh-TW" altLang="en-US" sz="1400" b="0" dirty="0">
                <a:latin typeface="標楷體" pitchFamily="65" charset="-120"/>
                <a:ea typeface="標楷體" pitchFamily="65" charset="-120"/>
              </a:rPr>
              <a:t> </a:t>
            </a:r>
            <a:r>
              <a:rPr lang="zh-TW" altLang="en-US" sz="1400" b="0" dirty="0" smtClean="0">
                <a:latin typeface="標楷體" pitchFamily="65" charset="-120"/>
                <a:ea typeface="標楷體" pitchFamily="65" charset="-120"/>
              </a:rPr>
              <a:t>  共</a:t>
            </a:r>
            <a:r>
              <a:rPr lang="zh-TW" altLang="en-US" sz="1400" b="0" dirty="0">
                <a:latin typeface="標楷體" pitchFamily="65" charset="-120"/>
                <a:ea typeface="標楷體" pitchFamily="65" charset="-120"/>
              </a:rPr>
              <a:t>設施，經本府審查通過者。</a:t>
            </a:r>
          </a:p>
          <a:p>
            <a:pPr algn="l"/>
            <a:r>
              <a:rPr lang="zh-TW" altLang="en-US" sz="1400" b="0" dirty="0">
                <a:latin typeface="標楷體" pitchFamily="65" charset="-120"/>
                <a:ea typeface="標楷體" pitchFamily="65" charset="-120"/>
              </a:rPr>
              <a:t> </a:t>
            </a:r>
            <a:r>
              <a:rPr lang="zh-TW" altLang="en-US" sz="1400" b="0" dirty="0" smtClean="0">
                <a:latin typeface="標楷體" pitchFamily="65" charset="-120"/>
                <a:ea typeface="標楷體" pitchFamily="65" charset="-120"/>
              </a:rPr>
              <a:t>  </a:t>
            </a:r>
            <a:r>
              <a:rPr lang="en-US" altLang="zh-TW" sz="1400" b="0" dirty="0" smtClean="0">
                <a:latin typeface="標楷體" pitchFamily="65" charset="-120"/>
                <a:ea typeface="標楷體" pitchFamily="65" charset="-120"/>
              </a:rPr>
              <a:t>3</a:t>
            </a:r>
            <a:r>
              <a:rPr lang="en-US" altLang="zh-TW" sz="1400" b="0" dirty="0">
                <a:latin typeface="標楷體" pitchFamily="65" charset="-120"/>
                <a:ea typeface="標楷體" pitchFamily="65" charset="-120"/>
              </a:rPr>
              <a:t>.</a:t>
            </a:r>
            <a:r>
              <a:rPr lang="zh-TW" altLang="en-US" sz="1400" b="0" dirty="0">
                <a:latin typeface="標楷體" pitchFamily="65" charset="-120"/>
                <a:ea typeface="標楷體" pitchFamily="65" charset="-120"/>
              </a:rPr>
              <a:t>倉儲批發業：使用土地面積在一公頃以上五公頃以下</a:t>
            </a:r>
            <a:r>
              <a:rPr lang="zh-TW" altLang="en-US" sz="1400" b="0" dirty="0" smtClean="0">
                <a:latin typeface="標楷體" pitchFamily="65" charset="-120"/>
                <a:ea typeface="標楷體" pitchFamily="65" charset="-120"/>
              </a:rPr>
              <a:t>、</a:t>
            </a:r>
            <a:endParaRPr lang="en-US" altLang="zh-TW" sz="1400" b="0" dirty="0" smtClean="0">
              <a:latin typeface="標楷體" pitchFamily="65" charset="-120"/>
              <a:ea typeface="標楷體" pitchFamily="65" charset="-120"/>
            </a:endParaRPr>
          </a:p>
          <a:p>
            <a:pPr algn="l"/>
            <a:r>
              <a:rPr lang="zh-TW" altLang="en-US" sz="1400" b="0" dirty="0">
                <a:latin typeface="標楷體" pitchFamily="65" charset="-120"/>
                <a:ea typeface="標楷體" pitchFamily="65" charset="-120"/>
              </a:rPr>
              <a:t> </a:t>
            </a:r>
            <a:r>
              <a:rPr lang="zh-TW" altLang="en-US" sz="1400" b="0" dirty="0" smtClean="0">
                <a:latin typeface="標楷體" pitchFamily="65" charset="-120"/>
                <a:ea typeface="標楷體" pitchFamily="65" charset="-120"/>
              </a:rPr>
              <a:t>  並</a:t>
            </a:r>
            <a:r>
              <a:rPr lang="zh-TW" altLang="en-US" sz="1400" b="0" dirty="0">
                <a:latin typeface="標楷體" pitchFamily="65" charset="-120"/>
                <a:ea typeface="標楷體" pitchFamily="65" charset="-120"/>
              </a:rPr>
              <a:t>面臨十二公尺以上道路，且其申請開發事業計畫、</a:t>
            </a:r>
            <a:r>
              <a:rPr lang="zh-TW" altLang="en-US" sz="1400" b="0" dirty="0" smtClean="0">
                <a:latin typeface="標楷體" pitchFamily="65" charset="-120"/>
                <a:ea typeface="標楷體" pitchFamily="65" charset="-120"/>
              </a:rPr>
              <a:t>財  </a:t>
            </a:r>
            <a:endParaRPr lang="en-US" altLang="zh-TW" sz="1400" b="0" dirty="0" smtClean="0">
              <a:latin typeface="標楷體" pitchFamily="65" charset="-120"/>
              <a:ea typeface="標楷體" pitchFamily="65" charset="-120"/>
            </a:endParaRPr>
          </a:p>
          <a:p>
            <a:pPr algn="l"/>
            <a:r>
              <a:rPr lang="zh-TW" altLang="en-US" sz="1400" b="0" dirty="0">
                <a:latin typeface="標楷體" pitchFamily="65" charset="-120"/>
                <a:ea typeface="標楷體" pitchFamily="65" charset="-120"/>
              </a:rPr>
              <a:t> </a:t>
            </a:r>
            <a:r>
              <a:rPr lang="zh-TW" altLang="en-US" sz="1400" b="0" dirty="0" smtClean="0">
                <a:latin typeface="標楷體" pitchFamily="65" charset="-120"/>
                <a:ea typeface="標楷體" pitchFamily="65" charset="-120"/>
              </a:rPr>
              <a:t>  務</a:t>
            </a:r>
            <a:r>
              <a:rPr lang="zh-TW" altLang="en-US" sz="1400" b="0" dirty="0">
                <a:latin typeface="標楷體" pitchFamily="65" charset="-120"/>
                <a:ea typeface="標楷體" pitchFamily="65" charset="-120"/>
              </a:rPr>
              <a:t>計畫、經營管理計畫，經本府審查通過者</a:t>
            </a:r>
            <a:r>
              <a:rPr lang="zh-TW" altLang="en-US" sz="1400" b="0" dirty="0" smtClean="0">
                <a:latin typeface="標楷體" pitchFamily="65" charset="-120"/>
                <a:ea typeface="標楷體" pitchFamily="65" charset="-120"/>
              </a:rPr>
              <a:t>。</a:t>
            </a:r>
            <a:endParaRPr lang="en-US" altLang="zh-TW" sz="1400" b="0" dirty="0" smtClean="0">
              <a:latin typeface="標楷體" pitchFamily="65" charset="-120"/>
              <a:ea typeface="標楷體" pitchFamily="65" charset="-120"/>
            </a:endParaRPr>
          </a:p>
          <a:p>
            <a:pPr algn="l"/>
            <a:r>
              <a:rPr lang="zh-TW" altLang="en-US" sz="1400" b="0" dirty="0">
                <a:latin typeface="標楷體" pitchFamily="65" charset="-120"/>
                <a:ea typeface="標楷體" pitchFamily="65" charset="-120"/>
              </a:rPr>
              <a:t>第二項</a:t>
            </a:r>
            <a:r>
              <a:rPr lang="zh-TW" altLang="en-US" sz="1400" b="0" dirty="0">
                <a:solidFill>
                  <a:srgbClr val="0000FF"/>
                </a:solidFill>
                <a:latin typeface="標楷體" pitchFamily="65" charset="-120"/>
                <a:ea typeface="標楷體" pitchFamily="65" charset="-120"/>
              </a:rPr>
              <a:t>第</a:t>
            </a:r>
            <a:r>
              <a:rPr lang="en-US" altLang="zh-TW" sz="1400" b="0" dirty="0">
                <a:solidFill>
                  <a:srgbClr val="0000FF"/>
                </a:solidFill>
                <a:latin typeface="標楷體" pitchFamily="65" charset="-120"/>
                <a:ea typeface="標楷體" pitchFamily="65" charset="-120"/>
              </a:rPr>
              <a:t>(</a:t>
            </a:r>
            <a:r>
              <a:rPr lang="zh-TW" altLang="en-US" sz="1400" b="0" dirty="0">
                <a:solidFill>
                  <a:srgbClr val="0000FF"/>
                </a:solidFill>
                <a:latin typeface="標楷體" pitchFamily="65" charset="-120"/>
                <a:ea typeface="標楷體" pitchFamily="65" charset="-120"/>
              </a:rPr>
              <a:t>三</a:t>
            </a:r>
            <a:r>
              <a:rPr lang="en-US" altLang="zh-TW" sz="1400" b="0" dirty="0">
                <a:solidFill>
                  <a:srgbClr val="0000FF"/>
                </a:solidFill>
                <a:latin typeface="標楷體" pitchFamily="65" charset="-120"/>
                <a:ea typeface="標楷體" pitchFamily="65" charset="-120"/>
              </a:rPr>
              <a:t>)</a:t>
            </a:r>
            <a:r>
              <a:rPr lang="zh-TW" altLang="en-US" sz="1400" b="0" dirty="0">
                <a:solidFill>
                  <a:srgbClr val="0000FF"/>
                </a:solidFill>
                <a:latin typeface="標楷體" pitchFamily="65" charset="-120"/>
                <a:ea typeface="標楷體" pitchFamily="65" charset="-120"/>
              </a:rPr>
              <a:t>款</a:t>
            </a:r>
            <a:r>
              <a:rPr lang="zh-TW" altLang="en-US" sz="1400" b="0" dirty="0">
                <a:latin typeface="標楷體" pitchFamily="65" charset="-120"/>
                <a:ea typeface="標楷體" pitchFamily="65" charset="-120"/>
              </a:rPr>
              <a:t>設施之使用土地總面積，不得超過該工業區總</a:t>
            </a:r>
            <a:r>
              <a:rPr lang="zh-TW" altLang="en-US" sz="1400" b="0" dirty="0" smtClean="0">
                <a:latin typeface="標楷體" pitchFamily="65" charset="-120"/>
                <a:ea typeface="標楷體" pitchFamily="65" charset="-120"/>
              </a:rPr>
              <a:t>面積</a:t>
            </a:r>
            <a:r>
              <a:rPr lang="zh-TW" altLang="en-US" sz="1400" b="0" dirty="0" smtClean="0">
                <a:solidFill>
                  <a:srgbClr val="0000FF"/>
                </a:solidFill>
                <a:latin typeface="標楷體" pitchFamily="65" charset="-120"/>
                <a:ea typeface="標楷體" pitchFamily="65" charset="-120"/>
              </a:rPr>
              <a:t>百分之二十</a:t>
            </a:r>
            <a:r>
              <a:rPr lang="zh-TW" altLang="en-US" sz="1400" b="0" dirty="0">
                <a:latin typeface="標楷體" pitchFamily="65" charset="-120"/>
                <a:ea typeface="標楷體" pitchFamily="65" charset="-120"/>
              </a:rPr>
              <a:t>；</a:t>
            </a:r>
            <a:r>
              <a:rPr lang="zh-TW" altLang="en-US" sz="1400" b="0" dirty="0">
                <a:solidFill>
                  <a:srgbClr val="0000FF"/>
                </a:solidFill>
                <a:latin typeface="標楷體" pitchFamily="65" charset="-120"/>
                <a:ea typeface="標楷體" pitchFamily="65" charset="-120"/>
              </a:rPr>
              <a:t>第四款</a:t>
            </a:r>
            <a:r>
              <a:rPr lang="zh-TW" altLang="en-US" sz="1400" b="0" dirty="0">
                <a:latin typeface="標楷體" pitchFamily="65" charset="-120"/>
                <a:ea typeface="標楷體" pitchFamily="65" charset="-120"/>
              </a:rPr>
              <a:t>設施之使用土地總面積，不得超過該工業區</a:t>
            </a:r>
            <a:r>
              <a:rPr lang="zh-TW" altLang="en-US" sz="1400" b="0" dirty="0" smtClean="0">
                <a:latin typeface="標楷體" pitchFamily="65" charset="-120"/>
                <a:ea typeface="標楷體" pitchFamily="65" charset="-120"/>
              </a:rPr>
              <a:t>總面積</a:t>
            </a:r>
            <a:r>
              <a:rPr lang="zh-TW" altLang="en-US" sz="1400" b="0" dirty="0">
                <a:solidFill>
                  <a:srgbClr val="0000FF"/>
                </a:solidFill>
                <a:latin typeface="標楷體" pitchFamily="65" charset="-120"/>
                <a:ea typeface="標楷體" pitchFamily="65" charset="-120"/>
              </a:rPr>
              <a:t>百分之三十</a:t>
            </a:r>
            <a:r>
              <a:rPr lang="zh-TW" altLang="en-US" sz="1400" b="0" dirty="0">
                <a:latin typeface="標楷體" pitchFamily="65" charset="-120"/>
                <a:ea typeface="標楷體" pitchFamily="65" charset="-120"/>
              </a:rPr>
              <a:t>。</a:t>
            </a:r>
          </a:p>
        </p:txBody>
      </p:sp>
    </p:spTree>
    <p:extLst>
      <p:ext uri="{BB962C8B-B14F-4D97-AF65-F5344CB8AC3E}">
        <p14:creationId xmlns:p14="http://schemas.microsoft.com/office/powerpoint/2010/main" val="152667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2.5E-6 -7.40741E-7 L -0.00937 -0.80787 " pathEditMode="relative" rAng="0" ptsTypes="AA">
                                      <p:cBhvr>
                                        <p:cTn id="6" dur="2000" fill="hold"/>
                                        <p:tgtEl>
                                          <p:spTgt spid="7"/>
                                        </p:tgtEl>
                                        <p:attrNameLst>
                                          <p:attrName>ppt_x</p:attrName>
                                          <p:attrName>ppt_y</p:attrName>
                                        </p:attrNameLst>
                                      </p:cBhvr>
                                      <p:rCtr x="-469" y="-40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07531" name="Rectangle 4"/>
          <p:cNvSpPr>
            <a:spLocks noChangeArrowheads="1"/>
          </p:cNvSpPr>
          <p:nvPr/>
        </p:nvSpPr>
        <p:spPr bwMode="auto">
          <a:xfrm>
            <a:off x="527050" y="176213"/>
            <a:ext cx="861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a:ea typeface="標楷體" pitchFamily="65" charset="-120"/>
              </a:rPr>
              <a:t>土地使用分區管制</a:t>
            </a:r>
            <a:endParaRPr lang="zh-TW" altLang="en-US" b="0">
              <a:solidFill>
                <a:srgbClr val="0000FF"/>
              </a:solidFill>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文字方塊 7"/>
          <p:cNvSpPr txBox="1"/>
          <p:nvPr/>
        </p:nvSpPr>
        <p:spPr>
          <a:xfrm>
            <a:off x="539750" y="1079500"/>
            <a:ext cx="8208714" cy="5632311"/>
          </a:xfrm>
          <a:prstGeom prst="rect">
            <a:avLst/>
          </a:prstGeom>
          <a:noFill/>
        </p:spPr>
        <p:txBody>
          <a:bodyPr wrap="square" rtlCol="0">
            <a:spAutoFit/>
          </a:bodyPr>
          <a:lstStyle/>
          <a:p>
            <a:pPr marL="457200" indent="-457200" algn="l">
              <a:buFont typeface="+mj-ea"/>
              <a:buAutoNum type="ea1ChtPeriod" startAt="8"/>
            </a:pPr>
            <a:r>
              <a:rPr lang="zh-TW" altLang="en-US" sz="2400" b="0" dirty="0" smtClean="0">
                <a:latin typeface="標楷體" pitchFamily="65" charset="-120"/>
                <a:ea typeface="標楷體" pitchFamily="65" charset="-120"/>
              </a:rPr>
              <a:t>行政區</a:t>
            </a:r>
            <a:r>
              <a:rPr lang="zh-TW" altLang="en-US" sz="2400" b="0" dirty="0">
                <a:latin typeface="標楷體" pitchFamily="65" charset="-120"/>
                <a:ea typeface="標楷體" pitchFamily="65" charset="-120"/>
              </a:rPr>
              <a:t>以供政府機關、自治團體、人民團體及其他公益上需要之</a:t>
            </a:r>
            <a:r>
              <a:rPr lang="zh-TW" altLang="en-US" sz="2400" b="0" dirty="0" smtClean="0">
                <a:latin typeface="標楷體" pitchFamily="65" charset="-120"/>
                <a:ea typeface="標楷體" pitchFamily="65" charset="-120"/>
              </a:rPr>
              <a:t>建築物</a:t>
            </a:r>
            <a:r>
              <a:rPr lang="zh-TW" altLang="en-US" sz="2400" b="0" dirty="0">
                <a:latin typeface="標楷體" pitchFamily="65" charset="-120"/>
                <a:ea typeface="標楷體" pitchFamily="65" charset="-120"/>
              </a:rPr>
              <a:t>使用為主，並得作為附屬之小型商店、飲食店、辦公廳及</a:t>
            </a:r>
            <a:r>
              <a:rPr lang="zh-TW" altLang="en-US" sz="2400" b="0" dirty="0" smtClean="0">
                <a:latin typeface="標楷體" pitchFamily="65" charset="-120"/>
                <a:ea typeface="標楷體" pitchFamily="65" charset="-120"/>
              </a:rPr>
              <a:t>三十個</a:t>
            </a:r>
            <a:r>
              <a:rPr lang="zh-TW" altLang="en-US" sz="2400" b="0" dirty="0">
                <a:latin typeface="標楷體" pitchFamily="65" charset="-120"/>
                <a:ea typeface="標楷體" pitchFamily="65" charset="-120"/>
              </a:rPr>
              <a:t>房間以下之住宿設施使用，但其設置面積不得超過總樓地板</a:t>
            </a:r>
            <a:r>
              <a:rPr lang="zh-TW" altLang="en-US" sz="2400" b="0" dirty="0" smtClean="0">
                <a:latin typeface="標楷體" pitchFamily="65" charset="-120"/>
                <a:ea typeface="標楷體" pitchFamily="65" charset="-120"/>
              </a:rPr>
              <a:t>面積二分之一。</a:t>
            </a:r>
            <a:endParaRPr lang="en-US" altLang="zh-TW" sz="2400" b="0" dirty="0" smtClean="0">
              <a:latin typeface="標楷體" pitchFamily="65" charset="-120"/>
              <a:ea typeface="標楷體" pitchFamily="65" charset="-120"/>
            </a:endParaRPr>
          </a:p>
          <a:p>
            <a:pPr marL="457200" indent="-457200" algn="l">
              <a:buFont typeface="+mj-ea"/>
              <a:buAutoNum type="ea1ChtPeriod" startAt="8"/>
            </a:pPr>
            <a:r>
              <a:rPr lang="zh-TW" altLang="en-US" sz="2400" b="0" dirty="0" smtClean="0">
                <a:latin typeface="標楷體" pitchFamily="65" charset="-120"/>
                <a:ea typeface="標楷體" pitchFamily="65" charset="-120"/>
              </a:rPr>
              <a:t>文</a:t>
            </a:r>
            <a:r>
              <a:rPr lang="zh-TW" altLang="en-US" sz="2400" b="0" dirty="0">
                <a:latin typeface="標楷體" pitchFamily="65" charset="-120"/>
                <a:ea typeface="標楷體" pitchFamily="65" charset="-120"/>
              </a:rPr>
              <a:t>教區以供下列使用為主</a:t>
            </a:r>
            <a:r>
              <a:rPr lang="zh-TW" altLang="en-US" sz="2400" b="0" dirty="0" smtClean="0">
                <a:latin typeface="標楷體" pitchFamily="65" charset="-120"/>
                <a:ea typeface="標楷體" pitchFamily="65" charset="-120"/>
              </a:rPr>
              <a:t>：</a:t>
            </a:r>
            <a:r>
              <a:rPr lang="en-US" altLang="zh-TW" sz="2400" b="0" dirty="0" smtClean="0">
                <a:latin typeface="標楷體" pitchFamily="65" charset="-120"/>
                <a:ea typeface="標楷體" pitchFamily="65" charset="-120"/>
              </a:rPr>
              <a:t>(</a:t>
            </a:r>
            <a:r>
              <a:rPr lang="zh-TW" altLang="en-US" sz="2400" b="0" dirty="0">
                <a:latin typeface="標楷體" pitchFamily="65" charset="-120"/>
                <a:ea typeface="標楷體" pitchFamily="65" charset="-120"/>
              </a:rPr>
              <a:t>一</a:t>
            </a:r>
            <a:r>
              <a:rPr lang="en-US" altLang="zh-TW" sz="2400" b="0" dirty="0">
                <a:latin typeface="標楷體" pitchFamily="65" charset="-120"/>
                <a:ea typeface="標楷體" pitchFamily="65" charset="-120"/>
              </a:rPr>
              <a:t>)</a:t>
            </a:r>
            <a:r>
              <a:rPr lang="zh-TW" altLang="en-US" sz="2400" b="0" dirty="0">
                <a:latin typeface="標楷體" pitchFamily="65" charset="-120"/>
                <a:ea typeface="標楷體" pitchFamily="65" charset="-120"/>
              </a:rPr>
              <a:t>藝術館、博物館、社教館、圖書館、科學館及紀念性建築物</a:t>
            </a:r>
            <a:r>
              <a:rPr lang="zh-TW" altLang="en-US" sz="2400" b="0" dirty="0" smtClean="0">
                <a:latin typeface="標楷體" pitchFamily="65" charset="-120"/>
                <a:ea typeface="標楷體" pitchFamily="65" charset="-120"/>
              </a:rPr>
              <a:t>。</a:t>
            </a:r>
            <a:r>
              <a:rPr lang="en-US" altLang="zh-TW" sz="2400" b="0" dirty="0" smtClean="0">
                <a:latin typeface="標楷體" pitchFamily="65" charset="-120"/>
                <a:ea typeface="標楷體" pitchFamily="65" charset="-120"/>
              </a:rPr>
              <a:t>(</a:t>
            </a:r>
            <a:r>
              <a:rPr lang="zh-TW" altLang="en-US" sz="2400" b="0" dirty="0">
                <a:latin typeface="標楷體" pitchFamily="65" charset="-120"/>
                <a:ea typeface="標楷體" pitchFamily="65" charset="-120"/>
              </a:rPr>
              <a:t>二</a:t>
            </a:r>
            <a:r>
              <a:rPr lang="en-US" altLang="zh-TW" sz="2400" b="0" dirty="0">
                <a:latin typeface="標楷體" pitchFamily="65" charset="-120"/>
                <a:ea typeface="標楷體" pitchFamily="65" charset="-120"/>
              </a:rPr>
              <a:t>)</a:t>
            </a:r>
            <a:r>
              <a:rPr lang="zh-TW" altLang="en-US" sz="2400" b="0" dirty="0">
                <a:latin typeface="標楷體" pitchFamily="65" charset="-120"/>
                <a:ea typeface="標楷體" pitchFamily="65" charset="-120"/>
              </a:rPr>
              <a:t>學校</a:t>
            </a:r>
            <a:r>
              <a:rPr lang="zh-TW" altLang="en-US" sz="2400" b="0" dirty="0" smtClean="0">
                <a:latin typeface="標楷體" pitchFamily="65" charset="-120"/>
                <a:ea typeface="標楷體" pitchFamily="65" charset="-120"/>
              </a:rPr>
              <a:t>。</a:t>
            </a:r>
            <a:r>
              <a:rPr lang="en-US" altLang="zh-TW" sz="2400" b="0" dirty="0" smtClean="0">
                <a:latin typeface="標楷體" pitchFamily="65" charset="-120"/>
                <a:ea typeface="標楷體" pitchFamily="65" charset="-120"/>
              </a:rPr>
              <a:t>(</a:t>
            </a:r>
            <a:r>
              <a:rPr lang="zh-TW" altLang="en-US" sz="2400" b="0" dirty="0">
                <a:latin typeface="標楷體" pitchFamily="65" charset="-120"/>
                <a:ea typeface="標楷體" pitchFamily="65" charset="-120"/>
              </a:rPr>
              <a:t>三</a:t>
            </a:r>
            <a:r>
              <a:rPr lang="en-US" altLang="zh-TW" sz="2400" b="0" dirty="0">
                <a:latin typeface="標楷體" pitchFamily="65" charset="-120"/>
                <a:ea typeface="標楷體" pitchFamily="65" charset="-120"/>
              </a:rPr>
              <a:t>)</a:t>
            </a:r>
            <a:r>
              <a:rPr lang="zh-TW" altLang="en-US" sz="2400" b="0" dirty="0">
                <a:latin typeface="標楷體" pitchFamily="65" charset="-120"/>
                <a:ea typeface="標楷體" pitchFamily="65" charset="-120"/>
              </a:rPr>
              <a:t>體育場所、集會所</a:t>
            </a:r>
            <a:r>
              <a:rPr lang="zh-TW" altLang="en-US" sz="2400" b="0" dirty="0" smtClean="0">
                <a:latin typeface="標楷體" pitchFamily="65" charset="-120"/>
                <a:ea typeface="標楷體" pitchFamily="65" charset="-120"/>
              </a:rPr>
              <a:t>。</a:t>
            </a:r>
            <a:r>
              <a:rPr lang="en-US" altLang="zh-TW" sz="2400" b="0" dirty="0" smtClean="0">
                <a:latin typeface="標楷體" pitchFamily="65" charset="-120"/>
                <a:ea typeface="標楷體" pitchFamily="65" charset="-120"/>
              </a:rPr>
              <a:t>(</a:t>
            </a:r>
            <a:r>
              <a:rPr lang="zh-TW" altLang="en-US" sz="2400" b="0" dirty="0">
                <a:latin typeface="標楷體" pitchFamily="65" charset="-120"/>
                <a:ea typeface="標楷體" pitchFamily="65" charset="-120"/>
              </a:rPr>
              <a:t>四</a:t>
            </a:r>
            <a:r>
              <a:rPr lang="en-US" altLang="zh-TW" sz="2400" b="0" dirty="0">
                <a:latin typeface="標楷體" pitchFamily="65" charset="-120"/>
                <a:ea typeface="標楷體" pitchFamily="65" charset="-120"/>
              </a:rPr>
              <a:t>)</a:t>
            </a:r>
            <a:r>
              <a:rPr lang="zh-TW" altLang="en-US" sz="2400" b="0" dirty="0" smtClean="0">
                <a:latin typeface="標楷體" pitchFamily="65" charset="-120"/>
                <a:ea typeface="標楷體" pitchFamily="65" charset="-120"/>
              </a:rPr>
              <a:t>住宅。</a:t>
            </a:r>
            <a:endParaRPr lang="en-US" altLang="zh-TW" sz="2400" b="0" dirty="0">
              <a:latin typeface="標楷體" pitchFamily="65" charset="-120"/>
              <a:ea typeface="標楷體" pitchFamily="65" charset="-120"/>
            </a:endParaRPr>
          </a:p>
          <a:p>
            <a:pPr marL="457200" indent="-457200" algn="l">
              <a:buFont typeface="+mj-ea"/>
              <a:buAutoNum type="ea1ChtPeriod" startAt="8"/>
            </a:pPr>
            <a:r>
              <a:rPr lang="zh-TW" altLang="en-US" sz="2400" b="0" dirty="0">
                <a:latin typeface="標楷體" pitchFamily="65" charset="-120"/>
                <a:ea typeface="標楷體" pitchFamily="65" charset="-120"/>
              </a:rPr>
              <a:t>風景區為保育及開發自然風景而劃定。區內土地以供下列之使用為限，且風景區內非經本府核准，不得任意變更地形及砍伐樹林，以確實達到保育維護之目的。（一）住宅。（二）宗祠及宗教建築</a:t>
            </a:r>
            <a:r>
              <a:rPr lang="zh-TW" altLang="en-US" sz="2400" b="0" dirty="0" smtClean="0">
                <a:latin typeface="標楷體" pitchFamily="65" charset="-120"/>
                <a:ea typeface="標楷體" pitchFamily="65" charset="-120"/>
              </a:rPr>
              <a:t>。</a:t>
            </a:r>
            <a:r>
              <a:rPr lang="en-US" altLang="zh-TW" sz="2400" b="0" dirty="0" smtClean="0">
                <a:latin typeface="標楷體" pitchFamily="65" charset="-120"/>
                <a:ea typeface="標楷體" pitchFamily="65" charset="-120"/>
              </a:rPr>
              <a:t>…</a:t>
            </a:r>
            <a:r>
              <a:rPr lang="zh-TW" altLang="en-US" sz="2400" b="0" dirty="0" smtClean="0">
                <a:latin typeface="標楷體" pitchFamily="65" charset="-120"/>
                <a:ea typeface="標楷體" pitchFamily="65" charset="-120"/>
              </a:rPr>
              <a:t>。風景區</a:t>
            </a:r>
            <a:r>
              <a:rPr lang="zh-TW" altLang="en-US" sz="2400" b="0" dirty="0">
                <a:latin typeface="標楷體" pitchFamily="65" charset="-120"/>
                <a:ea typeface="標楷體" pitchFamily="65" charset="-120"/>
              </a:rPr>
              <a:t>之開發採開發許可制，其開發規模至少</a:t>
            </a:r>
            <a:r>
              <a:rPr lang="en-US" altLang="zh-TW" sz="2400" b="0" dirty="0">
                <a:latin typeface="標楷體" pitchFamily="65" charset="-120"/>
                <a:ea typeface="標楷體" pitchFamily="65" charset="-120"/>
              </a:rPr>
              <a:t>1 </a:t>
            </a:r>
            <a:r>
              <a:rPr lang="zh-TW" altLang="en-US" sz="2400" b="0" dirty="0">
                <a:latin typeface="標楷體" pitchFamily="65" charset="-120"/>
                <a:ea typeface="標楷體" pitchFamily="65" charset="-120"/>
              </a:rPr>
              <a:t>公頃，經本府</a:t>
            </a:r>
            <a:r>
              <a:rPr lang="zh-TW" altLang="en-US" sz="2400" b="0" dirty="0" smtClean="0">
                <a:latin typeface="標楷體" pitchFamily="65" charset="-120"/>
                <a:ea typeface="標楷體" pitchFamily="65" charset="-120"/>
              </a:rPr>
              <a:t>審查核</a:t>
            </a:r>
            <a:r>
              <a:rPr lang="zh-TW" altLang="en-US" sz="2400" b="0" dirty="0">
                <a:latin typeface="標楷體" pitchFamily="65" charset="-120"/>
                <a:ea typeface="標楷體" pitchFamily="65" charset="-120"/>
              </a:rPr>
              <a:t>可後，始得發照建築。但無法整合至</a:t>
            </a:r>
            <a:r>
              <a:rPr lang="en-US" altLang="zh-TW" sz="2400" b="0" dirty="0">
                <a:latin typeface="標楷體" pitchFamily="65" charset="-120"/>
                <a:ea typeface="標楷體" pitchFamily="65" charset="-120"/>
              </a:rPr>
              <a:t>1 </a:t>
            </a:r>
            <a:r>
              <a:rPr lang="zh-TW" altLang="en-US" sz="2400" b="0" dirty="0">
                <a:latin typeface="標楷體" pitchFamily="65" charset="-120"/>
                <a:ea typeface="標楷體" pitchFamily="65" charset="-120"/>
              </a:rPr>
              <a:t>公頃，經本府另行完成</a:t>
            </a:r>
            <a:r>
              <a:rPr lang="zh-TW" altLang="en-US" sz="2400" b="0" dirty="0" smtClean="0">
                <a:latin typeface="標楷體" pitchFamily="65" charset="-120"/>
                <a:ea typeface="標楷體" pitchFamily="65" charset="-120"/>
              </a:rPr>
              <a:t>細部</a:t>
            </a:r>
            <a:r>
              <a:rPr lang="zh-TW" altLang="en-US" sz="2400" b="0" dirty="0">
                <a:latin typeface="標楷體" pitchFamily="65" charset="-120"/>
                <a:ea typeface="標楷體" pitchFamily="65" charset="-120"/>
              </a:rPr>
              <a:t>計畫及市地重劃者，不在此限</a:t>
            </a:r>
            <a:r>
              <a:rPr lang="zh-TW" altLang="en-US" sz="2400" b="0" dirty="0" smtClean="0">
                <a:latin typeface="標楷體" pitchFamily="65" charset="-120"/>
                <a:ea typeface="標楷體" pitchFamily="65" charset="-120"/>
              </a:rPr>
              <a:t>。前項</a:t>
            </a:r>
            <a:r>
              <a:rPr lang="zh-TW" altLang="en-US" sz="2400" b="0" dirty="0">
                <a:latin typeface="標楷體" pitchFamily="65" charset="-120"/>
                <a:ea typeface="標楷體" pitchFamily="65" charset="-120"/>
              </a:rPr>
              <a:t>之審查程序及條件，由本府定之。</a:t>
            </a:r>
          </a:p>
        </p:txBody>
      </p:sp>
    </p:spTree>
    <p:extLst>
      <p:ext uri="{BB962C8B-B14F-4D97-AF65-F5344CB8AC3E}">
        <p14:creationId xmlns:p14="http://schemas.microsoft.com/office/powerpoint/2010/main" val="22629441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07531" name="Rectangle 4"/>
          <p:cNvSpPr>
            <a:spLocks noChangeArrowheads="1"/>
          </p:cNvSpPr>
          <p:nvPr/>
        </p:nvSpPr>
        <p:spPr bwMode="auto">
          <a:xfrm>
            <a:off x="527050" y="176213"/>
            <a:ext cx="861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a:ea typeface="標楷體" pitchFamily="65" charset="-120"/>
              </a:rPr>
              <a:t>土地使用分區管制</a:t>
            </a:r>
            <a:endParaRPr lang="zh-TW" altLang="en-US" b="0">
              <a:solidFill>
                <a:srgbClr val="0000FF"/>
              </a:solidFill>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文字方塊 7"/>
          <p:cNvSpPr txBox="1"/>
          <p:nvPr/>
        </p:nvSpPr>
        <p:spPr>
          <a:xfrm>
            <a:off x="539750" y="1079500"/>
            <a:ext cx="8208714" cy="4708981"/>
          </a:xfrm>
          <a:prstGeom prst="rect">
            <a:avLst/>
          </a:prstGeom>
          <a:noFill/>
        </p:spPr>
        <p:txBody>
          <a:bodyPr wrap="square" rtlCol="0">
            <a:spAutoFit/>
          </a:bodyPr>
          <a:lstStyle/>
          <a:p>
            <a:pPr marL="457200" indent="-457200" algn="l">
              <a:buFont typeface="+mj-ea"/>
              <a:buAutoNum type="ea1ChtPeriod" startAt="11"/>
            </a:pPr>
            <a:r>
              <a:rPr lang="zh-TW" altLang="en-US" sz="2000" b="0" dirty="0" smtClean="0">
                <a:latin typeface="標楷體" pitchFamily="65" charset="-120"/>
                <a:ea typeface="標楷體" pitchFamily="65" charset="-120"/>
              </a:rPr>
              <a:t>保存</a:t>
            </a:r>
            <a:r>
              <a:rPr lang="zh-TW" altLang="en-US" sz="2000" b="0" dirty="0">
                <a:latin typeface="標楷體" pitchFamily="65" charset="-120"/>
                <a:ea typeface="標楷體" pitchFamily="65" charset="-120"/>
              </a:rPr>
              <a:t>區為維護名勝、古蹟及具有紀念性或藝術價值應保存之</a:t>
            </a:r>
            <a:r>
              <a:rPr lang="zh-TW" altLang="en-US" sz="2000" b="0" dirty="0" smtClean="0">
                <a:latin typeface="標楷體" pitchFamily="65" charset="-120"/>
                <a:ea typeface="標楷體" pitchFamily="65" charset="-120"/>
              </a:rPr>
              <a:t>建築物</a:t>
            </a:r>
            <a:r>
              <a:rPr lang="zh-TW" altLang="en-US" sz="2000" b="0" dirty="0">
                <a:latin typeface="標楷體" pitchFamily="65" charset="-120"/>
                <a:ea typeface="標楷體" pitchFamily="65" charset="-120"/>
              </a:rPr>
              <a:t>，並保全其環境景觀而劃定，以供保存、維護古物、古蹟、</a:t>
            </a:r>
            <a:r>
              <a:rPr lang="zh-TW" altLang="en-US" sz="2000" b="0" dirty="0" smtClean="0">
                <a:latin typeface="標楷體" pitchFamily="65" charset="-120"/>
                <a:ea typeface="標楷體" pitchFamily="65" charset="-120"/>
              </a:rPr>
              <a:t>歷史建築</a:t>
            </a:r>
            <a:r>
              <a:rPr lang="zh-TW" altLang="en-US" sz="2000" b="0" dirty="0">
                <a:latin typeface="標楷體" pitchFamily="65" charset="-120"/>
                <a:ea typeface="標楷體" pitchFamily="65" charset="-120"/>
              </a:rPr>
              <a:t>、民族藝術、民俗與有關文物及自然文化景觀之使用為限</a:t>
            </a:r>
            <a:r>
              <a:rPr lang="zh-TW" altLang="en-US" sz="2000" b="0" dirty="0" smtClean="0">
                <a:latin typeface="標楷體" pitchFamily="65" charset="-120"/>
                <a:ea typeface="標楷體" pitchFamily="65" charset="-120"/>
              </a:rPr>
              <a:t>。</a:t>
            </a:r>
            <a:endParaRPr lang="en-US" altLang="zh-TW" sz="2000" b="0" dirty="0">
              <a:latin typeface="標楷體" pitchFamily="65" charset="-120"/>
              <a:ea typeface="標楷體" pitchFamily="65" charset="-120"/>
            </a:endParaRPr>
          </a:p>
          <a:p>
            <a:pPr marL="457200" indent="-457200" algn="l">
              <a:buFont typeface="+mj-ea"/>
              <a:buAutoNum type="ea1ChtPeriod" startAt="11"/>
            </a:pPr>
            <a:r>
              <a:rPr lang="zh-TW" altLang="en-US" sz="2000" b="0" dirty="0" smtClean="0">
                <a:latin typeface="標楷體" pitchFamily="65" charset="-120"/>
                <a:ea typeface="標楷體" pitchFamily="65" charset="-120"/>
              </a:rPr>
              <a:t>保護區</a:t>
            </a:r>
            <a:r>
              <a:rPr lang="zh-TW" altLang="en-US" sz="2000" b="0" dirty="0">
                <a:latin typeface="標楷體" pitchFamily="65" charset="-120"/>
                <a:ea typeface="標楷體" pitchFamily="65" charset="-120"/>
              </a:rPr>
              <a:t>為國土保安、水土保持、維護天然資源與保護環境及生態功能而劃定，在不妨礙保護區之劃定目的下，經本府審查核准，得為下列之使用：</a:t>
            </a:r>
            <a:r>
              <a:rPr lang="en-US" altLang="zh-TW" sz="2000" b="0" dirty="0">
                <a:latin typeface="標楷體" pitchFamily="65" charset="-120"/>
                <a:ea typeface="標楷體" pitchFamily="65" charset="-120"/>
              </a:rPr>
              <a:t>…</a:t>
            </a:r>
            <a:r>
              <a:rPr lang="en-US" altLang="zh-TW" sz="2000" b="0" dirty="0">
                <a:solidFill>
                  <a:srgbClr val="0000FF"/>
                </a:solidFill>
                <a:latin typeface="標楷體" pitchFamily="65" charset="-120"/>
                <a:ea typeface="標楷體" pitchFamily="65" charset="-120"/>
              </a:rPr>
              <a:t>(</a:t>
            </a:r>
            <a:r>
              <a:rPr lang="zh-TW" altLang="en-US" sz="2000" b="0" dirty="0">
                <a:solidFill>
                  <a:srgbClr val="0000FF"/>
                </a:solidFill>
                <a:latin typeface="標楷體" pitchFamily="65" charset="-120"/>
                <a:ea typeface="標楷體" pitchFamily="65" charset="-120"/>
              </a:rPr>
              <a:t>十七</a:t>
            </a:r>
            <a:r>
              <a:rPr lang="en-US" altLang="zh-TW" sz="2000" b="0" dirty="0">
                <a:solidFill>
                  <a:srgbClr val="0000FF"/>
                </a:solidFill>
                <a:latin typeface="標楷體" pitchFamily="65" charset="-120"/>
                <a:ea typeface="標楷體" pitchFamily="65" charset="-120"/>
              </a:rPr>
              <a:t>)</a:t>
            </a:r>
            <a:r>
              <a:rPr lang="zh-TW" altLang="en-US" sz="2000" b="0" dirty="0">
                <a:latin typeface="標楷體" pitchFamily="65" charset="-120"/>
                <a:ea typeface="標楷體" pitchFamily="65" charset="-120"/>
              </a:rPr>
              <a:t>土地在</a:t>
            </a:r>
            <a:r>
              <a:rPr lang="zh-TW" altLang="en-US" sz="2000" b="0" dirty="0">
                <a:solidFill>
                  <a:srgbClr val="0000FF"/>
                </a:solidFill>
                <a:latin typeface="標楷體" pitchFamily="65" charset="-120"/>
                <a:ea typeface="標楷體" pitchFamily="65" charset="-120"/>
              </a:rPr>
              <a:t>都市計畫發布前已為建地目、編定為可供興建住宅</a:t>
            </a:r>
            <a:r>
              <a:rPr lang="zh-TW" altLang="en-US" sz="2000" b="0" dirty="0" smtClean="0">
                <a:solidFill>
                  <a:srgbClr val="0000FF"/>
                </a:solidFill>
                <a:latin typeface="標楷體" pitchFamily="65" charset="-120"/>
                <a:ea typeface="標楷體" pitchFamily="65" charset="-120"/>
              </a:rPr>
              <a:t>使用</a:t>
            </a:r>
            <a:r>
              <a:rPr lang="zh-TW" altLang="en-US" sz="2000" b="0" dirty="0">
                <a:solidFill>
                  <a:srgbClr val="0000FF"/>
                </a:solidFill>
                <a:latin typeface="標楷體" pitchFamily="65" charset="-120"/>
                <a:ea typeface="標楷體" pitchFamily="65" charset="-120"/>
              </a:rPr>
              <a:t>之建築用地，或已建築供居住使用之合法建築物基地者</a:t>
            </a:r>
            <a:r>
              <a:rPr lang="zh-TW" altLang="en-US" sz="2000" b="0" dirty="0">
                <a:latin typeface="標楷體" pitchFamily="65" charset="-120"/>
                <a:ea typeface="標楷體" pitchFamily="65" charset="-120"/>
              </a:rPr>
              <a:t>，其新建、改建、增建，高度不得超過</a:t>
            </a:r>
            <a:r>
              <a:rPr lang="zh-TW" altLang="en-US" sz="2000" b="0" dirty="0">
                <a:solidFill>
                  <a:srgbClr val="0000FF"/>
                </a:solidFill>
                <a:latin typeface="標楷體" pitchFamily="65" charset="-120"/>
                <a:ea typeface="標楷體" pitchFamily="65" charset="-120"/>
              </a:rPr>
              <a:t>三層樓</a:t>
            </a:r>
            <a:r>
              <a:rPr lang="zh-TW" altLang="en-US" sz="2000" b="0" dirty="0">
                <a:latin typeface="標楷體" pitchFamily="65" charset="-120"/>
                <a:ea typeface="標楷體" pitchFamily="65" charset="-120"/>
              </a:rPr>
              <a:t>，建蔽率最高以百分之</a:t>
            </a:r>
            <a:r>
              <a:rPr lang="zh-TW" altLang="en-US" sz="2000" b="0" dirty="0">
                <a:solidFill>
                  <a:srgbClr val="0000FF"/>
                </a:solidFill>
                <a:latin typeface="標楷體" pitchFamily="65" charset="-120"/>
                <a:ea typeface="標楷體" pitchFamily="65" charset="-120"/>
              </a:rPr>
              <a:t>六十</a:t>
            </a:r>
            <a:r>
              <a:rPr lang="zh-TW" altLang="en-US" sz="2000" b="0" dirty="0">
                <a:latin typeface="標楷體" pitchFamily="65" charset="-120"/>
                <a:ea typeface="標楷體" pitchFamily="65" charset="-120"/>
              </a:rPr>
              <a:t>為限，建築物最大基層面積不得超過</a:t>
            </a:r>
            <a:r>
              <a:rPr lang="zh-TW" altLang="en-US" sz="2000" b="0" dirty="0">
                <a:solidFill>
                  <a:srgbClr val="0000FF"/>
                </a:solidFill>
                <a:latin typeface="標楷體" pitchFamily="65" charset="-120"/>
                <a:ea typeface="標楷體" pitchFamily="65" charset="-120"/>
              </a:rPr>
              <a:t>一百六十五</a:t>
            </a:r>
            <a:r>
              <a:rPr lang="zh-TW" altLang="en-US" sz="2000" b="0" dirty="0">
                <a:latin typeface="標楷體" pitchFamily="65" charset="-120"/>
                <a:ea typeface="標楷體" pitchFamily="65" charset="-120"/>
              </a:rPr>
              <a:t>平方公尺，建築總樓地板面積不得超過</a:t>
            </a:r>
            <a:r>
              <a:rPr lang="zh-TW" altLang="en-US" sz="2000" b="0" dirty="0">
                <a:solidFill>
                  <a:srgbClr val="0000FF"/>
                </a:solidFill>
                <a:latin typeface="標楷體" pitchFamily="65" charset="-120"/>
                <a:ea typeface="標楷體" pitchFamily="65" charset="-120"/>
              </a:rPr>
              <a:t>四百九十五</a:t>
            </a:r>
            <a:r>
              <a:rPr lang="zh-TW" altLang="en-US" sz="2000" b="0" dirty="0">
                <a:latin typeface="標楷體" pitchFamily="65" charset="-120"/>
                <a:ea typeface="標楷體" pitchFamily="65" charset="-120"/>
              </a:rPr>
              <a:t>平方公尺。土地及建築物</a:t>
            </a:r>
            <a:r>
              <a:rPr lang="zh-TW" altLang="en-US" sz="2000" b="0" dirty="0">
                <a:solidFill>
                  <a:srgbClr val="0000FF"/>
                </a:solidFill>
                <a:latin typeface="標楷體" pitchFamily="65" charset="-120"/>
                <a:ea typeface="標楷體" pitchFamily="65" charset="-120"/>
              </a:rPr>
              <a:t>使用項目比照自然村專用區</a:t>
            </a:r>
            <a:r>
              <a:rPr lang="zh-TW" altLang="en-US" sz="2000" b="0" dirty="0">
                <a:latin typeface="標楷體" pitchFamily="65" charset="-120"/>
                <a:ea typeface="標楷體" pitchFamily="65" charset="-120"/>
              </a:rPr>
              <a:t>。</a:t>
            </a:r>
            <a:r>
              <a:rPr lang="en-US" altLang="zh-TW" sz="2000" b="0" dirty="0">
                <a:latin typeface="標楷體" pitchFamily="65" charset="-120"/>
                <a:ea typeface="標楷體" pitchFamily="65" charset="-120"/>
              </a:rPr>
              <a:t>(</a:t>
            </a:r>
            <a:r>
              <a:rPr lang="zh-TW" altLang="en-US" sz="2000" b="0" dirty="0">
                <a:latin typeface="標楷體" pitchFamily="65" charset="-120"/>
                <a:ea typeface="標楷體" pitchFamily="65" charset="-120"/>
              </a:rPr>
              <a:t>十八</a:t>
            </a:r>
            <a:r>
              <a:rPr lang="en-US" altLang="zh-TW" sz="2000" b="0" dirty="0">
                <a:latin typeface="標楷體" pitchFamily="65" charset="-120"/>
                <a:ea typeface="標楷體" pitchFamily="65" charset="-120"/>
              </a:rPr>
              <a:t>)</a:t>
            </a:r>
            <a:r>
              <a:rPr lang="zh-TW" altLang="en-US" sz="2000" b="0" dirty="0">
                <a:latin typeface="標楷體" pitchFamily="65" charset="-120"/>
                <a:ea typeface="標楷體" pitchFamily="65" charset="-120"/>
              </a:rPr>
              <a:t>都市計畫</a:t>
            </a:r>
            <a:r>
              <a:rPr lang="zh-TW" altLang="en-US" sz="2000" b="0" dirty="0">
                <a:solidFill>
                  <a:srgbClr val="0000FF"/>
                </a:solidFill>
                <a:latin typeface="標楷體" pitchFamily="65" charset="-120"/>
                <a:ea typeface="標楷體" pitchFamily="65" charset="-120"/>
              </a:rPr>
              <a:t>發布實施前</a:t>
            </a:r>
            <a:r>
              <a:rPr lang="zh-TW" altLang="en-US" sz="2000" b="0" dirty="0">
                <a:latin typeface="標楷體" pitchFamily="65" charset="-120"/>
                <a:ea typeface="標楷體" pitchFamily="65" charset="-120"/>
              </a:rPr>
              <a:t>，原有依法實際供農作、養殖、畜牧生產且未停止其使用者，得比照農業區之有關規定及條件，申請建築農舍及農業產銷必要設施。但依規定辦理休耕、休養、停養或有不可抗力等事由，而未實際供農作、養殖、畜牧等使用者，視為未停止其使用。</a:t>
            </a:r>
          </a:p>
        </p:txBody>
      </p:sp>
    </p:spTree>
    <p:extLst>
      <p:ext uri="{BB962C8B-B14F-4D97-AF65-F5344CB8AC3E}">
        <p14:creationId xmlns:p14="http://schemas.microsoft.com/office/powerpoint/2010/main" val="47458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0 L 0 -0.25 E" pathEditMode="relative" ptsTypes="">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07531" name="Rectangle 4"/>
          <p:cNvSpPr>
            <a:spLocks noChangeArrowheads="1"/>
          </p:cNvSpPr>
          <p:nvPr/>
        </p:nvSpPr>
        <p:spPr bwMode="auto">
          <a:xfrm>
            <a:off x="527050" y="176213"/>
            <a:ext cx="861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a:ea typeface="標楷體" pitchFamily="65" charset="-120"/>
              </a:rPr>
              <a:t>土地使用分區管制</a:t>
            </a:r>
            <a:endParaRPr lang="zh-TW" altLang="en-US" b="0">
              <a:solidFill>
                <a:srgbClr val="0000FF"/>
              </a:solidFill>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文字方塊 7"/>
          <p:cNvSpPr txBox="1"/>
          <p:nvPr/>
        </p:nvSpPr>
        <p:spPr>
          <a:xfrm>
            <a:off x="539750" y="1079500"/>
            <a:ext cx="8208714" cy="5324535"/>
          </a:xfrm>
          <a:prstGeom prst="rect">
            <a:avLst/>
          </a:prstGeom>
          <a:noFill/>
        </p:spPr>
        <p:txBody>
          <a:bodyPr wrap="square" rtlCol="0">
            <a:spAutoFit/>
          </a:bodyPr>
          <a:lstStyle/>
          <a:p>
            <a:pPr marL="457200" indent="-457200" algn="l">
              <a:buFont typeface="+mj-ea"/>
              <a:buAutoNum type="ea1ChtPeriod" startAt="13"/>
            </a:pPr>
            <a:r>
              <a:rPr lang="zh-TW" altLang="en-US" sz="1700" b="0" dirty="0" smtClean="0">
                <a:latin typeface="標楷體" pitchFamily="65" charset="-120"/>
                <a:ea typeface="標楷體" pitchFamily="65" charset="-120"/>
              </a:rPr>
              <a:t>農業區為保持農業生產而劃定，除保持農業生產外，僅得申請建築農舍及農村聚落，並依下列規定辦理。但經本府審查核准之農業產銷必要設施、</a:t>
            </a:r>
            <a:r>
              <a:rPr lang="en-US" altLang="zh-TW" sz="1700" b="0" dirty="0" smtClean="0">
                <a:latin typeface="標楷體" pitchFamily="65" charset="-120"/>
                <a:ea typeface="標楷體" pitchFamily="65" charset="-120"/>
              </a:rPr>
              <a:t>…</a:t>
            </a:r>
            <a:r>
              <a:rPr lang="zh-TW" altLang="en-US" sz="1700" b="0" dirty="0" smtClean="0">
                <a:latin typeface="標楷體" pitchFamily="65" charset="-120"/>
                <a:ea typeface="標楷體" pitchFamily="65" charset="-120"/>
              </a:rPr>
              <a:t>、第十四點及第</a:t>
            </a:r>
            <a:r>
              <a:rPr lang="zh-TW" altLang="en-US" sz="1700" b="0" dirty="0">
                <a:latin typeface="標楷體" pitchFamily="65" charset="-120"/>
                <a:ea typeface="標楷體" pitchFamily="65" charset="-120"/>
              </a:rPr>
              <a:t>十五點所規定者，不在此限</a:t>
            </a:r>
            <a:r>
              <a:rPr lang="zh-TW" altLang="en-US" sz="1700" b="0" dirty="0" smtClean="0">
                <a:latin typeface="標楷體" pitchFamily="65" charset="-120"/>
                <a:ea typeface="標楷體" pitchFamily="65" charset="-120"/>
              </a:rPr>
              <a:t>：</a:t>
            </a:r>
            <a:endParaRPr lang="en-US" altLang="zh-TW" sz="1700" b="0" dirty="0" smtClean="0">
              <a:latin typeface="標楷體" pitchFamily="65" charset="-120"/>
              <a:ea typeface="標楷體" pitchFamily="65" charset="-120"/>
            </a:endParaRPr>
          </a:p>
          <a:p>
            <a:pPr algn="l"/>
            <a:r>
              <a:rPr lang="zh-TW" altLang="en-US" sz="1700" b="0" dirty="0" smtClean="0">
                <a:latin typeface="標楷體" pitchFamily="65" charset="-120"/>
                <a:ea typeface="標楷體" pitchFamily="65" charset="-120"/>
              </a:rPr>
              <a:t>  （</a:t>
            </a:r>
            <a:r>
              <a:rPr lang="zh-TW" altLang="en-US" sz="1700" b="0" dirty="0">
                <a:latin typeface="標楷體" pitchFamily="65" charset="-120"/>
                <a:ea typeface="標楷體" pitchFamily="65" charset="-120"/>
              </a:rPr>
              <a:t>一）農舍之申請人必須具備農民身分，並應在該農業</a:t>
            </a:r>
            <a:r>
              <a:rPr lang="zh-TW" altLang="en-US" sz="1700" b="0" dirty="0" smtClean="0">
                <a:latin typeface="標楷體" pitchFamily="65" charset="-120"/>
                <a:ea typeface="標楷體" pitchFamily="65" charset="-120"/>
              </a:rPr>
              <a:t>區</a:t>
            </a:r>
            <a:endParaRPr lang="en-US" altLang="zh-TW" sz="1700" b="0" dirty="0" smtClean="0">
              <a:latin typeface="標楷體" pitchFamily="65" charset="-120"/>
              <a:ea typeface="標楷體" pitchFamily="65" charset="-120"/>
            </a:endParaRPr>
          </a:p>
          <a:p>
            <a:pPr algn="l"/>
            <a:r>
              <a:rPr lang="zh-TW" altLang="en-US" sz="1700" b="0" dirty="0">
                <a:latin typeface="標楷體" pitchFamily="65" charset="-120"/>
                <a:ea typeface="標楷體" pitchFamily="65" charset="-120"/>
              </a:rPr>
              <a:t> </a:t>
            </a:r>
            <a:r>
              <a:rPr lang="zh-TW" altLang="en-US" sz="1700" b="0" dirty="0" smtClean="0">
                <a:latin typeface="標楷體" pitchFamily="65" charset="-120"/>
                <a:ea typeface="標楷體" pitchFamily="65" charset="-120"/>
              </a:rPr>
              <a:t>  內</a:t>
            </a:r>
            <a:r>
              <a:rPr lang="zh-TW" altLang="en-US" sz="1700" b="0" dirty="0">
                <a:latin typeface="標楷體" pitchFamily="65" charset="-120"/>
                <a:ea typeface="標楷體" pitchFamily="65" charset="-120"/>
              </a:rPr>
              <a:t>有農地或農場。（二）農舍之高度不得超過三層樓</a:t>
            </a:r>
            <a:r>
              <a:rPr lang="zh-TW" altLang="en-US" sz="1700" b="0" dirty="0" smtClean="0">
                <a:latin typeface="標楷體" pitchFamily="65" charset="-120"/>
                <a:ea typeface="標楷體" pitchFamily="65" charset="-120"/>
              </a:rPr>
              <a:t>，</a:t>
            </a:r>
            <a:endParaRPr lang="en-US" altLang="zh-TW" sz="1700" b="0" dirty="0" smtClean="0">
              <a:latin typeface="標楷體" pitchFamily="65" charset="-120"/>
              <a:ea typeface="標楷體" pitchFamily="65" charset="-120"/>
            </a:endParaRPr>
          </a:p>
          <a:p>
            <a:pPr algn="l"/>
            <a:r>
              <a:rPr lang="zh-TW" altLang="en-US" sz="1700" b="0" dirty="0">
                <a:latin typeface="標楷體" pitchFamily="65" charset="-120"/>
                <a:ea typeface="標楷體" pitchFamily="65" charset="-120"/>
              </a:rPr>
              <a:t> </a:t>
            </a:r>
            <a:r>
              <a:rPr lang="zh-TW" altLang="en-US" sz="1700" b="0" dirty="0" smtClean="0">
                <a:latin typeface="標楷體" pitchFamily="65" charset="-120"/>
                <a:ea typeface="標楷體" pitchFamily="65" charset="-120"/>
              </a:rPr>
              <a:t>  建築面積</a:t>
            </a:r>
            <a:r>
              <a:rPr lang="zh-TW" altLang="en-US" sz="1700" b="0" dirty="0">
                <a:latin typeface="標楷體" pitchFamily="65" charset="-120"/>
                <a:ea typeface="標楷體" pitchFamily="65" charset="-120"/>
              </a:rPr>
              <a:t>不得超過申請人所有農業用地或農場及已有</a:t>
            </a:r>
            <a:r>
              <a:rPr lang="zh-TW" altLang="en-US" sz="1700" b="0" dirty="0" smtClean="0">
                <a:latin typeface="標楷體" pitchFamily="65" charset="-120"/>
                <a:ea typeface="標楷體" pitchFamily="65" charset="-120"/>
              </a:rPr>
              <a:t>建</a:t>
            </a:r>
            <a:endParaRPr lang="en-US" altLang="zh-TW" sz="1700" b="0" dirty="0" smtClean="0">
              <a:latin typeface="標楷體" pitchFamily="65" charset="-120"/>
              <a:ea typeface="標楷體" pitchFamily="65" charset="-120"/>
            </a:endParaRPr>
          </a:p>
          <a:p>
            <a:pPr algn="l"/>
            <a:r>
              <a:rPr lang="zh-TW" altLang="en-US" sz="1700" b="0" dirty="0">
                <a:latin typeface="標楷體" pitchFamily="65" charset="-120"/>
                <a:ea typeface="標楷體" pitchFamily="65" charset="-120"/>
              </a:rPr>
              <a:t> </a:t>
            </a:r>
            <a:r>
              <a:rPr lang="zh-TW" altLang="en-US" sz="1700" b="0" dirty="0" smtClean="0">
                <a:latin typeface="標楷體" pitchFamily="65" charset="-120"/>
                <a:ea typeface="標楷體" pitchFamily="65" charset="-120"/>
              </a:rPr>
              <a:t>  築</a:t>
            </a:r>
            <a:r>
              <a:rPr lang="zh-TW" altLang="en-US" sz="1700" b="0" dirty="0">
                <a:latin typeface="標楷體" pitchFamily="65" charset="-120"/>
                <a:ea typeface="標楷體" pitchFamily="65" charset="-120"/>
              </a:rPr>
              <a:t>用地合計總面積</a:t>
            </a:r>
            <a:r>
              <a:rPr lang="zh-TW" altLang="en-US" sz="1700" b="0" dirty="0">
                <a:solidFill>
                  <a:srgbClr val="0000FF"/>
                </a:solidFill>
                <a:latin typeface="標楷體" pitchFamily="65" charset="-120"/>
                <a:ea typeface="標楷體" pitchFamily="65" charset="-120"/>
              </a:rPr>
              <a:t>百分之三十</a:t>
            </a:r>
            <a:r>
              <a:rPr lang="zh-TW" altLang="en-US" sz="1700" b="0" dirty="0">
                <a:latin typeface="標楷體" pitchFamily="65" charset="-120"/>
                <a:ea typeface="標楷體" pitchFamily="65" charset="-120"/>
              </a:rPr>
              <a:t>，</a:t>
            </a:r>
            <a:r>
              <a:rPr lang="zh-TW" altLang="en-US" sz="1700" b="0" dirty="0">
                <a:solidFill>
                  <a:srgbClr val="0000FF"/>
                </a:solidFill>
                <a:latin typeface="標楷體" pitchFamily="65" charset="-120"/>
                <a:ea typeface="標楷體" pitchFamily="65" charset="-120"/>
              </a:rPr>
              <a:t>最大基層建築面積不</a:t>
            </a:r>
            <a:r>
              <a:rPr lang="zh-TW" altLang="en-US" sz="1700" b="0" dirty="0" smtClean="0">
                <a:solidFill>
                  <a:srgbClr val="0000FF"/>
                </a:solidFill>
                <a:latin typeface="標楷體" pitchFamily="65" charset="-120"/>
                <a:ea typeface="標楷體" pitchFamily="65" charset="-120"/>
              </a:rPr>
              <a:t>得</a:t>
            </a:r>
            <a:endParaRPr lang="en-US" altLang="zh-TW" sz="1700" b="0" dirty="0" smtClean="0">
              <a:solidFill>
                <a:srgbClr val="0000FF"/>
              </a:solidFill>
              <a:latin typeface="標楷體" pitchFamily="65" charset="-120"/>
              <a:ea typeface="標楷體" pitchFamily="65" charset="-120"/>
            </a:endParaRPr>
          </a:p>
          <a:p>
            <a:pPr algn="l"/>
            <a:r>
              <a:rPr lang="zh-TW" altLang="en-US" sz="1700" b="0" dirty="0">
                <a:solidFill>
                  <a:srgbClr val="0000FF"/>
                </a:solidFill>
                <a:latin typeface="標楷體" pitchFamily="65" charset="-120"/>
                <a:ea typeface="標楷體" pitchFamily="65" charset="-120"/>
              </a:rPr>
              <a:t> </a:t>
            </a:r>
            <a:r>
              <a:rPr lang="zh-TW" altLang="en-US" sz="1700" b="0" dirty="0" smtClean="0">
                <a:solidFill>
                  <a:srgbClr val="0000FF"/>
                </a:solidFill>
                <a:latin typeface="標楷體" pitchFamily="65" charset="-120"/>
                <a:ea typeface="標楷體" pitchFamily="65" charset="-120"/>
              </a:rPr>
              <a:t>  超過</a:t>
            </a:r>
            <a:r>
              <a:rPr lang="zh-TW" altLang="en-US" sz="1700" b="0" dirty="0">
                <a:solidFill>
                  <a:srgbClr val="0000FF"/>
                </a:solidFill>
                <a:latin typeface="標楷體" pitchFamily="65" charset="-120"/>
                <a:ea typeface="標楷體" pitchFamily="65" charset="-120"/>
              </a:rPr>
              <a:t>一百六十五平方公尺</a:t>
            </a:r>
            <a:r>
              <a:rPr lang="zh-TW" altLang="en-US" sz="1700" b="0" dirty="0">
                <a:latin typeface="標楷體" pitchFamily="65" charset="-120"/>
                <a:ea typeface="標楷體" pitchFamily="65" charset="-120"/>
              </a:rPr>
              <a:t>，</a:t>
            </a:r>
            <a:r>
              <a:rPr lang="zh-TW" altLang="en-US" sz="1700" b="0" dirty="0">
                <a:solidFill>
                  <a:srgbClr val="0000FF"/>
                </a:solidFill>
                <a:latin typeface="標楷體" pitchFamily="65" charset="-120"/>
                <a:ea typeface="標楷體" pitchFamily="65" charset="-120"/>
              </a:rPr>
              <a:t>建築總樓地板面積不得</a:t>
            </a:r>
            <a:r>
              <a:rPr lang="zh-TW" altLang="en-US" sz="1700" b="0" dirty="0" smtClean="0">
                <a:solidFill>
                  <a:srgbClr val="0000FF"/>
                </a:solidFill>
                <a:latin typeface="標楷體" pitchFamily="65" charset="-120"/>
                <a:ea typeface="標楷體" pitchFamily="65" charset="-120"/>
              </a:rPr>
              <a:t>超過</a:t>
            </a:r>
            <a:endParaRPr lang="en-US" altLang="zh-TW" sz="1700" b="0" dirty="0" smtClean="0">
              <a:solidFill>
                <a:srgbClr val="0000FF"/>
              </a:solidFill>
              <a:latin typeface="標楷體" pitchFamily="65" charset="-120"/>
              <a:ea typeface="標楷體" pitchFamily="65" charset="-120"/>
            </a:endParaRPr>
          </a:p>
          <a:p>
            <a:pPr algn="l"/>
            <a:r>
              <a:rPr lang="zh-TW" altLang="en-US" sz="1700" b="0" dirty="0">
                <a:solidFill>
                  <a:srgbClr val="0000FF"/>
                </a:solidFill>
                <a:latin typeface="標楷體" pitchFamily="65" charset="-120"/>
                <a:ea typeface="標楷體" pitchFamily="65" charset="-120"/>
              </a:rPr>
              <a:t> </a:t>
            </a:r>
            <a:r>
              <a:rPr lang="zh-TW" altLang="en-US" sz="1700" b="0" dirty="0" smtClean="0">
                <a:solidFill>
                  <a:srgbClr val="0000FF"/>
                </a:solidFill>
                <a:latin typeface="標楷體" pitchFamily="65" charset="-120"/>
                <a:ea typeface="標楷體" pitchFamily="65" charset="-120"/>
              </a:rPr>
              <a:t>  三百五十</a:t>
            </a:r>
            <a:r>
              <a:rPr lang="zh-TW" altLang="en-US" sz="1700" b="0" dirty="0">
                <a:solidFill>
                  <a:srgbClr val="0000FF"/>
                </a:solidFill>
                <a:latin typeface="標楷體" pitchFamily="65" charset="-120"/>
                <a:ea typeface="標楷體" pitchFamily="65" charset="-120"/>
              </a:rPr>
              <a:t>平方公尺</a:t>
            </a:r>
            <a:r>
              <a:rPr lang="zh-TW" altLang="en-US" sz="1700" b="0" dirty="0">
                <a:latin typeface="標楷體" pitchFamily="65" charset="-120"/>
                <a:ea typeface="標楷體" pitchFamily="65" charset="-120"/>
              </a:rPr>
              <a:t>，與都市計畫</a:t>
            </a:r>
            <a:r>
              <a:rPr lang="zh-TW" altLang="en-US" sz="1700" b="0" dirty="0">
                <a:solidFill>
                  <a:srgbClr val="0000FF"/>
                </a:solidFill>
                <a:latin typeface="標楷體" pitchFamily="65" charset="-120"/>
                <a:ea typeface="標楷體" pitchFamily="65" charset="-120"/>
              </a:rPr>
              <a:t>道路境界之距離不得</a:t>
            </a:r>
            <a:r>
              <a:rPr lang="zh-TW" altLang="en-US" sz="1700" b="0" dirty="0" smtClean="0">
                <a:solidFill>
                  <a:srgbClr val="0000FF"/>
                </a:solidFill>
                <a:latin typeface="標楷體" pitchFamily="65" charset="-120"/>
                <a:ea typeface="標楷體" pitchFamily="65" charset="-120"/>
              </a:rPr>
              <a:t>小</a:t>
            </a:r>
            <a:endParaRPr lang="en-US" altLang="zh-TW" sz="1700" b="0" dirty="0" smtClean="0">
              <a:solidFill>
                <a:srgbClr val="0000FF"/>
              </a:solidFill>
              <a:latin typeface="標楷體" pitchFamily="65" charset="-120"/>
              <a:ea typeface="標楷體" pitchFamily="65" charset="-120"/>
            </a:endParaRPr>
          </a:p>
          <a:p>
            <a:pPr algn="l"/>
            <a:r>
              <a:rPr lang="zh-TW" altLang="en-US" sz="1700" b="0" dirty="0">
                <a:solidFill>
                  <a:srgbClr val="0000FF"/>
                </a:solidFill>
                <a:latin typeface="標楷體" pitchFamily="65" charset="-120"/>
                <a:ea typeface="標楷體" pitchFamily="65" charset="-120"/>
              </a:rPr>
              <a:t> </a:t>
            </a:r>
            <a:r>
              <a:rPr lang="zh-TW" altLang="en-US" sz="1700" b="0" dirty="0" smtClean="0">
                <a:solidFill>
                  <a:srgbClr val="0000FF"/>
                </a:solidFill>
                <a:latin typeface="標楷體" pitchFamily="65" charset="-120"/>
                <a:ea typeface="標楷體" pitchFamily="65" charset="-120"/>
              </a:rPr>
              <a:t>  於</a:t>
            </a:r>
            <a:r>
              <a:rPr lang="zh-TW" altLang="en-US" sz="1700" b="0" dirty="0">
                <a:solidFill>
                  <a:srgbClr val="0000FF"/>
                </a:solidFill>
                <a:latin typeface="標楷體" pitchFamily="65" charset="-120"/>
                <a:ea typeface="標楷體" pitchFamily="65" charset="-120"/>
              </a:rPr>
              <a:t>八公尺</a:t>
            </a:r>
            <a:r>
              <a:rPr lang="zh-TW" altLang="en-US" sz="1700" b="0" dirty="0">
                <a:latin typeface="標楷體" pitchFamily="65" charset="-120"/>
                <a:ea typeface="標楷體" pitchFamily="65" charset="-120"/>
              </a:rPr>
              <a:t>；臨計畫道路屬車轍道者之距離不得小於四</a:t>
            </a:r>
            <a:r>
              <a:rPr lang="zh-TW" altLang="en-US" sz="1700" b="0" dirty="0" smtClean="0">
                <a:latin typeface="標楷體" pitchFamily="65" charset="-120"/>
                <a:ea typeface="標楷體" pitchFamily="65" charset="-120"/>
              </a:rPr>
              <a:t>公</a:t>
            </a:r>
            <a:endParaRPr lang="en-US" altLang="zh-TW" sz="1700" b="0" dirty="0" smtClean="0">
              <a:latin typeface="標楷體" pitchFamily="65" charset="-120"/>
              <a:ea typeface="標楷體" pitchFamily="65" charset="-120"/>
            </a:endParaRPr>
          </a:p>
          <a:p>
            <a:pPr algn="l"/>
            <a:r>
              <a:rPr lang="zh-TW" altLang="en-US" sz="1700" b="0" dirty="0">
                <a:latin typeface="標楷體" pitchFamily="65" charset="-120"/>
                <a:ea typeface="標楷體" pitchFamily="65" charset="-120"/>
              </a:rPr>
              <a:t> </a:t>
            </a:r>
            <a:r>
              <a:rPr lang="zh-TW" altLang="en-US" sz="1700" b="0" dirty="0" smtClean="0">
                <a:latin typeface="標楷體" pitchFamily="65" charset="-120"/>
                <a:ea typeface="標楷體" pitchFamily="65" charset="-120"/>
              </a:rPr>
              <a:t>  尺</a:t>
            </a:r>
            <a:r>
              <a:rPr lang="zh-TW" altLang="en-US" sz="1700" b="0" dirty="0">
                <a:latin typeface="標楷體" pitchFamily="65" charset="-120"/>
                <a:ea typeface="標楷體" pitchFamily="65" charset="-120"/>
              </a:rPr>
              <a:t>。（三）農舍不得擅自變更使用。（四）</a:t>
            </a:r>
            <a:r>
              <a:rPr lang="zh-TW" altLang="en-US" sz="1700" b="0" dirty="0">
                <a:solidFill>
                  <a:srgbClr val="0000FF"/>
                </a:solidFill>
                <a:latin typeface="標楷體" pitchFamily="65" charset="-120"/>
                <a:ea typeface="標楷體" pitchFamily="65" charset="-120"/>
              </a:rPr>
              <a:t>依農業</a:t>
            </a:r>
            <a:r>
              <a:rPr lang="zh-TW" altLang="en-US" sz="1700" b="0" dirty="0" smtClean="0">
                <a:solidFill>
                  <a:srgbClr val="0000FF"/>
                </a:solidFill>
                <a:latin typeface="標楷體" pitchFamily="65" charset="-120"/>
                <a:ea typeface="標楷體" pitchFamily="65" charset="-120"/>
              </a:rPr>
              <a:t>用地</a:t>
            </a:r>
            <a:endParaRPr lang="en-US" altLang="zh-TW" sz="1700" b="0" dirty="0" smtClean="0">
              <a:solidFill>
                <a:srgbClr val="0000FF"/>
              </a:solidFill>
              <a:latin typeface="標楷體" pitchFamily="65" charset="-120"/>
              <a:ea typeface="標楷體" pitchFamily="65" charset="-120"/>
            </a:endParaRPr>
          </a:p>
          <a:p>
            <a:pPr algn="l"/>
            <a:r>
              <a:rPr lang="zh-TW" altLang="en-US" sz="1700" b="0" dirty="0">
                <a:solidFill>
                  <a:srgbClr val="0000FF"/>
                </a:solidFill>
                <a:latin typeface="標楷體" pitchFamily="65" charset="-120"/>
                <a:ea typeface="標楷體" pitchFamily="65" charset="-120"/>
              </a:rPr>
              <a:t> </a:t>
            </a:r>
            <a:r>
              <a:rPr lang="zh-TW" altLang="en-US" sz="1700" b="0" dirty="0" smtClean="0">
                <a:solidFill>
                  <a:srgbClr val="0000FF"/>
                </a:solidFill>
                <a:latin typeface="標楷體" pitchFamily="65" charset="-120"/>
                <a:ea typeface="標楷體" pitchFamily="65" charset="-120"/>
              </a:rPr>
              <a:t>  興建</a:t>
            </a:r>
            <a:r>
              <a:rPr lang="zh-TW" altLang="en-US" sz="1700" b="0" dirty="0">
                <a:solidFill>
                  <a:srgbClr val="0000FF"/>
                </a:solidFill>
                <a:latin typeface="標楷體" pitchFamily="65" charset="-120"/>
                <a:ea typeface="標楷體" pitchFamily="65" charset="-120"/>
              </a:rPr>
              <a:t>農舍辦法申請集村興建農舍者，每戶核算之最大</a:t>
            </a:r>
            <a:r>
              <a:rPr lang="zh-TW" altLang="en-US" sz="1700" b="0" dirty="0" smtClean="0">
                <a:solidFill>
                  <a:srgbClr val="0000FF"/>
                </a:solidFill>
                <a:latin typeface="標楷體" pitchFamily="65" charset="-120"/>
                <a:ea typeface="標楷體" pitchFamily="65" charset="-120"/>
              </a:rPr>
              <a:t>建</a:t>
            </a:r>
            <a:endParaRPr lang="en-US" altLang="zh-TW" sz="1700" b="0" dirty="0" smtClean="0">
              <a:solidFill>
                <a:srgbClr val="0000FF"/>
              </a:solidFill>
              <a:latin typeface="標楷體" pitchFamily="65" charset="-120"/>
              <a:ea typeface="標楷體" pitchFamily="65" charset="-120"/>
            </a:endParaRPr>
          </a:p>
          <a:p>
            <a:pPr algn="l"/>
            <a:r>
              <a:rPr lang="zh-TW" altLang="en-US" sz="1700" b="0" dirty="0">
                <a:solidFill>
                  <a:srgbClr val="0000FF"/>
                </a:solidFill>
                <a:latin typeface="標楷體" pitchFamily="65" charset="-120"/>
                <a:ea typeface="標楷體" pitchFamily="65" charset="-120"/>
              </a:rPr>
              <a:t> </a:t>
            </a:r>
            <a:r>
              <a:rPr lang="zh-TW" altLang="en-US" sz="1700" b="0" dirty="0" smtClean="0">
                <a:solidFill>
                  <a:srgbClr val="0000FF"/>
                </a:solidFill>
                <a:latin typeface="標楷體" pitchFamily="65" charset="-120"/>
                <a:ea typeface="標楷體" pitchFamily="65" charset="-120"/>
              </a:rPr>
              <a:t>  築</a:t>
            </a:r>
            <a:r>
              <a:rPr lang="zh-TW" altLang="en-US" sz="1700" b="0" dirty="0">
                <a:solidFill>
                  <a:srgbClr val="0000FF"/>
                </a:solidFill>
                <a:latin typeface="標楷體" pitchFamily="65" charset="-120"/>
                <a:ea typeface="標楷體" pitchFamily="65" charset="-120"/>
              </a:rPr>
              <a:t>基地面積不得超過二百七十五平方公尺，建築高度</a:t>
            </a:r>
            <a:r>
              <a:rPr lang="zh-TW" altLang="en-US" sz="1700" b="0" dirty="0" smtClean="0">
                <a:solidFill>
                  <a:srgbClr val="0000FF"/>
                </a:solidFill>
                <a:latin typeface="標楷體" pitchFamily="65" charset="-120"/>
                <a:ea typeface="標楷體" pitchFamily="65" charset="-120"/>
              </a:rPr>
              <a:t>不</a:t>
            </a:r>
            <a:endParaRPr lang="en-US" altLang="zh-TW" sz="1700" b="0" dirty="0" smtClean="0">
              <a:solidFill>
                <a:srgbClr val="0000FF"/>
              </a:solidFill>
              <a:latin typeface="標楷體" pitchFamily="65" charset="-120"/>
              <a:ea typeface="標楷體" pitchFamily="65" charset="-120"/>
            </a:endParaRPr>
          </a:p>
          <a:p>
            <a:pPr algn="l"/>
            <a:r>
              <a:rPr lang="zh-TW" altLang="en-US" sz="1700" b="0" dirty="0">
                <a:solidFill>
                  <a:srgbClr val="0000FF"/>
                </a:solidFill>
                <a:latin typeface="標楷體" pitchFamily="65" charset="-120"/>
                <a:ea typeface="標楷體" pitchFamily="65" charset="-120"/>
              </a:rPr>
              <a:t> </a:t>
            </a:r>
            <a:r>
              <a:rPr lang="zh-TW" altLang="en-US" sz="1700" b="0" dirty="0" smtClean="0">
                <a:solidFill>
                  <a:srgbClr val="0000FF"/>
                </a:solidFill>
                <a:latin typeface="標楷體" pitchFamily="65" charset="-120"/>
                <a:ea typeface="標楷體" pitchFamily="65" charset="-120"/>
              </a:rPr>
              <a:t>  得</a:t>
            </a:r>
            <a:r>
              <a:rPr lang="zh-TW" altLang="en-US" sz="1700" b="0" dirty="0">
                <a:solidFill>
                  <a:srgbClr val="0000FF"/>
                </a:solidFill>
                <a:latin typeface="標楷體" pitchFamily="65" charset="-120"/>
                <a:ea typeface="標楷體" pitchFamily="65" charset="-120"/>
              </a:rPr>
              <a:t>超過</a:t>
            </a:r>
            <a:r>
              <a:rPr lang="en-US" altLang="zh-TW" sz="1700" b="0" dirty="0">
                <a:solidFill>
                  <a:srgbClr val="0000FF"/>
                </a:solidFill>
                <a:latin typeface="標楷體" pitchFamily="65" charset="-120"/>
                <a:ea typeface="標楷體" pitchFamily="65" charset="-120"/>
              </a:rPr>
              <a:t>4 </a:t>
            </a:r>
            <a:r>
              <a:rPr lang="zh-TW" altLang="en-US" sz="1700" b="0" dirty="0">
                <a:solidFill>
                  <a:srgbClr val="0000FF"/>
                </a:solidFill>
                <a:latin typeface="標楷體" pitchFamily="65" charset="-120"/>
                <a:ea typeface="標楷體" pitchFamily="65" charset="-120"/>
              </a:rPr>
              <a:t>層樓或簷高</a:t>
            </a:r>
            <a:r>
              <a:rPr lang="en-US" altLang="zh-TW" sz="1700" b="0" dirty="0">
                <a:solidFill>
                  <a:srgbClr val="0000FF"/>
                </a:solidFill>
                <a:latin typeface="標楷體" pitchFamily="65" charset="-120"/>
                <a:ea typeface="標楷體" pitchFamily="65" charset="-120"/>
              </a:rPr>
              <a:t>14 </a:t>
            </a:r>
            <a:r>
              <a:rPr lang="zh-TW" altLang="en-US" sz="1700" b="0" dirty="0">
                <a:solidFill>
                  <a:srgbClr val="0000FF"/>
                </a:solidFill>
                <a:latin typeface="標楷體" pitchFamily="65" charset="-120"/>
                <a:ea typeface="標楷體" pitchFamily="65" charset="-120"/>
              </a:rPr>
              <a:t>公尺</a:t>
            </a:r>
            <a:r>
              <a:rPr lang="zh-TW" altLang="en-US" sz="1700" b="0" dirty="0" smtClean="0">
                <a:solidFill>
                  <a:srgbClr val="0000FF"/>
                </a:solidFill>
                <a:latin typeface="標楷體" pitchFamily="65" charset="-120"/>
                <a:ea typeface="標楷體" pitchFamily="65" charset="-120"/>
              </a:rPr>
              <a:t>。</a:t>
            </a:r>
            <a:endParaRPr lang="en-US" altLang="zh-TW" sz="1700" b="0" dirty="0">
              <a:solidFill>
                <a:srgbClr val="0000FF"/>
              </a:solidFill>
              <a:latin typeface="標楷體" pitchFamily="65" charset="-120"/>
              <a:ea typeface="標楷體" pitchFamily="65" charset="-120"/>
            </a:endParaRPr>
          </a:p>
          <a:p>
            <a:pPr algn="l"/>
            <a:r>
              <a:rPr lang="zh-TW" altLang="en-US" sz="1700" b="0" dirty="0">
                <a:latin typeface="標楷體" pitchFamily="65" charset="-120"/>
                <a:ea typeface="標楷體" pitchFamily="65" charset="-120"/>
              </a:rPr>
              <a:t>前項所定農業產銷必要設施，不得擅自變更使用，其種類由中央</a:t>
            </a:r>
            <a:r>
              <a:rPr lang="zh-TW" altLang="en-US" sz="1700" b="0" dirty="0" smtClean="0">
                <a:latin typeface="標楷體" pitchFamily="65" charset="-120"/>
                <a:ea typeface="標楷體" pitchFamily="65" charset="-120"/>
              </a:rPr>
              <a:t>目的</a:t>
            </a:r>
            <a:r>
              <a:rPr lang="zh-TW" altLang="en-US" sz="1700" b="0" dirty="0">
                <a:latin typeface="標楷體" pitchFamily="65" charset="-120"/>
                <a:ea typeface="標楷體" pitchFamily="65" charset="-120"/>
              </a:rPr>
              <a:t>事業主管機關定之；其建蔽率除屠宰場及畜牧廢棄物處理場</a:t>
            </a:r>
            <a:r>
              <a:rPr lang="zh-TW" altLang="en-US" sz="1700" b="0" dirty="0" smtClean="0">
                <a:latin typeface="標楷體" pitchFamily="65" charset="-120"/>
                <a:ea typeface="標楷體" pitchFamily="65" charset="-120"/>
              </a:rPr>
              <a:t>外不</a:t>
            </a:r>
            <a:r>
              <a:rPr lang="zh-TW" altLang="en-US" sz="1700" b="0" dirty="0">
                <a:latin typeface="標楷體" pitchFamily="65" charset="-120"/>
                <a:ea typeface="標楷體" pitchFamily="65" charset="-120"/>
              </a:rPr>
              <a:t>得超過百分之六十，並不得供為居室、工廠及其他非農業產銷</a:t>
            </a:r>
            <a:r>
              <a:rPr lang="zh-TW" altLang="en-US" sz="1700" b="0" dirty="0" smtClean="0">
                <a:latin typeface="標楷體" pitchFamily="65" charset="-120"/>
                <a:ea typeface="標楷體" pitchFamily="65" charset="-120"/>
              </a:rPr>
              <a:t>必要</a:t>
            </a:r>
            <a:r>
              <a:rPr lang="zh-TW" altLang="en-US" sz="1700" b="0" dirty="0">
                <a:latin typeface="標楷體" pitchFamily="65" charset="-120"/>
                <a:ea typeface="標楷體" pitchFamily="65" charset="-120"/>
              </a:rPr>
              <a:t>設施使用。</a:t>
            </a:r>
          </a:p>
          <a:p>
            <a:pPr algn="l"/>
            <a:r>
              <a:rPr lang="zh-TW" altLang="en-US" sz="1700" b="0" dirty="0">
                <a:latin typeface="標楷體" pitchFamily="65" charset="-120"/>
                <a:ea typeface="標楷體" pitchFamily="65" charset="-120"/>
              </a:rPr>
              <a:t>第一項所定經本府審查核准之</a:t>
            </a:r>
            <a:r>
              <a:rPr lang="zh-TW" altLang="en-US" sz="1700" b="0" dirty="0">
                <a:solidFill>
                  <a:srgbClr val="0000FF"/>
                </a:solidFill>
                <a:latin typeface="標楷體" pitchFamily="65" charset="-120"/>
                <a:ea typeface="標楷體" pitchFamily="65" charset="-120"/>
              </a:rPr>
              <a:t>社會福利事業設施</a:t>
            </a:r>
            <a:r>
              <a:rPr lang="zh-TW" altLang="en-US" sz="1700" b="0" dirty="0">
                <a:latin typeface="標楷體" pitchFamily="65" charset="-120"/>
                <a:ea typeface="標楷體" pitchFamily="65" charset="-120"/>
              </a:rPr>
              <a:t>、幼兒園、加油</a:t>
            </a:r>
            <a:r>
              <a:rPr lang="en-US" altLang="zh-TW" sz="1700" b="0" dirty="0">
                <a:latin typeface="標楷體" pitchFamily="65" charset="-120"/>
                <a:ea typeface="標楷體" pitchFamily="65" charset="-120"/>
              </a:rPr>
              <a:t>(</a:t>
            </a:r>
            <a:r>
              <a:rPr lang="zh-TW" altLang="en-US" sz="1700" b="0" dirty="0">
                <a:latin typeface="標楷體" pitchFamily="65" charset="-120"/>
                <a:ea typeface="標楷體" pitchFamily="65" charset="-120"/>
              </a:rPr>
              <a:t>氣</a:t>
            </a:r>
            <a:r>
              <a:rPr lang="en-US" altLang="zh-TW" sz="1700" b="0" dirty="0" smtClean="0">
                <a:latin typeface="標楷體" pitchFamily="65" charset="-120"/>
                <a:ea typeface="標楷體" pitchFamily="65" charset="-120"/>
              </a:rPr>
              <a:t>)</a:t>
            </a:r>
            <a:r>
              <a:rPr lang="zh-TW" altLang="en-US" sz="1700" b="0" dirty="0" smtClean="0">
                <a:latin typeface="標楷體" pitchFamily="65" charset="-120"/>
                <a:ea typeface="標楷體" pitchFamily="65" charset="-120"/>
              </a:rPr>
              <a:t>站</a:t>
            </a:r>
            <a:r>
              <a:rPr lang="zh-TW" altLang="en-US" sz="1700" b="0" dirty="0">
                <a:latin typeface="標楷體" pitchFamily="65" charset="-120"/>
                <a:ea typeface="標楷體" pitchFamily="65" charset="-120"/>
              </a:rPr>
              <a:t>，其建蔽率不得超過</a:t>
            </a:r>
            <a:r>
              <a:rPr lang="zh-TW" altLang="en-US" sz="1700" b="0" dirty="0">
                <a:solidFill>
                  <a:srgbClr val="0000FF"/>
                </a:solidFill>
                <a:latin typeface="標楷體" pitchFamily="65" charset="-120"/>
                <a:ea typeface="標楷體" pitchFamily="65" charset="-120"/>
              </a:rPr>
              <a:t>百分之四十</a:t>
            </a:r>
            <a:r>
              <a:rPr lang="zh-TW" altLang="en-US" sz="1700" b="0" dirty="0">
                <a:latin typeface="標楷體" pitchFamily="65" charset="-120"/>
                <a:ea typeface="標楷體" pitchFamily="65" charset="-120"/>
              </a:rPr>
              <a:t>。第一項規定設施之申請，本</a:t>
            </a:r>
            <a:r>
              <a:rPr lang="zh-TW" altLang="en-US" sz="1700" b="0" dirty="0" smtClean="0">
                <a:latin typeface="標楷體" pitchFamily="65" charset="-120"/>
                <a:ea typeface="標楷體" pitchFamily="65" charset="-120"/>
              </a:rPr>
              <a:t>府於</a:t>
            </a:r>
            <a:r>
              <a:rPr lang="zh-TW" altLang="en-US" sz="1700" b="0" dirty="0">
                <a:latin typeface="標楷體" pitchFamily="65" charset="-120"/>
                <a:ea typeface="標楷體" pitchFamily="65" charset="-120"/>
              </a:rPr>
              <a:t>辦理審查時，應依據地方實際情況，對於其使用面積、使用</a:t>
            </a:r>
            <a:r>
              <a:rPr lang="zh-TW" altLang="en-US" sz="1700" b="0" dirty="0" smtClean="0">
                <a:latin typeface="標楷體" pitchFamily="65" charset="-120"/>
                <a:ea typeface="標楷體" pitchFamily="65" charset="-120"/>
              </a:rPr>
              <a:t>條件及</a:t>
            </a:r>
            <a:r>
              <a:rPr lang="zh-TW" altLang="en-US" sz="1700" b="0" dirty="0">
                <a:latin typeface="標楷體" pitchFamily="65" charset="-120"/>
                <a:ea typeface="標楷體" pitchFamily="65" charset="-120"/>
              </a:rPr>
              <a:t>有關管理維護事項作必要之規定。</a:t>
            </a:r>
          </a:p>
        </p:txBody>
      </p:sp>
    </p:spTree>
    <p:extLst>
      <p:ext uri="{BB962C8B-B14F-4D97-AF65-F5344CB8AC3E}">
        <p14:creationId xmlns:p14="http://schemas.microsoft.com/office/powerpoint/2010/main" val="317647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2.5E-6 2.25434E-6 L -2.5E-6 -0.39838 " pathEditMode="relative" rAng="0" ptsTypes="AA">
                                      <p:cBhvr>
                                        <p:cTn id="6" dur="2000" fill="hold"/>
                                        <p:tgtEl>
                                          <p:spTgt spid="8"/>
                                        </p:tgtEl>
                                        <p:attrNameLst>
                                          <p:attrName>ppt_x</p:attrName>
                                          <p:attrName>ppt_y</p:attrName>
                                        </p:attrNameLst>
                                      </p:cBhvr>
                                      <p:rCtr x="0" y="-19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07531" name="Rectangle 4"/>
          <p:cNvSpPr>
            <a:spLocks noChangeArrowheads="1"/>
          </p:cNvSpPr>
          <p:nvPr/>
        </p:nvSpPr>
        <p:spPr bwMode="auto">
          <a:xfrm>
            <a:off x="527050" y="176213"/>
            <a:ext cx="861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a:ea typeface="標楷體" pitchFamily="65" charset="-120"/>
              </a:rPr>
              <a:t>土地使用分區管制</a:t>
            </a:r>
            <a:endParaRPr lang="zh-TW" altLang="en-US" b="0">
              <a:solidFill>
                <a:srgbClr val="0000FF"/>
              </a:solidFill>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文字方塊 7"/>
          <p:cNvSpPr txBox="1"/>
          <p:nvPr/>
        </p:nvSpPr>
        <p:spPr>
          <a:xfrm>
            <a:off x="595503" y="917912"/>
            <a:ext cx="8208714" cy="5940088"/>
          </a:xfrm>
          <a:prstGeom prst="rect">
            <a:avLst/>
          </a:prstGeom>
          <a:noFill/>
        </p:spPr>
        <p:txBody>
          <a:bodyPr wrap="square" rtlCol="0">
            <a:spAutoFit/>
          </a:bodyPr>
          <a:lstStyle/>
          <a:p>
            <a:pPr marL="457200" indent="-457200" algn="l">
              <a:buFont typeface="+mj-ea"/>
              <a:buAutoNum type="ea1ChtPeriod" startAt="13"/>
            </a:pPr>
            <a:r>
              <a:rPr lang="zh-TW" altLang="en-US" sz="2200" b="0" dirty="0">
                <a:latin typeface="標楷體" pitchFamily="65" charset="-120"/>
                <a:ea typeface="標楷體" pitchFamily="65" charset="-120"/>
              </a:rPr>
              <a:t>之一 農村聚落申請許可審核條件，由本府另訂之</a:t>
            </a:r>
            <a:r>
              <a:rPr lang="zh-TW" altLang="en-US" sz="2200" b="0" dirty="0" smtClean="0">
                <a:latin typeface="標楷體" pitchFamily="65" charset="-120"/>
                <a:ea typeface="標楷體" pitchFamily="65" charset="-120"/>
              </a:rPr>
              <a:t>。</a:t>
            </a:r>
            <a:endParaRPr lang="en-US" altLang="zh-TW" sz="2200" b="0" dirty="0">
              <a:latin typeface="標楷體" pitchFamily="65" charset="-120"/>
              <a:ea typeface="標楷體" pitchFamily="65" charset="-120"/>
            </a:endParaRPr>
          </a:p>
          <a:p>
            <a:pPr marL="457200" indent="-457200" algn="l">
              <a:buFont typeface="+mj-ea"/>
              <a:buAutoNum type="ea1ChtPeriod" startAt="13"/>
            </a:pPr>
            <a:r>
              <a:rPr lang="zh-TW" altLang="en-US" sz="2200" b="0" dirty="0" smtClean="0">
                <a:latin typeface="標楷體" pitchFamily="65" charset="-120"/>
                <a:ea typeface="標楷體" pitchFamily="65" charset="-120"/>
              </a:rPr>
              <a:t>毗鄰</a:t>
            </a:r>
            <a:r>
              <a:rPr lang="zh-TW" altLang="en-US" sz="2200" b="0" dirty="0">
                <a:latin typeface="標楷體" pitchFamily="65" charset="-120"/>
                <a:ea typeface="標楷體" pitchFamily="65" charset="-120"/>
              </a:rPr>
              <a:t>農業區</a:t>
            </a:r>
            <a:r>
              <a:rPr lang="zh-TW" altLang="en-US" sz="2200" b="0" dirty="0">
                <a:solidFill>
                  <a:srgbClr val="0000FF"/>
                </a:solidFill>
                <a:latin typeface="標楷體" pitchFamily="65" charset="-120"/>
                <a:ea typeface="標楷體" pitchFamily="65" charset="-120"/>
              </a:rPr>
              <a:t>、保護區</a:t>
            </a:r>
            <a:r>
              <a:rPr lang="zh-TW" altLang="en-US" sz="2200" b="0" dirty="0">
                <a:latin typeface="標楷體" pitchFamily="65" charset="-120"/>
                <a:ea typeface="標楷體" pitchFamily="65" charset="-120"/>
              </a:rPr>
              <a:t>之建築基地，為建築需要依其建築使用條件</a:t>
            </a:r>
            <a:r>
              <a:rPr lang="zh-TW" altLang="en-US" sz="2200" b="0" dirty="0" smtClean="0">
                <a:latin typeface="標楷體" pitchFamily="65" charset="-120"/>
                <a:ea typeface="標楷體" pitchFamily="65" charset="-120"/>
              </a:rPr>
              <a:t>，無法</a:t>
            </a:r>
            <a:r>
              <a:rPr lang="zh-TW" altLang="en-US" sz="2200" b="0" dirty="0">
                <a:latin typeface="標楷體" pitchFamily="65" charset="-120"/>
                <a:ea typeface="標楷體" pitchFamily="65" charset="-120"/>
              </a:rPr>
              <a:t>以其他相鄰土地作為</a:t>
            </a:r>
            <a:r>
              <a:rPr lang="zh-TW" altLang="en-US" sz="2200" b="0" dirty="0">
                <a:solidFill>
                  <a:srgbClr val="0000FF"/>
                </a:solidFill>
                <a:latin typeface="標楷體" pitchFamily="65" charset="-120"/>
                <a:ea typeface="標楷體" pitchFamily="65" charset="-120"/>
              </a:rPr>
              <a:t>私設通路</a:t>
            </a:r>
            <a:r>
              <a:rPr lang="zh-TW" altLang="en-US" sz="2200" b="0" dirty="0">
                <a:latin typeface="標楷體" pitchFamily="65" charset="-120"/>
                <a:ea typeface="標楷體" pitchFamily="65" charset="-120"/>
              </a:rPr>
              <a:t>連接建築線者，得經本府審查</a:t>
            </a:r>
            <a:r>
              <a:rPr lang="zh-TW" altLang="en-US" sz="2200" b="0" dirty="0" smtClean="0">
                <a:latin typeface="標楷體" pitchFamily="65" charset="-120"/>
                <a:ea typeface="標楷體" pitchFamily="65" charset="-120"/>
              </a:rPr>
              <a:t>核准</a:t>
            </a:r>
            <a:r>
              <a:rPr lang="zh-TW" altLang="en-US" sz="2200" b="0" dirty="0">
                <a:latin typeface="標楷體" pitchFamily="65" charset="-120"/>
                <a:ea typeface="標楷體" pitchFamily="65" charset="-120"/>
              </a:rPr>
              <a:t>後，以農業區、保護區土地興闢作為連接建築線之私設通路使用</a:t>
            </a:r>
            <a:r>
              <a:rPr lang="zh-TW" altLang="en-US" sz="2200" b="0" dirty="0" smtClean="0">
                <a:latin typeface="標楷體" pitchFamily="65" charset="-120"/>
                <a:ea typeface="標楷體" pitchFamily="65" charset="-120"/>
              </a:rPr>
              <a:t>，但</a:t>
            </a:r>
            <a:r>
              <a:rPr lang="zh-TW" altLang="en-US" sz="2200" b="0" dirty="0">
                <a:latin typeface="標楷體" pitchFamily="65" charset="-120"/>
                <a:ea typeface="標楷體" pitchFamily="65" charset="-120"/>
              </a:rPr>
              <a:t>經本縣土地使用許可審議委員會，審查通過者不在此限</a:t>
            </a:r>
            <a:r>
              <a:rPr lang="zh-TW" altLang="en-US" sz="2200" b="0" dirty="0" smtClean="0">
                <a:latin typeface="標楷體" pitchFamily="65" charset="-120"/>
                <a:ea typeface="標楷體" pitchFamily="65" charset="-120"/>
              </a:rPr>
              <a:t>。前項</a:t>
            </a:r>
            <a:r>
              <a:rPr lang="zh-TW" altLang="en-US" sz="2200" b="0" dirty="0">
                <a:latin typeface="標楷體" pitchFamily="65" charset="-120"/>
                <a:ea typeface="標楷體" pitchFamily="65" charset="-120"/>
              </a:rPr>
              <a:t>私設通路長度、寬度及使用 條件等相關事項，由本府訂之</a:t>
            </a:r>
            <a:r>
              <a:rPr lang="zh-TW" altLang="en-US" sz="2200" b="0" dirty="0" smtClean="0">
                <a:latin typeface="標楷體" pitchFamily="65" charset="-120"/>
                <a:ea typeface="標楷體" pitchFamily="65" charset="-120"/>
              </a:rPr>
              <a:t>。</a:t>
            </a:r>
            <a:endParaRPr lang="en-US" altLang="zh-TW" sz="2200" b="0" dirty="0">
              <a:latin typeface="標楷體" pitchFamily="65" charset="-120"/>
              <a:ea typeface="標楷體" pitchFamily="65" charset="-120"/>
            </a:endParaRPr>
          </a:p>
          <a:p>
            <a:pPr marL="457200" indent="-457200" algn="l">
              <a:buFont typeface="+mj-ea"/>
              <a:buAutoNum type="ea1ChtPeriod" startAt="13"/>
            </a:pPr>
            <a:r>
              <a:rPr lang="zh-TW" altLang="en-US" sz="2200" b="0" dirty="0">
                <a:latin typeface="標楷體" pitchFamily="65" charset="-120"/>
                <a:ea typeface="標楷體" pitchFamily="65" charset="-120"/>
              </a:rPr>
              <a:t>農業區土地在</a:t>
            </a:r>
            <a:r>
              <a:rPr lang="zh-TW" altLang="en-US" sz="2200" b="0" dirty="0">
                <a:solidFill>
                  <a:srgbClr val="0000FF"/>
                </a:solidFill>
                <a:latin typeface="標楷體" pitchFamily="65" charset="-120"/>
                <a:ea typeface="標楷體" pitchFamily="65" charset="-120"/>
              </a:rPr>
              <a:t>都市計畫發布前已為建地目、編定為可供興建</a:t>
            </a:r>
            <a:r>
              <a:rPr lang="zh-TW" altLang="en-US" sz="2200" b="0" dirty="0" smtClean="0">
                <a:solidFill>
                  <a:srgbClr val="0000FF"/>
                </a:solidFill>
                <a:latin typeface="標楷體" pitchFamily="65" charset="-120"/>
                <a:ea typeface="標楷體" pitchFamily="65" charset="-120"/>
              </a:rPr>
              <a:t>住宅使用</a:t>
            </a:r>
            <a:r>
              <a:rPr lang="zh-TW" altLang="en-US" sz="2200" b="0" dirty="0">
                <a:solidFill>
                  <a:srgbClr val="0000FF"/>
                </a:solidFill>
                <a:latin typeface="標楷體" pitchFamily="65" charset="-120"/>
                <a:ea typeface="標楷體" pitchFamily="65" charset="-120"/>
              </a:rPr>
              <a:t>之建築用地，或已建築供居住使用之合法建築物基地者</a:t>
            </a:r>
            <a:r>
              <a:rPr lang="zh-TW" altLang="en-US" sz="2200" b="0" dirty="0">
                <a:latin typeface="標楷體" pitchFamily="65" charset="-120"/>
                <a:ea typeface="標楷體" pitchFamily="65" charset="-120"/>
              </a:rPr>
              <a:t>，其</a:t>
            </a:r>
            <a:r>
              <a:rPr lang="zh-TW" altLang="en-US" sz="2200" b="0" dirty="0" smtClean="0">
                <a:latin typeface="標楷體" pitchFamily="65" charset="-120"/>
                <a:ea typeface="標楷體" pitchFamily="65" charset="-120"/>
              </a:rPr>
              <a:t>建築物</a:t>
            </a:r>
            <a:r>
              <a:rPr lang="zh-TW" altLang="en-US" sz="2200" b="0" dirty="0">
                <a:latin typeface="標楷體" pitchFamily="65" charset="-120"/>
                <a:ea typeface="標楷體" pitchFamily="65" charset="-120"/>
              </a:rPr>
              <a:t>及使用，應依下列規定辦理</a:t>
            </a:r>
            <a:r>
              <a:rPr lang="zh-TW" altLang="en-US" sz="2200" b="0" dirty="0" smtClean="0">
                <a:latin typeface="標楷體" pitchFamily="65" charset="-120"/>
                <a:ea typeface="標楷體" pitchFamily="65" charset="-120"/>
              </a:rPr>
              <a:t>：（</a:t>
            </a:r>
            <a:r>
              <a:rPr lang="zh-TW" altLang="en-US" sz="2200" b="0" dirty="0">
                <a:latin typeface="標楷體" pitchFamily="65" charset="-120"/>
                <a:ea typeface="標楷體" pitchFamily="65" charset="-120"/>
              </a:rPr>
              <a:t>一）建築物不得超過</a:t>
            </a:r>
            <a:r>
              <a:rPr lang="zh-TW" altLang="en-US" sz="2200" b="0" dirty="0">
                <a:solidFill>
                  <a:srgbClr val="0000FF"/>
                </a:solidFill>
                <a:latin typeface="標楷體" pitchFamily="65" charset="-120"/>
                <a:ea typeface="標楷體" pitchFamily="65" charset="-120"/>
              </a:rPr>
              <a:t>三層樓</a:t>
            </a:r>
            <a:r>
              <a:rPr lang="zh-TW" altLang="en-US" sz="2200" b="0" dirty="0">
                <a:latin typeface="標楷體" pitchFamily="65" charset="-120"/>
                <a:ea typeface="標楷體" pitchFamily="65" charset="-120"/>
              </a:rPr>
              <a:t>，</a:t>
            </a:r>
            <a:r>
              <a:rPr lang="zh-TW" altLang="en-US" sz="2200" b="0" dirty="0">
                <a:solidFill>
                  <a:srgbClr val="0000FF"/>
                </a:solidFill>
                <a:latin typeface="標楷體" pitchFamily="65" charset="-120"/>
                <a:ea typeface="標楷體" pitchFamily="65" charset="-120"/>
              </a:rPr>
              <a:t>建蔽率不得大於百分之六十，</a:t>
            </a:r>
            <a:r>
              <a:rPr lang="zh-TW" altLang="en-US" sz="2200" b="0" dirty="0" smtClean="0">
                <a:solidFill>
                  <a:srgbClr val="0000FF"/>
                </a:solidFill>
                <a:latin typeface="標楷體" pitchFamily="65" charset="-120"/>
                <a:ea typeface="標楷體" pitchFamily="65" charset="-120"/>
              </a:rPr>
              <a:t>容積率</a:t>
            </a:r>
            <a:r>
              <a:rPr lang="zh-TW" altLang="en-US" sz="2200" b="0" dirty="0">
                <a:solidFill>
                  <a:srgbClr val="0000FF"/>
                </a:solidFill>
                <a:latin typeface="標楷體" pitchFamily="65" charset="-120"/>
                <a:ea typeface="標楷體" pitchFamily="65" charset="-120"/>
              </a:rPr>
              <a:t>不得大於百分之一百八十</a:t>
            </a:r>
            <a:r>
              <a:rPr lang="zh-TW" altLang="en-US" sz="2200" b="0" dirty="0" smtClean="0">
                <a:latin typeface="標楷體" pitchFamily="65" charset="-120"/>
                <a:ea typeface="標楷體" pitchFamily="65" charset="-120"/>
              </a:rPr>
              <a:t>。（</a:t>
            </a:r>
            <a:r>
              <a:rPr lang="zh-TW" altLang="en-US" sz="2200" b="0" dirty="0">
                <a:latin typeface="標楷體" pitchFamily="65" charset="-120"/>
                <a:ea typeface="標楷體" pitchFamily="65" charset="-120"/>
              </a:rPr>
              <a:t>二）土地及建築物</a:t>
            </a:r>
            <a:r>
              <a:rPr lang="zh-TW" altLang="en-US" sz="2200" b="0" dirty="0">
                <a:solidFill>
                  <a:srgbClr val="0000FF"/>
                </a:solidFill>
                <a:latin typeface="標楷體" pitchFamily="65" charset="-120"/>
                <a:ea typeface="標楷體" pitchFamily="65" charset="-120"/>
              </a:rPr>
              <a:t>使用項目比照自然村專用區</a:t>
            </a:r>
            <a:r>
              <a:rPr lang="zh-TW" altLang="en-US" sz="2200" b="0" dirty="0" smtClean="0">
                <a:latin typeface="標楷體" pitchFamily="65" charset="-120"/>
                <a:ea typeface="標楷體" pitchFamily="65" charset="-120"/>
              </a:rPr>
              <a:t>。（</a:t>
            </a:r>
            <a:r>
              <a:rPr lang="zh-TW" altLang="en-US" sz="2200" b="0" dirty="0">
                <a:latin typeface="標楷體" pitchFamily="65" charset="-120"/>
                <a:ea typeface="標楷體" pitchFamily="65" charset="-120"/>
              </a:rPr>
              <a:t>三）原有建築物之建蔽率已超過第一款規定者，得就地修建。但改建</a:t>
            </a:r>
            <a:r>
              <a:rPr lang="zh-TW" altLang="en-US" sz="2200" b="0" dirty="0" smtClean="0">
                <a:latin typeface="標楷體" pitchFamily="65" charset="-120"/>
                <a:ea typeface="標楷體" pitchFamily="65" charset="-120"/>
              </a:rPr>
              <a:t>、增</a:t>
            </a:r>
            <a:r>
              <a:rPr lang="zh-TW" altLang="en-US" sz="2200" b="0" dirty="0">
                <a:latin typeface="標楷體" pitchFamily="65" charset="-120"/>
                <a:ea typeface="標楷體" pitchFamily="65" charset="-120"/>
              </a:rPr>
              <a:t>建或拆除後新建，不得違反第一款之規定。</a:t>
            </a:r>
            <a:endParaRPr lang="en-US" altLang="zh-TW" sz="2200" b="0" dirty="0">
              <a:latin typeface="標楷體" pitchFamily="65" charset="-120"/>
              <a:ea typeface="標楷體" pitchFamily="65" charset="-120"/>
            </a:endParaRPr>
          </a:p>
          <a:p>
            <a:pPr algn="l"/>
            <a:endParaRPr lang="en-US" altLang="zh-TW" sz="2400" b="0" dirty="0">
              <a:latin typeface="標楷體" pitchFamily="65" charset="-120"/>
              <a:ea typeface="標楷體" pitchFamily="65" charset="-120"/>
            </a:endParaRPr>
          </a:p>
          <a:p>
            <a:pPr algn="l"/>
            <a:endParaRPr lang="en-US" altLang="zh-TW" sz="2400" b="0" dirty="0" smtClean="0">
              <a:latin typeface="標楷體" pitchFamily="65" charset="-120"/>
              <a:ea typeface="標楷體" pitchFamily="65" charset="-120"/>
            </a:endParaRPr>
          </a:p>
          <a:p>
            <a:pPr marL="457200" indent="-457200" algn="l">
              <a:buFont typeface="+mj-ea"/>
              <a:buAutoNum type="ea1ChtPeriod" startAt="13"/>
            </a:pPr>
            <a:endParaRPr lang="zh-TW" altLang="en-US" sz="2400" b="0" dirty="0">
              <a:latin typeface="標楷體" pitchFamily="65" charset="-120"/>
              <a:ea typeface="標楷體" pitchFamily="65" charset="-120"/>
            </a:endParaRPr>
          </a:p>
        </p:txBody>
      </p:sp>
    </p:spTree>
    <p:extLst>
      <p:ext uri="{BB962C8B-B14F-4D97-AF65-F5344CB8AC3E}">
        <p14:creationId xmlns:p14="http://schemas.microsoft.com/office/powerpoint/2010/main" val="25798671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07531" name="Rectangle 4"/>
          <p:cNvSpPr>
            <a:spLocks noChangeArrowheads="1"/>
          </p:cNvSpPr>
          <p:nvPr/>
        </p:nvSpPr>
        <p:spPr bwMode="auto">
          <a:xfrm>
            <a:off x="527050" y="176213"/>
            <a:ext cx="861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a:ea typeface="標楷體" pitchFamily="65" charset="-120"/>
              </a:rPr>
              <a:t>土地使用分區管制</a:t>
            </a:r>
            <a:endParaRPr lang="zh-TW" altLang="en-US" b="0">
              <a:solidFill>
                <a:srgbClr val="0000FF"/>
              </a:solidFill>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74" t="15168" r="2020" b="6765"/>
          <a:stretch/>
        </p:blipFill>
        <p:spPr bwMode="auto">
          <a:xfrm>
            <a:off x="130310" y="847607"/>
            <a:ext cx="8930711" cy="574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bwMode="auto">
          <a:xfrm>
            <a:off x="1619672" y="3429000"/>
            <a:ext cx="3816424" cy="293479"/>
          </a:xfrm>
          <a:prstGeom prst="rect">
            <a:avLst/>
          </a:prstGeom>
          <a:solidFill>
            <a:srgbClr val="FFFF00">
              <a:alpha val="50999"/>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3600" b="1" i="0" u="none" strike="noStrike" cap="none" normalizeH="0" baseline="0" smtClean="0">
              <a:ln>
                <a:noFill/>
              </a:ln>
              <a:solidFill>
                <a:schemeClr val="tx1"/>
              </a:solidFill>
              <a:effectLst/>
              <a:latin typeface="Arial" charset="0"/>
              <a:ea typeface="新細明體" charset="-120"/>
            </a:endParaRPr>
          </a:p>
        </p:txBody>
      </p:sp>
    </p:spTree>
    <p:extLst>
      <p:ext uri="{BB962C8B-B14F-4D97-AF65-F5344CB8AC3E}">
        <p14:creationId xmlns:p14="http://schemas.microsoft.com/office/powerpoint/2010/main" val="37262884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Oval 5"/>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57347" name="Line 6"/>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57348" name="Rectangle 8"/>
          <p:cNvSpPr>
            <a:spLocks noChangeArrowheads="1"/>
          </p:cNvSpPr>
          <p:nvPr/>
        </p:nvSpPr>
        <p:spPr bwMode="auto">
          <a:xfrm>
            <a:off x="527050" y="176213"/>
            <a:ext cx="429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l"/>
            <a:r>
              <a:rPr lang="zh-TW" altLang="en-US">
                <a:ea typeface="標楷體" pitchFamily="65" charset="-120"/>
              </a:rPr>
              <a:t>金門縣都市計畫沿革</a:t>
            </a:r>
          </a:p>
        </p:txBody>
      </p:sp>
      <p:sp>
        <p:nvSpPr>
          <p:cNvPr id="57375" name="文字方塊 48"/>
          <p:cNvSpPr txBox="1">
            <a:spLocks noChangeArrowheads="1"/>
          </p:cNvSpPr>
          <p:nvPr/>
        </p:nvSpPr>
        <p:spPr bwMode="auto">
          <a:xfrm>
            <a:off x="468313" y="1268413"/>
            <a:ext cx="78486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charset="0"/>
                <a:ea typeface="新細明體" charset="-120"/>
              </a:defRPr>
            </a:lvl1pPr>
            <a:lvl2pPr marL="742950" indent="-285750" eaLnBrk="0" hangingPunct="0">
              <a:defRPr kumimoji="1" sz="3600" b="1">
                <a:solidFill>
                  <a:schemeClr val="tx1"/>
                </a:solidFill>
                <a:latin typeface="Arial" charset="0"/>
                <a:ea typeface="新細明體" charset="-120"/>
              </a:defRPr>
            </a:lvl2pPr>
            <a:lvl3pPr marL="1143000" indent="-228600" eaLnBrk="0" hangingPunct="0">
              <a:defRPr kumimoji="1" sz="3600" b="1">
                <a:solidFill>
                  <a:schemeClr val="tx1"/>
                </a:solidFill>
                <a:latin typeface="Arial" charset="0"/>
                <a:ea typeface="新細明體" charset="-120"/>
              </a:defRPr>
            </a:lvl3pPr>
            <a:lvl4pPr marL="1600200" indent="-228600" eaLnBrk="0" hangingPunct="0">
              <a:defRPr kumimoji="1" sz="3600" b="1">
                <a:solidFill>
                  <a:schemeClr val="tx1"/>
                </a:solidFill>
                <a:latin typeface="Arial" charset="0"/>
                <a:ea typeface="新細明體" charset="-120"/>
              </a:defRPr>
            </a:lvl4pPr>
            <a:lvl5pPr marL="2057400" indent="-228600" eaLnBrk="0" hangingPunct="0">
              <a:defRPr kumimoji="1" sz="36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36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36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36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3600" b="1">
                <a:solidFill>
                  <a:schemeClr val="tx1"/>
                </a:solidFill>
                <a:latin typeface="Arial" charset="0"/>
                <a:ea typeface="新細明體" charset="-120"/>
              </a:defRPr>
            </a:lvl9pPr>
          </a:lstStyle>
          <a:p>
            <a:pPr algn="l" eaLnBrk="1" hangingPunct="1">
              <a:buFont typeface="Wingdings" pitchFamily="2" charset="2"/>
              <a:buChar char="l"/>
            </a:pPr>
            <a:r>
              <a:rPr lang="zh-TW" altLang="en-US" sz="2400" dirty="0">
                <a:solidFill>
                  <a:srgbClr val="0000FF"/>
                </a:solidFill>
                <a:latin typeface="標楷體" pitchFamily="65" charset="-120"/>
                <a:ea typeface="標楷體" pitchFamily="65" charset="-120"/>
              </a:rPr>
              <a:t>金門特定區計畫</a:t>
            </a:r>
            <a:r>
              <a:rPr lang="en-US" altLang="zh-TW" sz="2400" dirty="0">
                <a:solidFill>
                  <a:srgbClr val="0000FF"/>
                </a:solidFill>
                <a:latin typeface="標楷體" pitchFamily="65" charset="-120"/>
                <a:ea typeface="標楷體" pitchFamily="65" charset="-120"/>
              </a:rPr>
              <a:t>(85</a:t>
            </a:r>
            <a:r>
              <a:rPr lang="zh-TW" altLang="en-US" sz="2400" dirty="0">
                <a:solidFill>
                  <a:srgbClr val="0000FF"/>
                </a:solidFill>
                <a:latin typeface="標楷體" pitchFamily="65" charset="-120"/>
                <a:ea typeface="標楷體" pitchFamily="65" charset="-120"/>
              </a:rPr>
              <a:t>年</a:t>
            </a:r>
            <a:r>
              <a:rPr lang="en-US" altLang="zh-TW" sz="2400" dirty="0">
                <a:solidFill>
                  <a:srgbClr val="0000FF"/>
                </a:solidFill>
                <a:latin typeface="標楷體" pitchFamily="65" charset="-120"/>
                <a:ea typeface="標楷體" pitchFamily="65" charset="-120"/>
              </a:rPr>
              <a:t>1</a:t>
            </a:r>
            <a:r>
              <a:rPr lang="zh-TW" altLang="en-US" sz="2400" dirty="0">
                <a:solidFill>
                  <a:srgbClr val="0000FF"/>
                </a:solidFill>
                <a:latin typeface="標楷體" pitchFamily="65" charset="-120"/>
                <a:ea typeface="標楷體" pitchFamily="65" charset="-120"/>
              </a:rPr>
              <a:t>月</a:t>
            </a:r>
            <a:r>
              <a:rPr lang="en-US" altLang="zh-TW" sz="2400" dirty="0">
                <a:solidFill>
                  <a:srgbClr val="0000FF"/>
                </a:solidFill>
                <a:latin typeface="標楷體" pitchFamily="65" charset="-120"/>
                <a:ea typeface="標楷體" pitchFamily="65" charset="-120"/>
              </a:rPr>
              <a:t>20</a:t>
            </a:r>
            <a:r>
              <a:rPr lang="zh-TW" altLang="en-US" sz="2400" dirty="0">
                <a:solidFill>
                  <a:srgbClr val="0000FF"/>
                </a:solidFill>
                <a:latin typeface="標楷體" pitchFamily="65" charset="-120"/>
                <a:ea typeface="標楷體" pitchFamily="65" charset="-120"/>
              </a:rPr>
              <a:t>日</a:t>
            </a:r>
            <a:r>
              <a:rPr lang="en-US" altLang="zh-TW" sz="2400" dirty="0">
                <a:solidFill>
                  <a:srgbClr val="0000FF"/>
                </a:solidFill>
                <a:latin typeface="標楷體" pitchFamily="65" charset="-120"/>
                <a:ea typeface="標楷體" pitchFamily="65" charset="-120"/>
              </a:rPr>
              <a:t>)</a:t>
            </a:r>
            <a:r>
              <a:rPr lang="zh-TW" altLang="en-US" sz="2400" dirty="0">
                <a:latin typeface="標楷體" pitchFamily="65" charset="-120"/>
                <a:ea typeface="標楷體" pitchFamily="65" charset="-120"/>
              </a:rPr>
              <a:t>─</a:t>
            </a:r>
            <a:endParaRPr lang="en-US" altLang="zh-TW" sz="2400" dirty="0">
              <a:latin typeface="標楷體" pitchFamily="65" charset="-120"/>
              <a:ea typeface="標楷體" pitchFamily="65" charset="-120"/>
            </a:endParaRPr>
          </a:p>
          <a:p>
            <a:pPr algn="l" eaLnBrk="1" hangingPunct="1"/>
            <a:r>
              <a:rPr lang="zh-TW" altLang="en-US" sz="2400" dirty="0">
                <a:latin typeface="標楷體" pitchFamily="65" charset="-120"/>
                <a:ea typeface="標楷體" pitchFamily="65" charset="-120"/>
              </a:rPr>
              <a:t>規劃</a:t>
            </a:r>
            <a:r>
              <a:rPr lang="zh-TW" altLang="en-US" sz="2400" dirty="0" smtClean="0">
                <a:latin typeface="標楷體" pitchFamily="65" charset="-120"/>
                <a:ea typeface="標楷體" pitchFamily="65" charset="-120"/>
              </a:rPr>
              <a:t>過程時沿用</a:t>
            </a:r>
            <a:r>
              <a:rPr lang="zh-TW" altLang="en-US" sz="2400" dirty="0">
                <a:latin typeface="標楷體" pitchFamily="65" charset="-120"/>
                <a:ea typeface="標楷體" pitchFamily="65" charset="-120"/>
              </a:rPr>
              <a:t>精度不佳之軍方測繪地形圖為底圖</a:t>
            </a:r>
            <a:endParaRPr lang="en-US" altLang="zh-TW" sz="2400" dirty="0">
              <a:latin typeface="標楷體" pitchFamily="65" charset="-120"/>
              <a:ea typeface="標楷體" pitchFamily="65" charset="-120"/>
            </a:endParaRPr>
          </a:p>
          <a:p>
            <a:pPr algn="l" eaLnBrk="1" hangingPunct="1">
              <a:buFont typeface="Wingdings" pitchFamily="2" charset="2"/>
              <a:buChar char="l"/>
            </a:pPr>
            <a:endParaRPr lang="en-US" altLang="zh-TW" sz="2400" dirty="0">
              <a:latin typeface="標楷體" pitchFamily="65" charset="-120"/>
              <a:ea typeface="標楷體" pitchFamily="65" charset="-120"/>
            </a:endParaRPr>
          </a:p>
          <a:p>
            <a:pPr algn="l" eaLnBrk="1" hangingPunct="1">
              <a:buFont typeface="Wingdings" pitchFamily="2" charset="2"/>
              <a:buChar char="l"/>
            </a:pPr>
            <a:r>
              <a:rPr lang="zh-TW" altLang="en-US" sz="2400" dirty="0">
                <a:solidFill>
                  <a:srgbClr val="0000FF"/>
                </a:solidFill>
                <a:latin typeface="標楷體" pitchFamily="65" charset="-120"/>
                <a:ea typeface="標楷體" pitchFamily="65" charset="-120"/>
              </a:rPr>
              <a:t>變更金門特定區計畫</a:t>
            </a:r>
            <a:r>
              <a:rPr lang="en-US" altLang="zh-TW" sz="2400" dirty="0">
                <a:solidFill>
                  <a:srgbClr val="0000FF"/>
                </a:solidFill>
                <a:latin typeface="標楷體" pitchFamily="65" charset="-120"/>
                <a:ea typeface="標楷體" pitchFamily="65" charset="-120"/>
              </a:rPr>
              <a:t>(</a:t>
            </a:r>
            <a:r>
              <a:rPr lang="zh-TW" altLang="en-US" sz="2400" dirty="0">
                <a:solidFill>
                  <a:srgbClr val="0000FF"/>
                </a:solidFill>
                <a:latin typeface="標楷體" pitchFamily="65" charset="-120"/>
                <a:ea typeface="標楷體" pitchFamily="65" charset="-120"/>
              </a:rPr>
              <a:t>第一次通盤檢討</a:t>
            </a:r>
            <a:r>
              <a:rPr lang="en-US" altLang="zh-TW" sz="2400" dirty="0">
                <a:solidFill>
                  <a:srgbClr val="0000FF"/>
                </a:solidFill>
                <a:latin typeface="標楷體" pitchFamily="65" charset="-120"/>
                <a:ea typeface="標楷體" pitchFamily="65" charset="-120"/>
              </a:rPr>
              <a:t>)</a:t>
            </a:r>
            <a:r>
              <a:rPr lang="zh-TW" altLang="en-US" sz="2400" dirty="0">
                <a:latin typeface="標楷體" pitchFamily="65" charset="-120"/>
                <a:ea typeface="標楷體" pitchFamily="65" charset="-120"/>
              </a:rPr>
              <a:t>─</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主細分離</a:t>
            </a:r>
            <a:r>
              <a:rPr lang="en-US" altLang="zh-TW" sz="2400" dirty="0">
                <a:latin typeface="標楷體" pitchFamily="65" charset="-120"/>
                <a:ea typeface="標楷體" pitchFamily="65" charset="-120"/>
              </a:rPr>
              <a:t>)</a:t>
            </a:r>
            <a:endParaRPr lang="zh-TW" altLang="en-US" sz="2400" dirty="0">
              <a:latin typeface="標楷體" pitchFamily="65" charset="-120"/>
              <a:ea typeface="標楷體" pitchFamily="65" charset="-120"/>
            </a:endParaRPr>
          </a:p>
          <a:p>
            <a:pPr algn="l" eaLnBrk="1" hangingPunct="1"/>
            <a:r>
              <a:rPr lang="zh-TW" altLang="en-US" sz="2400" dirty="0">
                <a:latin typeface="標楷體" pitchFamily="65" charset="-120"/>
                <a:ea typeface="標楷體" pitchFamily="65" charset="-120"/>
              </a:rPr>
              <a:t>於</a:t>
            </a:r>
            <a:r>
              <a:rPr lang="en-US" altLang="zh-TW" sz="2400" dirty="0">
                <a:latin typeface="標楷體" pitchFamily="65" charset="-120"/>
                <a:ea typeface="標楷體" pitchFamily="65" charset="-120"/>
              </a:rPr>
              <a:t>86</a:t>
            </a:r>
            <a:r>
              <a:rPr lang="zh-TW" altLang="en-US" sz="2400" dirty="0">
                <a:latin typeface="標楷體" pitchFamily="65" charset="-120"/>
                <a:ea typeface="標楷體" pitchFamily="65" charset="-120"/>
              </a:rPr>
              <a:t>年著手規劃，因基礎環境未改善，歷經</a:t>
            </a:r>
            <a:r>
              <a:rPr lang="en-US" altLang="zh-TW" sz="2400" dirty="0">
                <a:latin typeface="標楷體" pitchFamily="65" charset="-120"/>
                <a:ea typeface="標楷體" pitchFamily="65" charset="-120"/>
              </a:rPr>
              <a:t>10</a:t>
            </a:r>
            <a:r>
              <a:rPr lang="zh-TW" altLang="en-US" sz="2400" dirty="0">
                <a:latin typeface="標楷體" pitchFamily="65" charset="-120"/>
                <a:ea typeface="標楷體" pitchFamily="65" charset="-120"/>
              </a:rPr>
              <a:t>年之規劃審議於</a:t>
            </a:r>
            <a:r>
              <a:rPr lang="en-US" altLang="zh-TW" sz="2400" dirty="0">
                <a:solidFill>
                  <a:srgbClr val="0000FF"/>
                </a:solidFill>
                <a:latin typeface="標楷體" pitchFamily="65" charset="-120"/>
                <a:ea typeface="標楷體" pitchFamily="65" charset="-120"/>
              </a:rPr>
              <a:t>95</a:t>
            </a:r>
            <a:r>
              <a:rPr lang="zh-TW" altLang="en-US" sz="2400" dirty="0">
                <a:solidFill>
                  <a:srgbClr val="0000FF"/>
                </a:solidFill>
                <a:latin typeface="標楷體" pitchFamily="65" charset="-120"/>
                <a:ea typeface="標楷體" pitchFamily="65" charset="-120"/>
              </a:rPr>
              <a:t>年</a:t>
            </a:r>
            <a:r>
              <a:rPr lang="en-US" altLang="zh-TW" sz="2400" dirty="0">
                <a:solidFill>
                  <a:srgbClr val="0000FF"/>
                </a:solidFill>
                <a:latin typeface="標楷體" pitchFamily="65" charset="-120"/>
                <a:ea typeface="標楷體" pitchFamily="65" charset="-120"/>
              </a:rPr>
              <a:t>11</a:t>
            </a:r>
            <a:r>
              <a:rPr lang="zh-TW" altLang="en-US" sz="2400" dirty="0">
                <a:solidFill>
                  <a:srgbClr val="0000FF"/>
                </a:solidFill>
                <a:latin typeface="標楷體" pitchFamily="65" charset="-120"/>
                <a:ea typeface="標楷體" pitchFamily="65" charset="-120"/>
              </a:rPr>
              <a:t>月</a:t>
            </a:r>
            <a:r>
              <a:rPr lang="en-US" altLang="zh-TW" sz="2400" dirty="0">
                <a:solidFill>
                  <a:srgbClr val="0000FF"/>
                </a:solidFill>
                <a:latin typeface="標楷體" pitchFamily="65" charset="-120"/>
                <a:ea typeface="標楷體" pitchFamily="65" charset="-120"/>
              </a:rPr>
              <a:t>1</a:t>
            </a:r>
            <a:r>
              <a:rPr lang="zh-TW" altLang="en-US" sz="2400" dirty="0">
                <a:solidFill>
                  <a:srgbClr val="0000FF"/>
                </a:solidFill>
                <a:latin typeface="標楷體" pitchFamily="65" charset="-120"/>
                <a:ea typeface="標楷體" pitchFamily="65" charset="-120"/>
              </a:rPr>
              <a:t>日</a:t>
            </a:r>
            <a:r>
              <a:rPr lang="zh-TW" altLang="en-US" sz="2400" dirty="0">
                <a:latin typeface="標楷體" pitchFamily="65" charset="-120"/>
                <a:ea typeface="標楷體" pitchFamily="65" charset="-120"/>
              </a:rPr>
              <a:t>公告實施</a:t>
            </a:r>
          </a:p>
          <a:p>
            <a:pPr algn="l" eaLnBrk="1" hangingPunct="1"/>
            <a:endParaRPr lang="en-US" altLang="zh-TW" sz="2400" dirty="0">
              <a:latin typeface="標楷體" pitchFamily="65" charset="-120"/>
              <a:ea typeface="標楷體" pitchFamily="65" charset="-120"/>
            </a:endParaRPr>
          </a:p>
          <a:p>
            <a:pPr algn="l" eaLnBrk="1" hangingPunct="1">
              <a:buFont typeface="Wingdings" pitchFamily="2" charset="2"/>
              <a:buChar char="l"/>
            </a:pPr>
            <a:r>
              <a:rPr lang="zh-TW" altLang="en-US" sz="2400" dirty="0">
                <a:solidFill>
                  <a:srgbClr val="0000FF"/>
                </a:solidFill>
                <a:latin typeface="標楷體" pitchFamily="65" charset="-120"/>
                <a:ea typeface="標楷體" pitchFamily="65" charset="-120"/>
              </a:rPr>
              <a:t>一通</a:t>
            </a:r>
            <a:r>
              <a:rPr lang="zh-TW" altLang="en-US" sz="2400" dirty="0" smtClean="0">
                <a:solidFill>
                  <a:srgbClr val="0000FF"/>
                </a:solidFill>
                <a:latin typeface="標楷體" pitchFamily="65" charset="-120"/>
                <a:ea typeface="標楷體" pitchFamily="65" charset="-120"/>
              </a:rPr>
              <a:t>之土地</a:t>
            </a:r>
            <a:r>
              <a:rPr lang="zh-TW" altLang="en-US" sz="2400" dirty="0">
                <a:solidFill>
                  <a:srgbClr val="0000FF"/>
                </a:solidFill>
                <a:latin typeface="標楷體" pitchFamily="65" charset="-120"/>
                <a:ea typeface="標楷體" pitchFamily="65" charset="-120"/>
              </a:rPr>
              <a:t>使用分區管制要點</a:t>
            </a:r>
            <a:r>
              <a:rPr lang="zh-TW" altLang="en-US" sz="2400" dirty="0">
                <a:latin typeface="標楷體" pitchFamily="65" charset="-120"/>
                <a:ea typeface="標楷體" pitchFamily="65" charset="-120"/>
              </a:rPr>
              <a:t>係依都市計畫法第</a:t>
            </a:r>
            <a:r>
              <a:rPr lang="en-US" altLang="zh-TW" sz="2400" dirty="0">
                <a:latin typeface="標楷體" pitchFamily="65" charset="-120"/>
                <a:ea typeface="標楷體" pitchFamily="65" charset="-120"/>
              </a:rPr>
              <a:t>16</a:t>
            </a:r>
            <a:r>
              <a:rPr lang="zh-TW" altLang="en-US" sz="2400" dirty="0">
                <a:latin typeface="標楷體" pitchFamily="65" charset="-120"/>
                <a:ea typeface="標楷體" pitchFamily="65" charset="-120"/>
              </a:rPr>
              <a:t>條規定且參酌都市計畫法台灣省施行細則而</a:t>
            </a:r>
            <a:r>
              <a:rPr lang="zh-TW" altLang="en-US" sz="2400" dirty="0">
                <a:solidFill>
                  <a:srgbClr val="0000FF"/>
                </a:solidFill>
                <a:latin typeface="標楷體" pitchFamily="65" charset="-120"/>
                <a:ea typeface="標楷體" pitchFamily="65" charset="-120"/>
              </a:rPr>
              <a:t>擬訂之主要計畫</a:t>
            </a:r>
            <a:r>
              <a:rPr lang="zh-TW" altLang="en-US" sz="2400" dirty="0">
                <a:latin typeface="標楷體" pitchFamily="65" charset="-120"/>
                <a:ea typeface="標楷體" pitchFamily="65" charset="-120"/>
              </a:rPr>
              <a:t>。</a:t>
            </a:r>
          </a:p>
          <a:p>
            <a:pPr algn="l" eaLnBrk="1" hangingPunct="1"/>
            <a:endParaRPr lang="en-US" altLang="zh-TW" sz="2400" dirty="0">
              <a:latin typeface="標楷體" pitchFamily="65" charset="-120"/>
              <a:ea typeface="標楷體" pitchFamily="65" charset="-120"/>
            </a:endParaRPr>
          </a:p>
          <a:p>
            <a:pPr algn="l" eaLnBrk="1" hangingPunct="1"/>
            <a:endParaRPr lang="en-US" altLang="zh-TW" sz="2400" dirty="0">
              <a:latin typeface="標楷體" pitchFamily="65" charset="-120"/>
              <a:ea typeface="標楷體" pitchFamily="65" charset="-120"/>
            </a:endParaRPr>
          </a:p>
          <a:p>
            <a:pPr algn="l" eaLnBrk="1" hangingPunct="1"/>
            <a:endParaRPr lang="en-US" altLang="zh-TW" sz="2400" dirty="0"/>
          </a:p>
          <a:p>
            <a:pPr algn="l" eaLnBrk="1" hangingPunct="1"/>
            <a:endParaRPr lang="en-US" altLang="zh-TW"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07531" name="Rectangle 4"/>
          <p:cNvSpPr>
            <a:spLocks noChangeArrowheads="1"/>
          </p:cNvSpPr>
          <p:nvPr/>
        </p:nvSpPr>
        <p:spPr bwMode="auto">
          <a:xfrm>
            <a:off x="527050" y="176213"/>
            <a:ext cx="861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a:ea typeface="標楷體" pitchFamily="65" charset="-120"/>
              </a:rPr>
              <a:t>土地使用分區管制</a:t>
            </a:r>
            <a:endParaRPr lang="zh-TW" altLang="en-US" b="0">
              <a:solidFill>
                <a:srgbClr val="0000FF"/>
              </a:solidFill>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文字方塊 7"/>
          <p:cNvSpPr txBox="1"/>
          <p:nvPr/>
        </p:nvSpPr>
        <p:spPr>
          <a:xfrm>
            <a:off x="539750" y="876304"/>
            <a:ext cx="8208714" cy="5509200"/>
          </a:xfrm>
          <a:prstGeom prst="rect">
            <a:avLst/>
          </a:prstGeom>
          <a:noFill/>
        </p:spPr>
        <p:txBody>
          <a:bodyPr wrap="square" rtlCol="0">
            <a:spAutoFit/>
          </a:bodyPr>
          <a:lstStyle/>
          <a:p>
            <a:pPr marL="457200" indent="-457200" algn="l">
              <a:buFont typeface="+mj-ea"/>
              <a:buAutoNum type="ea1ChtPeriod" startAt="21"/>
            </a:pPr>
            <a:r>
              <a:rPr lang="zh-TW" altLang="en-US" sz="2200" b="0" dirty="0" smtClean="0">
                <a:latin typeface="標楷體" pitchFamily="65" charset="-120"/>
                <a:ea typeface="標楷體" pitchFamily="65" charset="-120"/>
              </a:rPr>
              <a:t>自然村</a:t>
            </a:r>
            <a:r>
              <a:rPr lang="zh-TW" altLang="en-US" sz="2200" b="0" dirty="0">
                <a:latin typeface="標楷體" pitchFamily="65" charset="-120"/>
                <a:ea typeface="標楷體" pitchFamily="65" charset="-120"/>
              </a:rPr>
              <a:t>專用區為維護傳統建築與自然形成之現有聚落特色，</a:t>
            </a:r>
            <a:r>
              <a:rPr lang="zh-TW" altLang="en-US" sz="2200" b="0" dirty="0" smtClean="0">
                <a:latin typeface="標楷體" pitchFamily="65" charset="-120"/>
                <a:ea typeface="標楷體" pitchFamily="65" charset="-120"/>
              </a:rPr>
              <a:t>並維持</a:t>
            </a:r>
            <a:r>
              <a:rPr lang="zh-TW" altLang="en-US" sz="2200" b="0" dirty="0">
                <a:latin typeface="標楷體" pitchFamily="65" charset="-120"/>
                <a:ea typeface="標楷體" pitchFamily="65" charset="-120"/>
              </a:rPr>
              <a:t>良好生活環境品質而劃定，區內建築物及土地使用除供居住</a:t>
            </a:r>
            <a:r>
              <a:rPr lang="zh-TW" altLang="en-US" sz="2200" b="0" dirty="0" smtClean="0">
                <a:latin typeface="標楷體" pitchFamily="65" charset="-120"/>
                <a:ea typeface="標楷體" pitchFamily="65" charset="-120"/>
              </a:rPr>
              <a:t>使用</a:t>
            </a:r>
            <a:r>
              <a:rPr lang="zh-TW" altLang="en-US" sz="2200" b="0" dirty="0">
                <a:latin typeface="標楷體" pitchFamily="65" charset="-120"/>
                <a:ea typeface="標楷體" pitchFamily="65" charset="-120"/>
              </a:rPr>
              <a:t>外，許可為住宅區及自然村開發許可審議規範規定所容許之</a:t>
            </a:r>
            <a:r>
              <a:rPr lang="zh-TW" altLang="en-US" sz="2200" b="0" dirty="0" smtClean="0">
                <a:latin typeface="標楷體" pitchFamily="65" charset="-120"/>
                <a:ea typeface="標楷體" pitchFamily="65" charset="-120"/>
              </a:rPr>
              <a:t>下列項目：</a:t>
            </a:r>
            <a:r>
              <a:rPr lang="en-US" altLang="zh-TW" sz="2200" b="0" dirty="0" smtClean="0">
                <a:latin typeface="標楷體" pitchFamily="65" charset="-120"/>
                <a:ea typeface="標楷體" pitchFamily="65" charset="-120"/>
              </a:rPr>
              <a:t>…</a:t>
            </a:r>
          </a:p>
          <a:p>
            <a:pPr algn="l"/>
            <a:r>
              <a:rPr lang="zh-TW" altLang="en-US" sz="2200" b="0" dirty="0" smtClean="0">
                <a:latin typeface="標楷體" pitchFamily="65" charset="-120"/>
                <a:ea typeface="標楷體" pitchFamily="65" charset="-120"/>
              </a:rPr>
              <a:t>二一之</a:t>
            </a:r>
            <a:r>
              <a:rPr lang="zh-TW" altLang="en-US" sz="2200" b="0" dirty="0">
                <a:latin typeface="標楷體" pitchFamily="65" charset="-120"/>
                <a:ea typeface="標楷體" pitchFamily="65" charset="-120"/>
              </a:rPr>
              <a:t>一、</a:t>
            </a:r>
            <a:r>
              <a:rPr lang="zh-TW" altLang="en-US" sz="2200" b="0" dirty="0">
                <a:solidFill>
                  <a:srgbClr val="0000FF"/>
                </a:solidFill>
                <a:latin typeface="標楷體" pitchFamily="65" charset="-120"/>
                <a:ea typeface="標楷體" pitchFamily="65" charset="-120"/>
              </a:rPr>
              <a:t>自然村專用區周邊土地，具二種</a:t>
            </a:r>
            <a:r>
              <a:rPr lang="en-US" altLang="zh-TW" sz="2200" b="0" dirty="0">
                <a:solidFill>
                  <a:srgbClr val="0000FF"/>
                </a:solidFill>
                <a:latin typeface="標楷體" pitchFamily="65" charset="-120"/>
                <a:ea typeface="標楷體" pitchFamily="65" charset="-120"/>
              </a:rPr>
              <a:t>(</a:t>
            </a:r>
            <a:r>
              <a:rPr lang="zh-TW" altLang="en-US" sz="2200" b="0" dirty="0">
                <a:solidFill>
                  <a:srgbClr val="0000FF"/>
                </a:solidFill>
                <a:latin typeface="標楷體" pitchFamily="65" charset="-120"/>
                <a:ea typeface="標楷體" pitchFamily="65" charset="-120"/>
              </a:rPr>
              <a:t>含</a:t>
            </a:r>
            <a:r>
              <a:rPr lang="en-US" altLang="zh-TW" sz="2200" b="0" dirty="0">
                <a:solidFill>
                  <a:srgbClr val="0000FF"/>
                </a:solidFill>
                <a:latin typeface="標楷體" pitchFamily="65" charset="-120"/>
                <a:ea typeface="標楷體" pitchFamily="65" charset="-120"/>
              </a:rPr>
              <a:t>)</a:t>
            </a:r>
            <a:r>
              <a:rPr lang="zh-TW" altLang="en-US" sz="2200" b="0" dirty="0">
                <a:solidFill>
                  <a:srgbClr val="0000FF"/>
                </a:solidFill>
                <a:latin typeface="標楷體" pitchFamily="65" charset="-120"/>
                <a:ea typeface="標楷體" pitchFamily="65" charset="-120"/>
              </a:rPr>
              <a:t>以上分區</a:t>
            </a:r>
            <a:r>
              <a:rPr lang="zh-TW" altLang="en-US" sz="2200" b="0" dirty="0" smtClean="0">
                <a:solidFill>
                  <a:srgbClr val="0000FF"/>
                </a:solidFill>
                <a:latin typeface="標楷體" pitchFamily="65" charset="-120"/>
                <a:ea typeface="標楷體" pitchFamily="65" charset="-120"/>
              </a:rPr>
              <a:t>者</a:t>
            </a:r>
            <a:endParaRPr lang="en-US" altLang="zh-TW" sz="2200" b="0" dirty="0" smtClean="0">
              <a:solidFill>
                <a:srgbClr val="0000FF"/>
              </a:solidFill>
              <a:latin typeface="標楷體" pitchFamily="65" charset="-120"/>
              <a:ea typeface="標楷體" pitchFamily="65" charset="-120"/>
            </a:endParaRPr>
          </a:p>
          <a:p>
            <a:pPr algn="l"/>
            <a:r>
              <a:rPr lang="zh-TW" altLang="en-US" sz="2200" b="0" dirty="0">
                <a:solidFill>
                  <a:srgbClr val="0000FF"/>
                </a:solidFill>
                <a:latin typeface="標楷體" pitchFamily="65" charset="-120"/>
                <a:ea typeface="標楷體" pitchFamily="65" charset="-120"/>
              </a:rPr>
              <a:t> </a:t>
            </a:r>
            <a:r>
              <a:rPr lang="zh-TW" altLang="en-US" sz="2200" b="0" dirty="0" smtClean="0">
                <a:solidFill>
                  <a:srgbClr val="0000FF"/>
                </a:solidFill>
                <a:latin typeface="標楷體" pitchFamily="65" charset="-120"/>
                <a:ea typeface="標楷體" pitchFamily="65" charset="-120"/>
              </a:rPr>
              <a:t>  </a:t>
            </a:r>
            <a:r>
              <a:rPr lang="en-US" altLang="zh-TW" sz="2200" b="0" dirty="0" smtClean="0">
                <a:solidFill>
                  <a:srgbClr val="0000FF"/>
                </a:solidFill>
                <a:latin typeface="標楷體" pitchFamily="65" charset="-120"/>
                <a:ea typeface="標楷體" pitchFamily="65" charset="-120"/>
              </a:rPr>
              <a:t>(</a:t>
            </a:r>
            <a:r>
              <a:rPr lang="zh-TW" altLang="en-US" sz="2200" b="0" dirty="0">
                <a:solidFill>
                  <a:srgbClr val="0000FF"/>
                </a:solidFill>
                <a:latin typeface="標楷體" pitchFamily="65" charset="-120"/>
                <a:ea typeface="標楷體" pitchFamily="65" charset="-120"/>
              </a:rPr>
              <a:t>不含整體開發區及公共設施用地</a:t>
            </a:r>
            <a:r>
              <a:rPr lang="en-US" altLang="zh-TW" sz="2200" b="0" dirty="0">
                <a:solidFill>
                  <a:srgbClr val="0000FF"/>
                </a:solidFill>
                <a:latin typeface="標楷體" pitchFamily="65" charset="-120"/>
                <a:ea typeface="標楷體" pitchFamily="65" charset="-120"/>
              </a:rPr>
              <a:t>)</a:t>
            </a:r>
            <a:r>
              <a:rPr lang="zh-TW" altLang="en-US" sz="2200" b="0" dirty="0">
                <a:solidFill>
                  <a:srgbClr val="0000FF"/>
                </a:solidFill>
                <a:latin typeface="標楷體" pitchFamily="65" charset="-120"/>
                <a:ea typeface="標楷體" pitchFamily="65" charset="-120"/>
              </a:rPr>
              <a:t>，得以自然村專用</a:t>
            </a:r>
            <a:r>
              <a:rPr lang="zh-TW" altLang="en-US" sz="2200" b="0" dirty="0" smtClean="0">
                <a:solidFill>
                  <a:srgbClr val="0000FF"/>
                </a:solidFill>
                <a:latin typeface="標楷體" pitchFamily="65" charset="-120"/>
                <a:ea typeface="標楷體" pitchFamily="65" charset="-120"/>
              </a:rPr>
              <a:t>區</a:t>
            </a:r>
            <a:endParaRPr lang="en-US" altLang="zh-TW" sz="2200" b="0" dirty="0" smtClean="0">
              <a:solidFill>
                <a:srgbClr val="0000FF"/>
              </a:solidFill>
              <a:latin typeface="標楷體" pitchFamily="65" charset="-120"/>
              <a:ea typeface="標楷體" pitchFamily="65" charset="-120"/>
            </a:endParaRPr>
          </a:p>
          <a:p>
            <a:pPr algn="l"/>
            <a:r>
              <a:rPr lang="zh-TW" altLang="en-US" sz="2200" b="0" dirty="0">
                <a:solidFill>
                  <a:srgbClr val="0000FF"/>
                </a:solidFill>
                <a:latin typeface="標楷體" pitchFamily="65" charset="-120"/>
                <a:ea typeface="標楷體" pitchFamily="65" charset="-120"/>
              </a:rPr>
              <a:t> </a:t>
            </a:r>
            <a:r>
              <a:rPr lang="zh-TW" altLang="en-US" sz="2200" b="0" dirty="0" smtClean="0">
                <a:solidFill>
                  <a:srgbClr val="0000FF"/>
                </a:solidFill>
                <a:latin typeface="標楷體" pitchFamily="65" charset="-120"/>
                <a:ea typeface="標楷體" pitchFamily="65" charset="-120"/>
              </a:rPr>
              <a:t>  規定</a:t>
            </a:r>
            <a:r>
              <a:rPr lang="zh-TW" altLang="en-US" sz="2200" b="0" dirty="0">
                <a:solidFill>
                  <a:srgbClr val="0000FF"/>
                </a:solidFill>
                <a:latin typeface="標楷體" pitchFamily="65" charset="-120"/>
                <a:ea typeface="標楷體" pitchFamily="65" charset="-120"/>
              </a:rPr>
              <a:t>申請建築。前開土地於都市計畫發布</a:t>
            </a:r>
            <a:r>
              <a:rPr lang="en-US" altLang="zh-TW" sz="2200" b="0" dirty="0">
                <a:solidFill>
                  <a:srgbClr val="0000FF"/>
                </a:solidFill>
                <a:latin typeface="標楷體" pitchFamily="65" charset="-120"/>
                <a:ea typeface="標楷體" pitchFamily="65" charset="-120"/>
              </a:rPr>
              <a:t>(85 </a:t>
            </a:r>
            <a:r>
              <a:rPr lang="zh-TW" altLang="en-US" sz="2200" b="0" dirty="0">
                <a:solidFill>
                  <a:srgbClr val="0000FF"/>
                </a:solidFill>
                <a:latin typeface="標楷體" pitchFamily="65" charset="-120"/>
                <a:ea typeface="標楷體" pitchFamily="65" charset="-120"/>
              </a:rPr>
              <a:t>年</a:t>
            </a:r>
            <a:r>
              <a:rPr lang="en-US" altLang="zh-TW" sz="2200" b="0" dirty="0">
                <a:solidFill>
                  <a:srgbClr val="0000FF"/>
                </a:solidFill>
                <a:latin typeface="標楷體" pitchFamily="65" charset="-120"/>
                <a:ea typeface="標楷體" pitchFamily="65" charset="-120"/>
              </a:rPr>
              <a:t>1 </a:t>
            </a:r>
            <a:r>
              <a:rPr lang="zh-TW" altLang="en-US" sz="2200" b="0" dirty="0">
                <a:solidFill>
                  <a:srgbClr val="0000FF"/>
                </a:solidFill>
                <a:latin typeface="標楷體" pitchFamily="65" charset="-120"/>
                <a:ea typeface="標楷體" pitchFamily="65" charset="-120"/>
              </a:rPr>
              <a:t>月</a:t>
            </a:r>
            <a:r>
              <a:rPr lang="en-US" altLang="zh-TW" sz="2200" b="0" dirty="0">
                <a:solidFill>
                  <a:srgbClr val="0000FF"/>
                </a:solidFill>
                <a:latin typeface="標楷體" pitchFamily="65" charset="-120"/>
                <a:ea typeface="標楷體" pitchFamily="65" charset="-120"/>
              </a:rPr>
              <a:t>20 </a:t>
            </a:r>
            <a:endParaRPr lang="en-US" altLang="zh-TW" sz="2200" b="0" dirty="0" smtClean="0">
              <a:solidFill>
                <a:srgbClr val="0000FF"/>
              </a:solidFill>
              <a:latin typeface="標楷體" pitchFamily="65" charset="-120"/>
              <a:ea typeface="標楷體" pitchFamily="65" charset="-120"/>
            </a:endParaRPr>
          </a:p>
          <a:p>
            <a:pPr algn="l"/>
            <a:r>
              <a:rPr lang="zh-TW" altLang="en-US" sz="2200" b="0" dirty="0">
                <a:solidFill>
                  <a:srgbClr val="0000FF"/>
                </a:solidFill>
                <a:latin typeface="標楷體" pitchFamily="65" charset="-120"/>
                <a:ea typeface="標楷體" pitchFamily="65" charset="-120"/>
              </a:rPr>
              <a:t> </a:t>
            </a:r>
            <a:r>
              <a:rPr lang="zh-TW" altLang="en-US" sz="2200" b="0" dirty="0" smtClean="0">
                <a:solidFill>
                  <a:srgbClr val="0000FF"/>
                </a:solidFill>
                <a:latin typeface="標楷體" pitchFamily="65" charset="-120"/>
                <a:ea typeface="標楷體" pitchFamily="65" charset="-120"/>
              </a:rPr>
              <a:t>  日</a:t>
            </a:r>
            <a:r>
              <a:rPr lang="en-US" altLang="zh-TW" sz="2200" b="0" dirty="0">
                <a:solidFill>
                  <a:srgbClr val="0000FF"/>
                </a:solidFill>
                <a:latin typeface="標楷體" pitchFamily="65" charset="-120"/>
                <a:ea typeface="標楷體" pitchFamily="65" charset="-120"/>
              </a:rPr>
              <a:t>)</a:t>
            </a:r>
            <a:r>
              <a:rPr lang="zh-TW" altLang="en-US" sz="2200" b="0" dirty="0">
                <a:solidFill>
                  <a:srgbClr val="0000FF"/>
                </a:solidFill>
                <a:latin typeface="標楷體" pitchFamily="65" charset="-120"/>
                <a:ea typeface="標楷體" pitchFamily="65" charset="-120"/>
              </a:rPr>
              <a:t>後，辦理地籍分割者，亦適用之。但於</a:t>
            </a:r>
            <a:r>
              <a:rPr lang="en-US" altLang="zh-TW" sz="2200" b="0" dirty="0">
                <a:solidFill>
                  <a:srgbClr val="0000FF"/>
                </a:solidFill>
                <a:latin typeface="標楷體" pitchFamily="65" charset="-120"/>
                <a:ea typeface="標楷體" pitchFamily="65" charset="-120"/>
              </a:rPr>
              <a:t>105 </a:t>
            </a:r>
            <a:r>
              <a:rPr lang="zh-TW" altLang="en-US" sz="2200" b="0" dirty="0">
                <a:solidFill>
                  <a:srgbClr val="0000FF"/>
                </a:solidFill>
                <a:latin typeface="標楷體" pitchFamily="65" charset="-120"/>
                <a:ea typeface="標楷體" pitchFamily="65" charset="-120"/>
              </a:rPr>
              <a:t>年</a:t>
            </a:r>
            <a:r>
              <a:rPr lang="en-US" altLang="zh-TW" sz="2200" b="0" dirty="0" smtClean="0">
                <a:solidFill>
                  <a:srgbClr val="0000FF"/>
                </a:solidFill>
                <a:latin typeface="標楷體" pitchFamily="65" charset="-120"/>
                <a:ea typeface="標楷體" pitchFamily="65" charset="-120"/>
              </a:rPr>
              <a:t>4</a:t>
            </a:r>
            <a:r>
              <a:rPr lang="zh-TW" altLang="en-US" sz="2200" b="0" dirty="0" smtClean="0">
                <a:solidFill>
                  <a:srgbClr val="0000FF"/>
                </a:solidFill>
                <a:latin typeface="標楷體" pitchFamily="65" charset="-120"/>
                <a:ea typeface="標楷體" pitchFamily="65" charset="-120"/>
              </a:rPr>
              <a:t>月</a:t>
            </a:r>
            <a:r>
              <a:rPr lang="en-US" altLang="zh-TW" sz="2200" b="0" dirty="0" smtClean="0">
                <a:solidFill>
                  <a:srgbClr val="0000FF"/>
                </a:solidFill>
                <a:latin typeface="標楷體" pitchFamily="65" charset="-120"/>
                <a:ea typeface="標楷體" pitchFamily="65" charset="-120"/>
              </a:rPr>
              <a:t>26</a:t>
            </a:r>
          </a:p>
          <a:p>
            <a:pPr algn="l"/>
            <a:r>
              <a:rPr lang="zh-TW" altLang="en-US" sz="2200" b="0" dirty="0">
                <a:solidFill>
                  <a:srgbClr val="0000FF"/>
                </a:solidFill>
                <a:latin typeface="標楷體" pitchFamily="65" charset="-120"/>
                <a:ea typeface="標楷體" pitchFamily="65" charset="-120"/>
              </a:rPr>
              <a:t> </a:t>
            </a:r>
            <a:r>
              <a:rPr lang="zh-TW" altLang="en-US" sz="2200" b="0" dirty="0" smtClean="0">
                <a:solidFill>
                  <a:srgbClr val="0000FF"/>
                </a:solidFill>
                <a:latin typeface="標楷體" pitchFamily="65" charset="-120"/>
                <a:ea typeface="標楷體" pitchFamily="65" charset="-120"/>
              </a:rPr>
              <a:t>  日後</a:t>
            </a:r>
            <a:r>
              <a:rPr lang="zh-TW" altLang="en-US" sz="2200" b="0" dirty="0">
                <a:solidFill>
                  <a:srgbClr val="0000FF"/>
                </a:solidFill>
                <a:latin typeface="標楷體" pitchFamily="65" charset="-120"/>
                <a:ea typeface="標楷體" pitchFamily="65" charset="-120"/>
              </a:rPr>
              <a:t>，辦理地籍合併者不予適用</a:t>
            </a:r>
            <a:r>
              <a:rPr lang="zh-TW" altLang="en-US" sz="2200" b="0" dirty="0" smtClean="0">
                <a:solidFill>
                  <a:srgbClr val="0000FF"/>
                </a:solidFill>
                <a:latin typeface="標楷體" pitchFamily="65" charset="-120"/>
                <a:ea typeface="標楷體" pitchFamily="65" charset="-120"/>
              </a:rPr>
              <a:t>。</a:t>
            </a:r>
            <a:endParaRPr lang="en-US" altLang="zh-TW" sz="2200" b="0" dirty="0" smtClean="0">
              <a:solidFill>
                <a:srgbClr val="0000FF"/>
              </a:solidFill>
              <a:latin typeface="標楷體" pitchFamily="65" charset="-120"/>
              <a:ea typeface="標楷體" pitchFamily="65" charset="-120"/>
            </a:endParaRPr>
          </a:p>
          <a:p>
            <a:pPr marL="457200" indent="-457200" algn="l">
              <a:buFont typeface="+mj-ea"/>
              <a:buAutoNum type="ea1ChtPeriod" startAt="22"/>
            </a:pPr>
            <a:r>
              <a:rPr lang="zh-TW" altLang="en-US" sz="2200" b="0" dirty="0" smtClean="0">
                <a:latin typeface="標楷體" pitchFamily="65" charset="-120"/>
                <a:ea typeface="標楷體" pitchFamily="65" charset="-120"/>
              </a:rPr>
              <a:t>為</a:t>
            </a:r>
            <a:r>
              <a:rPr lang="zh-TW" altLang="en-US" sz="2200" b="0" dirty="0">
                <a:latin typeface="標楷體" pitchFamily="65" charset="-120"/>
                <a:ea typeface="標楷體" pitchFamily="65" charset="-120"/>
              </a:rPr>
              <a:t>利當地發展並兼顧聚落保存及設置適當足夠之公共設施，</a:t>
            </a:r>
            <a:r>
              <a:rPr lang="zh-TW" altLang="en-US" sz="2200" b="0" dirty="0" smtClean="0">
                <a:latin typeface="標楷體" pitchFamily="65" charset="-120"/>
                <a:ea typeface="標楷體" pitchFamily="65" charset="-120"/>
              </a:rPr>
              <a:t>凡</a:t>
            </a:r>
            <a:r>
              <a:rPr lang="zh-TW" altLang="en-US" sz="2200" b="0" dirty="0" smtClean="0">
                <a:solidFill>
                  <a:srgbClr val="0000FF"/>
                </a:solidFill>
                <a:latin typeface="標楷體" pitchFamily="65" charset="-120"/>
                <a:ea typeface="標楷體" pitchFamily="65" charset="-120"/>
              </a:rPr>
              <a:t>自然村</a:t>
            </a:r>
            <a:r>
              <a:rPr lang="zh-TW" altLang="en-US" sz="2200" b="0" dirty="0">
                <a:solidFill>
                  <a:srgbClr val="0000FF"/>
                </a:solidFill>
                <a:latin typeface="標楷體" pitchFamily="65" charset="-120"/>
                <a:ea typeface="標楷體" pitchFamily="65" charset="-120"/>
              </a:rPr>
              <a:t>專用區未完成細部計畫及整體開發之區域</a:t>
            </a:r>
            <a:r>
              <a:rPr lang="zh-TW" altLang="en-US" sz="2200" b="0" dirty="0">
                <a:latin typeface="標楷體" pitchFamily="65" charset="-120"/>
                <a:ea typeface="標楷體" pitchFamily="65" charset="-120"/>
              </a:rPr>
              <a:t>，應依「</a:t>
            </a:r>
            <a:r>
              <a:rPr lang="zh-TW" altLang="en-US" sz="2200" b="0" dirty="0">
                <a:solidFill>
                  <a:srgbClr val="0000FF"/>
                </a:solidFill>
                <a:latin typeface="標楷體" pitchFamily="65" charset="-120"/>
                <a:ea typeface="標楷體" pitchFamily="65" charset="-120"/>
              </a:rPr>
              <a:t>金門</a:t>
            </a:r>
            <a:r>
              <a:rPr lang="zh-TW" altLang="en-US" sz="2200" b="0" dirty="0" smtClean="0">
                <a:solidFill>
                  <a:srgbClr val="0000FF"/>
                </a:solidFill>
                <a:latin typeface="標楷體" pitchFamily="65" charset="-120"/>
                <a:ea typeface="標楷體" pitchFamily="65" charset="-120"/>
              </a:rPr>
              <a:t>特定區</a:t>
            </a:r>
            <a:r>
              <a:rPr lang="zh-TW" altLang="en-US" sz="2200" b="0" dirty="0">
                <a:solidFill>
                  <a:srgbClr val="0000FF"/>
                </a:solidFill>
                <a:latin typeface="標楷體" pitchFamily="65" charset="-120"/>
                <a:ea typeface="標楷體" pitchFamily="65" charset="-120"/>
              </a:rPr>
              <a:t>計畫土地使用許可審議規範及審查辦法</a:t>
            </a:r>
            <a:r>
              <a:rPr lang="zh-TW" altLang="en-US" sz="2200" b="0" dirty="0">
                <a:latin typeface="標楷體" pitchFamily="65" charset="-120"/>
                <a:ea typeface="標楷體" pitchFamily="65" charset="-120"/>
              </a:rPr>
              <a:t>」，提出開發計畫及</a:t>
            </a:r>
            <a:r>
              <a:rPr lang="zh-TW" altLang="en-US" sz="2200" b="0" dirty="0" smtClean="0">
                <a:latin typeface="標楷體" pitchFamily="65" charset="-120"/>
                <a:ea typeface="標楷體" pitchFamily="65" charset="-120"/>
              </a:rPr>
              <a:t>相關文件</a:t>
            </a:r>
            <a:r>
              <a:rPr lang="zh-TW" altLang="en-US" sz="2200" b="0" dirty="0">
                <a:latin typeface="標楷體" pitchFamily="65" charset="-120"/>
                <a:ea typeface="標楷體" pitchFamily="65" charset="-120"/>
              </a:rPr>
              <a:t>，經由本縣「金門特定區計畫土地使用許可審議委員會」</a:t>
            </a:r>
            <a:r>
              <a:rPr lang="zh-TW" altLang="en-US" sz="2200" b="0" dirty="0" smtClean="0">
                <a:latin typeface="標楷體" pitchFamily="65" charset="-120"/>
                <a:ea typeface="標楷體" pitchFamily="65" charset="-120"/>
              </a:rPr>
              <a:t>審查通過</a:t>
            </a:r>
            <a:r>
              <a:rPr lang="zh-TW" altLang="en-US" sz="2200" b="0" dirty="0">
                <a:latin typeface="標楷體" pitchFamily="65" charset="-120"/>
                <a:ea typeface="標楷體" pitchFamily="65" charset="-120"/>
              </a:rPr>
              <a:t>後，始得開發或發照建築</a:t>
            </a:r>
            <a:r>
              <a:rPr lang="zh-TW" altLang="en-US" sz="2200" b="0" dirty="0" smtClean="0">
                <a:latin typeface="標楷體" pitchFamily="65" charset="-120"/>
                <a:ea typeface="標楷體" pitchFamily="65" charset="-120"/>
              </a:rPr>
              <a:t>。前項</a:t>
            </a:r>
            <a:r>
              <a:rPr lang="zh-TW" altLang="en-US" sz="2200" b="0" dirty="0">
                <a:latin typeface="標楷體" pitchFamily="65" charset="-120"/>
                <a:ea typeface="標楷體" pitchFamily="65" charset="-120"/>
              </a:rPr>
              <a:t>「金門特定區計畫土地使用許可審議規範及審查辦法」規定</a:t>
            </a:r>
            <a:r>
              <a:rPr lang="zh-TW" altLang="en-US" sz="2200" b="0" dirty="0" smtClean="0">
                <a:latin typeface="標楷體" pitchFamily="65" charset="-120"/>
                <a:ea typeface="標楷體" pitchFamily="65" charset="-120"/>
              </a:rPr>
              <a:t>，由</a:t>
            </a:r>
            <a:r>
              <a:rPr lang="zh-TW" altLang="en-US" sz="2200" b="0" dirty="0">
                <a:latin typeface="標楷體" pitchFamily="65" charset="-120"/>
                <a:ea typeface="標楷體" pitchFamily="65" charset="-120"/>
              </a:rPr>
              <a:t>本府訂之。</a:t>
            </a:r>
          </a:p>
        </p:txBody>
      </p:sp>
    </p:spTree>
    <p:extLst>
      <p:ext uri="{BB962C8B-B14F-4D97-AF65-F5344CB8AC3E}">
        <p14:creationId xmlns:p14="http://schemas.microsoft.com/office/powerpoint/2010/main" val="36780235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07531" name="Rectangle 4"/>
          <p:cNvSpPr>
            <a:spLocks noChangeArrowheads="1"/>
          </p:cNvSpPr>
          <p:nvPr/>
        </p:nvSpPr>
        <p:spPr bwMode="auto">
          <a:xfrm>
            <a:off x="527050" y="176213"/>
            <a:ext cx="861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a:ea typeface="標楷體" pitchFamily="65" charset="-120"/>
              </a:rPr>
              <a:t>土地使用分區管制</a:t>
            </a:r>
            <a:endParaRPr lang="zh-TW" altLang="en-US" b="0">
              <a:solidFill>
                <a:srgbClr val="0000FF"/>
              </a:solidFill>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文字方塊 7"/>
          <p:cNvSpPr txBox="1"/>
          <p:nvPr/>
        </p:nvSpPr>
        <p:spPr>
          <a:xfrm>
            <a:off x="539750" y="876304"/>
            <a:ext cx="8208714" cy="1200329"/>
          </a:xfrm>
          <a:prstGeom prst="rect">
            <a:avLst/>
          </a:prstGeom>
          <a:noFill/>
        </p:spPr>
        <p:txBody>
          <a:bodyPr wrap="square" rtlCol="0">
            <a:spAutoFit/>
          </a:bodyPr>
          <a:lstStyle/>
          <a:p>
            <a:pPr marL="457200" indent="-457200" algn="l">
              <a:buFont typeface="+mj-ea"/>
              <a:buAutoNum type="ea1ChtPeriod" startAt="23"/>
            </a:pPr>
            <a:r>
              <a:rPr lang="zh-TW" altLang="en-US" sz="2400" b="0" dirty="0" smtClean="0">
                <a:solidFill>
                  <a:srgbClr val="0000FF"/>
                </a:solidFill>
                <a:latin typeface="標楷體" pitchFamily="65" charset="-120"/>
                <a:ea typeface="標楷體" pitchFamily="65" charset="-120"/>
              </a:rPr>
              <a:t>閩南</a:t>
            </a:r>
            <a:r>
              <a:rPr lang="zh-TW" altLang="en-US" sz="2400" b="0" dirty="0">
                <a:solidFill>
                  <a:srgbClr val="0000FF"/>
                </a:solidFill>
                <a:latin typeface="標楷體" pitchFamily="65" charset="-120"/>
                <a:ea typeface="標楷體" pitchFamily="65" charset="-120"/>
              </a:rPr>
              <a:t>建築專用區</a:t>
            </a:r>
            <a:r>
              <a:rPr lang="zh-TW" altLang="en-US" sz="2400" b="0" dirty="0">
                <a:latin typeface="標楷體" pitchFamily="65" charset="-120"/>
                <a:ea typeface="標楷體" pitchFamily="65" charset="-120"/>
              </a:rPr>
              <a:t>為建立閩南文化及僑民文化特色建築而劃定，區內土地於各細部計畫內再予細分，予以不同程度管制，相關管制依各</a:t>
            </a:r>
            <a:r>
              <a:rPr lang="zh-TW" altLang="en-US" sz="2400" b="0" dirty="0">
                <a:solidFill>
                  <a:srgbClr val="0000FF"/>
                </a:solidFill>
                <a:latin typeface="標楷體" pitchFamily="65" charset="-120"/>
                <a:ea typeface="標楷體" pitchFamily="65" charset="-120"/>
              </a:rPr>
              <a:t>細部計畫規定辦理</a:t>
            </a:r>
            <a:r>
              <a:rPr lang="zh-TW" altLang="en-US" sz="2400" b="0" dirty="0">
                <a:latin typeface="標楷體" pitchFamily="65" charset="-120"/>
                <a:ea typeface="標楷體" pitchFamily="65" charset="-120"/>
              </a:rPr>
              <a:t>。</a:t>
            </a:r>
          </a:p>
        </p:txBody>
      </p:sp>
      <p:sp>
        <p:nvSpPr>
          <p:cNvPr id="7" name="文字方塊 6"/>
          <p:cNvSpPr txBox="1"/>
          <p:nvPr/>
        </p:nvSpPr>
        <p:spPr>
          <a:xfrm>
            <a:off x="566335" y="2249887"/>
            <a:ext cx="8208714" cy="1938992"/>
          </a:xfrm>
          <a:prstGeom prst="rect">
            <a:avLst/>
          </a:prstGeom>
          <a:noFill/>
        </p:spPr>
        <p:txBody>
          <a:bodyPr wrap="square" rtlCol="0">
            <a:spAutoFit/>
          </a:bodyPr>
          <a:lstStyle/>
          <a:p>
            <a:pPr marL="457200" indent="-457200" algn="l">
              <a:buFont typeface="+mj-ea"/>
              <a:buAutoNum type="ea1ChtPeriod" startAt="24"/>
            </a:pPr>
            <a:r>
              <a:rPr lang="zh-TW" altLang="en-US" sz="2400" b="0" dirty="0">
                <a:latin typeface="標楷體" pitchFamily="65" charset="-120"/>
                <a:ea typeface="標楷體" pitchFamily="65" charset="-120"/>
              </a:rPr>
              <a:t>為應本計畫區</a:t>
            </a:r>
            <a:r>
              <a:rPr lang="zh-TW" altLang="en-US" sz="2400" b="0" dirty="0">
                <a:solidFill>
                  <a:srgbClr val="0000FF"/>
                </a:solidFill>
                <a:latin typeface="標楷體" pitchFamily="65" charset="-120"/>
                <a:ea typeface="標楷體" pitchFamily="65" charset="-120"/>
              </a:rPr>
              <a:t>閩南傳統建築維護、文化資產風貌保存、整體開發區域及都市計畫規定應辦理都市設計審議區域</a:t>
            </a:r>
            <a:r>
              <a:rPr lang="zh-TW" altLang="en-US" sz="2400" b="0" dirty="0">
                <a:latin typeface="標楷體" pitchFamily="65" charset="-120"/>
                <a:ea typeface="標楷體" pitchFamily="65" charset="-120"/>
              </a:rPr>
              <a:t>，經由「</a:t>
            </a:r>
            <a:r>
              <a:rPr lang="zh-TW" altLang="en-US" sz="2400" b="0" dirty="0">
                <a:solidFill>
                  <a:srgbClr val="0000FF"/>
                </a:solidFill>
                <a:latin typeface="標楷體" pitchFamily="65" charset="-120"/>
                <a:ea typeface="標楷體" pitchFamily="65" charset="-120"/>
              </a:rPr>
              <a:t>金門縣都市設計審議委員會</a:t>
            </a:r>
            <a:r>
              <a:rPr lang="zh-TW" altLang="en-US" sz="2400" b="0" dirty="0">
                <a:latin typeface="標楷體" pitchFamily="65" charset="-120"/>
                <a:ea typeface="標楷體" pitchFamily="65" charset="-120"/>
              </a:rPr>
              <a:t>」審查通過後，始得開發或發照建築。前項「金門縣都市設計審議委員會」組織規定，由本府另訂之。</a:t>
            </a:r>
          </a:p>
        </p:txBody>
      </p:sp>
    </p:spTree>
    <p:extLst>
      <p:ext uri="{BB962C8B-B14F-4D97-AF65-F5344CB8AC3E}">
        <p14:creationId xmlns:p14="http://schemas.microsoft.com/office/powerpoint/2010/main" val="36256076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07531" name="Rectangle 4"/>
          <p:cNvSpPr>
            <a:spLocks noChangeArrowheads="1"/>
          </p:cNvSpPr>
          <p:nvPr/>
        </p:nvSpPr>
        <p:spPr bwMode="auto">
          <a:xfrm>
            <a:off x="527050" y="176213"/>
            <a:ext cx="861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a:ea typeface="標楷體" pitchFamily="65" charset="-120"/>
              </a:rPr>
              <a:t>土地使用分區管制</a:t>
            </a:r>
            <a:endParaRPr lang="zh-TW" altLang="en-US" b="0">
              <a:solidFill>
                <a:srgbClr val="0000FF"/>
              </a:solidFill>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文字方塊 7"/>
          <p:cNvSpPr txBox="1"/>
          <p:nvPr/>
        </p:nvSpPr>
        <p:spPr>
          <a:xfrm>
            <a:off x="539750" y="876304"/>
            <a:ext cx="8208714" cy="461665"/>
          </a:xfrm>
          <a:prstGeom prst="rect">
            <a:avLst/>
          </a:prstGeom>
          <a:noFill/>
        </p:spPr>
        <p:txBody>
          <a:bodyPr wrap="square" rtlCol="0">
            <a:spAutoFit/>
          </a:bodyPr>
          <a:lstStyle/>
          <a:p>
            <a:pPr marL="457200" indent="-457200" algn="l">
              <a:buFont typeface="+mj-ea"/>
              <a:buAutoNum type="ea1ChtPeriod" startAt="31"/>
            </a:pPr>
            <a:r>
              <a:rPr lang="zh-TW" altLang="en-US" sz="2400" b="0" dirty="0" smtClean="0">
                <a:latin typeface="標楷體" pitchFamily="65" charset="-120"/>
                <a:ea typeface="標楷體" pitchFamily="65" charset="-120"/>
              </a:rPr>
              <a:t>各</a:t>
            </a:r>
            <a:r>
              <a:rPr lang="zh-TW" altLang="en-US" sz="2400" b="0" dirty="0">
                <a:latin typeface="標楷體" pitchFamily="65" charset="-120"/>
                <a:ea typeface="標楷體" pitchFamily="65" charset="-120"/>
              </a:rPr>
              <a:t>使用分區之最大建蔽率及最大容積率規定如下：</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489" t="33175" r="14904" b="22578"/>
          <a:stretch/>
        </p:blipFill>
        <p:spPr bwMode="auto">
          <a:xfrm>
            <a:off x="586288" y="1389574"/>
            <a:ext cx="7973797" cy="411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539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07531" name="Rectangle 4"/>
          <p:cNvSpPr>
            <a:spLocks noChangeArrowheads="1"/>
          </p:cNvSpPr>
          <p:nvPr/>
        </p:nvSpPr>
        <p:spPr bwMode="auto">
          <a:xfrm>
            <a:off x="527050" y="176213"/>
            <a:ext cx="861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ea typeface="標楷體" pitchFamily="65" charset="-120"/>
              </a:rPr>
              <a:t>土地使用分區管制</a:t>
            </a:r>
            <a:endParaRPr lang="zh-TW" altLang="en-US" b="0" dirty="0">
              <a:solidFill>
                <a:srgbClr val="0000FF"/>
              </a:solidFill>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文字方塊 7"/>
          <p:cNvSpPr txBox="1"/>
          <p:nvPr/>
        </p:nvSpPr>
        <p:spPr>
          <a:xfrm>
            <a:off x="539750" y="876304"/>
            <a:ext cx="8208714" cy="461665"/>
          </a:xfrm>
          <a:prstGeom prst="rect">
            <a:avLst/>
          </a:prstGeom>
          <a:noFill/>
        </p:spPr>
        <p:txBody>
          <a:bodyPr wrap="square" rtlCol="0">
            <a:spAutoFit/>
          </a:bodyPr>
          <a:lstStyle/>
          <a:p>
            <a:pPr marL="457200" indent="-457200" algn="l">
              <a:buFont typeface="+mj-ea"/>
              <a:buAutoNum type="ea1ChtPeriod" startAt="31"/>
            </a:pPr>
            <a:r>
              <a:rPr lang="zh-TW" altLang="en-US" sz="2400" b="0" dirty="0" smtClean="0">
                <a:latin typeface="標楷體" pitchFamily="65" charset="-120"/>
                <a:ea typeface="標楷體" pitchFamily="65" charset="-120"/>
              </a:rPr>
              <a:t>各</a:t>
            </a:r>
            <a:r>
              <a:rPr lang="zh-TW" altLang="en-US" sz="2400" b="0" dirty="0">
                <a:latin typeface="標楷體" pitchFamily="65" charset="-120"/>
                <a:ea typeface="標楷體" pitchFamily="65" charset="-120"/>
              </a:rPr>
              <a:t>使用分區之最大建蔽率及最大容積率規定如下：</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671" t="16778" r="29641" b="9773"/>
          <a:stretch/>
        </p:blipFill>
        <p:spPr bwMode="auto">
          <a:xfrm>
            <a:off x="2843808" y="1348241"/>
            <a:ext cx="3615121" cy="5352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82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5E-6 2.59259E-6 L -0.00329 -0.8875 " pathEditMode="relative" rAng="0" ptsTypes="AA">
                                      <p:cBhvr>
                                        <p:cTn id="6" dur="2000" fill="hold"/>
                                        <p:tgtEl>
                                          <p:spTgt spid="7170"/>
                                        </p:tgtEl>
                                        <p:attrNameLst>
                                          <p:attrName>ppt_x</p:attrName>
                                          <p:attrName>ppt_y</p:attrName>
                                        </p:attrNameLst>
                                      </p:cBhvr>
                                      <p:rCtr x="-174" y="-44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07531" name="Rectangle 4"/>
          <p:cNvSpPr>
            <a:spLocks noChangeArrowheads="1"/>
          </p:cNvSpPr>
          <p:nvPr/>
        </p:nvSpPr>
        <p:spPr bwMode="auto">
          <a:xfrm>
            <a:off x="527050" y="176213"/>
            <a:ext cx="861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ea typeface="標楷體" pitchFamily="65" charset="-120"/>
              </a:rPr>
              <a:t>土地使用分區管制</a:t>
            </a:r>
            <a:endParaRPr lang="zh-TW" altLang="en-US" b="0" dirty="0">
              <a:solidFill>
                <a:srgbClr val="0000FF"/>
              </a:solidFill>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文字方塊 7"/>
          <p:cNvSpPr txBox="1"/>
          <p:nvPr/>
        </p:nvSpPr>
        <p:spPr>
          <a:xfrm>
            <a:off x="539750" y="876304"/>
            <a:ext cx="8208714" cy="461665"/>
          </a:xfrm>
          <a:prstGeom prst="rect">
            <a:avLst/>
          </a:prstGeom>
          <a:noFill/>
        </p:spPr>
        <p:txBody>
          <a:bodyPr wrap="square" rtlCol="0">
            <a:spAutoFit/>
          </a:bodyPr>
          <a:lstStyle/>
          <a:p>
            <a:pPr marL="457200" indent="-457200" algn="l">
              <a:buFont typeface="+mj-ea"/>
              <a:buAutoNum type="ea1ChtPeriod" startAt="31"/>
            </a:pPr>
            <a:r>
              <a:rPr lang="zh-TW" altLang="en-US" sz="2400" b="0" dirty="0" smtClean="0">
                <a:latin typeface="標楷體" pitchFamily="65" charset="-120"/>
                <a:ea typeface="標楷體" pitchFamily="65" charset="-120"/>
              </a:rPr>
              <a:t>各</a:t>
            </a:r>
            <a:r>
              <a:rPr lang="zh-TW" altLang="en-US" sz="2400" b="0" dirty="0">
                <a:latin typeface="標楷體" pitchFamily="65" charset="-120"/>
                <a:ea typeface="標楷體" pitchFamily="65" charset="-120"/>
              </a:rPr>
              <a:t>使用分區之最大建蔽率及最大容積率規定如下：</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180" t="35763" r="29521" b="42554"/>
          <a:stretch/>
        </p:blipFill>
        <p:spPr bwMode="auto">
          <a:xfrm>
            <a:off x="603265" y="1337969"/>
            <a:ext cx="8163004" cy="360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1416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solidFill>
                <a:srgbClr val="000000"/>
              </a:solidFill>
            </a:endParaRPr>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solidFill>
                <a:srgbClr val="000000"/>
              </a:solidFill>
            </a:endParaRPr>
          </a:p>
        </p:txBody>
      </p:sp>
      <p:sp>
        <p:nvSpPr>
          <p:cNvPr id="107531" name="Rectangle 4"/>
          <p:cNvSpPr>
            <a:spLocks noChangeArrowheads="1"/>
          </p:cNvSpPr>
          <p:nvPr/>
        </p:nvSpPr>
        <p:spPr bwMode="auto">
          <a:xfrm>
            <a:off x="527050" y="176213"/>
            <a:ext cx="861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solidFill>
                  <a:srgbClr val="000000"/>
                </a:solidFill>
                <a:ea typeface="標楷體" pitchFamily="65" charset="-120"/>
              </a:rPr>
              <a:t>土地使用分區管制</a:t>
            </a:r>
            <a:endParaRPr lang="zh-TW" altLang="en-US" b="0" dirty="0">
              <a:solidFill>
                <a:srgbClr val="0000FF"/>
              </a:solidFill>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文字方塊 7"/>
          <p:cNvSpPr txBox="1"/>
          <p:nvPr/>
        </p:nvSpPr>
        <p:spPr>
          <a:xfrm>
            <a:off x="539750" y="876304"/>
            <a:ext cx="8208714" cy="830997"/>
          </a:xfrm>
          <a:prstGeom prst="rect">
            <a:avLst/>
          </a:prstGeom>
          <a:noFill/>
        </p:spPr>
        <p:txBody>
          <a:bodyPr wrap="square" rtlCol="0">
            <a:spAutoFit/>
          </a:bodyPr>
          <a:lstStyle/>
          <a:p>
            <a:pPr algn="l"/>
            <a:r>
              <a:rPr lang="zh-TW" altLang="en-US" sz="2400" b="0" dirty="0" smtClean="0">
                <a:solidFill>
                  <a:srgbClr val="000000"/>
                </a:solidFill>
                <a:latin typeface="標楷體" pitchFamily="65" charset="-120"/>
                <a:ea typeface="標楷體" pitchFamily="65" charset="-120"/>
              </a:rPr>
              <a:t>三四</a:t>
            </a:r>
            <a:r>
              <a:rPr lang="en-US" altLang="zh-TW" sz="2400" b="0" dirty="0">
                <a:solidFill>
                  <a:srgbClr val="000000"/>
                </a:solidFill>
                <a:latin typeface="標楷體" pitchFamily="65" charset="-120"/>
                <a:ea typeface="標楷體" pitchFamily="65" charset="-120"/>
              </a:rPr>
              <a:t>.</a:t>
            </a:r>
            <a:r>
              <a:rPr lang="zh-TW" altLang="en-US" sz="2400" b="0" dirty="0">
                <a:solidFill>
                  <a:srgbClr val="000000"/>
                </a:solidFill>
                <a:latin typeface="標楷體" pitchFamily="65" charset="-120"/>
                <a:ea typeface="標楷體" pitchFamily="65" charset="-120"/>
              </a:rPr>
              <a:t>各使用分區退縮建築標準及鼓勵建築物增設停車空間供不特定 公眾使用規定： </a:t>
            </a:r>
          </a:p>
        </p:txBody>
      </p:sp>
      <p:sp>
        <p:nvSpPr>
          <p:cNvPr id="2" name="文字方塊 1"/>
          <p:cNvSpPr txBox="1"/>
          <p:nvPr/>
        </p:nvSpPr>
        <p:spPr>
          <a:xfrm>
            <a:off x="539750" y="1654674"/>
            <a:ext cx="8208714" cy="4154984"/>
          </a:xfrm>
          <a:prstGeom prst="rect">
            <a:avLst/>
          </a:prstGeom>
          <a:noFill/>
        </p:spPr>
        <p:txBody>
          <a:bodyPr wrap="square" rtlCol="0">
            <a:spAutoFit/>
          </a:bodyPr>
          <a:lstStyle/>
          <a:p>
            <a:pPr algn="l"/>
            <a:r>
              <a:rPr lang="zh-TW" altLang="en-US" sz="2200" b="0" dirty="0" smtClean="0">
                <a:latin typeface="標楷體" panose="03000509000000000000" pitchFamily="65" charset="-120"/>
                <a:ea typeface="標楷體" panose="03000509000000000000" pitchFamily="65" charset="-120"/>
              </a:rPr>
              <a:t>（</a:t>
            </a:r>
            <a:r>
              <a:rPr lang="zh-TW" altLang="en-US" sz="2200" b="0" dirty="0">
                <a:latin typeface="標楷體" panose="03000509000000000000" pitchFamily="65" charset="-120"/>
                <a:ea typeface="標楷體" panose="03000509000000000000" pitchFamily="65" charset="-120"/>
              </a:rPr>
              <a:t>一）</a:t>
            </a:r>
            <a:r>
              <a:rPr lang="zh-TW" altLang="en-US" sz="2200" b="0" dirty="0">
                <a:solidFill>
                  <a:srgbClr val="0000FF"/>
                </a:solidFill>
                <a:latin typeface="標楷體" panose="03000509000000000000" pitchFamily="65" charset="-120"/>
                <a:ea typeface="標楷體" panose="03000509000000000000" pitchFamily="65" charset="-120"/>
              </a:rPr>
              <a:t>住宅區、商業區：</a:t>
            </a:r>
            <a:r>
              <a:rPr lang="zh-TW" altLang="en-US" sz="2200" b="0" dirty="0">
                <a:latin typeface="標楷體" panose="03000509000000000000" pitchFamily="65" charset="-120"/>
                <a:ea typeface="標楷體" panose="03000509000000000000" pitchFamily="65" charset="-120"/>
              </a:rPr>
              <a:t>都市計畫書規定應辦理</a:t>
            </a:r>
            <a:r>
              <a:rPr lang="zh-TW" altLang="en-US" sz="2200" b="0" dirty="0">
                <a:solidFill>
                  <a:srgbClr val="C00000"/>
                </a:solidFill>
                <a:latin typeface="標楷體" panose="03000509000000000000" pitchFamily="65" charset="-120"/>
                <a:ea typeface="標楷體" panose="03000509000000000000" pitchFamily="65" charset="-120"/>
              </a:rPr>
              <a:t>整體開發區範圍內新（改） 建時應自計畫道路境界線至少退縮三公尺建築</a:t>
            </a:r>
            <a:r>
              <a:rPr lang="zh-TW" altLang="en-US" sz="2200" b="0" dirty="0">
                <a:latin typeface="標楷體" panose="03000509000000000000" pitchFamily="65" charset="-120"/>
                <a:ea typeface="標楷體" panose="03000509000000000000" pitchFamily="65" charset="-120"/>
              </a:rPr>
              <a:t>，退縮建築之空地</a:t>
            </a:r>
            <a:r>
              <a:rPr lang="zh-TW" altLang="en-US" sz="2200" b="0" dirty="0" smtClean="0">
                <a:latin typeface="標楷體" panose="03000509000000000000" pitchFamily="65" charset="-120"/>
                <a:ea typeface="標楷體" panose="03000509000000000000" pitchFamily="65" charset="-120"/>
              </a:rPr>
              <a:t>應植</a:t>
            </a:r>
            <a:r>
              <a:rPr lang="zh-TW" altLang="en-US" sz="2200" b="0" dirty="0">
                <a:latin typeface="標楷體" panose="03000509000000000000" pitchFamily="65" charset="-120"/>
                <a:ea typeface="標楷體" panose="03000509000000000000" pitchFamily="65" charset="-120"/>
              </a:rPr>
              <a:t>栽綠化，不得設置圍牆，</a:t>
            </a:r>
            <a:r>
              <a:rPr lang="zh-TW" altLang="en-US" sz="2200" b="0" dirty="0">
                <a:solidFill>
                  <a:srgbClr val="C00000"/>
                </a:solidFill>
                <a:latin typeface="標楷體" panose="03000509000000000000" pitchFamily="65" charset="-120"/>
                <a:ea typeface="標楷體" panose="03000509000000000000" pitchFamily="65" charset="-120"/>
              </a:rPr>
              <a:t>但得計入法定空地。 </a:t>
            </a:r>
            <a:endParaRPr lang="en-US" altLang="zh-TW" sz="2200" b="0" dirty="0" smtClean="0">
              <a:solidFill>
                <a:srgbClr val="C00000"/>
              </a:solidFill>
              <a:latin typeface="標楷體" panose="03000509000000000000" pitchFamily="65" charset="-120"/>
              <a:ea typeface="標楷體" panose="03000509000000000000" pitchFamily="65" charset="-120"/>
            </a:endParaRPr>
          </a:p>
          <a:p>
            <a:pPr algn="l"/>
            <a:r>
              <a:rPr lang="zh-TW" altLang="en-US" sz="2200" b="0" dirty="0" smtClean="0">
                <a:latin typeface="標楷體" panose="03000509000000000000" pitchFamily="65" charset="-120"/>
                <a:ea typeface="標楷體" panose="03000509000000000000" pitchFamily="65" charset="-120"/>
              </a:rPr>
              <a:t>（</a:t>
            </a:r>
            <a:r>
              <a:rPr lang="zh-TW" altLang="en-US" sz="2200" b="0" dirty="0">
                <a:latin typeface="標楷體" panose="03000509000000000000" pitchFamily="65" charset="-120"/>
                <a:ea typeface="標楷體" panose="03000509000000000000" pitchFamily="65" charset="-120"/>
              </a:rPr>
              <a:t>二）</a:t>
            </a:r>
            <a:r>
              <a:rPr lang="zh-TW" altLang="en-US" sz="2200" b="0" dirty="0">
                <a:solidFill>
                  <a:srgbClr val="0000FF"/>
                </a:solidFill>
                <a:latin typeface="標楷體" panose="03000509000000000000" pitchFamily="65" charset="-120"/>
                <a:ea typeface="標楷體" panose="03000509000000000000" pitchFamily="65" charset="-120"/>
              </a:rPr>
              <a:t>工業區、倉儲批發零售專用區、旅館專用區：</a:t>
            </a:r>
            <a:r>
              <a:rPr lang="zh-TW" altLang="en-US" sz="2200" b="0" dirty="0">
                <a:solidFill>
                  <a:srgbClr val="C00000"/>
                </a:solidFill>
                <a:latin typeface="標楷體" panose="03000509000000000000" pitchFamily="65" charset="-120"/>
                <a:ea typeface="標楷體" panose="03000509000000000000" pitchFamily="65" charset="-120"/>
              </a:rPr>
              <a:t>新（改）建時應</a:t>
            </a:r>
            <a:r>
              <a:rPr lang="zh-TW" altLang="en-US" sz="2200" b="0" dirty="0" smtClean="0">
                <a:solidFill>
                  <a:srgbClr val="C00000"/>
                </a:solidFill>
                <a:latin typeface="標楷體" panose="03000509000000000000" pitchFamily="65" charset="-120"/>
                <a:ea typeface="標楷體" panose="03000509000000000000" pitchFamily="65" charset="-120"/>
              </a:rPr>
              <a:t>自計畫</a:t>
            </a:r>
            <a:r>
              <a:rPr lang="zh-TW" altLang="en-US" sz="2200" b="0" dirty="0">
                <a:solidFill>
                  <a:srgbClr val="C00000"/>
                </a:solidFill>
                <a:latin typeface="標楷體" panose="03000509000000000000" pitchFamily="65" charset="-120"/>
                <a:ea typeface="標楷體" panose="03000509000000000000" pitchFamily="65" charset="-120"/>
              </a:rPr>
              <a:t>道路境界線至少退縮六公尺建築</a:t>
            </a:r>
            <a:r>
              <a:rPr lang="zh-TW" altLang="en-US" sz="2200" b="0" dirty="0">
                <a:latin typeface="標楷體" panose="03000509000000000000" pitchFamily="65" charset="-120"/>
                <a:ea typeface="標楷體" panose="03000509000000000000" pitchFamily="65" charset="-120"/>
              </a:rPr>
              <a:t>，</a:t>
            </a:r>
            <a:r>
              <a:rPr lang="zh-TW" altLang="en-US" sz="2200" b="0" dirty="0">
                <a:solidFill>
                  <a:srgbClr val="C00000"/>
                </a:solidFill>
                <a:latin typeface="標楷體" panose="03000509000000000000" pitchFamily="65" charset="-120"/>
                <a:ea typeface="標楷體" panose="03000509000000000000" pitchFamily="65" charset="-120"/>
              </a:rPr>
              <a:t>除旅館專用區不得設置</a:t>
            </a:r>
            <a:r>
              <a:rPr lang="zh-TW" altLang="en-US" sz="2200" b="0" dirty="0" smtClean="0">
                <a:solidFill>
                  <a:srgbClr val="C00000"/>
                </a:solidFill>
                <a:latin typeface="標楷體" panose="03000509000000000000" pitchFamily="65" charset="-120"/>
                <a:ea typeface="標楷體" panose="03000509000000000000" pitchFamily="65" charset="-120"/>
              </a:rPr>
              <a:t>圍牆外</a:t>
            </a:r>
            <a:r>
              <a:rPr lang="zh-TW" altLang="en-US" sz="2200" b="0" dirty="0">
                <a:solidFill>
                  <a:srgbClr val="C00000"/>
                </a:solidFill>
                <a:latin typeface="標楷體" panose="03000509000000000000" pitchFamily="65" charset="-120"/>
                <a:ea typeface="標楷體" panose="03000509000000000000" pitchFamily="65" charset="-120"/>
              </a:rPr>
              <a:t>，如需設置圍牆者，則圍牆應自計畫道路境界線退縮三公尺。</a:t>
            </a:r>
            <a:r>
              <a:rPr lang="zh-TW" altLang="en-US" sz="2200" b="0" dirty="0" smtClean="0">
                <a:latin typeface="標楷體" panose="03000509000000000000" pitchFamily="65" charset="-120"/>
                <a:ea typeface="標楷體" panose="03000509000000000000" pitchFamily="65" charset="-120"/>
              </a:rPr>
              <a:t>退縮</a:t>
            </a:r>
            <a:r>
              <a:rPr lang="zh-TW" altLang="en-US" sz="2200" b="0" dirty="0">
                <a:latin typeface="標楷體" panose="03000509000000000000" pitchFamily="65" charset="-120"/>
                <a:ea typeface="標楷體" panose="03000509000000000000" pitchFamily="65" charset="-120"/>
              </a:rPr>
              <a:t>建築之空地，工業區、倉儲批發零售專用區，應做綠化步道；</a:t>
            </a:r>
            <a:r>
              <a:rPr lang="zh-TW" altLang="en-US" sz="2200" b="0" dirty="0" smtClean="0">
                <a:latin typeface="標楷體" panose="03000509000000000000" pitchFamily="65" charset="-120"/>
                <a:ea typeface="標楷體" panose="03000509000000000000" pitchFamily="65" charset="-120"/>
              </a:rPr>
              <a:t>旅館</a:t>
            </a:r>
            <a:r>
              <a:rPr lang="zh-TW" altLang="en-US" sz="2200" b="0" dirty="0">
                <a:latin typeface="標楷體" panose="03000509000000000000" pitchFamily="65" charset="-120"/>
                <a:ea typeface="標楷體" panose="03000509000000000000" pitchFamily="65" charset="-120"/>
              </a:rPr>
              <a:t>專用區應植栽綠化，並得計入法定空地</a:t>
            </a:r>
            <a:r>
              <a:rPr lang="zh-TW" altLang="en-US" sz="2200" b="0" dirty="0" smtClean="0">
                <a:latin typeface="標楷體" panose="03000509000000000000" pitchFamily="65" charset="-120"/>
                <a:ea typeface="標楷體" panose="03000509000000000000" pitchFamily="65" charset="-120"/>
              </a:rPr>
              <a:t>。前項</a:t>
            </a:r>
            <a:r>
              <a:rPr lang="zh-TW" altLang="en-US" sz="2200" b="0" dirty="0">
                <a:latin typeface="標楷體" panose="03000509000000000000" pitchFamily="65" charset="-120"/>
                <a:ea typeface="標楷體" panose="03000509000000000000" pitchFamily="65" charset="-120"/>
              </a:rPr>
              <a:t>退縮如面臨兩條以上計畫道路者，應分別予以退縮</a:t>
            </a:r>
            <a:r>
              <a:rPr lang="zh-TW" altLang="en-US" sz="2200" b="0" dirty="0" smtClean="0">
                <a:latin typeface="標楷體" panose="03000509000000000000" pitchFamily="65" charset="-120"/>
                <a:ea typeface="標楷體" panose="03000509000000000000" pitchFamily="65" charset="-120"/>
              </a:rPr>
              <a:t>。</a:t>
            </a:r>
            <a:endParaRPr lang="en-US" altLang="zh-TW" sz="2200" b="0" dirty="0" smtClean="0">
              <a:latin typeface="標楷體" panose="03000509000000000000" pitchFamily="65" charset="-120"/>
              <a:ea typeface="標楷體" panose="03000509000000000000" pitchFamily="65" charset="-120"/>
            </a:endParaRPr>
          </a:p>
          <a:p>
            <a:pPr algn="l"/>
            <a:r>
              <a:rPr lang="zh-TW" altLang="en-US" sz="2200" b="0" dirty="0" smtClean="0">
                <a:latin typeface="標楷體" panose="03000509000000000000" pitchFamily="65" charset="-120"/>
                <a:ea typeface="標楷體" panose="03000509000000000000" pitchFamily="65" charset="-120"/>
              </a:rPr>
              <a:t> </a:t>
            </a:r>
            <a:r>
              <a:rPr lang="en-US" altLang="zh-TW" sz="2200" b="0" dirty="0">
                <a:latin typeface="標楷體" panose="03000509000000000000" pitchFamily="65" charset="-120"/>
                <a:ea typeface="標楷體" panose="03000509000000000000" pitchFamily="65" charset="-120"/>
              </a:rPr>
              <a:t>(</a:t>
            </a:r>
            <a:r>
              <a:rPr lang="zh-TW" altLang="en-US" sz="2200" b="0" dirty="0">
                <a:latin typeface="標楷體" panose="03000509000000000000" pitchFamily="65" charset="-120"/>
                <a:ea typeface="標楷體" panose="03000509000000000000" pitchFamily="65" charset="-120"/>
              </a:rPr>
              <a:t>三</a:t>
            </a:r>
            <a:r>
              <a:rPr lang="en-US" altLang="zh-TW" sz="2200" b="0" dirty="0">
                <a:latin typeface="標楷體" panose="03000509000000000000" pitchFamily="65" charset="-120"/>
                <a:ea typeface="標楷體" panose="03000509000000000000" pitchFamily="65" charset="-120"/>
              </a:rPr>
              <a:t>)</a:t>
            </a:r>
            <a:r>
              <a:rPr lang="zh-TW" altLang="en-US" sz="2200" b="0" dirty="0">
                <a:latin typeface="標楷體" panose="03000509000000000000" pitchFamily="65" charset="-120"/>
                <a:ea typeface="標楷體" panose="03000509000000000000" pitchFamily="65" charset="-120"/>
              </a:rPr>
              <a:t>為鼓勵建築物增設停車空間提供不特定公眾使用之效益，本府得</a:t>
            </a:r>
            <a:r>
              <a:rPr lang="zh-TW" altLang="en-US" sz="2200" b="0" dirty="0" smtClean="0">
                <a:latin typeface="標楷體" panose="03000509000000000000" pitchFamily="65" charset="-120"/>
                <a:ea typeface="標楷體" panose="03000509000000000000" pitchFamily="65" charset="-120"/>
              </a:rPr>
              <a:t>訂定</a:t>
            </a:r>
            <a:r>
              <a:rPr lang="zh-TW" altLang="en-US" sz="2200" b="0" dirty="0">
                <a:latin typeface="標楷體" panose="03000509000000000000" pitchFamily="65" charset="-120"/>
                <a:ea typeface="標楷體" panose="03000509000000000000" pitchFamily="65" charset="-120"/>
              </a:rPr>
              <a:t>鼓勵建築物增設停車空間供不特定公眾使用規定或自治條例。 </a:t>
            </a:r>
          </a:p>
        </p:txBody>
      </p:sp>
    </p:spTree>
    <p:extLst>
      <p:ext uri="{BB962C8B-B14F-4D97-AF65-F5344CB8AC3E}">
        <p14:creationId xmlns:p14="http://schemas.microsoft.com/office/powerpoint/2010/main" val="2975244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solidFill>
                <a:srgbClr val="000000"/>
              </a:solidFill>
            </a:endParaRPr>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solidFill>
                <a:srgbClr val="000000"/>
              </a:solidFill>
            </a:endParaRPr>
          </a:p>
        </p:txBody>
      </p:sp>
      <p:sp>
        <p:nvSpPr>
          <p:cNvPr id="107531" name="Rectangle 4"/>
          <p:cNvSpPr>
            <a:spLocks noChangeArrowheads="1"/>
          </p:cNvSpPr>
          <p:nvPr/>
        </p:nvSpPr>
        <p:spPr bwMode="auto">
          <a:xfrm>
            <a:off x="527050" y="176213"/>
            <a:ext cx="861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solidFill>
                  <a:srgbClr val="000000"/>
                </a:solidFill>
                <a:ea typeface="標楷體" pitchFamily="65" charset="-120"/>
              </a:rPr>
              <a:t>土地使用分區管制</a:t>
            </a:r>
            <a:endParaRPr lang="zh-TW" altLang="en-US" b="0" dirty="0">
              <a:solidFill>
                <a:srgbClr val="0000FF"/>
              </a:solidFill>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文字方塊 7"/>
          <p:cNvSpPr txBox="1"/>
          <p:nvPr/>
        </p:nvSpPr>
        <p:spPr>
          <a:xfrm>
            <a:off x="539750" y="876304"/>
            <a:ext cx="8208714" cy="461665"/>
          </a:xfrm>
          <a:prstGeom prst="rect">
            <a:avLst/>
          </a:prstGeom>
          <a:noFill/>
        </p:spPr>
        <p:txBody>
          <a:bodyPr wrap="square" rtlCol="0">
            <a:spAutoFit/>
          </a:bodyPr>
          <a:lstStyle/>
          <a:p>
            <a:pPr algn="l"/>
            <a:r>
              <a:rPr lang="zh-TW" altLang="en-US" sz="2400" b="0" dirty="0" smtClean="0">
                <a:solidFill>
                  <a:srgbClr val="000000"/>
                </a:solidFill>
                <a:latin typeface="標楷體" pitchFamily="65" charset="-120"/>
                <a:ea typeface="標楷體" pitchFamily="65" charset="-120"/>
              </a:rPr>
              <a:t>三五</a:t>
            </a:r>
            <a:r>
              <a:rPr lang="en-US" altLang="zh-TW" sz="2400" b="0" dirty="0" smtClean="0">
                <a:solidFill>
                  <a:srgbClr val="000000"/>
                </a:solidFill>
                <a:latin typeface="標楷體" pitchFamily="65" charset="-120"/>
                <a:ea typeface="標楷體" pitchFamily="65" charset="-120"/>
              </a:rPr>
              <a:t>.</a:t>
            </a:r>
            <a:r>
              <a:rPr lang="zh-TW" altLang="en-US" sz="2400" b="0" dirty="0">
                <a:solidFill>
                  <a:srgbClr val="000000"/>
                </a:solidFill>
                <a:latin typeface="標楷體" pitchFamily="65" charset="-120"/>
                <a:ea typeface="標楷體" pitchFamily="65" charset="-120"/>
              </a:rPr>
              <a:t>公共設施用地退縮建築標準：</a:t>
            </a:r>
          </a:p>
        </p:txBody>
      </p:sp>
      <p:sp>
        <p:nvSpPr>
          <p:cNvPr id="2" name="文字方塊 1"/>
          <p:cNvSpPr txBox="1"/>
          <p:nvPr/>
        </p:nvSpPr>
        <p:spPr>
          <a:xfrm>
            <a:off x="539750" y="1337819"/>
            <a:ext cx="7704658" cy="1785104"/>
          </a:xfrm>
          <a:prstGeom prst="rect">
            <a:avLst/>
          </a:prstGeom>
          <a:noFill/>
        </p:spPr>
        <p:txBody>
          <a:bodyPr wrap="square" rtlCol="0">
            <a:spAutoFit/>
          </a:bodyPr>
          <a:lstStyle/>
          <a:p>
            <a:pPr algn="l"/>
            <a:r>
              <a:rPr lang="zh-TW" altLang="en-US" sz="2200" b="0" dirty="0">
                <a:solidFill>
                  <a:srgbClr val="0000FF"/>
                </a:solidFill>
                <a:latin typeface="標楷體" panose="03000509000000000000" pitchFamily="65" charset="-120"/>
                <a:ea typeface="標楷體" panose="03000509000000000000" pitchFamily="65" charset="-120"/>
              </a:rPr>
              <a:t>公共設施用地及公用事業設施</a:t>
            </a:r>
            <a:r>
              <a:rPr lang="zh-TW" altLang="en-US" sz="2200" b="0" dirty="0" smtClean="0">
                <a:solidFill>
                  <a:srgbClr val="0000FF"/>
                </a:solidFill>
                <a:latin typeface="標楷體" panose="03000509000000000000" pitchFamily="65" charset="-120"/>
                <a:ea typeface="標楷體" panose="03000509000000000000" pitchFamily="65" charset="-120"/>
              </a:rPr>
              <a:t>專用</a:t>
            </a:r>
            <a:r>
              <a:rPr lang="zh-TW" altLang="en-US" sz="2200" b="0" dirty="0">
                <a:solidFill>
                  <a:srgbClr val="0000FF"/>
                </a:solidFill>
                <a:latin typeface="標楷體" panose="03000509000000000000" pitchFamily="65" charset="-120"/>
                <a:ea typeface="標楷體" panose="03000509000000000000" pitchFamily="65" charset="-120"/>
              </a:rPr>
              <a:t>區</a:t>
            </a:r>
            <a:r>
              <a:rPr lang="zh-TW" altLang="en-US" sz="2200" b="0" dirty="0">
                <a:latin typeface="標楷體" panose="03000509000000000000" pitchFamily="65" charset="-120"/>
                <a:ea typeface="標楷體" panose="03000509000000000000" pitchFamily="65" charset="-120"/>
              </a:rPr>
              <a:t>新（改）建時應自計畫道路境界線至少</a:t>
            </a:r>
            <a:r>
              <a:rPr lang="zh-TW" altLang="en-US" sz="2200" b="0" dirty="0">
                <a:solidFill>
                  <a:srgbClr val="C00000"/>
                </a:solidFill>
                <a:latin typeface="標楷體" panose="03000509000000000000" pitchFamily="65" charset="-120"/>
                <a:ea typeface="標楷體" panose="03000509000000000000" pitchFamily="65" charset="-120"/>
              </a:rPr>
              <a:t>退縮六公尺建築</a:t>
            </a:r>
            <a:r>
              <a:rPr lang="zh-TW" altLang="en-US" sz="2200" b="0" dirty="0">
                <a:latin typeface="標楷體" panose="03000509000000000000" pitchFamily="65" charset="-120"/>
                <a:ea typeface="標楷體" panose="03000509000000000000" pitchFamily="65" charset="-120"/>
              </a:rPr>
              <a:t>，如</a:t>
            </a:r>
            <a:r>
              <a:rPr lang="zh-TW" altLang="en-US" sz="2200" b="0" dirty="0" smtClean="0">
                <a:latin typeface="標楷體" panose="03000509000000000000" pitchFamily="65" charset="-120"/>
                <a:ea typeface="標楷體" panose="03000509000000000000" pitchFamily="65" charset="-120"/>
              </a:rPr>
              <a:t>有設置</a:t>
            </a:r>
            <a:r>
              <a:rPr lang="zh-TW" altLang="en-US" sz="2200" b="0" dirty="0">
                <a:latin typeface="標楷體" panose="03000509000000000000" pitchFamily="65" charset="-120"/>
                <a:ea typeface="標楷體" panose="03000509000000000000" pitchFamily="65" charset="-120"/>
              </a:rPr>
              <a:t>圍牆之必要者，圍牆應自計畫道路境界線至少退縮三公尺。 </a:t>
            </a:r>
            <a:endParaRPr lang="en-US" altLang="zh-TW" sz="2200" b="0" dirty="0" smtClean="0">
              <a:latin typeface="標楷體" panose="03000509000000000000" pitchFamily="65" charset="-120"/>
              <a:ea typeface="標楷體" panose="03000509000000000000" pitchFamily="65" charset="-120"/>
            </a:endParaRPr>
          </a:p>
          <a:p>
            <a:pPr algn="l"/>
            <a:r>
              <a:rPr lang="zh-TW" altLang="en-US" sz="2200" b="0" dirty="0" smtClean="0">
                <a:latin typeface="標楷體" panose="03000509000000000000" pitchFamily="65" charset="-120"/>
                <a:ea typeface="標楷體" panose="03000509000000000000" pitchFamily="65" charset="-120"/>
              </a:rPr>
              <a:t>前項</a:t>
            </a:r>
            <a:r>
              <a:rPr lang="zh-TW" altLang="en-US" sz="2200" b="0" dirty="0">
                <a:latin typeface="標楷體" panose="03000509000000000000" pitchFamily="65" charset="-120"/>
                <a:ea typeface="標楷體" panose="03000509000000000000" pitchFamily="65" charset="-120"/>
              </a:rPr>
              <a:t>退縮建築之空地應做綠化步道，但得計入法定空地。 </a:t>
            </a:r>
            <a:endParaRPr lang="en-US" altLang="zh-TW" sz="2200" b="0" dirty="0" smtClean="0">
              <a:latin typeface="標楷體" panose="03000509000000000000" pitchFamily="65" charset="-120"/>
              <a:ea typeface="標楷體" panose="03000509000000000000" pitchFamily="65" charset="-120"/>
            </a:endParaRPr>
          </a:p>
          <a:p>
            <a:pPr algn="l"/>
            <a:r>
              <a:rPr lang="zh-TW" altLang="en-US" sz="2200" b="0" dirty="0" smtClean="0">
                <a:latin typeface="標楷體" panose="03000509000000000000" pitchFamily="65" charset="-120"/>
                <a:ea typeface="標楷體" panose="03000509000000000000" pitchFamily="65" charset="-120"/>
              </a:rPr>
              <a:t>第一</a:t>
            </a:r>
            <a:r>
              <a:rPr lang="zh-TW" altLang="en-US" sz="2200" b="0" dirty="0">
                <a:latin typeface="標楷體" panose="03000509000000000000" pitchFamily="65" charset="-120"/>
                <a:ea typeface="標楷體" panose="03000509000000000000" pitchFamily="65" charset="-120"/>
              </a:rPr>
              <a:t>項退縮如面臨兩條以上計畫道路者，應分別予以退縮。 </a:t>
            </a:r>
          </a:p>
        </p:txBody>
      </p:sp>
      <p:sp>
        <p:nvSpPr>
          <p:cNvPr id="3" name="文字方塊 2"/>
          <p:cNvSpPr txBox="1"/>
          <p:nvPr/>
        </p:nvSpPr>
        <p:spPr>
          <a:xfrm>
            <a:off x="583985" y="3573016"/>
            <a:ext cx="7704856" cy="1200329"/>
          </a:xfrm>
          <a:prstGeom prst="rect">
            <a:avLst/>
          </a:prstGeom>
          <a:noFill/>
        </p:spPr>
        <p:txBody>
          <a:bodyPr wrap="square" rtlCol="0">
            <a:spAutoFit/>
          </a:bodyPr>
          <a:lstStyle/>
          <a:p>
            <a:pPr algn="l"/>
            <a:r>
              <a:rPr lang="zh-TW" altLang="en-US" sz="2400" b="0" dirty="0">
                <a:solidFill>
                  <a:srgbClr val="000000"/>
                </a:solidFill>
                <a:latin typeface="標楷體" pitchFamily="65" charset="-120"/>
                <a:ea typeface="標楷體" pitchFamily="65" charset="-120"/>
              </a:rPr>
              <a:t>三十六、各種使用分區及公共設施用地對於退縮建築標準若於執行上</a:t>
            </a:r>
            <a:r>
              <a:rPr lang="zh-TW" altLang="en-US" sz="2400" b="0" dirty="0" smtClean="0">
                <a:solidFill>
                  <a:srgbClr val="000000"/>
                </a:solidFill>
                <a:latin typeface="標楷體" pitchFamily="65" charset="-120"/>
                <a:ea typeface="標楷體" pitchFamily="65" charset="-120"/>
              </a:rPr>
              <a:t>有困難</a:t>
            </a:r>
            <a:r>
              <a:rPr lang="zh-TW" altLang="en-US" sz="2400" b="0" dirty="0">
                <a:solidFill>
                  <a:srgbClr val="000000"/>
                </a:solidFill>
                <a:latin typeface="標楷體" pitchFamily="65" charset="-120"/>
                <a:ea typeface="標楷體" pitchFamily="65" charset="-120"/>
              </a:rPr>
              <a:t>時，得提請本縣都市計畫委員會審議決定之。</a:t>
            </a:r>
          </a:p>
        </p:txBody>
      </p:sp>
    </p:spTree>
    <p:extLst>
      <p:ext uri="{BB962C8B-B14F-4D97-AF65-F5344CB8AC3E}">
        <p14:creationId xmlns:p14="http://schemas.microsoft.com/office/powerpoint/2010/main" val="1156639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solidFill>
                <a:srgbClr val="000000"/>
              </a:solidFill>
            </a:endParaRPr>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solidFill>
                <a:srgbClr val="000000"/>
              </a:solidFill>
            </a:endParaRPr>
          </a:p>
        </p:txBody>
      </p:sp>
      <p:sp>
        <p:nvSpPr>
          <p:cNvPr id="107531" name="Rectangle 4"/>
          <p:cNvSpPr>
            <a:spLocks noChangeArrowheads="1"/>
          </p:cNvSpPr>
          <p:nvPr/>
        </p:nvSpPr>
        <p:spPr bwMode="auto">
          <a:xfrm>
            <a:off x="527050" y="176213"/>
            <a:ext cx="861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solidFill>
                  <a:srgbClr val="000000"/>
                </a:solidFill>
                <a:ea typeface="標楷體" pitchFamily="65" charset="-120"/>
              </a:rPr>
              <a:t>土地使用分區管制</a:t>
            </a:r>
            <a:endParaRPr lang="zh-TW" altLang="en-US" b="0" dirty="0">
              <a:solidFill>
                <a:srgbClr val="0000FF"/>
              </a:solidFill>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文字方塊 7"/>
          <p:cNvSpPr txBox="1"/>
          <p:nvPr/>
        </p:nvSpPr>
        <p:spPr>
          <a:xfrm>
            <a:off x="539750" y="876304"/>
            <a:ext cx="8208714" cy="1938992"/>
          </a:xfrm>
          <a:prstGeom prst="rect">
            <a:avLst/>
          </a:prstGeom>
          <a:noFill/>
        </p:spPr>
        <p:txBody>
          <a:bodyPr wrap="square" rtlCol="0">
            <a:spAutoFit/>
          </a:bodyPr>
          <a:lstStyle/>
          <a:p>
            <a:pPr algn="l"/>
            <a:r>
              <a:rPr lang="zh-TW" altLang="en-US" sz="2400" b="0" dirty="0">
                <a:solidFill>
                  <a:srgbClr val="000000"/>
                </a:solidFill>
                <a:latin typeface="標楷體" pitchFamily="65" charset="-120"/>
                <a:ea typeface="標楷體" pitchFamily="65" charset="-120"/>
              </a:rPr>
              <a:t>三八</a:t>
            </a:r>
            <a:r>
              <a:rPr lang="en-US" altLang="zh-TW" sz="2400" b="0" dirty="0" smtClean="0">
                <a:solidFill>
                  <a:srgbClr val="000000"/>
                </a:solidFill>
                <a:latin typeface="標楷體" pitchFamily="65" charset="-120"/>
                <a:ea typeface="標楷體" pitchFamily="65" charset="-120"/>
              </a:rPr>
              <a:t>.</a:t>
            </a:r>
            <a:r>
              <a:rPr lang="zh-TW" altLang="en-US" sz="2400" b="0" dirty="0" smtClean="0">
                <a:solidFill>
                  <a:srgbClr val="000000"/>
                </a:solidFill>
                <a:latin typeface="標楷體" pitchFamily="65" charset="-120"/>
                <a:ea typeface="標楷體" pitchFamily="65" charset="-120"/>
              </a:rPr>
              <a:t>各</a:t>
            </a:r>
            <a:r>
              <a:rPr lang="zh-TW" altLang="en-US" sz="2400" b="0" dirty="0">
                <a:solidFill>
                  <a:srgbClr val="000000"/>
                </a:solidFill>
                <a:latin typeface="標楷體" pitchFamily="65" charset="-120"/>
                <a:ea typeface="標楷體" pitchFamily="65" charset="-120"/>
              </a:rPr>
              <a:t>分區使用許可或限制之行為標準、行業類別及與分區使用</a:t>
            </a:r>
            <a:r>
              <a:rPr lang="zh-TW" altLang="en-US" sz="2400" b="0" dirty="0" smtClean="0">
                <a:solidFill>
                  <a:srgbClr val="000000"/>
                </a:solidFill>
                <a:latin typeface="標楷體" pitchFamily="65" charset="-120"/>
                <a:ea typeface="標楷體" pitchFamily="65" charset="-120"/>
              </a:rPr>
              <a:t>產生</a:t>
            </a:r>
            <a:r>
              <a:rPr lang="zh-TW" altLang="en-US" sz="2400" b="0" dirty="0">
                <a:solidFill>
                  <a:srgbClr val="000000"/>
                </a:solidFill>
                <a:latin typeface="標楷體" pitchFamily="65" charset="-120"/>
                <a:ea typeface="標楷體" pitchFamily="65" charset="-120"/>
              </a:rPr>
              <a:t>衝突或干擾行為之處置，得由本府訂定執行要點，提本縣都市</a:t>
            </a:r>
            <a:r>
              <a:rPr lang="zh-TW" altLang="en-US" sz="2400" b="0" dirty="0" smtClean="0">
                <a:solidFill>
                  <a:srgbClr val="000000"/>
                </a:solidFill>
                <a:latin typeface="標楷體" pitchFamily="65" charset="-120"/>
                <a:ea typeface="標楷體" pitchFamily="65" charset="-120"/>
              </a:rPr>
              <a:t>計畫</a:t>
            </a:r>
            <a:r>
              <a:rPr lang="zh-TW" altLang="en-US" sz="2400" b="0" dirty="0">
                <a:solidFill>
                  <a:srgbClr val="000000"/>
                </a:solidFill>
                <a:latin typeface="標楷體" pitchFamily="65" charset="-120"/>
                <a:ea typeface="標楷體" pitchFamily="65" charset="-120"/>
              </a:rPr>
              <a:t>委員會通過後作為執行之依據；如因執行過程產生之疑議亦由</a:t>
            </a:r>
            <a:r>
              <a:rPr lang="zh-TW" altLang="en-US" sz="2400" b="0" dirty="0" smtClean="0">
                <a:solidFill>
                  <a:srgbClr val="000000"/>
                </a:solidFill>
                <a:latin typeface="標楷體" pitchFamily="65" charset="-120"/>
                <a:ea typeface="標楷體" pitchFamily="65" charset="-120"/>
              </a:rPr>
              <a:t>本縣</a:t>
            </a:r>
            <a:r>
              <a:rPr lang="zh-TW" altLang="en-US" sz="2400" b="0" dirty="0">
                <a:solidFill>
                  <a:srgbClr val="000000"/>
                </a:solidFill>
                <a:latin typeface="標楷體" pitchFamily="65" charset="-120"/>
                <a:ea typeface="標楷體" pitchFamily="65" charset="-120"/>
              </a:rPr>
              <a:t>都市計畫委員會認定後作為處理之依據。 </a:t>
            </a:r>
          </a:p>
        </p:txBody>
      </p:sp>
      <p:sp>
        <p:nvSpPr>
          <p:cNvPr id="3" name="文字方塊 2"/>
          <p:cNvSpPr txBox="1"/>
          <p:nvPr/>
        </p:nvSpPr>
        <p:spPr>
          <a:xfrm>
            <a:off x="539136" y="2788103"/>
            <a:ext cx="8136904" cy="1200329"/>
          </a:xfrm>
          <a:prstGeom prst="rect">
            <a:avLst/>
          </a:prstGeom>
          <a:noFill/>
        </p:spPr>
        <p:txBody>
          <a:bodyPr wrap="square" rtlCol="0">
            <a:spAutoFit/>
          </a:bodyPr>
          <a:lstStyle/>
          <a:p>
            <a:pPr algn="l"/>
            <a:r>
              <a:rPr lang="zh-TW" altLang="en-US" sz="2400" b="0" dirty="0" smtClean="0">
                <a:solidFill>
                  <a:srgbClr val="000000"/>
                </a:solidFill>
                <a:latin typeface="標楷體" pitchFamily="65" charset="-120"/>
                <a:ea typeface="標楷體" pitchFamily="65" charset="-120"/>
              </a:rPr>
              <a:t>三九</a:t>
            </a:r>
            <a:r>
              <a:rPr lang="zh-TW" altLang="en-US" sz="2400" b="0" dirty="0">
                <a:solidFill>
                  <a:srgbClr val="000000"/>
                </a:solidFill>
                <a:latin typeface="標楷體" pitchFamily="65" charset="-120"/>
                <a:ea typeface="標楷體" pitchFamily="65" charset="-120"/>
              </a:rPr>
              <a:t>、本計畫區內經軍方釋出之既有軍事設施再利用或整體開發區</a:t>
            </a:r>
            <a:r>
              <a:rPr lang="zh-TW" altLang="en-US" sz="2400" b="0" dirty="0" smtClean="0">
                <a:solidFill>
                  <a:srgbClr val="000000"/>
                </a:solidFill>
                <a:latin typeface="標楷體" pitchFamily="65" charset="-120"/>
                <a:ea typeface="標楷體" pitchFamily="65" charset="-120"/>
              </a:rPr>
              <a:t>安置</a:t>
            </a:r>
            <a:r>
              <a:rPr lang="zh-TW" altLang="en-US" sz="2400" b="0" dirty="0">
                <a:solidFill>
                  <a:srgbClr val="000000"/>
                </a:solidFill>
                <a:latin typeface="標楷體" pitchFamily="65" charset="-120"/>
                <a:ea typeface="標楷體" pitchFamily="65" charset="-120"/>
              </a:rPr>
              <a:t>設施，得提具相關計畫，經本縣都市計畫</a:t>
            </a:r>
            <a:r>
              <a:rPr lang="zh-TW" altLang="en-US" sz="2400" b="0" dirty="0" smtClean="0">
                <a:solidFill>
                  <a:srgbClr val="000000"/>
                </a:solidFill>
                <a:latin typeface="標楷體" pitchFamily="65" charset="-120"/>
                <a:ea typeface="標楷體" pitchFamily="65" charset="-120"/>
              </a:rPr>
              <a:t>委員會審議通過後，依通過計畫辦理，不受本要點之限制。 </a:t>
            </a:r>
            <a:endParaRPr lang="zh-TW" altLang="en-US" sz="2400" b="0" dirty="0">
              <a:solidFill>
                <a:srgbClr val="000000"/>
              </a:solidFill>
              <a:latin typeface="標楷體" pitchFamily="65" charset="-120"/>
              <a:ea typeface="標楷體" pitchFamily="65" charset="-120"/>
            </a:endParaRPr>
          </a:p>
        </p:txBody>
      </p:sp>
    </p:spTree>
    <p:extLst>
      <p:ext uri="{BB962C8B-B14F-4D97-AF65-F5344CB8AC3E}">
        <p14:creationId xmlns:p14="http://schemas.microsoft.com/office/powerpoint/2010/main" val="10560728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solidFill>
                <a:srgbClr val="000000"/>
              </a:solidFill>
            </a:endParaRPr>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solidFill>
                <a:srgbClr val="000000"/>
              </a:solidFill>
            </a:endParaRPr>
          </a:p>
        </p:txBody>
      </p:sp>
      <p:sp>
        <p:nvSpPr>
          <p:cNvPr id="107531" name="Rectangle 4"/>
          <p:cNvSpPr>
            <a:spLocks noChangeArrowheads="1"/>
          </p:cNvSpPr>
          <p:nvPr/>
        </p:nvSpPr>
        <p:spPr bwMode="auto">
          <a:xfrm>
            <a:off x="527050" y="176213"/>
            <a:ext cx="861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solidFill>
                  <a:srgbClr val="000000"/>
                </a:solidFill>
                <a:ea typeface="標楷體" pitchFamily="65" charset="-120"/>
              </a:rPr>
              <a:t>土地使用分區管制</a:t>
            </a:r>
            <a:endParaRPr lang="zh-TW" altLang="en-US" b="0" dirty="0">
              <a:solidFill>
                <a:srgbClr val="0000FF"/>
              </a:solidFill>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文字方塊 7"/>
          <p:cNvSpPr txBox="1"/>
          <p:nvPr/>
        </p:nvSpPr>
        <p:spPr>
          <a:xfrm>
            <a:off x="539750" y="876304"/>
            <a:ext cx="7992690" cy="3600986"/>
          </a:xfrm>
          <a:prstGeom prst="rect">
            <a:avLst/>
          </a:prstGeom>
          <a:noFill/>
        </p:spPr>
        <p:txBody>
          <a:bodyPr wrap="square" rtlCol="0">
            <a:spAutoFit/>
          </a:bodyPr>
          <a:lstStyle/>
          <a:p>
            <a:pPr algn="l"/>
            <a:r>
              <a:rPr lang="zh-TW" altLang="en-US" sz="2400" b="0" dirty="0">
                <a:solidFill>
                  <a:srgbClr val="000000"/>
                </a:solidFill>
                <a:latin typeface="標楷體" pitchFamily="65" charset="-120"/>
                <a:ea typeface="標楷體" pitchFamily="65" charset="-120"/>
              </a:rPr>
              <a:t>四十</a:t>
            </a:r>
            <a:r>
              <a:rPr lang="en-US" altLang="zh-TW" sz="2400" b="0" dirty="0" smtClean="0">
                <a:solidFill>
                  <a:srgbClr val="000000"/>
                </a:solidFill>
                <a:latin typeface="標楷體" pitchFamily="65" charset="-120"/>
                <a:ea typeface="標楷體" pitchFamily="65" charset="-120"/>
              </a:rPr>
              <a:t>.</a:t>
            </a:r>
            <a:r>
              <a:rPr lang="zh-TW" altLang="en-US" sz="2400" b="0" dirty="0" smtClean="0">
                <a:solidFill>
                  <a:srgbClr val="000000"/>
                </a:solidFill>
                <a:latin typeface="標楷體" pitchFamily="65" charset="-120"/>
                <a:ea typeface="標楷體" pitchFamily="65" charset="-120"/>
              </a:rPr>
              <a:t>本</a:t>
            </a:r>
            <a:r>
              <a:rPr lang="zh-TW" altLang="en-US" sz="2400" b="0" dirty="0">
                <a:solidFill>
                  <a:srgbClr val="000000"/>
                </a:solidFill>
                <a:latin typeface="標楷體" pitchFamily="65" charset="-120"/>
                <a:ea typeface="標楷體" pitchFamily="65" charset="-120"/>
              </a:rPr>
              <a:t>土地使用分區管制要點發布實施後，不合分區使用規定之</a:t>
            </a:r>
            <a:r>
              <a:rPr lang="zh-TW" altLang="en-US" sz="2400" b="0" dirty="0" smtClean="0">
                <a:solidFill>
                  <a:srgbClr val="000000"/>
                </a:solidFill>
                <a:latin typeface="標楷體" pitchFamily="65" charset="-120"/>
                <a:ea typeface="標楷體" pitchFamily="65" charset="-120"/>
              </a:rPr>
              <a:t>建築物</a:t>
            </a:r>
            <a:r>
              <a:rPr lang="zh-TW" altLang="en-US" sz="2400" b="0" dirty="0">
                <a:solidFill>
                  <a:srgbClr val="000000"/>
                </a:solidFill>
                <a:latin typeface="標楷體" pitchFamily="65" charset="-120"/>
                <a:ea typeface="標楷體" pitchFamily="65" charset="-120"/>
              </a:rPr>
              <a:t>，除經本府命其變更使用或遷移者外，得繼續為原有之使用或</a:t>
            </a:r>
            <a:r>
              <a:rPr lang="zh-TW" altLang="en-US" sz="2400" b="0" dirty="0" smtClean="0">
                <a:solidFill>
                  <a:srgbClr val="000000"/>
                </a:solidFill>
                <a:latin typeface="標楷體" pitchFamily="65" charset="-120"/>
                <a:ea typeface="標楷體" pitchFamily="65" charset="-120"/>
              </a:rPr>
              <a:t>改為</a:t>
            </a:r>
            <a:r>
              <a:rPr lang="zh-TW" altLang="en-US" sz="2400" b="0" dirty="0">
                <a:solidFill>
                  <a:srgbClr val="000000"/>
                </a:solidFill>
                <a:latin typeface="標楷體" pitchFamily="65" charset="-120"/>
                <a:ea typeface="標楷體" pitchFamily="65" charset="-120"/>
              </a:rPr>
              <a:t>妨礙目的較輕之使用，並依下列規定處理之： </a:t>
            </a:r>
            <a:endParaRPr lang="en-US" altLang="zh-TW" sz="2400" b="0" dirty="0" smtClean="0">
              <a:solidFill>
                <a:srgbClr val="000000"/>
              </a:solidFill>
              <a:latin typeface="標楷體" pitchFamily="65" charset="-120"/>
              <a:ea typeface="標楷體" pitchFamily="65" charset="-120"/>
            </a:endParaRPr>
          </a:p>
          <a:p>
            <a:pPr algn="l"/>
            <a:r>
              <a:rPr lang="en-US" altLang="zh-TW" sz="2200" b="0" dirty="0" smtClean="0">
                <a:solidFill>
                  <a:srgbClr val="000000"/>
                </a:solidFill>
                <a:latin typeface="標楷體" pitchFamily="65" charset="-120"/>
                <a:ea typeface="標楷體" pitchFamily="65" charset="-120"/>
              </a:rPr>
              <a:t>(</a:t>
            </a:r>
            <a:r>
              <a:rPr lang="zh-TW" altLang="en-US" sz="2200" b="0" dirty="0">
                <a:solidFill>
                  <a:srgbClr val="000000"/>
                </a:solidFill>
                <a:latin typeface="標楷體" pitchFamily="65" charset="-120"/>
                <a:ea typeface="標楷體" pitchFamily="65" charset="-120"/>
              </a:rPr>
              <a:t>一</a:t>
            </a:r>
            <a:r>
              <a:rPr lang="en-US" altLang="zh-TW" sz="2200" b="0" dirty="0">
                <a:solidFill>
                  <a:srgbClr val="000000"/>
                </a:solidFill>
                <a:latin typeface="標楷體" pitchFamily="65" charset="-120"/>
                <a:ea typeface="標楷體" pitchFamily="65" charset="-120"/>
              </a:rPr>
              <a:t>) </a:t>
            </a:r>
            <a:r>
              <a:rPr lang="zh-TW" altLang="en-US" sz="2200" b="0" dirty="0">
                <a:solidFill>
                  <a:srgbClr val="000000"/>
                </a:solidFill>
                <a:latin typeface="標楷體" pitchFamily="65" charset="-120"/>
                <a:ea typeface="標楷體" pitchFamily="65" charset="-120"/>
              </a:rPr>
              <a:t>原有合法建築物不得增建、改建、增加設備或變更為其他</a:t>
            </a:r>
            <a:r>
              <a:rPr lang="zh-TW" altLang="en-US" sz="2200" b="0" dirty="0" smtClean="0">
                <a:solidFill>
                  <a:srgbClr val="000000"/>
                </a:solidFill>
                <a:latin typeface="標楷體" pitchFamily="65" charset="-120"/>
                <a:ea typeface="標楷體" pitchFamily="65" charset="-120"/>
              </a:rPr>
              <a:t>不合</a:t>
            </a:r>
            <a:r>
              <a:rPr lang="zh-TW" altLang="en-US" sz="2200" b="0" dirty="0">
                <a:solidFill>
                  <a:srgbClr val="000000"/>
                </a:solidFill>
                <a:latin typeface="標楷體" pitchFamily="65" charset="-120"/>
                <a:ea typeface="標楷體" pitchFamily="65" charset="-120"/>
              </a:rPr>
              <a:t>規定之使用。 </a:t>
            </a:r>
            <a:endParaRPr lang="en-US" altLang="zh-TW" sz="2200" b="0" dirty="0" smtClean="0">
              <a:solidFill>
                <a:srgbClr val="000000"/>
              </a:solidFill>
              <a:latin typeface="標楷體" pitchFamily="65" charset="-120"/>
              <a:ea typeface="標楷體" pitchFamily="65" charset="-120"/>
            </a:endParaRPr>
          </a:p>
          <a:p>
            <a:pPr algn="l"/>
            <a:r>
              <a:rPr lang="en-US" altLang="zh-TW" sz="2200" b="0" dirty="0" smtClean="0">
                <a:solidFill>
                  <a:srgbClr val="000000"/>
                </a:solidFill>
                <a:latin typeface="標楷體" pitchFamily="65" charset="-120"/>
                <a:ea typeface="標楷體" pitchFamily="65" charset="-120"/>
              </a:rPr>
              <a:t>(</a:t>
            </a:r>
            <a:r>
              <a:rPr lang="zh-TW" altLang="en-US" sz="2200" b="0" dirty="0">
                <a:solidFill>
                  <a:srgbClr val="000000"/>
                </a:solidFill>
                <a:latin typeface="標楷體" pitchFamily="65" charset="-120"/>
                <a:ea typeface="標楷體" pitchFamily="65" charset="-120"/>
              </a:rPr>
              <a:t>二</a:t>
            </a:r>
            <a:r>
              <a:rPr lang="en-US" altLang="zh-TW" sz="2200" b="0" dirty="0">
                <a:solidFill>
                  <a:srgbClr val="000000"/>
                </a:solidFill>
                <a:latin typeface="標楷體" pitchFamily="65" charset="-120"/>
                <a:ea typeface="標楷體" pitchFamily="65" charset="-120"/>
              </a:rPr>
              <a:t>) </a:t>
            </a:r>
            <a:r>
              <a:rPr lang="zh-TW" altLang="en-US" sz="2200" b="0" dirty="0">
                <a:solidFill>
                  <a:srgbClr val="000000"/>
                </a:solidFill>
                <a:latin typeface="標楷體" pitchFamily="65" charset="-120"/>
                <a:ea typeface="標楷體" pitchFamily="65" charset="-120"/>
              </a:rPr>
              <a:t>建築物有危險之虞，確有修建之必要，得在維持原有使用</a:t>
            </a:r>
            <a:r>
              <a:rPr lang="zh-TW" altLang="en-US" sz="2200" b="0" dirty="0" smtClean="0">
                <a:solidFill>
                  <a:srgbClr val="000000"/>
                </a:solidFill>
                <a:latin typeface="標楷體" pitchFamily="65" charset="-120"/>
                <a:ea typeface="標楷體" pitchFamily="65" charset="-120"/>
              </a:rPr>
              <a:t>範圍</a:t>
            </a:r>
            <a:r>
              <a:rPr lang="zh-TW" altLang="en-US" sz="2200" b="0" dirty="0">
                <a:solidFill>
                  <a:srgbClr val="000000"/>
                </a:solidFill>
                <a:latin typeface="標楷體" pitchFamily="65" charset="-120"/>
                <a:ea typeface="標楷體" pitchFamily="65" charset="-120"/>
              </a:rPr>
              <a:t>內核准修建。但以本府尚無限期要求變更使用或遷移計畫 者為限。 </a:t>
            </a:r>
            <a:endParaRPr lang="en-US" altLang="zh-TW" sz="2200" b="0" dirty="0" smtClean="0">
              <a:solidFill>
                <a:srgbClr val="000000"/>
              </a:solidFill>
              <a:latin typeface="標楷體" pitchFamily="65" charset="-120"/>
              <a:ea typeface="標楷體" pitchFamily="65" charset="-120"/>
            </a:endParaRPr>
          </a:p>
          <a:p>
            <a:pPr algn="l"/>
            <a:r>
              <a:rPr lang="en-US" altLang="zh-TW" sz="2200" b="0" dirty="0" smtClean="0">
                <a:solidFill>
                  <a:srgbClr val="000000"/>
                </a:solidFill>
                <a:latin typeface="標楷體" pitchFamily="65" charset="-120"/>
                <a:ea typeface="標楷體" pitchFamily="65" charset="-120"/>
              </a:rPr>
              <a:t>(</a:t>
            </a:r>
            <a:r>
              <a:rPr lang="zh-TW" altLang="en-US" sz="2200" b="0" dirty="0">
                <a:solidFill>
                  <a:srgbClr val="000000"/>
                </a:solidFill>
                <a:latin typeface="標楷體" pitchFamily="65" charset="-120"/>
                <a:ea typeface="標楷體" pitchFamily="65" charset="-120"/>
              </a:rPr>
              <a:t>三</a:t>
            </a:r>
            <a:r>
              <a:rPr lang="en-US" altLang="zh-TW" sz="2200" b="0" dirty="0">
                <a:solidFill>
                  <a:srgbClr val="000000"/>
                </a:solidFill>
                <a:latin typeface="標楷體" pitchFamily="65" charset="-120"/>
                <a:ea typeface="標楷體" pitchFamily="65" charset="-120"/>
              </a:rPr>
              <a:t>) </a:t>
            </a:r>
            <a:r>
              <a:rPr lang="zh-TW" altLang="en-US" sz="2200" b="0" dirty="0">
                <a:solidFill>
                  <a:srgbClr val="000000"/>
                </a:solidFill>
                <a:latin typeface="標楷體" pitchFamily="65" charset="-120"/>
                <a:ea typeface="標楷體" pitchFamily="65" charset="-120"/>
              </a:rPr>
              <a:t>因災害毀損之建築物，不得以原用途申請重建。 </a:t>
            </a:r>
          </a:p>
        </p:txBody>
      </p:sp>
      <p:sp>
        <p:nvSpPr>
          <p:cNvPr id="2" name="文字方塊 1"/>
          <p:cNvSpPr txBox="1"/>
          <p:nvPr/>
        </p:nvSpPr>
        <p:spPr>
          <a:xfrm>
            <a:off x="611560" y="4813178"/>
            <a:ext cx="7560840" cy="461665"/>
          </a:xfrm>
          <a:prstGeom prst="rect">
            <a:avLst/>
          </a:prstGeom>
          <a:noFill/>
        </p:spPr>
        <p:txBody>
          <a:bodyPr wrap="square" rtlCol="0">
            <a:spAutoFit/>
          </a:bodyPr>
          <a:lstStyle/>
          <a:p>
            <a:pPr algn="l"/>
            <a:r>
              <a:rPr lang="zh-TW" altLang="en-US" sz="2400" b="0" dirty="0">
                <a:solidFill>
                  <a:srgbClr val="000000"/>
                </a:solidFill>
                <a:latin typeface="標楷體" pitchFamily="65" charset="-120"/>
                <a:ea typeface="標楷體" pitchFamily="65" charset="-120"/>
              </a:rPr>
              <a:t>四一</a:t>
            </a:r>
            <a:r>
              <a:rPr lang="en-US" altLang="zh-TW" sz="2400" b="0" dirty="0">
                <a:solidFill>
                  <a:srgbClr val="000000"/>
                </a:solidFill>
                <a:latin typeface="標楷體" pitchFamily="65" charset="-120"/>
                <a:ea typeface="標楷體" pitchFamily="65" charset="-120"/>
              </a:rPr>
              <a:t>.</a:t>
            </a:r>
            <a:r>
              <a:rPr lang="zh-TW" altLang="en-US" sz="2400" b="0" dirty="0">
                <a:solidFill>
                  <a:srgbClr val="000000"/>
                </a:solidFill>
                <a:latin typeface="標楷體" pitchFamily="65" charset="-120"/>
                <a:ea typeface="標楷體" pitchFamily="65" charset="-120"/>
              </a:rPr>
              <a:t>本要點自發布日施行。 </a:t>
            </a:r>
          </a:p>
        </p:txBody>
      </p:sp>
    </p:spTree>
    <p:extLst>
      <p:ext uri="{BB962C8B-B14F-4D97-AF65-F5344CB8AC3E}">
        <p14:creationId xmlns:p14="http://schemas.microsoft.com/office/powerpoint/2010/main" val="29195066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97" name="矩形 96"/>
          <p:cNvSpPr/>
          <p:nvPr/>
        </p:nvSpPr>
        <p:spPr>
          <a:xfrm>
            <a:off x="323850" y="863600"/>
            <a:ext cx="1266825" cy="404813"/>
          </a:xfrm>
          <a:prstGeom prst="rect">
            <a:avLst/>
          </a:prstGeom>
          <a:solidFill>
            <a:schemeClr val="accent6">
              <a:lumMod val="40000"/>
              <a:lumOff val="60000"/>
              <a:alpha val="40000"/>
            </a:schemeClr>
          </a:solid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200" b="0" dirty="0">
                <a:solidFill>
                  <a:schemeClr val="tx1">
                    <a:lumMod val="95000"/>
                    <a:lumOff val="5000"/>
                  </a:schemeClr>
                </a:solidFill>
                <a:latin typeface="微軟正黑體" pitchFamily="34" charset="-120"/>
                <a:ea typeface="微軟正黑體" pitchFamily="34" charset="-120"/>
              </a:rPr>
              <a:t>自然村專用區</a:t>
            </a:r>
          </a:p>
        </p:txBody>
      </p:sp>
      <p:sp>
        <p:nvSpPr>
          <p:cNvPr id="108548" name="投影片編號版面配置區 3"/>
          <p:cNvSpPr txBox="1">
            <a:spLocks/>
          </p:cNvSpPr>
          <p:nvPr/>
        </p:nvSpPr>
        <p:spPr bwMode="auto">
          <a:xfrm>
            <a:off x="6975475" y="65198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b="1">
                <a:solidFill>
                  <a:schemeClr val="tx1"/>
                </a:solidFill>
                <a:latin typeface="Arial" charset="0"/>
                <a:ea typeface="新細明體" charset="-120"/>
              </a:defRPr>
            </a:lvl1pPr>
            <a:lvl2pPr marL="742950" indent="-285750" eaLnBrk="0" hangingPunct="0">
              <a:defRPr kumimoji="1" sz="3600" b="1">
                <a:solidFill>
                  <a:schemeClr val="tx1"/>
                </a:solidFill>
                <a:latin typeface="Arial" charset="0"/>
                <a:ea typeface="新細明體" charset="-120"/>
              </a:defRPr>
            </a:lvl2pPr>
            <a:lvl3pPr marL="1143000" indent="-228600" eaLnBrk="0" hangingPunct="0">
              <a:defRPr kumimoji="1" sz="3600" b="1">
                <a:solidFill>
                  <a:schemeClr val="tx1"/>
                </a:solidFill>
                <a:latin typeface="Arial" charset="0"/>
                <a:ea typeface="新細明體" charset="-120"/>
              </a:defRPr>
            </a:lvl3pPr>
            <a:lvl4pPr marL="1600200" indent="-228600" eaLnBrk="0" hangingPunct="0">
              <a:defRPr kumimoji="1" sz="3600" b="1">
                <a:solidFill>
                  <a:schemeClr val="tx1"/>
                </a:solidFill>
                <a:latin typeface="Arial" charset="0"/>
                <a:ea typeface="新細明體" charset="-120"/>
              </a:defRPr>
            </a:lvl4pPr>
            <a:lvl5pPr marL="2057400" indent="-228600" eaLnBrk="0" hangingPunct="0">
              <a:defRPr kumimoji="1" sz="36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36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36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36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3600" b="1">
                <a:solidFill>
                  <a:schemeClr val="tx1"/>
                </a:solidFill>
                <a:latin typeface="Arial" charset="0"/>
                <a:ea typeface="新細明體" charset="-120"/>
              </a:defRPr>
            </a:lvl9pPr>
          </a:lstStyle>
          <a:p>
            <a:pPr algn="r" eaLnBrk="1" hangingPunct="1"/>
            <a:fld id="{EC93DD23-39EA-443A-837F-A73E181B11F5}" type="slidenum">
              <a:rPr kumimoji="0" lang="zh-TW" altLang="en-US" sz="2400" b="0">
                <a:latin typeface="微軟正黑體" pitchFamily="34" charset="-120"/>
                <a:ea typeface="微軟正黑體" pitchFamily="34" charset="-120"/>
              </a:rPr>
              <a:pPr algn="r" eaLnBrk="1" hangingPunct="1"/>
              <a:t>39</a:t>
            </a:fld>
            <a:endParaRPr kumimoji="0" lang="en-US" altLang="zh-TW" sz="2400" b="0">
              <a:latin typeface="微軟正黑體" pitchFamily="34" charset="-120"/>
              <a:ea typeface="微軟正黑體" pitchFamily="34" charset="-120"/>
            </a:endParaRPr>
          </a:p>
        </p:txBody>
      </p:sp>
      <p:cxnSp>
        <p:nvCxnSpPr>
          <p:cNvPr id="31" name="直線接點 30"/>
          <p:cNvCxnSpPr/>
          <p:nvPr/>
        </p:nvCxnSpPr>
        <p:spPr>
          <a:xfrm>
            <a:off x="0" y="836613"/>
            <a:ext cx="86042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0" y="1000125"/>
            <a:ext cx="282575" cy="46038"/>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sz="1800" b="0">
              <a:latin typeface="微軟正黑體" pitchFamily="34" charset="-120"/>
              <a:ea typeface="微軟正黑體" pitchFamily="34" charset="-120"/>
            </a:endParaRPr>
          </a:p>
        </p:txBody>
      </p:sp>
      <p:sp>
        <p:nvSpPr>
          <p:cNvPr id="108551" name="文字方塊 4"/>
          <p:cNvSpPr txBox="1">
            <a:spLocks noChangeArrowheads="1"/>
          </p:cNvSpPr>
          <p:nvPr/>
        </p:nvSpPr>
        <p:spPr bwMode="auto">
          <a:xfrm>
            <a:off x="-66675" y="1125538"/>
            <a:ext cx="461963"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kumimoji="1" sz="3600" b="1">
                <a:solidFill>
                  <a:schemeClr val="tx1"/>
                </a:solidFill>
                <a:latin typeface="Arial" charset="0"/>
                <a:ea typeface="新細明體" charset="-120"/>
              </a:defRPr>
            </a:lvl1pPr>
            <a:lvl2pPr marL="742950" indent="-285750" eaLnBrk="0" hangingPunct="0">
              <a:defRPr kumimoji="1" sz="3600" b="1">
                <a:solidFill>
                  <a:schemeClr val="tx1"/>
                </a:solidFill>
                <a:latin typeface="Arial" charset="0"/>
                <a:ea typeface="新細明體" charset="-120"/>
              </a:defRPr>
            </a:lvl2pPr>
            <a:lvl3pPr marL="1143000" indent="-228600" eaLnBrk="0" hangingPunct="0">
              <a:defRPr kumimoji="1" sz="3600" b="1">
                <a:solidFill>
                  <a:schemeClr val="tx1"/>
                </a:solidFill>
                <a:latin typeface="Arial" charset="0"/>
                <a:ea typeface="新細明體" charset="-120"/>
              </a:defRPr>
            </a:lvl3pPr>
            <a:lvl4pPr marL="1600200" indent="-228600" eaLnBrk="0" hangingPunct="0">
              <a:defRPr kumimoji="1" sz="3600" b="1">
                <a:solidFill>
                  <a:schemeClr val="tx1"/>
                </a:solidFill>
                <a:latin typeface="Arial" charset="0"/>
                <a:ea typeface="新細明體" charset="-120"/>
              </a:defRPr>
            </a:lvl4pPr>
            <a:lvl5pPr marL="2057400" indent="-228600" eaLnBrk="0" hangingPunct="0">
              <a:defRPr kumimoji="1" sz="36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36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36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36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3600" b="1">
                <a:solidFill>
                  <a:schemeClr val="tx1"/>
                </a:solidFill>
                <a:latin typeface="Arial" charset="0"/>
                <a:ea typeface="新細明體" charset="-120"/>
              </a:defRPr>
            </a:lvl9pPr>
          </a:lstStyle>
          <a:p>
            <a:pPr algn="l" eaLnBrk="1" hangingPunct="1"/>
            <a:r>
              <a:rPr kumimoji="0" lang="zh-TW" altLang="en-US" sz="1800" b="0">
                <a:latin typeface="微軟正黑體" pitchFamily="34" charset="-120"/>
                <a:ea typeface="微軟正黑體" pitchFamily="34" charset="-120"/>
              </a:rPr>
              <a:t>開發許可審議作業流程</a:t>
            </a:r>
          </a:p>
        </p:txBody>
      </p:sp>
      <p:sp>
        <p:nvSpPr>
          <p:cNvPr id="10" name="矩形 9"/>
          <p:cNvSpPr/>
          <p:nvPr/>
        </p:nvSpPr>
        <p:spPr>
          <a:xfrm>
            <a:off x="3419475" y="1412875"/>
            <a:ext cx="2557463" cy="762000"/>
          </a:xfrm>
          <a:prstGeom prst="rect">
            <a:avLst/>
          </a:prstGeom>
          <a:no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400" b="0" dirty="0">
                <a:solidFill>
                  <a:schemeClr val="tx1">
                    <a:lumMod val="95000"/>
                    <a:lumOff val="5000"/>
                  </a:schemeClr>
                </a:solidFill>
                <a:latin typeface="微軟正黑體" pitchFamily="34" charset="-120"/>
                <a:ea typeface="微軟正黑體" pitchFamily="34" charset="-120"/>
              </a:rPr>
              <a:t>申請人檢具必備圖說</a:t>
            </a:r>
          </a:p>
          <a:p>
            <a:pPr fontAlgn="auto">
              <a:spcBef>
                <a:spcPts val="0"/>
              </a:spcBef>
              <a:spcAft>
                <a:spcPts val="0"/>
              </a:spcAft>
              <a:defRPr/>
            </a:pPr>
            <a:r>
              <a:rPr kumimoji="0" lang="zh-TW" altLang="en-US" sz="1400" b="0" dirty="0">
                <a:solidFill>
                  <a:schemeClr val="tx1">
                    <a:lumMod val="95000"/>
                    <a:lumOff val="5000"/>
                  </a:schemeClr>
                </a:solidFill>
                <a:latin typeface="微軟正黑體" pitchFamily="34" charset="-120"/>
                <a:ea typeface="微軟正黑體" pitchFamily="34" charset="-120"/>
              </a:rPr>
              <a:t>向縣府辦理掛號</a:t>
            </a:r>
            <a:r>
              <a:rPr kumimoji="0" lang="en-US" altLang="zh-TW" sz="1400" b="0" dirty="0">
                <a:solidFill>
                  <a:schemeClr val="tx1">
                    <a:lumMod val="95000"/>
                    <a:lumOff val="5000"/>
                  </a:schemeClr>
                </a:solidFill>
                <a:latin typeface="微軟正黑體" pitchFamily="34" charset="-120"/>
                <a:ea typeface="微軟正黑體" pitchFamily="34" charset="-120"/>
              </a:rPr>
              <a:t>(</a:t>
            </a:r>
            <a:r>
              <a:rPr kumimoji="0" lang="zh-TW" altLang="en-US" sz="1400" b="0" u="sng" dirty="0">
                <a:solidFill>
                  <a:srgbClr val="FF0000"/>
                </a:solidFill>
                <a:latin typeface="微軟正黑體" pitchFamily="34" charset="-120"/>
                <a:ea typeface="微軟正黑體" pitchFamily="34" charset="-120"/>
              </a:rPr>
              <a:t>開發許可申請</a:t>
            </a:r>
            <a:r>
              <a:rPr kumimoji="0" lang="en-US" altLang="zh-TW" sz="1400" b="0" dirty="0">
                <a:solidFill>
                  <a:schemeClr val="tx1">
                    <a:lumMod val="95000"/>
                    <a:lumOff val="5000"/>
                  </a:schemeClr>
                </a:solidFill>
                <a:latin typeface="微軟正黑體" pitchFamily="34" charset="-120"/>
                <a:ea typeface="微軟正黑體" pitchFamily="34" charset="-120"/>
              </a:rPr>
              <a:t>)</a:t>
            </a:r>
            <a:endParaRPr kumimoji="0" lang="zh-TW" altLang="en-US" sz="1400" b="0" dirty="0">
              <a:solidFill>
                <a:schemeClr val="tx1">
                  <a:lumMod val="95000"/>
                  <a:lumOff val="5000"/>
                </a:schemeClr>
              </a:solidFill>
              <a:latin typeface="微軟正黑體" pitchFamily="34" charset="-120"/>
              <a:ea typeface="微軟正黑體" pitchFamily="34" charset="-120"/>
            </a:endParaRPr>
          </a:p>
        </p:txBody>
      </p:sp>
      <p:sp>
        <p:nvSpPr>
          <p:cNvPr id="33" name="矩形 32"/>
          <p:cNvSpPr/>
          <p:nvPr/>
        </p:nvSpPr>
        <p:spPr>
          <a:xfrm>
            <a:off x="3419475" y="2593975"/>
            <a:ext cx="2557463" cy="474663"/>
          </a:xfrm>
          <a:prstGeom prst="rect">
            <a:avLst/>
          </a:prstGeom>
          <a:no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400" b="0" dirty="0">
                <a:solidFill>
                  <a:schemeClr val="tx1">
                    <a:lumMod val="95000"/>
                    <a:lumOff val="5000"/>
                  </a:schemeClr>
                </a:solidFill>
                <a:latin typeface="微軟正黑體" pitchFamily="34" charset="-120"/>
                <a:ea typeface="微軟正黑體" pitchFamily="34" charset="-120"/>
              </a:rPr>
              <a:t>建設處提擬初審 </a:t>
            </a:r>
          </a:p>
        </p:txBody>
      </p:sp>
      <p:sp>
        <p:nvSpPr>
          <p:cNvPr id="36" name="矩形 35"/>
          <p:cNvSpPr/>
          <p:nvPr/>
        </p:nvSpPr>
        <p:spPr>
          <a:xfrm>
            <a:off x="3419475" y="4251325"/>
            <a:ext cx="2557463" cy="473075"/>
          </a:xfrm>
          <a:prstGeom prst="rect">
            <a:avLst/>
          </a:prstGeom>
          <a:no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400" b="0" dirty="0">
                <a:solidFill>
                  <a:schemeClr val="tx1">
                    <a:lumMod val="95000"/>
                    <a:lumOff val="5000"/>
                  </a:schemeClr>
                </a:solidFill>
                <a:latin typeface="微軟正黑體" pitchFamily="34" charset="-120"/>
                <a:ea typeface="微軟正黑體" pitchFamily="34" charset="-120"/>
              </a:rPr>
              <a:t>審議委員會審查</a:t>
            </a:r>
          </a:p>
        </p:txBody>
      </p:sp>
      <p:sp>
        <p:nvSpPr>
          <p:cNvPr id="39" name="矩形 38"/>
          <p:cNvSpPr/>
          <p:nvPr/>
        </p:nvSpPr>
        <p:spPr>
          <a:xfrm>
            <a:off x="3419475" y="5978525"/>
            <a:ext cx="2557463" cy="474663"/>
          </a:xfrm>
          <a:prstGeom prst="rect">
            <a:avLst/>
          </a:prstGeom>
          <a:no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400" b="0" dirty="0">
                <a:solidFill>
                  <a:schemeClr val="tx1">
                    <a:lumMod val="95000"/>
                    <a:lumOff val="5000"/>
                  </a:schemeClr>
                </a:solidFill>
                <a:latin typeface="微軟正黑體" pitchFamily="34" charset="-120"/>
                <a:ea typeface="微軟正黑體" pitchFamily="34" charset="-120"/>
              </a:rPr>
              <a:t>申請開發</a:t>
            </a:r>
            <a:r>
              <a:rPr kumimoji="0" lang="en-US" altLang="zh-TW" sz="1400" b="0" dirty="0">
                <a:solidFill>
                  <a:schemeClr val="tx1">
                    <a:lumMod val="95000"/>
                    <a:lumOff val="5000"/>
                  </a:schemeClr>
                </a:solidFill>
                <a:latin typeface="微軟正黑體" pitchFamily="34" charset="-120"/>
                <a:ea typeface="微軟正黑體" pitchFamily="34" charset="-120"/>
              </a:rPr>
              <a:t>(</a:t>
            </a:r>
            <a:r>
              <a:rPr kumimoji="0" lang="zh-TW" altLang="en-US" sz="1400" b="0" dirty="0">
                <a:solidFill>
                  <a:schemeClr val="tx1">
                    <a:lumMod val="95000"/>
                    <a:lumOff val="5000"/>
                  </a:schemeClr>
                </a:solidFill>
                <a:latin typeface="微軟正黑體" pitchFamily="34" charset="-120"/>
                <a:ea typeface="微軟正黑體" pitchFamily="34" charset="-120"/>
              </a:rPr>
              <a:t>建造執照</a:t>
            </a:r>
            <a:r>
              <a:rPr kumimoji="0" lang="en-US" altLang="zh-TW" sz="1400" b="0" dirty="0">
                <a:solidFill>
                  <a:schemeClr val="tx1">
                    <a:lumMod val="95000"/>
                    <a:lumOff val="5000"/>
                  </a:schemeClr>
                </a:solidFill>
                <a:latin typeface="微軟正黑體" pitchFamily="34" charset="-120"/>
                <a:ea typeface="微軟正黑體" pitchFamily="34" charset="-120"/>
              </a:rPr>
              <a:t>)</a:t>
            </a:r>
            <a:endParaRPr kumimoji="0" lang="zh-TW" altLang="en-US" sz="1400" b="0" dirty="0">
              <a:solidFill>
                <a:schemeClr val="tx1">
                  <a:lumMod val="95000"/>
                  <a:lumOff val="5000"/>
                </a:schemeClr>
              </a:solidFill>
              <a:latin typeface="微軟正黑體" pitchFamily="34" charset="-120"/>
              <a:ea typeface="微軟正黑體" pitchFamily="34" charset="-120"/>
            </a:endParaRPr>
          </a:p>
        </p:txBody>
      </p:sp>
      <p:cxnSp>
        <p:nvCxnSpPr>
          <p:cNvPr id="12" name="直線單箭頭接點 11"/>
          <p:cNvCxnSpPr>
            <a:stCxn id="10" idx="2"/>
            <a:endCxn id="33" idx="0"/>
          </p:cNvCxnSpPr>
          <p:nvPr/>
        </p:nvCxnSpPr>
        <p:spPr>
          <a:xfrm>
            <a:off x="4699000" y="2174875"/>
            <a:ext cx="0" cy="419100"/>
          </a:xfrm>
          <a:prstGeom prst="straightConnector1">
            <a:avLst/>
          </a:prstGeom>
          <a:ln w="38100" cmpd="dbl">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a:stCxn id="33" idx="2"/>
            <a:endCxn id="36" idx="0"/>
          </p:cNvCxnSpPr>
          <p:nvPr/>
        </p:nvCxnSpPr>
        <p:spPr>
          <a:xfrm>
            <a:off x="4699000" y="3068638"/>
            <a:ext cx="0" cy="1182687"/>
          </a:xfrm>
          <a:prstGeom prst="straightConnector1">
            <a:avLst/>
          </a:prstGeom>
          <a:ln w="38100" cmpd="dbl">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a:stCxn id="36" idx="2"/>
            <a:endCxn id="39" idx="0"/>
          </p:cNvCxnSpPr>
          <p:nvPr/>
        </p:nvCxnSpPr>
        <p:spPr>
          <a:xfrm>
            <a:off x="4699000" y="4724400"/>
            <a:ext cx="0" cy="1254125"/>
          </a:xfrm>
          <a:prstGeom prst="straightConnector1">
            <a:avLst/>
          </a:prstGeom>
          <a:ln w="38100" cmpd="dbl">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8559" name="文字方塊 17"/>
          <p:cNvSpPr txBox="1">
            <a:spLocks noChangeArrowheads="1"/>
          </p:cNvSpPr>
          <p:nvPr/>
        </p:nvSpPr>
        <p:spPr bwMode="auto">
          <a:xfrm>
            <a:off x="4711700" y="5143500"/>
            <a:ext cx="43021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kumimoji="1" sz="3600" b="1">
                <a:solidFill>
                  <a:schemeClr val="tx1"/>
                </a:solidFill>
                <a:latin typeface="Arial" charset="0"/>
                <a:ea typeface="新細明體" charset="-120"/>
              </a:defRPr>
            </a:lvl1pPr>
            <a:lvl2pPr marL="742950" indent="-285750" eaLnBrk="0" hangingPunct="0">
              <a:defRPr kumimoji="1" sz="3600" b="1">
                <a:solidFill>
                  <a:schemeClr val="tx1"/>
                </a:solidFill>
                <a:latin typeface="Arial" charset="0"/>
                <a:ea typeface="新細明體" charset="-120"/>
              </a:defRPr>
            </a:lvl2pPr>
            <a:lvl3pPr marL="1143000" indent="-228600" eaLnBrk="0" hangingPunct="0">
              <a:defRPr kumimoji="1" sz="3600" b="1">
                <a:solidFill>
                  <a:schemeClr val="tx1"/>
                </a:solidFill>
                <a:latin typeface="Arial" charset="0"/>
                <a:ea typeface="新細明體" charset="-120"/>
              </a:defRPr>
            </a:lvl3pPr>
            <a:lvl4pPr marL="1600200" indent="-228600" eaLnBrk="0" hangingPunct="0">
              <a:defRPr kumimoji="1" sz="3600" b="1">
                <a:solidFill>
                  <a:schemeClr val="tx1"/>
                </a:solidFill>
                <a:latin typeface="Arial" charset="0"/>
                <a:ea typeface="新細明體" charset="-120"/>
              </a:defRPr>
            </a:lvl4pPr>
            <a:lvl5pPr marL="2057400" indent="-228600" eaLnBrk="0" hangingPunct="0">
              <a:defRPr kumimoji="1" sz="36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36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36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36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3600" b="1">
                <a:solidFill>
                  <a:schemeClr val="tx1"/>
                </a:solidFill>
                <a:latin typeface="Arial" charset="0"/>
                <a:ea typeface="新細明體" charset="-120"/>
              </a:defRPr>
            </a:lvl9pPr>
          </a:lstStyle>
          <a:p>
            <a:pPr algn="l" eaLnBrk="1" hangingPunct="1"/>
            <a:r>
              <a:rPr kumimoji="0" lang="zh-TW" altLang="en-US" sz="1600" b="0">
                <a:latin typeface="微軟正黑體" pitchFamily="34" charset="-120"/>
                <a:ea typeface="微軟正黑體" pitchFamily="34" charset="-120"/>
              </a:rPr>
              <a:t>通過</a:t>
            </a:r>
          </a:p>
        </p:txBody>
      </p:sp>
      <p:cxnSp>
        <p:nvCxnSpPr>
          <p:cNvPr id="20" name="肘形接點 19"/>
          <p:cNvCxnSpPr>
            <a:stCxn id="36" idx="1"/>
            <a:endCxn id="49" idx="3"/>
          </p:cNvCxnSpPr>
          <p:nvPr/>
        </p:nvCxnSpPr>
        <p:spPr>
          <a:xfrm rot="10800000">
            <a:off x="2730500" y="4481513"/>
            <a:ext cx="688975" cy="6350"/>
          </a:xfrm>
          <a:prstGeom prst="bentConnector3">
            <a:avLst>
              <a:gd name="adj1" fmla="val 50000"/>
            </a:avLst>
          </a:prstGeom>
          <a:ln w="19050">
            <a:solidFill>
              <a:schemeClr val="tx2">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48" name="矩形 47"/>
          <p:cNvSpPr/>
          <p:nvPr/>
        </p:nvSpPr>
        <p:spPr>
          <a:xfrm>
            <a:off x="274638" y="3679825"/>
            <a:ext cx="2449512" cy="404813"/>
          </a:xfrm>
          <a:prstGeom prst="rect">
            <a:avLst/>
          </a:prstGeom>
          <a:solidFill>
            <a:schemeClr val="accent6">
              <a:lumMod val="40000"/>
              <a:lumOff val="60000"/>
              <a:alpha val="40000"/>
            </a:schemeClr>
          </a:solid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400" b="0" dirty="0">
                <a:solidFill>
                  <a:schemeClr val="tx1">
                    <a:lumMod val="95000"/>
                    <a:lumOff val="5000"/>
                  </a:schemeClr>
                </a:solidFill>
                <a:latin typeface="微軟正黑體" pitchFamily="34" charset="-120"/>
                <a:ea typeface="微軟正黑體" pitchFamily="34" charset="-120"/>
              </a:rPr>
              <a:t>土地使用許可審議委員會</a:t>
            </a:r>
          </a:p>
        </p:txBody>
      </p:sp>
      <p:sp>
        <p:nvSpPr>
          <p:cNvPr id="49" name="矩形 48"/>
          <p:cNvSpPr/>
          <p:nvPr/>
        </p:nvSpPr>
        <p:spPr>
          <a:xfrm>
            <a:off x="282575" y="4278313"/>
            <a:ext cx="2447925" cy="406400"/>
          </a:xfrm>
          <a:prstGeom prst="rect">
            <a:avLst/>
          </a:prstGeom>
          <a:solidFill>
            <a:srgbClr val="FFFF00">
              <a:alpha val="40000"/>
            </a:srgbClr>
          </a:solid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400" b="0" dirty="0">
                <a:solidFill>
                  <a:schemeClr val="tx1">
                    <a:lumMod val="95000"/>
                    <a:lumOff val="5000"/>
                  </a:schemeClr>
                </a:solidFill>
                <a:latin typeface="微軟正黑體" pitchFamily="34" charset="-120"/>
                <a:ea typeface="微軟正黑體" pitchFamily="34" charset="-120"/>
              </a:rPr>
              <a:t>都市設計審議委員會</a:t>
            </a:r>
          </a:p>
        </p:txBody>
      </p:sp>
      <p:sp>
        <p:nvSpPr>
          <p:cNvPr id="50" name="矩形 49"/>
          <p:cNvSpPr/>
          <p:nvPr/>
        </p:nvSpPr>
        <p:spPr>
          <a:xfrm>
            <a:off x="6588125" y="4292600"/>
            <a:ext cx="2447925" cy="406400"/>
          </a:xfrm>
          <a:prstGeom prst="rect">
            <a:avLst/>
          </a:prstGeom>
          <a:solidFill>
            <a:srgbClr val="92D050">
              <a:alpha val="30000"/>
            </a:srgbClr>
          </a:solid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400" b="0" dirty="0">
                <a:solidFill>
                  <a:schemeClr val="tx1">
                    <a:lumMod val="95000"/>
                    <a:lumOff val="5000"/>
                  </a:schemeClr>
                </a:solidFill>
                <a:latin typeface="微軟正黑體" pitchFamily="34" charset="-120"/>
                <a:ea typeface="微軟正黑體" pitchFamily="34" charset="-120"/>
              </a:rPr>
              <a:t>風景區開發許可審議委員會</a:t>
            </a:r>
          </a:p>
        </p:txBody>
      </p:sp>
      <p:cxnSp>
        <p:nvCxnSpPr>
          <p:cNvPr id="25" name="肘形接點 24"/>
          <p:cNvCxnSpPr>
            <a:stCxn id="36" idx="1"/>
            <a:endCxn id="48" idx="3"/>
          </p:cNvCxnSpPr>
          <p:nvPr/>
        </p:nvCxnSpPr>
        <p:spPr>
          <a:xfrm rot="10800000">
            <a:off x="2724150" y="3883025"/>
            <a:ext cx="695325" cy="604838"/>
          </a:xfrm>
          <a:prstGeom prst="bentConnector3">
            <a:avLst>
              <a:gd name="adj1" fmla="val 76548"/>
            </a:avLst>
          </a:prstGeom>
          <a:ln w="19050">
            <a:solidFill>
              <a:schemeClr val="tx2">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7" name="肘形接點 26"/>
          <p:cNvCxnSpPr>
            <a:stCxn id="36" idx="3"/>
            <a:endCxn id="50" idx="1"/>
          </p:cNvCxnSpPr>
          <p:nvPr/>
        </p:nvCxnSpPr>
        <p:spPr>
          <a:xfrm>
            <a:off x="5976938" y="4487863"/>
            <a:ext cx="611187" cy="7937"/>
          </a:xfrm>
          <a:prstGeom prst="bentConnector3">
            <a:avLst>
              <a:gd name="adj1" fmla="val 50000"/>
            </a:avLst>
          </a:prstGeom>
          <a:ln w="19050">
            <a:solidFill>
              <a:schemeClr val="tx2">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3" name="肘形接點 62"/>
          <p:cNvCxnSpPr>
            <a:stCxn id="10" idx="1"/>
            <a:endCxn id="68" idx="3"/>
          </p:cNvCxnSpPr>
          <p:nvPr/>
        </p:nvCxnSpPr>
        <p:spPr>
          <a:xfrm rot="10800000" flipV="1">
            <a:off x="2730501" y="1793875"/>
            <a:ext cx="688975" cy="1185030"/>
          </a:xfrm>
          <a:prstGeom prst="bentConnector3">
            <a:avLst>
              <a:gd name="adj1" fmla="val 50000"/>
            </a:avLst>
          </a:prstGeom>
          <a:ln w="19050">
            <a:solidFill>
              <a:schemeClr val="tx2">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282575" y="2085882"/>
            <a:ext cx="2447925" cy="406400"/>
          </a:xfrm>
          <a:prstGeom prst="rect">
            <a:avLst/>
          </a:prstGeom>
          <a:solidFill>
            <a:schemeClr val="accent6">
              <a:lumMod val="40000"/>
              <a:lumOff val="60000"/>
              <a:alpha val="40000"/>
            </a:schemeClr>
          </a:solid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200" b="0" dirty="0">
                <a:solidFill>
                  <a:schemeClr val="tx1">
                    <a:lumMod val="95000"/>
                    <a:lumOff val="5000"/>
                  </a:schemeClr>
                </a:solidFill>
                <a:latin typeface="微軟正黑體" pitchFamily="34" charset="-120"/>
                <a:ea typeface="微軟正黑體" pitchFamily="34" charset="-120"/>
              </a:rPr>
              <a:t>金門特定區計畫土地使用許可審查辦法及規範</a:t>
            </a:r>
          </a:p>
        </p:txBody>
      </p:sp>
      <p:sp>
        <p:nvSpPr>
          <p:cNvPr id="68" name="矩形 67"/>
          <p:cNvSpPr/>
          <p:nvPr/>
        </p:nvSpPr>
        <p:spPr>
          <a:xfrm>
            <a:off x="282575" y="2689980"/>
            <a:ext cx="2447925" cy="577850"/>
          </a:xfrm>
          <a:prstGeom prst="rect">
            <a:avLst/>
          </a:prstGeom>
          <a:solidFill>
            <a:srgbClr val="FFFF00">
              <a:alpha val="40000"/>
            </a:srgbClr>
          </a:solid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200" b="0" dirty="0">
                <a:solidFill>
                  <a:schemeClr val="tx1">
                    <a:lumMod val="95000"/>
                    <a:lumOff val="5000"/>
                  </a:schemeClr>
                </a:solidFill>
                <a:latin typeface="微軟正黑體" pitchFamily="34" charset="-120"/>
                <a:ea typeface="微軟正黑體" pitchFamily="34" charset="-120"/>
              </a:rPr>
              <a:t>金門縣都市設計審議作業</a:t>
            </a:r>
            <a:r>
              <a:rPr kumimoji="0" lang="en-US" altLang="zh-TW" sz="1200" b="0" dirty="0">
                <a:solidFill>
                  <a:schemeClr val="tx1">
                    <a:lumMod val="95000"/>
                    <a:lumOff val="5000"/>
                  </a:schemeClr>
                </a:solidFill>
                <a:latin typeface="微軟正黑體" pitchFamily="34" charset="-120"/>
                <a:ea typeface="微軟正黑體" pitchFamily="34" charset="-120"/>
              </a:rPr>
              <a:t>(</a:t>
            </a:r>
            <a:r>
              <a:rPr kumimoji="0" lang="zh-TW" altLang="en-US" sz="1200" b="0" dirty="0">
                <a:solidFill>
                  <a:schemeClr val="tx1">
                    <a:lumMod val="95000"/>
                    <a:lumOff val="5000"/>
                  </a:schemeClr>
                </a:solidFill>
                <a:latin typeface="微軟正黑體" pitchFamily="34" charset="-120"/>
                <a:ea typeface="微軟正黑體" pitchFamily="34" charset="-120"/>
              </a:rPr>
              <a:t>金城</a:t>
            </a:r>
            <a:r>
              <a:rPr kumimoji="0" lang="en-US" altLang="zh-TW" sz="1200" b="0" dirty="0">
                <a:solidFill>
                  <a:schemeClr val="tx1">
                    <a:lumMod val="95000"/>
                    <a:lumOff val="5000"/>
                  </a:schemeClr>
                </a:solidFill>
                <a:latin typeface="微軟正黑體" pitchFamily="34" charset="-120"/>
                <a:ea typeface="微軟正黑體" pitchFamily="34" charset="-120"/>
              </a:rPr>
              <a:t>)/</a:t>
            </a:r>
          </a:p>
          <a:p>
            <a:pPr fontAlgn="auto">
              <a:spcBef>
                <a:spcPts val="0"/>
              </a:spcBef>
              <a:spcAft>
                <a:spcPts val="0"/>
              </a:spcAft>
              <a:defRPr/>
            </a:pPr>
            <a:r>
              <a:rPr kumimoji="0" lang="zh-TW" altLang="en-US" sz="1200" b="0" dirty="0">
                <a:solidFill>
                  <a:schemeClr val="tx1">
                    <a:lumMod val="95000"/>
                    <a:lumOff val="5000"/>
                  </a:schemeClr>
                </a:solidFill>
                <a:latin typeface="微軟正黑體" pitchFamily="34" charset="-120"/>
                <a:ea typeface="微軟正黑體" pitchFamily="34" charset="-120"/>
              </a:rPr>
              <a:t>金湖鎮區段徵收優先開發地區（土地使用分區管制要點）</a:t>
            </a:r>
          </a:p>
        </p:txBody>
      </p:sp>
      <p:sp>
        <p:nvSpPr>
          <p:cNvPr id="69" name="矩形 68"/>
          <p:cNvSpPr/>
          <p:nvPr/>
        </p:nvSpPr>
        <p:spPr>
          <a:xfrm>
            <a:off x="6659563" y="1382713"/>
            <a:ext cx="2449512" cy="406400"/>
          </a:xfrm>
          <a:prstGeom prst="rect">
            <a:avLst/>
          </a:prstGeom>
          <a:solidFill>
            <a:srgbClr val="92D050">
              <a:alpha val="30000"/>
            </a:srgbClr>
          </a:solid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200" b="0" dirty="0">
                <a:solidFill>
                  <a:schemeClr val="tx1">
                    <a:lumMod val="95000"/>
                    <a:lumOff val="5000"/>
                  </a:schemeClr>
                </a:solidFill>
                <a:latin typeface="微軟正黑體" pitchFamily="34" charset="-120"/>
                <a:ea typeface="微軟正黑體" pitchFamily="34" charset="-120"/>
              </a:rPr>
              <a:t>金門特定區計畫風景區開發許可作業規定</a:t>
            </a:r>
          </a:p>
        </p:txBody>
      </p:sp>
      <p:cxnSp>
        <p:nvCxnSpPr>
          <p:cNvPr id="70" name="肘形接點 69"/>
          <p:cNvCxnSpPr>
            <a:stCxn id="10" idx="1"/>
            <a:endCxn id="64" idx="3"/>
          </p:cNvCxnSpPr>
          <p:nvPr/>
        </p:nvCxnSpPr>
        <p:spPr>
          <a:xfrm rot="10800000" flipV="1">
            <a:off x="2730501" y="1793874"/>
            <a:ext cx="688975" cy="495207"/>
          </a:xfrm>
          <a:prstGeom prst="bentConnector3">
            <a:avLst>
              <a:gd name="adj1" fmla="val 50000"/>
            </a:avLst>
          </a:prstGeom>
          <a:ln w="19050">
            <a:solidFill>
              <a:schemeClr val="tx2">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71" name="肘形接點 70"/>
          <p:cNvCxnSpPr>
            <a:stCxn id="10" idx="3"/>
            <a:endCxn id="69" idx="1"/>
          </p:cNvCxnSpPr>
          <p:nvPr/>
        </p:nvCxnSpPr>
        <p:spPr>
          <a:xfrm flipV="1">
            <a:off x="5976938" y="1585913"/>
            <a:ext cx="682625" cy="207962"/>
          </a:xfrm>
          <a:prstGeom prst="bentConnector3">
            <a:avLst>
              <a:gd name="adj1" fmla="val 81308"/>
            </a:avLst>
          </a:prstGeom>
          <a:ln w="19050">
            <a:solidFill>
              <a:schemeClr val="tx2">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98" name="矩形 97"/>
          <p:cNvSpPr/>
          <p:nvPr/>
        </p:nvSpPr>
        <p:spPr>
          <a:xfrm>
            <a:off x="1671638" y="849313"/>
            <a:ext cx="979487" cy="406400"/>
          </a:xfrm>
          <a:prstGeom prst="rect">
            <a:avLst/>
          </a:prstGeom>
          <a:solidFill>
            <a:srgbClr val="FFFF00">
              <a:alpha val="40000"/>
            </a:srgbClr>
          </a:solid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200" b="0" dirty="0">
                <a:solidFill>
                  <a:schemeClr val="tx1">
                    <a:lumMod val="95000"/>
                    <a:lumOff val="5000"/>
                  </a:schemeClr>
                </a:solidFill>
                <a:latin typeface="微軟正黑體" pitchFamily="34" charset="-120"/>
                <a:ea typeface="微軟正黑體" pitchFamily="34" charset="-120"/>
              </a:rPr>
              <a:t>都市設計</a:t>
            </a:r>
          </a:p>
        </p:txBody>
      </p:sp>
      <p:sp>
        <p:nvSpPr>
          <p:cNvPr id="99" name="矩形 98"/>
          <p:cNvSpPr/>
          <p:nvPr/>
        </p:nvSpPr>
        <p:spPr>
          <a:xfrm>
            <a:off x="6991350" y="849313"/>
            <a:ext cx="1468438" cy="406400"/>
          </a:xfrm>
          <a:prstGeom prst="rect">
            <a:avLst/>
          </a:prstGeom>
          <a:solidFill>
            <a:srgbClr val="92D050">
              <a:alpha val="30000"/>
            </a:srgbClr>
          </a:solid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200" b="0" dirty="0">
                <a:solidFill>
                  <a:schemeClr val="tx1">
                    <a:lumMod val="95000"/>
                    <a:lumOff val="5000"/>
                  </a:schemeClr>
                </a:solidFill>
                <a:latin typeface="微軟正黑體" pitchFamily="34" charset="-120"/>
                <a:ea typeface="微軟正黑體" pitchFamily="34" charset="-120"/>
              </a:rPr>
              <a:t>風景區</a:t>
            </a:r>
            <a:r>
              <a:rPr kumimoji="0" lang="en-US" altLang="zh-TW" sz="1200" b="0" dirty="0">
                <a:solidFill>
                  <a:schemeClr val="tx1">
                    <a:lumMod val="95000"/>
                    <a:lumOff val="5000"/>
                  </a:schemeClr>
                </a:solidFill>
                <a:latin typeface="微軟正黑體" pitchFamily="34" charset="-120"/>
                <a:ea typeface="微軟正黑體" pitchFamily="34" charset="-120"/>
              </a:rPr>
              <a:t>(</a:t>
            </a:r>
            <a:r>
              <a:rPr kumimoji="0" lang="zh-TW" altLang="en-US" sz="1200" b="0" dirty="0">
                <a:solidFill>
                  <a:schemeClr val="tx1">
                    <a:lumMod val="95000"/>
                    <a:lumOff val="5000"/>
                  </a:schemeClr>
                </a:solidFill>
                <a:latin typeface="微軟正黑體" pitchFamily="34" charset="-120"/>
                <a:ea typeface="微軟正黑體" pitchFamily="34" charset="-120"/>
              </a:rPr>
              <a:t> </a:t>
            </a:r>
            <a:r>
              <a:rPr kumimoji="0" lang="en-US" altLang="zh-TW" sz="1200" b="0" dirty="0">
                <a:solidFill>
                  <a:schemeClr val="tx1">
                    <a:lumMod val="95000"/>
                    <a:lumOff val="5000"/>
                  </a:schemeClr>
                </a:solidFill>
                <a:latin typeface="微軟正黑體" pitchFamily="34" charset="-120"/>
                <a:ea typeface="微軟正黑體" pitchFamily="34" charset="-120"/>
              </a:rPr>
              <a:t>1</a:t>
            </a:r>
            <a:r>
              <a:rPr kumimoji="0" lang="en-US" altLang="zh-TW" sz="1200" b="0" dirty="0" smtClean="0">
                <a:solidFill>
                  <a:schemeClr val="tx1">
                    <a:lumMod val="95000"/>
                    <a:lumOff val="5000"/>
                  </a:schemeClr>
                </a:solidFill>
                <a:latin typeface="微軟正黑體" pitchFamily="34" charset="-120"/>
                <a:ea typeface="微軟正黑體" pitchFamily="34" charset="-120"/>
              </a:rPr>
              <a:t>ha</a:t>
            </a:r>
            <a:r>
              <a:rPr kumimoji="0" lang="zh-TW" altLang="en-US" sz="1200" b="0" dirty="0">
                <a:solidFill>
                  <a:schemeClr val="tx1">
                    <a:lumMod val="95000"/>
                    <a:lumOff val="5000"/>
                  </a:schemeClr>
                </a:solidFill>
                <a:latin typeface="微軟正黑體" pitchFamily="34" charset="-120"/>
                <a:ea typeface="微軟正黑體" pitchFamily="34" charset="-120"/>
              </a:rPr>
              <a:t>開發 </a:t>
            </a:r>
            <a:r>
              <a:rPr kumimoji="0" lang="en-US" altLang="zh-TW" sz="1200" b="0" dirty="0">
                <a:solidFill>
                  <a:schemeClr val="tx1">
                    <a:lumMod val="95000"/>
                    <a:lumOff val="5000"/>
                  </a:schemeClr>
                </a:solidFill>
                <a:latin typeface="微軟正黑體" pitchFamily="34" charset="-120"/>
                <a:ea typeface="微軟正黑體" pitchFamily="34" charset="-120"/>
              </a:rPr>
              <a:t>)</a:t>
            </a:r>
            <a:endParaRPr kumimoji="0" lang="zh-TW" altLang="en-US" sz="1200" b="0" dirty="0">
              <a:solidFill>
                <a:schemeClr val="tx1">
                  <a:lumMod val="95000"/>
                  <a:lumOff val="5000"/>
                </a:schemeClr>
              </a:solidFill>
              <a:latin typeface="微軟正黑體" pitchFamily="34" charset="-120"/>
              <a:ea typeface="微軟正黑體" pitchFamily="34" charset="-120"/>
            </a:endParaRPr>
          </a:p>
        </p:txBody>
      </p:sp>
      <p:cxnSp>
        <p:nvCxnSpPr>
          <p:cNvPr id="101" name="直線接點 100"/>
          <p:cNvCxnSpPr/>
          <p:nvPr/>
        </p:nvCxnSpPr>
        <p:spPr>
          <a:xfrm>
            <a:off x="6084888" y="1184275"/>
            <a:ext cx="0" cy="5484813"/>
          </a:xfrm>
          <a:prstGeom prst="line">
            <a:avLst/>
          </a:prstGeom>
          <a:ln>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5" name="矩形 104"/>
          <p:cNvSpPr/>
          <p:nvPr/>
        </p:nvSpPr>
        <p:spPr>
          <a:xfrm>
            <a:off x="7096125" y="1916113"/>
            <a:ext cx="1292225" cy="368300"/>
          </a:xfrm>
          <a:prstGeom prst="rect">
            <a:avLst/>
          </a:prstGeom>
          <a:no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200" b="0" dirty="0">
                <a:solidFill>
                  <a:schemeClr val="tx1">
                    <a:lumMod val="95000"/>
                    <a:lumOff val="5000"/>
                  </a:schemeClr>
                </a:solidFill>
                <a:latin typeface="微軟正黑體" pitchFamily="34" charset="-120"/>
                <a:ea typeface="微軟正黑體" pitchFamily="34" charset="-120"/>
              </a:rPr>
              <a:t>研提細部計畫</a:t>
            </a:r>
          </a:p>
        </p:txBody>
      </p:sp>
      <p:cxnSp>
        <p:nvCxnSpPr>
          <p:cNvPr id="107" name="肘形接點 106"/>
          <p:cNvCxnSpPr>
            <a:stCxn id="10" idx="3"/>
            <a:endCxn id="105" idx="1"/>
          </p:cNvCxnSpPr>
          <p:nvPr/>
        </p:nvCxnSpPr>
        <p:spPr>
          <a:xfrm>
            <a:off x="5976938" y="1793875"/>
            <a:ext cx="1119187" cy="306388"/>
          </a:xfrm>
          <a:prstGeom prst="bentConnector3">
            <a:avLst>
              <a:gd name="adj1" fmla="val 50000"/>
            </a:avLst>
          </a:prstGeom>
          <a:ln w="19050">
            <a:solidFill>
              <a:schemeClr val="tx2">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111" name="矩形 110"/>
          <p:cNvSpPr/>
          <p:nvPr/>
        </p:nvSpPr>
        <p:spPr>
          <a:xfrm>
            <a:off x="7067550" y="2655888"/>
            <a:ext cx="1292225" cy="366712"/>
          </a:xfrm>
          <a:prstGeom prst="rect">
            <a:avLst/>
          </a:prstGeom>
          <a:no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200" b="0" dirty="0">
                <a:solidFill>
                  <a:schemeClr val="tx1">
                    <a:lumMod val="95000"/>
                    <a:lumOff val="5000"/>
                  </a:schemeClr>
                </a:solidFill>
                <a:latin typeface="微軟正黑體" pitchFamily="34" charset="-120"/>
                <a:ea typeface="微軟正黑體" pitchFamily="34" charset="-120"/>
              </a:rPr>
              <a:t>辦理公開展覽</a:t>
            </a:r>
          </a:p>
        </p:txBody>
      </p:sp>
      <p:sp>
        <p:nvSpPr>
          <p:cNvPr id="112" name="矩形 111"/>
          <p:cNvSpPr/>
          <p:nvPr/>
        </p:nvSpPr>
        <p:spPr>
          <a:xfrm>
            <a:off x="7069138" y="3284538"/>
            <a:ext cx="1752600" cy="503237"/>
          </a:xfrm>
          <a:prstGeom prst="rect">
            <a:avLst/>
          </a:prstGeom>
          <a:no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200" b="0" dirty="0">
                <a:solidFill>
                  <a:schemeClr val="tx1">
                    <a:lumMod val="95000"/>
                    <a:lumOff val="5000"/>
                  </a:schemeClr>
                </a:solidFill>
                <a:latin typeface="微軟正黑體" pitchFamily="34" charset="-120"/>
                <a:ea typeface="微軟正黑體" pitchFamily="34" charset="-120"/>
              </a:rPr>
              <a:t>分組審查</a:t>
            </a:r>
            <a:r>
              <a:rPr kumimoji="0" lang="en-US" altLang="zh-TW" sz="1200" b="0" dirty="0">
                <a:solidFill>
                  <a:schemeClr val="tx1">
                    <a:lumMod val="95000"/>
                    <a:lumOff val="5000"/>
                  </a:schemeClr>
                </a:solidFill>
                <a:latin typeface="微軟正黑體" pitchFamily="34" charset="-120"/>
                <a:ea typeface="微軟正黑體" pitchFamily="34" charset="-120"/>
              </a:rPr>
              <a:t>-</a:t>
            </a:r>
            <a:r>
              <a:rPr kumimoji="0" lang="zh-TW" altLang="en-US" sz="1200" b="0" dirty="0">
                <a:solidFill>
                  <a:schemeClr val="tx1">
                    <a:lumMod val="95000"/>
                    <a:lumOff val="5000"/>
                  </a:schemeClr>
                </a:solidFill>
                <a:latin typeface="微軟正黑體" pitchFamily="34" charset="-120"/>
                <a:ea typeface="微軟正黑體" pitchFamily="34" charset="-120"/>
              </a:rPr>
              <a:t>細部計畫、協議書內容</a:t>
            </a:r>
          </a:p>
        </p:txBody>
      </p:sp>
      <p:sp>
        <p:nvSpPr>
          <p:cNvPr id="114" name="矩形 113"/>
          <p:cNvSpPr/>
          <p:nvPr/>
        </p:nvSpPr>
        <p:spPr>
          <a:xfrm>
            <a:off x="7172325" y="5467350"/>
            <a:ext cx="1296988" cy="366713"/>
          </a:xfrm>
          <a:prstGeom prst="rect">
            <a:avLst/>
          </a:prstGeom>
          <a:no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200" b="0" dirty="0">
                <a:solidFill>
                  <a:schemeClr val="tx1">
                    <a:lumMod val="95000"/>
                    <a:lumOff val="5000"/>
                  </a:schemeClr>
                </a:solidFill>
                <a:latin typeface="微軟正黑體" pitchFamily="34" charset="-120"/>
                <a:ea typeface="微軟正黑體" pitchFamily="34" charset="-120"/>
              </a:rPr>
              <a:t>協議書認證</a:t>
            </a:r>
          </a:p>
        </p:txBody>
      </p:sp>
      <p:sp>
        <p:nvSpPr>
          <p:cNvPr id="115" name="矩形 114"/>
          <p:cNvSpPr/>
          <p:nvPr/>
        </p:nvSpPr>
        <p:spPr>
          <a:xfrm>
            <a:off x="6805613" y="6084888"/>
            <a:ext cx="2014537" cy="368300"/>
          </a:xfrm>
          <a:prstGeom prst="rect">
            <a:avLst/>
          </a:prstGeom>
          <a:no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200" b="0" dirty="0">
                <a:solidFill>
                  <a:schemeClr val="tx1">
                    <a:lumMod val="95000"/>
                    <a:lumOff val="5000"/>
                  </a:schemeClr>
                </a:solidFill>
                <a:latin typeface="微軟正黑體" pitchFamily="34" charset="-120"/>
                <a:ea typeface="微軟正黑體" pitchFamily="34" charset="-120"/>
              </a:rPr>
              <a:t>核發開發許可</a:t>
            </a:r>
            <a:r>
              <a:rPr kumimoji="0" lang="en-US" altLang="zh-TW" sz="1200" b="0" dirty="0">
                <a:solidFill>
                  <a:schemeClr val="tx1">
                    <a:lumMod val="95000"/>
                    <a:lumOff val="5000"/>
                  </a:schemeClr>
                </a:solidFill>
                <a:latin typeface="微軟正黑體" pitchFamily="34" charset="-120"/>
                <a:ea typeface="微軟正黑體" pitchFamily="34" charset="-120"/>
              </a:rPr>
              <a:t>/</a:t>
            </a:r>
            <a:r>
              <a:rPr kumimoji="0" lang="zh-TW" altLang="en-US" sz="1200" b="0" dirty="0">
                <a:solidFill>
                  <a:schemeClr val="tx1">
                    <a:lumMod val="95000"/>
                    <a:lumOff val="5000"/>
                  </a:schemeClr>
                </a:solidFill>
                <a:latin typeface="微軟正黑體" pitchFamily="34" charset="-120"/>
                <a:ea typeface="微軟正黑體" pitchFamily="34" charset="-120"/>
              </a:rPr>
              <a:t>發布實施</a:t>
            </a:r>
          </a:p>
        </p:txBody>
      </p:sp>
      <p:cxnSp>
        <p:nvCxnSpPr>
          <p:cNvPr id="117" name="直線單箭頭接點 116"/>
          <p:cNvCxnSpPr>
            <a:stCxn id="50" idx="2"/>
            <a:endCxn id="114" idx="0"/>
          </p:cNvCxnSpPr>
          <p:nvPr/>
        </p:nvCxnSpPr>
        <p:spPr>
          <a:xfrm>
            <a:off x="7812088" y="4699000"/>
            <a:ext cx="7937" cy="768350"/>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2" name="直線單箭頭接點 121"/>
          <p:cNvCxnSpPr>
            <a:stCxn id="114" idx="2"/>
            <a:endCxn id="115" idx="0"/>
          </p:cNvCxnSpPr>
          <p:nvPr/>
        </p:nvCxnSpPr>
        <p:spPr>
          <a:xfrm flipH="1">
            <a:off x="7812088" y="5834063"/>
            <a:ext cx="7937" cy="250825"/>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8583" name="文字方塊 122"/>
          <p:cNvSpPr txBox="1">
            <a:spLocks noChangeArrowheads="1"/>
          </p:cNvSpPr>
          <p:nvPr/>
        </p:nvSpPr>
        <p:spPr bwMode="auto">
          <a:xfrm>
            <a:off x="7840663" y="4725988"/>
            <a:ext cx="4318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kumimoji="1" sz="3600" b="1">
                <a:solidFill>
                  <a:schemeClr val="tx1"/>
                </a:solidFill>
                <a:latin typeface="Arial" charset="0"/>
                <a:ea typeface="新細明體" charset="-120"/>
              </a:defRPr>
            </a:lvl1pPr>
            <a:lvl2pPr marL="742950" indent="-285750" eaLnBrk="0" hangingPunct="0">
              <a:defRPr kumimoji="1" sz="3600" b="1">
                <a:solidFill>
                  <a:schemeClr val="tx1"/>
                </a:solidFill>
                <a:latin typeface="Arial" charset="0"/>
                <a:ea typeface="新細明體" charset="-120"/>
              </a:defRPr>
            </a:lvl2pPr>
            <a:lvl3pPr marL="1143000" indent="-228600" eaLnBrk="0" hangingPunct="0">
              <a:defRPr kumimoji="1" sz="3600" b="1">
                <a:solidFill>
                  <a:schemeClr val="tx1"/>
                </a:solidFill>
                <a:latin typeface="Arial" charset="0"/>
                <a:ea typeface="新細明體" charset="-120"/>
              </a:defRPr>
            </a:lvl3pPr>
            <a:lvl4pPr marL="1600200" indent="-228600" eaLnBrk="0" hangingPunct="0">
              <a:defRPr kumimoji="1" sz="3600" b="1">
                <a:solidFill>
                  <a:schemeClr val="tx1"/>
                </a:solidFill>
                <a:latin typeface="Arial" charset="0"/>
                <a:ea typeface="新細明體" charset="-120"/>
              </a:defRPr>
            </a:lvl4pPr>
            <a:lvl5pPr marL="2057400" indent="-228600" eaLnBrk="0" hangingPunct="0">
              <a:defRPr kumimoji="1" sz="36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36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36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36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3600" b="1">
                <a:solidFill>
                  <a:schemeClr val="tx1"/>
                </a:solidFill>
                <a:latin typeface="Arial" charset="0"/>
                <a:ea typeface="新細明體" charset="-120"/>
              </a:defRPr>
            </a:lvl9pPr>
          </a:lstStyle>
          <a:p>
            <a:pPr algn="l" eaLnBrk="1" hangingPunct="1"/>
            <a:r>
              <a:rPr kumimoji="0" lang="zh-TW" altLang="en-US" sz="1600" b="0">
                <a:latin typeface="微軟正黑體" pitchFamily="34" charset="-120"/>
                <a:ea typeface="微軟正黑體" pitchFamily="34" charset="-120"/>
              </a:rPr>
              <a:t>通過</a:t>
            </a:r>
          </a:p>
        </p:txBody>
      </p:sp>
      <p:cxnSp>
        <p:nvCxnSpPr>
          <p:cNvPr id="125" name="肘形接點 124"/>
          <p:cNvCxnSpPr>
            <a:endCxn id="111" idx="1"/>
          </p:cNvCxnSpPr>
          <p:nvPr/>
        </p:nvCxnSpPr>
        <p:spPr>
          <a:xfrm flipV="1">
            <a:off x="4716463" y="2840038"/>
            <a:ext cx="2351087" cy="695325"/>
          </a:xfrm>
          <a:prstGeom prst="bentConnector3">
            <a:avLst>
              <a:gd name="adj1" fmla="val 88056"/>
            </a:avLst>
          </a:prstGeom>
          <a:ln w="19050">
            <a:solidFill>
              <a:schemeClr val="tx2">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34" name="肘形接點 133"/>
          <p:cNvCxnSpPr>
            <a:endCxn id="112" idx="1"/>
          </p:cNvCxnSpPr>
          <p:nvPr/>
        </p:nvCxnSpPr>
        <p:spPr>
          <a:xfrm>
            <a:off x="4716463" y="3535363"/>
            <a:ext cx="2352675" cy="0"/>
          </a:xfrm>
          <a:prstGeom prst="bentConnector3">
            <a:avLst>
              <a:gd name="adj1" fmla="val 50000"/>
            </a:avLst>
          </a:prstGeom>
          <a:ln w="19050">
            <a:solidFill>
              <a:schemeClr val="tx2">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175" name="矩形 174"/>
          <p:cNvSpPr/>
          <p:nvPr/>
        </p:nvSpPr>
        <p:spPr>
          <a:xfrm>
            <a:off x="250825" y="5978525"/>
            <a:ext cx="2557463" cy="474663"/>
          </a:xfrm>
          <a:prstGeom prst="rect">
            <a:avLst/>
          </a:prstGeom>
          <a:no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400" b="0" dirty="0">
                <a:solidFill>
                  <a:schemeClr val="tx1">
                    <a:lumMod val="95000"/>
                    <a:lumOff val="5000"/>
                  </a:schemeClr>
                </a:solidFill>
                <a:latin typeface="微軟正黑體" pitchFamily="34" charset="-120"/>
                <a:ea typeface="微軟正黑體" pitchFamily="34" charset="-120"/>
              </a:rPr>
              <a:t>檢送 </a:t>
            </a:r>
            <a:r>
              <a:rPr kumimoji="0" lang="en-US" altLang="zh-TW" sz="1400" b="0" dirty="0">
                <a:solidFill>
                  <a:schemeClr val="tx1">
                    <a:lumMod val="95000"/>
                    <a:lumOff val="5000"/>
                  </a:schemeClr>
                </a:solidFill>
                <a:latin typeface="微軟正黑體" pitchFamily="34" charset="-120"/>
                <a:ea typeface="微軟正黑體" pitchFamily="34" charset="-120"/>
              </a:rPr>
              <a:t>5 </a:t>
            </a:r>
            <a:r>
              <a:rPr kumimoji="0" lang="zh-TW" altLang="en-US" sz="1400" b="0" dirty="0">
                <a:solidFill>
                  <a:schemeClr val="tx1">
                    <a:lumMod val="95000"/>
                    <a:lumOff val="5000"/>
                  </a:schemeClr>
                </a:solidFill>
                <a:latin typeface="微軟正黑體" pitchFamily="34" charset="-120"/>
                <a:ea typeface="微軟正黑體" pitchFamily="34" charset="-120"/>
              </a:rPr>
              <a:t>份修正</a:t>
            </a:r>
            <a:r>
              <a:rPr kumimoji="0" lang="zh-TW" altLang="en-US" sz="1400" b="0" dirty="0" smtClean="0">
                <a:solidFill>
                  <a:schemeClr val="tx1">
                    <a:lumMod val="95000"/>
                    <a:lumOff val="5000"/>
                  </a:schemeClr>
                </a:solidFill>
                <a:latin typeface="微軟正黑體" pitchFamily="34" charset="-120"/>
                <a:ea typeface="微軟正黑體" pitchFamily="34" charset="-120"/>
              </a:rPr>
              <a:t>圖說</a:t>
            </a:r>
            <a:r>
              <a:rPr kumimoji="0" lang="zh-TW" altLang="en-US" sz="1400" b="0" dirty="0">
                <a:solidFill>
                  <a:schemeClr val="tx1">
                    <a:lumMod val="95000"/>
                    <a:lumOff val="5000"/>
                  </a:schemeClr>
                </a:solidFill>
                <a:latin typeface="微軟正黑體" pitchFamily="34" charset="-120"/>
                <a:ea typeface="微軟正黑體" pitchFamily="34" charset="-120"/>
              </a:rPr>
              <a:t>核定</a:t>
            </a:r>
          </a:p>
        </p:txBody>
      </p:sp>
      <p:cxnSp>
        <p:nvCxnSpPr>
          <p:cNvPr id="180" name="直線接點 179"/>
          <p:cNvCxnSpPr/>
          <p:nvPr/>
        </p:nvCxnSpPr>
        <p:spPr>
          <a:xfrm>
            <a:off x="3276600" y="1125538"/>
            <a:ext cx="0" cy="5484812"/>
          </a:xfrm>
          <a:prstGeom prst="line">
            <a:avLst/>
          </a:prstGeom>
          <a:ln>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5" name="直線單箭頭接點 184"/>
          <p:cNvCxnSpPr>
            <a:stCxn id="49" idx="2"/>
            <a:endCxn id="175" idx="0"/>
          </p:cNvCxnSpPr>
          <p:nvPr/>
        </p:nvCxnSpPr>
        <p:spPr>
          <a:xfrm>
            <a:off x="1506538" y="4684713"/>
            <a:ext cx="23812" cy="1293812"/>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5" name="文字方塊 194"/>
          <p:cNvSpPr txBox="1"/>
          <p:nvPr/>
        </p:nvSpPr>
        <p:spPr>
          <a:xfrm>
            <a:off x="968375" y="6467475"/>
            <a:ext cx="1227138" cy="307975"/>
          </a:xfrm>
          <a:prstGeom prst="rect">
            <a:avLst/>
          </a:prstGeom>
          <a:noFill/>
        </p:spPr>
        <p:txBody>
          <a:bodyPr wrap="none">
            <a:spAutoFit/>
          </a:bodyPr>
          <a:lstStyle/>
          <a:p>
            <a:pPr algn="l" fontAlgn="auto">
              <a:spcBef>
                <a:spcPts val="0"/>
              </a:spcBef>
              <a:spcAft>
                <a:spcPts val="0"/>
              </a:spcAft>
              <a:defRPr/>
            </a:pPr>
            <a:r>
              <a:rPr kumimoji="0" lang="en-US" altLang="zh-TW" sz="1400" b="0" dirty="0">
                <a:solidFill>
                  <a:schemeClr val="bg1">
                    <a:lumMod val="50000"/>
                  </a:schemeClr>
                </a:solidFill>
                <a:latin typeface="微軟正黑體" pitchFamily="34" charset="-120"/>
                <a:ea typeface="微軟正黑體" pitchFamily="34" charset="-120"/>
              </a:rPr>
              <a:t>(</a:t>
            </a:r>
            <a:r>
              <a:rPr kumimoji="0" lang="zh-TW" altLang="en-US" sz="1400" b="0" dirty="0">
                <a:solidFill>
                  <a:schemeClr val="bg1">
                    <a:lumMod val="50000"/>
                  </a:schemeClr>
                </a:solidFill>
                <a:latin typeface="微軟正黑體" pitchFamily="34" charset="-120"/>
                <a:ea typeface="微軟正黑體" pitchFamily="34" charset="-120"/>
              </a:rPr>
              <a:t>約</a:t>
            </a:r>
            <a:r>
              <a:rPr kumimoji="0" lang="en-US" altLang="zh-TW" sz="1400" b="0" dirty="0">
                <a:solidFill>
                  <a:schemeClr val="bg1">
                    <a:lumMod val="50000"/>
                  </a:schemeClr>
                </a:solidFill>
                <a:latin typeface="微軟正黑體" pitchFamily="34" charset="-120"/>
                <a:ea typeface="微軟正黑體" pitchFamily="34" charset="-120"/>
              </a:rPr>
              <a:t>20</a:t>
            </a:r>
            <a:r>
              <a:rPr kumimoji="0" lang="zh-TW" altLang="en-US" sz="1400" b="0" dirty="0">
                <a:solidFill>
                  <a:schemeClr val="bg1">
                    <a:lumMod val="50000"/>
                  </a:schemeClr>
                </a:solidFill>
                <a:latin typeface="微軟正黑體" pitchFamily="34" charset="-120"/>
                <a:ea typeface="微軟正黑體" pitchFamily="34" charset="-120"/>
              </a:rPr>
              <a:t>工作天</a:t>
            </a:r>
            <a:r>
              <a:rPr kumimoji="0" lang="en-US" altLang="zh-TW" sz="1400" b="0" dirty="0">
                <a:solidFill>
                  <a:schemeClr val="bg1">
                    <a:lumMod val="50000"/>
                  </a:schemeClr>
                </a:solidFill>
                <a:latin typeface="微軟正黑體" pitchFamily="34" charset="-120"/>
                <a:ea typeface="微軟正黑體" pitchFamily="34" charset="-120"/>
              </a:rPr>
              <a:t>)</a:t>
            </a:r>
            <a:endParaRPr kumimoji="0" lang="zh-TW" altLang="en-US" sz="1400" b="0" dirty="0">
              <a:solidFill>
                <a:schemeClr val="bg1">
                  <a:lumMod val="50000"/>
                </a:schemeClr>
              </a:solidFill>
              <a:latin typeface="微軟正黑體" pitchFamily="34" charset="-120"/>
              <a:ea typeface="微軟正黑體" pitchFamily="34" charset="-120"/>
            </a:endParaRPr>
          </a:p>
        </p:txBody>
      </p:sp>
      <p:sp>
        <p:nvSpPr>
          <p:cNvPr id="108590"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08591" name="Rectangle 4"/>
          <p:cNvSpPr>
            <a:spLocks noChangeArrowheads="1"/>
          </p:cNvSpPr>
          <p:nvPr/>
        </p:nvSpPr>
        <p:spPr bwMode="auto">
          <a:xfrm>
            <a:off x="93663" y="42863"/>
            <a:ext cx="89646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latin typeface="標楷體" pitchFamily="65" charset="-120"/>
                <a:ea typeface="標楷體" pitchFamily="65" charset="-120"/>
              </a:rPr>
              <a:t>土地使用開發許可流程概要說明</a:t>
            </a:r>
            <a:endParaRPr lang="zh-TW" altLang="en-US" b="0" dirty="0">
              <a:solidFill>
                <a:srgbClr val="0000FF"/>
              </a:solidFill>
              <a:ea typeface="標楷體" pitchFamily="65" charset="-120"/>
            </a:endParaRPr>
          </a:p>
        </p:txBody>
      </p:sp>
      <p:sp>
        <p:nvSpPr>
          <p:cNvPr id="51" name="矩形 50"/>
          <p:cNvSpPr/>
          <p:nvPr/>
        </p:nvSpPr>
        <p:spPr>
          <a:xfrm>
            <a:off x="279327" y="1411402"/>
            <a:ext cx="2447925" cy="406400"/>
          </a:xfrm>
          <a:prstGeom prst="rect">
            <a:avLst/>
          </a:prstGeom>
          <a:solidFill>
            <a:schemeClr val="accent6">
              <a:lumMod val="40000"/>
              <a:lumOff val="60000"/>
              <a:alpha val="40000"/>
            </a:schemeClr>
          </a:solidFill>
          <a:ln w="381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200" b="0" dirty="0" smtClean="0">
                <a:solidFill>
                  <a:schemeClr val="tx1">
                    <a:lumMod val="95000"/>
                    <a:lumOff val="5000"/>
                  </a:schemeClr>
                </a:solidFill>
                <a:latin typeface="微軟正黑體" pitchFamily="34" charset="-120"/>
                <a:ea typeface="微軟正黑體" pitchFamily="34" charset="-120"/>
              </a:rPr>
              <a:t>鄉鎮公所先行初審</a:t>
            </a:r>
            <a:endParaRPr kumimoji="0" lang="zh-TW" altLang="en-US" sz="1200" b="0" dirty="0">
              <a:solidFill>
                <a:schemeClr val="tx1">
                  <a:lumMod val="95000"/>
                  <a:lumOff val="5000"/>
                </a:schemeClr>
              </a:solidFill>
              <a:latin typeface="微軟正黑體" pitchFamily="34" charset="-120"/>
              <a:ea typeface="微軟正黑體" pitchFamily="34" charset="-120"/>
            </a:endParaRPr>
          </a:p>
        </p:txBody>
      </p:sp>
      <p:cxnSp>
        <p:nvCxnSpPr>
          <p:cNvPr id="52" name="直線單箭頭接點 51"/>
          <p:cNvCxnSpPr>
            <a:stCxn id="51" idx="2"/>
            <a:endCxn id="64" idx="0"/>
          </p:cNvCxnSpPr>
          <p:nvPr/>
        </p:nvCxnSpPr>
        <p:spPr>
          <a:xfrm>
            <a:off x="1503290" y="1817802"/>
            <a:ext cx="3248" cy="268080"/>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222459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Oval 5"/>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62467" name="Line 6"/>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grpSp>
        <p:nvGrpSpPr>
          <p:cNvPr id="62469" name="Group 5"/>
          <p:cNvGrpSpPr>
            <a:grpSpLocks/>
          </p:cNvGrpSpPr>
          <p:nvPr/>
        </p:nvGrpSpPr>
        <p:grpSpPr bwMode="auto">
          <a:xfrm>
            <a:off x="798513" y="1098550"/>
            <a:ext cx="8116887" cy="5641975"/>
            <a:chOff x="703" y="692"/>
            <a:chExt cx="5113" cy="3554"/>
          </a:xfrm>
        </p:grpSpPr>
        <p:sp>
          <p:nvSpPr>
            <p:cNvPr id="35844" name="AutoShape 4"/>
            <p:cNvSpPr>
              <a:spLocks noChangeArrowheads="1"/>
            </p:cNvSpPr>
            <p:nvPr/>
          </p:nvSpPr>
          <p:spPr bwMode="auto">
            <a:xfrm>
              <a:off x="2200" y="709"/>
              <a:ext cx="1724" cy="498"/>
            </a:xfrm>
            <a:prstGeom prst="roundRect">
              <a:avLst>
                <a:gd name="adj" fmla="val 16667"/>
              </a:avLst>
            </a:prstGeom>
            <a:gradFill rotWithShape="1">
              <a:gsLst>
                <a:gs pos="0">
                  <a:srgbClr val="CDE6BC"/>
                </a:gs>
                <a:gs pos="50000">
                  <a:schemeClr val="bg1"/>
                </a:gs>
                <a:gs pos="100000">
                  <a:srgbClr val="CDE6BC"/>
                </a:gs>
              </a:gsLst>
              <a:lin ang="5400000" scaled="1"/>
            </a:gradFill>
            <a:ln w="28575">
              <a:solidFill>
                <a:schemeClr val="accent1"/>
              </a:solidFill>
              <a:round/>
              <a:headEnd/>
              <a:tailEnd/>
            </a:ln>
            <a:effectLst/>
          </p:spPr>
          <p:txBody>
            <a:bodyPr wrap="none" anchor="ctr"/>
            <a:lstStyle/>
            <a:p>
              <a:pPr fontAlgn="auto">
                <a:spcBef>
                  <a:spcPts val="0"/>
                </a:spcBef>
                <a:spcAft>
                  <a:spcPts val="0"/>
                </a:spcAft>
                <a:defRPr/>
              </a:pPr>
              <a:r>
                <a:rPr kumimoji="0" lang="zh-TW" altLang="en-US" sz="1800" b="0" dirty="0">
                  <a:solidFill>
                    <a:schemeClr val="accent5">
                      <a:lumMod val="75000"/>
                    </a:schemeClr>
                  </a:solidFill>
                  <a:latin typeface="標楷體" pitchFamily="65" charset="-120"/>
                  <a:ea typeface="標楷體" pitchFamily="65" charset="-120"/>
                </a:rPr>
                <a:t>申請單位</a:t>
              </a:r>
            </a:p>
            <a:p>
              <a:pPr fontAlgn="auto">
                <a:spcBef>
                  <a:spcPts val="0"/>
                </a:spcBef>
                <a:spcAft>
                  <a:spcPts val="0"/>
                </a:spcAft>
                <a:defRPr/>
              </a:pPr>
              <a:endParaRPr kumimoji="0" lang="zh-TW" altLang="en-US" sz="800" b="0" dirty="0">
                <a:solidFill>
                  <a:schemeClr val="hlink"/>
                </a:solidFill>
                <a:latin typeface="標楷體" pitchFamily="65" charset="-120"/>
                <a:ea typeface="標楷體" pitchFamily="65" charset="-120"/>
              </a:endParaRPr>
            </a:p>
            <a:p>
              <a:pPr fontAlgn="auto">
                <a:spcBef>
                  <a:spcPts val="0"/>
                </a:spcBef>
                <a:spcAft>
                  <a:spcPts val="0"/>
                </a:spcAft>
                <a:defRPr/>
              </a:pPr>
              <a:r>
                <a:rPr kumimoji="0" lang="zh-TW" altLang="en-US" sz="1800" b="0" dirty="0">
                  <a:latin typeface="標楷體" pitchFamily="65" charset="-120"/>
                  <a:ea typeface="標楷體" pitchFamily="65" charset="-120"/>
                </a:rPr>
                <a:t>完成都市計畫書圖製作</a:t>
              </a:r>
            </a:p>
          </p:txBody>
        </p:sp>
        <p:sp>
          <p:nvSpPr>
            <p:cNvPr id="35846" name="AutoShape 6"/>
            <p:cNvSpPr>
              <a:spLocks noChangeArrowheads="1"/>
            </p:cNvSpPr>
            <p:nvPr/>
          </p:nvSpPr>
          <p:spPr bwMode="auto">
            <a:xfrm>
              <a:off x="2200" y="1344"/>
              <a:ext cx="1724" cy="815"/>
            </a:xfrm>
            <a:prstGeom prst="roundRect">
              <a:avLst>
                <a:gd name="adj" fmla="val 16667"/>
              </a:avLst>
            </a:prstGeom>
            <a:gradFill rotWithShape="1">
              <a:gsLst>
                <a:gs pos="0">
                  <a:srgbClr val="FFFF99"/>
                </a:gs>
                <a:gs pos="50000">
                  <a:schemeClr val="bg1"/>
                </a:gs>
                <a:gs pos="100000">
                  <a:srgbClr val="FFFF99"/>
                </a:gs>
              </a:gsLst>
              <a:lin ang="5400000" scaled="1"/>
            </a:gradFill>
            <a:ln w="28575">
              <a:solidFill>
                <a:schemeClr val="accent1"/>
              </a:solidFill>
              <a:round/>
              <a:headEnd/>
              <a:tailEnd/>
            </a:ln>
          </p:spPr>
          <p:txBody>
            <a:bodyPr wrap="none" anchor="ctr"/>
            <a:lstStyle/>
            <a:p>
              <a:r>
                <a:rPr kumimoji="0" lang="zh-TW" altLang="en-US" sz="1800">
                  <a:solidFill>
                    <a:srgbClr val="4D4D4D"/>
                  </a:solidFill>
                  <a:latin typeface="標楷體" pitchFamily="65" charset="-120"/>
                  <a:ea typeface="標楷體" pitchFamily="65" charset="-120"/>
                </a:rPr>
                <a:t>金門縣政府</a:t>
              </a:r>
            </a:p>
            <a:p>
              <a:r>
                <a:rPr kumimoji="0" lang="en-US" altLang="zh-TW" sz="1800">
                  <a:solidFill>
                    <a:srgbClr val="4D4D4D"/>
                  </a:solidFill>
                  <a:latin typeface="標楷體" pitchFamily="65" charset="-120"/>
                  <a:ea typeface="標楷體" pitchFamily="65" charset="-120"/>
                </a:rPr>
                <a:t>(</a:t>
              </a:r>
              <a:r>
                <a:rPr kumimoji="0" lang="zh-TW" altLang="en-US" sz="1800">
                  <a:solidFill>
                    <a:srgbClr val="4D4D4D"/>
                  </a:solidFill>
                  <a:latin typeface="標楷體" pitchFamily="65" charset="-120"/>
                  <a:ea typeface="標楷體" pitchFamily="65" charset="-120"/>
                </a:rPr>
                <a:t>建設處</a:t>
              </a:r>
              <a:r>
                <a:rPr kumimoji="0" lang="en-US" altLang="zh-TW" sz="1800">
                  <a:solidFill>
                    <a:srgbClr val="4D4D4D"/>
                  </a:solidFill>
                  <a:latin typeface="標楷體" pitchFamily="65" charset="-120"/>
                  <a:ea typeface="標楷體" pitchFamily="65" charset="-120"/>
                </a:rPr>
                <a:t>)</a:t>
              </a:r>
              <a:endParaRPr kumimoji="0" lang="en-US" altLang="zh-TW" sz="800">
                <a:solidFill>
                  <a:srgbClr val="4D4D4D"/>
                </a:solidFill>
                <a:latin typeface="標楷體" pitchFamily="65" charset="-120"/>
                <a:ea typeface="標楷體" pitchFamily="65" charset="-120"/>
              </a:endParaRPr>
            </a:p>
            <a:p>
              <a:endParaRPr kumimoji="0" lang="en-US" altLang="zh-TW" sz="800">
                <a:solidFill>
                  <a:srgbClr val="4D4D4D"/>
                </a:solidFill>
                <a:latin typeface="標楷體" pitchFamily="65" charset="-120"/>
                <a:ea typeface="標楷體" pitchFamily="65" charset="-120"/>
              </a:endParaRPr>
            </a:p>
            <a:p>
              <a:pPr>
                <a:buFont typeface="Wingdings" pitchFamily="2" charset="2"/>
                <a:buChar char="n"/>
              </a:pPr>
              <a:r>
                <a:rPr kumimoji="0" lang="zh-TW" altLang="en-US" sz="1800" b="0">
                  <a:latin typeface="標楷體" pitchFamily="65" charset="-120"/>
                  <a:ea typeface="標楷體" pitchFamily="65" charset="-120"/>
                </a:rPr>
                <a:t> 公告公開展覽</a:t>
              </a:r>
              <a:r>
                <a:rPr kumimoji="0" lang="en-US" altLang="zh-TW" sz="1800" b="0">
                  <a:latin typeface="標楷體" pitchFamily="65" charset="-120"/>
                  <a:ea typeface="標楷體" pitchFamily="65" charset="-120"/>
                </a:rPr>
                <a:t>30</a:t>
              </a:r>
              <a:r>
                <a:rPr kumimoji="0" lang="zh-TW" altLang="en-US" sz="1800" b="0">
                  <a:latin typeface="標楷體" pitchFamily="65" charset="-120"/>
                  <a:ea typeface="標楷體" pitchFamily="65" charset="-120"/>
                </a:rPr>
                <a:t>天</a:t>
              </a:r>
            </a:p>
            <a:p>
              <a:pPr>
                <a:buFont typeface="Wingdings" pitchFamily="2" charset="2"/>
                <a:buChar char="n"/>
              </a:pPr>
              <a:r>
                <a:rPr kumimoji="0" lang="zh-TW" altLang="en-US" sz="1800" b="0">
                  <a:latin typeface="標楷體" pitchFamily="65" charset="-120"/>
                  <a:ea typeface="標楷體" pitchFamily="65" charset="-120"/>
                </a:rPr>
                <a:t> 舉行說明會      </a:t>
              </a:r>
            </a:p>
          </p:txBody>
        </p:sp>
        <p:sp>
          <p:nvSpPr>
            <p:cNvPr id="35848" name="AutoShape 8"/>
            <p:cNvSpPr>
              <a:spLocks noChangeArrowheads="1"/>
            </p:cNvSpPr>
            <p:nvPr/>
          </p:nvSpPr>
          <p:spPr bwMode="auto">
            <a:xfrm>
              <a:off x="2200" y="2296"/>
              <a:ext cx="1724" cy="454"/>
            </a:xfrm>
            <a:prstGeom prst="roundRect">
              <a:avLst>
                <a:gd name="adj" fmla="val 16667"/>
              </a:avLst>
            </a:prstGeom>
            <a:gradFill rotWithShape="1">
              <a:gsLst>
                <a:gs pos="0">
                  <a:schemeClr val="accent2"/>
                </a:gs>
                <a:gs pos="50000">
                  <a:schemeClr val="accent2">
                    <a:gamma/>
                    <a:tint val="12549"/>
                    <a:invGamma/>
                  </a:schemeClr>
                </a:gs>
                <a:gs pos="100000">
                  <a:schemeClr val="accent2"/>
                </a:gs>
              </a:gsLst>
              <a:lin ang="5400000" scaled="1"/>
            </a:gradFill>
            <a:ln w="28575">
              <a:solidFill>
                <a:schemeClr val="accent1"/>
              </a:solidFill>
              <a:round/>
              <a:headEnd/>
              <a:tailEnd/>
            </a:ln>
            <a:effectLst/>
          </p:spPr>
          <p:txBody>
            <a:bodyPr wrap="none" anchor="ctr"/>
            <a:lstStyle/>
            <a:p>
              <a:pPr fontAlgn="auto">
                <a:lnSpc>
                  <a:spcPts val="300"/>
                </a:lnSpc>
                <a:spcBef>
                  <a:spcPts val="0"/>
                </a:spcBef>
                <a:spcAft>
                  <a:spcPts val="600"/>
                </a:spcAft>
                <a:defRPr/>
              </a:pPr>
              <a:endParaRPr kumimoji="0" lang="en-US" altLang="zh-TW" sz="300" b="0" dirty="0">
                <a:solidFill>
                  <a:schemeClr val="accent6">
                    <a:lumMod val="50000"/>
                  </a:schemeClr>
                </a:solidFill>
                <a:latin typeface="標楷體" pitchFamily="65" charset="-120"/>
                <a:ea typeface="標楷體" pitchFamily="65" charset="-120"/>
              </a:endParaRPr>
            </a:p>
            <a:p>
              <a:pPr fontAlgn="auto">
                <a:lnSpc>
                  <a:spcPts val="1400"/>
                </a:lnSpc>
                <a:spcBef>
                  <a:spcPts val="0"/>
                </a:spcBef>
                <a:spcAft>
                  <a:spcPts val="600"/>
                </a:spcAft>
                <a:defRPr/>
              </a:pPr>
              <a:r>
                <a:rPr kumimoji="0" lang="zh-TW" altLang="en-US" sz="1800" b="0" dirty="0">
                  <a:solidFill>
                    <a:schemeClr val="accent6">
                      <a:lumMod val="50000"/>
                    </a:schemeClr>
                  </a:solidFill>
                  <a:latin typeface="標楷體" pitchFamily="65" charset="-120"/>
                  <a:ea typeface="標楷體" pitchFamily="65" charset="-120"/>
                </a:rPr>
                <a:t>金門縣都市計畫委員會</a:t>
              </a:r>
            </a:p>
            <a:p>
              <a:pPr fontAlgn="auto">
                <a:lnSpc>
                  <a:spcPts val="1400"/>
                </a:lnSpc>
                <a:spcBef>
                  <a:spcPts val="0"/>
                </a:spcBef>
                <a:spcAft>
                  <a:spcPts val="600"/>
                </a:spcAft>
                <a:defRPr/>
              </a:pPr>
              <a:r>
                <a:rPr kumimoji="0" lang="zh-TW" altLang="en-US" sz="1800" b="0" dirty="0">
                  <a:latin typeface="標楷體" pitchFamily="65" charset="-120"/>
                  <a:ea typeface="標楷體" pitchFamily="65" charset="-120"/>
                </a:rPr>
                <a:t>計畫審議</a:t>
              </a:r>
            </a:p>
          </p:txBody>
        </p:sp>
        <p:sp>
          <p:nvSpPr>
            <p:cNvPr id="35849" name="AutoShape 9"/>
            <p:cNvSpPr>
              <a:spLocks noChangeArrowheads="1"/>
            </p:cNvSpPr>
            <p:nvPr/>
          </p:nvSpPr>
          <p:spPr bwMode="auto">
            <a:xfrm>
              <a:off x="2200" y="3612"/>
              <a:ext cx="1724" cy="634"/>
            </a:xfrm>
            <a:prstGeom prst="roundRect">
              <a:avLst>
                <a:gd name="adj" fmla="val 16667"/>
              </a:avLst>
            </a:prstGeom>
            <a:gradFill rotWithShape="1">
              <a:gsLst>
                <a:gs pos="0">
                  <a:srgbClr val="FFFF66"/>
                </a:gs>
                <a:gs pos="50000">
                  <a:schemeClr val="bg1"/>
                </a:gs>
                <a:gs pos="100000">
                  <a:srgbClr val="FFFF66"/>
                </a:gs>
              </a:gsLst>
              <a:lin ang="5400000" scaled="1"/>
            </a:gradFill>
            <a:ln w="28575" algn="ctr">
              <a:solidFill>
                <a:schemeClr val="accent1"/>
              </a:solidFill>
              <a:round/>
              <a:headEnd/>
              <a:tailEnd/>
            </a:ln>
          </p:spPr>
          <p:txBody>
            <a:bodyPr wrap="none" anchor="ctr"/>
            <a:lstStyle/>
            <a:p>
              <a:r>
                <a:rPr kumimoji="0" lang="zh-TW" altLang="en-US" sz="1800">
                  <a:solidFill>
                    <a:srgbClr val="4D4D4D"/>
                  </a:solidFill>
                  <a:latin typeface="標楷體" pitchFamily="65" charset="-120"/>
                  <a:ea typeface="標楷體" pitchFamily="65" charset="-120"/>
                </a:rPr>
                <a:t>金門縣政府</a:t>
              </a:r>
            </a:p>
            <a:p>
              <a:r>
                <a:rPr kumimoji="0" lang="en-US" altLang="zh-TW" sz="1800">
                  <a:solidFill>
                    <a:srgbClr val="4D4D4D"/>
                  </a:solidFill>
                  <a:latin typeface="標楷體" pitchFamily="65" charset="-120"/>
                  <a:ea typeface="標楷體" pitchFamily="65" charset="-120"/>
                </a:rPr>
                <a:t>(</a:t>
              </a:r>
              <a:r>
                <a:rPr kumimoji="0" lang="zh-TW" altLang="en-US" sz="1800">
                  <a:solidFill>
                    <a:srgbClr val="4D4D4D"/>
                  </a:solidFill>
                  <a:latin typeface="標楷體" pitchFamily="65" charset="-120"/>
                  <a:ea typeface="標楷體" pitchFamily="65" charset="-120"/>
                </a:rPr>
                <a:t>建設處</a:t>
              </a:r>
              <a:r>
                <a:rPr kumimoji="0" lang="en-US" altLang="zh-TW" sz="1800">
                  <a:solidFill>
                    <a:srgbClr val="4D4D4D"/>
                  </a:solidFill>
                  <a:latin typeface="標楷體" pitchFamily="65" charset="-120"/>
                  <a:ea typeface="標楷體" pitchFamily="65" charset="-120"/>
                </a:rPr>
                <a:t>)</a:t>
              </a:r>
            </a:p>
            <a:p>
              <a:endParaRPr kumimoji="0" lang="en-US" altLang="zh-TW" sz="800">
                <a:solidFill>
                  <a:srgbClr val="4D4D4D"/>
                </a:solidFill>
                <a:latin typeface="標楷體" pitchFamily="65" charset="-120"/>
                <a:ea typeface="標楷體" pitchFamily="65" charset="-120"/>
              </a:endParaRPr>
            </a:p>
            <a:p>
              <a:r>
                <a:rPr kumimoji="0" lang="zh-TW" altLang="en-US" sz="1800" b="0">
                  <a:latin typeface="標楷體" pitchFamily="65" charset="-120"/>
                  <a:ea typeface="標楷體" pitchFamily="65" charset="-120"/>
                </a:rPr>
                <a:t>計畫發布實施</a:t>
              </a:r>
            </a:p>
          </p:txBody>
        </p:sp>
        <p:sp>
          <p:nvSpPr>
            <p:cNvPr id="62474" name="AutoShape 10"/>
            <p:cNvSpPr>
              <a:spLocks noChangeArrowheads="1"/>
            </p:cNvSpPr>
            <p:nvPr/>
          </p:nvSpPr>
          <p:spPr bwMode="auto">
            <a:xfrm>
              <a:off x="1156" y="3249"/>
              <a:ext cx="681" cy="498"/>
            </a:xfrm>
            <a:prstGeom prst="roundRect">
              <a:avLst>
                <a:gd name="adj" fmla="val 16667"/>
              </a:avLst>
            </a:prstGeom>
            <a:solidFill>
              <a:srgbClr val="FFCC99"/>
            </a:solidFill>
            <a:ln w="28575">
              <a:solidFill>
                <a:schemeClr val="folHlink"/>
              </a:solidFill>
              <a:round/>
              <a:headEnd/>
              <a:tailEnd/>
            </a:ln>
          </p:spPr>
          <p:txBody>
            <a:bodyPr wrap="none" anchor="ctr"/>
            <a:lstStyle/>
            <a:p>
              <a:r>
                <a:rPr kumimoji="0" lang="zh-TW" altLang="en-US" sz="1800" b="0">
                  <a:solidFill>
                    <a:srgbClr val="000066"/>
                  </a:solidFill>
                  <a:latin typeface="標楷體" pitchFamily="65" charset="-120"/>
                  <a:ea typeface="標楷體" pitchFamily="65" charset="-120"/>
                </a:rPr>
                <a:t>內政部</a:t>
              </a:r>
            </a:p>
            <a:p>
              <a:endParaRPr kumimoji="0" lang="zh-TW" altLang="en-US" sz="800" b="0">
                <a:solidFill>
                  <a:srgbClr val="000066"/>
                </a:solidFill>
                <a:latin typeface="標楷體" pitchFamily="65" charset="-120"/>
                <a:ea typeface="標楷體" pitchFamily="65" charset="-120"/>
              </a:endParaRPr>
            </a:p>
            <a:p>
              <a:r>
                <a:rPr kumimoji="0" lang="zh-TW" altLang="en-US" sz="1800" b="0">
                  <a:latin typeface="標楷體" pitchFamily="65" charset="-120"/>
                  <a:ea typeface="標楷體" pitchFamily="65" charset="-120"/>
                </a:rPr>
                <a:t>計畫核定</a:t>
              </a:r>
            </a:p>
          </p:txBody>
        </p:sp>
        <p:sp>
          <p:nvSpPr>
            <p:cNvPr id="62475" name="Line 11"/>
            <p:cNvSpPr>
              <a:spLocks noChangeShapeType="1"/>
            </p:cNvSpPr>
            <p:nvPr/>
          </p:nvSpPr>
          <p:spPr bwMode="auto">
            <a:xfrm>
              <a:off x="3061" y="1207"/>
              <a:ext cx="0" cy="136"/>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zh-TW" altLang="en-US"/>
            </a:p>
          </p:txBody>
        </p:sp>
        <p:sp>
          <p:nvSpPr>
            <p:cNvPr id="62476" name="Line 12"/>
            <p:cNvSpPr>
              <a:spLocks noChangeShapeType="1"/>
            </p:cNvSpPr>
            <p:nvPr/>
          </p:nvSpPr>
          <p:spPr bwMode="auto">
            <a:xfrm>
              <a:off x="3061" y="2160"/>
              <a:ext cx="0" cy="136"/>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zh-TW" altLang="en-US"/>
            </a:p>
          </p:txBody>
        </p:sp>
        <p:sp>
          <p:nvSpPr>
            <p:cNvPr id="62477" name="Line 15"/>
            <p:cNvSpPr>
              <a:spLocks noChangeShapeType="1"/>
            </p:cNvSpPr>
            <p:nvPr/>
          </p:nvSpPr>
          <p:spPr bwMode="auto">
            <a:xfrm>
              <a:off x="1519" y="2976"/>
              <a:ext cx="0" cy="273"/>
            </a:xfrm>
            <a:prstGeom prst="line">
              <a:avLst/>
            </a:prstGeom>
            <a:noFill/>
            <a:ln w="28575">
              <a:solidFill>
                <a:schemeClr val="folHlink"/>
              </a:solidFill>
              <a:round/>
              <a:headEnd/>
              <a:tailEnd type="triangle" w="lg" len="lg"/>
            </a:ln>
            <a:extLst>
              <a:ext uri="{909E8E84-426E-40DD-AFC4-6F175D3DCCD1}">
                <a14:hiddenFill xmlns:a14="http://schemas.microsoft.com/office/drawing/2010/main">
                  <a:noFill/>
                </a14:hiddenFill>
              </a:ext>
            </a:extLst>
          </p:spPr>
          <p:txBody>
            <a:bodyPr/>
            <a:lstStyle/>
            <a:p>
              <a:endParaRPr lang="zh-TW" altLang="en-US"/>
            </a:p>
          </p:txBody>
        </p:sp>
        <p:sp>
          <p:nvSpPr>
            <p:cNvPr id="62478" name="Line 16"/>
            <p:cNvSpPr>
              <a:spLocks noChangeShapeType="1"/>
            </p:cNvSpPr>
            <p:nvPr/>
          </p:nvSpPr>
          <p:spPr bwMode="auto">
            <a:xfrm>
              <a:off x="1519" y="2976"/>
              <a:ext cx="1452"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2479" name="Line 17"/>
            <p:cNvSpPr>
              <a:spLocks noChangeShapeType="1"/>
            </p:cNvSpPr>
            <p:nvPr/>
          </p:nvSpPr>
          <p:spPr bwMode="auto">
            <a:xfrm>
              <a:off x="2971" y="2750"/>
              <a:ext cx="0" cy="226"/>
            </a:xfrm>
            <a:prstGeom prst="line">
              <a:avLst/>
            </a:prstGeom>
            <a:noFill/>
            <a:ln w="28575">
              <a:solidFill>
                <a:schemeClr val="folHlink"/>
              </a:solidFill>
              <a:round/>
              <a:headEnd/>
              <a:tailEnd type="none" w="lg" len="lg"/>
            </a:ln>
            <a:extLst>
              <a:ext uri="{909E8E84-426E-40DD-AFC4-6F175D3DCCD1}">
                <a14:hiddenFill xmlns:a14="http://schemas.microsoft.com/office/drawing/2010/main">
                  <a:noFill/>
                </a14:hiddenFill>
              </a:ext>
            </a:extLst>
          </p:spPr>
          <p:txBody>
            <a:bodyPr/>
            <a:lstStyle/>
            <a:p>
              <a:endParaRPr lang="zh-TW" altLang="en-US"/>
            </a:p>
          </p:txBody>
        </p:sp>
        <p:sp>
          <p:nvSpPr>
            <p:cNvPr id="62480" name="Line 18"/>
            <p:cNvSpPr>
              <a:spLocks noChangeShapeType="1"/>
            </p:cNvSpPr>
            <p:nvPr/>
          </p:nvSpPr>
          <p:spPr bwMode="auto">
            <a:xfrm>
              <a:off x="3152" y="2750"/>
              <a:ext cx="0" cy="226"/>
            </a:xfrm>
            <a:prstGeom prst="line">
              <a:avLst/>
            </a:prstGeom>
            <a:noFill/>
            <a:ln w="28575">
              <a:solidFill>
                <a:schemeClr val="accent1"/>
              </a:solidFill>
              <a:round/>
              <a:headEnd/>
              <a:tailEnd type="none" w="lg" len="lg"/>
            </a:ln>
            <a:extLst>
              <a:ext uri="{909E8E84-426E-40DD-AFC4-6F175D3DCCD1}">
                <a14:hiddenFill xmlns:a14="http://schemas.microsoft.com/office/drawing/2010/main">
                  <a:noFill/>
                </a14:hiddenFill>
              </a:ext>
            </a:extLst>
          </p:spPr>
          <p:txBody>
            <a:bodyPr/>
            <a:lstStyle/>
            <a:p>
              <a:endParaRPr lang="zh-TW" altLang="en-US"/>
            </a:p>
          </p:txBody>
        </p:sp>
        <p:sp>
          <p:nvSpPr>
            <p:cNvPr id="62481" name="Line 19"/>
            <p:cNvSpPr>
              <a:spLocks noChangeShapeType="1"/>
            </p:cNvSpPr>
            <p:nvPr/>
          </p:nvSpPr>
          <p:spPr bwMode="auto">
            <a:xfrm>
              <a:off x="3152" y="2976"/>
              <a:ext cx="1498"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2482" name="Line 20"/>
            <p:cNvSpPr>
              <a:spLocks noChangeShapeType="1"/>
            </p:cNvSpPr>
            <p:nvPr/>
          </p:nvSpPr>
          <p:spPr bwMode="auto">
            <a:xfrm>
              <a:off x="4649" y="2976"/>
              <a:ext cx="0" cy="998"/>
            </a:xfrm>
            <a:prstGeom prst="line">
              <a:avLst/>
            </a:prstGeom>
            <a:noFill/>
            <a:ln w="28575">
              <a:solidFill>
                <a:schemeClr val="accent1"/>
              </a:solidFill>
              <a:round/>
              <a:headEnd/>
              <a:tailEnd type="none" w="lg" len="lg"/>
            </a:ln>
            <a:extLst>
              <a:ext uri="{909E8E84-426E-40DD-AFC4-6F175D3DCCD1}">
                <a14:hiddenFill xmlns:a14="http://schemas.microsoft.com/office/drawing/2010/main">
                  <a:noFill/>
                </a14:hiddenFill>
              </a:ext>
            </a:extLst>
          </p:spPr>
          <p:txBody>
            <a:bodyPr/>
            <a:lstStyle/>
            <a:p>
              <a:endParaRPr lang="zh-TW" altLang="en-US"/>
            </a:p>
          </p:txBody>
        </p:sp>
        <p:sp>
          <p:nvSpPr>
            <p:cNvPr id="62483" name="Line 21"/>
            <p:cNvSpPr>
              <a:spLocks noChangeShapeType="1"/>
            </p:cNvSpPr>
            <p:nvPr/>
          </p:nvSpPr>
          <p:spPr bwMode="auto">
            <a:xfrm>
              <a:off x="1519" y="3974"/>
              <a:ext cx="681" cy="0"/>
            </a:xfrm>
            <a:prstGeom prst="line">
              <a:avLst/>
            </a:prstGeom>
            <a:noFill/>
            <a:ln w="28575">
              <a:solidFill>
                <a:schemeClr val="folHlink"/>
              </a:solidFill>
              <a:round/>
              <a:headEnd/>
              <a:tailEnd type="triangle" w="lg" len="lg"/>
            </a:ln>
            <a:extLst>
              <a:ext uri="{909E8E84-426E-40DD-AFC4-6F175D3DCCD1}">
                <a14:hiddenFill xmlns:a14="http://schemas.microsoft.com/office/drawing/2010/main">
                  <a:noFill/>
                </a14:hiddenFill>
              </a:ext>
            </a:extLst>
          </p:spPr>
          <p:txBody>
            <a:bodyPr/>
            <a:lstStyle/>
            <a:p>
              <a:endParaRPr lang="zh-TW" altLang="en-US"/>
            </a:p>
          </p:txBody>
        </p:sp>
        <p:sp>
          <p:nvSpPr>
            <p:cNvPr id="62484" name="Line 22"/>
            <p:cNvSpPr>
              <a:spLocks noChangeShapeType="1"/>
            </p:cNvSpPr>
            <p:nvPr/>
          </p:nvSpPr>
          <p:spPr bwMode="auto">
            <a:xfrm>
              <a:off x="1519" y="3748"/>
              <a:ext cx="0" cy="226"/>
            </a:xfrm>
            <a:prstGeom prst="line">
              <a:avLst/>
            </a:prstGeom>
            <a:noFill/>
            <a:ln w="28575">
              <a:solidFill>
                <a:schemeClr val="folHlink"/>
              </a:solidFill>
              <a:round/>
              <a:headEnd/>
              <a:tailEnd type="none" w="lg" len="lg"/>
            </a:ln>
            <a:extLst>
              <a:ext uri="{909E8E84-426E-40DD-AFC4-6F175D3DCCD1}">
                <a14:hiddenFill xmlns:a14="http://schemas.microsoft.com/office/drawing/2010/main">
                  <a:noFill/>
                </a14:hiddenFill>
              </a:ext>
            </a:extLst>
          </p:spPr>
          <p:txBody>
            <a:bodyPr/>
            <a:lstStyle/>
            <a:p>
              <a:endParaRPr lang="zh-TW" altLang="en-US"/>
            </a:p>
          </p:txBody>
        </p:sp>
        <p:sp>
          <p:nvSpPr>
            <p:cNvPr id="62485" name="Line 23"/>
            <p:cNvSpPr>
              <a:spLocks noChangeShapeType="1"/>
            </p:cNvSpPr>
            <p:nvPr/>
          </p:nvSpPr>
          <p:spPr bwMode="auto">
            <a:xfrm flipH="1">
              <a:off x="3923" y="3974"/>
              <a:ext cx="726" cy="0"/>
            </a:xfrm>
            <a:prstGeom prst="line">
              <a:avLst/>
            </a:prstGeom>
            <a:noFill/>
            <a:ln w="28575">
              <a:solidFill>
                <a:schemeClr val="accent1"/>
              </a:solidFill>
              <a:round/>
              <a:headEnd/>
              <a:tailEnd type="triangle" w="lg" len="lg"/>
            </a:ln>
            <a:extLst>
              <a:ext uri="{909E8E84-426E-40DD-AFC4-6F175D3DCCD1}">
                <a14:hiddenFill xmlns:a14="http://schemas.microsoft.com/office/drawing/2010/main">
                  <a:noFill/>
                </a14:hiddenFill>
              </a:ext>
            </a:extLst>
          </p:spPr>
          <p:txBody>
            <a:bodyPr/>
            <a:lstStyle/>
            <a:p>
              <a:endParaRPr lang="zh-TW" altLang="en-US"/>
            </a:p>
          </p:txBody>
        </p:sp>
        <p:sp>
          <p:nvSpPr>
            <p:cNvPr id="62486" name="Rectangle 25"/>
            <p:cNvSpPr>
              <a:spLocks noChangeArrowheads="1"/>
            </p:cNvSpPr>
            <p:nvPr/>
          </p:nvSpPr>
          <p:spPr bwMode="auto">
            <a:xfrm>
              <a:off x="3923" y="2704"/>
              <a:ext cx="726"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kumimoji="0" lang="zh-TW" altLang="en-US" sz="1800">
                  <a:latin typeface="Calibri" pitchFamily="34" charset="0"/>
                </a:rPr>
                <a:t>細部計畫</a:t>
              </a:r>
            </a:p>
          </p:txBody>
        </p:sp>
        <p:sp>
          <p:nvSpPr>
            <p:cNvPr id="62487" name="Rectangle 26"/>
            <p:cNvSpPr>
              <a:spLocks noChangeArrowheads="1"/>
            </p:cNvSpPr>
            <p:nvPr/>
          </p:nvSpPr>
          <p:spPr bwMode="auto">
            <a:xfrm>
              <a:off x="3923" y="2931"/>
              <a:ext cx="726"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kumimoji="0" lang="zh-TW" altLang="en-US" sz="1600" b="0">
                  <a:solidFill>
                    <a:srgbClr val="CC3300"/>
                  </a:solidFill>
                  <a:latin typeface="Calibri" pitchFamily="34" charset="0"/>
                </a:rPr>
                <a:t>審議通過</a:t>
              </a:r>
            </a:p>
          </p:txBody>
        </p:sp>
        <p:sp>
          <p:nvSpPr>
            <p:cNvPr id="62488" name="Rectangle 28"/>
            <p:cNvSpPr>
              <a:spLocks noChangeArrowheads="1"/>
            </p:cNvSpPr>
            <p:nvPr/>
          </p:nvSpPr>
          <p:spPr bwMode="auto">
            <a:xfrm>
              <a:off x="1519" y="2931"/>
              <a:ext cx="726"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kumimoji="0" lang="zh-TW" altLang="en-US" sz="1600" b="0">
                  <a:solidFill>
                    <a:srgbClr val="CC3300"/>
                  </a:solidFill>
                  <a:latin typeface="Calibri" pitchFamily="34" charset="0"/>
                </a:rPr>
                <a:t>審議通過</a:t>
              </a:r>
            </a:p>
          </p:txBody>
        </p:sp>
        <p:sp>
          <p:nvSpPr>
            <p:cNvPr id="35869" name="AutoShape 29"/>
            <p:cNvSpPr>
              <a:spLocks noChangeArrowheads="1"/>
            </p:cNvSpPr>
            <p:nvPr/>
          </p:nvSpPr>
          <p:spPr bwMode="auto">
            <a:xfrm>
              <a:off x="703" y="692"/>
              <a:ext cx="408" cy="589"/>
            </a:xfrm>
            <a:prstGeom prst="downArrow">
              <a:avLst>
                <a:gd name="adj1" fmla="val 50000"/>
                <a:gd name="adj2" fmla="val 36091"/>
              </a:avLst>
            </a:prstGeom>
            <a:ln>
              <a:headEnd/>
              <a:tailEnd/>
            </a:ln>
          </p:spPr>
          <p:style>
            <a:lnRef idx="3">
              <a:schemeClr val="lt1"/>
            </a:lnRef>
            <a:fillRef idx="1">
              <a:schemeClr val="accent5"/>
            </a:fillRef>
            <a:effectRef idx="1">
              <a:schemeClr val="accent5"/>
            </a:effectRef>
            <a:fontRef idx="minor">
              <a:schemeClr val="lt1"/>
            </a:fontRef>
          </p:style>
          <p:txBody>
            <a:bodyPr vert="eaVert" wrap="none" anchor="ctr"/>
            <a:lstStyle/>
            <a:p>
              <a:r>
                <a:rPr kumimoji="0" lang="zh-TW" altLang="en-US" sz="1400" b="0">
                  <a:solidFill>
                    <a:schemeClr val="tx1"/>
                  </a:solidFill>
                </a:rPr>
                <a:t>計畫擬定</a:t>
              </a:r>
            </a:p>
          </p:txBody>
        </p:sp>
        <p:sp>
          <p:nvSpPr>
            <p:cNvPr id="35870" name="AutoShape 30"/>
            <p:cNvSpPr>
              <a:spLocks noChangeArrowheads="1"/>
            </p:cNvSpPr>
            <p:nvPr/>
          </p:nvSpPr>
          <p:spPr bwMode="auto">
            <a:xfrm>
              <a:off x="703" y="1327"/>
              <a:ext cx="408" cy="816"/>
            </a:xfrm>
            <a:prstGeom prst="downArrow">
              <a:avLst>
                <a:gd name="adj1" fmla="val 50000"/>
                <a:gd name="adj2" fmla="val 50000"/>
              </a:avLst>
            </a:prstGeom>
            <a:ln>
              <a:headEnd/>
              <a:tailEnd/>
            </a:ln>
          </p:spPr>
          <p:style>
            <a:lnRef idx="3">
              <a:schemeClr val="lt1"/>
            </a:lnRef>
            <a:fillRef idx="1">
              <a:schemeClr val="accent5"/>
            </a:fillRef>
            <a:effectRef idx="1">
              <a:schemeClr val="accent5"/>
            </a:effectRef>
            <a:fontRef idx="minor">
              <a:schemeClr val="lt1"/>
            </a:fontRef>
          </p:style>
          <p:txBody>
            <a:bodyPr vert="eaVert" wrap="none" anchor="ctr"/>
            <a:lstStyle/>
            <a:p>
              <a:r>
                <a:rPr kumimoji="0" lang="zh-TW" altLang="en-US" sz="1400" b="0">
                  <a:solidFill>
                    <a:schemeClr val="tx1"/>
                  </a:solidFill>
                </a:rPr>
                <a:t>公開展覽</a:t>
              </a:r>
            </a:p>
          </p:txBody>
        </p:sp>
        <p:sp>
          <p:nvSpPr>
            <p:cNvPr id="35871" name="AutoShape 31"/>
            <p:cNvSpPr>
              <a:spLocks noChangeArrowheads="1"/>
            </p:cNvSpPr>
            <p:nvPr/>
          </p:nvSpPr>
          <p:spPr bwMode="auto">
            <a:xfrm>
              <a:off x="703" y="2186"/>
              <a:ext cx="408" cy="1452"/>
            </a:xfrm>
            <a:prstGeom prst="downArrow">
              <a:avLst>
                <a:gd name="adj1" fmla="val 50000"/>
                <a:gd name="adj2" fmla="val 88971"/>
              </a:avLst>
            </a:prstGeom>
            <a:ln>
              <a:headEnd/>
              <a:tailEnd/>
            </a:ln>
          </p:spPr>
          <p:style>
            <a:lnRef idx="3">
              <a:schemeClr val="lt1"/>
            </a:lnRef>
            <a:fillRef idx="1">
              <a:schemeClr val="accent5"/>
            </a:fillRef>
            <a:effectRef idx="1">
              <a:schemeClr val="accent5"/>
            </a:effectRef>
            <a:fontRef idx="minor">
              <a:schemeClr val="lt1"/>
            </a:fontRef>
          </p:style>
          <p:txBody>
            <a:bodyPr vert="eaVert" wrap="none" anchor="ctr"/>
            <a:lstStyle/>
            <a:p>
              <a:r>
                <a:rPr kumimoji="0" lang="zh-TW" altLang="en-US" sz="1400" b="0">
                  <a:solidFill>
                    <a:schemeClr val="tx1"/>
                  </a:solidFill>
                </a:rPr>
                <a:t>審議及核定</a:t>
              </a:r>
            </a:p>
          </p:txBody>
        </p:sp>
        <p:sp>
          <p:nvSpPr>
            <p:cNvPr id="35872" name="AutoShape 32"/>
            <p:cNvSpPr>
              <a:spLocks noChangeArrowheads="1"/>
            </p:cNvSpPr>
            <p:nvPr/>
          </p:nvSpPr>
          <p:spPr bwMode="auto">
            <a:xfrm>
              <a:off x="703" y="3657"/>
              <a:ext cx="408" cy="589"/>
            </a:xfrm>
            <a:prstGeom prst="downArrow">
              <a:avLst>
                <a:gd name="adj1" fmla="val 50000"/>
                <a:gd name="adj2" fmla="val 36091"/>
              </a:avLst>
            </a:prstGeom>
            <a:ln>
              <a:headEnd/>
              <a:tailEnd/>
            </a:ln>
          </p:spPr>
          <p:style>
            <a:lnRef idx="3">
              <a:schemeClr val="lt1"/>
            </a:lnRef>
            <a:fillRef idx="1">
              <a:schemeClr val="accent5"/>
            </a:fillRef>
            <a:effectRef idx="1">
              <a:schemeClr val="accent5"/>
            </a:effectRef>
            <a:fontRef idx="minor">
              <a:schemeClr val="lt1"/>
            </a:fontRef>
          </p:style>
          <p:txBody>
            <a:bodyPr vert="eaVert" wrap="none" anchor="ctr"/>
            <a:lstStyle/>
            <a:p>
              <a:r>
                <a:rPr kumimoji="0" lang="zh-TW" altLang="en-US" sz="1400" b="0">
                  <a:solidFill>
                    <a:schemeClr val="tx1"/>
                  </a:solidFill>
                </a:rPr>
                <a:t>發布實施</a:t>
              </a:r>
            </a:p>
          </p:txBody>
        </p:sp>
        <p:sp>
          <p:nvSpPr>
            <p:cNvPr id="6174" name="Text Box 33"/>
            <p:cNvSpPr txBox="1">
              <a:spLocks noChangeArrowheads="1"/>
            </p:cNvSpPr>
            <p:nvPr/>
          </p:nvSpPr>
          <p:spPr bwMode="auto">
            <a:xfrm>
              <a:off x="4767" y="1271"/>
              <a:ext cx="1040" cy="1008"/>
            </a:xfrm>
            <a:prstGeom prst="rect">
              <a:avLst/>
            </a:prstGeom>
            <a:noFill/>
            <a:ln w="19050">
              <a:solidFill>
                <a:schemeClr val="accent1"/>
              </a:solidFill>
              <a:prstDash val="dash"/>
              <a:miter lim="800000"/>
              <a:headEnd/>
              <a:tailEnd/>
            </a:ln>
          </p:spPr>
          <p:txBody>
            <a:bodyPr>
              <a:spAutoFit/>
            </a:bodyPr>
            <a:lstStyle/>
            <a:p>
              <a:pPr algn="l">
                <a:spcBef>
                  <a:spcPct val="50000"/>
                </a:spcBef>
                <a:defRPr/>
              </a:pPr>
              <a:r>
                <a:rPr kumimoji="0" lang="en-US" altLang="zh-TW" sz="1400" b="0" dirty="0">
                  <a:solidFill>
                    <a:schemeClr val="accent1"/>
                  </a:solidFill>
                  <a:latin typeface="新細明體" pitchFamily="18" charset="-120"/>
                  <a:ea typeface="新細明體" pitchFamily="18" charset="-120"/>
                </a:rPr>
                <a:t>■</a:t>
              </a:r>
              <a:r>
                <a:rPr kumimoji="0" lang="zh-TW" altLang="en-US" sz="1400" b="0" dirty="0">
                  <a:latin typeface="Calibri" pitchFamily="34" charset="0"/>
                  <a:ea typeface="新細明體" pitchFamily="18" charset="-120"/>
                </a:rPr>
                <a:t>主要計畫及細部計畫於金門縣政府公告公開展覽期間，民眾有任何主張意見，可以向</a:t>
              </a:r>
              <a:r>
                <a:rPr kumimoji="0" lang="zh-TW" altLang="en-US" sz="1400" dirty="0">
                  <a:solidFill>
                    <a:schemeClr val="accent1">
                      <a:lumMod val="75000"/>
                    </a:schemeClr>
                  </a:solidFill>
                  <a:latin typeface="Calibri" pitchFamily="34" charset="0"/>
                  <a:ea typeface="新細明體" pitchFamily="18" charset="-120"/>
                </a:rPr>
                <a:t>「金門縣政府」</a:t>
              </a:r>
              <a:r>
                <a:rPr kumimoji="0" lang="zh-TW" altLang="en-US" sz="1400" b="0" dirty="0">
                  <a:latin typeface="Calibri" pitchFamily="34" charset="0"/>
                  <a:ea typeface="新細明體" pitchFamily="18" charset="-120"/>
                </a:rPr>
                <a:t>提出，供審議參考。 </a:t>
              </a:r>
            </a:p>
          </p:txBody>
        </p:sp>
        <p:sp>
          <p:nvSpPr>
            <p:cNvPr id="15397" name="Text Box 34"/>
            <p:cNvSpPr txBox="1">
              <a:spLocks noChangeArrowheads="1"/>
            </p:cNvSpPr>
            <p:nvPr/>
          </p:nvSpPr>
          <p:spPr bwMode="auto">
            <a:xfrm>
              <a:off x="4791" y="2721"/>
              <a:ext cx="1025" cy="1410"/>
            </a:xfrm>
            <a:prstGeom prst="rect">
              <a:avLst/>
            </a:prstGeom>
            <a:noFill/>
            <a:ln w="19050">
              <a:solidFill>
                <a:schemeClr val="accent1"/>
              </a:solidFill>
              <a:prstDash val="dash"/>
              <a:miter lim="800000"/>
              <a:headEnd/>
              <a:tailEnd/>
            </a:ln>
          </p:spPr>
          <p:txBody>
            <a:bodyPr>
              <a:spAutoFit/>
            </a:bodyPr>
            <a:lstStyle>
              <a:lvl1pPr eaLnBrk="0" hangingPunct="0">
                <a:defRPr kumimoji="1" sz="3600" b="1">
                  <a:solidFill>
                    <a:schemeClr val="tx1"/>
                  </a:solidFill>
                  <a:latin typeface="Arial" charset="0"/>
                  <a:ea typeface="新細明體" charset="-120"/>
                </a:defRPr>
              </a:lvl1pPr>
              <a:lvl2pPr marL="742950" indent="-285750" eaLnBrk="0" hangingPunct="0">
                <a:defRPr kumimoji="1" sz="3600" b="1">
                  <a:solidFill>
                    <a:schemeClr val="tx1"/>
                  </a:solidFill>
                  <a:latin typeface="Arial" charset="0"/>
                  <a:ea typeface="新細明體" charset="-120"/>
                </a:defRPr>
              </a:lvl2pPr>
              <a:lvl3pPr marL="1143000" indent="-228600" eaLnBrk="0" hangingPunct="0">
                <a:defRPr kumimoji="1" sz="3600" b="1">
                  <a:solidFill>
                    <a:schemeClr val="tx1"/>
                  </a:solidFill>
                  <a:latin typeface="Arial" charset="0"/>
                  <a:ea typeface="新細明體" charset="-120"/>
                </a:defRPr>
              </a:lvl3pPr>
              <a:lvl4pPr marL="1600200" indent="-228600" eaLnBrk="0" hangingPunct="0">
                <a:defRPr kumimoji="1" sz="3600" b="1">
                  <a:solidFill>
                    <a:schemeClr val="tx1"/>
                  </a:solidFill>
                  <a:latin typeface="Arial" charset="0"/>
                  <a:ea typeface="新細明體" charset="-120"/>
                </a:defRPr>
              </a:lvl4pPr>
              <a:lvl5pPr marL="2057400" indent="-228600" eaLnBrk="0" hangingPunct="0">
                <a:defRPr kumimoji="1" sz="36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36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36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36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3600" b="1">
                  <a:solidFill>
                    <a:schemeClr val="tx1"/>
                  </a:solidFill>
                  <a:latin typeface="Arial" charset="0"/>
                  <a:ea typeface="新細明體" charset="-120"/>
                </a:defRPr>
              </a:lvl9pPr>
            </a:lstStyle>
            <a:p>
              <a:pPr algn="l" eaLnBrk="1" hangingPunct="1">
                <a:spcBef>
                  <a:spcPct val="50000"/>
                </a:spcBef>
              </a:pPr>
              <a:r>
                <a:rPr kumimoji="0" lang="en-US" altLang="zh-TW" sz="1400" b="0">
                  <a:solidFill>
                    <a:schemeClr val="accent1"/>
                  </a:solidFill>
                  <a:latin typeface="Calibri" pitchFamily="34" charset="0"/>
                </a:rPr>
                <a:t>■</a:t>
              </a:r>
              <a:r>
                <a:rPr kumimoji="0" lang="zh-TW" altLang="en-US" sz="1400" b="0">
                  <a:latin typeface="Calibri" pitchFamily="34" charset="0"/>
                </a:rPr>
                <a:t>主要計畫經金門縣都市計畫委員會審議完畢後，由金門縣政府建設處將審議結果及計畫內容再繼續送內政部核定。屆時民眾對案件如仍有意見，還可以再向</a:t>
              </a:r>
              <a:r>
                <a:rPr kumimoji="0" lang="zh-TW" altLang="en-US" sz="1400">
                  <a:solidFill>
                    <a:srgbClr val="72BFC5"/>
                  </a:solidFill>
                  <a:latin typeface="Calibri" pitchFamily="34" charset="0"/>
                </a:rPr>
                <a:t>「內政部」</a:t>
              </a:r>
              <a:r>
                <a:rPr kumimoji="0" lang="zh-TW" altLang="en-US" sz="1400" b="0">
                  <a:latin typeface="Calibri" pitchFamily="34" charset="0"/>
                </a:rPr>
                <a:t>提出。</a:t>
              </a:r>
            </a:p>
          </p:txBody>
        </p:sp>
      </p:grpSp>
      <p:sp>
        <p:nvSpPr>
          <p:cNvPr id="62495" name="Rectangle 8"/>
          <p:cNvSpPr>
            <a:spLocks noChangeArrowheads="1"/>
          </p:cNvSpPr>
          <p:nvPr/>
        </p:nvSpPr>
        <p:spPr bwMode="auto">
          <a:xfrm>
            <a:off x="527050" y="176213"/>
            <a:ext cx="826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l"/>
            <a:r>
              <a:rPr lang="zh-TW" altLang="en-US">
                <a:ea typeface="標楷體" pitchFamily="65" charset="-120"/>
              </a:rPr>
              <a:t>金門縣都市計畫沿革</a:t>
            </a:r>
            <a:r>
              <a:rPr lang="en-US" altLang="zh-TW">
                <a:ea typeface="標楷體" pitchFamily="65" charset="-120"/>
              </a:rPr>
              <a:t>-</a:t>
            </a:r>
            <a:r>
              <a:rPr lang="zh-TW" altLang="en-US" sz="3000" b="0">
                <a:solidFill>
                  <a:srgbClr val="0000FF"/>
                </a:solidFill>
                <a:ea typeface="標楷體" pitchFamily="65" charset="-120"/>
              </a:rPr>
              <a:t>都市計畫變更辦理流程</a:t>
            </a:r>
          </a:p>
        </p:txBody>
      </p:sp>
    </p:spTree>
    <p:extLst>
      <p:ext uri="{BB962C8B-B14F-4D97-AF65-F5344CB8AC3E}">
        <p14:creationId xmlns:p14="http://schemas.microsoft.com/office/powerpoint/2010/main" val="35559203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8537575" y="981075"/>
            <a:ext cx="642938" cy="46038"/>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sz="1800" b="0">
              <a:latin typeface="微軟正黑體" pitchFamily="34" charset="-120"/>
              <a:ea typeface="微軟正黑體" pitchFamily="34" charset="-120"/>
            </a:endParaRPr>
          </a:p>
        </p:txBody>
      </p:sp>
      <p:sp>
        <p:nvSpPr>
          <p:cNvPr id="110595" name="文字方塊 7"/>
          <p:cNvSpPr txBox="1">
            <a:spLocks noChangeArrowheads="1"/>
          </p:cNvSpPr>
          <p:nvPr/>
        </p:nvSpPr>
        <p:spPr bwMode="auto">
          <a:xfrm>
            <a:off x="3635375" y="836613"/>
            <a:ext cx="1512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charset="0"/>
                <a:ea typeface="新細明體" charset="-120"/>
              </a:defRPr>
            </a:lvl1pPr>
            <a:lvl2pPr marL="742950" indent="-285750" eaLnBrk="0" hangingPunct="0">
              <a:defRPr kumimoji="1" sz="3600" b="1">
                <a:solidFill>
                  <a:schemeClr val="tx1"/>
                </a:solidFill>
                <a:latin typeface="Arial" charset="0"/>
                <a:ea typeface="新細明體" charset="-120"/>
              </a:defRPr>
            </a:lvl2pPr>
            <a:lvl3pPr marL="1143000" indent="-228600" eaLnBrk="0" hangingPunct="0">
              <a:defRPr kumimoji="1" sz="3600" b="1">
                <a:solidFill>
                  <a:schemeClr val="tx1"/>
                </a:solidFill>
                <a:latin typeface="Arial" charset="0"/>
                <a:ea typeface="新細明體" charset="-120"/>
              </a:defRPr>
            </a:lvl3pPr>
            <a:lvl4pPr marL="1600200" indent="-228600" eaLnBrk="0" hangingPunct="0">
              <a:defRPr kumimoji="1" sz="3600" b="1">
                <a:solidFill>
                  <a:schemeClr val="tx1"/>
                </a:solidFill>
                <a:latin typeface="Arial" charset="0"/>
                <a:ea typeface="新細明體" charset="-120"/>
              </a:defRPr>
            </a:lvl4pPr>
            <a:lvl5pPr marL="2057400" indent="-228600" eaLnBrk="0" hangingPunct="0">
              <a:defRPr kumimoji="1" sz="36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36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36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36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3600" b="1">
                <a:solidFill>
                  <a:schemeClr val="tx1"/>
                </a:solidFill>
                <a:latin typeface="Arial" charset="0"/>
                <a:ea typeface="新細明體" charset="-120"/>
              </a:defRPr>
            </a:lvl9pPr>
          </a:lstStyle>
          <a:p>
            <a:pPr algn="dist" eaLnBrk="1" hangingPunct="1"/>
            <a:r>
              <a:rPr kumimoji="0" lang="zh-TW" altLang="en-US" sz="2400" b="0">
                <a:solidFill>
                  <a:schemeClr val="bg1"/>
                </a:solidFill>
                <a:latin typeface="微軟正黑體" pitchFamily="34" charset="-120"/>
                <a:ea typeface="微軟正黑體" pitchFamily="34" charset="-120"/>
              </a:rPr>
              <a:t>河岸改造</a:t>
            </a:r>
          </a:p>
        </p:txBody>
      </p:sp>
      <p:sp>
        <p:nvSpPr>
          <p:cNvPr id="110596" name="投影片編號版面配置區 3"/>
          <p:cNvSpPr txBox="1">
            <a:spLocks/>
          </p:cNvSpPr>
          <p:nvPr/>
        </p:nvSpPr>
        <p:spPr bwMode="auto">
          <a:xfrm>
            <a:off x="6975475" y="65198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b="1">
                <a:solidFill>
                  <a:schemeClr val="tx1"/>
                </a:solidFill>
                <a:latin typeface="Arial" charset="0"/>
                <a:ea typeface="新細明體" charset="-120"/>
              </a:defRPr>
            </a:lvl1pPr>
            <a:lvl2pPr marL="742950" indent="-285750" eaLnBrk="0" hangingPunct="0">
              <a:defRPr kumimoji="1" sz="3600" b="1">
                <a:solidFill>
                  <a:schemeClr val="tx1"/>
                </a:solidFill>
                <a:latin typeface="Arial" charset="0"/>
                <a:ea typeface="新細明體" charset="-120"/>
              </a:defRPr>
            </a:lvl2pPr>
            <a:lvl3pPr marL="1143000" indent="-228600" eaLnBrk="0" hangingPunct="0">
              <a:defRPr kumimoji="1" sz="3600" b="1">
                <a:solidFill>
                  <a:schemeClr val="tx1"/>
                </a:solidFill>
                <a:latin typeface="Arial" charset="0"/>
                <a:ea typeface="新細明體" charset="-120"/>
              </a:defRPr>
            </a:lvl3pPr>
            <a:lvl4pPr marL="1600200" indent="-228600" eaLnBrk="0" hangingPunct="0">
              <a:defRPr kumimoji="1" sz="3600" b="1">
                <a:solidFill>
                  <a:schemeClr val="tx1"/>
                </a:solidFill>
                <a:latin typeface="Arial" charset="0"/>
                <a:ea typeface="新細明體" charset="-120"/>
              </a:defRPr>
            </a:lvl4pPr>
            <a:lvl5pPr marL="2057400" indent="-228600" eaLnBrk="0" hangingPunct="0">
              <a:defRPr kumimoji="1" sz="36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36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36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36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3600" b="1">
                <a:solidFill>
                  <a:schemeClr val="tx1"/>
                </a:solidFill>
                <a:latin typeface="Arial" charset="0"/>
                <a:ea typeface="新細明體" charset="-120"/>
              </a:defRPr>
            </a:lvl9pPr>
          </a:lstStyle>
          <a:p>
            <a:pPr algn="r" eaLnBrk="1" hangingPunct="1"/>
            <a:fld id="{7BB3FEB5-BD39-4A46-A79D-D75E9485CB50}" type="slidenum">
              <a:rPr kumimoji="0" lang="zh-TW" altLang="en-US" sz="2400" b="0">
                <a:latin typeface="微軟正黑體" pitchFamily="34" charset="-120"/>
                <a:ea typeface="微軟正黑體" pitchFamily="34" charset="-120"/>
              </a:rPr>
              <a:pPr algn="r" eaLnBrk="1" hangingPunct="1"/>
              <a:t>40</a:t>
            </a:fld>
            <a:endParaRPr kumimoji="0" lang="en-US" altLang="zh-TW" sz="2400" b="0">
              <a:latin typeface="微軟正黑體" pitchFamily="34" charset="-120"/>
              <a:ea typeface="微軟正黑體" pitchFamily="34" charset="-120"/>
            </a:endParaRPr>
          </a:p>
        </p:txBody>
      </p:sp>
      <p:cxnSp>
        <p:nvCxnSpPr>
          <p:cNvPr id="31" name="直線接點 30"/>
          <p:cNvCxnSpPr/>
          <p:nvPr/>
        </p:nvCxnSpPr>
        <p:spPr>
          <a:xfrm>
            <a:off x="0" y="836613"/>
            <a:ext cx="86042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0" y="1000125"/>
            <a:ext cx="642938" cy="46038"/>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sz="1800" b="0">
              <a:latin typeface="微軟正黑體" pitchFamily="34" charset="-120"/>
              <a:ea typeface="微軟正黑體" pitchFamily="34" charset="-120"/>
            </a:endParaRPr>
          </a:p>
        </p:txBody>
      </p:sp>
      <p:sp>
        <p:nvSpPr>
          <p:cNvPr id="110599" name="文字方塊 4"/>
          <p:cNvSpPr txBox="1">
            <a:spLocks noChangeArrowheads="1"/>
          </p:cNvSpPr>
          <p:nvPr/>
        </p:nvSpPr>
        <p:spPr bwMode="auto">
          <a:xfrm>
            <a:off x="-66675" y="1125538"/>
            <a:ext cx="46196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kumimoji="1" sz="3600" b="1">
                <a:solidFill>
                  <a:schemeClr val="tx1"/>
                </a:solidFill>
                <a:latin typeface="Arial" charset="0"/>
                <a:ea typeface="新細明體" charset="-120"/>
              </a:defRPr>
            </a:lvl1pPr>
            <a:lvl2pPr marL="742950" indent="-285750" eaLnBrk="0" hangingPunct="0">
              <a:defRPr kumimoji="1" sz="3600" b="1">
                <a:solidFill>
                  <a:schemeClr val="tx1"/>
                </a:solidFill>
                <a:latin typeface="Arial" charset="0"/>
                <a:ea typeface="新細明體" charset="-120"/>
              </a:defRPr>
            </a:lvl2pPr>
            <a:lvl3pPr marL="1143000" indent="-228600" eaLnBrk="0" hangingPunct="0">
              <a:defRPr kumimoji="1" sz="3600" b="1">
                <a:solidFill>
                  <a:schemeClr val="tx1"/>
                </a:solidFill>
                <a:latin typeface="Arial" charset="0"/>
                <a:ea typeface="新細明體" charset="-120"/>
              </a:defRPr>
            </a:lvl3pPr>
            <a:lvl4pPr marL="1600200" indent="-228600" eaLnBrk="0" hangingPunct="0">
              <a:defRPr kumimoji="1" sz="3600" b="1">
                <a:solidFill>
                  <a:schemeClr val="tx1"/>
                </a:solidFill>
                <a:latin typeface="Arial" charset="0"/>
                <a:ea typeface="新細明體" charset="-120"/>
              </a:defRPr>
            </a:lvl4pPr>
            <a:lvl5pPr marL="2057400" indent="-228600" eaLnBrk="0" hangingPunct="0">
              <a:defRPr kumimoji="1" sz="36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36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36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36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3600" b="1">
                <a:solidFill>
                  <a:schemeClr val="tx1"/>
                </a:solidFill>
                <a:latin typeface="Arial" charset="0"/>
                <a:ea typeface="新細明體" charset="-120"/>
              </a:defRPr>
            </a:lvl9pPr>
          </a:lstStyle>
          <a:p>
            <a:pPr algn="l" eaLnBrk="1" hangingPunct="1"/>
            <a:r>
              <a:rPr kumimoji="0" lang="zh-TW" altLang="en-US" sz="1800" b="0">
                <a:latin typeface="微軟正黑體" pitchFamily="34" charset="-120"/>
                <a:ea typeface="微軟正黑體" pitchFamily="34" charset="-120"/>
              </a:rPr>
              <a:t>金城地區</a:t>
            </a:r>
          </a:p>
        </p:txBody>
      </p:sp>
      <p:pic>
        <p:nvPicPr>
          <p:cNvPr id="110600" name="圖片 5" descr="畫面剪輯"/>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81075"/>
            <a:ext cx="4497388"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手繪多邊形 6"/>
          <p:cNvSpPr>
            <a:spLocks noChangeAspect="1"/>
          </p:cNvSpPr>
          <p:nvPr/>
        </p:nvSpPr>
        <p:spPr>
          <a:xfrm>
            <a:off x="1116013" y="1268413"/>
            <a:ext cx="2662237" cy="2952750"/>
          </a:xfrm>
          <a:custGeom>
            <a:avLst/>
            <a:gdLst>
              <a:gd name="connsiteX0" fmla="*/ 2927350 w 3676650"/>
              <a:gd name="connsiteY0" fmla="*/ 101600 h 4108450"/>
              <a:gd name="connsiteX1" fmla="*/ 1987550 w 3676650"/>
              <a:gd name="connsiteY1" fmla="*/ 1098550 h 4108450"/>
              <a:gd name="connsiteX2" fmla="*/ 723900 w 3676650"/>
              <a:gd name="connsiteY2" fmla="*/ 1733550 h 4108450"/>
              <a:gd name="connsiteX3" fmla="*/ 57150 w 3676650"/>
              <a:gd name="connsiteY3" fmla="*/ 2120900 h 4108450"/>
              <a:gd name="connsiteX4" fmla="*/ 0 w 3676650"/>
              <a:gd name="connsiteY4" fmla="*/ 2146300 h 4108450"/>
              <a:gd name="connsiteX5" fmla="*/ 2057400 w 3676650"/>
              <a:gd name="connsiteY5" fmla="*/ 4108450 h 4108450"/>
              <a:gd name="connsiteX6" fmla="*/ 3676650 w 3676650"/>
              <a:gd name="connsiteY6" fmla="*/ 2165350 h 4108450"/>
              <a:gd name="connsiteX7" fmla="*/ 3035300 w 3676650"/>
              <a:gd name="connsiteY7" fmla="*/ 0 h 4108450"/>
              <a:gd name="connsiteX8" fmla="*/ 2927350 w 3676650"/>
              <a:gd name="connsiteY8" fmla="*/ 101600 h 4108450"/>
              <a:gd name="connsiteX0" fmla="*/ 2927350 w 3676650"/>
              <a:gd name="connsiteY0" fmla="*/ 53975 h 4060825"/>
              <a:gd name="connsiteX1" fmla="*/ 1987550 w 3676650"/>
              <a:gd name="connsiteY1" fmla="*/ 1050925 h 4060825"/>
              <a:gd name="connsiteX2" fmla="*/ 723900 w 3676650"/>
              <a:gd name="connsiteY2" fmla="*/ 1685925 h 4060825"/>
              <a:gd name="connsiteX3" fmla="*/ 57150 w 3676650"/>
              <a:gd name="connsiteY3" fmla="*/ 2073275 h 4060825"/>
              <a:gd name="connsiteX4" fmla="*/ 0 w 3676650"/>
              <a:gd name="connsiteY4" fmla="*/ 2098675 h 4060825"/>
              <a:gd name="connsiteX5" fmla="*/ 2057400 w 3676650"/>
              <a:gd name="connsiteY5" fmla="*/ 4060825 h 4060825"/>
              <a:gd name="connsiteX6" fmla="*/ 3676650 w 3676650"/>
              <a:gd name="connsiteY6" fmla="*/ 2117725 h 4060825"/>
              <a:gd name="connsiteX7" fmla="*/ 3035300 w 3676650"/>
              <a:gd name="connsiteY7" fmla="*/ 0 h 4060825"/>
              <a:gd name="connsiteX8" fmla="*/ 2927350 w 3676650"/>
              <a:gd name="connsiteY8" fmla="*/ 53975 h 4060825"/>
              <a:gd name="connsiteX0" fmla="*/ 2927350 w 3657600"/>
              <a:gd name="connsiteY0" fmla="*/ 53975 h 4060825"/>
              <a:gd name="connsiteX1" fmla="*/ 1987550 w 3657600"/>
              <a:gd name="connsiteY1" fmla="*/ 1050925 h 4060825"/>
              <a:gd name="connsiteX2" fmla="*/ 723900 w 3657600"/>
              <a:gd name="connsiteY2" fmla="*/ 1685925 h 4060825"/>
              <a:gd name="connsiteX3" fmla="*/ 57150 w 3657600"/>
              <a:gd name="connsiteY3" fmla="*/ 2073275 h 4060825"/>
              <a:gd name="connsiteX4" fmla="*/ 0 w 3657600"/>
              <a:gd name="connsiteY4" fmla="*/ 2098675 h 4060825"/>
              <a:gd name="connsiteX5" fmla="*/ 2057400 w 3657600"/>
              <a:gd name="connsiteY5" fmla="*/ 4060825 h 4060825"/>
              <a:gd name="connsiteX6" fmla="*/ 3657600 w 3657600"/>
              <a:gd name="connsiteY6" fmla="*/ 2089150 h 4060825"/>
              <a:gd name="connsiteX7" fmla="*/ 3035300 w 3657600"/>
              <a:gd name="connsiteY7" fmla="*/ 0 h 4060825"/>
              <a:gd name="connsiteX8" fmla="*/ 2927350 w 3657600"/>
              <a:gd name="connsiteY8" fmla="*/ 53975 h 4060825"/>
              <a:gd name="connsiteX0" fmla="*/ 2927350 w 3657600"/>
              <a:gd name="connsiteY0" fmla="*/ 53975 h 4013200"/>
              <a:gd name="connsiteX1" fmla="*/ 1987550 w 3657600"/>
              <a:gd name="connsiteY1" fmla="*/ 1050925 h 4013200"/>
              <a:gd name="connsiteX2" fmla="*/ 723900 w 3657600"/>
              <a:gd name="connsiteY2" fmla="*/ 1685925 h 4013200"/>
              <a:gd name="connsiteX3" fmla="*/ 57150 w 3657600"/>
              <a:gd name="connsiteY3" fmla="*/ 2073275 h 4013200"/>
              <a:gd name="connsiteX4" fmla="*/ 0 w 3657600"/>
              <a:gd name="connsiteY4" fmla="*/ 2098675 h 4013200"/>
              <a:gd name="connsiteX5" fmla="*/ 2085975 w 3657600"/>
              <a:gd name="connsiteY5" fmla="*/ 4013200 h 4013200"/>
              <a:gd name="connsiteX6" fmla="*/ 3657600 w 3657600"/>
              <a:gd name="connsiteY6" fmla="*/ 2089150 h 4013200"/>
              <a:gd name="connsiteX7" fmla="*/ 3035300 w 3657600"/>
              <a:gd name="connsiteY7" fmla="*/ 0 h 4013200"/>
              <a:gd name="connsiteX8" fmla="*/ 2927350 w 3657600"/>
              <a:gd name="connsiteY8" fmla="*/ 53975 h 4013200"/>
              <a:gd name="connsiteX0" fmla="*/ 2889250 w 3619500"/>
              <a:gd name="connsiteY0" fmla="*/ 53975 h 4013200"/>
              <a:gd name="connsiteX1" fmla="*/ 1949450 w 3619500"/>
              <a:gd name="connsiteY1" fmla="*/ 1050925 h 4013200"/>
              <a:gd name="connsiteX2" fmla="*/ 685800 w 3619500"/>
              <a:gd name="connsiteY2" fmla="*/ 1685925 h 4013200"/>
              <a:gd name="connsiteX3" fmla="*/ 19050 w 3619500"/>
              <a:gd name="connsiteY3" fmla="*/ 2073275 h 4013200"/>
              <a:gd name="connsiteX4" fmla="*/ 0 w 3619500"/>
              <a:gd name="connsiteY4" fmla="*/ 2146300 h 4013200"/>
              <a:gd name="connsiteX5" fmla="*/ 2047875 w 3619500"/>
              <a:gd name="connsiteY5" fmla="*/ 4013200 h 4013200"/>
              <a:gd name="connsiteX6" fmla="*/ 3619500 w 3619500"/>
              <a:gd name="connsiteY6" fmla="*/ 2089150 h 4013200"/>
              <a:gd name="connsiteX7" fmla="*/ 2997200 w 3619500"/>
              <a:gd name="connsiteY7" fmla="*/ 0 h 4013200"/>
              <a:gd name="connsiteX8" fmla="*/ 2889250 w 3619500"/>
              <a:gd name="connsiteY8" fmla="*/ 53975 h 40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9500" h="4013200">
                <a:moveTo>
                  <a:pt x="2889250" y="53975"/>
                </a:moveTo>
                <a:lnTo>
                  <a:pt x="1949450" y="1050925"/>
                </a:lnTo>
                <a:lnTo>
                  <a:pt x="685800" y="1685925"/>
                </a:lnTo>
                <a:lnTo>
                  <a:pt x="19050" y="2073275"/>
                </a:lnTo>
                <a:lnTo>
                  <a:pt x="0" y="2146300"/>
                </a:lnTo>
                <a:lnTo>
                  <a:pt x="2047875" y="4013200"/>
                </a:lnTo>
                <a:lnTo>
                  <a:pt x="3619500" y="2089150"/>
                </a:lnTo>
                <a:lnTo>
                  <a:pt x="2997200" y="0"/>
                </a:lnTo>
                <a:lnTo>
                  <a:pt x="2889250" y="53975"/>
                </a:lnTo>
                <a:close/>
              </a:path>
            </a:pathLst>
          </a:custGeom>
          <a:solidFill>
            <a:srgbClr val="FFFF00">
              <a:alpha val="20000"/>
            </a:srgbClr>
          </a:solidFill>
          <a:ln w="28575">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sz="1800" b="0"/>
          </a:p>
        </p:txBody>
      </p:sp>
      <p:sp>
        <p:nvSpPr>
          <p:cNvPr id="10" name="矩形 9"/>
          <p:cNvSpPr/>
          <p:nvPr/>
        </p:nvSpPr>
        <p:spPr>
          <a:xfrm>
            <a:off x="427038" y="4945063"/>
            <a:ext cx="468312" cy="222250"/>
          </a:xfrm>
          <a:prstGeom prst="rect">
            <a:avLst/>
          </a:prstGeom>
          <a:solidFill>
            <a:srgbClr val="FFFF00">
              <a:alpha val="40000"/>
            </a:srgb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sz="1800" b="0"/>
          </a:p>
        </p:txBody>
      </p:sp>
      <p:sp>
        <p:nvSpPr>
          <p:cNvPr id="110603" name="文字方塊 11"/>
          <p:cNvSpPr txBox="1">
            <a:spLocks noChangeArrowheads="1"/>
          </p:cNvSpPr>
          <p:nvPr/>
        </p:nvSpPr>
        <p:spPr bwMode="auto">
          <a:xfrm>
            <a:off x="852488" y="4868863"/>
            <a:ext cx="1825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charset="0"/>
                <a:ea typeface="新細明體" charset="-120"/>
              </a:defRPr>
            </a:lvl1pPr>
            <a:lvl2pPr marL="742950" indent="-285750" eaLnBrk="0" hangingPunct="0">
              <a:defRPr kumimoji="1" sz="3600" b="1">
                <a:solidFill>
                  <a:schemeClr val="tx1"/>
                </a:solidFill>
                <a:latin typeface="Arial" charset="0"/>
                <a:ea typeface="新細明體" charset="-120"/>
              </a:defRPr>
            </a:lvl2pPr>
            <a:lvl3pPr marL="1143000" indent="-228600" eaLnBrk="0" hangingPunct="0">
              <a:defRPr kumimoji="1" sz="3600" b="1">
                <a:solidFill>
                  <a:schemeClr val="tx1"/>
                </a:solidFill>
                <a:latin typeface="Arial" charset="0"/>
                <a:ea typeface="新細明體" charset="-120"/>
              </a:defRPr>
            </a:lvl3pPr>
            <a:lvl4pPr marL="1600200" indent="-228600" eaLnBrk="0" hangingPunct="0">
              <a:defRPr kumimoji="1" sz="3600" b="1">
                <a:solidFill>
                  <a:schemeClr val="tx1"/>
                </a:solidFill>
                <a:latin typeface="Arial" charset="0"/>
                <a:ea typeface="新細明體" charset="-120"/>
              </a:defRPr>
            </a:lvl4pPr>
            <a:lvl5pPr marL="2057400" indent="-228600" eaLnBrk="0" hangingPunct="0">
              <a:defRPr kumimoji="1" sz="36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36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36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36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3600" b="1">
                <a:solidFill>
                  <a:schemeClr val="tx1"/>
                </a:solidFill>
                <a:latin typeface="Arial" charset="0"/>
                <a:ea typeface="新細明體" charset="-120"/>
              </a:defRPr>
            </a:lvl9pPr>
          </a:lstStyle>
          <a:p>
            <a:pPr algn="l" eaLnBrk="1" hangingPunct="1"/>
            <a:r>
              <a:rPr kumimoji="0" lang="zh-TW" altLang="en-US" sz="1600" b="0">
                <a:latin typeface="微軟正黑體" pitchFamily="34" charset="-120"/>
                <a:ea typeface="微軟正黑體" pitchFamily="34" charset="-120"/>
              </a:rPr>
              <a:t>都市設計審議範圍</a:t>
            </a:r>
          </a:p>
        </p:txBody>
      </p:sp>
      <p:pic>
        <p:nvPicPr>
          <p:cNvPr id="110604" name="圖片 23" descr="畫面剪輯"/>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987425"/>
            <a:ext cx="38544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手繪多邊形 24"/>
          <p:cNvSpPr>
            <a:spLocks noChangeAspect="1"/>
          </p:cNvSpPr>
          <p:nvPr/>
        </p:nvSpPr>
        <p:spPr>
          <a:xfrm>
            <a:off x="5292725" y="1628775"/>
            <a:ext cx="2725738" cy="3527425"/>
          </a:xfrm>
          <a:custGeom>
            <a:avLst/>
            <a:gdLst>
              <a:gd name="connsiteX0" fmla="*/ 2312126 w 3409406"/>
              <a:gd name="connsiteY0" fmla="*/ 0 h 4428309"/>
              <a:gd name="connsiteX1" fmla="*/ 1306286 w 3409406"/>
              <a:gd name="connsiteY1" fmla="*/ 1097280 h 4428309"/>
              <a:gd name="connsiteX2" fmla="*/ 65314 w 3409406"/>
              <a:gd name="connsiteY2" fmla="*/ 3017520 h 4428309"/>
              <a:gd name="connsiteX3" fmla="*/ 0 w 3409406"/>
              <a:gd name="connsiteY3" fmla="*/ 3174275 h 4428309"/>
              <a:gd name="connsiteX4" fmla="*/ 1920240 w 3409406"/>
              <a:gd name="connsiteY4" fmla="*/ 4428309 h 4428309"/>
              <a:gd name="connsiteX5" fmla="*/ 2847703 w 3409406"/>
              <a:gd name="connsiteY5" fmla="*/ 2991395 h 4428309"/>
              <a:gd name="connsiteX6" fmla="*/ 3409406 w 3409406"/>
              <a:gd name="connsiteY6" fmla="*/ 2129246 h 4428309"/>
              <a:gd name="connsiteX7" fmla="*/ 2508069 w 3409406"/>
              <a:gd name="connsiteY7" fmla="*/ 1802675 h 4428309"/>
              <a:gd name="connsiteX8" fmla="*/ 3226526 w 3409406"/>
              <a:gd name="connsiteY8" fmla="*/ 731520 h 4428309"/>
              <a:gd name="connsiteX9" fmla="*/ 2364377 w 3409406"/>
              <a:gd name="connsiteY9" fmla="*/ 13063 h 4428309"/>
              <a:gd name="connsiteX0" fmla="*/ 2312126 w 3409406"/>
              <a:gd name="connsiteY0" fmla="*/ 0 h 4428309"/>
              <a:gd name="connsiteX1" fmla="*/ 1306286 w 3409406"/>
              <a:gd name="connsiteY1" fmla="*/ 1097280 h 4428309"/>
              <a:gd name="connsiteX2" fmla="*/ 65314 w 3409406"/>
              <a:gd name="connsiteY2" fmla="*/ 3017520 h 4428309"/>
              <a:gd name="connsiteX3" fmla="*/ 0 w 3409406"/>
              <a:gd name="connsiteY3" fmla="*/ 3174275 h 4428309"/>
              <a:gd name="connsiteX4" fmla="*/ 1920240 w 3409406"/>
              <a:gd name="connsiteY4" fmla="*/ 4428309 h 4428309"/>
              <a:gd name="connsiteX5" fmla="*/ 2847703 w 3409406"/>
              <a:gd name="connsiteY5" fmla="*/ 2991395 h 4428309"/>
              <a:gd name="connsiteX6" fmla="*/ 3409406 w 3409406"/>
              <a:gd name="connsiteY6" fmla="*/ 2129246 h 4428309"/>
              <a:gd name="connsiteX7" fmla="*/ 2508069 w 3409406"/>
              <a:gd name="connsiteY7" fmla="*/ 1802675 h 4428309"/>
              <a:gd name="connsiteX8" fmla="*/ 3226526 w 3409406"/>
              <a:gd name="connsiteY8" fmla="*/ 731520 h 4428309"/>
              <a:gd name="connsiteX9" fmla="*/ 2364377 w 3409406"/>
              <a:gd name="connsiteY9" fmla="*/ 13063 h 4428309"/>
              <a:gd name="connsiteX0" fmla="*/ 2312126 w 3409406"/>
              <a:gd name="connsiteY0" fmla="*/ 0 h 4428309"/>
              <a:gd name="connsiteX1" fmla="*/ 1306286 w 3409406"/>
              <a:gd name="connsiteY1" fmla="*/ 1097280 h 4428309"/>
              <a:gd name="connsiteX2" fmla="*/ 65314 w 3409406"/>
              <a:gd name="connsiteY2" fmla="*/ 3017520 h 4428309"/>
              <a:gd name="connsiteX3" fmla="*/ 0 w 3409406"/>
              <a:gd name="connsiteY3" fmla="*/ 3174275 h 4428309"/>
              <a:gd name="connsiteX4" fmla="*/ 1920240 w 3409406"/>
              <a:gd name="connsiteY4" fmla="*/ 4428309 h 4428309"/>
              <a:gd name="connsiteX5" fmla="*/ 2847703 w 3409406"/>
              <a:gd name="connsiteY5" fmla="*/ 2991395 h 4428309"/>
              <a:gd name="connsiteX6" fmla="*/ 3409406 w 3409406"/>
              <a:gd name="connsiteY6" fmla="*/ 2129246 h 4428309"/>
              <a:gd name="connsiteX7" fmla="*/ 2508069 w 3409406"/>
              <a:gd name="connsiteY7" fmla="*/ 1802675 h 4428309"/>
              <a:gd name="connsiteX8" fmla="*/ 3226526 w 3409406"/>
              <a:gd name="connsiteY8" fmla="*/ 731520 h 4428309"/>
              <a:gd name="connsiteX9" fmla="*/ 2393560 w 3409406"/>
              <a:gd name="connsiteY9" fmla="*/ 13063 h 4428309"/>
              <a:gd name="connsiteX0" fmla="*/ 2312126 w 3409406"/>
              <a:gd name="connsiteY0" fmla="*/ 0 h 4428309"/>
              <a:gd name="connsiteX1" fmla="*/ 1306286 w 3409406"/>
              <a:gd name="connsiteY1" fmla="*/ 1097280 h 4428309"/>
              <a:gd name="connsiteX2" fmla="*/ 65314 w 3409406"/>
              <a:gd name="connsiteY2" fmla="*/ 3017520 h 4428309"/>
              <a:gd name="connsiteX3" fmla="*/ 0 w 3409406"/>
              <a:gd name="connsiteY3" fmla="*/ 3174275 h 4428309"/>
              <a:gd name="connsiteX4" fmla="*/ 1920240 w 3409406"/>
              <a:gd name="connsiteY4" fmla="*/ 4428309 h 4428309"/>
              <a:gd name="connsiteX5" fmla="*/ 2847703 w 3409406"/>
              <a:gd name="connsiteY5" fmla="*/ 2991395 h 4428309"/>
              <a:gd name="connsiteX6" fmla="*/ 3409406 w 3409406"/>
              <a:gd name="connsiteY6" fmla="*/ 2129246 h 4428309"/>
              <a:gd name="connsiteX7" fmla="*/ 2508069 w 3409406"/>
              <a:gd name="connsiteY7" fmla="*/ 1802675 h 4428309"/>
              <a:gd name="connsiteX8" fmla="*/ 3216799 w 3409406"/>
              <a:gd name="connsiteY8" fmla="*/ 741248 h 4428309"/>
              <a:gd name="connsiteX9" fmla="*/ 2393560 w 3409406"/>
              <a:gd name="connsiteY9" fmla="*/ 13063 h 4428309"/>
              <a:gd name="connsiteX0" fmla="*/ 2312126 w 3409406"/>
              <a:gd name="connsiteY0" fmla="*/ 0 h 4428309"/>
              <a:gd name="connsiteX1" fmla="*/ 1306286 w 3409406"/>
              <a:gd name="connsiteY1" fmla="*/ 1097280 h 4428309"/>
              <a:gd name="connsiteX2" fmla="*/ 65314 w 3409406"/>
              <a:gd name="connsiteY2" fmla="*/ 3017520 h 4428309"/>
              <a:gd name="connsiteX3" fmla="*/ 0 w 3409406"/>
              <a:gd name="connsiteY3" fmla="*/ 3174275 h 4428309"/>
              <a:gd name="connsiteX4" fmla="*/ 1920240 w 3409406"/>
              <a:gd name="connsiteY4" fmla="*/ 4428309 h 4428309"/>
              <a:gd name="connsiteX5" fmla="*/ 2847703 w 3409406"/>
              <a:gd name="connsiteY5" fmla="*/ 2991395 h 4428309"/>
              <a:gd name="connsiteX6" fmla="*/ 3409406 w 3409406"/>
              <a:gd name="connsiteY6" fmla="*/ 2129246 h 4428309"/>
              <a:gd name="connsiteX7" fmla="*/ 2517797 w 3409406"/>
              <a:gd name="connsiteY7" fmla="*/ 1773492 h 4428309"/>
              <a:gd name="connsiteX8" fmla="*/ 3216799 w 3409406"/>
              <a:gd name="connsiteY8" fmla="*/ 741248 h 4428309"/>
              <a:gd name="connsiteX9" fmla="*/ 2393560 w 3409406"/>
              <a:gd name="connsiteY9" fmla="*/ 13063 h 4428309"/>
              <a:gd name="connsiteX0" fmla="*/ 2312126 w 3409406"/>
              <a:gd name="connsiteY0" fmla="*/ 0 h 4399126"/>
              <a:gd name="connsiteX1" fmla="*/ 1306286 w 3409406"/>
              <a:gd name="connsiteY1" fmla="*/ 1097280 h 4399126"/>
              <a:gd name="connsiteX2" fmla="*/ 65314 w 3409406"/>
              <a:gd name="connsiteY2" fmla="*/ 3017520 h 4399126"/>
              <a:gd name="connsiteX3" fmla="*/ 0 w 3409406"/>
              <a:gd name="connsiteY3" fmla="*/ 3174275 h 4399126"/>
              <a:gd name="connsiteX4" fmla="*/ 1949423 w 3409406"/>
              <a:gd name="connsiteY4" fmla="*/ 4399126 h 4399126"/>
              <a:gd name="connsiteX5" fmla="*/ 2847703 w 3409406"/>
              <a:gd name="connsiteY5" fmla="*/ 2991395 h 4399126"/>
              <a:gd name="connsiteX6" fmla="*/ 3409406 w 3409406"/>
              <a:gd name="connsiteY6" fmla="*/ 2129246 h 4399126"/>
              <a:gd name="connsiteX7" fmla="*/ 2517797 w 3409406"/>
              <a:gd name="connsiteY7" fmla="*/ 1773492 h 4399126"/>
              <a:gd name="connsiteX8" fmla="*/ 3216799 w 3409406"/>
              <a:gd name="connsiteY8" fmla="*/ 741248 h 4399126"/>
              <a:gd name="connsiteX9" fmla="*/ 2393560 w 3409406"/>
              <a:gd name="connsiteY9" fmla="*/ 13063 h 4399126"/>
              <a:gd name="connsiteX0" fmla="*/ 2302399 w 3399679"/>
              <a:gd name="connsiteY0" fmla="*/ 0 h 4399126"/>
              <a:gd name="connsiteX1" fmla="*/ 1296559 w 3399679"/>
              <a:gd name="connsiteY1" fmla="*/ 1097280 h 4399126"/>
              <a:gd name="connsiteX2" fmla="*/ 55587 w 3399679"/>
              <a:gd name="connsiteY2" fmla="*/ 3017520 h 4399126"/>
              <a:gd name="connsiteX3" fmla="*/ 0 w 3399679"/>
              <a:gd name="connsiteY3" fmla="*/ 3193731 h 4399126"/>
              <a:gd name="connsiteX4" fmla="*/ 1939696 w 3399679"/>
              <a:gd name="connsiteY4" fmla="*/ 4399126 h 4399126"/>
              <a:gd name="connsiteX5" fmla="*/ 2837976 w 3399679"/>
              <a:gd name="connsiteY5" fmla="*/ 2991395 h 4399126"/>
              <a:gd name="connsiteX6" fmla="*/ 3399679 w 3399679"/>
              <a:gd name="connsiteY6" fmla="*/ 2129246 h 4399126"/>
              <a:gd name="connsiteX7" fmla="*/ 2508070 w 3399679"/>
              <a:gd name="connsiteY7" fmla="*/ 1773492 h 4399126"/>
              <a:gd name="connsiteX8" fmla="*/ 3207072 w 3399679"/>
              <a:gd name="connsiteY8" fmla="*/ 741248 h 4399126"/>
              <a:gd name="connsiteX9" fmla="*/ 2383833 w 3399679"/>
              <a:gd name="connsiteY9" fmla="*/ 13063 h 439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679" h="4399126">
                <a:moveTo>
                  <a:pt x="2302399" y="0"/>
                </a:moveTo>
                <a:lnTo>
                  <a:pt x="1296559" y="1097280"/>
                </a:lnTo>
                <a:lnTo>
                  <a:pt x="55587" y="3017520"/>
                </a:lnTo>
                <a:lnTo>
                  <a:pt x="0" y="3193731"/>
                </a:lnTo>
                <a:lnTo>
                  <a:pt x="1939696" y="4399126"/>
                </a:lnTo>
                <a:lnTo>
                  <a:pt x="2837976" y="2991395"/>
                </a:lnTo>
                <a:cubicBezTo>
                  <a:pt x="3081306" y="2613082"/>
                  <a:pt x="3212445" y="2416629"/>
                  <a:pt x="3399679" y="2129246"/>
                </a:cubicBezTo>
                <a:lnTo>
                  <a:pt x="2508070" y="1773492"/>
                </a:lnTo>
                <a:lnTo>
                  <a:pt x="3207072" y="741248"/>
                </a:lnTo>
                <a:lnTo>
                  <a:pt x="2383833" y="13063"/>
                </a:lnTo>
              </a:path>
            </a:pathLst>
          </a:custGeom>
          <a:solidFill>
            <a:srgbClr val="FFFF00">
              <a:alpha val="25000"/>
            </a:srgbClr>
          </a:solidFill>
          <a:ln w="2857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kumimoji="0" lang="zh-TW" altLang="en-US" sz="1800" b="0"/>
          </a:p>
        </p:txBody>
      </p:sp>
      <p:cxnSp>
        <p:nvCxnSpPr>
          <p:cNvPr id="26" name="直線接點 25"/>
          <p:cNvCxnSpPr/>
          <p:nvPr/>
        </p:nvCxnSpPr>
        <p:spPr>
          <a:xfrm>
            <a:off x="4860925" y="908050"/>
            <a:ext cx="0" cy="579437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0607" name="文字方塊 26"/>
          <p:cNvSpPr txBox="1">
            <a:spLocks noChangeArrowheads="1"/>
          </p:cNvSpPr>
          <p:nvPr/>
        </p:nvSpPr>
        <p:spPr bwMode="auto">
          <a:xfrm>
            <a:off x="8718550" y="1125538"/>
            <a:ext cx="46196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kumimoji="1" sz="3600" b="1">
                <a:solidFill>
                  <a:schemeClr val="tx1"/>
                </a:solidFill>
                <a:latin typeface="Arial" charset="0"/>
                <a:ea typeface="新細明體" charset="-120"/>
              </a:defRPr>
            </a:lvl1pPr>
            <a:lvl2pPr marL="742950" indent="-285750" eaLnBrk="0" hangingPunct="0">
              <a:defRPr kumimoji="1" sz="3600" b="1">
                <a:solidFill>
                  <a:schemeClr val="tx1"/>
                </a:solidFill>
                <a:latin typeface="Arial" charset="0"/>
                <a:ea typeface="新細明體" charset="-120"/>
              </a:defRPr>
            </a:lvl2pPr>
            <a:lvl3pPr marL="1143000" indent="-228600" eaLnBrk="0" hangingPunct="0">
              <a:defRPr kumimoji="1" sz="3600" b="1">
                <a:solidFill>
                  <a:schemeClr val="tx1"/>
                </a:solidFill>
                <a:latin typeface="Arial" charset="0"/>
                <a:ea typeface="新細明體" charset="-120"/>
              </a:defRPr>
            </a:lvl3pPr>
            <a:lvl4pPr marL="1600200" indent="-228600" eaLnBrk="0" hangingPunct="0">
              <a:defRPr kumimoji="1" sz="3600" b="1">
                <a:solidFill>
                  <a:schemeClr val="tx1"/>
                </a:solidFill>
                <a:latin typeface="Arial" charset="0"/>
                <a:ea typeface="新細明體" charset="-120"/>
              </a:defRPr>
            </a:lvl4pPr>
            <a:lvl5pPr marL="2057400" indent="-228600" eaLnBrk="0" hangingPunct="0">
              <a:defRPr kumimoji="1" sz="36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36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36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36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3600" b="1">
                <a:solidFill>
                  <a:schemeClr val="tx1"/>
                </a:solidFill>
                <a:latin typeface="Arial" charset="0"/>
                <a:ea typeface="新細明體" charset="-120"/>
              </a:defRPr>
            </a:lvl9pPr>
          </a:lstStyle>
          <a:p>
            <a:pPr algn="l" eaLnBrk="1" hangingPunct="1"/>
            <a:r>
              <a:rPr kumimoji="0" lang="zh-TW" altLang="en-US" sz="1800" b="0">
                <a:latin typeface="微軟正黑體" pitchFamily="34" charset="-120"/>
                <a:ea typeface="微軟正黑體" pitchFamily="34" charset="-120"/>
              </a:rPr>
              <a:t>金湖地區</a:t>
            </a:r>
          </a:p>
        </p:txBody>
      </p:sp>
      <p:sp>
        <p:nvSpPr>
          <p:cNvPr id="110608" name="文字方塊 28"/>
          <p:cNvSpPr txBox="1">
            <a:spLocks noChangeArrowheads="1"/>
          </p:cNvSpPr>
          <p:nvPr/>
        </p:nvSpPr>
        <p:spPr bwMode="auto">
          <a:xfrm>
            <a:off x="323850" y="5373688"/>
            <a:ext cx="30575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charset="0"/>
                <a:ea typeface="新細明體" charset="-120"/>
              </a:defRPr>
            </a:lvl1pPr>
            <a:lvl2pPr marL="742950" indent="-285750" eaLnBrk="0" hangingPunct="0">
              <a:defRPr kumimoji="1" sz="3600" b="1">
                <a:solidFill>
                  <a:schemeClr val="tx1"/>
                </a:solidFill>
                <a:latin typeface="Arial" charset="0"/>
                <a:ea typeface="新細明體" charset="-120"/>
              </a:defRPr>
            </a:lvl2pPr>
            <a:lvl3pPr marL="1143000" indent="-228600" eaLnBrk="0" hangingPunct="0">
              <a:defRPr kumimoji="1" sz="3600" b="1">
                <a:solidFill>
                  <a:schemeClr val="tx1"/>
                </a:solidFill>
                <a:latin typeface="Arial" charset="0"/>
                <a:ea typeface="新細明體" charset="-120"/>
              </a:defRPr>
            </a:lvl3pPr>
            <a:lvl4pPr marL="1600200" indent="-228600" eaLnBrk="0" hangingPunct="0">
              <a:defRPr kumimoji="1" sz="3600" b="1">
                <a:solidFill>
                  <a:schemeClr val="tx1"/>
                </a:solidFill>
                <a:latin typeface="Arial" charset="0"/>
                <a:ea typeface="新細明體" charset="-120"/>
              </a:defRPr>
            </a:lvl4pPr>
            <a:lvl5pPr marL="2057400" indent="-228600" eaLnBrk="0" hangingPunct="0">
              <a:defRPr kumimoji="1" sz="36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36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36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36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3600" b="1">
                <a:solidFill>
                  <a:schemeClr val="tx1"/>
                </a:solidFill>
                <a:latin typeface="Arial" charset="0"/>
                <a:ea typeface="新細明體" charset="-120"/>
              </a:defRPr>
            </a:lvl9pPr>
          </a:lstStyle>
          <a:p>
            <a:pPr algn="l" eaLnBrk="1" hangingPunct="1"/>
            <a:r>
              <a:rPr kumimoji="0" lang="zh-TW" altLang="en-US" sz="1600" b="0">
                <a:latin typeface="微軟正黑體" pitchFamily="34" charset="-120"/>
                <a:ea typeface="微軟正黑體" pitchFamily="34" charset="-120"/>
              </a:rPr>
              <a:t>範圍</a:t>
            </a:r>
            <a:r>
              <a:rPr kumimoji="0" lang="en-US" altLang="zh-TW" sz="1600" b="0">
                <a:latin typeface="微軟正黑體" pitchFamily="34" charset="-120"/>
                <a:ea typeface="微軟正黑體" pitchFamily="34" charset="-120"/>
              </a:rPr>
              <a:t> :</a:t>
            </a:r>
            <a:r>
              <a:rPr kumimoji="0" lang="zh-TW" altLang="en-US" sz="1600" b="0">
                <a:latin typeface="微軟正黑體" pitchFamily="34" charset="-120"/>
                <a:ea typeface="微軟正黑體" pitchFamily="34" charset="-120"/>
              </a:rPr>
              <a:t>金城鎮祥豐段</a:t>
            </a:r>
            <a:endParaRPr kumimoji="0" lang="en-US" altLang="zh-TW" sz="1600" b="0">
              <a:latin typeface="微軟正黑體" pitchFamily="34" charset="-120"/>
              <a:ea typeface="微軟正黑體" pitchFamily="34" charset="-120"/>
            </a:endParaRPr>
          </a:p>
          <a:p>
            <a:pPr algn="l" eaLnBrk="1" hangingPunct="1"/>
            <a:endParaRPr kumimoji="0" lang="en-US" altLang="zh-TW" sz="1600" b="0">
              <a:latin typeface="微軟正黑體" pitchFamily="34" charset="-120"/>
              <a:ea typeface="微軟正黑體" pitchFamily="34" charset="-120"/>
            </a:endParaRPr>
          </a:p>
          <a:p>
            <a:pPr algn="l" eaLnBrk="1" hangingPunct="1"/>
            <a:r>
              <a:rPr kumimoji="0" lang="zh-TW" altLang="en-US" sz="1600" b="0">
                <a:latin typeface="微軟正黑體" pitchFamily="34" charset="-120"/>
                <a:ea typeface="微軟正黑體" pitchFamily="34" charset="-120"/>
              </a:rPr>
              <a:t>各項獎勵所增加之樓地板面積以</a:t>
            </a:r>
            <a:endParaRPr kumimoji="0" lang="en-US" altLang="zh-TW" sz="1600" b="0">
              <a:latin typeface="微軟正黑體" pitchFamily="34" charset="-120"/>
              <a:ea typeface="微軟正黑體" pitchFamily="34" charset="-120"/>
            </a:endParaRPr>
          </a:p>
          <a:p>
            <a:pPr algn="l" eaLnBrk="1" hangingPunct="1"/>
            <a:r>
              <a:rPr kumimoji="0" lang="zh-TW" altLang="en-US" sz="1600" b="0">
                <a:latin typeface="微軟正黑體" pitchFamily="34" charset="-120"/>
                <a:ea typeface="微軟正黑體" pitchFamily="34" charset="-120"/>
              </a:rPr>
              <a:t>不超過基地面積乘以該基地容積</a:t>
            </a:r>
            <a:endParaRPr kumimoji="0" lang="en-US" altLang="zh-TW" sz="1600" b="0">
              <a:latin typeface="微軟正黑體" pitchFamily="34" charset="-120"/>
              <a:ea typeface="微軟正黑體" pitchFamily="34" charset="-120"/>
            </a:endParaRPr>
          </a:p>
          <a:p>
            <a:pPr algn="l" eaLnBrk="1" hangingPunct="1"/>
            <a:r>
              <a:rPr kumimoji="0" lang="zh-TW" altLang="en-US" sz="1600" b="0">
                <a:latin typeface="微軟正黑體" pitchFamily="34" charset="-120"/>
                <a:ea typeface="微軟正黑體" pitchFamily="34" charset="-120"/>
              </a:rPr>
              <a:t>率之</a:t>
            </a:r>
            <a:r>
              <a:rPr kumimoji="0" lang="en-US" altLang="zh-TW" sz="1600" b="0">
                <a:latin typeface="微軟正黑體" pitchFamily="34" charset="-120"/>
                <a:ea typeface="微軟正黑體" pitchFamily="34" charset="-120"/>
              </a:rPr>
              <a:t>30</a:t>
            </a:r>
            <a:r>
              <a:rPr kumimoji="0" lang="zh-TW" altLang="en-US" sz="1600" b="0">
                <a:latin typeface="微軟正黑體" pitchFamily="34" charset="-120"/>
                <a:ea typeface="微軟正黑體" pitchFamily="34" charset="-120"/>
              </a:rPr>
              <a:t>％為限。</a:t>
            </a:r>
          </a:p>
        </p:txBody>
      </p:sp>
      <p:sp>
        <p:nvSpPr>
          <p:cNvPr id="110609" name="文字方塊 29"/>
          <p:cNvSpPr txBox="1">
            <a:spLocks noChangeArrowheads="1"/>
          </p:cNvSpPr>
          <p:nvPr/>
        </p:nvSpPr>
        <p:spPr bwMode="auto">
          <a:xfrm>
            <a:off x="4951413" y="5445125"/>
            <a:ext cx="305724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charset="0"/>
                <a:ea typeface="新細明體" charset="-120"/>
              </a:defRPr>
            </a:lvl1pPr>
            <a:lvl2pPr marL="742950" indent="-285750" eaLnBrk="0" hangingPunct="0">
              <a:defRPr kumimoji="1" sz="3600" b="1">
                <a:solidFill>
                  <a:schemeClr val="tx1"/>
                </a:solidFill>
                <a:latin typeface="Arial" charset="0"/>
                <a:ea typeface="新細明體" charset="-120"/>
              </a:defRPr>
            </a:lvl2pPr>
            <a:lvl3pPr marL="1143000" indent="-228600" eaLnBrk="0" hangingPunct="0">
              <a:defRPr kumimoji="1" sz="3600" b="1">
                <a:solidFill>
                  <a:schemeClr val="tx1"/>
                </a:solidFill>
                <a:latin typeface="Arial" charset="0"/>
                <a:ea typeface="新細明體" charset="-120"/>
              </a:defRPr>
            </a:lvl3pPr>
            <a:lvl4pPr marL="1600200" indent="-228600" eaLnBrk="0" hangingPunct="0">
              <a:defRPr kumimoji="1" sz="3600" b="1">
                <a:solidFill>
                  <a:schemeClr val="tx1"/>
                </a:solidFill>
                <a:latin typeface="Arial" charset="0"/>
                <a:ea typeface="新細明體" charset="-120"/>
              </a:defRPr>
            </a:lvl4pPr>
            <a:lvl5pPr marL="2057400" indent="-228600" eaLnBrk="0" hangingPunct="0">
              <a:defRPr kumimoji="1" sz="36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36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36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36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3600" b="1">
                <a:solidFill>
                  <a:schemeClr val="tx1"/>
                </a:solidFill>
                <a:latin typeface="Arial" charset="0"/>
                <a:ea typeface="新細明體" charset="-120"/>
              </a:defRPr>
            </a:lvl9pPr>
          </a:lstStyle>
          <a:p>
            <a:pPr algn="l" eaLnBrk="1" hangingPunct="1"/>
            <a:r>
              <a:rPr kumimoji="0" lang="zh-TW" altLang="en-US" sz="1600" b="0" dirty="0">
                <a:latin typeface="微軟正黑體" pitchFamily="34" charset="-120"/>
                <a:ea typeface="微軟正黑體" pitchFamily="34" charset="-120"/>
              </a:rPr>
              <a:t>範圍</a:t>
            </a:r>
            <a:r>
              <a:rPr kumimoji="0" lang="en-US" altLang="zh-TW" sz="1600" b="0" dirty="0">
                <a:latin typeface="微軟正黑體" pitchFamily="34" charset="-120"/>
                <a:ea typeface="微軟正黑體" pitchFamily="34" charset="-120"/>
              </a:rPr>
              <a:t> :</a:t>
            </a:r>
            <a:r>
              <a:rPr kumimoji="0" lang="zh-TW" altLang="en-US" sz="1600" b="0" dirty="0">
                <a:latin typeface="微軟正黑體" pitchFamily="34" charset="-120"/>
                <a:ea typeface="微軟正黑體" pitchFamily="34" charset="-120"/>
              </a:rPr>
              <a:t>金湖鎮市港</a:t>
            </a:r>
            <a:r>
              <a:rPr kumimoji="0" lang="zh-TW" altLang="en-US" sz="1600" b="0" dirty="0" smtClean="0">
                <a:latin typeface="微軟正黑體" pitchFamily="34" charset="-120"/>
                <a:ea typeface="微軟正黑體" pitchFamily="34" charset="-120"/>
              </a:rPr>
              <a:t>段</a:t>
            </a:r>
            <a:endParaRPr kumimoji="0" lang="en-US" altLang="zh-TW" sz="1600" b="0" dirty="0">
              <a:latin typeface="微軟正黑體" pitchFamily="34" charset="-120"/>
              <a:ea typeface="微軟正黑體" pitchFamily="34" charset="-120"/>
            </a:endParaRPr>
          </a:p>
          <a:p>
            <a:pPr algn="l" eaLnBrk="1" hangingPunct="1"/>
            <a:r>
              <a:rPr kumimoji="0" lang="zh-TW" altLang="en-US" sz="1600" b="0" dirty="0">
                <a:latin typeface="微軟正黑體" pitchFamily="34" charset="-120"/>
                <a:ea typeface="微軟正黑體" pitchFamily="34" charset="-120"/>
              </a:rPr>
              <a:t>各項獎勵所增加之樓地板面積以</a:t>
            </a:r>
            <a:endParaRPr kumimoji="0" lang="en-US" altLang="zh-TW" sz="1600" b="0" dirty="0">
              <a:latin typeface="微軟正黑體" pitchFamily="34" charset="-120"/>
              <a:ea typeface="微軟正黑體" pitchFamily="34" charset="-120"/>
            </a:endParaRPr>
          </a:p>
          <a:p>
            <a:pPr algn="l" eaLnBrk="1" hangingPunct="1"/>
            <a:r>
              <a:rPr kumimoji="0" lang="zh-TW" altLang="en-US" sz="1600" b="0" dirty="0">
                <a:latin typeface="微軟正黑體" pitchFamily="34" charset="-120"/>
                <a:ea typeface="微軟正黑體" pitchFamily="34" charset="-120"/>
              </a:rPr>
              <a:t>不超過基地面積乘以該基地容積</a:t>
            </a:r>
            <a:endParaRPr kumimoji="0" lang="en-US" altLang="zh-TW" sz="1600" b="0" dirty="0">
              <a:latin typeface="微軟正黑體" pitchFamily="34" charset="-120"/>
              <a:ea typeface="微軟正黑體" pitchFamily="34" charset="-120"/>
            </a:endParaRPr>
          </a:p>
          <a:p>
            <a:pPr algn="l" eaLnBrk="1" hangingPunct="1"/>
            <a:r>
              <a:rPr kumimoji="0" lang="zh-TW" altLang="en-US" sz="1600" b="0" dirty="0">
                <a:latin typeface="微軟正黑體" pitchFamily="34" charset="-120"/>
                <a:ea typeface="微軟正黑體" pitchFamily="34" charset="-120"/>
              </a:rPr>
              <a:t>率之</a:t>
            </a:r>
            <a:r>
              <a:rPr kumimoji="0" lang="en-US" altLang="zh-TW" sz="1600" b="0" dirty="0">
                <a:latin typeface="微軟正黑體" pitchFamily="34" charset="-120"/>
                <a:ea typeface="微軟正黑體" pitchFamily="34" charset="-120"/>
              </a:rPr>
              <a:t>30</a:t>
            </a:r>
            <a:r>
              <a:rPr kumimoji="0" lang="zh-TW" altLang="en-US" sz="1600" b="0" dirty="0">
                <a:latin typeface="微軟正黑體" pitchFamily="34" charset="-120"/>
                <a:ea typeface="微軟正黑體" pitchFamily="34" charset="-120"/>
              </a:rPr>
              <a:t>％為限。</a:t>
            </a:r>
          </a:p>
          <a:p>
            <a:pPr algn="l" eaLnBrk="1" hangingPunct="1"/>
            <a:r>
              <a:rPr kumimoji="0" lang="zh-TW" altLang="en-US" sz="1600" b="0" dirty="0">
                <a:latin typeface="微軟正黑體" pitchFamily="34" charset="-120"/>
                <a:ea typeface="微軟正黑體" pitchFamily="34" charset="-120"/>
              </a:rPr>
              <a:t>另</a:t>
            </a:r>
            <a:r>
              <a:rPr kumimoji="0" lang="zh-TW" altLang="en-US" sz="1600" b="0" dirty="0" smtClean="0">
                <a:latin typeface="微軟正黑體" pitchFamily="34" charset="-120"/>
                <a:ea typeface="微軟正黑體" pitchFamily="34" charset="-120"/>
              </a:rPr>
              <a:t>需要考慮航</a:t>
            </a:r>
            <a:r>
              <a:rPr kumimoji="0" lang="zh-TW" altLang="en-US" sz="1600" b="0" dirty="0">
                <a:latin typeface="微軟正黑體" pitchFamily="34" charset="-120"/>
                <a:ea typeface="微軟正黑體" pitchFamily="34" charset="-120"/>
              </a:rPr>
              <a:t>高</a:t>
            </a:r>
            <a:r>
              <a:rPr kumimoji="0" lang="zh-TW" altLang="en-US" sz="1600" b="0" dirty="0" smtClean="0">
                <a:latin typeface="微軟正黑體" pitchFamily="34" charset="-120"/>
                <a:ea typeface="微軟正黑體" pitchFamily="34" charset="-120"/>
              </a:rPr>
              <a:t>限制。</a:t>
            </a:r>
            <a:endParaRPr kumimoji="0" lang="zh-TW" altLang="en-US" sz="1600" b="0" dirty="0">
              <a:latin typeface="微軟正黑體" pitchFamily="34" charset="-120"/>
              <a:ea typeface="微軟正黑體" pitchFamily="34" charset="-120"/>
            </a:endParaRPr>
          </a:p>
        </p:txBody>
      </p:sp>
      <p:sp>
        <p:nvSpPr>
          <p:cNvPr id="15" name="矩形 14"/>
          <p:cNvSpPr/>
          <p:nvPr/>
        </p:nvSpPr>
        <p:spPr>
          <a:xfrm>
            <a:off x="4932363" y="981075"/>
            <a:ext cx="2060575" cy="461963"/>
          </a:xfrm>
          <a:prstGeom prst="rect">
            <a:avLst/>
          </a:prstGeom>
          <a:ln>
            <a:solidFill>
              <a:schemeClr val="tx1">
                <a:lumMod val="75000"/>
                <a:lumOff val="25000"/>
              </a:schemeClr>
            </a:solidFill>
          </a:ln>
        </p:spPr>
        <p:txBody>
          <a:bodyPr wrap="none">
            <a:spAutoFit/>
          </a:bodyPr>
          <a:lstStyle/>
          <a:p>
            <a:pPr algn="l" fontAlgn="auto">
              <a:spcBef>
                <a:spcPts val="0"/>
              </a:spcBef>
              <a:spcAft>
                <a:spcPts val="0"/>
              </a:spcAft>
              <a:defRPr/>
            </a:pPr>
            <a:r>
              <a:rPr kumimoji="0" lang="zh-TW" altLang="en-US" sz="1200" b="0" dirty="0">
                <a:latin typeface="微軟正黑體" pitchFamily="34" charset="-120"/>
                <a:ea typeface="微軟正黑體" pitchFamily="34" charset="-120"/>
              </a:rPr>
              <a:t>第二種商業區</a:t>
            </a:r>
            <a:r>
              <a:rPr kumimoji="0" lang="en-US" altLang="zh-TW" sz="1200" b="0" dirty="0">
                <a:latin typeface="微軟正黑體" pitchFamily="34" charset="-120"/>
                <a:ea typeface="微軟正黑體" pitchFamily="34" charset="-120"/>
              </a:rPr>
              <a:t>(</a:t>
            </a:r>
            <a:r>
              <a:rPr kumimoji="0" lang="zh-TW" altLang="en-US" sz="1200" b="0" dirty="0">
                <a:latin typeface="微軟正黑體" pitchFamily="34" charset="-120"/>
                <a:ea typeface="微軟正黑體" pitchFamily="34" charset="-120"/>
              </a:rPr>
              <a:t>商 </a:t>
            </a:r>
            <a:r>
              <a:rPr kumimoji="0" lang="en-US" altLang="zh-TW" sz="1200" b="0" dirty="0">
                <a:latin typeface="微軟正黑體" pitchFamily="34" charset="-120"/>
                <a:ea typeface="微軟正黑體" pitchFamily="34" charset="-120"/>
              </a:rPr>
              <a:t>2):</a:t>
            </a:r>
          </a:p>
          <a:p>
            <a:pPr algn="l" fontAlgn="auto">
              <a:spcBef>
                <a:spcPts val="0"/>
              </a:spcBef>
              <a:spcAft>
                <a:spcPts val="0"/>
              </a:spcAft>
              <a:defRPr/>
            </a:pPr>
            <a:r>
              <a:rPr kumimoji="0" lang="zh-TW" altLang="en-US" sz="1200" b="0" dirty="0">
                <a:latin typeface="微軟正黑體" pitchFamily="34" charset="-120"/>
                <a:ea typeface="微軟正黑體" pitchFamily="34" charset="-120"/>
              </a:rPr>
              <a:t>建蔽率 </a:t>
            </a:r>
            <a:r>
              <a:rPr kumimoji="0" lang="en-US" altLang="zh-TW" sz="1200" b="0" dirty="0">
                <a:latin typeface="微軟正黑體" pitchFamily="34" charset="-120"/>
                <a:ea typeface="微軟正黑體" pitchFamily="34" charset="-120"/>
              </a:rPr>
              <a:t>60%</a:t>
            </a:r>
            <a:r>
              <a:rPr kumimoji="0" lang="zh-TW" altLang="en-US" sz="1200" b="0" dirty="0">
                <a:latin typeface="微軟正黑體" pitchFamily="34" charset="-120"/>
                <a:ea typeface="微軟正黑體" pitchFamily="34" charset="-120"/>
              </a:rPr>
              <a:t>、容積率 </a:t>
            </a:r>
            <a:r>
              <a:rPr kumimoji="0" lang="en-US" altLang="zh-TW" sz="1200" b="0" dirty="0">
                <a:latin typeface="微軟正黑體" pitchFamily="34" charset="-120"/>
                <a:ea typeface="微軟正黑體" pitchFamily="34" charset="-120"/>
              </a:rPr>
              <a:t>360%</a:t>
            </a:r>
            <a:endParaRPr kumimoji="0" lang="zh-TW" altLang="en-US" sz="1200" b="0" dirty="0">
              <a:latin typeface="微軟正黑體" pitchFamily="34" charset="-120"/>
              <a:ea typeface="微軟正黑體" pitchFamily="34" charset="-120"/>
            </a:endParaRPr>
          </a:p>
        </p:txBody>
      </p:sp>
      <p:sp>
        <p:nvSpPr>
          <p:cNvPr id="32" name="矩形 31"/>
          <p:cNvSpPr/>
          <p:nvPr/>
        </p:nvSpPr>
        <p:spPr>
          <a:xfrm>
            <a:off x="4937125" y="1455738"/>
            <a:ext cx="2060575" cy="460375"/>
          </a:xfrm>
          <a:prstGeom prst="rect">
            <a:avLst/>
          </a:prstGeom>
          <a:ln>
            <a:solidFill>
              <a:schemeClr val="tx1">
                <a:lumMod val="75000"/>
                <a:lumOff val="25000"/>
              </a:schemeClr>
            </a:solidFill>
          </a:ln>
        </p:spPr>
        <p:txBody>
          <a:bodyPr wrap="none">
            <a:spAutoFit/>
          </a:bodyPr>
          <a:lstStyle/>
          <a:p>
            <a:pPr algn="l" fontAlgn="auto">
              <a:spcBef>
                <a:spcPts val="0"/>
              </a:spcBef>
              <a:spcAft>
                <a:spcPts val="0"/>
              </a:spcAft>
              <a:defRPr/>
            </a:pPr>
            <a:r>
              <a:rPr kumimoji="0" lang="zh-TW" altLang="en-US" sz="1200" b="0" dirty="0">
                <a:latin typeface="微軟正黑體" pitchFamily="34" charset="-120"/>
                <a:ea typeface="微軟正黑體" pitchFamily="34" charset="-120"/>
              </a:rPr>
              <a:t>第五種住宅區</a:t>
            </a:r>
            <a:r>
              <a:rPr kumimoji="0" lang="en-US" altLang="zh-TW" sz="1200" b="0" dirty="0">
                <a:latin typeface="微軟正黑體" pitchFamily="34" charset="-120"/>
                <a:ea typeface="微軟正黑體" pitchFamily="34" charset="-120"/>
              </a:rPr>
              <a:t>(</a:t>
            </a:r>
            <a:r>
              <a:rPr kumimoji="0" lang="zh-TW" altLang="en-US" sz="1200" b="0" dirty="0">
                <a:latin typeface="微軟正黑體" pitchFamily="34" charset="-120"/>
                <a:ea typeface="微軟正黑體" pitchFamily="34" charset="-120"/>
              </a:rPr>
              <a:t>住五</a:t>
            </a:r>
            <a:r>
              <a:rPr kumimoji="0" lang="en-US" altLang="zh-TW" sz="1200" b="0" dirty="0">
                <a:latin typeface="微軟正黑體" pitchFamily="34" charset="-120"/>
                <a:ea typeface="微軟正黑體" pitchFamily="34" charset="-120"/>
              </a:rPr>
              <a:t>):</a:t>
            </a:r>
          </a:p>
          <a:p>
            <a:pPr algn="l" fontAlgn="auto">
              <a:spcBef>
                <a:spcPts val="0"/>
              </a:spcBef>
              <a:spcAft>
                <a:spcPts val="0"/>
              </a:spcAft>
              <a:defRPr/>
            </a:pPr>
            <a:r>
              <a:rPr kumimoji="0" lang="zh-TW" altLang="en-US" sz="1200" b="0" dirty="0">
                <a:latin typeface="微軟正黑體" pitchFamily="34" charset="-120"/>
                <a:ea typeface="微軟正黑體" pitchFamily="34" charset="-120"/>
              </a:rPr>
              <a:t>建蔽率 </a:t>
            </a:r>
            <a:r>
              <a:rPr kumimoji="0" lang="en-US" altLang="zh-TW" sz="1200" b="0" dirty="0">
                <a:latin typeface="微軟正黑體" pitchFamily="34" charset="-120"/>
                <a:ea typeface="微軟正黑體" pitchFamily="34" charset="-120"/>
              </a:rPr>
              <a:t>65%</a:t>
            </a:r>
            <a:r>
              <a:rPr kumimoji="0" lang="zh-TW" altLang="en-US" sz="1200" b="0" dirty="0">
                <a:latin typeface="微軟正黑體" pitchFamily="34" charset="-120"/>
                <a:ea typeface="微軟正黑體" pitchFamily="34" charset="-120"/>
              </a:rPr>
              <a:t>、容積率 </a:t>
            </a:r>
            <a:r>
              <a:rPr kumimoji="0" lang="en-US" altLang="zh-TW" sz="1200" b="0" dirty="0">
                <a:latin typeface="微軟正黑體" pitchFamily="34" charset="-120"/>
                <a:ea typeface="微軟正黑體" pitchFamily="34" charset="-120"/>
              </a:rPr>
              <a:t>260%</a:t>
            </a:r>
            <a:endParaRPr kumimoji="0" lang="zh-TW" altLang="en-US" sz="1200" b="0" dirty="0">
              <a:latin typeface="微軟正黑體" pitchFamily="34" charset="-120"/>
              <a:ea typeface="微軟正黑體" pitchFamily="34" charset="-120"/>
            </a:endParaRPr>
          </a:p>
        </p:txBody>
      </p:sp>
      <p:sp>
        <p:nvSpPr>
          <p:cNvPr id="33" name="矩形 32"/>
          <p:cNvSpPr/>
          <p:nvPr/>
        </p:nvSpPr>
        <p:spPr>
          <a:xfrm>
            <a:off x="7042150" y="4581525"/>
            <a:ext cx="2066925" cy="461963"/>
          </a:xfrm>
          <a:prstGeom prst="rect">
            <a:avLst/>
          </a:prstGeom>
          <a:ln>
            <a:solidFill>
              <a:schemeClr val="tx1">
                <a:lumMod val="75000"/>
                <a:lumOff val="25000"/>
              </a:schemeClr>
            </a:solidFill>
          </a:ln>
        </p:spPr>
        <p:txBody>
          <a:bodyPr wrap="none">
            <a:spAutoFit/>
          </a:bodyPr>
          <a:lstStyle/>
          <a:p>
            <a:pPr algn="l" fontAlgn="auto">
              <a:spcBef>
                <a:spcPts val="0"/>
              </a:spcBef>
              <a:spcAft>
                <a:spcPts val="0"/>
              </a:spcAft>
              <a:defRPr/>
            </a:pPr>
            <a:r>
              <a:rPr kumimoji="0" lang="zh-TW" altLang="en-US" sz="1200" b="0" dirty="0">
                <a:latin typeface="微軟正黑體" pitchFamily="34" charset="-120"/>
                <a:ea typeface="微軟正黑體" pitchFamily="34" charset="-120"/>
              </a:rPr>
              <a:t>鄰里公園兼兒童遊樂場用地</a:t>
            </a:r>
            <a:r>
              <a:rPr kumimoji="0" lang="en-US" altLang="zh-TW" sz="1200" b="0" dirty="0">
                <a:latin typeface="微軟正黑體" pitchFamily="34" charset="-120"/>
                <a:ea typeface="微軟正黑體" pitchFamily="34" charset="-120"/>
              </a:rPr>
              <a:t>:</a:t>
            </a:r>
          </a:p>
          <a:p>
            <a:pPr algn="l" fontAlgn="auto">
              <a:spcBef>
                <a:spcPts val="0"/>
              </a:spcBef>
              <a:spcAft>
                <a:spcPts val="0"/>
              </a:spcAft>
              <a:defRPr/>
            </a:pPr>
            <a:r>
              <a:rPr kumimoji="0" lang="zh-TW" altLang="en-US" sz="1200" b="0" dirty="0">
                <a:latin typeface="微軟正黑體" pitchFamily="34" charset="-120"/>
                <a:ea typeface="微軟正黑體" pitchFamily="34" charset="-120"/>
              </a:rPr>
              <a:t>建蔽率 </a:t>
            </a:r>
            <a:r>
              <a:rPr kumimoji="0" lang="en-US" altLang="zh-TW" sz="1200" b="0" dirty="0">
                <a:latin typeface="微軟正黑體" pitchFamily="34" charset="-120"/>
                <a:ea typeface="微軟正黑體" pitchFamily="34" charset="-120"/>
              </a:rPr>
              <a:t>10%</a:t>
            </a:r>
            <a:r>
              <a:rPr kumimoji="0" lang="zh-TW" altLang="en-US" sz="1200" b="0" dirty="0">
                <a:latin typeface="微軟正黑體" pitchFamily="34" charset="-120"/>
                <a:ea typeface="微軟正黑體" pitchFamily="34" charset="-120"/>
              </a:rPr>
              <a:t>、容積率 </a:t>
            </a:r>
            <a:r>
              <a:rPr kumimoji="0" lang="en-US" altLang="zh-TW" sz="1200" b="0" dirty="0">
                <a:latin typeface="微軟正黑體" pitchFamily="34" charset="-120"/>
                <a:ea typeface="微軟正黑體" pitchFamily="34" charset="-120"/>
              </a:rPr>
              <a:t>20%</a:t>
            </a:r>
            <a:endParaRPr kumimoji="0" lang="zh-TW" altLang="en-US" sz="1200" b="0" dirty="0">
              <a:latin typeface="微軟正黑體" pitchFamily="34" charset="-120"/>
              <a:ea typeface="微軟正黑體" pitchFamily="34" charset="-120"/>
            </a:endParaRPr>
          </a:p>
        </p:txBody>
      </p:sp>
      <p:sp>
        <p:nvSpPr>
          <p:cNvPr id="34" name="矩形 33"/>
          <p:cNvSpPr/>
          <p:nvPr/>
        </p:nvSpPr>
        <p:spPr>
          <a:xfrm>
            <a:off x="7037388" y="5043488"/>
            <a:ext cx="2071687" cy="460375"/>
          </a:xfrm>
          <a:prstGeom prst="rect">
            <a:avLst/>
          </a:prstGeom>
          <a:ln>
            <a:solidFill>
              <a:schemeClr val="tx1">
                <a:lumMod val="75000"/>
                <a:lumOff val="25000"/>
              </a:schemeClr>
            </a:solidFill>
          </a:ln>
        </p:spPr>
        <p:txBody>
          <a:bodyPr>
            <a:spAutoFit/>
          </a:bodyPr>
          <a:lstStyle/>
          <a:p>
            <a:pPr algn="l" fontAlgn="auto">
              <a:spcBef>
                <a:spcPts val="0"/>
              </a:spcBef>
              <a:spcAft>
                <a:spcPts val="0"/>
              </a:spcAft>
              <a:defRPr/>
            </a:pPr>
            <a:r>
              <a:rPr kumimoji="0" lang="zh-TW" altLang="en-US" sz="1200" b="0" dirty="0">
                <a:latin typeface="微軟正黑體" pitchFamily="34" charset="-120"/>
                <a:ea typeface="微軟正黑體" pitchFamily="34" charset="-120"/>
              </a:rPr>
              <a:t>廣場兼停車場用地</a:t>
            </a:r>
            <a:r>
              <a:rPr kumimoji="0" lang="en-US" altLang="zh-TW" sz="1200" b="0" dirty="0">
                <a:latin typeface="微軟正黑體" pitchFamily="34" charset="-120"/>
                <a:ea typeface="微軟正黑體" pitchFamily="34" charset="-120"/>
              </a:rPr>
              <a:t>:</a:t>
            </a:r>
          </a:p>
          <a:p>
            <a:pPr algn="l" fontAlgn="auto">
              <a:spcBef>
                <a:spcPts val="0"/>
              </a:spcBef>
              <a:spcAft>
                <a:spcPts val="0"/>
              </a:spcAft>
              <a:defRPr/>
            </a:pPr>
            <a:r>
              <a:rPr kumimoji="0" lang="zh-TW" altLang="en-US" sz="1200" b="0" dirty="0">
                <a:latin typeface="微軟正黑體" pitchFamily="34" charset="-120"/>
                <a:ea typeface="微軟正黑體" pitchFamily="34" charset="-120"/>
              </a:rPr>
              <a:t>建蔽率 </a:t>
            </a:r>
            <a:r>
              <a:rPr kumimoji="0" lang="en-US" altLang="zh-TW" sz="1200" b="0" dirty="0">
                <a:latin typeface="微軟正黑體" pitchFamily="34" charset="-120"/>
                <a:ea typeface="微軟正黑體" pitchFamily="34" charset="-120"/>
              </a:rPr>
              <a:t>5%</a:t>
            </a:r>
            <a:r>
              <a:rPr kumimoji="0" lang="zh-TW" altLang="en-US" sz="1200" b="0" dirty="0">
                <a:latin typeface="微軟正黑體" pitchFamily="34" charset="-120"/>
                <a:ea typeface="微軟正黑體" pitchFamily="34" charset="-120"/>
              </a:rPr>
              <a:t>、容積率 </a:t>
            </a:r>
            <a:r>
              <a:rPr kumimoji="0" lang="en-US" altLang="zh-TW" sz="1200" b="0" dirty="0">
                <a:latin typeface="微軟正黑體" pitchFamily="34" charset="-120"/>
                <a:ea typeface="微軟正黑體" pitchFamily="34" charset="-120"/>
              </a:rPr>
              <a:t>10%</a:t>
            </a:r>
            <a:endParaRPr kumimoji="0" lang="zh-TW" altLang="en-US" sz="1200" b="0" dirty="0">
              <a:latin typeface="微軟正黑體" pitchFamily="34" charset="-120"/>
              <a:ea typeface="微軟正黑體" pitchFamily="34" charset="-120"/>
            </a:endParaRPr>
          </a:p>
        </p:txBody>
      </p:sp>
      <p:sp>
        <p:nvSpPr>
          <p:cNvPr id="35" name="矩形 34"/>
          <p:cNvSpPr/>
          <p:nvPr/>
        </p:nvSpPr>
        <p:spPr>
          <a:xfrm>
            <a:off x="363538" y="1027113"/>
            <a:ext cx="2530475" cy="460375"/>
          </a:xfrm>
          <a:prstGeom prst="rect">
            <a:avLst/>
          </a:prstGeom>
          <a:ln>
            <a:solidFill>
              <a:schemeClr val="tx1">
                <a:lumMod val="75000"/>
                <a:lumOff val="25000"/>
              </a:schemeClr>
            </a:solidFill>
          </a:ln>
        </p:spPr>
        <p:txBody>
          <a:bodyPr wrap="none">
            <a:spAutoFit/>
          </a:bodyPr>
          <a:lstStyle/>
          <a:p>
            <a:pPr algn="l" fontAlgn="auto">
              <a:spcBef>
                <a:spcPts val="0"/>
              </a:spcBef>
              <a:spcAft>
                <a:spcPts val="0"/>
              </a:spcAft>
              <a:defRPr/>
            </a:pPr>
            <a:r>
              <a:rPr kumimoji="0" lang="zh-TW" altLang="en-US" sz="1200" b="0" dirty="0">
                <a:latin typeface="微軟正黑體" pitchFamily="34" charset="-120"/>
                <a:ea typeface="微軟正黑體" pitchFamily="34" charset="-120"/>
              </a:rPr>
              <a:t>第三種住宅區</a:t>
            </a:r>
            <a:r>
              <a:rPr kumimoji="0" lang="en-US" altLang="zh-TW" sz="1200" b="0" dirty="0">
                <a:latin typeface="微軟正黑體" pitchFamily="34" charset="-120"/>
                <a:ea typeface="微軟正黑體" pitchFamily="34" charset="-120"/>
              </a:rPr>
              <a:t>(</a:t>
            </a:r>
            <a:r>
              <a:rPr kumimoji="0" lang="zh-TW" altLang="en-US" sz="1200" b="0" dirty="0">
                <a:latin typeface="微軟正黑體" pitchFamily="34" charset="-120"/>
                <a:ea typeface="微軟正黑體" pitchFamily="34" charset="-120"/>
              </a:rPr>
              <a:t>住三</a:t>
            </a:r>
            <a:r>
              <a:rPr kumimoji="0" lang="en-US" altLang="zh-TW" sz="1200" b="0" dirty="0">
                <a:latin typeface="微軟正黑體" pitchFamily="34" charset="-120"/>
                <a:ea typeface="微軟正黑體" pitchFamily="34" charset="-120"/>
              </a:rPr>
              <a:t>):</a:t>
            </a:r>
          </a:p>
          <a:p>
            <a:pPr algn="l" fontAlgn="auto">
              <a:spcBef>
                <a:spcPts val="0"/>
              </a:spcBef>
              <a:spcAft>
                <a:spcPts val="0"/>
              </a:spcAft>
              <a:defRPr/>
            </a:pPr>
            <a:r>
              <a:rPr kumimoji="0" lang="zh-TW" altLang="en-US" sz="1200" b="0" dirty="0">
                <a:latin typeface="微軟正黑體" pitchFamily="34" charset="-120"/>
                <a:ea typeface="微軟正黑體" pitchFamily="34" charset="-120"/>
              </a:rPr>
              <a:t>建蔽率 </a:t>
            </a:r>
            <a:r>
              <a:rPr kumimoji="0" lang="en-US" altLang="zh-TW" sz="1200" b="0" dirty="0">
                <a:latin typeface="微軟正黑體" pitchFamily="34" charset="-120"/>
                <a:ea typeface="微軟正黑體" pitchFamily="34" charset="-120"/>
              </a:rPr>
              <a:t>60%</a:t>
            </a:r>
            <a:r>
              <a:rPr kumimoji="0" lang="zh-TW" altLang="en-US" sz="1200" b="0" dirty="0">
                <a:latin typeface="微軟正黑體" pitchFamily="34" charset="-120"/>
                <a:ea typeface="微軟正黑體" pitchFamily="34" charset="-120"/>
              </a:rPr>
              <a:t>、</a:t>
            </a:r>
            <a:r>
              <a:rPr kumimoji="0" lang="en-US" altLang="zh-TW" sz="1200" b="0" dirty="0">
                <a:latin typeface="微軟正黑體" pitchFamily="34" charset="-120"/>
                <a:ea typeface="微軟正黑體" pitchFamily="34" charset="-120"/>
              </a:rPr>
              <a:t>50%</a:t>
            </a:r>
            <a:r>
              <a:rPr kumimoji="0" lang="zh-TW" altLang="en-US" sz="1200" b="0" dirty="0">
                <a:latin typeface="微軟正黑體" pitchFamily="34" charset="-120"/>
                <a:ea typeface="微軟正黑體" pitchFamily="34" charset="-120"/>
              </a:rPr>
              <a:t>、容積率 </a:t>
            </a:r>
            <a:r>
              <a:rPr kumimoji="0" lang="en-US" altLang="zh-TW" sz="1200" b="0" dirty="0">
                <a:latin typeface="微軟正黑體" pitchFamily="34" charset="-120"/>
                <a:ea typeface="微軟正黑體" pitchFamily="34" charset="-120"/>
              </a:rPr>
              <a:t>240%</a:t>
            </a:r>
            <a:endParaRPr kumimoji="0" lang="zh-TW" altLang="en-US" sz="1200" b="0" dirty="0">
              <a:latin typeface="微軟正黑體" pitchFamily="34" charset="-120"/>
              <a:ea typeface="微軟正黑體" pitchFamily="34" charset="-120"/>
            </a:endParaRPr>
          </a:p>
        </p:txBody>
      </p:sp>
      <p:sp>
        <p:nvSpPr>
          <p:cNvPr id="110615"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110616"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10617" name="Rectangle 4"/>
          <p:cNvSpPr>
            <a:spLocks noChangeArrowheads="1"/>
          </p:cNvSpPr>
          <p:nvPr/>
        </p:nvSpPr>
        <p:spPr bwMode="auto">
          <a:xfrm>
            <a:off x="93663" y="42863"/>
            <a:ext cx="89646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a:latin typeface="標楷體" pitchFamily="65" charset="-120"/>
                <a:ea typeface="標楷體" pitchFamily="65" charset="-120"/>
              </a:rPr>
              <a:t>土地使用開發許可流程概要說明</a:t>
            </a:r>
            <a:endParaRPr lang="zh-TW" altLang="en-US" b="0">
              <a:solidFill>
                <a:srgbClr val="0000FF"/>
              </a:solidFill>
              <a:ea typeface="標楷體" pitchFamily="65" charset="-120"/>
            </a:endParaRPr>
          </a:p>
        </p:txBody>
      </p:sp>
    </p:spTree>
    <p:extLst>
      <p:ext uri="{BB962C8B-B14F-4D97-AF65-F5344CB8AC3E}">
        <p14:creationId xmlns:p14="http://schemas.microsoft.com/office/powerpoint/2010/main" val="262346205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99331"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99332"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latin typeface="標楷體" pitchFamily="65" charset="-120"/>
                <a:ea typeface="標楷體" pitchFamily="65" charset="-120"/>
              </a:rPr>
              <a:t>都市</a:t>
            </a:r>
            <a:r>
              <a:rPr lang="zh-TW" altLang="en-US" dirty="0" smtClean="0">
                <a:latin typeface="標楷體" pitchFamily="65" charset="-120"/>
                <a:ea typeface="標楷體" pitchFamily="65" charset="-120"/>
              </a:rPr>
              <a:t>更新</a:t>
            </a:r>
            <a:r>
              <a:rPr lang="zh-TW" altLang="en-US" dirty="0">
                <a:latin typeface="標楷體" pitchFamily="65" charset="-120"/>
                <a:ea typeface="標楷體" pitchFamily="65" charset="-120"/>
              </a:rPr>
              <a:t>作業流程</a:t>
            </a:r>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59" t="22265" r="23548" b="13547"/>
          <a:stretch/>
        </p:blipFill>
        <p:spPr bwMode="auto">
          <a:xfrm>
            <a:off x="1247800" y="893176"/>
            <a:ext cx="5950803"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1776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物件 1"/>
          <p:cNvGraphicFramePr>
            <a:graphicFrameLocks noChangeAspect="1"/>
          </p:cNvGraphicFramePr>
          <p:nvPr>
            <p:extLst>
              <p:ext uri="{D42A27DB-BD31-4B8C-83A1-F6EECF244321}">
                <p14:modId xmlns:p14="http://schemas.microsoft.com/office/powerpoint/2010/main" val="1748605684"/>
              </p:ext>
            </p:extLst>
          </p:nvPr>
        </p:nvGraphicFramePr>
        <p:xfrm>
          <a:off x="-1" y="11992"/>
          <a:ext cx="9128009" cy="6846007"/>
        </p:xfrm>
        <a:graphic>
          <a:graphicData uri="http://schemas.openxmlformats.org/presentationml/2006/ole">
            <mc:AlternateContent xmlns:mc="http://schemas.openxmlformats.org/markup-compatibility/2006">
              <mc:Choice xmlns:v="urn:schemas-microsoft-com:vml" Requires="v">
                <p:oleObj spid="_x0000_s30881" name="投影片" r:id="rId3" imgW="4227670" imgH="3169807" progId="PowerPoint.Slide.8">
                  <p:embed/>
                </p:oleObj>
              </mc:Choice>
              <mc:Fallback>
                <p:oleObj name="投影片" r:id="rId3" imgW="4227670" imgH="3169807" progId="PowerPoint.Slide.8">
                  <p:embed/>
                  <p:pic>
                    <p:nvPicPr>
                      <p:cNvPr id="0" name="物件 2"/>
                      <p:cNvPicPr>
                        <a:picLocks noChangeAspect="1" noChangeArrowheads="1"/>
                      </p:cNvPicPr>
                      <p:nvPr/>
                    </p:nvPicPr>
                    <p:blipFill>
                      <a:blip r:embed="rId4"/>
                      <a:srcRect/>
                      <a:stretch>
                        <a:fillRect/>
                      </a:stretch>
                    </p:blipFill>
                    <p:spPr bwMode="auto">
                      <a:xfrm>
                        <a:off x="-1" y="11992"/>
                        <a:ext cx="9128009" cy="684600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1397100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物件 2"/>
          <p:cNvGraphicFramePr>
            <a:graphicFrameLocks noChangeAspect="1"/>
          </p:cNvGraphicFramePr>
          <p:nvPr>
            <p:extLst>
              <p:ext uri="{D42A27DB-BD31-4B8C-83A1-F6EECF244321}">
                <p14:modId xmlns:p14="http://schemas.microsoft.com/office/powerpoint/2010/main" val="3788814424"/>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1899" name="投影片" r:id="rId3" imgW="4571976" imgH="3429060" progId="PowerPoint.Slide.8">
                  <p:embed/>
                </p:oleObj>
              </mc:Choice>
              <mc:Fallback>
                <p:oleObj name="投影片" r:id="rId3" imgW="4571976" imgH="3429060" progId="PowerPoint.Slide.8">
                  <p:embed/>
                  <p:pic>
                    <p:nvPicPr>
                      <p:cNvPr id="0" name=""/>
                      <p:cNvPicPr/>
                      <p:nvPr/>
                    </p:nvPicPr>
                    <p:blipFill>
                      <a:blip r:embed="rId4"/>
                      <a:stretch>
                        <a:fillRect/>
                      </a:stretch>
                    </p:blipFill>
                    <p:spPr>
                      <a:xfrm>
                        <a:off x="0" y="0"/>
                        <a:ext cx="9144000" cy="6858000"/>
                      </a:xfrm>
                      <a:prstGeom prst="rect">
                        <a:avLst/>
                      </a:prstGeom>
                    </p:spPr>
                  </p:pic>
                </p:oleObj>
              </mc:Fallback>
            </mc:AlternateContent>
          </a:graphicData>
        </a:graphic>
      </p:graphicFrame>
    </p:spTree>
    <p:extLst>
      <p:ext uri="{BB962C8B-B14F-4D97-AF65-F5344CB8AC3E}">
        <p14:creationId xmlns:p14="http://schemas.microsoft.com/office/powerpoint/2010/main" val="21004945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物件 2"/>
          <p:cNvGraphicFramePr>
            <a:graphicFrameLocks noChangeAspect="1"/>
          </p:cNvGraphicFramePr>
          <p:nvPr>
            <p:extLst>
              <p:ext uri="{D42A27DB-BD31-4B8C-83A1-F6EECF244321}">
                <p14:modId xmlns:p14="http://schemas.microsoft.com/office/powerpoint/2010/main" val="3948969934"/>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2922" name="投影片" r:id="rId3" imgW="4571976" imgH="3429060" progId="PowerPoint.Slide.8">
                  <p:embed/>
                </p:oleObj>
              </mc:Choice>
              <mc:Fallback>
                <p:oleObj name="投影片" r:id="rId3" imgW="4571976" imgH="3429060" progId="PowerPoint.Slide.8">
                  <p:embed/>
                  <p:pic>
                    <p:nvPicPr>
                      <p:cNvPr id="0" name=""/>
                      <p:cNvPicPr/>
                      <p:nvPr/>
                    </p:nvPicPr>
                    <p:blipFill>
                      <a:blip r:embed="rId4"/>
                      <a:stretch>
                        <a:fillRect/>
                      </a:stretch>
                    </p:blipFill>
                    <p:spPr>
                      <a:xfrm>
                        <a:off x="0" y="0"/>
                        <a:ext cx="9144000" cy="6858000"/>
                      </a:xfrm>
                      <a:prstGeom prst="rect">
                        <a:avLst/>
                      </a:prstGeom>
                    </p:spPr>
                  </p:pic>
                </p:oleObj>
              </mc:Fallback>
            </mc:AlternateContent>
          </a:graphicData>
        </a:graphic>
      </p:graphicFrame>
    </p:spTree>
    <p:extLst>
      <p:ext uri="{BB962C8B-B14F-4D97-AF65-F5344CB8AC3E}">
        <p14:creationId xmlns:p14="http://schemas.microsoft.com/office/powerpoint/2010/main" val="21004945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物件 2"/>
          <p:cNvGraphicFramePr>
            <a:graphicFrameLocks noChangeAspect="1"/>
          </p:cNvGraphicFramePr>
          <p:nvPr>
            <p:extLst>
              <p:ext uri="{D42A27DB-BD31-4B8C-83A1-F6EECF244321}">
                <p14:modId xmlns:p14="http://schemas.microsoft.com/office/powerpoint/2010/main" val="549711198"/>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3945" name="投影片" r:id="rId3" imgW="4571976" imgH="3429060" progId="PowerPoint.Slide.8">
                  <p:embed/>
                </p:oleObj>
              </mc:Choice>
              <mc:Fallback>
                <p:oleObj name="投影片" r:id="rId3" imgW="4571976" imgH="3429060" progId="PowerPoint.Slide.8">
                  <p:embed/>
                  <p:pic>
                    <p:nvPicPr>
                      <p:cNvPr id="0" name=""/>
                      <p:cNvPicPr/>
                      <p:nvPr/>
                    </p:nvPicPr>
                    <p:blipFill>
                      <a:blip r:embed="rId4"/>
                      <a:stretch>
                        <a:fillRect/>
                      </a:stretch>
                    </p:blipFill>
                    <p:spPr>
                      <a:xfrm>
                        <a:off x="0" y="0"/>
                        <a:ext cx="9144000" cy="6858000"/>
                      </a:xfrm>
                      <a:prstGeom prst="rect">
                        <a:avLst/>
                      </a:prstGeom>
                    </p:spPr>
                  </p:pic>
                </p:oleObj>
              </mc:Fallback>
            </mc:AlternateContent>
          </a:graphicData>
        </a:graphic>
      </p:graphicFrame>
    </p:spTree>
    <p:extLst>
      <p:ext uri="{BB962C8B-B14F-4D97-AF65-F5344CB8AC3E}">
        <p14:creationId xmlns:p14="http://schemas.microsoft.com/office/powerpoint/2010/main" val="21004945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物件 1"/>
          <p:cNvGraphicFramePr>
            <a:graphicFrameLocks noChangeAspect="1"/>
          </p:cNvGraphicFramePr>
          <p:nvPr>
            <p:extLst>
              <p:ext uri="{D42A27DB-BD31-4B8C-83A1-F6EECF244321}">
                <p14:modId xmlns:p14="http://schemas.microsoft.com/office/powerpoint/2010/main" val="2353564247"/>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4965" name="投影片" r:id="rId3" imgW="4571976" imgH="3429060" progId="PowerPoint.Slide.8">
                  <p:embed/>
                </p:oleObj>
              </mc:Choice>
              <mc:Fallback>
                <p:oleObj name="投影片" r:id="rId3" imgW="4571976" imgH="3429060" progId="PowerPoint.Slide.8">
                  <p:embed/>
                  <p:pic>
                    <p:nvPicPr>
                      <p:cNvPr id="0" name=""/>
                      <p:cNvPicPr/>
                      <p:nvPr/>
                    </p:nvPicPr>
                    <p:blipFill>
                      <a:blip r:embed="rId4"/>
                      <a:stretch>
                        <a:fillRect/>
                      </a:stretch>
                    </p:blipFill>
                    <p:spPr>
                      <a:xfrm>
                        <a:off x="0" y="0"/>
                        <a:ext cx="9144000" cy="6858000"/>
                      </a:xfrm>
                      <a:prstGeom prst="rect">
                        <a:avLst/>
                      </a:prstGeom>
                    </p:spPr>
                  </p:pic>
                </p:oleObj>
              </mc:Fallback>
            </mc:AlternateContent>
          </a:graphicData>
        </a:graphic>
      </p:graphicFrame>
    </p:spTree>
    <p:extLst>
      <p:ext uri="{BB962C8B-B14F-4D97-AF65-F5344CB8AC3E}">
        <p14:creationId xmlns:p14="http://schemas.microsoft.com/office/powerpoint/2010/main" val="1550996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99331"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99332"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latin typeface="標楷體" pitchFamily="65" charset="-120"/>
                <a:ea typeface="標楷體" pitchFamily="65" charset="-120"/>
              </a:rPr>
              <a:t>都市更新概要說明</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645" r="1637" b="6078"/>
          <a:stretch/>
        </p:blipFill>
        <p:spPr bwMode="auto">
          <a:xfrm>
            <a:off x="157329" y="927692"/>
            <a:ext cx="8807159" cy="5678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bwMode="auto">
          <a:xfrm>
            <a:off x="1259632" y="5877272"/>
            <a:ext cx="5400600" cy="432048"/>
          </a:xfrm>
          <a:prstGeom prst="rect">
            <a:avLst/>
          </a:prstGeom>
          <a:solidFill>
            <a:srgbClr val="008000">
              <a:alpha val="50999"/>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3600" b="1" i="0" u="none" strike="noStrike" cap="none" normalizeH="0" baseline="0" smtClean="0">
              <a:ln>
                <a:noFill/>
              </a:ln>
              <a:solidFill>
                <a:schemeClr val="tx1"/>
              </a:solidFill>
              <a:effectLst/>
              <a:latin typeface="Arial" charset="0"/>
              <a:ea typeface="新細明體" charset="-120"/>
            </a:endParaRPr>
          </a:p>
        </p:txBody>
      </p:sp>
    </p:spTree>
    <p:extLst>
      <p:ext uri="{BB962C8B-B14F-4D97-AF65-F5344CB8AC3E}">
        <p14:creationId xmlns:p14="http://schemas.microsoft.com/office/powerpoint/2010/main" val="3780462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99331"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99332"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smtClean="0">
                <a:latin typeface="標楷體" pitchFamily="65" charset="-120"/>
                <a:ea typeface="標楷體" pitchFamily="65" charset="-120"/>
              </a:rPr>
              <a:t>金門</a:t>
            </a:r>
            <a:r>
              <a:rPr lang="zh-TW" altLang="en-US" dirty="0">
                <a:latin typeface="標楷體" pitchFamily="65" charset="-120"/>
                <a:ea typeface="標楷體" pitchFamily="65" charset="-120"/>
              </a:rPr>
              <a:t>圖資雲</a:t>
            </a:r>
          </a:p>
        </p:txBody>
      </p:sp>
      <p:pic>
        <p:nvPicPr>
          <p:cNvPr id="35842" name="Picture 3"/>
          <p:cNvPicPr>
            <a:picLocks noChangeAspect="1" noChangeArrowheads="1"/>
          </p:cNvPicPr>
          <p:nvPr/>
        </p:nvPicPr>
        <p:blipFill>
          <a:blip r:embed="rId2">
            <a:extLst>
              <a:ext uri="{28A0092B-C50C-407E-A947-70E740481C1C}">
                <a14:useLocalDpi xmlns:a14="http://schemas.microsoft.com/office/drawing/2010/main" val="0"/>
              </a:ext>
            </a:extLst>
          </a:blip>
          <a:srcRect l="6139" t="15874" r="65956" b="26520"/>
          <a:stretch>
            <a:fillRect/>
          </a:stretch>
        </p:blipFill>
        <p:spPr bwMode="auto">
          <a:xfrm>
            <a:off x="4278313" y="928688"/>
            <a:ext cx="4859337"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群組 14"/>
          <p:cNvGrpSpPr>
            <a:grpSpLocks noChangeAspect="1"/>
          </p:cNvGrpSpPr>
          <p:nvPr/>
        </p:nvGrpSpPr>
        <p:grpSpPr bwMode="auto">
          <a:xfrm>
            <a:off x="0" y="928688"/>
            <a:ext cx="4214813" cy="5656262"/>
            <a:chOff x="0" y="928388"/>
            <a:chExt cx="4214810" cy="5657107"/>
          </a:xfrm>
        </p:grpSpPr>
        <p:pic>
          <p:nvPicPr>
            <p:cNvPr id="35844" name="Picture 2"/>
            <p:cNvPicPr>
              <a:picLocks noChangeAspect="1" noChangeArrowheads="1"/>
            </p:cNvPicPr>
            <p:nvPr/>
          </p:nvPicPr>
          <p:blipFill>
            <a:blip r:embed="rId3">
              <a:extLst>
                <a:ext uri="{28A0092B-C50C-407E-A947-70E740481C1C}">
                  <a14:useLocalDpi xmlns:a14="http://schemas.microsoft.com/office/drawing/2010/main" val="0"/>
                </a:ext>
              </a:extLst>
            </a:blip>
            <a:srcRect l="33849" t="21532" r="34338" b="10406"/>
            <a:stretch>
              <a:fillRect/>
            </a:stretch>
          </p:blipFill>
          <p:spPr bwMode="auto">
            <a:xfrm>
              <a:off x="0" y="928388"/>
              <a:ext cx="4214810" cy="507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0" y="5227980"/>
              <a:ext cx="4214810" cy="13575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grpSp>
      <p:sp>
        <p:nvSpPr>
          <p:cNvPr id="9" name="向右箭號 8"/>
          <p:cNvSpPr/>
          <p:nvPr/>
        </p:nvSpPr>
        <p:spPr>
          <a:xfrm rot="5400000" flipH="1">
            <a:off x="1079500" y="2996952"/>
            <a:ext cx="571500" cy="33496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sp>
        <p:nvSpPr>
          <p:cNvPr id="10" name="矩形 15"/>
          <p:cNvSpPr>
            <a:spLocks noChangeArrowheads="1"/>
          </p:cNvSpPr>
          <p:nvPr/>
        </p:nvSpPr>
        <p:spPr bwMode="auto">
          <a:xfrm>
            <a:off x="1633538" y="2996952"/>
            <a:ext cx="1006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1800" b="0" i="0" u="none" strike="noStrike" cap="none" normalizeH="0" baseline="0" dirty="0" smtClean="0">
                <a:ln>
                  <a:noFill/>
                </a:ln>
                <a:solidFill>
                  <a:srgbClr val="FF0000"/>
                </a:solidFill>
                <a:effectLst/>
                <a:latin typeface="華康儷粗圓(P)" charset="0"/>
                <a:ea typeface="華康儷粗圓(P)" charset="0"/>
                <a:cs typeface="新細明體" pitchFamily="18" charset="-120"/>
              </a:rPr>
              <a:t>步驟</a:t>
            </a:r>
            <a:r>
              <a:rPr lang="zh-TW" altLang="en-US" sz="1800" b="0" dirty="0">
                <a:solidFill>
                  <a:srgbClr val="FF0000"/>
                </a:solidFill>
                <a:latin typeface="華康儷粗圓(P)" charset="0"/>
                <a:ea typeface="華康儷粗圓(P)" charset="0"/>
                <a:cs typeface="新細明體" pitchFamily="18" charset="-120"/>
              </a:rPr>
              <a:t>一</a:t>
            </a:r>
            <a:r>
              <a:rPr kumimoji="1" lang="zh-TW" sz="1800" b="0" i="0" u="none" strike="noStrike" cap="none" normalizeH="0" baseline="0" dirty="0" smtClean="0">
                <a:ln>
                  <a:noFill/>
                </a:ln>
                <a:solidFill>
                  <a:srgbClr val="FF0000"/>
                </a:solidFill>
                <a:effectLst/>
                <a:latin typeface="華康儷粗圓(P)" charset="0"/>
                <a:ea typeface="新細明體" pitchFamily="18" charset="-120"/>
                <a:cs typeface="新細明體" pitchFamily="18" charset="-120"/>
              </a:rPr>
              <a:t>  </a:t>
            </a:r>
            <a:endParaRPr kumimoji="1" lang="zh-TW" sz="18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p:txBody>
      </p:sp>
      <p:sp>
        <p:nvSpPr>
          <p:cNvPr id="11" name="向右箭號 10"/>
          <p:cNvSpPr/>
          <p:nvPr/>
        </p:nvSpPr>
        <p:spPr>
          <a:xfrm flipH="1">
            <a:off x="6322218" y="928688"/>
            <a:ext cx="571500" cy="33496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sp>
        <p:nvSpPr>
          <p:cNvPr id="12" name="矩形 15"/>
          <p:cNvSpPr>
            <a:spLocks noChangeArrowheads="1"/>
          </p:cNvSpPr>
          <p:nvPr/>
        </p:nvSpPr>
        <p:spPr bwMode="auto">
          <a:xfrm>
            <a:off x="6876256" y="928688"/>
            <a:ext cx="1006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1800" b="0" i="0" u="none" strike="noStrike" cap="none" normalizeH="0" baseline="0" dirty="0" smtClean="0">
                <a:ln>
                  <a:noFill/>
                </a:ln>
                <a:solidFill>
                  <a:srgbClr val="FF0000"/>
                </a:solidFill>
                <a:effectLst/>
                <a:latin typeface="華康儷粗圓(P)" charset="0"/>
                <a:ea typeface="華康儷粗圓(P)" charset="0"/>
                <a:cs typeface="新細明體" pitchFamily="18" charset="-120"/>
              </a:rPr>
              <a:t>步驟</a:t>
            </a:r>
            <a:r>
              <a:rPr kumimoji="1" lang="zh-TW" altLang="en-US" sz="1800" b="0" i="0" u="none" strike="noStrike" cap="none" normalizeH="0" baseline="0" dirty="0" smtClean="0">
                <a:ln>
                  <a:noFill/>
                </a:ln>
                <a:solidFill>
                  <a:srgbClr val="FF0000"/>
                </a:solidFill>
                <a:effectLst/>
                <a:latin typeface="華康儷粗圓(P)" charset="0"/>
                <a:ea typeface="華康儷粗圓(P)" charset="0"/>
                <a:cs typeface="新細明體" pitchFamily="18" charset="-120"/>
              </a:rPr>
              <a:t>二</a:t>
            </a:r>
            <a:r>
              <a:rPr kumimoji="1" lang="zh-TW" sz="1800" b="0" i="0" u="none" strike="noStrike" cap="none" normalizeH="0" baseline="0" dirty="0" smtClean="0">
                <a:ln>
                  <a:noFill/>
                </a:ln>
                <a:solidFill>
                  <a:srgbClr val="FF0000"/>
                </a:solidFill>
                <a:effectLst/>
                <a:latin typeface="華康儷粗圓(P)" charset="0"/>
                <a:ea typeface="新細明體" pitchFamily="18" charset="-120"/>
                <a:cs typeface="新細明體" pitchFamily="18" charset="-120"/>
              </a:rPr>
              <a:t>  </a:t>
            </a:r>
            <a:endParaRPr kumimoji="1" lang="zh-TW" sz="18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25970325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99331"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99332"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smtClean="0">
                <a:latin typeface="標楷體" pitchFamily="65" charset="-120"/>
                <a:ea typeface="標楷體" pitchFamily="65" charset="-120"/>
              </a:rPr>
              <a:t>金門</a:t>
            </a:r>
            <a:r>
              <a:rPr lang="en-US" altLang="zh-TW" dirty="0">
                <a:latin typeface="標楷體" pitchFamily="65" charset="-120"/>
                <a:ea typeface="標楷體" pitchFamily="65" charset="-120"/>
              </a:rPr>
              <a:t>GIS</a:t>
            </a:r>
            <a:r>
              <a:rPr lang="zh-TW" altLang="en-US" dirty="0">
                <a:latin typeface="標楷體" pitchFamily="65" charset="-120"/>
                <a:ea typeface="標楷體" pitchFamily="65" charset="-120"/>
              </a:rPr>
              <a:t>系統</a:t>
            </a:r>
            <a:r>
              <a:rPr lang="zh-TW" altLang="en-US" dirty="0" smtClean="0">
                <a:latin typeface="標楷體" pitchFamily="65" charset="-120"/>
                <a:ea typeface="標楷體" pitchFamily="65" charset="-120"/>
              </a:rPr>
              <a:t>運用</a:t>
            </a:r>
            <a:endParaRPr lang="zh-TW" altLang="en-US" dirty="0">
              <a:latin typeface="標楷體" pitchFamily="65" charset="-120"/>
              <a:ea typeface="標楷體" pitchFamily="65" charset="-120"/>
            </a:endParaRPr>
          </a:p>
        </p:txBody>
      </p:sp>
      <p:pic>
        <p:nvPicPr>
          <p:cNvPr id="36867" name="Picture 2"/>
          <p:cNvPicPr>
            <a:picLocks noChangeAspect="1" noChangeArrowheads="1"/>
          </p:cNvPicPr>
          <p:nvPr/>
        </p:nvPicPr>
        <p:blipFill>
          <a:blip r:embed="rId2">
            <a:extLst>
              <a:ext uri="{28A0092B-C50C-407E-A947-70E740481C1C}">
                <a14:useLocalDpi xmlns:a14="http://schemas.microsoft.com/office/drawing/2010/main" val="0"/>
              </a:ext>
            </a:extLst>
          </a:blip>
          <a:srcRect l="14371" t="13892" r="13231" b="12688"/>
          <a:stretch>
            <a:fillRect/>
          </a:stretch>
        </p:blipFill>
        <p:spPr bwMode="auto">
          <a:xfrm>
            <a:off x="1588" y="1025525"/>
            <a:ext cx="9142412"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l="14371" t="22623" r="79430" b="34296"/>
          <a:stretch>
            <a:fillRect/>
          </a:stretch>
        </p:blipFill>
        <p:spPr bwMode="auto">
          <a:xfrm>
            <a:off x="939800" y="1865313"/>
            <a:ext cx="1239838"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向右箭號 13"/>
          <p:cNvSpPr/>
          <p:nvPr/>
        </p:nvSpPr>
        <p:spPr>
          <a:xfrm flipH="1">
            <a:off x="2225675" y="5865813"/>
            <a:ext cx="571500" cy="33496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sp>
        <p:nvSpPr>
          <p:cNvPr id="2" name="矩形 15"/>
          <p:cNvSpPr>
            <a:spLocks noChangeArrowheads="1"/>
          </p:cNvSpPr>
          <p:nvPr/>
        </p:nvSpPr>
        <p:spPr bwMode="auto">
          <a:xfrm>
            <a:off x="2779713" y="5865813"/>
            <a:ext cx="1006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1800" b="0" i="0" u="none" strike="noStrike" cap="none" normalizeH="0" baseline="0" dirty="0" smtClean="0">
                <a:ln>
                  <a:noFill/>
                </a:ln>
                <a:solidFill>
                  <a:srgbClr val="FF0000"/>
                </a:solidFill>
                <a:effectLst/>
                <a:latin typeface="華康儷粗圓(P)" charset="0"/>
                <a:ea typeface="華康儷粗圓(P)" charset="0"/>
                <a:cs typeface="新細明體" pitchFamily="18" charset="-120"/>
              </a:rPr>
              <a:t>步驟三</a:t>
            </a:r>
            <a:r>
              <a:rPr kumimoji="1" lang="zh-TW" sz="1800" b="0" i="0" u="none" strike="noStrike" cap="none" normalizeH="0" baseline="0" dirty="0" smtClean="0">
                <a:ln>
                  <a:noFill/>
                </a:ln>
                <a:solidFill>
                  <a:srgbClr val="FF0000"/>
                </a:solidFill>
                <a:effectLst/>
                <a:latin typeface="華康儷粗圓(P)" charset="0"/>
                <a:ea typeface="新細明體" pitchFamily="18" charset="-120"/>
                <a:cs typeface="新細明體" pitchFamily="18" charset="-120"/>
              </a:rPr>
              <a:t>  </a:t>
            </a:r>
            <a:endParaRPr kumimoji="1" lang="zh-TW" sz="18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p:txBody>
      </p:sp>
      <p:sp>
        <p:nvSpPr>
          <p:cNvPr id="17" name="右彎箭號 16"/>
          <p:cNvSpPr/>
          <p:nvPr/>
        </p:nvSpPr>
        <p:spPr>
          <a:xfrm flipV="1">
            <a:off x="314325" y="4716463"/>
            <a:ext cx="500063" cy="500062"/>
          </a:xfrm>
          <a:prstGeom prst="bentArrow">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2629511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Oval 5"/>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63491" name="Line 6"/>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63492" name="Rectangle 8"/>
          <p:cNvSpPr>
            <a:spLocks noChangeArrowheads="1"/>
          </p:cNvSpPr>
          <p:nvPr/>
        </p:nvSpPr>
        <p:spPr bwMode="auto">
          <a:xfrm>
            <a:off x="527050" y="176213"/>
            <a:ext cx="429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l"/>
            <a:r>
              <a:rPr lang="zh-TW" altLang="en-US">
                <a:ea typeface="標楷體" pitchFamily="65" charset="-120"/>
              </a:rPr>
              <a:t>金門縣都市計畫沿革</a:t>
            </a:r>
          </a:p>
        </p:txBody>
      </p:sp>
      <p:sp>
        <p:nvSpPr>
          <p:cNvPr id="63494" name="文字方塊 48"/>
          <p:cNvSpPr txBox="1">
            <a:spLocks noChangeArrowheads="1"/>
          </p:cNvSpPr>
          <p:nvPr/>
        </p:nvSpPr>
        <p:spPr bwMode="auto">
          <a:xfrm>
            <a:off x="539750" y="1125538"/>
            <a:ext cx="8135938"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charset="0"/>
                <a:ea typeface="新細明體" charset="-120"/>
              </a:defRPr>
            </a:lvl1pPr>
            <a:lvl2pPr marL="742950" indent="-285750" eaLnBrk="0" hangingPunct="0">
              <a:defRPr kumimoji="1" sz="3600" b="1">
                <a:solidFill>
                  <a:schemeClr val="tx1"/>
                </a:solidFill>
                <a:latin typeface="Arial" charset="0"/>
                <a:ea typeface="新細明體" charset="-120"/>
              </a:defRPr>
            </a:lvl2pPr>
            <a:lvl3pPr marL="1143000" indent="-228600" eaLnBrk="0" hangingPunct="0">
              <a:defRPr kumimoji="1" sz="3600" b="1">
                <a:solidFill>
                  <a:schemeClr val="tx1"/>
                </a:solidFill>
                <a:latin typeface="Arial" charset="0"/>
                <a:ea typeface="新細明體" charset="-120"/>
              </a:defRPr>
            </a:lvl3pPr>
            <a:lvl4pPr marL="1600200" indent="-228600" eaLnBrk="0" hangingPunct="0">
              <a:defRPr kumimoji="1" sz="3600" b="1">
                <a:solidFill>
                  <a:schemeClr val="tx1"/>
                </a:solidFill>
                <a:latin typeface="Arial" charset="0"/>
                <a:ea typeface="新細明體" charset="-120"/>
              </a:defRPr>
            </a:lvl4pPr>
            <a:lvl5pPr marL="2057400" indent="-228600" eaLnBrk="0" hangingPunct="0">
              <a:defRPr kumimoji="1" sz="36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36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36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36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3600" b="1">
                <a:solidFill>
                  <a:schemeClr val="tx1"/>
                </a:solidFill>
                <a:latin typeface="Arial" charset="0"/>
                <a:ea typeface="新細明體" charset="-120"/>
              </a:defRPr>
            </a:lvl9pPr>
          </a:lstStyle>
          <a:p>
            <a:pPr algn="l" eaLnBrk="1" hangingPunct="1">
              <a:buFont typeface="Wingdings" pitchFamily="2" charset="2"/>
              <a:buNone/>
            </a:pPr>
            <a:endParaRPr lang="zh-TW" altLang="en-US" sz="2300" dirty="0">
              <a:latin typeface="標楷體" pitchFamily="65" charset="-120"/>
              <a:ea typeface="標楷體" pitchFamily="65" charset="-120"/>
            </a:endParaRPr>
          </a:p>
          <a:p>
            <a:pPr algn="l" eaLnBrk="1" hangingPunct="1"/>
            <a:r>
              <a:rPr lang="zh-TW" altLang="en-US" sz="2300" dirty="0">
                <a:solidFill>
                  <a:srgbClr val="0000FF"/>
                </a:solidFill>
                <a:latin typeface="標楷體" pitchFamily="65" charset="-120"/>
                <a:ea typeface="標楷體" pitchFamily="65" charset="-120"/>
              </a:rPr>
              <a:t>內政部都市計畫委員會專案小組</a:t>
            </a:r>
            <a:r>
              <a:rPr lang="zh-TW" altLang="en-US" sz="2300" dirty="0">
                <a:latin typeface="標楷體" pitchFamily="65" charset="-120"/>
                <a:ea typeface="標楷體" pitchFamily="65" charset="-120"/>
              </a:rPr>
              <a:t>於</a:t>
            </a:r>
            <a:r>
              <a:rPr lang="en-US" altLang="zh-TW" sz="2300" dirty="0">
                <a:latin typeface="標楷體" pitchFamily="65" charset="-120"/>
                <a:ea typeface="標楷體" pitchFamily="65" charset="-120"/>
              </a:rPr>
              <a:t>101</a:t>
            </a:r>
            <a:r>
              <a:rPr lang="zh-TW" altLang="en-US" sz="2300" dirty="0">
                <a:latin typeface="標楷體" pitchFamily="65" charset="-120"/>
                <a:ea typeface="標楷體" pitchFamily="65" charset="-120"/>
              </a:rPr>
              <a:t>年</a:t>
            </a:r>
            <a:r>
              <a:rPr lang="en-US" altLang="zh-TW" sz="2300" dirty="0">
                <a:latin typeface="標楷體" pitchFamily="65" charset="-120"/>
                <a:ea typeface="標楷體" pitchFamily="65" charset="-120"/>
              </a:rPr>
              <a:t>6</a:t>
            </a:r>
            <a:r>
              <a:rPr lang="zh-TW" altLang="en-US" sz="2300" dirty="0">
                <a:latin typeface="標楷體" pitchFamily="65" charset="-120"/>
                <a:ea typeface="標楷體" pitchFamily="65" charset="-120"/>
              </a:rPr>
              <a:t>月</a:t>
            </a:r>
            <a:r>
              <a:rPr lang="en-US" altLang="zh-TW" sz="2300" dirty="0">
                <a:latin typeface="標楷體" pitchFamily="65" charset="-120"/>
                <a:ea typeface="標楷體" pitchFamily="65" charset="-120"/>
              </a:rPr>
              <a:t>5</a:t>
            </a:r>
            <a:r>
              <a:rPr lang="zh-TW" altLang="en-US" sz="2300" dirty="0">
                <a:latin typeface="標楷體" pitchFamily="65" charset="-120"/>
                <a:ea typeface="標楷體" pitchFamily="65" charset="-120"/>
              </a:rPr>
              <a:t>日聽取本府簡報</a:t>
            </a:r>
            <a:r>
              <a:rPr lang="zh-TW" altLang="en-US" sz="2300" dirty="0">
                <a:solidFill>
                  <a:srgbClr val="0000FF"/>
                </a:solidFill>
                <a:latin typeface="標楷體" pitchFamily="65" charset="-120"/>
                <a:ea typeface="標楷體" pitchFamily="65" charset="-120"/>
              </a:rPr>
              <a:t>「變更金門特定區計畫</a:t>
            </a:r>
            <a:r>
              <a:rPr lang="en-US" altLang="zh-TW" sz="2300" dirty="0">
                <a:solidFill>
                  <a:srgbClr val="0000FF"/>
                </a:solidFill>
                <a:latin typeface="標楷體" pitchFamily="65" charset="-120"/>
                <a:ea typeface="標楷體" pitchFamily="65" charset="-120"/>
              </a:rPr>
              <a:t>(</a:t>
            </a:r>
            <a:r>
              <a:rPr lang="zh-TW" altLang="en-US" sz="2300" dirty="0">
                <a:solidFill>
                  <a:srgbClr val="0000FF"/>
                </a:solidFill>
                <a:latin typeface="標楷體" pitchFamily="65" charset="-120"/>
                <a:ea typeface="標楷體" pitchFamily="65" charset="-120"/>
              </a:rPr>
              <a:t>土地使用分區管制要點第二次專案通盤檢討</a:t>
            </a:r>
            <a:r>
              <a:rPr lang="en-US" altLang="zh-TW" sz="2300" dirty="0">
                <a:solidFill>
                  <a:srgbClr val="0000FF"/>
                </a:solidFill>
                <a:latin typeface="標楷體" pitchFamily="65" charset="-120"/>
                <a:ea typeface="標楷體" pitchFamily="65" charset="-120"/>
              </a:rPr>
              <a:t>)</a:t>
            </a:r>
            <a:r>
              <a:rPr lang="zh-TW" altLang="en-US" sz="2300" dirty="0">
                <a:solidFill>
                  <a:srgbClr val="0000FF"/>
                </a:solidFill>
                <a:latin typeface="標楷體" pitchFamily="65" charset="-120"/>
                <a:ea typeface="標楷體" pitchFamily="65" charset="-120"/>
              </a:rPr>
              <a:t>案」</a:t>
            </a:r>
            <a:r>
              <a:rPr lang="zh-TW" altLang="en-US" sz="2300" dirty="0">
                <a:latin typeface="標楷體" pitchFamily="65" charset="-120"/>
                <a:ea typeface="標楷體" pitchFamily="65" charset="-120"/>
              </a:rPr>
              <a:t>，爰建議本府依都市計畫法第</a:t>
            </a:r>
            <a:r>
              <a:rPr lang="en-US" altLang="zh-TW" sz="2300" dirty="0">
                <a:latin typeface="標楷體" pitchFamily="65" charset="-120"/>
                <a:ea typeface="標楷體" pitchFamily="65" charset="-120"/>
              </a:rPr>
              <a:t>22</a:t>
            </a:r>
            <a:r>
              <a:rPr lang="zh-TW" altLang="en-US" sz="2300" dirty="0">
                <a:latin typeface="標楷體" pitchFamily="65" charset="-120"/>
                <a:ea typeface="標楷體" pitchFamily="65" charset="-120"/>
              </a:rPr>
              <a:t>條及第</a:t>
            </a:r>
            <a:r>
              <a:rPr lang="en-US" altLang="zh-TW" sz="2300" dirty="0">
                <a:latin typeface="標楷體" pitchFamily="65" charset="-120"/>
                <a:ea typeface="標楷體" pitchFamily="65" charset="-120"/>
              </a:rPr>
              <a:t>23</a:t>
            </a:r>
            <a:r>
              <a:rPr lang="zh-TW" altLang="en-US" sz="2300" dirty="0">
                <a:latin typeface="標楷體" pitchFamily="65" charset="-120"/>
                <a:ea typeface="標楷體" pitchFamily="65" charset="-120"/>
              </a:rPr>
              <a:t>條規定，有關「土地使用分區管制」規定事項，屬於細部計畫之範疇得由該管直轄市、縣（市）政府核定實施，製作變更特定區計畫書圖，將土地使用分區管制要點規定事項</a:t>
            </a:r>
            <a:r>
              <a:rPr lang="zh-TW" altLang="en-US" sz="2300" dirty="0">
                <a:solidFill>
                  <a:srgbClr val="0000FF"/>
                </a:solidFill>
                <a:latin typeface="標楷體" pitchFamily="65" charset="-120"/>
                <a:ea typeface="標楷體" pitchFamily="65" charset="-120"/>
              </a:rPr>
              <a:t>依前開規定做主要、細部計畫分離</a:t>
            </a:r>
            <a:r>
              <a:rPr lang="zh-TW" altLang="en-US" sz="2300" dirty="0">
                <a:latin typeface="標楷體" pitchFamily="65" charset="-120"/>
                <a:ea typeface="標楷體" pitchFamily="65" charset="-120"/>
              </a:rPr>
              <a:t>，並</a:t>
            </a:r>
            <a:r>
              <a:rPr lang="zh-TW" altLang="en-US" sz="2300" dirty="0">
                <a:solidFill>
                  <a:srgbClr val="0000FF"/>
                </a:solidFill>
                <a:latin typeface="標楷體" pitchFamily="65" charset="-120"/>
                <a:ea typeface="標楷體" pitchFamily="65" charset="-120"/>
              </a:rPr>
              <a:t>將土地使用分區管制要點規定事項及檢討變更內容納入本府另案擬定之細部計畫，由本府自行核定</a:t>
            </a:r>
            <a:r>
              <a:rPr lang="zh-TW" altLang="en-US" sz="2300" dirty="0">
                <a:latin typeface="標楷體" pitchFamily="65" charset="-120"/>
                <a:ea typeface="標楷體" pitchFamily="65" charset="-120"/>
              </a:rPr>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99331"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99332"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smtClean="0">
                <a:latin typeface="標楷體" pitchFamily="65" charset="-120"/>
                <a:ea typeface="標楷體" pitchFamily="65" charset="-120"/>
              </a:rPr>
              <a:t>金門</a:t>
            </a:r>
            <a:r>
              <a:rPr lang="en-US" altLang="zh-TW" dirty="0">
                <a:latin typeface="標楷體" pitchFamily="65" charset="-120"/>
                <a:ea typeface="標楷體" pitchFamily="65" charset="-120"/>
              </a:rPr>
              <a:t>GIS</a:t>
            </a:r>
            <a:r>
              <a:rPr lang="zh-TW" altLang="en-US" dirty="0">
                <a:latin typeface="標楷體" pitchFamily="65" charset="-120"/>
                <a:ea typeface="標楷體" pitchFamily="65" charset="-120"/>
              </a:rPr>
              <a:t>系統</a:t>
            </a:r>
            <a:r>
              <a:rPr lang="zh-TW" altLang="en-US" dirty="0" smtClean="0">
                <a:latin typeface="標楷體" pitchFamily="65" charset="-120"/>
                <a:ea typeface="標楷體" pitchFamily="65" charset="-120"/>
              </a:rPr>
              <a:t>運用</a:t>
            </a:r>
            <a:endParaRPr lang="zh-TW" altLang="en-US" dirty="0">
              <a:latin typeface="標楷體" pitchFamily="65" charset="-120"/>
              <a:ea typeface="標楷體" pitchFamily="65" charset="-120"/>
            </a:endParaRPr>
          </a:p>
        </p:txBody>
      </p:sp>
      <p:sp>
        <p:nvSpPr>
          <p:cNvPr id="17" name="右彎箭號 16"/>
          <p:cNvSpPr/>
          <p:nvPr/>
        </p:nvSpPr>
        <p:spPr>
          <a:xfrm flipV="1">
            <a:off x="314325" y="4716463"/>
            <a:ext cx="500063" cy="500062"/>
          </a:xfrm>
          <a:prstGeom prst="bentArrow">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t="12834" r="51631" b="8049"/>
          <a:stretch>
            <a:fillRect/>
          </a:stretch>
        </p:blipFill>
        <p:spPr bwMode="auto">
          <a:xfrm>
            <a:off x="1588" y="757238"/>
            <a:ext cx="6623050"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t="11906" r="52003" b="35867"/>
          <a:stretch>
            <a:fillRect/>
          </a:stretch>
        </p:blipFill>
        <p:spPr bwMode="auto">
          <a:xfrm>
            <a:off x="4127500" y="765175"/>
            <a:ext cx="5000625" cy="3060700"/>
          </a:xfrm>
          <a:prstGeom prst="rect">
            <a:avLst/>
          </a:prstGeom>
          <a:noFill/>
          <a:ln w="19050">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pic>
      <p:sp>
        <p:nvSpPr>
          <p:cNvPr id="3" name="橢圓 2"/>
          <p:cNvSpPr/>
          <p:nvPr/>
        </p:nvSpPr>
        <p:spPr>
          <a:xfrm>
            <a:off x="1101725" y="2311400"/>
            <a:ext cx="1357313" cy="428625"/>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sp>
        <p:nvSpPr>
          <p:cNvPr id="4" name="矩形 4"/>
          <p:cNvSpPr>
            <a:spLocks noChangeArrowheads="1"/>
          </p:cNvSpPr>
          <p:nvPr/>
        </p:nvSpPr>
        <p:spPr bwMode="auto">
          <a:xfrm>
            <a:off x="6546850" y="2028825"/>
            <a:ext cx="2454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1600" b="0" i="0" u="none" strike="noStrike" cap="none" normalizeH="0" baseline="0" smtClean="0">
                <a:ln>
                  <a:noFill/>
                </a:ln>
                <a:solidFill>
                  <a:srgbClr val="0000FF"/>
                </a:solidFill>
                <a:effectLst/>
                <a:latin typeface="華康儷粗圓(P)" charset="0"/>
                <a:ea typeface="新細明體" pitchFamily="18" charset="-120"/>
                <a:cs typeface="新細明體" pitchFamily="18" charset="-120"/>
              </a:rPr>
              <a:t>金門特定區計畫土地使用許可審查辦法及規範</a:t>
            </a:r>
            <a:endParaRPr kumimoji="1" 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sp>
        <p:nvSpPr>
          <p:cNvPr id="9" name="向右箭號 8"/>
          <p:cNvSpPr/>
          <p:nvPr/>
        </p:nvSpPr>
        <p:spPr>
          <a:xfrm flipH="1">
            <a:off x="2508250" y="2357438"/>
            <a:ext cx="395288" cy="33496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sp>
        <p:nvSpPr>
          <p:cNvPr id="5" name="矩形 9"/>
          <p:cNvSpPr>
            <a:spLocks noChangeArrowheads="1"/>
          </p:cNvSpPr>
          <p:nvPr/>
        </p:nvSpPr>
        <p:spPr bwMode="auto">
          <a:xfrm>
            <a:off x="2876550" y="2365375"/>
            <a:ext cx="8032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1600" b="0" i="0" u="none" strike="noStrike" cap="none" normalizeH="0" baseline="0" smtClean="0">
                <a:ln>
                  <a:noFill/>
                </a:ln>
                <a:solidFill>
                  <a:srgbClr val="FF0000"/>
                </a:solidFill>
                <a:effectLst/>
                <a:latin typeface="華康儷粗圓(P)" charset="0"/>
                <a:ea typeface="新細明體" pitchFamily="18" charset="-120"/>
                <a:cs typeface="新細明體" pitchFamily="18" charset="-120"/>
              </a:rPr>
              <a:t>步驟四  </a:t>
            </a:r>
            <a:endParaRPr kumimoji="1" 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cxnSp>
        <p:nvCxnSpPr>
          <p:cNvPr id="13" name="直線單箭頭接點 12"/>
          <p:cNvCxnSpPr/>
          <p:nvPr/>
        </p:nvCxnSpPr>
        <p:spPr>
          <a:xfrm rot="10800000">
            <a:off x="5802313" y="2184400"/>
            <a:ext cx="785812" cy="1588"/>
          </a:xfrm>
          <a:prstGeom prst="straightConnector1">
            <a:avLst/>
          </a:prstGeom>
          <a:ln>
            <a:solidFill>
              <a:srgbClr val="0000FF"/>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88595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300A4B6-2136-46B2-920A-959A39D4631D}" type="slidenum">
              <a:rPr kumimoji="0" lang="zh-TW" altLang="en-US" sz="1200" b="0">
                <a:solidFill>
                  <a:schemeClr val="tx1">
                    <a:tint val="75000"/>
                  </a:schemeClr>
                </a:solidFill>
                <a:latin typeface="+mn-lt"/>
                <a:ea typeface="+mn-ea"/>
              </a:rPr>
              <a:pPr algn="r" fontAlgn="auto">
                <a:spcBef>
                  <a:spcPts val="0"/>
                </a:spcBef>
                <a:spcAft>
                  <a:spcPts val="0"/>
                </a:spcAft>
                <a:defRPr/>
              </a:pPr>
              <a:t>51</a:t>
            </a:fld>
            <a:endParaRPr kumimoji="0" lang="zh-TW" altLang="en-US" sz="1200" b="0">
              <a:solidFill>
                <a:schemeClr val="tx1">
                  <a:tint val="75000"/>
                </a:schemeClr>
              </a:solidFill>
              <a:latin typeface="+mn-lt"/>
              <a:ea typeface="+mn-ea"/>
            </a:endParaRPr>
          </a:p>
        </p:txBody>
      </p:sp>
      <p:sp>
        <p:nvSpPr>
          <p:cNvPr id="103427" name="投影片編號版面配置區 3"/>
          <p:cNvSpPr txBox="1">
            <a:spLocks/>
          </p:cNvSpPr>
          <p:nvPr/>
        </p:nvSpPr>
        <p:spPr bwMode="auto">
          <a:xfrm>
            <a:off x="6975475" y="65198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b="1">
                <a:solidFill>
                  <a:schemeClr val="tx1"/>
                </a:solidFill>
                <a:latin typeface="Arial" charset="0"/>
                <a:ea typeface="新細明體" charset="-120"/>
              </a:defRPr>
            </a:lvl1pPr>
            <a:lvl2pPr marL="742950" indent="-285750" eaLnBrk="0" hangingPunct="0">
              <a:defRPr kumimoji="1" sz="3600" b="1">
                <a:solidFill>
                  <a:schemeClr val="tx1"/>
                </a:solidFill>
                <a:latin typeface="Arial" charset="0"/>
                <a:ea typeface="新細明體" charset="-120"/>
              </a:defRPr>
            </a:lvl2pPr>
            <a:lvl3pPr marL="1143000" indent="-228600" eaLnBrk="0" hangingPunct="0">
              <a:defRPr kumimoji="1" sz="3600" b="1">
                <a:solidFill>
                  <a:schemeClr val="tx1"/>
                </a:solidFill>
                <a:latin typeface="Arial" charset="0"/>
                <a:ea typeface="新細明體" charset="-120"/>
              </a:defRPr>
            </a:lvl3pPr>
            <a:lvl4pPr marL="1600200" indent="-228600" eaLnBrk="0" hangingPunct="0">
              <a:defRPr kumimoji="1" sz="3600" b="1">
                <a:solidFill>
                  <a:schemeClr val="tx1"/>
                </a:solidFill>
                <a:latin typeface="Arial" charset="0"/>
                <a:ea typeface="新細明體" charset="-120"/>
              </a:defRPr>
            </a:lvl4pPr>
            <a:lvl5pPr marL="2057400" indent="-228600" eaLnBrk="0" hangingPunct="0">
              <a:defRPr kumimoji="1" sz="36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36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36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36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3600" b="1">
                <a:solidFill>
                  <a:schemeClr val="tx1"/>
                </a:solidFill>
                <a:latin typeface="Arial" charset="0"/>
                <a:ea typeface="新細明體" charset="-120"/>
              </a:defRPr>
            </a:lvl9pPr>
          </a:lstStyle>
          <a:p>
            <a:pPr algn="r" eaLnBrk="1" hangingPunct="1"/>
            <a:fld id="{61EDB4FB-9FA6-4D55-A22E-B2BBCDA56029}" type="slidenum">
              <a:rPr kumimoji="0" lang="zh-TW" altLang="en-US" sz="2400" b="0">
                <a:latin typeface="微軟正黑體" pitchFamily="34" charset="-120"/>
                <a:ea typeface="微軟正黑體" pitchFamily="34" charset="-120"/>
              </a:rPr>
              <a:pPr algn="r" eaLnBrk="1" hangingPunct="1"/>
              <a:t>51</a:t>
            </a:fld>
            <a:endParaRPr kumimoji="0" lang="en-US" altLang="zh-TW" sz="2400" b="0">
              <a:latin typeface="微軟正黑體" pitchFamily="34" charset="-120"/>
              <a:ea typeface="微軟正黑體" pitchFamily="34" charset="-120"/>
            </a:endParaRPr>
          </a:p>
        </p:txBody>
      </p:sp>
      <p:cxnSp>
        <p:nvCxnSpPr>
          <p:cNvPr id="8" name="直線接點 7"/>
          <p:cNvCxnSpPr/>
          <p:nvPr/>
        </p:nvCxnSpPr>
        <p:spPr>
          <a:xfrm>
            <a:off x="0" y="836613"/>
            <a:ext cx="86042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43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10343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03434" name="Text Box 10"/>
          <p:cNvSpPr txBox="1">
            <a:spLocks noChangeArrowheads="1"/>
          </p:cNvSpPr>
          <p:nvPr/>
        </p:nvSpPr>
        <p:spPr bwMode="auto">
          <a:xfrm>
            <a:off x="1331913" y="2865438"/>
            <a:ext cx="6192837" cy="793750"/>
          </a:xfrm>
          <a:prstGeom prst="rect">
            <a:avLst/>
          </a:prstGeom>
          <a:noFill/>
          <a:ln>
            <a:noFill/>
          </a:ln>
          <a:effectLst/>
          <a:extLst>
            <a:ext uri="{909E8E84-426E-40DD-AFC4-6F175D3DCCD1}">
              <a14:hiddenFill xmlns:a14="http://schemas.microsoft.com/office/drawing/2010/main">
                <a:solidFill>
                  <a:srgbClr val="008000">
                    <a:alpha val="50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sz="4600">
                <a:ea typeface="標楷體" pitchFamily="65" charset="-120"/>
              </a:rPr>
              <a:t>敬請指教</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65539"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65540" name="Rectangle 4"/>
          <p:cNvSpPr>
            <a:spLocks noChangeArrowheads="1"/>
          </p:cNvSpPr>
          <p:nvPr/>
        </p:nvSpPr>
        <p:spPr bwMode="auto">
          <a:xfrm>
            <a:off x="527050" y="176213"/>
            <a:ext cx="82216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a:ea typeface="標楷體" pitchFamily="65" charset="-120"/>
              </a:rPr>
              <a:t>金門縣都市計畫沿革</a:t>
            </a:r>
            <a:r>
              <a:rPr lang="en-US" altLang="zh-TW">
                <a:ea typeface="標楷體" pitchFamily="65" charset="-120"/>
              </a:rPr>
              <a:t>-</a:t>
            </a:r>
            <a:r>
              <a:rPr lang="zh-TW" altLang="en-US" b="0">
                <a:solidFill>
                  <a:srgbClr val="0000FF"/>
                </a:solidFill>
                <a:ea typeface="標楷體" pitchFamily="65" charset="-120"/>
              </a:rPr>
              <a:t>土管歷年檢討情形</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610" t="19938" r="26266" b="18638"/>
          <a:stretch/>
        </p:blipFill>
        <p:spPr bwMode="auto">
          <a:xfrm>
            <a:off x="482620" y="990972"/>
            <a:ext cx="8208912" cy="568756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64515"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64516" name="Rectangle 4"/>
          <p:cNvSpPr>
            <a:spLocks noChangeArrowheads="1"/>
          </p:cNvSpPr>
          <p:nvPr/>
        </p:nvSpPr>
        <p:spPr bwMode="auto">
          <a:xfrm>
            <a:off x="527050" y="176213"/>
            <a:ext cx="861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ea typeface="標楷體" pitchFamily="65" charset="-120"/>
              </a:rPr>
              <a:t>土地使用分區管制</a:t>
            </a:r>
            <a:r>
              <a:rPr lang="en-US" altLang="zh-TW" dirty="0" smtClean="0">
                <a:ea typeface="標楷體" pitchFamily="65" charset="-120"/>
              </a:rPr>
              <a:t>-</a:t>
            </a:r>
            <a:r>
              <a:rPr lang="zh-TW" altLang="en-US" b="0" dirty="0" smtClean="0">
                <a:solidFill>
                  <a:srgbClr val="0000FF"/>
                </a:solidFill>
                <a:ea typeface="標楷體" pitchFamily="65" charset="-120"/>
              </a:rPr>
              <a:t>內容</a:t>
            </a:r>
            <a:r>
              <a:rPr lang="zh-TW" altLang="en-US" b="0" dirty="0">
                <a:solidFill>
                  <a:srgbClr val="0000FF"/>
                </a:solidFill>
                <a:ea typeface="標楷體" pitchFamily="65" charset="-120"/>
              </a:rPr>
              <a:t>說明</a:t>
            </a:r>
          </a:p>
        </p:txBody>
      </p:sp>
      <p:sp>
        <p:nvSpPr>
          <p:cNvPr id="64518" name="Rectangle 6"/>
          <p:cNvSpPr>
            <a:spLocks noChangeArrowheads="1"/>
          </p:cNvSpPr>
          <p:nvPr/>
        </p:nvSpPr>
        <p:spPr bwMode="auto">
          <a:xfrm>
            <a:off x="338138" y="936338"/>
            <a:ext cx="8555037" cy="5509200"/>
          </a:xfrm>
          <a:prstGeom prst="rect">
            <a:avLst/>
          </a:prstGeom>
          <a:noFill/>
          <a:ln>
            <a:noFill/>
          </a:ln>
          <a:effectLst/>
          <a:extLst>
            <a:ext uri="{909E8E84-426E-40DD-AFC4-6F175D3DCCD1}">
              <a14:hiddenFill xmlns:a14="http://schemas.microsoft.com/office/drawing/2010/main">
                <a:solidFill>
                  <a:srgbClr val="008000">
                    <a:alpha val="50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zh-TW" altLang="en-US" sz="2200" b="0" dirty="0">
                <a:latin typeface="標楷體" pitchFamily="65" charset="-120"/>
                <a:ea typeface="標楷體" pitchFamily="65" charset="-120"/>
              </a:rPr>
              <a:t>本計畫書</a:t>
            </a:r>
            <a:r>
              <a:rPr lang="zh-TW" altLang="en-US" sz="2200" b="0" dirty="0" smtClean="0">
                <a:latin typeface="標楷體" pitchFamily="65" charset="-120"/>
                <a:ea typeface="標楷體" pitchFamily="65" charset="-120"/>
              </a:rPr>
              <a:t>共</a:t>
            </a:r>
            <a:r>
              <a:rPr lang="zh-TW" altLang="en-US" sz="2200" b="0" dirty="0" smtClean="0">
                <a:solidFill>
                  <a:srgbClr val="0000FF"/>
                </a:solidFill>
                <a:latin typeface="標楷體" pitchFamily="65" charset="-120"/>
                <a:ea typeface="標楷體" pitchFamily="65" charset="-120"/>
              </a:rPr>
              <a:t>四十一</a:t>
            </a:r>
            <a:r>
              <a:rPr lang="zh-TW" altLang="en-US" sz="2200" b="0" dirty="0">
                <a:latin typeface="標楷體" pitchFamily="65" charset="-120"/>
                <a:ea typeface="標楷體" pitchFamily="65" charset="-120"/>
              </a:rPr>
              <a:t>點</a:t>
            </a:r>
            <a:r>
              <a:rPr lang="zh-TW" altLang="en-US" sz="2200" b="0" dirty="0" smtClean="0">
                <a:latin typeface="標楷體" pitchFamily="65" charset="-120"/>
                <a:ea typeface="標楷體" pitchFamily="65" charset="-120"/>
              </a:rPr>
              <a:t>，</a:t>
            </a:r>
            <a:r>
              <a:rPr lang="zh-TW" altLang="en-US" sz="2200" b="0" dirty="0">
                <a:latin typeface="標楷體" pitchFamily="65" charset="-120"/>
                <a:ea typeface="標楷體" pitchFamily="65" charset="-120"/>
              </a:rPr>
              <a:t>其要點如下：</a:t>
            </a:r>
          </a:p>
          <a:p>
            <a:pPr marL="457200" indent="-457200" algn="l">
              <a:buFont typeface="+mj-ea"/>
              <a:buAutoNum type="ea1ChtPeriod"/>
            </a:pPr>
            <a:r>
              <a:rPr lang="zh-TW" altLang="en-US" sz="2200" b="0" dirty="0" smtClean="0">
                <a:latin typeface="標楷體" pitchFamily="65" charset="-120"/>
                <a:ea typeface="標楷體" pitchFamily="65" charset="-120"/>
              </a:rPr>
              <a:t>本</a:t>
            </a:r>
            <a:r>
              <a:rPr lang="zh-TW" altLang="en-US" sz="2200" b="0" dirty="0">
                <a:latin typeface="標楷體" pitchFamily="65" charset="-120"/>
                <a:ea typeface="標楷體" pitchFamily="65" charset="-120"/>
              </a:rPr>
              <a:t>計畫書之</a:t>
            </a:r>
            <a:r>
              <a:rPr lang="zh-TW" altLang="en-US" sz="2200" b="0" dirty="0">
                <a:solidFill>
                  <a:srgbClr val="0000FF"/>
                </a:solidFill>
                <a:latin typeface="標楷體" pitchFamily="65" charset="-120"/>
                <a:ea typeface="標楷體" pitchFamily="65" charset="-120"/>
              </a:rPr>
              <a:t>訂定依據</a:t>
            </a:r>
            <a:r>
              <a:rPr lang="zh-TW" altLang="en-US" sz="2200" b="0" dirty="0">
                <a:latin typeface="標楷體" pitchFamily="65" charset="-120"/>
                <a:ea typeface="標楷體" pitchFamily="65" charset="-120"/>
              </a:rPr>
              <a:t>及</a:t>
            </a:r>
            <a:r>
              <a:rPr lang="zh-TW" altLang="en-US" sz="2200" b="0" dirty="0">
                <a:solidFill>
                  <a:srgbClr val="0000FF"/>
                </a:solidFill>
                <a:latin typeface="標楷體" pitchFamily="65" charset="-120"/>
                <a:ea typeface="標楷體" pitchFamily="65" charset="-120"/>
              </a:rPr>
              <a:t>本計畫區內土地使用管制之</a:t>
            </a:r>
            <a:r>
              <a:rPr lang="zh-TW" altLang="en-US" sz="2200" b="0" dirty="0" smtClean="0">
                <a:solidFill>
                  <a:srgbClr val="0000FF"/>
                </a:solidFill>
                <a:latin typeface="標楷體" pitchFamily="65" charset="-120"/>
                <a:ea typeface="標楷體" pitchFamily="65" charset="-120"/>
              </a:rPr>
              <a:t>適用範圍</a:t>
            </a:r>
            <a:r>
              <a:rPr lang="zh-TW" altLang="en-US" sz="2200" b="0" dirty="0" smtClean="0">
                <a:latin typeface="標楷體" pitchFamily="65" charset="-120"/>
                <a:ea typeface="標楷體" pitchFamily="65" charset="-120"/>
              </a:rPr>
              <a:t>（</a:t>
            </a:r>
            <a:r>
              <a:rPr lang="zh-TW" altLang="en-US" sz="2200" b="0" dirty="0">
                <a:latin typeface="標楷體" pitchFamily="65" charset="-120"/>
                <a:ea typeface="標楷體" pitchFamily="65" charset="-120"/>
              </a:rPr>
              <a:t>第</a:t>
            </a:r>
            <a:r>
              <a:rPr lang="en-US" altLang="zh-TW" sz="2200" b="0" dirty="0">
                <a:latin typeface="標楷體" pitchFamily="65" charset="-120"/>
                <a:ea typeface="標楷體" pitchFamily="65" charset="-120"/>
              </a:rPr>
              <a:t>1</a:t>
            </a:r>
            <a:r>
              <a:rPr lang="zh-TW" altLang="en-US" sz="2200" b="0" dirty="0">
                <a:latin typeface="標楷體" pitchFamily="65" charset="-120"/>
                <a:ea typeface="標楷體" pitchFamily="65" charset="-120"/>
              </a:rPr>
              <a:t>點及第</a:t>
            </a:r>
            <a:r>
              <a:rPr lang="en-US" altLang="zh-TW" sz="2200" b="0" dirty="0">
                <a:latin typeface="標楷體" pitchFamily="65" charset="-120"/>
                <a:ea typeface="標楷體" pitchFamily="65" charset="-120"/>
              </a:rPr>
              <a:t>2</a:t>
            </a:r>
            <a:r>
              <a:rPr lang="zh-TW" altLang="en-US" sz="2200" b="0" dirty="0">
                <a:latin typeface="標楷體" pitchFamily="65" charset="-120"/>
                <a:ea typeface="標楷體" pitchFamily="65" charset="-120"/>
              </a:rPr>
              <a:t>點）</a:t>
            </a:r>
            <a:r>
              <a:rPr lang="zh-TW" altLang="en-US" sz="2200" b="0" dirty="0" smtClean="0">
                <a:latin typeface="標楷體" pitchFamily="65" charset="-120"/>
                <a:ea typeface="標楷體" pitchFamily="65" charset="-120"/>
              </a:rPr>
              <a:t>。</a:t>
            </a:r>
            <a:endParaRPr lang="en-US" altLang="zh-TW" sz="2200" b="0" dirty="0">
              <a:latin typeface="標楷體" pitchFamily="65" charset="-120"/>
              <a:ea typeface="標楷體" pitchFamily="65" charset="-120"/>
            </a:endParaRPr>
          </a:p>
          <a:p>
            <a:pPr marL="457200" indent="-457200" algn="l">
              <a:buFont typeface="+mj-ea"/>
              <a:buAutoNum type="ea1ChtPeriod"/>
            </a:pPr>
            <a:r>
              <a:rPr lang="zh-TW" altLang="en-US" sz="2200" b="0" dirty="0" smtClean="0">
                <a:latin typeface="標楷體" pitchFamily="65" charset="-120"/>
                <a:ea typeface="標楷體" pitchFamily="65" charset="-120"/>
              </a:rPr>
              <a:t>土地</a:t>
            </a:r>
            <a:r>
              <a:rPr lang="zh-TW" altLang="en-US" sz="2200" b="0" dirty="0">
                <a:latin typeface="標楷體" pitchFamily="65" charset="-120"/>
                <a:ea typeface="標楷體" pitchFamily="65" charset="-120"/>
              </a:rPr>
              <a:t>使用</a:t>
            </a:r>
            <a:r>
              <a:rPr lang="zh-TW" altLang="en-US" sz="2200" b="0" dirty="0">
                <a:solidFill>
                  <a:srgbClr val="0000FF"/>
                </a:solidFill>
                <a:latin typeface="標楷體" pitchFamily="65" charset="-120"/>
                <a:ea typeface="標楷體" pitchFamily="65" charset="-120"/>
              </a:rPr>
              <a:t>分區劃設原則</a:t>
            </a:r>
            <a:r>
              <a:rPr lang="zh-TW" altLang="en-US" sz="2200" b="0" dirty="0">
                <a:latin typeface="標楷體" pitchFamily="65" charset="-120"/>
                <a:ea typeface="標楷體" pitchFamily="65" charset="-120"/>
              </a:rPr>
              <a:t>及</a:t>
            </a:r>
            <a:r>
              <a:rPr lang="zh-TW" altLang="en-US" sz="2200" b="0" dirty="0">
                <a:solidFill>
                  <a:srgbClr val="0000FF"/>
                </a:solidFill>
                <a:latin typeface="標楷體" pitchFamily="65" charset="-120"/>
                <a:ea typeface="標楷體" pitchFamily="65" charset="-120"/>
              </a:rPr>
              <a:t>各分區容許使用項目</a:t>
            </a:r>
            <a:r>
              <a:rPr lang="en-US" altLang="zh-TW" sz="2200" b="0" dirty="0">
                <a:latin typeface="標楷體" pitchFamily="65" charset="-120"/>
                <a:ea typeface="標楷體" pitchFamily="65" charset="-120"/>
              </a:rPr>
              <a:t>(</a:t>
            </a:r>
            <a:r>
              <a:rPr lang="zh-TW" altLang="en-US" sz="2200" b="0" dirty="0">
                <a:latin typeface="標楷體" pitchFamily="65" charset="-120"/>
                <a:ea typeface="標楷體" pitchFamily="65" charset="-120"/>
              </a:rPr>
              <a:t>第</a:t>
            </a:r>
            <a:r>
              <a:rPr lang="en-US" altLang="zh-TW" sz="2200" b="0" dirty="0">
                <a:latin typeface="標楷體" pitchFamily="65" charset="-120"/>
                <a:ea typeface="標楷體" pitchFamily="65" charset="-120"/>
              </a:rPr>
              <a:t>3</a:t>
            </a:r>
            <a:r>
              <a:rPr lang="zh-TW" altLang="en-US" sz="2200" b="0" dirty="0">
                <a:latin typeface="標楷體" pitchFamily="65" charset="-120"/>
                <a:ea typeface="標楷體" pitchFamily="65" charset="-120"/>
              </a:rPr>
              <a:t>點至</a:t>
            </a:r>
            <a:r>
              <a:rPr lang="zh-TW" altLang="en-US" sz="2200" b="0" dirty="0" smtClean="0">
                <a:latin typeface="標楷體" pitchFamily="65" charset="-120"/>
                <a:ea typeface="標楷體" pitchFamily="65" charset="-120"/>
              </a:rPr>
              <a:t>第</a:t>
            </a:r>
            <a:r>
              <a:rPr lang="en-US" altLang="zh-TW" sz="2200" b="0" dirty="0" smtClean="0">
                <a:latin typeface="標楷體" pitchFamily="65" charset="-120"/>
                <a:ea typeface="標楷體" pitchFamily="65" charset="-120"/>
              </a:rPr>
              <a:t>29</a:t>
            </a:r>
            <a:r>
              <a:rPr lang="zh-TW" altLang="en-US" sz="2200" b="0" dirty="0" smtClean="0">
                <a:latin typeface="標楷體" pitchFamily="65" charset="-120"/>
                <a:ea typeface="標楷體" pitchFamily="65" charset="-120"/>
              </a:rPr>
              <a:t>點</a:t>
            </a:r>
            <a:r>
              <a:rPr lang="en-US" altLang="zh-TW" sz="2200" b="0" dirty="0">
                <a:latin typeface="標楷體" pitchFamily="65" charset="-120"/>
                <a:ea typeface="標楷體" pitchFamily="65" charset="-120"/>
              </a:rPr>
              <a:t>)</a:t>
            </a:r>
            <a:r>
              <a:rPr lang="zh-TW" altLang="en-US" sz="2200" b="0" dirty="0" smtClean="0">
                <a:latin typeface="標楷體" pitchFamily="65" charset="-120"/>
                <a:ea typeface="標楷體" pitchFamily="65" charset="-120"/>
              </a:rPr>
              <a:t>。</a:t>
            </a:r>
            <a:endParaRPr lang="en-US" altLang="zh-TW" sz="2200" b="0" dirty="0">
              <a:latin typeface="標楷體" pitchFamily="65" charset="-120"/>
              <a:ea typeface="標楷體" pitchFamily="65" charset="-120"/>
            </a:endParaRPr>
          </a:p>
          <a:p>
            <a:pPr marL="457200" indent="-457200" algn="l">
              <a:buFont typeface="+mj-ea"/>
              <a:buAutoNum type="ea1ChtPeriod"/>
            </a:pPr>
            <a:r>
              <a:rPr lang="zh-TW" altLang="en-US" sz="2200" b="0" dirty="0" smtClean="0">
                <a:solidFill>
                  <a:srgbClr val="0000FF"/>
                </a:solidFill>
                <a:latin typeface="標楷體" pitchFamily="65" charset="-120"/>
                <a:ea typeface="標楷體" pitchFamily="65" charset="-120"/>
              </a:rPr>
              <a:t>風景區開發許可審議適用範圍</a:t>
            </a:r>
            <a:r>
              <a:rPr lang="zh-TW" altLang="en-US" sz="2200" b="0" dirty="0" smtClean="0">
                <a:latin typeface="標楷體" pitchFamily="65" charset="-120"/>
                <a:ea typeface="標楷體" pitchFamily="65" charset="-120"/>
              </a:rPr>
              <a:t>規定</a:t>
            </a:r>
            <a:r>
              <a:rPr lang="en-US" altLang="zh-TW" sz="2200" b="0" dirty="0" smtClean="0">
                <a:latin typeface="標楷體" pitchFamily="65" charset="-120"/>
                <a:ea typeface="標楷體" pitchFamily="65" charset="-120"/>
              </a:rPr>
              <a:t>(</a:t>
            </a:r>
            <a:r>
              <a:rPr lang="zh-TW" altLang="en-US" sz="2200" b="0" dirty="0" smtClean="0">
                <a:latin typeface="標楷體" pitchFamily="65" charset="-120"/>
                <a:ea typeface="標楷體" pitchFamily="65" charset="-120"/>
              </a:rPr>
              <a:t>第</a:t>
            </a:r>
            <a:r>
              <a:rPr lang="en-US" altLang="zh-TW" sz="2200" b="0" dirty="0" smtClean="0">
                <a:latin typeface="標楷體" pitchFamily="65" charset="-120"/>
                <a:ea typeface="標楷體" pitchFamily="65" charset="-120"/>
              </a:rPr>
              <a:t>10</a:t>
            </a:r>
            <a:r>
              <a:rPr lang="zh-TW" altLang="en-US" sz="2200" b="0" dirty="0" smtClean="0">
                <a:latin typeface="標楷體" pitchFamily="65" charset="-120"/>
                <a:ea typeface="標楷體" pitchFamily="65" charset="-120"/>
              </a:rPr>
              <a:t>點</a:t>
            </a:r>
            <a:r>
              <a:rPr lang="en-US" altLang="zh-TW" sz="2200" b="0" dirty="0" smtClean="0">
                <a:latin typeface="標楷體" pitchFamily="65" charset="-120"/>
                <a:ea typeface="標楷體" pitchFamily="65" charset="-120"/>
              </a:rPr>
              <a:t>)</a:t>
            </a:r>
            <a:r>
              <a:rPr lang="zh-TW" altLang="en-US" sz="2200" b="0" dirty="0" smtClean="0">
                <a:latin typeface="標楷體" pitchFamily="65" charset="-120"/>
                <a:ea typeface="標楷體" pitchFamily="65" charset="-120"/>
              </a:rPr>
              <a:t>。</a:t>
            </a:r>
            <a:endParaRPr lang="en-US" altLang="zh-TW" sz="2200" b="0" dirty="0" smtClean="0">
              <a:latin typeface="標楷體" pitchFamily="65" charset="-120"/>
              <a:ea typeface="標楷體" pitchFamily="65" charset="-120"/>
            </a:endParaRPr>
          </a:p>
          <a:p>
            <a:pPr marL="457200" indent="-457200" algn="l">
              <a:buFont typeface="+mj-ea"/>
              <a:buAutoNum type="ea1ChtPeriod"/>
            </a:pPr>
            <a:r>
              <a:rPr lang="zh-TW" altLang="en-US" sz="2200" b="0" dirty="0" smtClean="0">
                <a:solidFill>
                  <a:srgbClr val="0000FF"/>
                </a:solidFill>
                <a:latin typeface="標楷體" pitchFamily="65" charset="-120"/>
                <a:ea typeface="標楷體" pitchFamily="65" charset="-120"/>
              </a:rPr>
              <a:t>土地</a:t>
            </a:r>
            <a:r>
              <a:rPr lang="zh-TW" altLang="en-US" sz="2200" b="0" dirty="0">
                <a:solidFill>
                  <a:srgbClr val="0000FF"/>
                </a:solidFill>
                <a:latin typeface="標楷體" pitchFamily="65" charset="-120"/>
                <a:ea typeface="標楷體" pitchFamily="65" charset="-120"/>
              </a:rPr>
              <a:t>使用開發許可審議適用範圍</a:t>
            </a:r>
            <a:r>
              <a:rPr lang="zh-TW" altLang="en-US" sz="2200" b="0" dirty="0">
                <a:latin typeface="標楷體" pitchFamily="65" charset="-120"/>
                <a:ea typeface="標楷體" pitchFamily="65" charset="-120"/>
              </a:rPr>
              <a:t>規定</a:t>
            </a:r>
            <a:r>
              <a:rPr lang="en-US" altLang="zh-TW" sz="2200" b="0" dirty="0">
                <a:latin typeface="標楷體" pitchFamily="65" charset="-120"/>
                <a:ea typeface="標楷體" pitchFamily="65" charset="-120"/>
              </a:rPr>
              <a:t>(</a:t>
            </a:r>
            <a:r>
              <a:rPr lang="zh-TW" altLang="en-US" sz="2200" b="0" dirty="0" smtClean="0">
                <a:latin typeface="標楷體" pitchFamily="65" charset="-120"/>
                <a:ea typeface="標楷體" pitchFamily="65" charset="-120"/>
              </a:rPr>
              <a:t>第</a:t>
            </a:r>
            <a:r>
              <a:rPr lang="en-US" altLang="zh-TW" sz="2200" b="0" dirty="0" smtClean="0">
                <a:latin typeface="標楷體" pitchFamily="65" charset="-120"/>
                <a:ea typeface="標楷體" pitchFamily="65" charset="-120"/>
              </a:rPr>
              <a:t>22</a:t>
            </a:r>
            <a:r>
              <a:rPr lang="zh-TW" altLang="en-US" sz="2200" b="0" dirty="0" smtClean="0">
                <a:latin typeface="標楷體" pitchFamily="65" charset="-120"/>
                <a:ea typeface="標楷體" pitchFamily="65" charset="-120"/>
              </a:rPr>
              <a:t>點</a:t>
            </a:r>
            <a:r>
              <a:rPr lang="en-US" altLang="zh-TW" sz="2200" b="0" dirty="0">
                <a:latin typeface="標楷體" pitchFamily="65" charset="-120"/>
                <a:ea typeface="標楷體" pitchFamily="65" charset="-120"/>
              </a:rPr>
              <a:t>)</a:t>
            </a:r>
            <a:r>
              <a:rPr lang="zh-TW" altLang="en-US" sz="2200" b="0" dirty="0" smtClean="0">
                <a:latin typeface="標楷體" pitchFamily="65" charset="-120"/>
                <a:ea typeface="標楷體" pitchFamily="65" charset="-120"/>
              </a:rPr>
              <a:t>。</a:t>
            </a:r>
            <a:endParaRPr lang="en-US" altLang="zh-TW" sz="2200" b="0" dirty="0" smtClean="0">
              <a:latin typeface="標楷體" pitchFamily="65" charset="-120"/>
              <a:ea typeface="標楷體" pitchFamily="65" charset="-120"/>
            </a:endParaRPr>
          </a:p>
          <a:p>
            <a:pPr marL="457200" indent="-457200" algn="l">
              <a:buFont typeface="+mj-ea"/>
              <a:buAutoNum type="ea1ChtPeriod"/>
            </a:pPr>
            <a:r>
              <a:rPr lang="zh-TW" altLang="en-US" sz="2200" b="0" dirty="0" smtClean="0">
                <a:solidFill>
                  <a:srgbClr val="0000FF"/>
                </a:solidFill>
                <a:latin typeface="標楷體" pitchFamily="65" charset="-120"/>
                <a:ea typeface="標楷體" pitchFamily="65" charset="-120"/>
              </a:rPr>
              <a:t>都市設計審議適用範圍</a:t>
            </a:r>
            <a:r>
              <a:rPr lang="zh-TW" altLang="en-US" sz="2200" b="0" dirty="0" smtClean="0">
                <a:latin typeface="標楷體" pitchFamily="65" charset="-120"/>
                <a:ea typeface="標楷體" pitchFamily="65" charset="-120"/>
              </a:rPr>
              <a:t>規定</a:t>
            </a:r>
            <a:r>
              <a:rPr lang="en-US" altLang="zh-TW" sz="2200" b="0" dirty="0" smtClean="0">
                <a:latin typeface="標楷體" pitchFamily="65" charset="-120"/>
                <a:ea typeface="標楷體" pitchFamily="65" charset="-120"/>
              </a:rPr>
              <a:t>(</a:t>
            </a:r>
            <a:r>
              <a:rPr lang="zh-TW" altLang="en-US" sz="2200" b="0" dirty="0" smtClean="0">
                <a:latin typeface="標楷體" pitchFamily="65" charset="-120"/>
                <a:ea typeface="標楷體" pitchFamily="65" charset="-120"/>
              </a:rPr>
              <a:t>第</a:t>
            </a:r>
            <a:r>
              <a:rPr lang="en-US" altLang="zh-TW" sz="2200" b="0" dirty="0" smtClean="0">
                <a:latin typeface="標楷體" pitchFamily="65" charset="-120"/>
                <a:ea typeface="標楷體" pitchFamily="65" charset="-120"/>
              </a:rPr>
              <a:t>24</a:t>
            </a:r>
            <a:r>
              <a:rPr lang="zh-TW" altLang="en-US" sz="2200" b="0" dirty="0" smtClean="0">
                <a:latin typeface="標楷體" pitchFamily="65" charset="-120"/>
                <a:ea typeface="標楷體" pitchFamily="65" charset="-120"/>
              </a:rPr>
              <a:t>點</a:t>
            </a:r>
            <a:r>
              <a:rPr lang="en-US" altLang="zh-TW" sz="2200" b="0" dirty="0" smtClean="0">
                <a:latin typeface="標楷體" pitchFamily="65" charset="-120"/>
                <a:ea typeface="標楷體" pitchFamily="65" charset="-120"/>
              </a:rPr>
              <a:t>)</a:t>
            </a:r>
            <a:r>
              <a:rPr lang="zh-TW" altLang="en-US" sz="2200" b="0" dirty="0" smtClean="0">
                <a:latin typeface="標楷體" pitchFamily="65" charset="-120"/>
                <a:ea typeface="標楷體" pitchFamily="65" charset="-120"/>
              </a:rPr>
              <a:t>。</a:t>
            </a:r>
            <a:endParaRPr lang="en-US" altLang="zh-TW" sz="2200" b="0" dirty="0" smtClean="0">
              <a:latin typeface="標楷體" pitchFamily="65" charset="-120"/>
              <a:ea typeface="標楷體" pitchFamily="65" charset="-120"/>
            </a:endParaRPr>
          </a:p>
          <a:p>
            <a:pPr marL="457200" indent="-457200" algn="l">
              <a:buFont typeface="+mj-ea"/>
              <a:buAutoNum type="ea1ChtPeriod"/>
            </a:pPr>
            <a:r>
              <a:rPr lang="zh-TW" altLang="en-US" sz="2200" b="0" dirty="0">
                <a:latin typeface="標楷體" pitchFamily="65" charset="-120"/>
                <a:ea typeface="標楷體" pitchFamily="65" charset="-120"/>
              </a:rPr>
              <a:t>各</a:t>
            </a:r>
            <a:r>
              <a:rPr lang="zh-TW" altLang="en-US" sz="2200" b="0" dirty="0" smtClean="0">
                <a:latin typeface="標楷體" pitchFamily="65" charset="-120"/>
                <a:ea typeface="標楷體" pitchFamily="65" charset="-120"/>
              </a:rPr>
              <a:t>使用</a:t>
            </a:r>
            <a:r>
              <a:rPr lang="zh-TW" altLang="en-US" sz="2200" b="0" dirty="0">
                <a:latin typeface="標楷體" pitchFamily="65" charset="-120"/>
                <a:ea typeface="標楷體" pitchFamily="65" charset="-120"/>
              </a:rPr>
              <a:t>分區之</a:t>
            </a:r>
            <a:r>
              <a:rPr lang="zh-TW" altLang="en-US" sz="2200" b="0" dirty="0">
                <a:solidFill>
                  <a:srgbClr val="0000FF"/>
                </a:solidFill>
                <a:latin typeface="標楷體" pitchFamily="65" charset="-120"/>
                <a:ea typeface="標楷體" pitchFamily="65" charset="-120"/>
              </a:rPr>
              <a:t>建蔽率、容積率訂定</a:t>
            </a:r>
            <a:r>
              <a:rPr lang="zh-TW" altLang="en-US" sz="2200" b="0" dirty="0">
                <a:latin typeface="標楷體" pitchFamily="65" charset="-120"/>
                <a:ea typeface="標楷體" pitchFamily="65" charset="-120"/>
              </a:rPr>
              <a:t>規定</a:t>
            </a:r>
            <a:r>
              <a:rPr lang="en-US" altLang="zh-TW" sz="2200" b="0" dirty="0">
                <a:latin typeface="標楷體" pitchFamily="65" charset="-120"/>
                <a:ea typeface="標楷體" pitchFamily="65" charset="-120"/>
              </a:rPr>
              <a:t>(</a:t>
            </a:r>
            <a:r>
              <a:rPr lang="zh-TW" altLang="en-US" sz="2200" b="0" dirty="0" smtClean="0">
                <a:latin typeface="標楷體" pitchFamily="65" charset="-120"/>
                <a:ea typeface="標楷體" pitchFamily="65" charset="-120"/>
              </a:rPr>
              <a:t>第</a:t>
            </a:r>
            <a:r>
              <a:rPr lang="en-US" altLang="zh-TW" sz="2200" b="0" dirty="0" smtClean="0">
                <a:latin typeface="標楷體" pitchFamily="65" charset="-120"/>
                <a:ea typeface="標楷體" pitchFamily="65" charset="-120"/>
              </a:rPr>
              <a:t>31</a:t>
            </a:r>
            <a:r>
              <a:rPr lang="zh-TW" altLang="en-US" sz="2200" b="0" dirty="0" smtClean="0">
                <a:latin typeface="標楷體" pitchFamily="65" charset="-120"/>
                <a:ea typeface="標楷體" pitchFamily="65" charset="-120"/>
              </a:rPr>
              <a:t>點</a:t>
            </a:r>
            <a:r>
              <a:rPr lang="en-US" altLang="zh-TW" sz="2200" b="0" dirty="0">
                <a:latin typeface="標楷體" pitchFamily="65" charset="-120"/>
                <a:ea typeface="標楷體" pitchFamily="65" charset="-120"/>
              </a:rPr>
              <a:t>)</a:t>
            </a:r>
            <a:r>
              <a:rPr lang="zh-TW" altLang="en-US" sz="2200" b="0" dirty="0" smtClean="0">
                <a:latin typeface="標楷體" pitchFamily="65" charset="-120"/>
                <a:ea typeface="標楷體" pitchFamily="65" charset="-120"/>
              </a:rPr>
              <a:t>。</a:t>
            </a:r>
            <a:endParaRPr lang="en-US" altLang="zh-TW" sz="2200" b="0" dirty="0" smtClean="0">
              <a:latin typeface="標楷體" pitchFamily="65" charset="-120"/>
              <a:ea typeface="標楷體" pitchFamily="65" charset="-120"/>
            </a:endParaRPr>
          </a:p>
          <a:p>
            <a:pPr marL="457200" indent="-457200" algn="l">
              <a:buFont typeface="+mj-ea"/>
              <a:buAutoNum type="ea1ChtPeriod"/>
            </a:pPr>
            <a:r>
              <a:rPr lang="zh-TW" altLang="en-US" sz="2200" b="0" dirty="0" smtClean="0">
                <a:latin typeface="標楷體" pitchFamily="65" charset="-120"/>
                <a:ea typeface="標楷體" pitchFamily="65" charset="-120"/>
              </a:rPr>
              <a:t>公共設施</a:t>
            </a:r>
            <a:r>
              <a:rPr lang="zh-TW" altLang="en-US" sz="2200" b="0" dirty="0">
                <a:latin typeface="標楷體" pitchFamily="65" charset="-120"/>
                <a:ea typeface="標楷體" pitchFamily="65" charset="-120"/>
              </a:rPr>
              <a:t>用地劃設原則及容許使用項目</a:t>
            </a:r>
            <a:r>
              <a:rPr lang="en-US" altLang="zh-TW" sz="2200" b="0" dirty="0">
                <a:latin typeface="標楷體" pitchFamily="65" charset="-120"/>
                <a:ea typeface="標楷體" pitchFamily="65" charset="-120"/>
              </a:rPr>
              <a:t>(</a:t>
            </a:r>
            <a:r>
              <a:rPr lang="zh-TW" altLang="en-US" sz="2200" b="0" dirty="0">
                <a:latin typeface="標楷體" pitchFamily="65" charset="-120"/>
                <a:ea typeface="標楷體" pitchFamily="65" charset="-120"/>
              </a:rPr>
              <a:t>第</a:t>
            </a:r>
            <a:r>
              <a:rPr lang="en-US" altLang="zh-TW" sz="2200" b="0" dirty="0" smtClean="0">
                <a:latin typeface="標楷體" pitchFamily="65" charset="-120"/>
                <a:ea typeface="標楷體" pitchFamily="65" charset="-120"/>
              </a:rPr>
              <a:t>32</a:t>
            </a:r>
            <a:r>
              <a:rPr lang="zh-TW" altLang="en-US" sz="2200" b="0" dirty="0" smtClean="0">
                <a:latin typeface="標楷體" pitchFamily="65" charset="-120"/>
                <a:ea typeface="標楷體" pitchFamily="65" charset="-120"/>
              </a:rPr>
              <a:t>點</a:t>
            </a:r>
            <a:r>
              <a:rPr lang="en-US" altLang="zh-TW" sz="2200" b="0" dirty="0">
                <a:latin typeface="標楷體" pitchFamily="65" charset="-120"/>
                <a:ea typeface="標楷體" pitchFamily="65" charset="-120"/>
              </a:rPr>
              <a:t>)</a:t>
            </a:r>
            <a:r>
              <a:rPr lang="zh-TW" altLang="en-US" sz="2200" b="0" dirty="0" smtClean="0">
                <a:latin typeface="標楷體" pitchFamily="65" charset="-120"/>
                <a:ea typeface="標楷體" pitchFamily="65" charset="-120"/>
              </a:rPr>
              <a:t>。</a:t>
            </a:r>
            <a:endParaRPr lang="en-US" altLang="zh-TW" sz="2200" b="0" dirty="0" smtClean="0">
              <a:latin typeface="標楷體" pitchFamily="65" charset="-120"/>
              <a:ea typeface="標楷體" pitchFamily="65" charset="-120"/>
            </a:endParaRPr>
          </a:p>
          <a:p>
            <a:pPr marL="457200" indent="-457200" algn="l">
              <a:buFont typeface="+mj-ea"/>
              <a:buAutoNum type="ea1ChtPeriod"/>
            </a:pPr>
            <a:r>
              <a:rPr lang="zh-TW" altLang="en-US" sz="2200" b="0" dirty="0" smtClean="0">
                <a:latin typeface="標楷體" pitchFamily="65" charset="-120"/>
                <a:ea typeface="標楷體" pitchFamily="65" charset="-120"/>
              </a:rPr>
              <a:t>公共設施</a:t>
            </a:r>
            <a:r>
              <a:rPr lang="zh-TW" altLang="en-US" sz="2200" b="0" dirty="0">
                <a:latin typeface="標楷體" pitchFamily="65" charset="-120"/>
                <a:ea typeface="標楷體" pitchFamily="65" charset="-120"/>
              </a:rPr>
              <a:t>用地之建蔽率、容積率訂定規定</a:t>
            </a:r>
            <a:r>
              <a:rPr lang="en-US" altLang="zh-TW" sz="2200" b="0" dirty="0">
                <a:latin typeface="標楷體" pitchFamily="65" charset="-120"/>
                <a:ea typeface="標楷體" pitchFamily="65" charset="-120"/>
              </a:rPr>
              <a:t>(</a:t>
            </a:r>
            <a:r>
              <a:rPr lang="zh-TW" altLang="en-US" sz="2200" b="0" dirty="0" smtClean="0">
                <a:latin typeface="標楷體" pitchFamily="65" charset="-120"/>
                <a:ea typeface="標楷體" pitchFamily="65" charset="-120"/>
              </a:rPr>
              <a:t>第</a:t>
            </a:r>
            <a:r>
              <a:rPr lang="en-US" altLang="zh-TW" sz="2200" b="0" dirty="0" smtClean="0">
                <a:latin typeface="標楷體" pitchFamily="65" charset="-120"/>
                <a:ea typeface="標楷體" pitchFamily="65" charset="-120"/>
              </a:rPr>
              <a:t>33</a:t>
            </a:r>
            <a:r>
              <a:rPr lang="zh-TW" altLang="en-US" sz="2200" b="0" dirty="0" smtClean="0">
                <a:latin typeface="標楷體" pitchFamily="65" charset="-120"/>
                <a:ea typeface="標楷體" pitchFamily="65" charset="-120"/>
              </a:rPr>
              <a:t>點</a:t>
            </a:r>
            <a:r>
              <a:rPr lang="en-US" altLang="zh-TW" sz="2200" b="0" dirty="0">
                <a:latin typeface="標楷體" pitchFamily="65" charset="-120"/>
                <a:ea typeface="標楷體" pitchFamily="65" charset="-120"/>
              </a:rPr>
              <a:t>)</a:t>
            </a:r>
            <a:r>
              <a:rPr lang="zh-TW" altLang="en-US" sz="2200" b="0" dirty="0" smtClean="0">
                <a:latin typeface="標楷體" pitchFamily="65" charset="-120"/>
                <a:ea typeface="標楷體" pitchFamily="65" charset="-120"/>
              </a:rPr>
              <a:t>。</a:t>
            </a:r>
            <a:endParaRPr lang="en-US" altLang="zh-TW" sz="2200" b="0" dirty="0" smtClean="0">
              <a:latin typeface="標楷體" pitchFamily="65" charset="-120"/>
              <a:ea typeface="標楷體" pitchFamily="65" charset="-120"/>
            </a:endParaRPr>
          </a:p>
          <a:p>
            <a:pPr marL="457200" indent="-457200" algn="l">
              <a:buFont typeface="+mj-ea"/>
              <a:buAutoNum type="ea1ChtPeriod"/>
            </a:pPr>
            <a:r>
              <a:rPr lang="zh-TW" altLang="en-US" sz="2200" b="0" dirty="0" smtClean="0">
                <a:latin typeface="標楷體" pitchFamily="65" charset="-120"/>
                <a:ea typeface="標楷體" pitchFamily="65" charset="-120"/>
              </a:rPr>
              <a:t>退縮</a:t>
            </a:r>
            <a:r>
              <a:rPr lang="zh-TW" altLang="en-US" sz="2200" b="0" dirty="0">
                <a:latin typeface="標楷體" pitchFamily="65" charset="-120"/>
                <a:ea typeface="標楷體" pitchFamily="65" charset="-120"/>
              </a:rPr>
              <a:t>建築標準規定及執行上有困難之處理</a:t>
            </a:r>
            <a:r>
              <a:rPr lang="en-US" altLang="zh-TW" sz="2200" b="0" dirty="0">
                <a:latin typeface="標楷體" pitchFamily="65" charset="-120"/>
                <a:ea typeface="標楷體" pitchFamily="65" charset="-120"/>
              </a:rPr>
              <a:t>(</a:t>
            </a:r>
            <a:r>
              <a:rPr lang="zh-TW" altLang="en-US" sz="2200" b="0" dirty="0">
                <a:latin typeface="標楷體" pitchFamily="65" charset="-120"/>
                <a:ea typeface="標楷體" pitchFamily="65" charset="-120"/>
              </a:rPr>
              <a:t>第</a:t>
            </a:r>
            <a:r>
              <a:rPr lang="en-US" altLang="zh-TW" sz="2200" b="0" dirty="0" smtClean="0">
                <a:latin typeface="標楷體" pitchFamily="65" charset="-120"/>
                <a:ea typeface="標楷體" pitchFamily="65" charset="-120"/>
              </a:rPr>
              <a:t>34</a:t>
            </a:r>
            <a:r>
              <a:rPr lang="zh-TW" altLang="en-US" sz="2200" b="0" dirty="0" smtClean="0">
                <a:latin typeface="標楷體" pitchFamily="65" charset="-120"/>
                <a:ea typeface="標楷體" pitchFamily="65" charset="-120"/>
              </a:rPr>
              <a:t>點</a:t>
            </a:r>
            <a:r>
              <a:rPr lang="zh-TW" altLang="en-US" sz="2200" b="0" dirty="0">
                <a:latin typeface="標楷體" pitchFamily="65" charset="-120"/>
                <a:ea typeface="標楷體" pitchFamily="65" charset="-120"/>
              </a:rPr>
              <a:t>至第</a:t>
            </a:r>
            <a:r>
              <a:rPr lang="en-US" altLang="zh-TW" sz="2200" b="0" dirty="0" smtClean="0">
                <a:latin typeface="標楷體" pitchFamily="65" charset="-120"/>
                <a:ea typeface="標楷體" pitchFamily="65" charset="-120"/>
              </a:rPr>
              <a:t>36</a:t>
            </a:r>
            <a:r>
              <a:rPr lang="zh-TW" altLang="en-US" sz="2200" b="0" dirty="0" smtClean="0">
                <a:latin typeface="標楷體" pitchFamily="65" charset="-120"/>
                <a:ea typeface="標楷體" pitchFamily="65" charset="-120"/>
              </a:rPr>
              <a:t>點</a:t>
            </a:r>
            <a:r>
              <a:rPr lang="en-US" altLang="zh-TW" sz="2200" b="0" dirty="0">
                <a:latin typeface="標楷體" pitchFamily="65" charset="-120"/>
                <a:ea typeface="標楷體" pitchFamily="65" charset="-120"/>
              </a:rPr>
              <a:t>)</a:t>
            </a:r>
            <a:r>
              <a:rPr lang="zh-TW" altLang="en-US" sz="2200" b="0" dirty="0" smtClean="0">
                <a:latin typeface="標楷體" pitchFamily="65" charset="-120"/>
                <a:ea typeface="標楷體" pitchFamily="65" charset="-120"/>
              </a:rPr>
              <a:t>。</a:t>
            </a:r>
            <a:endParaRPr lang="en-US" altLang="zh-TW" sz="2200" b="0" dirty="0" smtClean="0">
              <a:latin typeface="標楷體" pitchFamily="65" charset="-120"/>
              <a:ea typeface="標楷體" pitchFamily="65" charset="-120"/>
            </a:endParaRPr>
          </a:p>
          <a:p>
            <a:pPr marL="457200" indent="-457200" algn="l">
              <a:buFont typeface="+mj-ea"/>
              <a:buAutoNum type="ea1ChtPeriod"/>
            </a:pPr>
            <a:r>
              <a:rPr lang="zh-TW" altLang="en-US" sz="2200" b="0" dirty="0" smtClean="0">
                <a:latin typeface="標楷體" pitchFamily="65" charset="-120"/>
                <a:ea typeface="標楷體" pitchFamily="65" charset="-120"/>
              </a:rPr>
              <a:t>分區使用干擾或衝突之處置</a:t>
            </a:r>
            <a:r>
              <a:rPr lang="en-US" altLang="zh-TW" sz="2200" b="0" dirty="0" smtClean="0">
                <a:latin typeface="標楷體" pitchFamily="65" charset="-120"/>
                <a:ea typeface="標楷體" pitchFamily="65" charset="-120"/>
              </a:rPr>
              <a:t>(</a:t>
            </a:r>
            <a:r>
              <a:rPr lang="zh-TW" altLang="en-US" sz="2200" b="0" dirty="0" smtClean="0">
                <a:latin typeface="標楷體" pitchFamily="65" charset="-120"/>
                <a:ea typeface="標楷體" pitchFamily="65" charset="-120"/>
              </a:rPr>
              <a:t>第</a:t>
            </a:r>
            <a:r>
              <a:rPr lang="en-US" altLang="zh-TW" sz="2200" b="0" dirty="0" smtClean="0">
                <a:latin typeface="標楷體" pitchFamily="65" charset="-120"/>
                <a:ea typeface="標楷體" pitchFamily="65" charset="-120"/>
              </a:rPr>
              <a:t>38</a:t>
            </a:r>
            <a:r>
              <a:rPr lang="zh-TW" altLang="en-US" sz="2200" b="0" dirty="0" smtClean="0">
                <a:latin typeface="標楷體" pitchFamily="65" charset="-120"/>
                <a:ea typeface="標楷體" pitchFamily="65" charset="-120"/>
              </a:rPr>
              <a:t>點</a:t>
            </a:r>
            <a:r>
              <a:rPr lang="en-US" altLang="zh-TW" sz="2200" b="0" dirty="0" smtClean="0">
                <a:latin typeface="標楷體" pitchFamily="65" charset="-120"/>
                <a:ea typeface="標楷體" pitchFamily="65" charset="-120"/>
              </a:rPr>
              <a:t>)</a:t>
            </a:r>
          </a:p>
          <a:p>
            <a:pPr marL="457200" indent="-457200" algn="l">
              <a:buFont typeface="+mj-ea"/>
              <a:buAutoNum type="ea1ChtPeriod"/>
            </a:pPr>
            <a:r>
              <a:rPr lang="zh-TW" altLang="en-US" sz="2200" b="0" dirty="0" smtClean="0">
                <a:latin typeface="標楷體" pitchFamily="65" charset="-120"/>
                <a:ea typeface="標楷體" pitchFamily="65" charset="-120"/>
              </a:rPr>
              <a:t>本</a:t>
            </a:r>
            <a:r>
              <a:rPr lang="zh-TW" altLang="en-US" sz="2200" b="0" dirty="0">
                <a:latin typeface="標楷體" pitchFamily="65" charset="-120"/>
                <a:ea typeface="標楷體" pitchFamily="65" charset="-120"/>
              </a:rPr>
              <a:t>計畫區內既有軍事</a:t>
            </a:r>
            <a:r>
              <a:rPr lang="zh-TW" altLang="en-US" sz="2200" b="0" dirty="0" smtClean="0">
                <a:latin typeface="標楷體" pitchFamily="65" charset="-120"/>
                <a:ea typeface="標楷體" pitchFamily="65" charset="-120"/>
              </a:rPr>
              <a:t>設施或整體開發區安置設施之</a:t>
            </a:r>
            <a:r>
              <a:rPr lang="zh-TW" altLang="en-US" sz="2200" b="0" dirty="0">
                <a:latin typeface="標楷體" pitchFamily="65" charset="-120"/>
                <a:ea typeface="標楷體" pitchFamily="65" charset="-120"/>
              </a:rPr>
              <a:t>管制規定</a:t>
            </a:r>
            <a:r>
              <a:rPr lang="en-US" altLang="zh-TW" sz="2200" b="0" dirty="0">
                <a:latin typeface="標楷體" pitchFamily="65" charset="-120"/>
                <a:ea typeface="標楷體" pitchFamily="65" charset="-120"/>
              </a:rPr>
              <a:t>(</a:t>
            </a:r>
            <a:r>
              <a:rPr lang="zh-TW" altLang="en-US" sz="2200" b="0" dirty="0">
                <a:latin typeface="標楷體" pitchFamily="65" charset="-120"/>
                <a:ea typeface="標楷體" pitchFamily="65" charset="-120"/>
              </a:rPr>
              <a:t>第</a:t>
            </a:r>
            <a:r>
              <a:rPr lang="en-US" altLang="zh-TW" sz="2200" b="0" dirty="0" smtClean="0">
                <a:latin typeface="標楷體" pitchFamily="65" charset="-120"/>
                <a:ea typeface="標楷體" pitchFamily="65" charset="-120"/>
              </a:rPr>
              <a:t>39</a:t>
            </a:r>
            <a:r>
              <a:rPr lang="zh-TW" altLang="en-US" sz="2200" b="0" dirty="0" smtClean="0">
                <a:latin typeface="標楷體" pitchFamily="65" charset="-120"/>
                <a:ea typeface="標楷體" pitchFamily="65" charset="-120"/>
              </a:rPr>
              <a:t>點</a:t>
            </a:r>
            <a:r>
              <a:rPr lang="en-US" altLang="zh-TW" sz="2200" b="0" dirty="0">
                <a:latin typeface="標楷體" pitchFamily="65" charset="-120"/>
                <a:ea typeface="標楷體" pitchFamily="65" charset="-120"/>
              </a:rPr>
              <a:t>)</a:t>
            </a:r>
            <a:r>
              <a:rPr lang="zh-TW" altLang="en-US" sz="2200" b="0" dirty="0" smtClean="0">
                <a:latin typeface="標楷體" pitchFamily="65" charset="-120"/>
                <a:ea typeface="標楷體" pitchFamily="65" charset="-120"/>
              </a:rPr>
              <a:t>。</a:t>
            </a:r>
            <a:endParaRPr lang="en-US" altLang="zh-TW" sz="2200" b="0" dirty="0" smtClean="0">
              <a:latin typeface="標楷體" pitchFamily="65" charset="-120"/>
              <a:ea typeface="標楷體" pitchFamily="65" charset="-120"/>
            </a:endParaRPr>
          </a:p>
          <a:p>
            <a:pPr marL="457200" indent="-457200" algn="l">
              <a:buFont typeface="+mj-ea"/>
              <a:buAutoNum type="ea1ChtPeriod"/>
            </a:pPr>
            <a:r>
              <a:rPr kumimoji="0" lang="zh-TW" altLang="en-US" sz="2200" b="0" dirty="0" smtClean="0">
                <a:latin typeface="標楷體" pitchFamily="65" charset="-120"/>
                <a:ea typeface="標楷體" pitchFamily="65" charset="-120"/>
              </a:rPr>
              <a:t>都市</a:t>
            </a:r>
            <a:r>
              <a:rPr kumimoji="0" lang="zh-TW" altLang="en-US" sz="2200" b="0" dirty="0">
                <a:latin typeface="標楷體" pitchFamily="65" charset="-120"/>
                <a:ea typeface="標楷體" pitchFamily="65" charset="-120"/>
              </a:rPr>
              <a:t>計畫發布實施後，不合分區使用之規定</a:t>
            </a:r>
            <a:r>
              <a:rPr kumimoji="0" lang="en-US" altLang="zh-TW" sz="2200" b="0" dirty="0">
                <a:latin typeface="標楷體" pitchFamily="65" charset="-120"/>
                <a:ea typeface="標楷體" pitchFamily="65" charset="-120"/>
              </a:rPr>
              <a:t>(</a:t>
            </a:r>
            <a:r>
              <a:rPr kumimoji="0" lang="zh-TW" altLang="en-US" sz="2200" b="0" dirty="0" smtClean="0">
                <a:latin typeface="標楷體" pitchFamily="65" charset="-120"/>
                <a:ea typeface="標楷體" pitchFamily="65" charset="-120"/>
              </a:rPr>
              <a:t>第</a:t>
            </a:r>
            <a:r>
              <a:rPr kumimoji="0" lang="en-US" altLang="zh-TW" sz="2200" b="0" dirty="0" smtClean="0">
                <a:latin typeface="標楷體" pitchFamily="65" charset="-120"/>
                <a:ea typeface="標楷體" pitchFamily="65" charset="-120"/>
              </a:rPr>
              <a:t>40</a:t>
            </a:r>
            <a:r>
              <a:rPr kumimoji="0" lang="zh-TW" altLang="en-US" sz="2200" b="0" dirty="0" smtClean="0">
                <a:latin typeface="標楷體" pitchFamily="65" charset="-120"/>
                <a:ea typeface="標楷體" pitchFamily="65" charset="-120"/>
              </a:rPr>
              <a:t>點</a:t>
            </a:r>
            <a:r>
              <a:rPr kumimoji="0" lang="en-US" altLang="zh-TW" sz="2200" b="0" dirty="0">
                <a:latin typeface="標楷體" pitchFamily="65" charset="-120"/>
                <a:ea typeface="標楷體" pitchFamily="65" charset="-120"/>
              </a:rPr>
              <a:t>)</a:t>
            </a:r>
            <a:r>
              <a:rPr kumimoji="0" lang="zh-TW" altLang="en-US" sz="2200" b="0" dirty="0" smtClean="0">
                <a:latin typeface="標楷體" pitchFamily="65" charset="-120"/>
                <a:ea typeface="標楷體" pitchFamily="65" charset="-120"/>
              </a:rPr>
              <a:t>。</a:t>
            </a:r>
            <a:endParaRPr kumimoji="0" lang="en-US" altLang="zh-TW" sz="2200" b="0" dirty="0" smtClean="0">
              <a:latin typeface="標楷體" pitchFamily="65" charset="-120"/>
              <a:ea typeface="標楷體" pitchFamily="65" charset="-120"/>
            </a:endParaRPr>
          </a:p>
          <a:p>
            <a:pPr marL="457200" indent="-457200" algn="l">
              <a:buFont typeface="+mj-ea"/>
              <a:buAutoNum type="ea1ChtPeriod"/>
            </a:pPr>
            <a:r>
              <a:rPr lang="zh-TW" altLang="en-US" sz="2200" b="0" dirty="0" smtClean="0">
                <a:latin typeface="標楷體" pitchFamily="65" charset="-120"/>
                <a:ea typeface="標楷體" pitchFamily="65" charset="-120"/>
              </a:rPr>
              <a:t>施行</a:t>
            </a:r>
            <a:r>
              <a:rPr lang="zh-TW" altLang="en-US" sz="2200" b="0" dirty="0">
                <a:latin typeface="標楷體" pitchFamily="65" charset="-120"/>
                <a:ea typeface="標楷體" pitchFamily="65" charset="-120"/>
              </a:rPr>
              <a:t>日規定</a:t>
            </a:r>
            <a:r>
              <a:rPr lang="en-US" altLang="zh-TW" sz="2200" b="0" dirty="0">
                <a:latin typeface="標楷體" pitchFamily="65" charset="-120"/>
                <a:ea typeface="標楷體" pitchFamily="65" charset="-120"/>
              </a:rPr>
              <a:t>(</a:t>
            </a:r>
            <a:r>
              <a:rPr lang="zh-TW" altLang="en-US" sz="2200" b="0" dirty="0" smtClean="0">
                <a:latin typeface="標楷體" pitchFamily="65" charset="-120"/>
                <a:ea typeface="標楷體" pitchFamily="65" charset="-120"/>
              </a:rPr>
              <a:t>第</a:t>
            </a:r>
            <a:r>
              <a:rPr lang="en-US" altLang="zh-TW" sz="2200" b="0" dirty="0" smtClean="0">
                <a:latin typeface="標楷體" pitchFamily="65" charset="-120"/>
                <a:ea typeface="標楷體" pitchFamily="65" charset="-120"/>
              </a:rPr>
              <a:t>41</a:t>
            </a:r>
            <a:r>
              <a:rPr lang="zh-TW" altLang="en-US" sz="2200" b="0" dirty="0" smtClean="0">
                <a:latin typeface="標楷體" pitchFamily="65" charset="-120"/>
                <a:ea typeface="標楷體" pitchFamily="65" charset="-120"/>
              </a:rPr>
              <a:t>點</a:t>
            </a:r>
            <a:r>
              <a:rPr lang="en-US" altLang="zh-TW" sz="2200" b="0" dirty="0">
                <a:latin typeface="標楷體" pitchFamily="65" charset="-120"/>
                <a:ea typeface="標楷體" pitchFamily="65" charset="-120"/>
              </a:rPr>
              <a:t>)</a:t>
            </a:r>
            <a:r>
              <a:rPr lang="zh-TW" altLang="en-US" sz="2200" b="0" dirty="0">
                <a:latin typeface="標楷體" pitchFamily="65" charset="-120"/>
                <a:ea typeface="標楷體" pitchFamily="65" charset="-120"/>
              </a:rPr>
              <a:t>。</a:t>
            </a:r>
          </a:p>
        </p:txBody>
      </p:sp>
    </p:spTree>
    <p:extLst>
      <p:ext uri="{BB962C8B-B14F-4D97-AF65-F5344CB8AC3E}">
        <p14:creationId xmlns:p14="http://schemas.microsoft.com/office/powerpoint/2010/main" val="22840491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07531" name="Rectangle 4"/>
          <p:cNvSpPr>
            <a:spLocks noChangeArrowheads="1"/>
          </p:cNvSpPr>
          <p:nvPr/>
        </p:nvSpPr>
        <p:spPr bwMode="auto">
          <a:xfrm>
            <a:off x="527050" y="176213"/>
            <a:ext cx="861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a:ea typeface="標楷體" pitchFamily="65" charset="-120"/>
              </a:rPr>
              <a:t>土地使用分區管制</a:t>
            </a:r>
            <a:endParaRPr lang="zh-TW" altLang="en-US" b="0">
              <a:solidFill>
                <a:srgbClr val="0000FF"/>
              </a:solidFill>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文字方塊 1"/>
          <p:cNvSpPr txBox="1"/>
          <p:nvPr/>
        </p:nvSpPr>
        <p:spPr>
          <a:xfrm>
            <a:off x="539750" y="1079500"/>
            <a:ext cx="8208714" cy="5262979"/>
          </a:xfrm>
          <a:prstGeom prst="rect">
            <a:avLst/>
          </a:prstGeom>
          <a:noFill/>
        </p:spPr>
        <p:txBody>
          <a:bodyPr wrap="square" rtlCol="0">
            <a:spAutoFit/>
          </a:bodyPr>
          <a:lstStyle/>
          <a:p>
            <a:pPr marL="457200" indent="-457200" algn="l">
              <a:buFont typeface="+mj-ea"/>
              <a:buAutoNum type="ea1ChtPeriod"/>
            </a:pPr>
            <a:r>
              <a:rPr lang="zh-TW" altLang="en-US" sz="2400" b="0" dirty="0" smtClean="0">
                <a:latin typeface="標楷體" pitchFamily="65" charset="-120"/>
                <a:ea typeface="標楷體" pitchFamily="65" charset="-120"/>
              </a:rPr>
              <a:t>依</a:t>
            </a:r>
            <a:r>
              <a:rPr lang="zh-TW" altLang="en-US" sz="2400" b="0" dirty="0">
                <a:latin typeface="標楷體" pitchFamily="65" charset="-120"/>
                <a:ea typeface="標楷體" pitchFamily="65" charset="-120"/>
              </a:rPr>
              <a:t>都市計畫法第三十二條規定訂定之。</a:t>
            </a:r>
          </a:p>
          <a:p>
            <a:pPr marL="457200" indent="-457200" algn="l">
              <a:buFont typeface="+mj-ea"/>
              <a:buAutoNum type="ea1ChtPeriod"/>
            </a:pPr>
            <a:r>
              <a:rPr lang="zh-TW" altLang="en-US" sz="2400" b="0" dirty="0" smtClean="0">
                <a:latin typeface="標楷體" pitchFamily="65" charset="-120"/>
                <a:ea typeface="標楷體" pitchFamily="65" charset="-120"/>
              </a:rPr>
              <a:t>本</a:t>
            </a:r>
            <a:r>
              <a:rPr lang="zh-TW" altLang="en-US" sz="2400" b="0" dirty="0">
                <a:latin typeface="標楷體" pitchFamily="65" charset="-120"/>
                <a:ea typeface="標楷體" pitchFamily="65" charset="-120"/>
              </a:rPr>
              <a:t>計畫區內之土地使用管制，應依</a:t>
            </a:r>
            <a:r>
              <a:rPr lang="zh-TW" altLang="en-US" sz="2400" b="0" dirty="0">
                <a:solidFill>
                  <a:srgbClr val="FF0000"/>
                </a:solidFill>
                <a:latin typeface="標楷體" pitchFamily="65" charset="-120"/>
                <a:ea typeface="標楷體" pitchFamily="65" charset="-120"/>
              </a:rPr>
              <a:t>本要點及各細部</a:t>
            </a:r>
            <a:r>
              <a:rPr lang="zh-TW" altLang="en-US" sz="2400" b="0" dirty="0" smtClean="0">
                <a:solidFill>
                  <a:srgbClr val="FF0000"/>
                </a:solidFill>
                <a:latin typeface="標楷體" pitchFamily="65" charset="-120"/>
                <a:ea typeface="標楷體" pitchFamily="65" charset="-120"/>
              </a:rPr>
              <a:t>計畫規定</a:t>
            </a:r>
            <a:r>
              <a:rPr lang="zh-TW" altLang="en-US" sz="2400" b="0" dirty="0">
                <a:latin typeface="標楷體" pitchFamily="65" charset="-120"/>
                <a:ea typeface="標楷體" pitchFamily="65" charset="-120"/>
              </a:rPr>
              <a:t>辦理</a:t>
            </a:r>
            <a:r>
              <a:rPr lang="zh-TW" altLang="en-US" sz="2400" b="0" dirty="0" smtClean="0">
                <a:latin typeface="標楷體" pitchFamily="65" charset="-120"/>
                <a:ea typeface="標楷體" pitchFamily="65" charset="-120"/>
              </a:rPr>
              <a:t>。</a:t>
            </a:r>
            <a:endParaRPr lang="en-US" altLang="zh-TW" sz="2400" b="0" dirty="0" smtClean="0">
              <a:latin typeface="標楷體" pitchFamily="65" charset="-120"/>
              <a:ea typeface="標楷體" pitchFamily="65" charset="-120"/>
            </a:endParaRPr>
          </a:p>
          <a:p>
            <a:pPr marL="457200" indent="-457200" algn="l">
              <a:buFont typeface="+mj-ea"/>
              <a:buAutoNum type="ea1ChtPeriod"/>
            </a:pPr>
            <a:r>
              <a:rPr lang="zh-TW" altLang="en-US" sz="2400" b="0" dirty="0" smtClean="0">
                <a:latin typeface="標楷體" pitchFamily="65" charset="-120"/>
                <a:ea typeface="標楷體" pitchFamily="65" charset="-120"/>
              </a:rPr>
              <a:t>都市</a:t>
            </a:r>
            <a:r>
              <a:rPr lang="zh-TW" altLang="en-US" sz="2400" b="0" dirty="0">
                <a:latin typeface="標楷體" pitchFamily="65" charset="-120"/>
                <a:ea typeface="標楷體" pitchFamily="65" charset="-120"/>
              </a:rPr>
              <a:t>計畫範圍內土地得視實際發展情形，劃定下列各種使用區，分別限制其使用：（一）住宅區。（二）商業區。</a:t>
            </a:r>
            <a:r>
              <a:rPr lang="en-US" altLang="zh-TW" sz="2400" b="0" dirty="0" smtClean="0">
                <a:latin typeface="標楷體" pitchFamily="65" charset="-120"/>
                <a:ea typeface="標楷體" pitchFamily="65" charset="-120"/>
              </a:rPr>
              <a:t>…</a:t>
            </a:r>
            <a:r>
              <a:rPr lang="zh-TW" altLang="en-US" sz="2400" b="0" dirty="0" smtClean="0">
                <a:latin typeface="標楷體" pitchFamily="65" charset="-120"/>
                <a:ea typeface="標楷體" pitchFamily="65" charset="-120"/>
              </a:rPr>
              <a:t>都市</a:t>
            </a:r>
            <a:r>
              <a:rPr lang="zh-TW" altLang="en-US" sz="2400" b="0" dirty="0">
                <a:latin typeface="標楷體" pitchFamily="65" charset="-120"/>
                <a:ea typeface="標楷體" pitchFamily="65" charset="-120"/>
              </a:rPr>
              <a:t>計畫地區得依都市階層及規模，考量地方特性及實際發展需要，於細部計畫內對住宅區、商業區再予細分，予以不同程度管制。</a:t>
            </a:r>
            <a:endParaRPr lang="en-US" altLang="zh-TW" sz="2400" b="0" dirty="0">
              <a:latin typeface="標楷體" pitchFamily="65" charset="-120"/>
              <a:ea typeface="標楷體" pitchFamily="65" charset="-120"/>
            </a:endParaRPr>
          </a:p>
          <a:p>
            <a:pPr marL="457200" indent="-457200" algn="l">
              <a:buFont typeface="+mj-ea"/>
              <a:buAutoNum type="ea1ChtPeriod"/>
            </a:pPr>
            <a:r>
              <a:rPr lang="zh-TW" altLang="en-US" sz="2400" b="0" dirty="0" smtClean="0">
                <a:latin typeface="標楷體" pitchFamily="65" charset="-120"/>
                <a:ea typeface="標楷體" pitchFamily="65" charset="-120"/>
              </a:rPr>
              <a:t>住宅區</a:t>
            </a:r>
            <a:r>
              <a:rPr lang="zh-TW" altLang="en-US" sz="2400" b="0" dirty="0">
                <a:latin typeface="標楷體" pitchFamily="65" charset="-120"/>
                <a:ea typeface="標楷體" pitchFamily="65" charset="-120"/>
              </a:rPr>
              <a:t>為保護居住環境而劃定，區內土地於各細部</a:t>
            </a:r>
            <a:r>
              <a:rPr lang="zh-TW" altLang="en-US" sz="2400" b="0" dirty="0" smtClean="0">
                <a:latin typeface="標楷體" pitchFamily="65" charset="-120"/>
                <a:ea typeface="標楷體" pitchFamily="65" charset="-120"/>
              </a:rPr>
              <a:t>計畫內</a:t>
            </a:r>
            <a:r>
              <a:rPr lang="zh-TW" altLang="en-US" sz="2400" b="0" dirty="0">
                <a:latin typeface="標楷體" pitchFamily="65" charset="-120"/>
                <a:ea typeface="標楷體" pitchFamily="65" charset="-120"/>
              </a:rPr>
              <a:t>再予細分</a:t>
            </a:r>
            <a:r>
              <a:rPr lang="zh-TW" altLang="en-US" sz="2400" b="0" dirty="0" smtClean="0">
                <a:latin typeface="標楷體" pitchFamily="65" charset="-120"/>
                <a:ea typeface="標楷體" pitchFamily="65" charset="-120"/>
              </a:rPr>
              <a:t>，予以</a:t>
            </a:r>
            <a:r>
              <a:rPr lang="zh-TW" altLang="en-US" sz="2400" b="0" dirty="0">
                <a:latin typeface="標楷體" pitchFamily="65" charset="-120"/>
                <a:ea typeface="標楷體" pitchFamily="65" charset="-120"/>
              </a:rPr>
              <a:t>不同程度管制，相關管制依各細部</a:t>
            </a:r>
            <a:r>
              <a:rPr lang="zh-TW" altLang="en-US" sz="2400" b="0" dirty="0" smtClean="0">
                <a:latin typeface="標楷體" pitchFamily="65" charset="-120"/>
                <a:ea typeface="標楷體" pitchFamily="65" charset="-120"/>
              </a:rPr>
              <a:t>計畫規定</a:t>
            </a:r>
            <a:r>
              <a:rPr lang="zh-TW" altLang="en-US" sz="2400" b="0" dirty="0">
                <a:latin typeface="標楷體" pitchFamily="65" charset="-120"/>
                <a:ea typeface="標楷體" pitchFamily="65" charset="-120"/>
              </a:rPr>
              <a:t>辦理。</a:t>
            </a:r>
          </a:p>
          <a:p>
            <a:pPr marL="457200" indent="-457200" algn="l">
              <a:buFont typeface="+mj-ea"/>
              <a:buAutoNum type="ea1ChtPeriod"/>
            </a:pPr>
            <a:r>
              <a:rPr lang="zh-TW" altLang="en-US" sz="2400" b="0" dirty="0" smtClean="0">
                <a:latin typeface="標楷體" pitchFamily="65" charset="-120"/>
                <a:ea typeface="標楷體" pitchFamily="65" charset="-120"/>
              </a:rPr>
              <a:t>商業區</a:t>
            </a:r>
            <a:r>
              <a:rPr lang="zh-TW" altLang="en-US" sz="2400" b="0" dirty="0">
                <a:latin typeface="標楷體" pitchFamily="65" charset="-120"/>
                <a:ea typeface="標楷體" pitchFamily="65" charset="-120"/>
              </a:rPr>
              <a:t>為促進商業發展而劃定，區內土地於各細部計畫內再予細分</a:t>
            </a:r>
            <a:r>
              <a:rPr lang="zh-TW" altLang="en-US" sz="2400" b="0" dirty="0" smtClean="0">
                <a:latin typeface="標楷體" pitchFamily="65" charset="-120"/>
                <a:ea typeface="標楷體" pitchFamily="65" charset="-120"/>
              </a:rPr>
              <a:t>，予以</a:t>
            </a:r>
            <a:r>
              <a:rPr lang="zh-TW" altLang="en-US" sz="2400" b="0" dirty="0">
                <a:latin typeface="標楷體" pitchFamily="65" charset="-120"/>
                <a:ea typeface="標楷體" pitchFamily="65" charset="-120"/>
              </a:rPr>
              <a:t>不同程度管制，相關管制依各細部計畫規定辦理。</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0" y="0"/>
            <a:ext cx="1079500" cy="1079500"/>
          </a:xfrm>
          <a:prstGeom prst="ellipse">
            <a:avLst/>
          </a:prstGeom>
          <a:solidFill>
            <a:srgbClr val="66CC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TW" altLang="en-US"/>
          </a:p>
        </p:txBody>
      </p:sp>
      <p:sp>
        <p:nvSpPr>
          <p:cNvPr id="107523" name="Line 3"/>
          <p:cNvSpPr>
            <a:spLocks noChangeShapeType="1"/>
          </p:cNvSpPr>
          <p:nvPr/>
        </p:nvSpPr>
        <p:spPr bwMode="auto">
          <a:xfrm>
            <a:off x="63500" y="803275"/>
            <a:ext cx="6118225" cy="4763"/>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07531" name="Rectangle 4"/>
          <p:cNvSpPr>
            <a:spLocks noChangeArrowheads="1"/>
          </p:cNvSpPr>
          <p:nvPr/>
        </p:nvSpPr>
        <p:spPr bwMode="auto">
          <a:xfrm>
            <a:off x="527050" y="176213"/>
            <a:ext cx="8616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zh-TW" altLang="en-US" dirty="0">
                <a:ea typeface="標楷體" pitchFamily="65" charset="-120"/>
              </a:rPr>
              <a:t>土地使用分區</a:t>
            </a:r>
            <a:r>
              <a:rPr lang="zh-TW" altLang="en-US" dirty="0" smtClean="0">
                <a:ea typeface="標楷體" pitchFamily="65" charset="-120"/>
              </a:rPr>
              <a:t>管制</a:t>
            </a:r>
            <a:r>
              <a:rPr lang="en-US" altLang="zh-TW" sz="2200" b="0" dirty="0" smtClean="0">
                <a:ea typeface="標楷體" pitchFamily="65" charset="-120"/>
              </a:rPr>
              <a:t>-</a:t>
            </a:r>
            <a:r>
              <a:rPr kumimoji="0" lang="zh-TW" altLang="en-US" sz="2400" b="0" u="sng" dirty="0">
                <a:solidFill>
                  <a:srgbClr val="0000FF"/>
                </a:solidFill>
                <a:latin typeface="標楷體" pitchFamily="65" charset="-120"/>
                <a:ea typeface="標楷體" pitchFamily="65" charset="-120"/>
              </a:rPr>
              <a:t>金城</a:t>
            </a:r>
            <a:r>
              <a:rPr kumimoji="0" lang="zh-TW" altLang="en-US" sz="2400" b="0" dirty="0">
                <a:solidFill>
                  <a:srgbClr val="0000FF"/>
                </a:solidFill>
                <a:latin typeface="標楷體" pitchFamily="65" charset="-120"/>
                <a:ea typeface="標楷體" pitchFamily="65" charset="-120"/>
              </a:rPr>
              <a:t>細計土地使用分區管制</a:t>
            </a:r>
            <a:r>
              <a:rPr kumimoji="0" lang="zh-TW" altLang="en-US" sz="2400" b="0" dirty="0" smtClean="0">
                <a:solidFill>
                  <a:srgbClr val="0000FF"/>
                </a:solidFill>
                <a:latin typeface="標楷體" pitchFamily="65" charset="-120"/>
                <a:ea typeface="標楷體" pitchFamily="65" charset="-120"/>
              </a:rPr>
              <a:t>要點</a:t>
            </a:r>
            <a:endParaRPr kumimoji="0" lang="zh-TW" altLang="en-US" sz="2400" b="0" u="sng" dirty="0">
              <a:solidFill>
                <a:srgbClr val="0000FF"/>
              </a:solidFill>
              <a:latin typeface="標楷體" pitchFamily="65" charset="-120"/>
              <a:ea typeface="標楷體" pitchFamily="65" charset="-120"/>
            </a:endParaRPr>
          </a:p>
        </p:txBody>
      </p:sp>
      <p:cxnSp>
        <p:nvCxnSpPr>
          <p:cNvPr id="107532" name="AutoShape 12"/>
          <p:cNvCxnSpPr>
            <a:cxnSpLocks noChangeShapeType="1"/>
          </p:cNvCxnSpPr>
          <p:nvPr/>
        </p:nvCxnSpPr>
        <p:spPr bwMode="auto">
          <a:xfrm rot="5400000">
            <a:off x="4607718" y="2240757"/>
            <a:ext cx="1223963" cy="1873250"/>
          </a:xfrm>
          <a:prstGeom prst="bentConnector3">
            <a:avLst>
              <a:gd name="adj1" fmla="val 49935"/>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12" name="表格 11"/>
          <p:cNvGraphicFramePr>
            <a:graphicFrameLocks noGrp="1"/>
          </p:cNvGraphicFramePr>
          <p:nvPr>
            <p:extLst>
              <p:ext uri="{D42A27DB-BD31-4B8C-83A1-F6EECF244321}">
                <p14:modId xmlns:p14="http://schemas.microsoft.com/office/powerpoint/2010/main" val="985234334"/>
              </p:ext>
            </p:extLst>
          </p:nvPr>
        </p:nvGraphicFramePr>
        <p:xfrm>
          <a:off x="4893238" y="1079500"/>
          <a:ext cx="3694627" cy="5319926"/>
        </p:xfrm>
        <a:graphic>
          <a:graphicData uri="http://schemas.openxmlformats.org/drawingml/2006/table">
            <a:tbl>
              <a:tblPr firstRow="1" bandRow="1">
                <a:tableStyleId>{5C22544A-7EE6-4342-B048-85BDC9FD1C3A}</a:tableStyleId>
              </a:tblPr>
              <a:tblGrid>
                <a:gridCol w="3694627"/>
              </a:tblGrid>
              <a:tr h="322935">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1600" b="1" dirty="0" smtClean="0">
                          <a:solidFill>
                            <a:schemeClr val="tx1"/>
                          </a:solidFill>
                        </a:rPr>
                        <a:t>住宅區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29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00B0F0"/>
                          </a:solidFill>
                        </a:rPr>
                        <a:t>第一種住宅區</a:t>
                      </a:r>
                      <a:r>
                        <a:rPr lang="en-US" altLang="zh-TW" sz="1600" b="1" dirty="0" smtClean="0">
                          <a:solidFill>
                            <a:srgbClr val="00B0F0"/>
                          </a:solidFill>
                        </a:rPr>
                        <a:t>(60</a:t>
                      </a:r>
                      <a:r>
                        <a:rPr lang="zh-TW" altLang="en-US" sz="1600" b="1" dirty="0" smtClean="0">
                          <a:solidFill>
                            <a:srgbClr val="00B0F0"/>
                          </a:solidFill>
                        </a:rPr>
                        <a:t>，</a:t>
                      </a:r>
                      <a:r>
                        <a:rPr lang="en-US" altLang="zh-TW" sz="1600" b="1" dirty="0" smtClean="0">
                          <a:solidFill>
                            <a:srgbClr val="00B0F0"/>
                          </a:solidFill>
                        </a:rPr>
                        <a:t>120)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29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00B050"/>
                          </a:solidFill>
                        </a:rPr>
                        <a:t>第二種住宅區</a:t>
                      </a:r>
                      <a:r>
                        <a:rPr lang="en-US" altLang="zh-TW" sz="1600" b="1" dirty="0" smtClean="0">
                          <a:solidFill>
                            <a:srgbClr val="00B050"/>
                          </a:solidFill>
                        </a:rPr>
                        <a:t>(70/50</a:t>
                      </a:r>
                      <a:r>
                        <a:rPr lang="zh-TW" altLang="en-US" sz="1600" b="1" dirty="0" smtClean="0">
                          <a:solidFill>
                            <a:srgbClr val="00B050"/>
                          </a:solidFill>
                        </a:rPr>
                        <a:t>，</a:t>
                      </a:r>
                      <a:r>
                        <a:rPr lang="en-US" altLang="zh-TW" sz="1600" b="1" dirty="0" smtClean="0">
                          <a:solidFill>
                            <a:srgbClr val="00B050"/>
                          </a:solidFill>
                        </a:rPr>
                        <a:t>180)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29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FF9900"/>
                          </a:solidFill>
                        </a:rPr>
                        <a:t>第三種住宅區</a:t>
                      </a:r>
                      <a:r>
                        <a:rPr lang="en-US" altLang="zh-TW" sz="1600" b="1" dirty="0" smtClean="0">
                          <a:solidFill>
                            <a:srgbClr val="FF9900"/>
                          </a:solidFill>
                        </a:rPr>
                        <a:t>(60/50</a:t>
                      </a:r>
                      <a:r>
                        <a:rPr lang="zh-TW" altLang="en-US" sz="1600" b="1" dirty="0" smtClean="0">
                          <a:solidFill>
                            <a:srgbClr val="FF9900"/>
                          </a:solidFill>
                        </a:rPr>
                        <a:t>，</a:t>
                      </a:r>
                      <a:r>
                        <a:rPr lang="en-US" altLang="zh-TW" sz="1600" b="1" dirty="0" smtClean="0">
                          <a:solidFill>
                            <a:srgbClr val="FF9900"/>
                          </a:solidFill>
                        </a:rPr>
                        <a:t>240)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26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00B050"/>
                          </a:solidFill>
                        </a:rPr>
                        <a:t>第六種住宅區</a:t>
                      </a:r>
                      <a:r>
                        <a:rPr lang="en-US" altLang="zh-TW" sz="1600" b="1" dirty="0" smtClean="0">
                          <a:solidFill>
                            <a:srgbClr val="00B050"/>
                          </a:solidFill>
                        </a:rPr>
                        <a:t>-</a:t>
                      </a:r>
                      <a:r>
                        <a:rPr lang="zh-TW" altLang="en-US" sz="1600" b="1" dirty="0" smtClean="0">
                          <a:solidFill>
                            <a:srgbClr val="00B050"/>
                          </a:solidFill>
                        </a:rPr>
                        <a:t>標準圖，若依本要點第十五條規定申請老屋重建，則其建蔽率為 </a:t>
                      </a:r>
                      <a:r>
                        <a:rPr lang="en-US" altLang="zh-TW" sz="1600" b="1" dirty="0" smtClean="0">
                          <a:solidFill>
                            <a:srgbClr val="00B050"/>
                          </a:solidFill>
                        </a:rPr>
                        <a:t>60%</a:t>
                      </a:r>
                      <a:r>
                        <a:rPr lang="zh-TW" altLang="en-US" sz="1600" b="1" dirty="0" smtClean="0">
                          <a:solidFill>
                            <a:srgbClr val="00B050"/>
                          </a:solidFill>
                        </a:rPr>
                        <a:t>，容積率為</a:t>
                      </a:r>
                      <a:r>
                        <a:rPr lang="en-US" altLang="zh-TW" sz="1600" b="1" dirty="0" smtClean="0">
                          <a:solidFill>
                            <a:srgbClr val="00B050"/>
                          </a:solidFill>
                        </a:rPr>
                        <a:t>240%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2935">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1600" b="1" dirty="0" smtClean="0"/>
                        <a:t>商業區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4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FF99FF"/>
                          </a:solidFill>
                        </a:rPr>
                        <a:t>第一種商業區</a:t>
                      </a:r>
                      <a:r>
                        <a:rPr lang="en-US" altLang="zh-TW" sz="1600" b="1" dirty="0" smtClean="0">
                          <a:solidFill>
                            <a:srgbClr val="FF99FF"/>
                          </a:solidFill>
                        </a:rPr>
                        <a:t>(70</a:t>
                      </a:r>
                      <a:r>
                        <a:rPr lang="zh-TW" altLang="en-US" sz="1600" b="1" dirty="0" smtClean="0">
                          <a:solidFill>
                            <a:srgbClr val="FF99FF"/>
                          </a:solidFill>
                        </a:rPr>
                        <a:t>，</a:t>
                      </a:r>
                      <a:r>
                        <a:rPr lang="en-US" altLang="zh-TW" sz="1600" b="1" dirty="0" smtClean="0">
                          <a:solidFill>
                            <a:srgbClr val="FF99FF"/>
                          </a:solidFill>
                        </a:rPr>
                        <a:t>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4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C00000"/>
                          </a:solidFill>
                        </a:rPr>
                        <a:t>第二種商業區</a:t>
                      </a:r>
                      <a:r>
                        <a:rPr lang="en-US" altLang="zh-TW" sz="1600" b="1" dirty="0" smtClean="0">
                          <a:solidFill>
                            <a:srgbClr val="C00000"/>
                          </a:solidFill>
                        </a:rPr>
                        <a:t>(60</a:t>
                      </a:r>
                      <a:r>
                        <a:rPr lang="zh-TW" altLang="en-US" sz="1600" b="1" dirty="0" smtClean="0">
                          <a:solidFill>
                            <a:srgbClr val="C00000"/>
                          </a:solidFill>
                        </a:rPr>
                        <a:t>，</a:t>
                      </a:r>
                      <a:r>
                        <a:rPr lang="en-US" altLang="zh-TW" sz="1600" b="1" dirty="0" smtClean="0">
                          <a:solidFill>
                            <a:srgbClr val="C00000"/>
                          </a:solidFill>
                        </a:rPr>
                        <a:t>360)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29622">
                <a:tc>
                  <a:txBody>
                    <a:bodyPr/>
                    <a:lstStyle/>
                    <a:p>
                      <a:pPr marL="342900" indent="-342900" algn="l">
                        <a:buFont typeface="Arial" pitchFamily="34" charset="0"/>
                        <a:buChar char="•"/>
                      </a:pPr>
                      <a:r>
                        <a:rPr lang="zh-TW" altLang="en-US" sz="1600" b="1" dirty="0" smtClean="0"/>
                        <a:t>乙種工業區</a:t>
                      </a:r>
                      <a:endParaRPr lang="en-US" altLang="zh-TW" sz="1600" b="1" dirty="0" smtClean="0"/>
                    </a:p>
                    <a:p>
                      <a:pPr marL="342900" indent="-342900" algn="l">
                        <a:buFont typeface="Arial" pitchFamily="34" charset="0"/>
                        <a:buChar char="•"/>
                      </a:pPr>
                      <a:r>
                        <a:rPr lang="zh-TW" altLang="en-US" sz="1600" b="1" dirty="0" smtClean="0"/>
                        <a:t>行政區</a:t>
                      </a:r>
                      <a:endParaRPr lang="en-US" altLang="zh-TW" sz="1600" b="1" dirty="0" smtClean="0"/>
                    </a:p>
                    <a:p>
                      <a:pPr marL="342900" indent="-342900" algn="l">
                        <a:buFont typeface="Arial" pitchFamily="34" charset="0"/>
                        <a:buChar char="•"/>
                      </a:pPr>
                      <a:r>
                        <a:rPr lang="zh-TW" altLang="en-US" sz="1600" b="1" dirty="0" smtClean="0"/>
                        <a:t>農業區</a:t>
                      </a:r>
                      <a:endParaRPr lang="en-US" altLang="zh-TW" sz="1600" b="1" dirty="0" smtClean="0"/>
                    </a:p>
                    <a:p>
                      <a:pPr marL="342900" indent="-342900" algn="l">
                        <a:buFont typeface="Arial" pitchFamily="34" charset="0"/>
                        <a:buChar char="•"/>
                      </a:pPr>
                      <a:r>
                        <a:rPr lang="zh-TW" altLang="en-US" sz="1600" b="1" dirty="0" smtClean="0"/>
                        <a:t>保存區</a:t>
                      </a:r>
                      <a:endParaRPr lang="en-US" altLang="zh-TW" sz="1600" b="1" dirty="0" smtClean="0"/>
                    </a:p>
                    <a:p>
                      <a:pPr marL="342900" indent="-342900" algn="l">
                        <a:buFont typeface="Arial" pitchFamily="34" charset="0"/>
                        <a:buChar char="•"/>
                      </a:pPr>
                      <a:r>
                        <a:rPr lang="zh-TW" altLang="en-US" sz="1600" b="1" dirty="0" smtClean="0"/>
                        <a:t>宗教專用區</a:t>
                      </a:r>
                      <a:endParaRPr lang="en-US" altLang="zh-TW" sz="1600" b="1" dirty="0" smtClean="0"/>
                    </a:p>
                    <a:p>
                      <a:pPr marL="342900" indent="-342900" algn="l">
                        <a:buFont typeface="Arial" pitchFamily="34" charset="0"/>
                        <a:buChar char="•"/>
                      </a:pPr>
                      <a:r>
                        <a:rPr lang="zh-TW" altLang="en-US" sz="1600" b="1" dirty="0" smtClean="0"/>
                        <a:t>古蹟保存區</a:t>
                      </a:r>
                      <a:endParaRPr lang="en-US" altLang="zh-TW" sz="1600" b="1" dirty="0" smtClean="0"/>
                    </a:p>
                    <a:p>
                      <a:pPr marL="342900" indent="-342900" algn="l">
                        <a:buFont typeface="Arial" pitchFamily="34" charset="0"/>
                        <a:buChar char="•"/>
                      </a:pPr>
                      <a:r>
                        <a:rPr lang="zh-TW" altLang="en-US" sz="1600" b="1" dirty="0" smtClean="0"/>
                        <a:t>農會專用區</a:t>
                      </a:r>
                      <a:endParaRPr lang="en-US" altLang="zh-TW" sz="1600" b="1" dirty="0" smtClean="0"/>
                    </a:p>
                    <a:p>
                      <a:pPr marL="342900" indent="-342900" algn="l">
                        <a:buFont typeface="Arial" pitchFamily="34" charset="0"/>
                        <a:buChar char="•"/>
                      </a:pPr>
                      <a:r>
                        <a:rPr lang="zh-TW" altLang="en-US" sz="1600" b="1" dirty="0" smtClean="0"/>
                        <a:t>電信事業專用區</a:t>
                      </a:r>
                      <a:endParaRPr lang="zh-TW" alt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20" name="Group 2"/>
          <p:cNvGrpSpPr>
            <a:grpSpLocks/>
          </p:cNvGrpSpPr>
          <p:nvPr/>
        </p:nvGrpSpPr>
        <p:grpSpPr bwMode="auto">
          <a:xfrm>
            <a:off x="298828" y="1079669"/>
            <a:ext cx="4594410" cy="5338748"/>
            <a:chOff x="-9642" y="3955"/>
            <a:chExt cx="11506" cy="13364"/>
          </a:xfrm>
        </p:grpSpPr>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t="-157" b="-2133"/>
            <a:stretch>
              <a:fillRect/>
            </a:stretch>
          </p:blipFill>
          <p:spPr bwMode="auto">
            <a:xfrm>
              <a:off x="-9642" y="3955"/>
              <a:ext cx="11506" cy="1336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4" y="15424"/>
              <a:ext cx="1700" cy="8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指北"/>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28" y="4630"/>
              <a:ext cx="579" cy="7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61429993"/>
      </p:ext>
    </p:extLst>
  </p:cSld>
  <p:clrMapOvr>
    <a:masterClrMapping/>
  </p:clrMapOvr>
  <p:timing>
    <p:tnLst>
      <p:par>
        <p:cT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8000">
            <a:alpha val="50999"/>
          </a:srgbClr>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3600" b="1" i="0" u="none" strike="noStrike" cap="none" normalizeH="0" baseline="0" smtClean="0">
            <a:ln>
              <a:noFill/>
            </a:ln>
            <a:solidFill>
              <a:schemeClr val="tx1"/>
            </a:solidFill>
            <a:effectLst/>
            <a:latin typeface="Arial" charset="0"/>
            <a:ea typeface="新細明體" charset="-120"/>
          </a:defRPr>
        </a:defPPr>
      </a:lstStyle>
    </a:spDef>
    <a:lnDef>
      <a:spPr bwMode="auto">
        <a:xfrm>
          <a:off x="0" y="0"/>
          <a:ext cx="1" cy="1"/>
        </a:xfrm>
        <a:custGeom>
          <a:avLst/>
          <a:gdLst/>
          <a:ahLst/>
          <a:cxnLst/>
          <a:rect l="0" t="0" r="0" b="0"/>
          <a:pathLst/>
        </a:custGeom>
        <a:solidFill>
          <a:srgbClr val="008000">
            <a:alpha val="50999"/>
          </a:srgbClr>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3600" b="1" i="0" u="none" strike="noStrike" cap="none" normalizeH="0" baseline="0" smtClean="0">
            <a:ln>
              <a:noFill/>
            </a:ln>
            <a:solidFill>
              <a:schemeClr val="tx1"/>
            </a:solidFill>
            <a:effectLst/>
            <a:latin typeface="Arial" charset="0"/>
            <a:ea typeface="新細明體"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6861</TotalTime>
  <Words>5795</Words>
  <Application>Microsoft Office PowerPoint</Application>
  <PresentationFormat>如螢幕大小 (4:3)</PresentationFormat>
  <Paragraphs>399</Paragraphs>
  <Slides>51</Slides>
  <Notes>8</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51</vt:i4>
      </vt:variant>
    </vt:vector>
  </HeadingPairs>
  <TitlesOfParts>
    <vt:vector size="53" baseType="lpstr">
      <vt:lpstr>預設簡報設計</vt:lpstr>
      <vt:lpstr>投影片</vt:lpstr>
      <vt:lpstr>PowerPoint 簡報</vt:lpstr>
      <vt:lpstr>簡報大綱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mychat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SuperXP</dc:creator>
  <cp:lastModifiedBy>Admin</cp:lastModifiedBy>
  <cp:revision>981</cp:revision>
  <dcterms:created xsi:type="dcterms:W3CDTF">2005-11-06T09:05:45Z</dcterms:created>
  <dcterms:modified xsi:type="dcterms:W3CDTF">2017-08-22T07:54:43Z</dcterms:modified>
</cp:coreProperties>
</file>