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308" r:id="rId3"/>
    <p:sldId id="338" r:id="rId4"/>
    <p:sldId id="342" r:id="rId5"/>
    <p:sldId id="367" r:id="rId6"/>
    <p:sldId id="343" r:id="rId7"/>
    <p:sldId id="344" r:id="rId8"/>
    <p:sldId id="323" r:id="rId9"/>
    <p:sldId id="345" r:id="rId10"/>
    <p:sldId id="346" r:id="rId11"/>
    <p:sldId id="347" r:id="rId12"/>
    <p:sldId id="348" r:id="rId13"/>
    <p:sldId id="349" r:id="rId14"/>
    <p:sldId id="350" r:id="rId15"/>
    <p:sldId id="351" r:id="rId16"/>
    <p:sldId id="353" r:id="rId17"/>
    <p:sldId id="354" r:id="rId18"/>
    <p:sldId id="355" r:id="rId19"/>
    <p:sldId id="356" r:id="rId20"/>
    <p:sldId id="357" r:id="rId21"/>
    <p:sldId id="358" r:id="rId22"/>
    <p:sldId id="359" r:id="rId23"/>
    <p:sldId id="366" r:id="rId24"/>
    <p:sldId id="327" r:id="rId25"/>
    <p:sldId id="328" r:id="rId26"/>
    <p:sldId id="329" r:id="rId27"/>
    <p:sldId id="330" r:id="rId28"/>
    <p:sldId id="331" r:id="rId29"/>
    <p:sldId id="336" r:id="rId30"/>
    <p:sldId id="334" r:id="rId31"/>
    <p:sldId id="340" r:id="rId32"/>
    <p:sldId id="341" r:id="rId33"/>
    <p:sldId id="339" r:id="rId34"/>
    <p:sldId id="360" r:id="rId35"/>
    <p:sldId id="361" r:id="rId36"/>
    <p:sldId id="362" r:id="rId37"/>
    <p:sldId id="363" r:id="rId38"/>
    <p:sldId id="364" r:id="rId39"/>
    <p:sldId id="335" r:id="rId40"/>
    <p:sldId id="365" r:id="rId4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17" d="100"/>
          <a:sy n="117" d="100"/>
        </p:scale>
        <p:origin x="-396"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21A4A-AAA9-4742-BDD9-DE9A38EB77E1}" type="datetimeFigureOut">
              <a:rPr lang="zh-TW" altLang="en-US" smtClean="0"/>
              <a:t>2017/8/29</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5BFD3-6B8D-42FD-9485-0EBE8E148A3E}" type="slidenum">
              <a:rPr lang="zh-TW" altLang="en-US" smtClean="0"/>
              <a:t>‹#›</a:t>
            </a:fld>
            <a:endParaRPr lang="zh-TW" altLang="en-US"/>
          </a:p>
        </p:txBody>
      </p:sp>
    </p:spTree>
    <p:extLst>
      <p:ext uri="{BB962C8B-B14F-4D97-AF65-F5344CB8AC3E}">
        <p14:creationId xmlns:p14="http://schemas.microsoft.com/office/powerpoint/2010/main" val="173625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6C5BFD3-6B8D-42FD-9485-0EBE8E148A3E}" type="slidenum">
              <a:rPr lang="zh-TW" altLang="en-US" smtClean="0"/>
              <a:t>2</a:t>
            </a:fld>
            <a:endParaRPr lang="zh-TW" altLang="en-US"/>
          </a:p>
        </p:txBody>
      </p:sp>
    </p:spTree>
    <p:extLst>
      <p:ext uri="{BB962C8B-B14F-4D97-AF65-F5344CB8AC3E}">
        <p14:creationId xmlns:p14="http://schemas.microsoft.com/office/powerpoint/2010/main" val="3269382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5603"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89E2AFC3-E81E-4672-B739-E032B7A0B610}" type="slidenum">
              <a:rPr kumimoji="0" lang="zh-TW" altLang="en-US"/>
              <a:pPr/>
              <a:t>6</a:t>
            </a:fld>
            <a:endParaRPr kumimoji="0" lang="en-US" altLang="zh-TW"/>
          </a:p>
        </p:txBody>
      </p:sp>
    </p:spTree>
    <p:extLst>
      <p:ext uri="{BB962C8B-B14F-4D97-AF65-F5344CB8AC3E}">
        <p14:creationId xmlns:p14="http://schemas.microsoft.com/office/powerpoint/2010/main" val="897839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17938" y="10236200"/>
            <a:ext cx="29194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algn="r"/>
            <a:fld id="{79565B4E-D762-431D-AA38-90C28F9CBFB1}" type="slidenum">
              <a:rPr lang="en-US" altLang="zh-TW" sz="1200">
                <a:latin typeface="Times New Roman" panose="02020603050405020304" pitchFamily="18" charset="0"/>
              </a:rPr>
              <a:pPr algn="r"/>
              <a:t>9</a:t>
            </a:fld>
            <a:endParaRPr lang="en-US" altLang="zh-TW" sz="1200">
              <a:latin typeface="Times New Roman" panose="02020603050405020304" pitchFamily="18" charset="0"/>
            </a:endParaRPr>
          </a:p>
        </p:txBody>
      </p:sp>
      <p:sp>
        <p:nvSpPr>
          <p:cNvPr id="32770" name="Rectangle 2"/>
          <p:cNvSpPr>
            <a:spLocks noGrp="1" noRot="1" noChangeAspect="1" noChangeArrowheads="1" noTextEdit="1"/>
          </p:cNvSpPr>
          <p:nvPr>
            <p:ph type="sldImg"/>
          </p:nvPr>
        </p:nvSpPr>
        <p:spPr bwMode="auto">
          <a:xfrm>
            <a:off x="852488" y="939800"/>
            <a:ext cx="5033962" cy="3775075"/>
          </a:xfrm>
          <a:solidFill>
            <a:srgbClr val="FFFFFF"/>
          </a:solidFill>
          <a:ln>
            <a:solidFill>
              <a:srgbClr val="000000"/>
            </a:solidFill>
            <a:miter lim="800000"/>
            <a:headEnd/>
            <a:tailEnd/>
          </a:ln>
        </p:spPr>
      </p:sp>
      <p:sp>
        <p:nvSpPr>
          <p:cNvPr id="32771" name="Rectangle 3"/>
          <p:cNvSpPr>
            <a:spLocks noGrp="1" noChangeArrowheads="1"/>
          </p:cNvSpPr>
          <p:nvPr>
            <p:ph type="body" idx="1"/>
          </p:nvPr>
        </p:nvSpPr>
        <p:spPr bwMode="auto">
          <a:xfrm>
            <a:off x="898525" y="5122863"/>
            <a:ext cx="4940300" cy="45339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zh-TW" altLang="zh-TW" smtClean="0"/>
          </a:p>
        </p:txBody>
      </p:sp>
    </p:spTree>
    <p:extLst>
      <p:ext uri="{BB962C8B-B14F-4D97-AF65-F5344CB8AC3E}">
        <p14:creationId xmlns:p14="http://schemas.microsoft.com/office/powerpoint/2010/main" val="341291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17938" y="10236200"/>
            <a:ext cx="29194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algn="r"/>
            <a:fld id="{2637AFF8-B985-4CE2-A3C6-2D0743F85953}" type="slidenum">
              <a:rPr lang="en-US" altLang="zh-TW" sz="1200">
                <a:latin typeface="Times New Roman" panose="02020603050405020304" pitchFamily="18" charset="0"/>
              </a:rPr>
              <a:pPr algn="r"/>
              <a:t>10</a:t>
            </a:fld>
            <a:endParaRPr lang="en-US" altLang="zh-TW" sz="1200">
              <a:latin typeface="Times New Roman" panose="02020603050405020304" pitchFamily="18" charset="0"/>
            </a:endParaRPr>
          </a:p>
        </p:txBody>
      </p:sp>
      <p:sp>
        <p:nvSpPr>
          <p:cNvPr id="34818" name="Rectangle 2"/>
          <p:cNvSpPr>
            <a:spLocks noGrp="1" noRot="1" noChangeAspect="1" noChangeArrowheads="1" noTextEdit="1"/>
          </p:cNvSpPr>
          <p:nvPr>
            <p:ph type="sldImg"/>
          </p:nvPr>
        </p:nvSpPr>
        <p:spPr bwMode="auto">
          <a:xfrm>
            <a:off x="852488" y="939800"/>
            <a:ext cx="5033962" cy="3775075"/>
          </a:xfrm>
          <a:solidFill>
            <a:srgbClr val="FFFFFF"/>
          </a:solidFill>
          <a:ln>
            <a:solidFill>
              <a:srgbClr val="000000"/>
            </a:solidFill>
            <a:miter lim="800000"/>
            <a:headEnd/>
            <a:tailEnd/>
          </a:ln>
        </p:spPr>
      </p:sp>
      <p:sp>
        <p:nvSpPr>
          <p:cNvPr id="34819" name="Rectangle 3"/>
          <p:cNvSpPr>
            <a:spLocks noGrp="1" noChangeArrowheads="1"/>
          </p:cNvSpPr>
          <p:nvPr>
            <p:ph type="body" idx="1"/>
          </p:nvPr>
        </p:nvSpPr>
        <p:spPr bwMode="auto">
          <a:xfrm>
            <a:off x="898525" y="5122863"/>
            <a:ext cx="4940300" cy="45339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zh-TW" altLang="zh-TW" smtClean="0"/>
          </a:p>
        </p:txBody>
      </p:sp>
    </p:spTree>
    <p:extLst>
      <p:ext uri="{BB962C8B-B14F-4D97-AF65-F5344CB8AC3E}">
        <p14:creationId xmlns:p14="http://schemas.microsoft.com/office/powerpoint/2010/main" val="2919216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txBox="1">
            <a:spLocks noGrp="1" noChangeArrowheads="1"/>
          </p:cNvSpPr>
          <p:nvPr/>
        </p:nvSpPr>
        <p:spPr bwMode="auto">
          <a:xfrm>
            <a:off x="3817938" y="10236200"/>
            <a:ext cx="29194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algn="r"/>
            <a:fld id="{5F76DB3F-D2C0-4BA4-9CA4-6590E4E06D6D}" type="slidenum">
              <a:rPr lang="en-US" altLang="zh-TW" sz="1200">
                <a:latin typeface="Times New Roman" panose="02020603050405020304" pitchFamily="18" charset="0"/>
              </a:rPr>
              <a:pPr algn="r"/>
              <a:t>12</a:t>
            </a:fld>
            <a:endParaRPr lang="en-US" altLang="zh-TW" sz="1200">
              <a:latin typeface="Times New Roman" panose="02020603050405020304" pitchFamily="18" charset="0"/>
            </a:endParaRPr>
          </a:p>
        </p:txBody>
      </p:sp>
      <p:sp>
        <p:nvSpPr>
          <p:cNvPr id="37890" name="Rectangle 2"/>
          <p:cNvSpPr>
            <a:spLocks noGrp="1" noRot="1" noChangeAspect="1" noChangeArrowheads="1" noTextEdit="1"/>
          </p:cNvSpPr>
          <p:nvPr>
            <p:ph type="sldImg"/>
          </p:nvPr>
        </p:nvSpPr>
        <p:spPr bwMode="auto">
          <a:xfrm>
            <a:off x="852488" y="939800"/>
            <a:ext cx="5033962" cy="3775075"/>
          </a:xfrm>
          <a:solidFill>
            <a:srgbClr val="FFFFFF"/>
          </a:solidFill>
          <a:ln>
            <a:solidFill>
              <a:srgbClr val="000000"/>
            </a:solidFill>
            <a:miter lim="800000"/>
            <a:headEnd/>
            <a:tailEnd/>
          </a:ln>
        </p:spPr>
      </p:sp>
      <p:sp>
        <p:nvSpPr>
          <p:cNvPr id="37891" name="Rectangle 3"/>
          <p:cNvSpPr>
            <a:spLocks noGrp="1" noChangeArrowheads="1"/>
          </p:cNvSpPr>
          <p:nvPr>
            <p:ph type="body" idx="1"/>
          </p:nvPr>
        </p:nvSpPr>
        <p:spPr bwMode="auto">
          <a:xfrm>
            <a:off x="898525" y="5122863"/>
            <a:ext cx="4940300" cy="45339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zh-TW" altLang="zh-TW" smtClean="0"/>
          </a:p>
        </p:txBody>
      </p:sp>
    </p:spTree>
    <p:extLst>
      <p:ext uri="{BB962C8B-B14F-4D97-AF65-F5344CB8AC3E}">
        <p14:creationId xmlns:p14="http://schemas.microsoft.com/office/powerpoint/2010/main" val="367812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3817938" y="10236200"/>
            <a:ext cx="29194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algn="r"/>
            <a:fld id="{17FBEC16-6B15-4183-8EC6-E3C0FF95A1E1}" type="slidenum">
              <a:rPr lang="en-US" altLang="zh-TW" sz="1200">
                <a:latin typeface="Times New Roman" panose="02020603050405020304" pitchFamily="18" charset="0"/>
              </a:rPr>
              <a:pPr algn="r"/>
              <a:t>13</a:t>
            </a:fld>
            <a:endParaRPr lang="en-US" altLang="zh-TW" sz="1200">
              <a:latin typeface="Times New Roman" panose="02020603050405020304" pitchFamily="18" charset="0"/>
            </a:endParaRPr>
          </a:p>
        </p:txBody>
      </p:sp>
      <p:sp>
        <p:nvSpPr>
          <p:cNvPr id="39938" name="Rectangle 2"/>
          <p:cNvSpPr>
            <a:spLocks noGrp="1" noRot="1" noChangeAspect="1" noChangeArrowheads="1" noTextEdit="1"/>
          </p:cNvSpPr>
          <p:nvPr>
            <p:ph type="sldImg"/>
          </p:nvPr>
        </p:nvSpPr>
        <p:spPr bwMode="auto">
          <a:xfrm>
            <a:off x="852488" y="939800"/>
            <a:ext cx="5033962" cy="3775075"/>
          </a:xfrm>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xfrm>
            <a:off x="898525" y="5122863"/>
            <a:ext cx="4940300" cy="45339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zh-TW" altLang="zh-TW" smtClean="0"/>
          </a:p>
        </p:txBody>
      </p:sp>
    </p:spTree>
    <p:extLst>
      <p:ext uri="{BB962C8B-B14F-4D97-AF65-F5344CB8AC3E}">
        <p14:creationId xmlns:p14="http://schemas.microsoft.com/office/powerpoint/2010/main" val="300833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6C5BFD3-6B8D-42FD-9485-0EBE8E148A3E}" type="slidenum">
              <a:rPr lang="zh-TW" altLang="en-US" smtClean="0"/>
              <a:t>29</a:t>
            </a:fld>
            <a:endParaRPr lang="zh-TW" altLang="en-US"/>
          </a:p>
        </p:txBody>
      </p:sp>
    </p:spTree>
    <p:extLst>
      <p:ext uri="{BB962C8B-B14F-4D97-AF65-F5344CB8AC3E}">
        <p14:creationId xmlns:p14="http://schemas.microsoft.com/office/powerpoint/2010/main" val="3544776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6C5BFD3-6B8D-42FD-9485-0EBE8E148A3E}" type="slidenum">
              <a:rPr lang="zh-TW" altLang="en-US" smtClean="0"/>
              <a:t>39</a:t>
            </a:fld>
            <a:endParaRPr lang="zh-TW" altLang="en-US"/>
          </a:p>
        </p:txBody>
      </p:sp>
    </p:spTree>
    <p:extLst>
      <p:ext uri="{BB962C8B-B14F-4D97-AF65-F5344CB8AC3E}">
        <p14:creationId xmlns:p14="http://schemas.microsoft.com/office/powerpoint/2010/main" val="3089907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D063F2B5-2F5B-4518-B815-1B55FE2661B4}" type="datetime1">
              <a:rPr lang="zh-TW" altLang="en-US" smtClean="0"/>
              <a:t>2017/8/29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2CF9B05-5255-46D1-B105-DC595399F1DC}" type="slidenum">
              <a:rPr lang="zh-TW" altLang="en-US" smtClean="0"/>
              <a:t>‹#›</a:t>
            </a:fld>
            <a:endParaRPr lang="zh-TW" altLang="en-US"/>
          </a:p>
        </p:txBody>
      </p:sp>
    </p:spTree>
    <p:extLst>
      <p:ext uri="{BB962C8B-B14F-4D97-AF65-F5344CB8AC3E}">
        <p14:creationId xmlns:p14="http://schemas.microsoft.com/office/powerpoint/2010/main" val="269772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3EC7AC3-3A60-44D3-9B1A-3EC76B134875}" type="datetime1">
              <a:rPr lang="zh-TW" altLang="en-US" smtClean="0"/>
              <a:t>2017/8/29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2CF9B05-5255-46D1-B105-DC595399F1DC}" type="slidenum">
              <a:rPr lang="zh-TW" altLang="en-US" smtClean="0"/>
              <a:t>‹#›</a:t>
            </a:fld>
            <a:endParaRPr lang="zh-TW" altLang="en-US"/>
          </a:p>
        </p:txBody>
      </p:sp>
    </p:spTree>
    <p:extLst>
      <p:ext uri="{BB962C8B-B14F-4D97-AF65-F5344CB8AC3E}">
        <p14:creationId xmlns:p14="http://schemas.microsoft.com/office/powerpoint/2010/main" val="1539632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C4414AA-DDB4-45F1-A2CB-EDAB51E6290B}" type="datetime1">
              <a:rPr lang="zh-TW" altLang="en-US" smtClean="0"/>
              <a:t>2017/8/29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2CF9B05-5255-46D1-B105-DC595399F1DC}" type="slidenum">
              <a:rPr lang="zh-TW" altLang="en-US" smtClean="0"/>
              <a:t>‹#›</a:t>
            </a:fld>
            <a:endParaRPr lang="zh-TW" altLang="en-US"/>
          </a:p>
        </p:txBody>
      </p:sp>
    </p:spTree>
    <p:extLst>
      <p:ext uri="{BB962C8B-B14F-4D97-AF65-F5344CB8AC3E}">
        <p14:creationId xmlns:p14="http://schemas.microsoft.com/office/powerpoint/2010/main" val="3031954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950" y="1025525"/>
            <a:ext cx="8413750" cy="533082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6FE5DC8-D72F-48E3-BF49-E5B138CCEDDB}" type="datetime1">
              <a:rPr lang="zh-TW" altLang="en-US" smtClean="0"/>
              <a:t>2017/8/29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7086600" y="6492875"/>
            <a:ext cx="2057400" cy="365125"/>
          </a:xfrm>
        </p:spPr>
        <p:txBody>
          <a:bodyPr/>
          <a:lstStyle>
            <a:lvl1pPr>
              <a:defRPr b="1"/>
            </a:lvl1pPr>
          </a:lstStyle>
          <a:p>
            <a:fld id="{CB5E7E7C-6213-473B-BA51-68F3B524A1A7}" type="slidenum">
              <a:rPr lang="zh-TW" altLang="en-US" smtClean="0"/>
              <a:pPr/>
              <a:t>‹#›</a:t>
            </a:fld>
            <a:endParaRPr lang="zh-TW" altLang="en-US"/>
          </a:p>
        </p:txBody>
      </p:sp>
    </p:spTree>
    <p:extLst>
      <p:ext uri="{BB962C8B-B14F-4D97-AF65-F5344CB8AC3E}">
        <p14:creationId xmlns:p14="http://schemas.microsoft.com/office/powerpoint/2010/main" val="140971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8F494E0-633A-4F2E-97F3-A6A7FB039668}" type="datetime1">
              <a:rPr lang="zh-TW" altLang="en-US" smtClean="0"/>
              <a:t>2017/8/29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7" name="矩形 6"/>
          <p:cNvSpPr/>
          <p:nvPr userDrawn="1"/>
        </p:nvSpPr>
        <p:spPr>
          <a:xfrm>
            <a:off x="0" y="6270943"/>
            <a:ext cx="9144000" cy="4505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TW" altLang="en-US" sz="1350"/>
          </a:p>
        </p:txBody>
      </p:sp>
      <p:sp>
        <p:nvSpPr>
          <p:cNvPr id="8" name="矩形 7"/>
          <p:cNvSpPr/>
          <p:nvPr userDrawn="1"/>
        </p:nvSpPr>
        <p:spPr>
          <a:xfrm>
            <a:off x="8538652" y="6131084"/>
            <a:ext cx="482987" cy="741680"/>
          </a:xfrm>
          <a:prstGeom prst="rect">
            <a:avLst/>
          </a:prstGeom>
          <a:solidFill>
            <a:srgbClr val="FF9900">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TW" altLang="en-US" sz="3300" dirty="0">
              <a:latin typeface="華康細圓體(P)" panose="020F0300000000000000" pitchFamily="34" charset="-120"/>
              <a:ea typeface="華康細圓體(P)" panose="020F0300000000000000" pitchFamily="34" charset="-120"/>
            </a:endParaRPr>
          </a:p>
        </p:txBody>
      </p:sp>
      <p:sp>
        <p:nvSpPr>
          <p:cNvPr id="6" name="Slide Number Placeholder 5"/>
          <p:cNvSpPr>
            <a:spLocks noGrp="1"/>
          </p:cNvSpPr>
          <p:nvPr>
            <p:ph type="sldNum" sz="quarter" idx="12"/>
          </p:nvPr>
        </p:nvSpPr>
        <p:spPr>
          <a:xfrm>
            <a:off x="8321040" y="6356351"/>
            <a:ext cx="712470" cy="365125"/>
          </a:xfrm>
        </p:spPr>
        <p:txBody>
          <a:bodyPr/>
          <a:lstStyle>
            <a:lvl1pPr>
              <a:defRPr sz="1800">
                <a:solidFill>
                  <a:schemeClr val="bg1"/>
                </a:solidFill>
                <a:latin typeface="華康細圓體(P)" panose="020F0300000000000000" pitchFamily="34" charset="-120"/>
                <a:ea typeface="華康細圓體(P)" panose="020F0300000000000000" pitchFamily="34" charset="-120"/>
              </a:defRPr>
            </a:lvl1pPr>
          </a:lstStyle>
          <a:p>
            <a:fld id="{62CF9B05-5255-46D1-B105-DC595399F1DC}" type="slidenum">
              <a:rPr lang="zh-TW" altLang="en-US" smtClean="0"/>
              <a:pPr/>
              <a:t>‹#›</a:t>
            </a:fld>
            <a:endParaRPr lang="zh-TW" altLang="en-US"/>
          </a:p>
        </p:txBody>
      </p:sp>
    </p:spTree>
    <p:extLst>
      <p:ext uri="{BB962C8B-B14F-4D97-AF65-F5344CB8AC3E}">
        <p14:creationId xmlns:p14="http://schemas.microsoft.com/office/powerpoint/2010/main" val="2377016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A1ACD16C-B6BB-4556-B312-EAEC58DC81D0}" type="datetime1">
              <a:rPr lang="zh-TW" altLang="en-US" smtClean="0"/>
              <a:t>2017/8/29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2CF9B05-5255-46D1-B105-DC595399F1DC}" type="slidenum">
              <a:rPr lang="zh-TW" altLang="en-US" smtClean="0"/>
              <a:t>‹#›</a:t>
            </a:fld>
            <a:endParaRPr lang="zh-TW" altLang="en-US"/>
          </a:p>
        </p:txBody>
      </p:sp>
    </p:spTree>
    <p:extLst>
      <p:ext uri="{BB962C8B-B14F-4D97-AF65-F5344CB8AC3E}">
        <p14:creationId xmlns:p14="http://schemas.microsoft.com/office/powerpoint/2010/main" val="410893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FFCF452C-2BC6-4337-BA4C-7D19706B8B6A}" type="datetime1">
              <a:rPr lang="zh-TW" altLang="en-US" smtClean="0"/>
              <a:t>2017/8/29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2CF9B05-5255-46D1-B105-DC595399F1DC}" type="slidenum">
              <a:rPr lang="zh-TW" altLang="en-US" smtClean="0"/>
              <a:t>‹#›</a:t>
            </a:fld>
            <a:endParaRPr lang="zh-TW" altLang="en-US"/>
          </a:p>
        </p:txBody>
      </p:sp>
    </p:spTree>
    <p:extLst>
      <p:ext uri="{BB962C8B-B14F-4D97-AF65-F5344CB8AC3E}">
        <p14:creationId xmlns:p14="http://schemas.microsoft.com/office/powerpoint/2010/main" val="1785664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DD372E9F-36AF-40E4-A51A-EA6990A562A4}" type="datetime1">
              <a:rPr lang="zh-TW" altLang="en-US" smtClean="0"/>
              <a:t>2017/8/29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62CF9B05-5255-46D1-B105-DC595399F1DC}" type="slidenum">
              <a:rPr lang="zh-TW" altLang="en-US" smtClean="0"/>
              <a:t>‹#›</a:t>
            </a:fld>
            <a:endParaRPr lang="zh-TW" altLang="en-US"/>
          </a:p>
        </p:txBody>
      </p:sp>
    </p:spTree>
    <p:extLst>
      <p:ext uri="{BB962C8B-B14F-4D97-AF65-F5344CB8AC3E}">
        <p14:creationId xmlns:p14="http://schemas.microsoft.com/office/powerpoint/2010/main" val="3614343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A5F019A-E6F6-4D7E-8AD4-8B329602E48D}" type="datetime1">
              <a:rPr lang="zh-TW" altLang="en-US" smtClean="0"/>
              <a:t>2017/8/29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62CF9B05-5255-46D1-B105-DC595399F1DC}" type="slidenum">
              <a:rPr lang="zh-TW" altLang="en-US" smtClean="0"/>
              <a:t>‹#›</a:t>
            </a:fld>
            <a:endParaRPr lang="zh-TW" altLang="en-US"/>
          </a:p>
        </p:txBody>
      </p:sp>
    </p:spTree>
    <p:extLst>
      <p:ext uri="{BB962C8B-B14F-4D97-AF65-F5344CB8AC3E}">
        <p14:creationId xmlns:p14="http://schemas.microsoft.com/office/powerpoint/2010/main" val="977791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FB979-7D02-4990-AAFC-61557D4EFEF2}" type="datetime1">
              <a:rPr lang="zh-TW" altLang="en-US" smtClean="0"/>
              <a:t>2017/8/29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62CF9B05-5255-46D1-B105-DC595399F1DC}" type="slidenum">
              <a:rPr lang="zh-TW" altLang="en-US" smtClean="0"/>
              <a:t>‹#›</a:t>
            </a:fld>
            <a:endParaRPr lang="zh-TW" altLang="en-US"/>
          </a:p>
        </p:txBody>
      </p:sp>
    </p:spTree>
    <p:extLst>
      <p:ext uri="{BB962C8B-B14F-4D97-AF65-F5344CB8AC3E}">
        <p14:creationId xmlns:p14="http://schemas.microsoft.com/office/powerpoint/2010/main" val="300229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5357ACF-C7D6-401C-B2B5-045C0C83F4AA}" type="datetime1">
              <a:rPr lang="zh-TW" altLang="en-US" smtClean="0"/>
              <a:t>2017/8/29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2CF9B05-5255-46D1-B105-DC595399F1DC}" type="slidenum">
              <a:rPr lang="zh-TW" altLang="en-US" smtClean="0"/>
              <a:t>‹#›</a:t>
            </a:fld>
            <a:endParaRPr lang="zh-TW" altLang="en-US"/>
          </a:p>
        </p:txBody>
      </p:sp>
    </p:spTree>
    <p:extLst>
      <p:ext uri="{BB962C8B-B14F-4D97-AF65-F5344CB8AC3E}">
        <p14:creationId xmlns:p14="http://schemas.microsoft.com/office/powerpoint/2010/main" val="202138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05E32F17-B146-4A4E-9777-5773CDB18236}" type="datetime1">
              <a:rPr lang="zh-TW" altLang="en-US" smtClean="0"/>
              <a:t>2017/8/29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2CF9B05-5255-46D1-B105-DC595399F1DC}" type="slidenum">
              <a:rPr lang="zh-TW" altLang="en-US" smtClean="0"/>
              <a:t>‹#›</a:t>
            </a:fld>
            <a:endParaRPr lang="zh-TW" altLang="en-US"/>
          </a:p>
        </p:txBody>
      </p:sp>
    </p:spTree>
    <p:extLst>
      <p:ext uri="{BB962C8B-B14F-4D97-AF65-F5344CB8AC3E}">
        <p14:creationId xmlns:p14="http://schemas.microsoft.com/office/powerpoint/2010/main" val="2723387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8FCAD-30E7-4512-88C9-999AAA0699E4}" type="datetime1">
              <a:rPr lang="zh-TW" altLang="en-US" smtClean="0"/>
              <a:t>2017/8/29</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F9B05-5255-46D1-B105-DC595399F1DC}" type="slidenum">
              <a:rPr lang="zh-TW" altLang="en-US" smtClean="0"/>
              <a:t>‹#›</a:t>
            </a:fld>
            <a:endParaRPr lang="zh-TW" altLang="en-US"/>
          </a:p>
        </p:txBody>
      </p:sp>
    </p:spTree>
    <p:extLst>
      <p:ext uri="{BB962C8B-B14F-4D97-AF65-F5344CB8AC3E}">
        <p14:creationId xmlns:p14="http://schemas.microsoft.com/office/powerpoint/2010/main" val="2932022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885566"/>
            <a:ext cx="9144000" cy="31027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TW" altLang="en-US" sz="1350"/>
          </a:p>
        </p:txBody>
      </p:sp>
      <p:pic>
        <p:nvPicPr>
          <p:cNvPr id="15" name="Picture 2" descr="「風獅爺」的圖片搜尋結果"/>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9616"/>
          <a:stretch/>
        </p:blipFill>
        <p:spPr bwMode="auto">
          <a:xfrm>
            <a:off x="0" y="2061171"/>
            <a:ext cx="4386195" cy="2527329"/>
          </a:xfrm>
          <a:prstGeom prst="rect">
            <a:avLst/>
          </a:prstGeom>
          <a:solidFill>
            <a:schemeClr val="accent4">
              <a:lumMod val="20000"/>
              <a:lumOff val="80000"/>
            </a:schemeClr>
          </a:solidFill>
          <a:extLst/>
        </p:spPr>
      </p:pic>
      <p:sp>
        <p:nvSpPr>
          <p:cNvPr id="12" name="文字方塊 11"/>
          <p:cNvSpPr txBox="1"/>
          <p:nvPr/>
        </p:nvSpPr>
        <p:spPr>
          <a:xfrm>
            <a:off x="6459220" y="6334251"/>
            <a:ext cx="2743200" cy="507831"/>
          </a:xfrm>
          <a:prstGeom prst="rect">
            <a:avLst/>
          </a:prstGeom>
          <a:noFill/>
        </p:spPr>
        <p:txBody>
          <a:bodyPr wrap="square" rtlCol="0">
            <a:spAutoFit/>
          </a:bodyPr>
          <a:lstStyle/>
          <a:p>
            <a:r>
              <a:rPr lang="en-US" altLang="zh-TW" sz="2700" dirty="0"/>
              <a:t>www.soilmove.tw</a:t>
            </a:r>
            <a:endParaRPr lang="zh-TW" altLang="en-US" sz="2700" dirty="0"/>
          </a:p>
        </p:txBody>
      </p:sp>
      <p:sp>
        <p:nvSpPr>
          <p:cNvPr id="2" name="投影片編號版面配置區 1"/>
          <p:cNvSpPr>
            <a:spLocks noGrp="1"/>
          </p:cNvSpPr>
          <p:nvPr>
            <p:ph type="sldNum" sz="quarter" idx="12"/>
          </p:nvPr>
        </p:nvSpPr>
        <p:spPr/>
        <p:txBody>
          <a:bodyPr/>
          <a:lstStyle/>
          <a:p>
            <a:fld id="{62CF9B05-5255-46D1-B105-DC595399F1DC}" type="slidenum">
              <a:rPr lang="zh-TW" altLang="en-US" smtClean="0"/>
              <a:t>1</a:t>
            </a:fld>
            <a:endParaRPr lang="zh-TW" altLang="en-US"/>
          </a:p>
        </p:txBody>
      </p:sp>
      <p:sp>
        <p:nvSpPr>
          <p:cNvPr id="16" name="矩形 15"/>
          <p:cNvSpPr/>
          <p:nvPr/>
        </p:nvSpPr>
        <p:spPr>
          <a:xfrm>
            <a:off x="2772029" y="1435359"/>
            <a:ext cx="6176670" cy="3888419"/>
          </a:xfrm>
          <a:prstGeom prst="rect">
            <a:avLst/>
          </a:prstGeom>
          <a:solidFill>
            <a:srgbClr val="00000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TW" altLang="en-US" sz="3300" dirty="0">
                <a:latin typeface="華康細圓體(P)" panose="020F0300000000000000" pitchFamily="34" charset="-120"/>
                <a:ea typeface="華康細圓體(P)" panose="020F0300000000000000" pitchFamily="34" charset="-120"/>
              </a:rPr>
              <a:t>營建工程剩餘土石方法令宣導</a:t>
            </a:r>
            <a:r>
              <a:rPr lang="en-US" altLang="zh-TW" sz="3300" dirty="0">
                <a:latin typeface="華康細圓體(P)" panose="020F0300000000000000" pitchFamily="34" charset="-120"/>
                <a:ea typeface="華康細圓體(P)" panose="020F0300000000000000" pitchFamily="34" charset="-120"/>
              </a:rPr>
              <a:t>(</a:t>
            </a:r>
            <a:r>
              <a:rPr lang="zh-TW" altLang="en-US" sz="3300" dirty="0">
                <a:latin typeface="華康細圓體(P)" panose="020F0300000000000000" pitchFamily="34" charset="-120"/>
                <a:ea typeface="華康細圓體(P)" panose="020F0300000000000000" pitchFamily="34" charset="-120"/>
              </a:rPr>
              <a:t>二</a:t>
            </a:r>
            <a:r>
              <a:rPr lang="en-US" altLang="zh-TW" sz="3300" dirty="0" smtClean="0">
                <a:latin typeface="華康細圓體(P)" panose="020F0300000000000000" pitchFamily="34" charset="-120"/>
                <a:ea typeface="華康細圓體(P)" panose="020F0300000000000000" pitchFamily="34" charset="-120"/>
              </a:rPr>
              <a:t>)</a:t>
            </a:r>
          </a:p>
          <a:p>
            <a:pPr algn="ctr"/>
            <a:endParaRPr lang="en-US" altLang="zh-TW" sz="3300" dirty="0" smtClean="0">
              <a:latin typeface="華康細圓體(P)" panose="020F0300000000000000" pitchFamily="34" charset="-120"/>
              <a:ea typeface="華康細圓體(P)" panose="020F0300000000000000" pitchFamily="34" charset="-120"/>
            </a:endParaRPr>
          </a:p>
          <a:p>
            <a:pPr algn="ctr"/>
            <a:r>
              <a:rPr lang="zh-TW" altLang="en-US" sz="3300" dirty="0" smtClean="0">
                <a:latin typeface="華康細圓體(P)" panose="020F0300000000000000" pitchFamily="34" charset="-120"/>
                <a:ea typeface="華康細圓體(P)" panose="020F0300000000000000" pitchFamily="34" charset="-120"/>
              </a:rPr>
              <a:t>土</a:t>
            </a:r>
            <a:r>
              <a:rPr lang="zh-TW" altLang="en-US" sz="3300" dirty="0">
                <a:latin typeface="華康細圓體(P)" panose="020F0300000000000000" pitchFamily="34" charset="-120"/>
                <a:ea typeface="華康細圓體(P)" panose="020F0300000000000000" pitchFamily="34" charset="-120"/>
              </a:rPr>
              <a:t>石方交換</a:t>
            </a:r>
            <a:r>
              <a:rPr lang="zh-TW" altLang="en-US" sz="3300" dirty="0" smtClean="0">
                <a:latin typeface="華康細圓體(P)" panose="020F0300000000000000" pitchFamily="34" charset="-120"/>
                <a:ea typeface="華康細圓體(P)" panose="020F0300000000000000" pitchFamily="34" charset="-120"/>
              </a:rPr>
              <a:t>與</a:t>
            </a:r>
            <a:endParaRPr lang="en-US" altLang="zh-TW" sz="3300" dirty="0" smtClean="0">
              <a:latin typeface="華康細圓體(P)" panose="020F0300000000000000" pitchFamily="34" charset="-120"/>
              <a:ea typeface="華康細圓體(P)" panose="020F0300000000000000" pitchFamily="34" charset="-120"/>
            </a:endParaRPr>
          </a:p>
          <a:p>
            <a:pPr algn="ctr"/>
            <a:r>
              <a:rPr lang="zh-TW" altLang="en-US" sz="3300" dirty="0" smtClean="0">
                <a:latin typeface="華康細圓體(P)" panose="020F0300000000000000" pitchFamily="34" charset="-120"/>
                <a:ea typeface="華康細圓體(P)" panose="020F0300000000000000" pitchFamily="34" charset="-120"/>
              </a:rPr>
              <a:t>可</a:t>
            </a:r>
            <a:r>
              <a:rPr lang="zh-TW" altLang="en-US" sz="3300" dirty="0">
                <a:latin typeface="華康細圓體(P)" panose="020F0300000000000000" pitchFamily="34" charset="-120"/>
                <a:ea typeface="華康細圓體(P)" panose="020F0300000000000000" pitchFamily="34" charset="-120"/>
              </a:rPr>
              <a:t>利用物料申報撮合介紹</a:t>
            </a:r>
            <a:endParaRPr lang="en-US" altLang="zh-TW" sz="3300" dirty="0">
              <a:latin typeface="華康細圓體(P)" panose="020F0300000000000000" pitchFamily="34" charset="-120"/>
              <a:ea typeface="華康細圓體(P)" panose="020F0300000000000000" pitchFamily="34" charset="-120"/>
            </a:endParaRPr>
          </a:p>
          <a:p>
            <a:pPr algn="ctr"/>
            <a:endParaRPr lang="en-US" altLang="zh-TW" dirty="0" smtClean="0">
              <a:latin typeface="華康細圓體(P)" panose="020F0300000000000000" pitchFamily="34" charset="-120"/>
              <a:ea typeface="華康細圓體(P)" panose="020F0300000000000000" pitchFamily="34" charset="-120"/>
            </a:endParaRPr>
          </a:p>
          <a:p>
            <a:pPr algn="ctr"/>
            <a:r>
              <a:rPr lang="zh-TW" altLang="en-US" sz="2400" dirty="0" smtClean="0">
                <a:latin typeface="華康細圓體(P)" panose="020F0300000000000000" pitchFamily="34" charset="-120"/>
                <a:ea typeface="華康細圓體(P)" panose="020F0300000000000000" pitchFamily="34" charset="-120"/>
              </a:rPr>
              <a:t>營建剩餘土石方資訊服務中心</a:t>
            </a:r>
            <a:endParaRPr lang="en-US" altLang="zh-TW" sz="2400" dirty="0" smtClean="0">
              <a:latin typeface="華康細圓體(P)" panose="020F0300000000000000" pitchFamily="34" charset="-120"/>
              <a:ea typeface="華康細圓體(P)" panose="020F0300000000000000" pitchFamily="34" charset="-120"/>
            </a:endParaRPr>
          </a:p>
          <a:p>
            <a:pPr algn="ctr"/>
            <a:r>
              <a:rPr lang="zh-TW" altLang="en-US" sz="2400" dirty="0" smtClean="0">
                <a:latin typeface="華康細圓體(P)" panose="020F0300000000000000" pitchFamily="34" charset="-120"/>
                <a:ea typeface="華康細圓體(P)" panose="020F0300000000000000" pitchFamily="34" charset="-120"/>
              </a:rPr>
              <a:t>陳</a:t>
            </a:r>
            <a:r>
              <a:rPr lang="zh-TW" altLang="en-US" sz="2400" dirty="0">
                <a:latin typeface="華康細圓體(P)" panose="020F0300000000000000" pitchFamily="34" charset="-120"/>
                <a:ea typeface="華康細圓體(P)" panose="020F0300000000000000" pitchFamily="34" charset="-120"/>
              </a:rPr>
              <a:t>屏甫</a:t>
            </a:r>
          </a:p>
        </p:txBody>
      </p:sp>
    </p:spTree>
    <p:extLst>
      <p:ext uri="{BB962C8B-B14F-4D97-AF65-F5344CB8AC3E}">
        <p14:creationId xmlns:p14="http://schemas.microsoft.com/office/powerpoint/2010/main" val="3304009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17" name="Group 17"/>
          <p:cNvGraphicFramePr>
            <a:graphicFrameLocks noGrp="1"/>
          </p:cNvGraphicFramePr>
          <p:nvPr/>
        </p:nvGraphicFramePr>
        <p:xfrm>
          <a:off x="466725" y="896938"/>
          <a:ext cx="8199438" cy="5548312"/>
        </p:xfrm>
        <a:graphic>
          <a:graphicData uri="http://schemas.openxmlformats.org/drawingml/2006/table">
            <a:tbl>
              <a:tblPr/>
              <a:tblGrid>
                <a:gridCol w="8199438">
                  <a:extLst>
                    <a:ext uri="{9D8B030D-6E8A-4147-A177-3AD203B41FA5}">
                      <a16:colId xmlns:a16="http://schemas.microsoft.com/office/drawing/2014/main" xmlns="" val="20000"/>
                    </a:ext>
                  </a:extLst>
                </a:gridCol>
              </a:tblGrid>
              <a:tr h="1006010">
                <a:tc>
                  <a:txBody>
                    <a:bodyPr/>
                    <a:lstStyle>
                      <a:lvl1pPr marL="361950" indent="-361950">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361950" marR="0" lvl="0" indent="-361950" algn="l" defTabSz="914400" rtl="0" eaLnBrk="0" fontAlgn="base" latinLnBrk="0" hangingPunct="0">
                        <a:lnSpc>
                          <a:spcPct val="100000"/>
                        </a:lnSpc>
                        <a:spcBef>
                          <a:spcPct val="20000"/>
                        </a:spcBef>
                        <a:spcAft>
                          <a:spcPct val="0"/>
                        </a:spcAft>
                        <a:buClrTx/>
                        <a:buSzTx/>
                        <a:buFontTx/>
                        <a:buNone/>
                        <a:tabLst/>
                      </a:pPr>
                      <a:r>
                        <a:rPr kumimoji="1" lang="zh-TW" altLang="en-US" sz="20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二、本作業要點適用對象為行政院</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及</a:t>
                      </a:r>
                      <a:r>
                        <a:rPr kumimoji="1" lang="zh-TW" altLang="en-US" sz="2000" b="1" i="0" u="sng" strike="noStrike" cap="none" normalizeH="0" baseline="0" dirty="0">
                          <a:ln>
                            <a:noFill/>
                          </a:ln>
                          <a:solidFill>
                            <a:srgbClr val="0000FF"/>
                          </a:solidFill>
                          <a:effectLst/>
                          <a:latin typeface="華康細圓體(P)" panose="020F0300000000000000" pitchFamily="34" charset="-120"/>
                          <a:ea typeface="華康細圓體(P)" panose="020F0300000000000000" pitchFamily="34" charset="-120"/>
                        </a:rPr>
                        <a:t>直轄市、縣（市）政府</a:t>
                      </a:r>
                      <a:r>
                        <a:rPr kumimoji="1" lang="zh-TW" altLang="en-US" sz="20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所屬機關</a:t>
                      </a:r>
                      <a:r>
                        <a:rPr kumimoji="1" lang="zh-TW" altLang="en-US" sz="2000" b="1" i="0" u="sng" strike="noStrike" cap="none" normalizeH="0" baseline="0" dirty="0">
                          <a:ln>
                            <a:noFill/>
                          </a:ln>
                          <a:solidFill>
                            <a:srgbClr val="0000FF"/>
                          </a:solidFill>
                          <a:effectLst/>
                          <a:latin typeface="華康細圓體(P)" panose="020F0300000000000000" pitchFamily="34" charset="-120"/>
                          <a:ea typeface="華康細圓體(P)" panose="020F0300000000000000" pitchFamily="34" charset="-120"/>
                        </a:rPr>
                        <a:t>、公立學校、公營事業</a:t>
                      </a:r>
                      <a:r>
                        <a:rPr kumimoji="1" lang="zh-TW" altLang="en-US" sz="20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辦理且符合第四點</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第三項</a:t>
                      </a:r>
                      <a:r>
                        <a:rPr kumimoji="1" lang="zh-TW" altLang="en-US" sz="20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規定之公共工程及公有建築工程。 </a:t>
                      </a:r>
                    </a:p>
                  </a:txBody>
                  <a:tcPr marL="91444" marR="9144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4542302">
                <a:tc>
                  <a:txBody>
                    <a:bodyPr/>
                    <a:lstStyle>
                      <a:lvl1pPr marL="361950" indent="-361950">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361950" marR="0" lvl="0" indent="-361950" algn="l" defTabSz="914400" rtl="0" eaLnBrk="0" fontAlgn="base" latinLnBrk="0" hangingPunct="0">
                        <a:lnSpc>
                          <a:spcPct val="100000"/>
                        </a:lnSpc>
                        <a:spcBef>
                          <a:spcPct val="20000"/>
                        </a:spcBef>
                        <a:spcAft>
                          <a:spcPct val="0"/>
                        </a:spcAft>
                        <a:buClrTx/>
                        <a:buSzTx/>
                        <a:buFontTx/>
                        <a:buNone/>
                        <a:tabLst/>
                      </a:pPr>
                      <a:r>
                        <a:rPr kumimoji="1" lang="zh-TW" altLang="en-US" sz="20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四、</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為加強營建剩餘土石方之</a:t>
                      </a:r>
                      <a:r>
                        <a:rPr kumimoji="1" lang="zh-TW" altLang="en-US" sz="2000" b="1" i="0" u="sng" strike="noStrike" cap="none" normalizeH="0" baseline="0" dirty="0">
                          <a:ln>
                            <a:noFill/>
                          </a:ln>
                          <a:solidFill>
                            <a:srgbClr val="0000FF"/>
                          </a:solidFill>
                          <a:effectLst/>
                          <a:latin typeface="華康細圓體(P)" panose="020F0300000000000000" pitchFamily="34" charset="-120"/>
                          <a:ea typeface="華康細圓體(P)" panose="020F0300000000000000" pitchFamily="34" charset="-120"/>
                        </a:rPr>
                        <a:t>妥善處理，其優先順序如下</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a:t>
                      </a:r>
                    </a:p>
                    <a:p>
                      <a:pPr marL="361950" marR="0" lvl="0" indent="-361950" algn="l" defTabSz="914400" rtl="0" eaLnBrk="0" fontAlgn="base" latinLnBrk="0" hangingPunct="0">
                        <a:lnSpc>
                          <a:spcPct val="100000"/>
                        </a:lnSpc>
                        <a:spcBef>
                          <a:spcPct val="20000"/>
                        </a:spcBef>
                        <a:spcAft>
                          <a:spcPct val="0"/>
                        </a:spcAft>
                        <a:buClrTx/>
                        <a:buSzTx/>
                        <a:buFontTx/>
                        <a:buNone/>
                        <a:tabLst/>
                      </a:pPr>
                      <a:r>
                        <a:rPr kumimoji="1" lang="en-US" altLang="zh-TW"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一</a:t>
                      </a:r>
                      <a:r>
                        <a:rPr kumimoji="1" lang="en-US" altLang="zh-TW"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挖填平衡。</a:t>
                      </a:r>
                    </a:p>
                    <a:p>
                      <a:pPr marL="361950" marR="0" lvl="0" indent="-361950" algn="l" defTabSz="914400" rtl="0" eaLnBrk="0" fontAlgn="base" latinLnBrk="0" hangingPunct="0">
                        <a:lnSpc>
                          <a:spcPct val="100000"/>
                        </a:lnSpc>
                        <a:spcBef>
                          <a:spcPct val="20000"/>
                        </a:spcBef>
                        <a:spcAft>
                          <a:spcPct val="0"/>
                        </a:spcAft>
                        <a:buClrTx/>
                        <a:buSzTx/>
                        <a:buFontTx/>
                        <a:buNone/>
                        <a:tabLst/>
                      </a:pPr>
                      <a:r>
                        <a:rPr kumimoji="1" lang="en-US" altLang="zh-TW"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二</a:t>
                      </a:r>
                      <a:r>
                        <a:rPr kumimoji="1" lang="en-US" altLang="zh-TW"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土方交換。</a:t>
                      </a:r>
                    </a:p>
                    <a:p>
                      <a:pPr marL="361950" marR="0" lvl="0" indent="-361950" algn="l" defTabSz="914400" rtl="0" eaLnBrk="0" fontAlgn="base" latinLnBrk="0" hangingPunct="0">
                        <a:lnSpc>
                          <a:spcPct val="100000"/>
                        </a:lnSpc>
                        <a:spcBef>
                          <a:spcPct val="20000"/>
                        </a:spcBef>
                        <a:spcAft>
                          <a:spcPct val="0"/>
                        </a:spcAft>
                        <a:buClrTx/>
                        <a:buSzTx/>
                        <a:buFontTx/>
                        <a:buNone/>
                        <a:tabLst/>
                      </a:pPr>
                      <a:r>
                        <a:rPr kumimoji="1" lang="en-US" altLang="zh-TW"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三</a:t>
                      </a:r>
                      <a:r>
                        <a:rPr kumimoji="1" lang="en-US" altLang="zh-TW"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運送收容處理場所。</a:t>
                      </a:r>
                      <a:endParaRPr kumimoji="1" lang="zh-TW" altLang="en-US" sz="20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endParaRPr>
                    </a:p>
                    <a:p>
                      <a:pPr marL="361950" marR="0" lvl="0" indent="-361950" algn="l" defTabSz="914400" rtl="0" eaLnBrk="0" fontAlgn="base" latinLnBrk="0" hangingPunct="0">
                        <a:lnSpc>
                          <a:spcPct val="100000"/>
                        </a:lnSpc>
                        <a:spcBef>
                          <a:spcPct val="20000"/>
                        </a:spcBef>
                        <a:spcAft>
                          <a:spcPct val="0"/>
                        </a:spcAft>
                        <a:buClrTx/>
                        <a:buSzTx/>
                        <a:buFontTx/>
                        <a:buNone/>
                        <a:tabLst/>
                      </a:pPr>
                      <a:r>
                        <a:rPr kumimoji="1" lang="zh-TW" altLang="en-US" sz="20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　　　有下列情形之一者，主辦機關應</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至</a:t>
                      </a:r>
                      <a:r>
                        <a:rPr kumimoji="1" lang="zh-TW" altLang="en-US" sz="20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營建剩餘土石方資訊服務中心（以下簡稱資訊服務中心）上網申報工程區位、數量、土質、預計時程等相關規劃資料。（如附件）</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但工程性質特殊或情形緊急者，其申報時程不在此限：</a:t>
                      </a:r>
                      <a:endParaRPr kumimoji="1" lang="zh-TW" altLang="en-US" sz="20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endParaRPr>
                    </a:p>
                    <a:p>
                      <a:pPr marL="361950" marR="0" lvl="0" indent="-361950" algn="l"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a:t>
                      </a:r>
                      <a:r>
                        <a:rPr kumimoji="1" lang="zh-TW" altLang="en-US" sz="20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一</a:t>
                      </a:r>
                      <a:r>
                        <a:rPr kumimoji="1" lang="en-US" altLang="zh-TW" sz="20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a:t>
                      </a:r>
                      <a:r>
                        <a:rPr kumimoji="1" lang="zh-TW" altLang="en-US" sz="20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土石方剩餘（以下簡稱出土</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工程</a:t>
                      </a:r>
                      <a:r>
                        <a:rPr kumimoji="1" lang="zh-TW" altLang="en-US" sz="20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）達</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三</a:t>
                      </a:r>
                      <a:r>
                        <a:rPr kumimoji="1" lang="zh-TW" altLang="en-US" sz="20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千立方公尺以上。</a:t>
                      </a:r>
                    </a:p>
                    <a:p>
                      <a:pPr marL="361950" marR="0" lvl="0" indent="-361950" algn="l"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a:t>
                      </a:r>
                      <a:r>
                        <a:rPr kumimoji="1" lang="zh-TW" altLang="en-US" sz="20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二</a:t>
                      </a:r>
                      <a:r>
                        <a:rPr kumimoji="1" lang="en-US" altLang="zh-TW" sz="20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a:t>
                      </a:r>
                      <a:r>
                        <a:rPr kumimoji="1" lang="zh-TW" altLang="en-US" sz="20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土石方不足（以下簡稱需土</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工程</a:t>
                      </a:r>
                      <a:r>
                        <a:rPr kumimoji="1" lang="zh-TW" altLang="en-US" sz="20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）達</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五千</a:t>
                      </a:r>
                      <a:r>
                        <a:rPr kumimoji="1" lang="zh-TW" altLang="en-US" sz="20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立方公尺以上。</a:t>
                      </a:r>
                    </a:p>
                    <a:p>
                      <a:pPr marL="361950" marR="0" lvl="0" indent="-361950" algn="l" defTabSz="914400" rtl="0" eaLnBrk="0" fontAlgn="base" latinLnBrk="0" hangingPunct="0">
                        <a:lnSpc>
                          <a:spcPct val="100000"/>
                        </a:lnSpc>
                        <a:spcBef>
                          <a:spcPct val="20000"/>
                        </a:spcBef>
                        <a:spcAft>
                          <a:spcPct val="0"/>
                        </a:spcAft>
                        <a:buClrTx/>
                        <a:buSzTx/>
                        <a:buFontTx/>
                        <a:buNone/>
                        <a:tabLst/>
                      </a:pPr>
                      <a:r>
                        <a:rPr kumimoji="1" lang="zh-TW" altLang="en-US" sz="20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未達前項所列土石方數量者，得參照本要點辦理申報。</a:t>
                      </a:r>
                    </a:p>
                    <a:p>
                      <a:pPr marL="361950" marR="0" lvl="0" indent="-361950" algn="l" defTabSz="914400" rtl="0" eaLnBrk="0" fontAlgn="base" latinLnBrk="0" hangingPunct="0">
                        <a:lnSpc>
                          <a:spcPct val="100000"/>
                        </a:lnSpc>
                        <a:spcBef>
                          <a:spcPct val="20000"/>
                        </a:spcBef>
                        <a:spcAft>
                          <a:spcPct val="0"/>
                        </a:spcAft>
                        <a:buClrTx/>
                        <a:buSzTx/>
                        <a:buFontTx/>
                        <a:buNone/>
                        <a:tabLst/>
                      </a:pPr>
                      <a:r>
                        <a:rPr kumimoji="1" lang="zh-TW" altLang="en-US" sz="20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各工程主管機關，應於每年四月底前，檢送該年度土方數量規模符合第二項各款應申報土方交換案件之資料。</a:t>
                      </a:r>
                      <a:r>
                        <a:rPr kumimoji="1" lang="zh-TW" altLang="en-US" sz="2000" b="0"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 </a:t>
                      </a:r>
                    </a:p>
                  </a:txBody>
                  <a:tcPr marL="91444" marR="9144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bl>
          </a:graphicData>
        </a:graphic>
      </p:graphicFrame>
      <p:sp>
        <p:nvSpPr>
          <p:cNvPr id="3380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94CB8AAF-17D3-490C-9470-A1E57BBE12B5}" type="slidenum">
              <a:rPr kumimoji="0" lang="zh-TW" altLang="en-US">
                <a:solidFill>
                  <a:schemeClr val="bg1"/>
                </a:solidFill>
                <a:latin typeface="華康細圓體(P)" panose="020F0300000000000000" pitchFamily="34" charset="-120"/>
                <a:ea typeface="華康細圓體(P)" panose="020F0300000000000000" pitchFamily="34" charset="-120"/>
              </a:rPr>
              <a:pPr/>
              <a:t>10</a:t>
            </a:fld>
            <a:endParaRPr kumimoji="0" lang="en-US" altLang="zh-TW">
              <a:solidFill>
                <a:schemeClr val="bg1"/>
              </a:solidFill>
              <a:latin typeface="華康細圓體(P)" panose="020F0300000000000000" pitchFamily="34" charset="-120"/>
              <a:ea typeface="華康細圓體(P)" panose="020F0300000000000000" pitchFamily="34" charset="-120"/>
            </a:endParaRPr>
          </a:p>
        </p:txBody>
      </p:sp>
      <p:sp>
        <p:nvSpPr>
          <p:cNvPr id="6"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dirty="0" smtClean="0">
                <a:solidFill>
                  <a:schemeClr val="bg1"/>
                </a:solidFill>
                <a:latin typeface="華康細圓體(P)" panose="020F0300000000000000" pitchFamily="34" charset="-120"/>
                <a:ea typeface="華康細圓體(P)" panose="020F0300000000000000" pitchFamily="34" charset="-120"/>
              </a:rPr>
              <a:t>土方交換要點修正內容</a:t>
            </a:r>
            <a:endParaRPr lang="zh-TW" altLang="en-US" sz="3600" dirty="0">
              <a:solidFill>
                <a:schemeClr val="bg1"/>
              </a:solidFill>
              <a:latin typeface="華康細圓體(P)" panose="020F0300000000000000" pitchFamily="34" charset="-120"/>
              <a:ea typeface="華康細圓體(P)" panose="020F0300000000000000" pitchFamily="34" charset="-120"/>
            </a:endParaRPr>
          </a:p>
        </p:txBody>
      </p:sp>
    </p:spTree>
    <p:extLst>
      <p:ext uri="{BB962C8B-B14F-4D97-AF65-F5344CB8AC3E}">
        <p14:creationId xmlns:p14="http://schemas.microsoft.com/office/powerpoint/2010/main" val="1248585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AA1026D5-278D-4B79-90C6-5C345D6F2D77}" type="slidenum">
              <a:rPr kumimoji="0" lang="zh-TW" altLang="en-US">
                <a:solidFill>
                  <a:schemeClr val="bg1"/>
                </a:solidFill>
                <a:latin typeface="華康細圓體(P)" panose="020F0300000000000000" pitchFamily="34" charset="-120"/>
                <a:ea typeface="華康細圓體(P)" panose="020F0300000000000000" pitchFamily="34" charset="-120"/>
              </a:rPr>
              <a:pPr/>
              <a:t>11</a:t>
            </a:fld>
            <a:endParaRPr kumimoji="0" lang="en-US" altLang="zh-TW">
              <a:solidFill>
                <a:schemeClr val="bg1"/>
              </a:solidFill>
              <a:latin typeface="華康細圓體(P)" panose="020F0300000000000000" pitchFamily="34" charset="-120"/>
              <a:ea typeface="華康細圓體(P)" panose="020F0300000000000000" pitchFamily="34" charset="-120"/>
            </a:endParaRPr>
          </a:p>
        </p:txBody>
      </p:sp>
      <p:pic>
        <p:nvPicPr>
          <p:cNvPr id="35843" name="圖片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4963" y="935038"/>
            <a:ext cx="3617912"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圖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4963" y="3800475"/>
            <a:ext cx="3617912" cy="2343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5845" name="文字方塊 6"/>
          <p:cNvSpPr txBox="1">
            <a:spLocks noChangeArrowheads="1"/>
          </p:cNvSpPr>
          <p:nvPr/>
        </p:nvSpPr>
        <p:spPr bwMode="auto">
          <a:xfrm>
            <a:off x="161925" y="965200"/>
            <a:ext cx="5049838"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a:buClr>
                <a:srgbClr val="0070C0"/>
              </a:buClr>
              <a:buFont typeface="Wingdings" panose="05000000000000000000" pitchFamily="2" charset="2"/>
              <a:buChar char="n"/>
            </a:pPr>
            <a:r>
              <a:rPr kumimoji="0" lang="zh-TW" altLang="en-US" sz="2800">
                <a:latin typeface="華康細圓體(P)" panose="020F0300000000000000" pitchFamily="34" charset="-120"/>
                <a:ea typeface="華康細圓體(P)" panose="020F0300000000000000" pitchFamily="34" charset="-120"/>
              </a:rPr>
              <a:t>原版本為出土</a:t>
            </a:r>
            <a:r>
              <a:rPr kumimoji="0" lang="en-US" altLang="zh-TW" sz="2800">
                <a:latin typeface="華康細圓體(P)" panose="020F0300000000000000" pitchFamily="34" charset="-120"/>
                <a:ea typeface="華康細圓體(P)" panose="020F0300000000000000" pitchFamily="34" charset="-120"/>
              </a:rPr>
              <a:t>5000M</a:t>
            </a:r>
            <a:r>
              <a:rPr kumimoji="0" lang="en-US" altLang="zh-TW" sz="2800" baseline="30000">
                <a:latin typeface="華康細圓體(P)" panose="020F0300000000000000" pitchFamily="34" charset="-120"/>
                <a:ea typeface="華康細圓體(P)" panose="020F0300000000000000" pitchFamily="34" charset="-120"/>
              </a:rPr>
              <a:t>3</a:t>
            </a:r>
            <a:r>
              <a:rPr kumimoji="0" lang="zh-TW" altLang="en-US" sz="2800">
                <a:latin typeface="華康細圓體(P)" panose="020F0300000000000000" pitchFamily="34" charset="-120"/>
                <a:ea typeface="華康細圓體(P)" panose="020F0300000000000000" pitchFamily="34" charset="-120"/>
              </a:rPr>
              <a:t>，需土</a:t>
            </a:r>
            <a:r>
              <a:rPr kumimoji="0" lang="en-US" altLang="zh-TW" sz="2800">
                <a:latin typeface="華康細圓體(P)" panose="020F0300000000000000" pitchFamily="34" charset="-120"/>
                <a:ea typeface="華康細圓體(P)" panose="020F0300000000000000" pitchFamily="34" charset="-120"/>
              </a:rPr>
              <a:t>20000M</a:t>
            </a:r>
            <a:r>
              <a:rPr kumimoji="0" lang="en-US" altLang="zh-TW" sz="2800" baseline="30000">
                <a:latin typeface="華康細圓體(P)" panose="020F0300000000000000" pitchFamily="34" charset="-120"/>
                <a:ea typeface="華康細圓體(P)" panose="020F0300000000000000" pitchFamily="34" charset="-120"/>
              </a:rPr>
              <a:t>3</a:t>
            </a:r>
            <a:r>
              <a:rPr kumimoji="0" lang="zh-TW" altLang="en-US" sz="2800">
                <a:latin typeface="華康細圓體(P)" panose="020F0300000000000000" pitchFamily="34" charset="-120"/>
                <a:ea typeface="華康細圓體(P)" panose="020F0300000000000000" pitchFamily="34" charset="-120"/>
              </a:rPr>
              <a:t>，約占土方量</a:t>
            </a:r>
            <a:r>
              <a:rPr kumimoji="0" lang="en-US" altLang="zh-TW" sz="2800">
                <a:latin typeface="華康細圓體(P)" panose="020F0300000000000000" pitchFamily="34" charset="-120"/>
                <a:ea typeface="華康細圓體(P)" panose="020F0300000000000000" pitchFamily="34" charset="-120"/>
              </a:rPr>
              <a:t>78%</a:t>
            </a:r>
            <a:r>
              <a:rPr kumimoji="0" lang="zh-TW" altLang="en-US" sz="2800">
                <a:latin typeface="華康細圓體(P)" panose="020F0300000000000000" pitchFamily="34" charset="-120"/>
                <a:ea typeface="華康細圓體(P)" panose="020F0300000000000000" pitchFamily="34" charset="-120"/>
              </a:rPr>
              <a:t>與</a:t>
            </a:r>
            <a:r>
              <a:rPr kumimoji="0" lang="en-US" altLang="zh-TW" sz="2800">
                <a:latin typeface="華康細圓體(P)" panose="020F0300000000000000" pitchFamily="34" charset="-120"/>
                <a:ea typeface="華康細圓體(P)" panose="020F0300000000000000" pitchFamily="34" charset="-120"/>
              </a:rPr>
              <a:t>82%</a:t>
            </a:r>
            <a:r>
              <a:rPr kumimoji="0" lang="zh-TW" altLang="en-US" sz="2800">
                <a:latin typeface="華康細圓體(P)" panose="020F0300000000000000" pitchFamily="34" charset="-120"/>
                <a:ea typeface="華康細圓體(P)" panose="020F0300000000000000" pitchFamily="34" charset="-120"/>
              </a:rPr>
              <a:t>，符合</a:t>
            </a:r>
            <a:r>
              <a:rPr kumimoji="0" lang="en-US" altLang="zh-TW" sz="2800">
                <a:latin typeface="華康細圓體(P)" panose="020F0300000000000000" pitchFamily="34" charset="-120"/>
                <a:ea typeface="華康細圓體(P)" panose="020F0300000000000000" pitchFamily="34" charset="-120"/>
              </a:rPr>
              <a:t>80-20</a:t>
            </a:r>
            <a:r>
              <a:rPr kumimoji="0" lang="zh-TW" altLang="en-US" sz="2800">
                <a:latin typeface="華康細圓體(P)" panose="020F0300000000000000" pitchFamily="34" charset="-120"/>
                <a:ea typeface="華康細圓體(P)" panose="020F0300000000000000" pitchFamily="34" charset="-120"/>
              </a:rPr>
              <a:t>管理原則</a:t>
            </a:r>
            <a:endParaRPr kumimoji="0" lang="en-US" altLang="zh-TW" sz="2800">
              <a:latin typeface="華康細圓體(P)" panose="020F0300000000000000" pitchFamily="34" charset="-120"/>
              <a:ea typeface="華康細圓體(P)" panose="020F0300000000000000" pitchFamily="34" charset="-120"/>
            </a:endParaRPr>
          </a:p>
          <a:p>
            <a:pPr>
              <a:buClr>
                <a:srgbClr val="0070C0"/>
              </a:buClr>
              <a:buFont typeface="Wingdings" panose="05000000000000000000" pitchFamily="2" charset="2"/>
              <a:buChar char="n"/>
            </a:pPr>
            <a:r>
              <a:rPr kumimoji="0" lang="zh-TW" altLang="en-US" sz="2800">
                <a:latin typeface="華康細圓體(P)" panose="020F0300000000000000" pitchFamily="34" charset="-120"/>
                <a:ea typeface="華康細圓體(P)" panose="020F0300000000000000" pitchFamily="34" charset="-120"/>
              </a:rPr>
              <a:t>案件數僅占</a:t>
            </a:r>
            <a:r>
              <a:rPr kumimoji="0" lang="en-US" altLang="zh-TW" sz="2800">
                <a:latin typeface="華康細圓體(P)" panose="020F0300000000000000" pitchFamily="34" charset="-120"/>
                <a:ea typeface="華康細圓體(P)" panose="020F0300000000000000" pitchFamily="34" charset="-120"/>
              </a:rPr>
              <a:t>8%</a:t>
            </a:r>
            <a:r>
              <a:rPr kumimoji="0" lang="zh-TW" altLang="en-US" sz="2800">
                <a:latin typeface="華康細圓體(P)" panose="020F0300000000000000" pitchFamily="34" charset="-120"/>
                <a:ea typeface="華康細圓體(P)" panose="020F0300000000000000" pitchFamily="34" charset="-120"/>
              </a:rPr>
              <a:t>與</a:t>
            </a:r>
            <a:r>
              <a:rPr kumimoji="0" lang="en-US" altLang="zh-TW" sz="2800">
                <a:latin typeface="華康細圓體(P)" panose="020F0300000000000000" pitchFamily="34" charset="-120"/>
                <a:ea typeface="華康細圓體(P)" panose="020F0300000000000000" pitchFamily="34" charset="-120"/>
              </a:rPr>
              <a:t>30%</a:t>
            </a:r>
            <a:r>
              <a:rPr kumimoji="0" lang="zh-TW" altLang="en-US" sz="2800">
                <a:latin typeface="華康細圓體(P)" panose="020F0300000000000000" pitchFamily="34" charset="-120"/>
                <a:ea typeface="華康細圓體(P)" panose="020F0300000000000000" pitchFamily="34" charset="-120"/>
              </a:rPr>
              <a:t>，申報量過少，較難進行撮合</a:t>
            </a:r>
            <a:endParaRPr kumimoji="0" lang="en-US" altLang="zh-TW" sz="2800">
              <a:latin typeface="華康細圓體(P)" panose="020F0300000000000000" pitchFamily="34" charset="-120"/>
              <a:ea typeface="華康細圓體(P)" panose="020F0300000000000000" pitchFamily="34" charset="-120"/>
            </a:endParaRPr>
          </a:p>
          <a:p>
            <a:pPr>
              <a:buClr>
                <a:srgbClr val="0070C0"/>
              </a:buClr>
              <a:buFont typeface="Wingdings" panose="05000000000000000000" pitchFamily="2" charset="2"/>
              <a:buChar char="n"/>
            </a:pPr>
            <a:r>
              <a:rPr kumimoji="0" lang="zh-TW" altLang="en-US" sz="2800">
                <a:latin typeface="華康細圓體(P)" panose="020F0300000000000000" pitchFamily="34" charset="-120"/>
                <a:ea typeface="華康細圓體(P)" panose="020F0300000000000000" pitchFamily="34" charset="-120"/>
              </a:rPr>
              <a:t>修正版本中申報門檻降低，擴大申報對象，將使案件數比例提高，出土案件量比例提高</a:t>
            </a:r>
            <a:r>
              <a:rPr kumimoji="0" lang="en-US" altLang="zh-TW" sz="2800">
                <a:latin typeface="華康細圓體(P)" panose="020F0300000000000000" pitchFamily="34" charset="-120"/>
                <a:ea typeface="華康細圓體(P)" panose="020F0300000000000000" pitchFamily="34" charset="-120"/>
              </a:rPr>
              <a:t>5%(8%</a:t>
            </a:r>
            <a:r>
              <a:rPr kumimoji="0" lang="zh-TW" altLang="en-US" sz="2800">
                <a:latin typeface="華康細圓體(P)" panose="020F0300000000000000" pitchFamily="34" charset="-120"/>
                <a:ea typeface="華康細圓體(P)" panose="020F0300000000000000" pitchFamily="34" charset="-120"/>
              </a:rPr>
              <a:t>→</a:t>
            </a:r>
            <a:r>
              <a:rPr kumimoji="0" lang="en-US" altLang="zh-TW" sz="2800">
                <a:latin typeface="華康細圓體(P)" panose="020F0300000000000000" pitchFamily="34" charset="-120"/>
                <a:ea typeface="華康細圓體(P)" panose="020F0300000000000000" pitchFamily="34" charset="-120"/>
              </a:rPr>
              <a:t>13%)</a:t>
            </a:r>
            <a:r>
              <a:rPr kumimoji="0" lang="zh-TW" altLang="en-US" sz="2800">
                <a:latin typeface="華康細圓體(P)" panose="020F0300000000000000" pitchFamily="34" charset="-120"/>
                <a:ea typeface="華康細圓體(P)" panose="020F0300000000000000" pitchFamily="34" charset="-120"/>
              </a:rPr>
              <a:t>，需土案件量比例提高</a:t>
            </a:r>
            <a:r>
              <a:rPr kumimoji="0" lang="en-US" altLang="zh-TW" sz="2800">
                <a:latin typeface="華康細圓體(P)" panose="020F0300000000000000" pitchFamily="34" charset="-120"/>
                <a:ea typeface="華康細圓體(P)" panose="020F0300000000000000" pitchFamily="34" charset="-120"/>
              </a:rPr>
              <a:t>32%</a:t>
            </a:r>
            <a:r>
              <a:rPr kumimoji="0" lang="zh-TW" altLang="en-US" sz="2800">
                <a:latin typeface="華康細圓體(P)" panose="020F0300000000000000" pitchFamily="34" charset="-120"/>
                <a:ea typeface="華康細圓體(P)" panose="020F0300000000000000" pitchFamily="34" charset="-120"/>
              </a:rPr>
              <a:t> </a:t>
            </a:r>
            <a:r>
              <a:rPr kumimoji="0" lang="en-US" altLang="zh-TW" sz="2800">
                <a:latin typeface="華康細圓體(P)" panose="020F0300000000000000" pitchFamily="34" charset="-120"/>
                <a:ea typeface="華康細圓體(P)" panose="020F0300000000000000" pitchFamily="34" charset="-120"/>
              </a:rPr>
              <a:t>(30%</a:t>
            </a:r>
            <a:r>
              <a:rPr kumimoji="0" lang="zh-TW" altLang="en-US" sz="2800">
                <a:latin typeface="華康細圓體(P)" panose="020F0300000000000000" pitchFamily="34" charset="-120"/>
                <a:ea typeface="華康細圓體(P)" panose="020F0300000000000000" pitchFamily="34" charset="-120"/>
              </a:rPr>
              <a:t>→</a:t>
            </a:r>
            <a:r>
              <a:rPr kumimoji="0" lang="en-US" altLang="zh-TW" sz="2800">
                <a:latin typeface="華康細圓體(P)" panose="020F0300000000000000" pitchFamily="34" charset="-120"/>
                <a:ea typeface="華康細圓體(P)" panose="020F0300000000000000" pitchFamily="34" charset="-120"/>
              </a:rPr>
              <a:t>62%)</a:t>
            </a:r>
            <a:endParaRPr kumimoji="0" lang="zh-TW" altLang="en-US" sz="2800">
              <a:latin typeface="華康細圓體(P)" panose="020F0300000000000000" pitchFamily="34" charset="-120"/>
              <a:ea typeface="華康細圓體(P)" panose="020F0300000000000000" pitchFamily="34" charset="-120"/>
            </a:endParaRPr>
          </a:p>
        </p:txBody>
      </p:sp>
      <p:sp>
        <p:nvSpPr>
          <p:cNvPr id="8"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dirty="0" smtClean="0">
                <a:solidFill>
                  <a:schemeClr val="bg1"/>
                </a:solidFill>
                <a:latin typeface="華康細圓體(P)" panose="020F0300000000000000" pitchFamily="34" charset="-120"/>
                <a:ea typeface="華康細圓體(P)" panose="020F0300000000000000" pitchFamily="34" charset="-120"/>
              </a:rPr>
              <a:t>土方交換要點修正內容</a:t>
            </a:r>
            <a:endParaRPr lang="zh-TW" altLang="en-US" sz="3600" dirty="0">
              <a:solidFill>
                <a:schemeClr val="bg1"/>
              </a:solidFill>
              <a:latin typeface="華康細圓體(P)" panose="020F0300000000000000" pitchFamily="34" charset="-120"/>
              <a:ea typeface="華康細圓體(P)" panose="020F0300000000000000" pitchFamily="34" charset="-120"/>
            </a:endParaRPr>
          </a:p>
        </p:txBody>
      </p:sp>
    </p:spTree>
    <p:extLst>
      <p:ext uri="{BB962C8B-B14F-4D97-AF65-F5344CB8AC3E}">
        <p14:creationId xmlns:p14="http://schemas.microsoft.com/office/powerpoint/2010/main" val="565855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49" name="Group 25"/>
          <p:cNvGraphicFramePr>
            <a:graphicFrameLocks noGrp="1"/>
          </p:cNvGraphicFramePr>
          <p:nvPr/>
        </p:nvGraphicFramePr>
        <p:xfrm>
          <a:off x="352425" y="1054100"/>
          <a:ext cx="8442325" cy="4693772"/>
        </p:xfrm>
        <a:graphic>
          <a:graphicData uri="http://schemas.openxmlformats.org/drawingml/2006/table">
            <a:tbl>
              <a:tblPr/>
              <a:tblGrid>
                <a:gridCol w="8442325">
                  <a:extLst>
                    <a:ext uri="{9D8B030D-6E8A-4147-A177-3AD203B41FA5}">
                      <a16:colId xmlns:a16="http://schemas.microsoft.com/office/drawing/2014/main" xmlns="" val="20000"/>
                    </a:ext>
                  </a:extLst>
                </a:gridCol>
              </a:tblGrid>
              <a:tr h="1432152">
                <a:tc>
                  <a:txBody>
                    <a:bodyPr/>
                    <a:lstStyle>
                      <a:lvl1pPr marL="361950" indent="-361950">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361950" marR="0" lvl="0" indent="-361950" algn="l" defTabSz="914400" rtl="0" eaLnBrk="0" fontAlgn="base" latinLnBrk="0" hangingPunct="0">
                        <a:lnSpc>
                          <a:spcPct val="100000"/>
                        </a:lnSpc>
                        <a:spcBef>
                          <a:spcPct val="20000"/>
                        </a:spcBef>
                        <a:spcAft>
                          <a:spcPct val="0"/>
                        </a:spcAft>
                        <a:buClrTx/>
                        <a:buSzTx/>
                        <a:buFontTx/>
                        <a:buNone/>
                        <a:tabLst/>
                      </a:pP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五、</a:t>
                      </a:r>
                      <a:r>
                        <a:rPr kumimoji="1" lang="zh-TW" altLang="en-US" sz="2000" b="1" i="0" u="sng" strike="noStrike" cap="none" normalizeH="0" baseline="0" dirty="0">
                          <a:ln>
                            <a:noFill/>
                          </a:ln>
                          <a:solidFill>
                            <a:srgbClr val="0000FF"/>
                          </a:solidFill>
                          <a:effectLst/>
                          <a:latin typeface="華康細圓體(P)" panose="020F0300000000000000" pitchFamily="34" charset="-120"/>
                          <a:ea typeface="華康細圓體(P)" panose="020F0300000000000000" pitchFamily="34" charset="-120"/>
                        </a:rPr>
                        <a:t>資訊服務中心</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應定期配合提供下列資訊：</a:t>
                      </a:r>
                    </a:p>
                    <a:p>
                      <a:pPr marL="361950" marR="0" lvl="0" indent="-361950" algn="l" defTabSz="914400" rtl="0" eaLnBrk="0" fontAlgn="base" latinLnBrk="0" hangingPunct="0">
                        <a:lnSpc>
                          <a:spcPct val="100000"/>
                        </a:lnSpc>
                        <a:spcBef>
                          <a:spcPct val="20000"/>
                        </a:spcBef>
                        <a:spcAft>
                          <a:spcPct val="0"/>
                        </a:spcAft>
                        <a:buClrTx/>
                        <a:buSzTx/>
                        <a:buFontTx/>
                        <a:buNone/>
                        <a:tabLst/>
                      </a:pPr>
                      <a:r>
                        <a:rPr kumimoji="1" lang="en-US" altLang="zh-TW"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一</a:t>
                      </a:r>
                      <a:r>
                        <a:rPr kumimoji="1" lang="en-US" altLang="zh-TW"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a:t>
                      </a:r>
                      <a:r>
                        <a:rPr kumimoji="1" lang="zh-TW" altLang="en-US" sz="2000" b="1" i="0" u="sng" strike="noStrike" cap="none" normalizeH="0" baseline="0" dirty="0">
                          <a:ln>
                            <a:noFill/>
                          </a:ln>
                          <a:solidFill>
                            <a:srgbClr val="0000FF"/>
                          </a:solidFill>
                          <a:effectLst/>
                          <a:latin typeface="華康細圓體(P)" panose="020F0300000000000000" pitchFamily="34" charset="-120"/>
                          <a:ea typeface="華康細圓體(P)" panose="020F0300000000000000" pitchFamily="34" charset="-120"/>
                        </a:rPr>
                        <a:t>每個月</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於網頁更新應申報土方交換而未申報之名單，以電子郵件逐案通知各主辦機關，並副知工程主管機關及內政部</a:t>
                      </a:r>
                      <a:r>
                        <a:rPr kumimoji="1" lang="en-US" altLang="zh-TW"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以下簡稱本部</a:t>
                      </a:r>
                      <a:r>
                        <a:rPr kumimoji="1" lang="en-US" altLang="zh-TW"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a:t>
                      </a:r>
                    </a:p>
                    <a:p>
                      <a:pPr marL="361950" marR="0" lvl="0" indent="-361950" algn="l" defTabSz="914400" rtl="0" eaLnBrk="0" fontAlgn="base" latinLnBrk="0" hangingPunct="0">
                        <a:lnSpc>
                          <a:spcPct val="100000"/>
                        </a:lnSpc>
                        <a:spcBef>
                          <a:spcPct val="20000"/>
                        </a:spcBef>
                        <a:spcAft>
                          <a:spcPct val="0"/>
                        </a:spcAft>
                        <a:buClrTx/>
                        <a:buSzTx/>
                        <a:buFontTx/>
                        <a:buNone/>
                        <a:tabLst/>
                      </a:pPr>
                      <a:r>
                        <a:rPr kumimoji="1" lang="en-US" altLang="zh-TW"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二</a:t>
                      </a:r>
                      <a:r>
                        <a:rPr kumimoji="1" lang="en-US" altLang="zh-TW"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a:t>
                      </a:r>
                      <a:r>
                        <a:rPr kumimoji="1" lang="zh-TW" altLang="en-US" sz="2000" b="1" i="0" u="sng" strike="noStrike" cap="none" normalizeH="0" baseline="0" dirty="0">
                          <a:ln>
                            <a:noFill/>
                          </a:ln>
                          <a:solidFill>
                            <a:srgbClr val="0000FF"/>
                          </a:solidFill>
                          <a:effectLst/>
                          <a:latin typeface="華康細圓體(P)" panose="020F0300000000000000" pitchFamily="34" charset="-120"/>
                          <a:ea typeface="華康細圓體(P)" panose="020F0300000000000000" pitchFamily="34" charset="-120"/>
                        </a:rPr>
                        <a:t>每季</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於網頁彙整完成土方交換之成果，並以電子郵件通知本部。</a:t>
                      </a:r>
                      <a:r>
                        <a:rPr kumimoji="1" lang="zh-TW" altLang="en-US" sz="20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 </a:t>
                      </a:r>
                    </a:p>
                  </a:txBody>
                  <a:tcPr marL="91436" marR="91436"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3260498">
                <a:tc>
                  <a:txBody>
                    <a:bodyPr/>
                    <a:lstStyle>
                      <a:lvl1pPr marL="361950" indent="-361950">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361950" marR="0" lvl="0" indent="-361950" algn="l" defTabSz="914400" rtl="0" eaLnBrk="0" fontAlgn="base" latinLnBrk="0" hangingPunct="0">
                        <a:lnSpc>
                          <a:spcPct val="100000"/>
                        </a:lnSpc>
                        <a:spcBef>
                          <a:spcPct val="20000"/>
                        </a:spcBef>
                        <a:spcAft>
                          <a:spcPct val="0"/>
                        </a:spcAft>
                        <a:buClrTx/>
                        <a:buSzTx/>
                        <a:buFontTx/>
                        <a:buNone/>
                        <a:tabLst/>
                      </a:pP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七</a:t>
                      </a:r>
                      <a:r>
                        <a:rPr kumimoji="1" lang="zh-TW" altLang="en-US" sz="20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、主辦機關向資訊服務中心上網申報後，</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資訊服務中心應於十五天內，將建議撮合對象以電子郵件通知或函復主辦機關；主辦機關應於接獲通知一個月內，主動聯繫撮合對象，必要時得自行或報請工程主管機關，召開土方交換撮合研商會議，並依下列程序辦理：</a:t>
                      </a:r>
                      <a:r>
                        <a:rPr kumimoji="1" lang="zh-TW" altLang="en-US" sz="2000" b="0"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 </a:t>
                      </a:r>
                      <a:endPar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endParaRPr>
                    </a:p>
                    <a:p>
                      <a:pPr marL="361950" marR="0" lvl="0" indent="-361950" algn="l" defTabSz="914400" rtl="0" eaLnBrk="0" fontAlgn="base" latinLnBrk="0" hangingPunct="0">
                        <a:lnSpc>
                          <a:spcPct val="100000"/>
                        </a:lnSpc>
                        <a:spcBef>
                          <a:spcPct val="20000"/>
                        </a:spcBef>
                        <a:spcAft>
                          <a:spcPct val="0"/>
                        </a:spcAft>
                        <a:buClrTx/>
                        <a:buSzTx/>
                        <a:buFontTx/>
                        <a:buNone/>
                        <a:tabLst/>
                      </a:pPr>
                      <a:r>
                        <a:rPr kumimoji="1" lang="en-US" altLang="zh-TW"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一</a:t>
                      </a:r>
                      <a:r>
                        <a:rPr kumimoji="1" lang="en-US" altLang="zh-TW"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已決定辦理土方交換者，出土工程及需土工程之主辦機關，均應依營建剩餘土石方處理方案及各直轄市、縣（市）營建剩餘土石方處理自治法規或規定，辦理上網申報及查核作業。</a:t>
                      </a:r>
                    </a:p>
                    <a:p>
                      <a:pPr marL="361950" marR="0" lvl="0" indent="-361950" algn="l" defTabSz="914400" rtl="0" eaLnBrk="0" fontAlgn="base" latinLnBrk="0" hangingPunct="0">
                        <a:lnSpc>
                          <a:spcPct val="100000"/>
                        </a:lnSpc>
                        <a:spcBef>
                          <a:spcPct val="20000"/>
                        </a:spcBef>
                        <a:spcAft>
                          <a:spcPct val="0"/>
                        </a:spcAft>
                        <a:buClrTx/>
                        <a:buSzTx/>
                        <a:buFontTx/>
                        <a:buNone/>
                        <a:tabLst/>
                      </a:pPr>
                      <a:r>
                        <a:rPr kumimoji="1" lang="en-US" altLang="zh-TW"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二</a:t>
                      </a:r>
                      <a:r>
                        <a:rPr kumimoji="1" lang="en-US" altLang="zh-TW"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a:t>
                      </a:r>
                      <a:r>
                        <a:rPr kumimoji="1" lang="zh-TW" altLang="en-US" sz="20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研商未有結果者，主辦機關應視工程實際執行情形，重新請資訊服務中心提供土方交換建議對象，並繼續進行協商；或逕上網刪除已登錄之相關資料。</a:t>
                      </a:r>
                      <a:r>
                        <a:rPr kumimoji="1" lang="zh-TW" altLang="en-US" sz="2000" b="0"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 </a:t>
                      </a:r>
                    </a:p>
                  </a:txBody>
                  <a:tcPr marL="91436" marR="91436"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bl>
          </a:graphicData>
        </a:graphic>
      </p:graphicFrame>
      <p:sp>
        <p:nvSpPr>
          <p:cNvPr id="3687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8639750E-EBF1-48FA-A23B-81AAEC53D794}" type="slidenum">
              <a:rPr kumimoji="0" lang="zh-TW" altLang="en-US">
                <a:solidFill>
                  <a:schemeClr val="bg1"/>
                </a:solidFill>
                <a:latin typeface="華康細圓體(P)" panose="020F0300000000000000" pitchFamily="34" charset="-120"/>
                <a:ea typeface="華康細圓體(P)" panose="020F0300000000000000" pitchFamily="34" charset="-120"/>
              </a:rPr>
              <a:pPr/>
              <a:t>12</a:t>
            </a:fld>
            <a:endParaRPr kumimoji="0" lang="en-US" altLang="zh-TW">
              <a:solidFill>
                <a:schemeClr val="bg1"/>
              </a:solidFill>
              <a:latin typeface="華康細圓體(P)" panose="020F0300000000000000" pitchFamily="34" charset="-120"/>
              <a:ea typeface="華康細圓體(P)" panose="020F0300000000000000" pitchFamily="34" charset="-120"/>
            </a:endParaRPr>
          </a:p>
        </p:txBody>
      </p:sp>
      <p:sp>
        <p:nvSpPr>
          <p:cNvPr id="6"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dirty="0" smtClean="0">
                <a:solidFill>
                  <a:schemeClr val="bg1"/>
                </a:solidFill>
                <a:latin typeface="華康細圓體(P)" panose="020F0300000000000000" pitchFamily="34" charset="-120"/>
                <a:ea typeface="華康細圓體(P)" panose="020F0300000000000000" pitchFamily="34" charset="-120"/>
              </a:rPr>
              <a:t>土方交換要點修正內容</a:t>
            </a:r>
            <a:endParaRPr lang="zh-TW" altLang="en-US" sz="3600" dirty="0">
              <a:solidFill>
                <a:schemeClr val="bg1"/>
              </a:solidFill>
              <a:latin typeface="華康細圓體(P)" panose="020F0300000000000000" pitchFamily="34" charset="-120"/>
              <a:ea typeface="華康細圓體(P)" panose="020F0300000000000000" pitchFamily="34" charset="-120"/>
            </a:endParaRPr>
          </a:p>
        </p:txBody>
      </p:sp>
    </p:spTree>
    <p:extLst>
      <p:ext uri="{BB962C8B-B14F-4D97-AF65-F5344CB8AC3E}">
        <p14:creationId xmlns:p14="http://schemas.microsoft.com/office/powerpoint/2010/main" val="2298819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投影片編號版面配置區 3"/>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algn="r"/>
            <a:endParaRPr lang="en-US" altLang="zh-TW" sz="2000" b="1">
              <a:latin typeface="Times New Roman" panose="02020603050405020304" pitchFamily="18" charset="0"/>
              <a:ea typeface="DotumChe" panose="020B0609000101010101" pitchFamily="49" charset="-127"/>
            </a:endParaRPr>
          </a:p>
        </p:txBody>
      </p:sp>
      <p:graphicFrame>
        <p:nvGraphicFramePr>
          <p:cNvPr id="52249" name="Group 25"/>
          <p:cNvGraphicFramePr>
            <a:graphicFrameLocks noGrp="1"/>
          </p:cNvGraphicFramePr>
          <p:nvPr>
            <p:extLst>
              <p:ext uri="{D42A27DB-BD31-4B8C-83A1-F6EECF244321}">
                <p14:modId xmlns:p14="http://schemas.microsoft.com/office/powerpoint/2010/main" val="1969393978"/>
              </p:ext>
            </p:extLst>
          </p:nvPr>
        </p:nvGraphicFramePr>
        <p:xfrm>
          <a:off x="461963" y="1211262"/>
          <a:ext cx="8442325" cy="2569627"/>
        </p:xfrm>
        <a:graphic>
          <a:graphicData uri="http://schemas.openxmlformats.org/drawingml/2006/table">
            <a:tbl>
              <a:tblPr/>
              <a:tblGrid>
                <a:gridCol w="8442325">
                  <a:extLst>
                    <a:ext uri="{9D8B030D-6E8A-4147-A177-3AD203B41FA5}">
                      <a16:colId xmlns:a16="http://schemas.microsoft.com/office/drawing/2014/main" xmlns="" val="20000"/>
                    </a:ext>
                  </a:extLst>
                </a:gridCol>
              </a:tblGrid>
              <a:tr h="2569627">
                <a:tc>
                  <a:txBody>
                    <a:bodyPr/>
                    <a:lstStyle>
                      <a:lvl1pPr marL="361950" indent="-361950">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361950" marR="0" lvl="0" indent="-361950" algn="l" defTabSz="914400" rtl="0" eaLnBrk="0" fontAlgn="base" latinLnBrk="0" hangingPunct="0">
                        <a:lnSpc>
                          <a:spcPct val="100000"/>
                        </a:lnSpc>
                        <a:spcBef>
                          <a:spcPct val="20000"/>
                        </a:spcBef>
                        <a:spcAft>
                          <a:spcPct val="0"/>
                        </a:spcAft>
                        <a:buClrTx/>
                        <a:buSzTx/>
                        <a:buFontTx/>
                        <a:buNone/>
                        <a:tabLst/>
                      </a:pPr>
                      <a:r>
                        <a:rPr kumimoji="1" lang="zh-TW" altLang="en-US" sz="24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十三、</a:t>
                      </a:r>
                      <a:r>
                        <a:rPr kumimoji="1" lang="zh-TW" altLang="en-US" sz="24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為加強土方交換利用政策之落實，本部應視土方交換申報及辦理情形，針對認須改善者，定期函請工程主管機關檢討辦理；必要時並得提報本部營建土方處理協調專案小組報告或討論。</a:t>
                      </a:r>
                    </a:p>
                    <a:p>
                      <a:pPr marL="361950" marR="0" lvl="0" indent="-361950" algn="l" defTabSz="914400" rtl="0" eaLnBrk="0" fontAlgn="base" latinLnBrk="0" hangingPunct="0">
                        <a:lnSpc>
                          <a:spcPct val="100000"/>
                        </a:lnSpc>
                        <a:spcBef>
                          <a:spcPct val="20000"/>
                        </a:spcBef>
                        <a:spcAft>
                          <a:spcPct val="0"/>
                        </a:spcAft>
                        <a:buClrTx/>
                        <a:buSzTx/>
                        <a:buFontTx/>
                        <a:buNone/>
                        <a:tabLst/>
                      </a:pPr>
                      <a:r>
                        <a:rPr kumimoji="1" lang="zh-TW" altLang="en-US" sz="2400" b="1"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　　　</a:t>
                      </a:r>
                      <a:r>
                        <a:rPr kumimoji="1" lang="zh-TW" altLang="en-US" sz="2400" b="1" i="0" u="sng"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主辦機關應每半年將土方交換情形，提各部會或直轄市、縣（市）政府相關督考機制，說明土方交換成果。</a:t>
                      </a:r>
                      <a:r>
                        <a:rPr kumimoji="1" lang="zh-TW" altLang="en-US" sz="2400" b="0" i="0" u="none" strike="noStrike" cap="none" normalizeH="0" baseline="0" dirty="0">
                          <a:ln>
                            <a:noFill/>
                          </a:ln>
                          <a:solidFill>
                            <a:schemeClr val="tx1"/>
                          </a:solidFill>
                          <a:effectLst/>
                          <a:latin typeface="華康細圓體(P)" panose="020F0300000000000000" pitchFamily="34" charset="-120"/>
                          <a:ea typeface="華康細圓體(P)" panose="020F0300000000000000" pitchFamily="34" charset="-120"/>
                        </a:rPr>
                        <a:t> </a:t>
                      </a:r>
                    </a:p>
                  </a:txBody>
                  <a:tcPr marL="91436" marR="91436"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bl>
          </a:graphicData>
        </a:graphic>
      </p:graphicFrame>
      <p:sp>
        <p:nvSpPr>
          <p:cNvPr id="3892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4BD4B0AD-72A0-4A66-921C-2640FA4A1C2C}" type="slidenum">
              <a:rPr kumimoji="0" lang="zh-TW" altLang="en-US">
                <a:solidFill>
                  <a:schemeClr val="bg1"/>
                </a:solidFill>
                <a:latin typeface="華康細圓體(P)" panose="020F0300000000000000" pitchFamily="34" charset="-120"/>
                <a:ea typeface="華康細圓體(P)" panose="020F0300000000000000" pitchFamily="34" charset="-120"/>
              </a:rPr>
              <a:pPr/>
              <a:t>13</a:t>
            </a:fld>
            <a:endParaRPr kumimoji="0" lang="en-US" altLang="zh-TW">
              <a:solidFill>
                <a:schemeClr val="bg1"/>
              </a:solidFill>
              <a:latin typeface="華康細圓體(P)" panose="020F0300000000000000" pitchFamily="34" charset="-120"/>
              <a:ea typeface="華康細圓體(P)" panose="020F0300000000000000" pitchFamily="34" charset="-120"/>
            </a:endParaRPr>
          </a:p>
        </p:txBody>
      </p:sp>
      <p:sp>
        <p:nvSpPr>
          <p:cNvPr id="7"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dirty="0" smtClean="0">
                <a:solidFill>
                  <a:schemeClr val="bg1"/>
                </a:solidFill>
                <a:latin typeface="華康細圓體(P)" panose="020F0300000000000000" pitchFamily="34" charset="-120"/>
                <a:ea typeface="華康細圓體(P)" panose="020F0300000000000000" pitchFamily="34" charset="-120"/>
              </a:rPr>
              <a:t>土方交換要點修正內容</a:t>
            </a:r>
            <a:endParaRPr lang="zh-TW" altLang="en-US" sz="3600" dirty="0">
              <a:solidFill>
                <a:schemeClr val="bg1"/>
              </a:solidFill>
              <a:latin typeface="華康細圓體(P)" panose="020F0300000000000000" pitchFamily="34" charset="-120"/>
              <a:ea typeface="華康細圓體(P)" panose="020F0300000000000000" pitchFamily="34" charset="-120"/>
            </a:endParaRPr>
          </a:p>
        </p:txBody>
      </p:sp>
    </p:spTree>
    <p:extLst>
      <p:ext uri="{BB962C8B-B14F-4D97-AF65-F5344CB8AC3E}">
        <p14:creationId xmlns:p14="http://schemas.microsoft.com/office/powerpoint/2010/main" val="3313847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內容版面配置區 2"/>
          <p:cNvSpPr>
            <a:spLocks noGrp="1"/>
          </p:cNvSpPr>
          <p:nvPr>
            <p:ph idx="1"/>
          </p:nvPr>
        </p:nvSpPr>
        <p:spPr>
          <a:xfrm>
            <a:off x="628650" y="2778125"/>
            <a:ext cx="7886700" cy="3398838"/>
          </a:xfrm>
        </p:spPr>
        <p:txBody>
          <a:bodyPr/>
          <a:lstStyle/>
          <a:p>
            <a:pPr algn="ctr">
              <a:buFont typeface="Arial" panose="020B0604020202020204" pitchFamily="34" charset="0"/>
              <a:buNone/>
            </a:pPr>
            <a:r>
              <a:rPr lang="zh-TW" altLang="en-US" sz="4000" b="1" dirty="0" smtClean="0">
                <a:latin typeface="華康細圓體(P)" panose="020F0300000000000000" pitchFamily="34" charset="-120"/>
                <a:ea typeface="華康細圓體(P)" panose="020F0300000000000000" pitchFamily="34" charset="-120"/>
              </a:rPr>
              <a:t>營建署推動營建工程土方交換利用</a:t>
            </a:r>
            <a:endParaRPr lang="en-US" altLang="zh-TW" sz="4000" b="1" dirty="0" smtClean="0">
              <a:latin typeface="華康細圓體(P)" panose="020F0300000000000000" pitchFamily="34" charset="-120"/>
              <a:ea typeface="華康細圓體(P)" panose="020F0300000000000000" pitchFamily="34" charset="-120"/>
            </a:endParaRPr>
          </a:p>
          <a:p>
            <a:pPr algn="ctr">
              <a:buFont typeface="Arial" panose="020B0604020202020204" pitchFamily="34" charset="0"/>
              <a:buNone/>
            </a:pPr>
            <a:r>
              <a:rPr lang="zh-TW" altLang="en-US" sz="4000" b="1" dirty="0" smtClean="0">
                <a:latin typeface="華康細圓體(P)" panose="020F0300000000000000" pitchFamily="34" charset="-120"/>
                <a:ea typeface="華康細圓體(P)" panose="020F0300000000000000" pitchFamily="34" charset="-120"/>
              </a:rPr>
              <a:t>相關作為</a:t>
            </a:r>
          </a:p>
          <a:p>
            <a:pPr algn="ctr">
              <a:buFontTx/>
              <a:buNone/>
            </a:pPr>
            <a:endParaRPr lang="zh-TW" altLang="en-US" sz="4000" b="1" dirty="0" smtClean="0">
              <a:latin typeface="華康細圓體(P)" panose="020F0300000000000000" pitchFamily="34" charset="-120"/>
              <a:ea typeface="華康細圓體(P)" panose="020F0300000000000000" pitchFamily="34" charset="-120"/>
            </a:endParaRPr>
          </a:p>
        </p:txBody>
      </p:sp>
      <p:sp>
        <p:nvSpPr>
          <p:cNvPr id="4096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694A296E-DE01-4F65-AB78-DD1F84A12239}" type="slidenum">
              <a:rPr kumimoji="0" lang="zh-TW" altLang="en-US">
                <a:solidFill>
                  <a:schemeClr val="bg1"/>
                </a:solidFill>
                <a:latin typeface="華康細圓體(P)" panose="020F0300000000000000" pitchFamily="34" charset="-120"/>
                <a:ea typeface="華康細圓體(P)" panose="020F0300000000000000" pitchFamily="34" charset="-120"/>
              </a:rPr>
              <a:pPr/>
              <a:t>14</a:t>
            </a:fld>
            <a:endParaRPr kumimoji="0" lang="en-US" altLang="zh-TW">
              <a:solidFill>
                <a:schemeClr val="bg1"/>
              </a:solidFill>
              <a:latin typeface="華康細圓體(P)" panose="020F0300000000000000" pitchFamily="34" charset="-120"/>
              <a:ea typeface="華康細圓體(P)" panose="020F0300000000000000" pitchFamily="34" charset="-120"/>
            </a:endParaRPr>
          </a:p>
        </p:txBody>
      </p:sp>
    </p:spTree>
    <p:extLst>
      <p:ext uri="{BB962C8B-B14F-4D97-AF65-F5344CB8AC3E}">
        <p14:creationId xmlns:p14="http://schemas.microsoft.com/office/powerpoint/2010/main" val="33119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8F6AA273-C7D0-4D0C-B087-F99AE89346E2}" type="slidenum">
              <a:rPr kumimoji="0" lang="en-US" altLang="zh-TW">
                <a:solidFill>
                  <a:schemeClr val="bg1"/>
                </a:solidFill>
                <a:latin typeface="華康細圓體(P)" panose="020F0300000000000000" pitchFamily="34" charset="-120"/>
                <a:ea typeface="華康細圓體(P)" panose="020F0300000000000000" pitchFamily="34" charset="-120"/>
              </a:rPr>
              <a:pPr/>
              <a:t>15</a:t>
            </a:fld>
            <a:endParaRPr kumimoji="0" lang="en-US" altLang="zh-TW">
              <a:solidFill>
                <a:schemeClr val="bg1"/>
              </a:solidFill>
              <a:latin typeface="華康細圓體(P)" panose="020F0300000000000000" pitchFamily="34" charset="-120"/>
              <a:ea typeface="華康細圓體(P)" panose="020F0300000000000000" pitchFamily="34" charset="-120"/>
            </a:endParaRPr>
          </a:p>
        </p:txBody>
      </p:sp>
      <p:sp>
        <p:nvSpPr>
          <p:cNvPr id="3" name="標題 1"/>
          <p:cNvSpPr txBox="1">
            <a:spLocks/>
          </p:cNvSpPr>
          <p:nvPr/>
        </p:nvSpPr>
        <p:spPr>
          <a:xfrm>
            <a:off x="457200" y="274638"/>
            <a:ext cx="8229600" cy="11430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ea typeface="標楷體" pitchFamily="65" charset="-120"/>
              </a:defRPr>
            </a:lvl2pPr>
            <a:lvl3pPr algn="l" rtl="0" eaLnBrk="0" fontAlgn="base" hangingPunct="0">
              <a:spcBef>
                <a:spcPct val="0"/>
              </a:spcBef>
              <a:spcAft>
                <a:spcPct val="0"/>
              </a:spcAft>
              <a:defRPr kumimoji="1" sz="4400">
                <a:solidFill>
                  <a:schemeClr val="tx2"/>
                </a:solidFill>
                <a:latin typeface="Times New Roman" pitchFamily="18" charset="0"/>
                <a:ea typeface="標楷體" pitchFamily="65" charset="-120"/>
              </a:defRPr>
            </a:lvl3pPr>
            <a:lvl4pPr algn="l" rtl="0" eaLnBrk="0" fontAlgn="base" hangingPunct="0">
              <a:spcBef>
                <a:spcPct val="0"/>
              </a:spcBef>
              <a:spcAft>
                <a:spcPct val="0"/>
              </a:spcAft>
              <a:defRPr kumimoji="1" sz="4400">
                <a:solidFill>
                  <a:schemeClr val="tx2"/>
                </a:solidFill>
                <a:latin typeface="Times New Roman" pitchFamily="18" charset="0"/>
                <a:ea typeface="標楷體" pitchFamily="65" charset="-120"/>
              </a:defRPr>
            </a:lvl4pPr>
            <a:lvl5pPr algn="l" rtl="0" eaLnBrk="0" fontAlgn="base" hangingPunct="0">
              <a:spcBef>
                <a:spcPct val="0"/>
              </a:spcBef>
              <a:spcAft>
                <a:spcPct val="0"/>
              </a:spcAft>
              <a:defRPr kumimoji="1" sz="4400">
                <a:solidFill>
                  <a:schemeClr val="tx2"/>
                </a:solidFill>
                <a:latin typeface="Times New Roman" pitchFamily="18" charset="0"/>
                <a:ea typeface="標楷體" pitchFamily="65" charset="-120"/>
              </a:defRPr>
            </a:lvl5pPr>
            <a:lvl6pPr marL="457200" algn="l" rtl="0" fontAlgn="base">
              <a:spcBef>
                <a:spcPct val="0"/>
              </a:spcBef>
              <a:spcAft>
                <a:spcPct val="0"/>
              </a:spcAft>
              <a:defRPr kumimoji="1" sz="4400">
                <a:solidFill>
                  <a:schemeClr val="tx2"/>
                </a:solidFill>
                <a:latin typeface="Times New Roman" pitchFamily="18" charset="0"/>
                <a:ea typeface="標楷體" pitchFamily="65" charset="-120"/>
              </a:defRPr>
            </a:lvl6pPr>
            <a:lvl7pPr marL="914400" algn="l" rtl="0" fontAlgn="base">
              <a:spcBef>
                <a:spcPct val="0"/>
              </a:spcBef>
              <a:spcAft>
                <a:spcPct val="0"/>
              </a:spcAft>
              <a:defRPr kumimoji="1" sz="4400">
                <a:solidFill>
                  <a:schemeClr val="tx2"/>
                </a:solidFill>
                <a:latin typeface="Times New Roman" pitchFamily="18" charset="0"/>
                <a:ea typeface="標楷體" pitchFamily="65" charset="-120"/>
              </a:defRPr>
            </a:lvl7pPr>
            <a:lvl8pPr marL="1371600" algn="l" rtl="0" fontAlgn="base">
              <a:spcBef>
                <a:spcPct val="0"/>
              </a:spcBef>
              <a:spcAft>
                <a:spcPct val="0"/>
              </a:spcAft>
              <a:defRPr kumimoji="1" sz="4400">
                <a:solidFill>
                  <a:schemeClr val="tx2"/>
                </a:solidFill>
                <a:latin typeface="Times New Roman" pitchFamily="18" charset="0"/>
                <a:ea typeface="標楷體" pitchFamily="65" charset="-120"/>
              </a:defRPr>
            </a:lvl8pPr>
            <a:lvl9pPr marL="1828800" algn="l" rtl="0" fontAlgn="base">
              <a:spcBef>
                <a:spcPct val="0"/>
              </a:spcBef>
              <a:spcAft>
                <a:spcPct val="0"/>
              </a:spcAft>
              <a:defRPr kumimoji="1" sz="4400">
                <a:solidFill>
                  <a:schemeClr val="tx2"/>
                </a:solidFill>
                <a:latin typeface="Times New Roman" pitchFamily="18" charset="0"/>
                <a:ea typeface="標楷體" pitchFamily="65" charset="-120"/>
              </a:defRPr>
            </a:lvl9pPr>
          </a:lstStyle>
          <a:p>
            <a:pPr>
              <a:defRPr/>
            </a:pPr>
            <a:endParaRPr lang="en-US" altLang="zh-TW" kern="0" dirty="0">
              <a:latin typeface="華康細圓體(P)" panose="020F0300000000000000" pitchFamily="34" charset="-120"/>
              <a:ea typeface="華康細圓體(P)" panose="020F0300000000000000" pitchFamily="34" charset="-120"/>
            </a:endParaRPr>
          </a:p>
        </p:txBody>
      </p:sp>
      <p:pic>
        <p:nvPicPr>
          <p:cNvPr id="41988" name="圖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7838" y="965200"/>
            <a:ext cx="4856162" cy="5168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9" name="文字方塊 8"/>
          <p:cNvSpPr txBox="1">
            <a:spLocks noChangeArrowheads="1"/>
          </p:cNvSpPr>
          <p:nvPr/>
        </p:nvSpPr>
        <p:spPr bwMode="auto">
          <a:xfrm>
            <a:off x="161925" y="965200"/>
            <a:ext cx="41259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a:buClr>
                <a:srgbClr val="0070C0"/>
              </a:buClr>
              <a:buFont typeface="Wingdings" panose="05000000000000000000" pitchFamily="2" charset="2"/>
              <a:buChar char="n"/>
            </a:pPr>
            <a:r>
              <a:rPr kumimoji="0" lang="zh-TW" altLang="en-US" sz="2800">
                <a:latin typeface="華康細圓體(P)" panose="020F0300000000000000" pitchFamily="34" charset="-120"/>
                <a:ea typeface="華康細圓體(P)" panose="020F0300000000000000" pitchFamily="34" charset="-120"/>
              </a:rPr>
              <a:t>每年召開</a:t>
            </a:r>
            <a:r>
              <a:rPr kumimoji="0" lang="en-US" altLang="zh-TW" sz="2800">
                <a:latin typeface="華康細圓體(P)" panose="020F0300000000000000" pitchFamily="34" charset="-120"/>
                <a:ea typeface="華康細圓體(P)" panose="020F0300000000000000" pitchFamily="34" charset="-120"/>
              </a:rPr>
              <a:t>(97</a:t>
            </a:r>
            <a:r>
              <a:rPr kumimoji="0" lang="zh-TW" altLang="en-US" sz="2800">
                <a:latin typeface="華康細圓體(P)" panose="020F0300000000000000" pitchFamily="34" charset="-120"/>
                <a:ea typeface="華康細圓體(P)" panose="020F0300000000000000" pitchFamily="34" charset="-120"/>
              </a:rPr>
              <a:t>年</a:t>
            </a:r>
            <a:r>
              <a:rPr kumimoji="0" lang="en-US" altLang="zh-TW" sz="2800">
                <a:latin typeface="華康細圓體(P)" panose="020F0300000000000000" pitchFamily="34" charset="-120"/>
                <a:ea typeface="華康細圓體(P)" panose="020F0300000000000000" pitchFamily="34" charset="-120"/>
              </a:rPr>
              <a:t>~105</a:t>
            </a:r>
            <a:r>
              <a:rPr kumimoji="0" lang="zh-TW" altLang="en-US" sz="2800">
                <a:latin typeface="華康細圓體(P)" panose="020F0300000000000000" pitchFamily="34" charset="-120"/>
                <a:ea typeface="華康細圓體(P)" panose="020F0300000000000000" pitchFamily="34" charset="-120"/>
              </a:rPr>
              <a:t>年</a:t>
            </a:r>
            <a:r>
              <a:rPr kumimoji="0" lang="en-US" altLang="zh-TW" sz="2800">
                <a:latin typeface="華康細圓體(P)" panose="020F0300000000000000" pitchFamily="34" charset="-120"/>
                <a:ea typeface="華康細圓體(P)" panose="020F0300000000000000" pitchFamily="34" charset="-120"/>
              </a:rPr>
              <a:t>)</a:t>
            </a:r>
          </a:p>
          <a:p>
            <a:pPr>
              <a:buClr>
                <a:srgbClr val="0070C0"/>
              </a:buClr>
              <a:buFont typeface="Wingdings" panose="05000000000000000000" pitchFamily="2" charset="2"/>
              <a:buChar char="n"/>
            </a:pPr>
            <a:r>
              <a:rPr kumimoji="0" lang="zh-TW" altLang="en-US" sz="2800">
                <a:latin typeface="華康細圓體(P)" panose="020F0300000000000000" pitchFamily="34" charset="-120"/>
                <a:ea typeface="華康細圓體(P)" panose="020F0300000000000000" pitchFamily="34" charset="-120"/>
              </a:rPr>
              <a:t>了解各部會機關土方交換成效</a:t>
            </a:r>
            <a:endParaRPr kumimoji="0" lang="en-US" altLang="zh-TW" sz="2800">
              <a:latin typeface="華康細圓體(P)" panose="020F0300000000000000" pitchFamily="34" charset="-120"/>
              <a:ea typeface="華康細圓體(P)" panose="020F0300000000000000" pitchFamily="34" charset="-120"/>
            </a:endParaRPr>
          </a:p>
          <a:p>
            <a:pPr>
              <a:buClr>
                <a:srgbClr val="0070C0"/>
              </a:buClr>
              <a:buFont typeface="Wingdings" panose="05000000000000000000" pitchFamily="2" charset="2"/>
              <a:buChar char="n"/>
            </a:pPr>
            <a:r>
              <a:rPr kumimoji="0" lang="zh-TW" altLang="en-US" sz="2800">
                <a:latin typeface="華康細圓體(P)" panose="020F0300000000000000" pitchFamily="34" charset="-120"/>
                <a:ea typeface="華康細圓體(P)" panose="020F0300000000000000" pitchFamily="34" charset="-120"/>
              </a:rPr>
              <a:t>探討提升土方交換率之精進作為</a:t>
            </a:r>
            <a:endParaRPr kumimoji="0" lang="en-US" altLang="zh-TW" sz="2800">
              <a:latin typeface="華康細圓體(P)" panose="020F0300000000000000" pitchFamily="34" charset="-120"/>
              <a:ea typeface="華康細圓體(P)" panose="020F0300000000000000" pitchFamily="34" charset="-120"/>
            </a:endParaRPr>
          </a:p>
          <a:p>
            <a:pPr>
              <a:buClr>
                <a:srgbClr val="0070C0"/>
              </a:buClr>
              <a:buFont typeface="Wingdings" panose="05000000000000000000" pitchFamily="2" charset="2"/>
              <a:buChar char="n"/>
            </a:pPr>
            <a:r>
              <a:rPr kumimoji="0" lang="zh-TW" altLang="en-US" sz="2800">
                <a:latin typeface="華康細圓體(P)" panose="020F0300000000000000" pitchFamily="34" charset="-120"/>
                <a:ea typeface="華康細圓體(P)" panose="020F0300000000000000" pitchFamily="34" charset="-120"/>
              </a:rPr>
              <a:t>跨部會協調土方交換可行性</a:t>
            </a:r>
            <a:endParaRPr kumimoji="0" lang="en-US" altLang="zh-TW" sz="2800">
              <a:latin typeface="華康細圓體(P)" panose="020F0300000000000000" pitchFamily="34" charset="-120"/>
              <a:ea typeface="華康細圓體(P)" panose="020F0300000000000000" pitchFamily="34" charset="-120"/>
            </a:endParaRPr>
          </a:p>
          <a:p>
            <a:pPr>
              <a:buClr>
                <a:srgbClr val="0070C0"/>
              </a:buClr>
              <a:buFont typeface="Wingdings" panose="05000000000000000000" pitchFamily="2" charset="2"/>
              <a:buChar char="n"/>
            </a:pPr>
            <a:r>
              <a:rPr kumimoji="0" lang="zh-TW" altLang="en-US" sz="2800">
                <a:latin typeface="華康細圓體(P)" panose="020F0300000000000000" pitchFamily="34" charset="-120"/>
                <a:ea typeface="華康細圓體(P)" panose="020F0300000000000000" pitchFamily="34" charset="-120"/>
              </a:rPr>
              <a:t>應申報未申報案件年度報告</a:t>
            </a:r>
            <a:endParaRPr kumimoji="0" lang="en-US" altLang="zh-TW" sz="2800">
              <a:latin typeface="華康細圓體(P)" panose="020F0300000000000000" pitchFamily="34" charset="-120"/>
              <a:ea typeface="華康細圓體(P)" panose="020F0300000000000000" pitchFamily="34" charset="-120"/>
            </a:endParaRPr>
          </a:p>
          <a:p>
            <a:pPr>
              <a:buClr>
                <a:srgbClr val="0070C0"/>
              </a:buClr>
              <a:buFont typeface="Wingdings" panose="05000000000000000000" pitchFamily="2" charset="2"/>
              <a:buChar char="n"/>
            </a:pPr>
            <a:r>
              <a:rPr kumimoji="0" lang="zh-TW" altLang="en-US" sz="2800">
                <a:latin typeface="華康細圓體(P)" panose="020F0300000000000000" pitchFamily="34" charset="-120"/>
                <a:ea typeface="華康細圓體(P)" panose="020F0300000000000000" pitchFamily="34" charset="-120"/>
              </a:rPr>
              <a:t>列管案件進度報告</a:t>
            </a:r>
          </a:p>
        </p:txBody>
      </p:sp>
      <p:sp>
        <p:nvSpPr>
          <p:cNvPr id="8"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en-US" altLang="zh-TW" sz="3600" dirty="0" smtClean="0">
                <a:solidFill>
                  <a:schemeClr val="bg1"/>
                </a:solidFill>
                <a:latin typeface="華康細圓體(P)" panose="020F0300000000000000" pitchFamily="34" charset="-120"/>
                <a:ea typeface="華康細圓體(P)" panose="020F0300000000000000" pitchFamily="34" charset="-120"/>
              </a:rPr>
              <a:t>1.</a:t>
            </a:r>
            <a:r>
              <a:rPr lang="zh-TW" altLang="en-US" sz="3600" dirty="0" smtClean="0">
                <a:solidFill>
                  <a:schemeClr val="bg1"/>
                </a:solidFill>
                <a:latin typeface="華康細圓體(P)" panose="020F0300000000000000" pitchFamily="34" charset="-120"/>
                <a:ea typeface="華康細圓體(P)" panose="020F0300000000000000" pitchFamily="34" charset="-120"/>
              </a:rPr>
              <a:t>召開營建土方處理協調小組會議</a:t>
            </a:r>
            <a:endParaRPr lang="zh-TW" altLang="en-US" sz="3600" dirty="0">
              <a:solidFill>
                <a:schemeClr val="bg1"/>
              </a:solidFill>
              <a:latin typeface="華康細圓體(P)" panose="020F0300000000000000" pitchFamily="34" charset="-120"/>
              <a:ea typeface="華康細圓體(P)" panose="020F0300000000000000" pitchFamily="34" charset="-120"/>
            </a:endParaRPr>
          </a:p>
        </p:txBody>
      </p:sp>
    </p:spTree>
    <p:extLst>
      <p:ext uri="{BB962C8B-B14F-4D97-AF65-F5344CB8AC3E}">
        <p14:creationId xmlns:p14="http://schemas.microsoft.com/office/powerpoint/2010/main" val="966516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737415A7-61BF-46CE-B749-C50CCDA8CED0}" type="slidenum">
              <a:rPr kumimoji="0" lang="en-US" altLang="zh-TW">
                <a:solidFill>
                  <a:schemeClr val="bg1"/>
                </a:solidFill>
                <a:latin typeface="華康細圓體(P)" panose="020F0300000000000000" pitchFamily="34" charset="-120"/>
                <a:ea typeface="華康細圓體(P)" panose="020F0300000000000000" pitchFamily="34" charset="-120"/>
              </a:rPr>
              <a:pPr/>
              <a:t>16</a:t>
            </a:fld>
            <a:endParaRPr kumimoji="0" lang="en-US" altLang="zh-TW">
              <a:solidFill>
                <a:schemeClr val="bg1"/>
              </a:solidFill>
              <a:latin typeface="華康細圓體(P)" panose="020F0300000000000000" pitchFamily="34" charset="-120"/>
              <a:ea typeface="華康細圓體(P)" panose="020F0300000000000000" pitchFamily="34" charset="-120"/>
            </a:endParaRPr>
          </a:p>
        </p:txBody>
      </p:sp>
      <p:pic>
        <p:nvPicPr>
          <p:cNvPr id="44035" name="圖片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5813" y="887413"/>
            <a:ext cx="4325937" cy="2638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36" name="圖片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656013"/>
            <a:ext cx="4349750" cy="2490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37" name="文字方塊 9"/>
          <p:cNvSpPr txBox="1">
            <a:spLocks noChangeArrowheads="1"/>
          </p:cNvSpPr>
          <p:nvPr/>
        </p:nvSpPr>
        <p:spPr bwMode="auto">
          <a:xfrm>
            <a:off x="161925" y="965200"/>
            <a:ext cx="41259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a:buClr>
                <a:srgbClr val="0070C0"/>
              </a:buClr>
              <a:buFont typeface="Wingdings" panose="05000000000000000000" pitchFamily="2" charset="2"/>
              <a:buChar char="n"/>
            </a:pPr>
            <a:r>
              <a:rPr kumimoji="0" lang="zh-TW" altLang="en-US" sz="2800">
                <a:latin typeface="華康細圓體(P)" panose="020F0300000000000000" pitchFamily="34" charset="-120"/>
                <a:ea typeface="華康細圓體(P)" panose="020F0300000000000000" pitchFamily="34" charset="-120"/>
              </a:rPr>
              <a:t>由營建剩餘土石方資訊服務中心建置土方交換申報系統</a:t>
            </a:r>
            <a:r>
              <a:rPr kumimoji="0" lang="en-US" altLang="zh-TW" sz="2800">
                <a:latin typeface="華康細圓體(P)" panose="020F0300000000000000" pitchFamily="34" charset="-120"/>
                <a:ea typeface="華康細圓體(P)" panose="020F0300000000000000" pitchFamily="34" charset="-120"/>
              </a:rPr>
              <a:t>(V3.0)</a:t>
            </a:r>
          </a:p>
          <a:p>
            <a:pPr>
              <a:buClr>
                <a:srgbClr val="0070C0"/>
              </a:buClr>
              <a:buFont typeface="Wingdings" panose="05000000000000000000" pitchFamily="2" charset="2"/>
              <a:buChar char="n"/>
            </a:pPr>
            <a:r>
              <a:rPr kumimoji="0" lang="zh-TW" altLang="en-US" sz="2800">
                <a:latin typeface="華康細圓體(P)" panose="020F0300000000000000" pitchFamily="34" charset="-120"/>
                <a:ea typeface="華康細圓體(P)" panose="020F0300000000000000" pitchFamily="34" charset="-120"/>
              </a:rPr>
              <a:t>即時線上自動申報、撮合、查詢</a:t>
            </a:r>
            <a:endParaRPr kumimoji="0" lang="en-US" altLang="zh-TW" sz="2800">
              <a:latin typeface="華康細圓體(P)" panose="020F0300000000000000" pitchFamily="34" charset="-120"/>
              <a:ea typeface="華康細圓體(P)" panose="020F0300000000000000" pitchFamily="34" charset="-120"/>
            </a:endParaRPr>
          </a:p>
          <a:p>
            <a:pPr>
              <a:buClr>
                <a:srgbClr val="0070C0"/>
              </a:buClr>
              <a:buFont typeface="Wingdings" panose="05000000000000000000" pitchFamily="2" charset="2"/>
              <a:buChar char="n"/>
            </a:pPr>
            <a:r>
              <a:rPr kumimoji="0" lang="zh-TW" altLang="en-US" sz="2800">
                <a:latin typeface="華康細圓體(P)" panose="020F0300000000000000" pitchFamily="34" charset="-120"/>
                <a:ea typeface="華康細圓體(P)" panose="020F0300000000000000" pitchFamily="34" charset="-120"/>
              </a:rPr>
              <a:t>地理資訊系統輔助</a:t>
            </a:r>
            <a:endParaRPr kumimoji="0" lang="en-US" altLang="zh-TW" sz="2800">
              <a:latin typeface="華康細圓體(P)" panose="020F0300000000000000" pitchFamily="34" charset="-120"/>
              <a:ea typeface="華康細圓體(P)" panose="020F0300000000000000" pitchFamily="34" charset="-120"/>
            </a:endParaRPr>
          </a:p>
          <a:p>
            <a:pPr>
              <a:buClr>
                <a:srgbClr val="0070C0"/>
              </a:buClr>
              <a:buFont typeface="Wingdings" panose="05000000000000000000" pitchFamily="2" charset="2"/>
              <a:buChar char="n"/>
            </a:pPr>
            <a:r>
              <a:rPr kumimoji="0" lang="zh-TW" altLang="en-US" sz="2800">
                <a:latin typeface="華康細圓體(P)" panose="020F0300000000000000" pitchFamily="34" charset="-120"/>
                <a:ea typeface="華康細圓體(P)" panose="020F0300000000000000" pitchFamily="34" charset="-120"/>
              </a:rPr>
              <a:t>定期彙整相關資訊提供營建署參考</a:t>
            </a:r>
            <a:endParaRPr kumimoji="0" lang="en-US" altLang="zh-TW" sz="2800">
              <a:latin typeface="華康細圓體(P)" panose="020F0300000000000000" pitchFamily="34" charset="-120"/>
              <a:ea typeface="華康細圓體(P)" panose="020F0300000000000000" pitchFamily="34" charset="-120"/>
            </a:endParaRPr>
          </a:p>
          <a:p>
            <a:pPr>
              <a:buClr>
                <a:srgbClr val="0070C0"/>
              </a:buClr>
              <a:buFont typeface="Wingdings" panose="05000000000000000000" pitchFamily="2" charset="2"/>
              <a:buChar char="n"/>
            </a:pPr>
            <a:r>
              <a:rPr kumimoji="0" lang="en-US" altLang="zh-TW" sz="2800">
                <a:latin typeface="華康細圓體(P)" panose="020F0300000000000000" pitchFamily="34" charset="-120"/>
                <a:ea typeface="華康細圓體(P)" panose="020F0300000000000000" pitchFamily="34" charset="-120"/>
              </a:rPr>
              <a:t>3.0</a:t>
            </a:r>
            <a:r>
              <a:rPr kumimoji="0" lang="zh-TW" altLang="en-US" sz="2800">
                <a:latin typeface="華康細圓體(P)" panose="020F0300000000000000" pitchFamily="34" charset="-120"/>
                <a:ea typeface="華康細圓體(P)" panose="020F0300000000000000" pitchFamily="34" charset="-120"/>
              </a:rPr>
              <a:t>版已於</a:t>
            </a:r>
            <a:r>
              <a:rPr kumimoji="0" lang="en-US" altLang="zh-TW" sz="2800">
                <a:latin typeface="華康細圓體(P)" panose="020F0300000000000000" pitchFamily="34" charset="-120"/>
                <a:ea typeface="華康細圓體(P)" panose="020F0300000000000000" pitchFamily="34" charset="-120"/>
              </a:rPr>
              <a:t>105</a:t>
            </a:r>
            <a:r>
              <a:rPr kumimoji="0" lang="zh-TW" altLang="en-US" sz="2800">
                <a:latin typeface="華康細圓體(P)" panose="020F0300000000000000" pitchFamily="34" charset="-120"/>
                <a:ea typeface="華康細圓體(P)" panose="020F0300000000000000" pitchFamily="34" charset="-120"/>
              </a:rPr>
              <a:t>年</a:t>
            </a:r>
            <a:r>
              <a:rPr kumimoji="0" lang="en-US" altLang="zh-TW" sz="2800">
                <a:latin typeface="華康細圓體(P)" panose="020F0300000000000000" pitchFamily="34" charset="-120"/>
                <a:ea typeface="華康細圓體(P)" panose="020F0300000000000000" pitchFamily="34" charset="-120"/>
              </a:rPr>
              <a:t>12</a:t>
            </a:r>
            <a:r>
              <a:rPr kumimoji="0" lang="zh-TW" altLang="en-US" sz="2800">
                <a:latin typeface="華康細圓體(P)" panose="020F0300000000000000" pitchFamily="34" charset="-120"/>
                <a:ea typeface="華康細圓體(P)" panose="020F0300000000000000" pitchFamily="34" charset="-120"/>
              </a:rPr>
              <a:t>月</a:t>
            </a:r>
            <a:r>
              <a:rPr kumimoji="0" lang="en-US" altLang="zh-TW" sz="2800">
                <a:latin typeface="華康細圓體(P)" panose="020F0300000000000000" pitchFamily="34" charset="-120"/>
                <a:ea typeface="華康細圓體(P)" panose="020F0300000000000000" pitchFamily="34" charset="-120"/>
              </a:rPr>
              <a:t>31</a:t>
            </a:r>
            <a:r>
              <a:rPr kumimoji="0" lang="zh-TW" altLang="en-US" sz="2800">
                <a:latin typeface="華康細圓體(P)" panose="020F0300000000000000" pitchFamily="34" charset="-120"/>
                <a:ea typeface="華康細圓體(P)" panose="020F0300000000000000" pitchFamily="34" charset="-120"/>
              </a:rPr>
              <a:t>日上線</a:t>
            </a:r>
          </a:p>
        </p:txBody>
      </p:sp>
      <p:sp>
        <p:nvSpPr>
          <p:cNvPr id="8"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en-US" altLang="zh-TW" sz="3600" dirty="0" smtClean="0">
                <a:solidFill>
                  <a:schemeClr val="bg1"/>
                </a:solidFill>
                <a:latin typeface="華康細圓體(P)" panose="020F0300000000000000" pitchFamily="34" charset="-120"/>
                <a:ea typeface="華康細圓體(P)" panose="020F0300000000000000" pitchFamily="34" charset="-120"/>
              </a:rPr>
              <a:t>2.</a:t>
            </a:r>
            <a:r>
              <a:rPr lang="zh-TW" altLang="en-US" sz="3600" dirty="0" smtClean="0">
                <a:solidFill>
                  <a:schemeClr val="bg1"/>
                </a:solidFill>
                <a:latin typeface="華康細圓體(P)" panose="020F0300000000000000" pitchFamily="34" charset="-120"/>
                <a:ea typeface="華康細圓體(P)" panose="020F0300000000000000" pitchFamily="34" charset="-120"/>
              </a:rPr>
              <a:t>更新土方交換模組</a:t>
            </a:r>
            <a:r>
              <a:rPr lang="en-US" altLang="zh-TW" sz="3600" dirty="0" smtClean="0">
                <a:solidFill>
                  <a:schemeClr val="bg1"/>
                </a:solidFill>
                <a:latin typeface="華康細圓體(P)" panose="020F0300000000000000" pitchFamily="34" charset="-120"/>
                <a:ea typeface="華康細圓體(P)" panose="020F0300000000000000" pitchFamily="34" charset="-120"/>
              </a:rPr>
              <a:t>3.0</a:t>
            </a:r>
            <a:endParaRPr lang="zh-TW" altLang="en-US" sz="3600" dirty="0">
              <a:solidFill>
                <a:schemeClr val="bg1"/>
              </a:solidFill>
              <a:latin typeface="華康細圓體(P)" panose="020F0300000000000000" pitchFamily="34" charset="-120"/>
              <a:ea typeface="華康細圓體(P)" panose="020F0300000000000000" pitchFamily="34" charset="-120"/>
            </a:endParaRPr>
          </a:p>
        </p:txBody>
      </p:sp>
    </p:spTree>
    <p:extLst>
      <p:ext uri="{BB962C8B-B14F-4D97-AF65-F5344CB8AC3E}">
        <p14:creationId xmlns:p14="http://schemas.microsoft.com/office/powerpoint/2010/main" val="4069089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427038" y="992188"/>
            <a:ext cx="8320087" cy="5002212"/>
          </a:xfrm>
        </p:spPr>
        <p:txBody>
          <a:bodyPr/>
          <a:lstStyle/>
          <a:p>
            <a:pPr marL="0" indent="0" algn="just">
              <a:spcBef>
                <a:spcPct val="0"/>
              </a:spcBef>
              <a:buFontTx/>
              <a:buNone/>
            </a:pPr>
            <a:r>
              <a:rPr lang="en-US" altLang="zh-TW" b="1" smtClean="0">
                <a:solidFill>
                  <a:srgbClr val="006600"/>
                </a:solidFill>
                <a:latin typeface="華康細圓體(P)" panose="020F0300000000000000" pitchFamily="34" charset="-120"/>
                <a:ea typeface="華康細圓體(P)" panose="020F0300000000000000" pitchFamily="34" charset="-120"/>
              </a:rPr>
              <a:t>1.</a:t>
            </a:r>
            <a:r>
              <a:rPr lang="zh-TW" altLang="en-US" b="1" smtClean="0">
                <a:solidFill>
                  <a:srgbClr val="006600"/>
                </a:solidFill>
                <a:latin typeface="華康細圓體(P)" panose="020F0300000000000000" pitchFamily="34" charset="-120"/>
                <a:ea typeface="華康細圓體(P)" panose="020F0300000000000000" pitchFamily="34" charset="-120"/>
              </a:rPr>
              <a:t>本署</a:t>
            </a:r>
            <a:r>
              <a:rPr lang="en-US" altLang="zh-TW" b="1" smtClean="0">
                <a:solidFill>
                  <a:srgbClr val="006600"/>
                </a:solidFill>
                <a:latin typeface="華康細圓體(P)" panose="020F0300000000000000" pitchFamily="34" charset="-120"/>
                <a:ea typeface="華康細圓體(P)" panose="020F0300000000000000" pitchFamily="34" charset="-120"/>
              </a:rPr>
              <a:t>104.4.21</a:t>
            </a:r>
            <a:r>
              <a:rPr lang="zh-TW" altLang="en-US" b="1" smtClean="0">
                <a:solidFill>
                  <a:srgbClr val="006600"/>
                </a:solidFill>
                <a:latin typeface="華康細圓體(P)" panose="020F0300000000000000" pitchFamily="34" charset="-120"/>
                <a:ea typeface="華康細圓體(P)" panose="020F0300000000000000" pitchFamily="34" charset="-120"/>
              </a:rPr>
              <a:t>營署綜字第</a:t>
            </a:r>
            <a:r>
              <a:rPr lang="en-US" altLang="zh-TW" b="1" smtClean="0">
                <a:solidFill>
                  <a:srgbClr val="006600"/>
                </a:solidFill>
                <a:latin typeface="華康細圓體(P)" panose="020F0300000000000000" pitchFamily="34" charset="-120"/>
                <a:ea typeface="華康細圓體(P)" panose="020F0300000000000000" pitchFamily="34" charset="-120"/>
              </a:rPr>
              <a:t>1042906305</a:t>
            </a:r>
            <a:r>
              <a:rPr lang="zh-TW" altLang="en-US" b="1" smtClean="0">
                <a:solidFill>
                  <a:srgbClr val="006600"/>
                </a:solidFill>
                <a:latin typeface="華康細圓體(P)" panose="020F0300000000000000" pitchFamily="34" charset="-120"/>
                <a:ea typeface="華康細圓體(P)" panose="020F0300000000000000" pitchFamily="34" charset="-120"/>
              </a:rPr>
              <a:t>號函</a:t>
            </a:r>
            <a:r>
              <a:rPr lang="en-US" altLang="zh-TW" b="1" smtClean="0">
                <a:solidFill>
                  <a:srgbClr val="006600"/>
                </a:solidFill>
                <a:latin typeface="華康細圓體(P)" panose="020F0300000000000000" pitchFamily="34" charset="-120"/>
                <a:ea typeface="華康細圓體(P)" panose="020F0300000000000000" pitchFamily="34" charset="-120"/>
              </a:rPr>
              <a:t>(44</a:t>
            </a:r>
            <a:r>
              <a:rPr lang="zh-TW" altLang="en-US" b="1" smtClean="0">
                <a:solidFill>
                  <a:srgbClr val="006600"/>
                </a:solidFill>
                <a:latin typeface="華康細圓體(P)" panose="020F0300000000000000" pitchFamily="34" charset="-120"/>
                <a:ea typeface="華康細圓體(P)" panose="020F0300000000000000" pitchFamily="34" charset="-120"/>
              </a:rPr>
              <a:t>件</a:t>
            </a:r>
            <a:r>
              <a:rPr lang="en-US" altLang="zh-TW" b="1" smtClean="0">
                <a:solidFill>
                  <a:srgbClr val="006600"/>
                </a:solidFill>
                <a:latin typeface="華康細圓體(P)" panose="020F0300000000000000" pitchFamily="34" charset="-120"/>
                <a:ea typeface="華康細圓體(P)" panose="020F0300000000000000" pitchFamily="34" charset="-120"/>
              </a:rPr>
              <a:t>)</a:t>
            </a:r>
          </a:p>
          <a:p>
            <a:pPr marL="0" indent="0" algn="just">
              <a:spcBef>
                <a:spcPct val="0"/>
              </a:spcBef>
              <a:buFontTx/>
              <a:buNone/>
            </a:pPr>
            <a:r>
              <a:rPr lang="en-US" altLang="zh-TW" b="1" smtClean="0">
                <a:solidFill>
                  <a:srgbClr val="006600"/>
                </a:solidFill>
                <a:latin typeface="華康細圓體(P)" panose="020F0300000000000000" pitchFamily="34" charset="-120"/>
                <a:ea typeface="華康細圓體(P)" panose="020F0300000000000000" pitchFamily="34" charset="-120"/>
              </a:rPr>
              <a:t>2.</a:t>
            </a:r>
            <a:r>
              <a:rPr lang="zh-TW" altLang="en-US" b="1" smtClean="0">
                <a:solidFill>
                  <a:srgbClr val="006600"/>
                </a:solidFill>
                <a:latin typeface="華康細圓體(P)" panose="020F0300000000000000" pitchFamily="34" charset="-120"/>
                <a:ea typeface="華康細圓體(P)" panose="020F0300000000000000" pitchFamily="34" charset="-120"/>
              </a:rPr>
              <a:t>本署</a:t>
            </a:r>
            <a:r>
              <a:rPr lang="en-US" altLang="zh-TW" b="1" smtClean="0">
                <a:solidFill>
                  <a:srgbClr val="006600"/>
                </a:solidFill>
                <a:latin typeface="華康細圓體(P)" panose="020F0300000000000000" pitchFamily="34" charset="-120"/>
                <a:ea typeface="華康細圓體(P)" panose="020F0300000000000000" pitchFamily="34" charset="-120"/>
              </a:rPr>
              <a:t>104.6.23</a:t>
            </a:r>
            <a:r>
              <a:rPr lang="zh-TW" altLang="en-US" b="1" smtClean="0">
                <a:solidFill>
                  <a:srgbClr val="006600"/>
                </a:solidFill>
                <a:latin typeface="華康細圓體(P)" panose="020F0300000000000000" pitchFamily="34" charset="-120"/>
                <a:ea typeface="華康細圓體(P)" panose="020F0300000000000000" pitchFamily="34" charset="-120"/>
              </a:rPr>
              <a:t>營署綜字第</a:t>
            </a:r>
            <a:r>
              <a:rPr lang="en-US" altLang="zh-TW" b="1" smtClean="0">
                <a:solidFill>
                  <a:srgbClr val="006600"/>
                </a:solidFill>
                <a:latin typeface="華康細圓體(P)" panose="020F0300000000000000" pitchFamily="34" charset="-120"/>
                <a:ea typeface="華康細圓體(P)" panose="020F0300000000000000" pitchFamily="34" charset="-120"/>
              </a:rPr>
              <a:t>1042910186</a:t>
            </a:r>
            <a:r>
              <a:rPr lang="zh-TW" altLang="en-US" b="1" smtClean="0">
                <a:solidFill>
                  <a:srgbClr val="006600"/>
                </a:solidFill>
                <a:latin typeface="華康細圓體(P)" panose="020F0300000000000000" pitchFamily="34" charset="-120"/>
                <a:ea typeface="華康細圓體(P)" panose="020F0300000000000000" pitchFamily="34" charset="-120"/>
              </a:rPr>
              <a:t>號函</a:t>
            </a:r>
            <a:r>
              <a:rPr lang="en-US" altLang="zh-TW" b="1" smtClean="0">
                <a:solidFill>
                  <a:srgbClr val="006600"/>
                </a:solidFill>
                <a:latin typeface="華康細圓體(P)" panose="020F0300000000000000" pitchFamily="34" charset="-120"/>
                <a:ea typeface="華康細圓體(P)" panose="020F0300000000000000" pitchFamily="34" charset="-120"/>
              </a:rPr>
              <a:t>(25</a:t>
            </a:r>
            <a:r>
              <a:rPr lang="zh-TW" altLang="en-US" b="1" smtClean="0">
                <a:solidFill>
                  <a:srgbClr val="006600"/>
                </a:solidFill>
                <a:latin typeface="華康細圓體(P)" panose="020F0300000000000000" pitchFamily="34" charset="-120"/>
                <a:ea typeface="華康細圓體(P)" panose="020F0300000000000000" pitchFamily="34" charset="-120"/>
              </a:rPr>
              <a:t>件</a:t>
            </a:r>
            <a:r>
              <a:rPr lang="en-US" altLang="zh-TW" b="1" smtClean="0">
                <a:solidFill>
                  <a:srgbClr val="006600"/>
                </a:solidFill>
                <a:latin typeface="華康細圓體(P)" panose="020F0300000000000000" pitchFamily="34" charset="-120"/>
                <a:ea typeface="華康細圓體(P)" panose="020F0300000000000000" pitchFamily="34" charset="-120"/>
              </a:rPr>
              <a:t>)</a:t>
            </a:r>
          </a:p>
          <a:p>
            <a:pPr marL="0" indent="0" algn="just">
              <a:spcBef>
                <a:spcPct val="0"/>
              </a:spcBef>
              <a:buFontTx/>
              <a:buNone/>
            </a:pPr>
            <a:r>
              <a:rPr lang="en-US" altLang="zh-TW" b="1" smtClean="0">
                <a:solidFill>
                  <a:srgbClr val="006600"/>
                </a:solidFill>
                <a:latin typeface="華康細圓體(P)" panose="020F0300000000000000" pitchFamily="34" charset="-120"/>
                <a:ea typeface="華康細圓體(P)" panose="020F0300000000000000" pitchFamily="34" charset="-120"/>
              </a:rPr>
              <a:t>3.</a:t>
            </a:r>
            <a:r>
              <a:rPr lang="zh-TW" altLang="en-US" b="1" smtClean="0">
                <a:solidFill>
                  <a:srgbClr val="006600"/>
                </a:solidFill>
                <a:latin typeface="華康細圓體(P)" panose="020F0300000000000000" pitchFamily="34" charset="-120"/>
                <a:ea typeface="華康細圓體(P)" panose="020F0300000000000000" pitchFamily="34" charset="-120"/>
              </a:rPr>
              <a:t>本署</a:t>
            </a:r>
            <a:r>
              <a:rPr lang="en-US" altLang="zh-TW" b="1" smtClean="0">
                <a:solidFill>
                  <a:srgbClr val="006600"/>
                </a:solidFill>
                <a:latin typeface="華康細圓體(P)" panose="020F0300000000000000" pitchFamily="34" charset="-120"/>
                <a:ea typeface="華康細圓體(P)" panose="020F0300000000000000" pitchFamily="34" charset="-120"/>
              </a:rPr>
              <a:t>104.7.14</a:t>
            </a:r>
            <a:r>
              <a:rPr lang="zh-TW" altLang="en-US" b="1" smtClean="0">
                <a:solidFill>
                  <a:srgbClr val="006600"/>
                </a:solidFill>
                <a:latin typeface="華康細圓體(P)" panose="020F0300000000000000" pitchFamily="34" charset="-120"/>
                <a:ea typeface="華康細圓體(P)" panose="020F0300000000000000" pitchFamily="34" charset="-120"/>
              </a:rPr>
              <a:t>營署綜字第</a:t>
            </a:r>
            <a:r>
              <a:rPr lang="en-US" altLang="zh-TW" b="1" smtClean="0">
                <a:solidFill>
                  <a:srgbClr val="006600"/>
                </a:solidFill>
                <a:latin typeface="華康細圓體(P)" panose="020F0300000000000000" pitchFamily="34" charset="-120"/>
                <a:ea typeface="華康細圓體(P)" panose="020F0300000000000000" pitchFamily="34" charset="-120"/>
              </a:rPr>
              <a:t>1042911335</a:t>
            </a:r>
            <a:r>
              <a:rPr lang="zh-TW" altLang="en-US" b="1" smtClean="0">
                <a:solidFill>
                  <a:srgbClr val="006600"/>
                </a:solidFill>
                <a:latin typeface="華康細圓體(P)" panose="020F0300000000000000" pitchFamily="34" charset="-120"/>
                <a:ea typeface="華康細圓體(P)" panose="020F0300000000000000" pitchFamily="34" charset="-120"/>
              </a:rPr>
              <a:t>號函</a:t>
            </a:r>
          </a:p>
          <a:p>
            <a:pPr marL="0" indent="0" algn="just">
              <a:spcBef>
                <a:spcPct val="0"/>
              </a:spcBef>
              <a:buFont typeface="Arial" panose="020B0604020202020204" pitchFamily="34" charset="0"/>
              <a:buNone/>
            </a:pPr>
            <a:r>
              <a:rPr lang="en-US" altLang="zh-TW" b="1" smtClean="0">
                <a:solidFill>
                  <a:srgbClr val="006600"/>
                </a:solidFill>
                <a:latin typeface="華康細圓體(P)" panose="020F0300000000000000" pitchFamily="34" charset="-120"/>
                <a:ea typeface="華康細圓體(P)" panose="020F0300000000000000" pitchFamily="34" charset="-120"/>
              </a:rPr>
              <a:t>4.</a:t>
            </a:r>
            <a:r>
              <a:rPr lang="zh-TW" altLang="en-US" b="1" smtClean="0">
                <a:solidFill>
                  <a:srgbClr val="006600"/>
                </a:solidFill>
                <a:latin typeface="華康細圓體(P)" panose="020F0300000000000000" pitchFamily="34" charset="-120"/>
                <a:ea typeface="華康細圓體(P)" panose="020F0300000000000000" pitchFamily="34" charset="-120"/>
              </a:rPr>
              <a:t>本署</a:t>
            </a:r>
            <a:r>
              <a:rPr lang="en-US" altLang="zh-TW" b="1" smtClean="0">
                <a:solidFill>
                  <a:srgbClr val="006600"/>
                </a:solidFill>
                <a:latin typeface="華康細圓體(P)" panose="020F0300000000000000" pitchFamily="34" charset="-120"/>
                <a:ea typeface="華康細圓體(P)" panose="020F0300000000000000" pitchFamily="34" charset="-120"/>
              </a:rPr>
              <a:t>104.12.30</a:t>
            </a:r>
            <a:r>
              <a:rPr lang="zh-TW" altLang="en-US" b="1" smtClean="0">
                <a:solidFill>
                  <a:srgbClr val="006600"/>
                </a:solidFill>
                <a:latin typeface="華康細圓體(P)" panose="020F0300000000000000" pitchFamily="34" charset="-120"/>
                <a:ea typeface="華康細圓體(P)" panose="020F0300000000000000" pitchFamily="34" charset="-120"/>
              </a:rPr>
              <a:t>營署綜字第</a:t>
            </a:r>
            <a:r>
              <a:rPr lang="en-US" altLang="zh-TW" b="1" smtClean="0">
                <a:solidFill>
                  <a:srgbClr val="006600"/>
                </a:solidFill>
                <a:latin typeface="華康細圓體(P)" panose="020F0300000000000000" pitchFamily="34" charset="-120"/>
                <a:ea typeface="華康細圓體(P)" panose="020F0300000000000000" pitchFamily="34" charset="-120"/>
              </a:rPr>
              <a:t>1042922128</a:t>
            </a:r>
            <a:r>
              <a:rPr lang="zh-TW" altLang="en-US" b="1" smtClean="0">
                <a:solidFill>
                  <a:srgbClr val="006600"/>
                </a:solidFill>
                <a:latin typeface="華康細圓體(P)" panose="020F0300000000000000" pitchFamily="34" charset="-120"/>
                <a:ea typeface="華康細圓體(P)" panose="020F0300000000000000" pitchFamily="34" charset="-120"/>
              </a:rPr>
              <a:t>號函</a:t>
            </a:r>
            <a:r>
              <a:rPr lang="en-US" altLang="zh-TW" b="1" smtClean="0">
                <a:solidFill>
                  <a:srgbClr val="006600"/>
                </a:solidFill>
                <a:latin typeface="華康細圓體(P)" panose="020F0300000000000000" pitchFamily="34" charset="-120"/>
                <a:ea typeface="華康細圓體(P)" panose="020F0300000000000000" pitchFamily="34" charset="-120"/>
              </a:rPr>
              <a:t>(19</a:t>
            </a:r>
            <a:r>
              <a:rPr lang="zh-TW" altLang="en-US" b="1" smtClean="0">
                <a:solidFill>
                  <a:srgbClr val="006600"/>
                </a:solidFill>
                <a:latin typeface="華康細圓體(P)" panose="020F0300000000000000" pitchFamily="34" charset="-120"/>
                <a:ea typeface="華康細圓體(P)" panose="020F0300000000000000" pitchFamily="34" charset="-120"/>
              </a:rPr>
              <a:t>件</a:t>
            </a:r>
            <a:r>
              <a:rPr lang="en-US" altLang="zh-TW" b="1" smtClean="0">
                <a:solidFill>
                  <a:srgbClr val="006600"/>
                </a:solidFill>
                <a:latin typeface="華康細圓體(P)" panose="020F0300000000000000" pitchFamily="34" charset="-120"/>
                <a:ea typeface="華康細圓體(P)" panose="020F0300000000000000" pitchFamily="34" charset="-120"/>
              </a:rPr>
              <a:t>)</a:t>
            </a:r>
          </a:p>
          <a:p>
            <a:pPr marL="0" indent="0" algn="just">
              <a:spcBef>
                <a:spcPct val="0"/>
              </a:spcBef>
              <a:buFontTx/>
              <a:buNone/>
            </a:pPr>
            <a:endParaRPr lang="en-US" altLang="zh-TW" b="1" smtClean="0">
              <a:solidFill>
                <a:srgbClr val="006600"/>
              </a:solidFill>
              <a:latin typeface="華康細圓體(P)" panose="020F0300000000000000" pitchFamily="34" charset="-120"/>
              <a:ea typeface="華康細圓體(P)" panose="020F0300000000000000" pitchFamily="34" charset="-120"/>
            </a:endParaRPr>
          </a:p>
          <a:p>
            <a:pPr marL="0" indent="0" algn="just">
              <a:spcBef>
                <a:spcPct val="0"/>
              </a:spcBef>
              <a:buFont typeface="Arial" panose="020B0604020202020204" pitchFamily="34" charset="0"/>
              <a:buNone/>
            </a:pPr>
            <a:r>
              <a:rPr lang="zh-TW" altLang="en-US" b="1" smtClean="0">
                <a:latin typeface="華康細圓體(P)" panose="020F0300000000000000" pitchFamily="34" charset="-120"/>
                <a:ea typeface="華康細圓體(P)" panose="020F0300000000000000" pitchFamily="34" charset="-120"/>
              </a:rPr>
              <a:t>函請</a:t>
            </a:r>
            <a:r>
              <a:rPr lang="en-US" altLang="zh-TW" b="1" smtClean="0">
                <a:latin typeface="華康細圓體(P)" panose="020F0300000000000000" pitchFamily="34" charset="-120"/>
                <a:ea typeface="華康細圓體(P)" panose="020F0300000000000000" pitchFamily="34" charset="-120"/>
              </a:rPr>
              <a:t>有關機關</a:t>
            </a:r>
            <a:r>
              <a:rPr lang="zh-TW" altLang="en-US" b="1" smtClean="0">
                <a:latin typeface="華康細圓體(P)" panose="020F0300000000000000" pitchFamily="34" charset="-120"/>
                <a:ea typeface="華康細圓體(P)" panose="020F0300000000000000" pitchFamily="34" charset="-120"/>
              </a:rPr>
              <a:t>，</a:t>
            </a:r>
            <a:r>
              <a:rPr lang="en-US" altLang="zh-TW" b="1" smtClean="0">
                <a:latin typeface="華康細圓體(P)" panose="020F0300000000000000" pitchFamily="34" charset="-120"/>
                <a:ea typeface="華康細圓體(P)" panose="020F0300000000000000" pitchFamily="34" charset="-120"/>
              </a:rPr>
              <a:t>於本署委託</a:t>
            </a:r>
            <a:r>
              <a:rPr lang="zh-TW" altLang="en-US" b="1" smtClean="0">
                <a:latin typeface="華康細圓體(P)" panose="020F0300000000000000" pitchFamily="34" charset="-120"/>
                <a:ea typeface="華康細圓體(P)" panose="020F0300000000000000" pitchFamily="34" charset="-120"/>
              </a:rPr>
              <a:t>臺灣建築學會</a:t>
            </a:r>
            <a:r>
              <a:rPr lang="en-US" altLang="zh-TW" b="1" smtClean="0">
                <a:latin typeface="華康細圓體(P)" panose="020F0300000000000000" pitchFamily="34" charset="-120"/>
                <a:ea typeface="華康細圓體(P)" panose="020F0300000000000000" pitchFamily="34" charset="-120"/>
              </a:rPr>
              <a:t>建置營建剩餘土石方資訊服務中心</a:t>
            </a:r>
            <a:r>
              <a:rPr lang="zh-TW" altLang="en-US" b="1" smtClean="0">
                <a:latin typeface="華康細圓體(P)" panose="020F0300000000000000" pitchFamily="34" charset="-120"/>
                <a:ea typeface="華康細圓體(P)" panose="020F0300000000000000" pitchFamily="34" charset="-120"/>
              </a:rPr>
              <a:t>，</a:t>
            </a:r>
            <a:r>
              <a:rPr lang="en-US" altLang="zh-TW" b="1" smtClean="0">
                <a:latin typeface="華康細圓體(P)" panose="020F0300000000000000" pitchFamily="34" charset="-120"/>
                <a:ea typeface="華康細圓體(P)" panose="020F0300000000000000" pitchFamily="34" charset="-120"/>
              </a:rPr>
              <a:t>申報</a:t>
            </a:r>
            <a:r>
              <a:rPr lang="zh-TW" altLang="en-US" b="1" smtClean="0">
                <a:latin typeface="華康細圓體(P)" panose="020F0300000000000000" pitchFamily="34" charset="-120"/>
                <a:ea typeface="華康細圓體(P)" panose="020F0300000000000000" pitchFamily="34" charset="-120"/>
              </a:rPr>
              <a:t>該</a:t>
            </a:r>
            <a:r>
              <a:rPr lang="en-US" altLang="zh-TW" b="1" smtClean="0">
                <a:latin typeface="華康細圓體(P)" panose="020F0300000000000000" pitchFamily="34" charset="-120"/>
                <a:ea typeface="華康細圓體(P)" panose="020F0300000000000000" pitchFamily="34" charset="-120"/>
              </a:rPr>
              <a:t>年度土方交換案件，</a:t>
            </a:r>
            <a:r>
              <a:rPr lang="zh-TW" altLang="en-US" b="1" smtClean="0">
                <a:latin typeface="華康細圓體(P)" panose="020F0300000000000000" pitchFamily="34" charset="-120"/>
                <a:ea typeface="華康細圓體(P)" panose="020F0300000000000000" pitchFamily="34" charset="-120"/>
              </a:rPr>
              <a:t>參考該服務中心</a:t>
            </a:r>
            <a:r>
              <a:rPr lang="zh-TW" altLang="en-US" b="1" smtClean="0">
                <a:solidFill>
                  <a:srgbClr val="0000FF"/>
                </a:solidFill>
                <a:latin typeface="華康細圓體(P)" panose="020F0300000000000000" pitchFamily="34" charset="-120"/>
                <a:ea typeface="華康細圓體(P)" panose="020F0300000000000000" pitchFamily="34" charset="-120"/>
              </a:rPr>
              <a:t>初步建議撮合對象</a:t>
            </a:r>
            <a:r>
              <a:rPr lang="zh-TW" altLang="en-US" b="1" smtClean="0">
                <a:latin typeface="華康細圓體(P)" panose="020F0300000000000000" pitchFamily="34" charset="-120"/>
                <a:ea typeface="華康細圓體(P)" panose="020F0300000000000000" pitchFamily="34" charset="-120"/>
              </a:rPr>
              <a:t>督促所屬積極辦理；倘仍無法進行撮合交換，可按所附提案表格式填寫函送本署，俾提送本部營建土方處理協調專案小組幕僚工作會議進行協調。</a:t>
            </a:r>
          </a:p>
        </p:txBody>
      </p:sp>
      <p:sp>
        <p:nvSpPr>
          <p:cNvPr id="4505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0CD92534-D53D-41D8-BDE7-A86AE251BE5F}" type="slidenum">
              <a:rPr kumimoji="0" lang="zh-TW" altLang="en-US">
                <a:solidFill>
                  <a:schemeClr val="bg1"/>
                </a:solidFill>
                <a:latin typeface="華康細圓體(P)" panose="020F0300000000000000" pitchFamily="34" charset="-120"/>
                <a:ea typeface="華康細圓體(P)" panose="020F0300000000000000" pitchFamily="34" charset="-120"/>
              </a:rPr>
              <a:pPr/>
              <a:t>17</a:t>
            </a:fld>
            <a:endParaRPr kumimoji="0" lang="en-US" altLang="zh-TW">
              <a:solidFill>
                <a:schemeClr val="bg1"/>
              </a:solidFill>
              <a:latin typeface="華康細圓體(P)" panose="020F0300000000000000" pitchFamily="34" charset="-120"/>
              <a:ea typeface="華康細圓體(P)" panose="020F0300000000000000" pitchFamily="34" charset="-120"/>
            </a:endParaRPr>
          </a:p>
        </p:txBody>
      </p:sp>
      <p:sp>
        <p:nvSpPr>
          <p:cNvPr id="5"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en-US" altLang="zh-TW" sz="3600" b="1" dirty="0" smtClean="0">
                <a:solidFill>
                  <a:schemeClr val="bg1"/>
                </a:solidFill>
                <a:latin typeface="華康細圓體" panose="020F0309000000000000" pitchFamily="49" charset="-120"/>
                <a:ea typeface="華康細圓體" panose="020F0309000000000000" pitchFamily="49" charset="-120"/>
              </a:rPr>
              <a:t>3.</a:t>
            </a:r>
            <a:r>
              <a:rPr lang="zh-TW" altLang="en-US" sz="3600" b="1" dirty="0" smtClean="0">
                <a:solidFill>
                  <a:schemeClr val="bg1"/>
                </a:solidFill>
                <a:latin typeface="華康細圓體" panose="020F0309000000000000" pitchFamily="49" charset="-120"/>
                <a:ea typeface="華康細圓體" panose="020F0309000000000000" pitchFamily="49" charset="-120"/>
              </a:rPr>
              <a:t>定期</a:t>
            </a:r>
            <a:r>
              <a:rPr lang="zh-TW" altLang="en-US" sz="3600" b="1" dirty="0">
                <a:solidFill>
                  <a:schemeClr val="bg1"/>
                </a:solidFill>
                <a:latin typeface="華康細圓體" panose="020F0309000000000000" pitchFamily="49" charset="-120"/>
                <a:ea typeface="華康細圓體" panose="020F0309000000000000" pitchFamily="49" charset="-120"/>
              </a:rPr>
              <a:t>函請土方交換尚未有結果者加速辦理</a:t>
            </a:r>
            <a:endParaRPr lang="zh-TW" altLang="en-US" sz="3600" dirty="0">
              <a:solidFill>
                <a:schemeClr val="bg1"/>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3641081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D08A4323-C636-4EB6-AF6C-F50D7001E5C4}" type="slidenum">
              <a:rPr kumimoji="0" lang="zh-TW" altLang="en-US">
                <a:solidFill>
                  <a:schemeClr val="bg1"/>
                </a:solidFill>
                <a:latin typeface="華康細圓體(P)" panose="020F0300000000000000" pitchFamily="34" charset="-120"/>
                <a:ea typeface="華康細圓體(P)" panose="020F0300000000000000" pitchFamily="34" charset="-120"/>
              </a:rPr>
              <a:pPr/>
              <a:t>18</a:t>
            </a:fld>
            <a:endParaRPr kumimoji="0" lang="en-US" altLang="zh-TW">
              <a:solidFill>
                <a:schemeClr val="bg1"/>
              </a:solidFill>
              <a:latin typeface="華康細圓體(P)" panose="020F0300000000000000" pitchFamily="34" charset="-120"/>
              <a:ea typeface="華康細圓體(P)" panose="020F0300000000000000" pitchFamily="34" charset="-120"/>
            </a:endParaRPr>
          </a:p>
        </p:txBody>
      </p:sp>
      <p:pic>
        <p:nvPicPr>
          <p:cNvPr id="46083" name="圖片 7"/>
          <p:cNvPicPr>
            <a:picLocks noChangeAspect="1" noChangeArrowheads="1"/>
          </p:cNvPicPr>
          <p:nvPr/>
        </p:nvPicPr>
        <p:blipFill>
          <a:blip r:embed="rId2">
            <a:extLst>
              <a:ext uri="{28A0092B-C50C-407E-A947-70E740481C1C}">
                <a14:useLocalDpi xmlns:a14="http://schemas.microsoft.com/office/drawing/2010/main" val="0"/>
              </a:ext>
            </a:extLst>
          </a:blip>
          <a:srcRect t="9396"/>
          <a:stretch>
            <a:fillRect/>
          </a:stretch>
        </p:blipFill>
        <p:spPr bwMode="auto">
          <a:xfrm>
            <a:off x="412750" y="1099335"/>
            <a:ext cx="8497888" cy="479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en-US" altLang="zh-TW" sz="3600" b="1" dirty="0" smtClean="0">
                <a:solidFill>
                  <a:schemeClr val="bg1"/>
                </a:solidFill>
                <a:latin typeface="華康細圓體" panose="020F0309000000000000" pitchFamily="49" charset="-120"/>
                <a:ea typeface="華康細圓體" panose="020F0309000000000000" pitchFamily="49" charset="-120"/>
              </a:rPr>
              <a:t>3.</a:t>
            </a:r>
            <a:r>
              <a:rPr lang="zh-TW" altLang="en-US" sz="3600" b="1" dirty="0" smtClean="0">
                <a:solidFill>
                  <a:schemeClr val="bg1"/>
                </a:solidFill>
                <a:latin typeface="華康細圓體" panose="020F0309000000000000" pitchFamily="49" charset="-120"/>
                <a:ea typeface="華康細圓體" panose="020F0309000000000000" pitchFamily="49" charset="-120"/>
              </a:rPr>
              <a:t>定期</a:t>
            </a:r>
            <a:r>
              <a:rPr lang="zh-TW" altLang="en-US" sz="3600" b="1" dirty="0">
                <a:solidFill>
                  <a:schemeClr val="bg1"/>
                </a:solidFill>
                <a:latin typeface="華康細圓體" panose="020F0309000000000000" pitchFamily="49" charset="-120"/>
                <a:ea typeface="華康細圓體" panose="020F0309000000000000" pitchFamily="49" charset="-120"/>
              </a:rPr>
              <a:t>函請土方交換尚未有結果者加速辦理</a:t>
            </a:r>
            <a:endParaRPr lang="zh-TW" altLang="en-US" sz="3600" dirty="0">
              <a:solidFill>
                <a:schemeClr val="bg1"/>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4124843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580" name="Group 84"/>
          <p:cNvGraphicFramePr>
            <a:graphicFrameLocks noGrp="1"/>
          </p:cNvGraphicFramePr>
          <p:nvPr>
            <p:ph idx="1"/>
          </p:nvPr>
        </p:nvGraphicFramePr>
        <p:xfrm>
          <a:off x="549275" y="928688"/>
          <a:ext cx="8088312" cy="5619810"/>
        </p:xfrm>
        <a:graphic>
          <a:graphicData uri="http://schemas.openxmlformats.org/drawingml/2006/table">
            <a:tbl>
              <a:tblPr/>
              <a:tblGrid>
                <a:gridCol w="1358834">
                  <a:extLst>
                    <a:ext uri="{9D8B030D-6E8A-4147-A177-3AD203B41FA5}">
                      <a16:colId xmlns:a16="http://schemas.microsoft.com/office/drawing/2014/main" xmlns="" val="20000"/>
                    </a:ext>
                  </a:extLst>
                </a:gridCol>
                <a:gridCol w="470091">
                  <a:extLst>
                    <a:ext uri="{9D8B030D-6E8A-4147-A177-3AD203B41FA5}">
                      <a16:colId xmlns:a16="http://schemas.microsoft.com/office/drawing/2014/main" xmlns="" val="20001"/>
                    </a:ext>
                  </a:extLst>
                </a:gridCol>
                <a:gridCol w="3236341">
                  <a:extLst>
                    <a:ext uri="{9D8B030D-6E8A-4147-A177-3AD203B41FA5}">
                      <a16:colId xmlns:a16="http://schemas.microsoft.com/office/drawing/2014/main" xmlns="" val="20002"/>
                    </a:ext>
                  </a:extLst>
                </a:gridCol>
                <a:gridCol w="918750">
                  <a:extLst>
                    <a:ext uri="{9D8B030D-6E8A-4147-A177-3AD203B41FA5}">
                      <a16:colId xmlns:a16="http://schemas.microsoft.com/office/drawing/2014/main" xmlns="" val="20003"/>
                    </a:ext>
                  </a:extLst>
                </a:gridCol>
                <a:gridCol w="887314">
                  <a:extLst>
                    <a:ext uri="{9D8B030D-6E8A-4147-A177-3AD203B41FA5}">
                      <a16:colId xmlns:a16="http://schemas.microsoft.com/office/drawing/2014/main" xmlns="" val="20004"/>
                    </a:ext>
                  </a:extLst>
                </a:gridCol>
                <a:gridCol w="1216982">
                  <a:extLst>
                    <a:ext uri="{9D8B030D-6E8A-4147-A177-3AD203B41FA5}">
                      <a16:colId xmlns:a16="http://schemas.microsoft.com/office/drawing/2014/main" xmlns="" val="20005"/>
                    </a:ext>
                  </a:extLst>
                </a:gridCol>
              </a:tblGrid>
              <a:tr h="548609">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ts val="2400"/>
                        </a:lnSpc>
                        <a:spcBef>
                          <a:spcPts val="600"/>
                        </a:spcBef>
                        <a:spcAft>
                          <a:spcPct val="0"/>
                        </a:spcAft>
                        <a:buClrTx/>
                        <a:buSzTx/>
                        <a:buFontTx/>
                        <a:buNone/>
                        <a:tabLst/>
                      </a:pPr>
                      <a:r>
                        <a:rPr kumimoji="1" lang="zh-TW" altLang="en-US" sz="18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rPr>
                        <a:t>評核基準</a:t>
                      </a:r>
                    </a:p>
                  </a:txBody>
                  <a:tcPr marL="16201" marR="162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BF7"/>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項次</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BF7"/>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督導考核項目</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BF7"/>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權重分數</a:t>
                      </a:r>
                    </a:p>
                  </a:txBody>
                  <a:tcPr marL="16201" marR="162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BF7"/>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資料準備</a:t>
                      </a:r>
                    </a:p>
                  </a:txBody>
                  <a:tcPr marL="16201" marR="162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BF7"/>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表格</a:t>
                      </a:r>
                    </a:p>
                  </a:txBody>
                  <a:tcPr marL="16201" marR="162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BF7"/>
                    </a:solidFill>
                  </a:tcPr>
                </a:tc>
                <a:extLst>
                  <a:ext uri="{0D108BD9-81ED-4DB2-BD59-A6C34878D82A}">
                    <a16:rowId xmlns:a16="http://schemas.microsoft.com/office/drawing/2014/main" xmlns="" val="10000"/>
                  </a:ext>
                </a:extLst>
              </a:tr>
              <a:tr h="548609">
                <a:tc rowSpan="5">
                  <a:txBody>
                    <a:bodyPr/>
                    <a:lstStyle>
                      <a:lvl1pPr marL="88900">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88900" marR="0" lvl="0" indent="0" algn="l" defTabSz="914400" rtl="0" eaLnBrk="0" fontAlgn="base" latinLnBrk="0" hangingPunct="0">
                        <a:lnSpc>
                          <a:spcPct val="100000"/>
                        </a:lnSpc>
                        <a:spcBef>
                          <a:spcPts val="600"/>
                        </a:spcBef>
                        <a:spcAft>
                          <a:spcPts val="600"/>
                        </a:spcAft>
                        <a:buClrTx/>
                        <a:buSzTx/>
                        <a:buFontTx/>
                        <a:buNone/>
                        <a:tabLst/>
                      </a:pPr>
                      <a:r>
                        <a:rPr kumimoji="1" lang="en-US" altLang="zh-TW" sz="18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rPr>
                        <a:t>103</a:t>
                      </a:r>
                      <a:r>
                        <a:rPr kumimoji="1" lang="zh-TW" altLang="en-US" sz="18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rPr>
                        <a:t>年</a:t>
                      </a:r>
                      <a:r>
                        <a:rPr kumimoji="1" lang="en-US" altLang="zh-TW" sz="18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rPr>
                        <a:t>1</a:t>
                      </a:r>
                      <a:r>
                        <a:rPr kumimoji="1" lang="zh-TW" altLang="en-US" sz="18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rPr>
                        <a:t>月</a:t>
                      </a:r>
                      <a:r>
                        <a:rPr kumimoji="1" lang="en-US" altLang="zh-TW" sz="18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rPr>
                        <a:t>1</a:t>
                      </a:r>
                      <a:r>
                        <a:rPr kumimoji="1" lang="zh-TW" altLang="en-US" sz="18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rPr>
                        <a:t>日至</a:t>
                      </a:r>
                      <a:r>
                        <a:rPr kumimoji="1" lang="en-US" altLang="zh-TW" sz="18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rPr>
                        <a:t>104</a:t>
                      </a:r>
                      <a:r>
                        <a:rPr kumimoji="1" lang="zh-TW" altLang="en-US" sz="18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rPr>
                        <a:t>年</a:t>
                      </a:r>
                      <a:r>
                        <a:rPr kumimoji="1" lang="en-US" altLang="zh-TW" sz="18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rPr>
                        <a:t>12</a:t>
                      </a:r>
                      <a:r>
                        <a:rPr kumimoji="1" lang="zh-TW" altLang="en-US" sz="18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rPr>
                        <a:t>月</a:t>
                      </a:r>
                      <a:r>
                        <a:rPr kumimoji="1" lang="en-US" altLang="zh-TW" sz="18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rPr>
                        <a:t>31</a:t>
                      </a:r>
                      <a:r>
                        <a:rPr kumimoji="1" lang="zh-TW" altLang="en-US" sz="18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rPr>
                        <a:t>日平時配合「營建剩餘土石方處理方案」辦理情形</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en-US"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1</a:t>
                      </a:r>
                      <a:endParaRPr kumimoji="1" lang="zh-TW"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800" b="1" i="0" u="none" strike="noStrike" cap="none" normalizeH="0" baseline="0" dirty="0">
                          <a:ln>
                            <a:noFill/>
                          </a:ln>
                          <a:solidFill>
                            <a:srgbClr val="0000FF"/>
                          </a:solidFill>
                          <a:effectLst/>
                          <a:latin typeface="華康細圓體(P)" panose="020F0300000000000000" pitchFamily="34" charset="-120"/>
                          <a:ea typeface="華康細圓體(P)" panose="020F0300000000000000" pitchFamily="34" charset="-120"/>
                        </a:rPr>
                        <a:t>地方自治法規或管理規定辦理情形</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en-US"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10</a:t>
                      </a:r>
                      <a:endParaRPr kumimoji="1" lang="zh-TW"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中心</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66"/>
                    </a:solidFill>
                  </a:tcPr>
                </a:tc>
                <a:tc>
                  <a:txBody>
                    <a:bodyPr/>
                    <a:lstStyle>
                      <a:lvl1pPr indent="1588">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1588" algn="ctr" defTabSz="914400" rtl="0" eaLnBrk="0" fontAlgn="base" latinLnBrk="0" hangingPunct="0">
                        <a:lnSpc>
                          <a:spcPts val="2400"/>
                        </a:lnSpc>
                        <a:spcBef>
                          <a:spcPts val="600"/>
                        </a:spcBef>
                        <a:spcAft>
                          <a:spcPct val="0"/>
                        </a:spcAft>
                        <a:buClrTx/>
                        <a:buSzTx/>
                        <a:buFontTx/>
                        <a:buNone/>
                        <a:tabLst/>
                      </a:pPr>
                      <a:r>
                        <a:rPr kumimoji="1" lang="zh-TW" altLang="zh-TW"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a:t>
                      </a:r>
                      <a:r>
                        <a:rPr kumimoji="1" lang="zh-TW" altLang="en-US"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附表 </a:t>
                      </a:r>
                      <a:r>
                        <a:rPr kumimoji="1" lang="en-US" altLang="zh-TW"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1</a:t>
                      </a:r>
                      <a:r>
                        <a:rPr kumimoji="1" lang="zh-TW" altLang="zh-TW"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438125">
                <a:tc vMerge="1">
                  <a:txBody>
                    <a:bodyPr/>
                    <a:lstStyle/>
                    <a:p>
                      <a:endParaRPr lang="zh-TW" altLang="en-US"/>
                    </a:p>
                  </a:txBody>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en-US"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2</a:t>
                      </a:r>
                      <a:endParaRPr kumimoji="1" lang="zh-TW"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跨縣</a:t>
                      </a:r>
                      <a:r>
                        <a:rPr kumimoji="1" lang="en-US"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a:t>
                      </a: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市</a:t>
                      </a:r>
                      <a:r>
                        <a:rPr kumimoji="1" lang="en-US"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a:t>
                      </a: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土方運送處理率</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en-US"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10</a:t>
                      </a:r>
                      <a:endParaRPr kumimoji="1" lang="zh-TW"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中心</a:t>
                      </a:r>
                      <a:endParaRPr kumimoji="1" lang="zh-TW"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66"/>
                    </a:solidFill>
                  </a:tcPr>
                </a:tc>
                <a:tc>
                  <a:txBody>
                    <a:bodyPr/>
                    <a:lstStyle>
                      <a:lvl1pPr marL="17463" indent="1588">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17463" marR="0" lvl="0" indent="1588" algn="ctr" defTabSz="914400" rtl="0" eaLnBrk="0" fontAlgn="base" latinLnBrk="0" hangingPunct="0">
                        <a:lnSpc>
                          <a:spcPts val="2400"/>
                        </a:lnSpc>
                        <a:spcBef>
                          <a:spcPts val="600"/>
                        </a:spcBef>
                        <a:spcAft>
                          <a:spcPct val="0"/>
                        </a:spcAft>
                        <a:buClrTx/>
                        <a:buSzTx/>
                        <a:buFontTx/>
                        <a:buNone/>
                        <a:tabLst/>
                      </a:pPr>
                      <a:r>
                        <a:rPr kumimoji="1" lang="zh-TW" altLang="zh-TW"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a:t>
                      </a:r>
                      <a:r>
                        <a:rPr kumimoji="1" lang="zh-TW" altLang="en-US"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附表 </a:t>
                      </a:r>
                      <a:r>
                        <a:rPr kumimoji="1" lang="en-US" altLang="zh-TW"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2</a:t>
                      </a:r>
                      <a:r>
                        <a:rPr kumimoji="1" lang="zh-TW" altLang="zh-TW"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438125">
                <a:tc vMerge="1">
                  <a:txBody>
                    <a:bodyPr/>
                    <a:lstStyle/>
                    <a:p>
                      <a:endParaRPr lang="zh-TW" altLang="en-US"/>
                    </a:p>
                  </a:txBody>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en-US"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3</a:t>
                      </a:r>
                      <a:endParaRPr kumimoji="1" lang="zh-TW"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工程查核率</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en-US"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10</a:t>
                      </a:r>
                      <a:endParaRPr kumimoji="1" lang="zh-TW"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中心</a:t>
                      </a:r>
                      <a:endParaRPr kumimoji="1" lang="zh-TW"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66"/>
                    </a:solidFill>
                  </a:tcPr>
                </a:tc>
                <a:tc>
                  <a:txBody>
                    <a:bodyPr/>
                    <a:lstStyle>
                      <a:lvl1pPr indent="1588">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1588" algn="ctr" defTabSz="914400" rtl="0" eaLnBrk="0" fontAlgn="base" latinLnBrk="0" hangingPunct="0">
                        <a:lnSpc>
                          <a:spcPts val="2400"/>
                        </a:lnSpc>
                        <a:spcBef>
                          <a:spcPts val="600"/>
                        </a:spcBef>
                        <a:spcAft>
                          <a:spcPct val="0"/>
                        </a:spcAft>
                        <a:buClrTx/>
                        <a:buSzTx/>
                        <a:buFontTx/>
                        <a:buNone/>
                        <a:tabLst/>
                      </a:pPr>
                      <a:r>
                        <a:rPr kumimoji="1" lang="zh-TW" altLang="zh-TW"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a:t>
                      </a:r>
                      <a:r>
                        <a:rPr kumimoji="1" lang="zh-TW" altLang="en-US"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附表 </a:t>
                      </a:r>
                      <a:r>
                        <a:rPr kumimoji="1" lang="en-US" altLang="zh-TW"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3</a:t>
                      </a:r>
                      <a:r>
                        <a:rPr kumimoji="1" lang="zh-TW" altLang="zh-TW"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438125">
                <a:tc vMerge="1">
                  <a:txBody>
                    <a:bodyPr/>
                    <a:lstStyle/>
                    <a:p>
                      <a:endParaRPr lang="zh-TW" altLang="en-US"/>
                    </a:p>
                  </a:txBody>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en-US"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4</a:t>
                      </a:r>
                      <a:endParaRPr kumimoji="1" lang="zh-TW"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收容處理場所查核率</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en-US"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10</a:t>
                      </a:r>
                      <a:endParaRPr kumimoji="1" lang="zh-TW"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中心</a:t>
                      </a:r>
                      <a:endParaRPr kumimoji="1" lang="zh-TW"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66"/>
                    </a:solidFill>
                  </a:tcPr>
                </a:tc>
                <a:tc>
                  <a:txBody>
                    <a:bodyPr/>
                    <a:lstStyle>
                      <a:lvl1pPr indent="1588">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1588" algn="ctr" defTabSz="914400" rtl="0" eaLnBrk="0" fontAlgn="base" latinLnBrk="0" hangingPunct="0">
                        <a:lnSpc>
                          <a:spcPts val="2400"/>
                        </a:lnSpc>
                        <a:spcBef>
                          <a:spcPts val="600"/>
                        </a:spcBef>
                        <a:spcAft>
                          <a:spcPct val="0"/>
                        </a:spcAft>
                        <a:buClrTx/>
                        <a:buSzTx/>
                        <a:buFontTx/>
                        <a:buNone/>
                        <a:tabLst/>
                      </a:pPr>
                      <a:r>
                        <a:rPr kumimoji="1" lang="zh-TW" altLang="zh-TW"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a:t>
                      </a:r>
                      <a:r>
                        <a:rPr kumimoji="1" lang="zh-TW" altLang="en-US"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附表 </a:t>
                      </a:r>
                      <a:r>
                        <a:rPr kumimoji="1" lang="en-US" altLang="zh-TW"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4</a:t>
                      </a:r>
                      <a:r>
                        <a:rPr kumimoji="1" lang="zh-TW" altLang="zh-TW"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438125">
                <a:tc vMerge="1">
                  <a:txBody>
                    <a:bodyPr/>
                    <a:lstStyle/>
                    <a:p>
                      <a:endParaRPr lang="zh-TW" altLang="en-US"/>
                    </a:p>
                  </a:txBody>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en-US" altLang="zh-TW" sz="18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rPr>
                        <a:t>5</a:t>
                      </a:r>
                      <a:endParaRPr kumimoji="1" lang="zh-TW" altLang="zh-TW" sz="18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800" b="1" i="0" u="none" strike="noStrike" cap="none" normalizeH="0" baseline="0" dirty="0">
                          <a:ln>
                            <a:noFill/>
                          </a:ln>
                          <a:solidFill>
                            <a:srgbClr val="0000FF"/>
                          </a:solidFill>
                          <a:effectLst/>
                          <a:latin typeface="華康細圓體(P)" panose="020F0300000000000000" pitchFamily="34" charset="-120"/>
                          <a:ea typeface="華康細圓體(P)" panose="020F0300000000000000" pitchFamily="34" charset="-120"/>
                        </a:rPr>
                        <a:t>土方交換與再利用率</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en-US" altLang="zh-TW" sz="18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rPr>
                        <a:t>15</a:t>
                      </a:r>
                      <a:endParaRPr kumimoji="1" lang="zh-TW" altLang="zh-TW" sz="18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zh-TW" altLang="en-US" sz="18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rPr>
                        <a:t>中心</a:t>
                      </a:r>
                      <a:endParaRPr kumimoji="1" lang="zh-TW" altLang="zh-TW" sz="18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66"/>
                    </a:solidFill>
                  </a:tcPr>
                </a:tc>
                <a:tc>
                  <a:txBody>
                    <a:bodyPr/>
                    <a:lstStyle>
                      <a:lvl1pPr indent="1588">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1588" algn="ctr" defTabSz="914400" rtl="0" eaLnBrk="0" fontAlgn="base" latinLnBrk="0" hangingPunct="0">
                        <a:lnSpc>
                          <a:spcPts val="2400"/>
                        </a:lnSpc>
                        <a:spcBef>
                          <a:spcPts val="600"/>
                        </a:spcBef>
                        <a:spcAft>
                          <a:spcPct val="0"/>
                        </a:spcAft>
                        <a:buClrTx/>
                        <a:buSzTx/>
                        <a:buFontTx/>
                        <a:buNone/>
                        <a:tabLst/>
                      </a:pPr>
                      <a:r>
                        <a:rPr kumimoji="1" lang="zh-TW" altLang="zh-TW" sz="16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rPr>
                        <a:t>【</a:t>
                      </a:r>
                      <a:r>
                        <a:rPr kumimoji="1" lang="zh-TW" altLang="en-US" sz="16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rPr>
                        <a:t>附表 </a:t>
                      </a:r>
                      <a:r>
                        <a:rPr kumimoji="1" lang="en-US" altLang="zh-TW" sz="16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rPr>
                        <a:t>5</a:t>
                      </a:r>
                      <a:r>
                        <a:rPr kumimoji="1" lang="zh-TW" altLang="zh-TW" sz="16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rPr>
                        <a:t>】</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554006">
                <a:tc rowSpan="5">
                  <a:txBody>
                    <a:bodyPr/>
                    <a:lstStyle>
                      <a:lvl1pPr marL="88900">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88900" marR="0" lvl="0" indent="0" algn="l" defTabSz="914400" rtl="0" eaLnBrk="0" fontAlgn="base" latinLnBrk="0" hangingPunct="0">
                        <a:lnSpc>
                          <a:spcPct val="100000"/>
                        </a:lnSpc>
                        <a:spcBef>
                          <a:spcPts val="600"/>
                        </a:spcBef>
                        <a:spcAft>
                          <a:spcPts val="600"/>
                        </a:spcAft>
                        <a:buClrTx/>
                        <a:buSzTx/>
                        <a:buFontTx/>
                        <a:buNone/>
                        <a:tabLst/>
                      </a:pP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督導考核委員依據簡報及查閱相關資料評分</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en-US"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6</a:t>
                      </a:r>
                      <a:endParaRPr kumimoji="1" lang="zh-TW"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地方主管機關於營建剩餘土石方資訊服務中心網站配合維護事項</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en-US"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10</a:t>
                      </a:r>
                      <a:endParaRPr kumimoji="1" lang="zh-TW"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中心</a:t>
                      </a:r>
                      <a:endParaRPr kumimoji="1" lang="zh-TW"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66"/>
                    </a:solidFill>
                  </a:tcPr>
                </a:tc>
                <a:tc>
                  <a:txBody>
                    <a:bodyPr/>
                    <a:lstStyle>
                      <a:lvl1pPr indent="1588">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1588" algn="ctr" defTabSz="914400" rtl="0" eaLnBrk="0" fontAlgn="base" latinLnBrk="0" hangingPunct="0">
                        <a:lnSpc>
                          <a:spcPts val="2400"/>
                        </a:lnSpc>
                        <a:spcBef>
                          <a:spcPts val="600"/>
                        </a:spcBef>
                        <a:spcAft>
                          <a:spcPct val="0"/>
                        </a:spcAft>
                        <a:buClrTx/>
                        <a:buSzTx/>
                        <a:buFontTx/>
                        <a:buNone/>
                        <a:tabLst/>
                      </a:pPr>
                      <a:r>
                        <a:rPr kumimoji="1" lang="zh-TW" altLang="zh-TW"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a:t>
                      </a:r>
                      <a:r>
                        <a:rPr kumimoji="1" lang="zh-TW" altLang="en-US"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附表 </a:t>
                      </a:r>
                      <a:r>
                        <a:rPr kumimoji="1" lang="en-US" altLang="zh-TW"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6</a:t>
                      </a:r>
                      <a:r>
                        <a:rPr kumimoji="1" lang="zh-TW" altLang="zh-TW"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554006">
                <a:tc vMerge="1">
                  <a:txBody>
                    <a:bodyPr/>
                    <a:lstStyle/>
                    <a:p>
                      <a:endParaRPr lang="zh-TW" altLang="en-US"/>
                    </a:p>
                  </a:txBody>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en-US"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7</a:t>
                      </a:r>
                      <a:endParaRPr kumimoji="1" lang="zh-TW"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收容處理場所整體規劃及管理</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en-US"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10</a:t>
                      </a:r>
                      <a:endParaRPr kumimoji="1" lang="zh-TW"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地方</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indent="1588">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1588" algn="ctr" defTabSz="914400" rtl="0" eaLnBrk="0" fontAlgn="base" latinLnBrk="0" hangingPunct="0">
                        <a:lnSpc>
                          <a:spcPts val="2400"/>
                        </a:lnSpc>
                        <a:spcBef>
                          <a:spcPts val="600"/>
                        </a:spcBef>
                        <a:spcAft>
                          <a:spcPct val="0"/>
                        </a:spcAft>
                        <a:buClrTx/>
                        <a:buSzTx/>
                        <a:buFontTx/>
                        <a:buNone/>
                        <a:tabLst/>
                      </a:pPr>
                      <a:r>
                        <a:rPr kumimoji="1" lang="zh-TW" altLang="zh-TW"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a:t>
                      </a:r>
                      <a:r>
                        <a:rPr kumimoji="1" lang="zh-TW" altLang="en-US"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附表 </a:t>
                      </a:r>
                      <a:r>
                        <a:rPr kumimoji="1" lang="en-US" altLang="zh-TW"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7</a:t>
                      </a:r>
                      <a:r>
                        <a:rPr kumimoji="1" lang="zh-TW" altLang="zh-TW"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554006">
                <a:tc vMerge="1">
                  <a:txBody>
                    <a:bodyPr/>
                    <a:lstStyle/>
                    <a:p>
                      <a:endParaRPr lang="zh-TW" altLang="en-US"/>
                    </a:p>
                  </a:txBody>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en-US"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8</a:t>
                      </a:r>
                      <a:endParaRPr kumimoji="1" lang="zh-TW"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工程土方流向抽查及違規取締執行情形</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en-US"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10</a:t>
                      </a:r>
                      <a:endParaRPr kumimoji="1" lang="zh-TW"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地方</a:t>
                      </a:r>
                      <a:endParaRPr kumimoji="1" lang="zh-TW"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indent="1588">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1588" algn="ctr" defTabSz="914400" rtl="0" eaLnBrk="0" fontAlgn="base" latinLnBrk="0" hangingPunct="0">
                        <a:lnSpc>
                          <a:spcPts val="2400"/>
                        </a:lnSpc>
                        <a:spcBef>
                          <a:spcPts val="600"/>
                        </a:spcBef>
                        <a:spcAft>
                          <a:spcPct val="0"/>
                        </a:spcAft>
                        <a:buClrTx/>
                        <a:buSzTx/>
                        <a:buFontTx/>
                        <a:buNone/>
                        <a:tabLst/>
                      </a:pPr>
                      <a:r>
                        <a:rPr kumimoji="1" lang="zh-TW" altLang="zh-TW"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a:t>
                      </a:r>
                      <a:r>
                        <a:rPr kumimoji="1" lang="zh-TW" altLang="en-US"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附表 </a:t>
                      </a:r>
                      <a:r>
                        <a:rPr kumimoji="1" lang="en-US" altLang="zh-TW"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8</a:t>
                      </a:r>
                      <a:r>
                        <a:rPr kumimoji="1" lang="zh-TW" altLang="zh-TW"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554006">
                <a:tc vMerge="1">
                  <a:txBody>
                    <a:bodyPr/>
                    <a:lstStyle/>
                    <a:p>
                      <a:endParaRPr lang="zh-TW" altLang="en-US"/>
                    </a:p>
                  </a:txBody>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en-US"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9</a:t>
                      </a:r>
                      <a:endParaRPr kumimoji="1" lang="zh-TW"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確實檢討改進</a:t>
                      </a:r>
                      <a:r>
                        <a:rPr kumimoji="1" lang="en-US"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103</a:t>
                      </a: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年度督導考核本縣（市）政府之缺失項目</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en-US"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10</a:t>
                      </a:r>
                      <a:endParaRPr kumimoji="1" lang="zh-TW"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地方</a:t>
                      </a:r>
                      <a:endParaRPr kumimoji="1" lang="zh-TW"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indent="1588">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1588" algn="ctr" defTabSz="914400" rtl="0" eaLnBrk="0" fontAlgn="base" latinLnBrk="0" hangingPunct="0">
                        <a:lnSpc>
                          <a:spcPts val="2400"/>
                        </a:lnSpc>
                        <a:spcBef>
                          <a:spcPts val="600"/>
                        </a:spcBef>
                        <a:spcAft>
                          <a:spcPct val="0"/>
                        </a:spcAft>
                        <a:buClrTx/>
                        <a:buSzTx/>
                        <a:buFontTx/>
                        <a:buNone/>
                        <a:tabLst/>
                      </a:pPr>
                      <a:r>
                        <a:rPr kumimoji="1" lang="zh-TW" altLang="zh-TW"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a:t>
                      </a:r>
                      <a:r>
                        <a:rPr kumimoji="1" lang="zh-TW" altLang="en-US"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附表 </a:t>
                      </a:r>
                      <a:r>
                        <a:rPr kumimoji="1" lang="en-US" altLang="zh-TW"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9</a:t>
                      </a:r>
                      <a:r>
                        <a:rPr kumimoji="1" lang="zh-TW" altLang="zh-TW" sz="16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9"/>
                  </a:ext>
                </a:extLst>
              </a:tr>
              <a:tr h="554006">
                <a:tc vMerge="1">
                  <a:txBody>
                    <a:bodyPr/>
                    <a:lstStyle/>
                    <a:p>
                      <a:endParaRPr lang="zh-TW" altLang="en-US"/>
                    </a:p>
                  </a:txBody>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en-US"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10</a:t>
                      </a:r>
                      <a:endParaRPr kumimoji="1" lang="zh-TW"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本縣</a:t>
                      </a:r>
                      <a:r>
                        <a:rPr kumimoji="1" lang="en-US"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a:t>
                      </a: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市</a:t>
                      </a:r>
                      <a:r>
                        <a:rPr kumimoji="1" lang="en-US"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a:t>
                      </a: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餘土管理創新特色與推動餘土再利用之努力事項</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en-US"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5</a:t>
                      </a:r>
                      <a:endParaRPr kumimoji="1" lang="zh-TW"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1" lang="zh-TW" altLang="en-US"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rPr>
                        <a:t>地方</a:t>
                      </a:r>
                      <a:endParaRPr kumimoji="1" lang="zh-TW" altLang="zh-TW" sz="1800" b="0" i="0" u="none" strike="noStrike" cap="none" normalizeH="0" baseline="0">
                        <a:ln>
                          <a:noFill/>
                        </a:ln>
                        <a:solidFill>
                          <a:srgbClr val="000000"/>
                        </a:solidFill>
                        <a:effectLst/>
                        <a:latin typeface="華康細圓體(P)" panose="020F0300000000000000" pitchFamily="34" charset="-120"/>
                        <a:ea typeface="華康細圓體(P)" panose="020F0300000000000000" pitchFamily="34" charset="-120"/>
                      </a:endParaRP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indent="1588">
                        <a:spcBef>
                          <a:spcPct val="20000"/>
                        </a:spcBef>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defRPr kumimoji="1">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marR="0" lvl="0" indent="1588" algn="ctr" defTabSz="914400" rtl="0" eaLnBrk="0" fontAlgn="base" latinLnBrk="0" hangingPunct="0">
                        <a:lnSpc>
                          <a:spcPts val="2400"/>
                        </a:lnSpc>
                        <a:spcBef>
                          <a:spcPts val="600"/>
                        </a:spcBef>
                        <a:spcAft>
                          <a:spcPct val="0"/>
                        </a:spcAft>
                        <a:buClrTx/>
                        <a:buSzTx/>
                        <a:buFontTx/>
                        <a:buNone/>
                        <a:tabLst/>
                      </a:pPr>
                      <a:r>
                        <a:rPr kumimoji="1" lang="zh-TW" altLang="zh-TW" sz="16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rPr>
                        <a:t>【</a:t>
                      </a:r>
                      <a:r>
                        <a:rPr kumimoji="1" lang="zh-TW" altLang="en-US" sz="16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rPr>
                        <a:t>附表</a:t>
                      </a:r>
                      <a:r>
                        <a:rPr kumimoji="1" lang="en-US" altLang="zh-TW" sz="16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rPr>
                        <a:t>10</a:t>
                      </a:r>
                      <a:r>
                        <a:rPr kumimoji="1" lang="zh-TW" altLang="zh-TW" sz="1600" b="0" i="0" u="none" strike="noStrike" cap="none" normalizeH="0" baseline="0" dirty="0">
                          <a:ln>
                            <a:noFill/>
                          </a:ln>
                          <a:solidFill>
                            <a:srgbClr val="000000"/>
                          </a:solidFill>
                          <a:effectLst/>
                          <a:latin typeface="華康細圓體(P)" panose="020F0300000000000000" pitchFamily="34" charset="-120"/>
                          <a:ea typeface="華康細圓體(P)" panose="020F0300000000000000" pitchFamily="34" charset="-120"/>
                        </a:rPr>
                        <a:t>】</a:t>
                      </a:r>
                    </a:p>
                  </a:txBody>
                  <a:tcPr marL="16201" marR="16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bl>
          </a:graphicData>
        </a:graphic>
      </p:graphicFrame>
      <p:sp>
        <p:nvSpPr>
          <p:cNvPr id="4718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1E5625F3-3A32-4A0A-B08A-014EE32B2D6B}" type="slidenum">
              <a:rPr kumimoji="0" lang="zh-TW" altLang="en-US">
                <a:solidFill>
                  <a:schemeClr val="bg1"/>
                </a:solidFill>
                <a:latin typeface="華康細圓體(P)" panose="020F0300000000000000" pitchFamily="34" charset="-120"/>
                <a:ea typeface="華康細圓體(P)" panose="020F0300000000000000" pitchFamily="34" charset="-120"/>
              </a:rPr>
              <a:pPr/>
              <a:t>19</a:t>
            </a:fld>
            <a:endParaRPr kumimoji="0" lang="en-US" altLang="zh-TW">
              <a:solidFill>
                <a:schemeClr val="bg1"/>
              </a:solidFill>
              <a:latin typeface="華康細圓體(P)" panose="020F0300000000000000" pitchFamily="34" charset="-120"/>
              <a:ea typeface="華康細圓體(P)" panose="020F0300000000000000" pitchFamily="34" charset="-120"/>
            </a:endParaRPr>
          </a:p>
        </p:txBody>
      </p:sp>
      <p:sp>
        <p:nvSpPr>
          <p:cNvPr id="6"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en-US" altLang="zh-TW" sz="3600" b="1" dirty="0" smtClean="0">
                <a:solidFill>
                  <a:schemeClr val="bg1"/>
                </a:solidFill>
                <a:latin typeface="華康細圓體" panose="020F0309000000000000" pitchFamily="49" charset="-120"/>
                <a:ea typeface="華康細圓體" panose="020F0309000000000000" pitchFamily="49" charset="-120"/>
              </a:rPr>
              <a:t>4.</a:t>
            </a:r>
            <a:r>
              <a:rPr lang="zh-TW" altLang="en-US" sz="3600" b="1" dirty="0" smtClean="0">
                <a:solidFill>
                  <a:schemeClr val="bg1"/>
                </a:solidFill>
                <a:latin typeface="華康細圓體" panose="020F0309000000000000" pitchFamily="49" charset="-120"/>
                <a:ea typeface="華康細圓體" panose="020F0309000000000000" pitchFamily="49" charset="-120"/>
              </a:rPr>
              <a:t>納入督導考評項目</a:t>
            </a:r>
            <a:endParaRPr lang="zh-TW" altLang="en-US" sz="3600" dirty="0">
              <a:solidFill>
                <a:schemeClr val="bg1"/>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906520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buFont typeface="華康細圓體(P)" panose="020F0300000000000000" pitchFamily="34" charset="-120"/>
              <a:buChar char="◎"/>
            </a:pPr>
            <a:r>
              <a:rPr lang="zh-TW" altLang="en-US" sz="3200" dirty="0" smtClean="0">
                <a:latin typeface="華康細圓體(P)" panose="020F0300000000000000" pitchFamily="34" charset="-120"/>
                <a:ea typeface="華康細圓體(P)" panose="020F0300000000000000" pitchFamily="34" charset="-120"/>
              </a:rPr>
              <a:t>土方處理流程</a:t>
            </a:r>
            <a:endParaRPr lang="en-US" altLang="zh-TW" sz="3200" dirty="0" smtClean="0">
              <a:latin typeface="華康細圓體(P)" panose="020F0300000000000000" pitchFamily="34" charset="-120"/>
              <a:ea typeface="華康細圓體(P)" panose="020F0300000000000000" pitchFamily="34" charset="-120"/>
            </a:endParaRPr>
          </a:p>
          <a:p>
            <a:pPr>
              <a:buFont typeface="華康細圓體(P)" panose="020F0300000000000000" pitchFamily="34" charset="-120"/>
              <a:buChar char="◎"/>
            </a:pPr>
            <a:r>
              <a:rPr lang="zh-TW" altLang="en-US" sz="3200" dirty="0" smtClean="0">
                <a:latin typeface="華康細圓體(P)" panose="020F0300000000000000" pitchFamily="34" charset="-120"/>
                <a:ea typeface="華康細圓體(P)" panose="020F0300000000000000" pitchFamily="34" charset="-120"/>
              </a:rPr>
              <a:t>土方交換</a:t>
            </a:r>
            <a:endParaRPr lang="en-US" altLang="zh-TW" sz="3200" dirty="0" smtClean="0">
              <a:latin typeface="華康細圓體(P)" panose="020F0300000000000000" pitchFamily="34" charset="-120"/>
              <a:ea typeface="華康細圓體(P)" panose="020F0300000000000000" pitchFamily="34" charset="-120"/>
            </a:endParaRPr>
          </a:p>
          <a:p>
            <a:pPr>
              <a:buFont typeface="華康細圓體(P)" panose="020F0300000000000000" pitchFamily="34" charset="-120"/>
              <a:buChar char="◎"/>
            </a:pPr>
            <a:r>
              <a:rPr lang="zh-TW" altLang="en-US" sz="3200" dirty="0" smtClean="0">
                <a:latin typeface="華康細圓體(P)" panose="020F0300000000000000" pitchFamily="34" charset="-120"/>
                <a:ea typeface="華康細圓體(P)" panose="020F0300000000000000" pitchFamily="34" charset="-120"/>
              </a:rPr>
              <a:t>可再利用物料</a:t>
            </a:r>
            <a:endParaRPr lang="en-US" altLang="zh-TW" sz="3200" dirty="0" smtClean="0">
              <a:latin typeface="華康細圓體(P)" panose="020F0300000000000000" pitchFamily="34" charset="-120"/>
              <a:ea typeface="華康細圓體(P)" panose="020F0300000000000000" pitchFamily="34" charset="-120"/>
            </a:endParaRPr>
          </a:p>
          <a:p>
            <a:pPr>
              <a:buFont typeface="華康細圓體(P)" panose="020F0300000000000000" pitchFamily="34" charset="-120"/>
              <a:buChar char="◎"/>
            </a:pPr>
            <a:r>
              <a:rPr lang="zh-TW" altLang="en-US" sz="3200" dirty="0" smtClean="0">
                <a:latin typeface="華康細圓體(P)" panose="020F0300000000000000" pitchFamily="34" charset="-120"/>
                <a:ea typeface="華康細圓體(P)" panose="020F0300000000000000" pitchFamily="34" charset="-120"/>
              </a:rPr>
              <a:t>系統操</a:t>
            </a:r>
            <a:r>
              <a:rPr lang="zh-TW" altLang="en-US" sz="3200" dirty="0">
                <a:latin typeface="華康細圓體(P)" panose="020F0300000000000000" pitchFamily="34" charset="-120"/>
                <a:ea typeface="華康細圓體(P)" panose="020F0300000000000000" pitchFamily="34" charset="-120"/>
              </a:rPr>
              <a:t>作</a:t>
            </a:r>
            <a:endParaRPr lang="en-US" altLang="zh-TW" sz="3200" dirty="0" smtClean="0">
              <a:latin typeface="華康細圓體(P)" panose="020F0300000000000000" pitchFamily="34" charset="-120"/>
              <a:ea typeface="華康細圓體(P)" panose="020F0300000000000000" pitchFamily="34" charset="-120"/>
            </a:endParaRPr>
          </a:p>
          <a:p>
            <a:pPr>
              <a:buFont typeface="華康細圓體(P)" panose="020F0300000000000000" pitchFamily="34" charset="-120"/>
              <a:buChar char="◎"/>
            </a:pPr>
            <a:r>
              <a:rPr lang="zh-TW" altLang="en-US" sz="3200" dirty="0" smtClean="0">
                <a:latin typeface="華康細圓體(P)" panose="020F0300000000000000" pitchFamily="34" charset="-120"/>
                <a:ea typeface="華康細圓體(P)" panose="020F0300000000000000" pitchFamily="34" charset="-120"/>
              </a:rPr>
              <a:t>注意事項</a:t>
            </a:r>
            <a:endParaRPr lang="en-US" altLang="zh-TW" sz="3200" dirty="0" smtClean="0">
              <a:latin typeface="華康細圓體(P)" panose="020F0300000000000000" pitchFamily="34" charset="-120"/>
              <a:ea typeface="華康細圓體(P)" panose="020F0300000000000000" pitchFamily="34" charset="-120"/>
            </a:endParaRPr>
          </a:p>
          <a:p>
            <a:endParaRPr lang="en-US" altLang="zh-TW" sz="3200" dirty="0" smtClean="0">
              <a:latin typeface="華康細圓體(P)" panose="020F0300000000000000" pitchFamily="34" charset="-120"/>
              <a:ea typeface="華康細圓體(P)" panose="020F0300000000000000" pitchFamily="34" charset="-120"/>
            </a:endParaRPr>
          </a:p>
        </p:txBody>
      </p:sp>
      <p:sp>
        <p:nvSpPr>
          <p:cNvPr id="12" name="投影片編號版面配置區 11"/>
          <p:cNvSpPr>
            <a:spLocks noGrp="1"/>
          </p:cNvSpPr>
          <p:nvPr>
            <p:ph type="sldNum" sz="quarter" idx="12"/>
          </p:nvPr>
        </p:nvSpPr>
        <p:spPr/>
        <p:txBody>
          <a:bodyPr/>
          <a:lstStyle/>
          <a:p>
            <a:fld id="{62CF9B05-5255-46D1-B105-DC595399F1DC}" type="slidenum">
              <a:rPr lang="zh-TW" altLang="en-US" smtClean="0"/>
              <a:pPr/>
              <a:t>2</a:t>
            </a:fld>
            <a:endParaRPr lang="zh-TW" altLang="en-US"/>
          </a:p>
        </p:txBody>
      </p:sp>
      <p:sp>
        <p:nvSpPr>
          <p:cNvPr id="5"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dirty="0">
                <a:solidFill>
                  <a:schemeClr val="bg1"/>
                </a:solidFill>
                <a:latin typeface="華康細圓體(P)" panose="020F0300000000000000" pitchFamily="34" charset="-120"/>
                <a:ea typeface="華康細圓體(P)" panose="020F0300000000000000" pitchFamily="34" charset="-120"/>
              </a:rPr>
              <a:t>簡報大綱</a:t>
            </a:r>
            <a:endParaRPr kumimoji="0" lang="zh-TW" altLang="en-US" sz="3600" dirty="0">
              <a:solidFill>
                <a:schemeClr val="bg1"/>
              </a:solidFill>
              <a:latin typeface="華康細圓體(P)" panose="020F0300000000000000" pitchFamily="34" charset="-120"/>
              <a:ea typeface="華康細圓體(P)" panose="020F0300000000000000" pitchFamily="34" charset="-120"/>
            </a:endParaRPr>
          </a:p>
        </p:txBody>
      </p:sp>
    </p:spTree>
    <p:extLst>
      <p:ext uri="{BB962C8B-B14F-4D97-AF65-F5344CB8AC3E}">
        <p14:creationId xmlns:p14="http://schemas.microsoft.com/office/powerpoint/2010/main" val="1897230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81" name="Rectangle 237"/>
          <p:cNvSpPr>
            <a:spLocks noChangeArrowheads="1"/>
          </p:cNvSpPr>
          <p:nvPr/>
        </p:nvSpPr>
        <p:spPr bwMode="auto">
          <a:xfrm>
            <a:off x="141288" y="823913"/>
            <a:ext cx="6510337" cy="460375"/>
          </a:xfrm>
          <a:prstGeom prst="rect">
            <a:avLst/>
          </a:prstGeom>
          <a:noFill/>
          <a:ln>
            <a:noFill/>
          </a:ln>
          <a:effectLst>
            <a:prstShdw prst="shdw17" dist="17961" dir="2700000">
              <a:schemeClr val="accent1">
                <a:gamma/>
                <a:shade val="60000"/>
                <a:invGamma/>
              </a:schemeClr>
            </a:prstShdw>
          </a:effectLst>
          <a:extLst/>
        </p:spPr>
        <p:txBody>
          <a:bodyPr wrap="none" anchor="ctr">
            <a:spAutoFit/>
          </a:bodyPr>
          <a:lstStyle/>
          <a:p>
            <a:pPr fontAlgn="auto">
              <a:spcBef>
                <a:spcPts val="0"/>
              </a:spcBef>
              <a:spcAft>
                <a:spcPts val="0"/>
              </a:spcAft>
              <a:defRPr/>
            </a:pPr>
            <a:r>
              <a:rPr kumimoji="0" lang="en-US" altLang="zh-TW" sz="2400" dirty="0">
                <a:latin typeface="華康細圓體(P)" panose="020F0300000000000000" pitchFamily="34" charset="-120"/>
                <a:ea typeface="華康細圓體(P)" panose="020F0300000000000000" pitchFamily="34" charset="-120"/>
              </a:rPr>
              <a:t>【</a:t>
            </a:r>
            <a:r>
              <a:rPr kumimoji="0" lang="zh-TW" altLang="en-US" sz="2400" dirty="0">
                <a:latin typeface="華康細圓體(P)" panose="020F0300000000000000" pitchFamily="34" charset="-120"/>
                <a:ea typeface="華康細圓體(P)" panose="020F0300000000000000" pitchFamily="34" charset="-120"/>
              </a:rPr>
              <a:t>附表</a:t>
            </a:r>
            <a:r>
              <a:rPr kumimoji="0" lang="en-US" altLang="zh-TW" sz="2400" dirty="0">
                <a:latin typeface="華康細圓體(P)" panose="020F0300000000000000" pitchFamily="34" charset="-120"/>
                <a:ea typeface="華康細圓體(P)" panose="020F0300000000000000" pitchFamily="34" charset="-120"/>
              </a:rPr>
              <a:t>1】</a:t>
            </a:r>
            <a:r>
              <a:rPr kumimoji="0" lang="zh-TW" altLang="en-US" sz="2400" dirty="0">
                <a:latin typeface="華康細圓體(P)" panose="020F0300000000000000" pitchFamily="34" charset="-120"/>
                <a:ea typeface="華康細圓體(P)" panose="020F0300000000000000" pitchFamily="34" charset="-120"/>
              </a:rPr>
              <a:t>　地方自治法規或管理規定辦理情形</a:t>
            </a:r>
          </a:p>
        </p:txBody>
      </p:sp>
      <p:graphicFrame>
        <p:nvGraphicFramePr>
          <p:cNvPr id="77885" name="Group 61"/>
          <p:cNvGraphicFramePr>
            <a:graphicFrameLocks noGrp="1"/>
          </p:cNvGraphicFramePr>
          <p:nvPr/>
        </p:nvGraphicFramePr>
        <p:xfrm>
          <a:off x="355600" y="1397000"/>
          <a:ext cx="8212138" cy="4827589"/>
        </p:xfrm>
        <a:graphic>
          <a:graphicData uri="http://schemas.openxmlformats.org/drawingml/2006/table">
            <a:tbl>
              <a:tblPr/>
              <a:tblGrid>
                <a:gridCol w="3101975">
                  <a:extLst>
                    <a:ext uri="{9D8B030D-6E8A-4147-A177-3AD203B41FA5}">
                      <a16:colId xmlns:a16="http://schemas.microsoft.com/office/drawing/2014/main" xmlns="" val="20000"/>
                    </a:ext>
                  </a:extLst>
                </a:gridCol>
                <a:gridCol w="4225925">
                  <a:extLst>
                    <a:ext uri="{9D8B030D-6E8A-4147-A177-3AD203B41FA5}">
                      <a16:colId xmlns:a16="http://schemas.microsoft.com/office/drawing/2014/main" xmlns="" val="20001"/>
                    </a:ext>
                  </a:extLst>
                </a:gridCol>
                <a:gridCol w="884238">
                  <a:extLst>
                    <a:ext uri="{9D8B030D-6E8A-4147-A177-3AD203B41FA5}">
                      <a16:colId xmlns:a16="http://schemas.microsoft.com/office/drawing/2014/main" xmlns="" val="20002"/>
                    </a:ext>
                  </a:extLst>
                </a:gridCol>
              </a:tblGrid>
              <a:tr h="396875">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 評分方式</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配分</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50863">
                <a:tc row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1.</a:t>
                      </a:r>
                      <a:r>
                        <a:rPr kumimoji="1" lang="zh-TW" altLang="en-US" sz="2000" b="1"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訂定地方自治法規</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有無訂定自治法規</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50863">
                <a:tc v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是否經議會審議並公布</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50863">
                <a:tc v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有無罰則</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96875">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rgbClr val="0000FF"/>
                          </a:solidFill>
                          <a:effectLst/>
                          <a:latin typeface="華康細圓體(P)" panose="020F0300000000000000" pitchFamily="34" charset="-120"/>
                          <a:ea typeface="華康細圓體(P)" panose="020F0300000000000000" pitchFamily="34" charset="-120"/>
                        </a:rPr>
                        <a:t>2.</a:t>
                      </a:r>
                      <a:r>
                        <a:rPr kumimoji="1" lang="zh-TW" altLang="en-US" sz="2000" b="1" i="0" u="none" strike="noStrike" cap="none" normalizeH="0" baseline="0" smtClean="0">
                          <a:ln>
                            <a:noFill/>
                          </a:ln>
                          <a:solidFill>
                            <a:srgbClr val="0000FF"/>
                          </a:solidFill>
                          <a:effectLst/>
                          <a:latin typeface="華康細圓體(P)" panose="020F0300000000000000" pitchFamily="34" charset="-120"/>
                          <a:ea typeface="華康細圓體(P)" panose="020F0300000000000000" pitchFamily="34" charset="-120"/>
                        </a:rPr>
                        <a:t>是否訂定土方交換相關規定</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96875">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3.</a:t>
                      </a:r>
                      <a:r>
                        <a:rPr kumimoji="1" lang="zh-TW" altLang="en-US" sz="2000" b="1"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是否訂定其他民間工程相關規定</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96875">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rgbClr val="0000FF"/>
                          </a:solidFill>
                          <a:effectLst/>
                          <a:latin typeface="華康細圓體(P)" panose="020F0300000000000000" pitchFamily="34" charset="-120"/>
                          <a:ea typeface="華康細圓體(P)" panose="020F0300000000000000" pitchFamily="34" charset="-120"/>
                        </a:rPr>
                        <a:t>4.</a:t>
                      </a:r>
                      <a:r>
                        <a:rPr kumimoji="1" lang="zh-TW" altLang="en-US" sz="2000" b="1" i="0" u="none" strike="noStrike" cap="none" normalizeH="0" baseline="0" smtClean="0">
                          <a:ln>
                            <a:noFill/>
                          </a:ln>
                          <a:solidFill>
                            <a:srgbClr val="0000FF"/>
                          </a:solidFill>
                          <a:effectLst/>
                          <a:latin typeface="華康細圓體(P)" panose="020F0300000000000000" pitchFamily="34" charset="-120"/>
                          <a:ea typeface="華康細圓體(P)" panose="020F0300000000000000" pitchFamily="34" charset="-120"/>
                        </a:rPr>
                        <a:t>是否訂定可再利用物料相關規定</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96875">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5.</a:t>
                      </a:r>
                      <a:r>
                        <a:rPr kumimoji="1" lang="zh-TW" altLang="en-US" sz="2000" b="1"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是否釐清混合物與餘土相關規定</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96875">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6.</a:t>
                      </a:r>
                      <a:r>
                        <a:rPr kumimoji="1" lang="zh-TW" altLang="en-US" sz="2000" b="1"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是否訂定遠端監控等收容處理場所監控機制相關規定</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96875">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7.</a:t>
                      </a:r>
                      <a:r>
                        <a:rPr kumimoji="1" lang="zh-TW" altLang="en-US" sz="2000" b="1"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是否訂定工程與收容處理場所現地抽查機制相關規定</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96875">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總計</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rPr>
                        <a:t>10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48171"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EC29CFC7-1131-4346-B215-CF541A8A08B5}" type="slidenum">
              <a:rPr kumimoji="0" lang="zh-TW" altLang="en-US">
                <a:solidFill>
                  <a:schemeClr val="bg1"/>
                </a:solidFill>
                <a:latin typeface="華康細圓體(P)" panose="020F0300000000000000" pitchFamily="34" charset="-120"/>
                <a:ea typeface="華康細圓體(P)" panose="020F0300000000000000" pitchFamily="34" charset="-120"/>
              </a:rPr>
              <a:pPr/>
              <a:t>20</a:t>
            </a:fld>
            <a:endParaRPr kumimoji="0" lang="en-US" altLang="zh-TW">
              <a:solidFill>
                <a:schemeClr val="bg1"/>
              </a:solidFill>
              <a:latin typeface="華康細圓體(P)" panose="020F0300000000000000" pitchFamily="34" charset="-120"/>
              <a:ea typeface="華康細圓體(P)" panose="020F0300000000000000" pitchFamily="34" charset="-120"/>
            </a:endParaRPr>
          </a:p>
        </p:txBody>
      </p:sp>
      <p:sp>
        <p:nvSpPr>
          <p:cNvPr id="7"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en-US" altLang="zh-TW" sz="3600" b="1" dirty="0" smtClean="0">
                <a:solidFill>
                  <a:schemeClr val="bg1"/>
                </a:solidFill>
                <a:latin typeface="華康細圓體" panose="020F0309000000000000" pitchFamily="49" charset="-120"/>
                <a:ea typeface="華康細圓體" panose="020F0309000000000000" pitchFamily="49" charset="-120"/>
              </a:rPr>
              <a:t>4.</a:t>
            </a:r>
            <a:r>
              <a:rPr lang="zh-TW" altLang="en-US" sz="3600" b="1" dirty="0" smtClean="0">
                <a:solidFill>
                  <a:schemeClr val="bg1"/>
                </a:solidFill>
                <a:latin typeface="華康細圓體" panose="020F0309000000000000" pitchFamily="49" charset="-120"/>
                <a:ea typeface="華康細圓體" panose="020F0309000000000000" pitchFamily="49" charset="-120"/>
              </a:rPr>
              <a:t>納入督導考評項目</a:t>
            </a:r>
            <a:endParaRPr lang="zh-TW" altLang="en-US" sz="3600" dirty="0">
              <a:solidFill>
                <a:schemeClr val="bg1"/>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3622864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0" y="879664"/>
            <a:ext cx="1510301" cy="1569660"/>
          </a:xfrm>
          <a:prstGeom prst="rect">
            <a:avLst/>
          </a:prstGeom>
          <a:noFill/>
          <a:ln>
            <a:noFill/>
          </a:ln>
          <a:effectLst>
            <a:prstShdw prst="shdw17" dist="17961" dir="2700000">
              <a:schemeClr val="accent1">
                <a:gamma/>
                <a:shade val="60000"/>
                <a:invGamma/>
              </a:schemeClr>
            </a:prstShdw>
          </a:effectLst>
          <a:extLst/>
        </p:spPr>
        <p:txBody>
          <a:bodyPr wrap="square" anchor="ctr">
            <a:spAutoFit/>
          </a:bodyPr>
          <a:lstStyle/>
          <a:p>
            <a:pPr fontAlgn="auto">
              <a:spcBef>
                <a:spcPts val="0"/>
              </a:spcBef>
              <a:spcAft>
                <a:spcPts val="0"/>
              </a:spcAft>
              <a:defRPr/>
            </a:pPr>
            <a:r>
              <a:rPr kumimoji="0" lang="en-US" altLang="zh-TW" sz="2400" dirty="0">
                <a:latin typeface="華康細圓體(P)" panose="020F0300000000000000" pitchFamily="34" charset="-120"/>
                <a:ea typeface="華康細圓體(P)" panose="020F0300000000000000" pitchFamily="34" charset="-120"/>
              </a:rPr>
              <a:t>【</a:t>
            </a:r>
            <a:r>
              <a:rPr kumimoji="0" lang="zh-TW" altLang="en-US" sz="2400" dirty="0">
                <a:latin typeface="華康細圓體(P)" panose="020F0300000000000000" pitchFamily="34" charset="-120"/>
                <a:ea typeface="華康細圓體(P)" panose="020F0300000000000000" pitchFamily="34" charset="-120"/>
              </a:rPr>
              <a:t>附表</a:t>
            </a:r>
            <a:r>
              <a:rPr kumimoji="0" lang="en-US" altLang="zh-TW" sz="2400" dirty="0">
                <a:latin typeface="華康細圓體(P)" panose="020F0300000000000000" pitchFamily="34" charset="-120"/>
                <a:ea typeface="華康細圓體(P)" panose="020F0300000000000000" pitchFamily="34" charset="-120"/>
              </a:rPr>
              <a:t>5】</a:t>
            </a:r>
            <a:r>
              <a:rPr kumimoji="0" lang="zh-TW" altLang="en-US" sz="2400" dirty="0">
                <a:latin typeface="華康細圓體(P)" panose="020F0300000000000000" pitchFamily="34" charset="-120"/>
                <a:ea typeface="華康細圓體(P)" panose="020F0300000000000000" pitchFamily="34" charset="-120"/>
              </a:rPr>
              <a:t>土方交換與再利用率</a:t>
            </a:r>
          </a:p>
        </p:txBody>
      </p:sp>
      <p:sp>
        <p:nvSpPr>
          <p:cNvPr id="118908" name="Rectangle 124"/>
          <p:cNvSpPr>
            <a:spLocks noChangeArrowheads="1"/>
          </p:cNvSpPr>
          <p:nvPr/>
        </p:nvSpPr>
        <p:spPr bwMode="auto">
          <a:xfrm>
            <a:off x="117475" y="3074422"/>
            <a:ext cx="1392826" cy="2677656"/>
          </a:xfrm>
          <a:prstGeom prst="rect">
            <a:avLst/>
          </a:prstGeom>
          <a:noFill/>
          <a:ln>
            <a:noFill/>
          </a:ln>
          <a:effectLst>
            <a:prstShdw prst="shdw17" dist="17961" dir="2700000">
              <a:schemeClr val="accent1">
                <a:gamma/>
                <a:shade val="60000"/>
                <a:invGamma/>
              </a:schemeClr>
            </a:prstShdw>
          </a:effectLst>
          <a:extLst/>
        </p:spPr>
        <p:txBody>
          <a:bodyPr wrap="square" anchor="ctr">
            <a:spAutoFit/>
          </a:bodyPr>
          <a:lstStyle/>
          <a:p>
            <a:pPr fontAlgn="auto">
              <a:spcBef>
                <a:spcPts val="0"/>
              </a:spcBef>
              <a:spcAft>
                <a:spcPts val="0"/>
              </a:spcAft>
              <a:defRPr/>
            </a:pPr>
            <a:r>
              <a:rPr kumimoji="0" lang="en-US" altLang="zh-TW" sz="2400" dirty="0">
                <a:latin typeface="華康細圓體(P)" panose="020F0300000000000000" pitchFamily="34" charset="-120"/>
                <a:ea typeface="華康細圓體(P)" panose="020F0300000000000000" pitchFamily="34" charset="-120"/>
              </a:rPr>
              <a:t>【</a:t>
            </a:r>
            <a:r>
              <a:rPr kumimoji="0" lang="zh-TW" altLang="en-US" sz="2400" dirty="0">
                <a:latin typeface="華康細圓體(P)" panose="020F0300000000000000" pitchFamily="34" charset="-120"/>
                <a:ea typeface="華康細圓體(P)" panose="020F0300000000000000" pitchFamily="34" charset="-120"/>
              </a:rPr>
              <a:t>附表</a:t>
            </a:r>
            <a:r>
              <a:rPr kumimoji="0" lang="en-US" altLang="zh-TW" sz="2400" dirty="0">
                <a:latin typeface="華康細圓體(P)" panose="020F0300000000000000" pitchFamily="34" charset="-120"/>
                <a:ea typeface="華康細圓體(P)" panose="020F0300000000000000" pitchFamily="34" charset="-120"/>
              </a:rPr>
              <a:t>5-1】</a:t>
            </a:r>
            <a:r>
              <a:rPr kumimoji="0" lang="zh-TW" altLang="en-US" sz="2400" dirty="0">
                <a:latin typeface="華康細圓體(P)" panose="020F0300000000000000" pitchFamily="34" charset="-120"/>
                <a:ea typeface="華康細圓體(P)" panose="020F0300000000000000" pitchFamily="34" charset="-120"/>
              </a:rPr>
              <a:t>土方交換與再利用率與縣市類型配分</a:t>
            </a:r>
          </a:p>
        </p:txBody>
      </p:sp>
      <p:pic>
        <p:nvPicPr>
          <p:cNvPr id="49156"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8329" y="920750"/>
            <a:ext cx="7447871" cy="1668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57"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8329" y="2724362"/>
            <a:ext cx="7447871" cy="34854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8"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7557BE4D-7E5D-4F57-A265-B2152F5B2162}" type="slidenum">
              <a:rPr kumimoji="0" lang="zh-TW" altLang="en-US">
                <a:solidFill>
                  <a:schemeClr val="bg1"/>
                </a:solidFill>
                <a:latin typeface="華康細圓體(P)" panose="020F0300000000000000" pitchFamily="34" charset="-120"/>
                <a:ea typeface="華康細圓體(P)" panose="020F0300000000000000" pitchFamily="34" charset="-120"/>
              </a:rPr>
              <a:pPr/>
              <a:t>21</a:t>
            </a:fld>
            <a:endParaRPr kumimoji="0" lang="en-US" altLang="zh-TW">
              <a:solidFill>
                <a:schemeClr val="bg1"/>
              </a:solidFill>
              <a:latin typeface="華康細圓體(P)" panose="020F0300000000000000" pitchFamily="34" charset="-120"/>
              <a:ea typeface="華康細圓體(P)" panose="020F0300000000000000" pitchFamily="34" charset="-120"/>
            </a:endParaRPr>
          </a:p>
        </p:txBody>
      </p:sp>
      <p:sp>
        <p:nvSpPr>
          <p:cNvPr id="9"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en-US" altLang="zh-TW" sz="3600" b="1" dirty="0" smtClean="0">
                <a:solidFill>
                  <a:schemeClr val="bg1"/>
                </a:solidFill>
                <a:latin typeface="華康細圓體" panose="020F0309000000000000" pitchFamily="49" charset="-120"/>
                <a:ea typeface="華康細圓體" panose="020F0309000000000000" pitchFamily="49" charset="-120"/>
              </a:rPr>
              <a:t>4.</a:t>
            </a:r>
            <a:r>
              <a:rPr lang="zh-TW" altLang="en-US" sz="3600" b="1" dirty="0" smtClean="0">
                <a:solidFill>
                  <a:schemeClr val="bg1"/>
                </a:solidFill>
                <a:latin typeface="華康細圓體" panose="020F0309000000000000" pitchFamily="49" charset="-120"/>
                <a:ea typeface="華康細圓體" panose="020F0309000000000000" pitchFamily="49" charset="-120"/>
              </a:rPr>
              <a:t>納入督導考評項目</a:t>
            </a:r>
            <a:endParaRPr lang="zh-TW" altLang="en-US" sz="3600" dirty="0">
              <a:solidFill>
                <a:schemeClr val="bg1"/>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1541008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E63E6949-90A1-4081-941F-D2F3B4164712}" type="slidenum">
              <a:rPr kumimoji="0" lang="en-US" altLang="zh-TW">
                <a:solidFill>
                  <a:schemeClr val="bg1"/>
                </a:solidFill>
                <a:latin typeface="華康細圓體(P)" panose="020F0300000000000000" pitchFamily="34" charset="-120"/>
                <a:ea typeface="華康細圓體(P)" panose="020F0300000000000000" pitchFamily="34" charset="-120"/>
              </a:rPr>
              <a:pPr/>
              <a:t>22</a:t>
            </a:fld>
            <a:endParaRPr kumimoji="0" lang="en-US" altLang="zh-TW">
              <a:solidFill>
                <a:schemeClr val="bg1"/>
              </a:solidFill>
              <a:latin typeface="華康細圓體(P)" panose="020F0300000000000000" pitchFamily="34" charset="-120"/>
              <a:ea typeface="華康細圓體(P)" panose="020F0300000000000000" pitchFamily="34" charset="-120"/>
            </a:endParaRPr>
          </a:p>
        </p:txBody>
      </p:sp>
      <p:sp>
        <p:nvSpPr>
          <p:cNvPr id="54275" name="矩形 3"/>
          <p:cNvSpPr>
            <a:spLocks noChangeArrowheads="1"/>
          </p:cNvSpPr>
          <p:nvPr/>
        </p:nvSpPr>
        <p:spPr bwMode="auto">
          <a:xfrm>
            <a:off x="101600" y="6318250"/>
            <a:ext cx="8575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fontAlgn="ctr"/>
            <a:r>
              <a:rPr kumimoji="0" lang="zh-TW" altLang="en-US" sz="1600">
                <a:solidFill>
                  <a:schemeClr val="bg1"/>
                </a:solidFill>
                <a:latin typeface="華康細圓體(P)" panose="020F0300000000000000" pitchFamily="34" charset="-120"/>
                <a:ea typeface="華康細圓體(P)" panose="020F0300000000000000" pitchFamily="34" charset="-120"/>
              </a:rPr>
              <a:t>註：</a:t>
            </a:r>
            <a:r>
              <a:rPr kumimoji="0" lang="en-US" altLang="zh-TW" sz="1600">
                <a:solidFill>
                  <a:schemeClr val="bg1"/>
                </a:solidFill>
                <a:latin typeface="華康細圓體(P)" panose="020F0300000000000000" pitchFamily="34" charset="-120"/>
                <a:ea typeface="華康細圓體(P)" panose="020F0300000000000000" pitchFamily="34" charset="-120"/>
              </a:rPr>
              <a:t>A-</a:t>
            </a:r>
            <a:r>
              <a:rPr kumimoji="0" lang="zh-TW" altLang="en-US" sz="1600">
                <a:solidFill>
                  <a:schemeClr val="bg1"/>
                </a:solidFill>
                <a:latin typeface="華康細圓體(P)" panose="020F0300000000000000" pitchFamily="34" charset="-120"/>
                <a:ea typeface="華康細圓體(P)" panose="020F0300000000000000" pitchFamily="34" charset="-120"/>
              </a:rPr>
              <a:t>公共工程間交換量，</a:t>
            </a:r>
            <a:r>
              <a:rPr kumimoji="0" lang="en-US" altLang="zh-TW" sz="1600">
                <a:solidFill>
                  <a:schemeClr val="bg1"/>
                </a:solidFill>
                <a:latin typeface="華康細圓體(P)" panose="020F0300000000000000" pitchFamily="34" charset="-120"/>
                <a:ea typeface="華康細圓體(P)" panose="020F0300000000000000" pitchFamily="34" charset="-120"/>
              </a:rPr>
              <a:t>B-</a:t>
            </a:r>
            <a:r>
              <a:rPr kumimoji="0" lang="zh-TW" altLang="en-US" sz="1600">
                <a:solidFill>
                  <a:schemeClr val="bg1"/>
                </a:solidFill>
                <a:latin typeface="華康細圓體(P)" panose="020F0300000000000000" pitchFamily="34" charset="-120"/>
                <a:ea typeface="華康細圓體(P)" panose="020F0300000000000000" pitchFamily="34" charset="-120"/>
              </a:rPr>
              <a:t>建築工程與公共工程間交換量，</a:t>
            </a:r>
            <a:r>
              <a:rPr kumimoji="0" lang="en-US" altLang="zh-TW" sz="1600">
                <a:solidFill>
                  <a:schemeClr val="bg1"/>
                </a:solidFill>
                <a:latin typeface="華康細圓體(P)" panose="020F0300000000000000" pitchFamily="34" charset="-120"/>
                <a:ea typeface="華康細圓體(P)" panose="020F0300000000000000" pitchFamily="34" charset="-120"/>
              </a:rPr>
              <a:t>C-</a:t>
            </a:r>
            <a:r>
              <a:rPr kumimoji="0" lang="zh-TW" altLang="en-US" sz="1600">
                <a:solidFill>
                  <a:schemeClr val="bg1"/>
                </a:solidFill>
                <a:latin typeface="華康細圓體(P)" panose="020F0300000000000000" pitchFamily="34" charset="-120"/>
                <a:ea typeface="華康細圓體(P)" panose="020F0300000000000000" pitchFamily="34" charset="-120"/>
              </a:rPr>
              <a:t>需土工程協助外縣市交換率</a:t>
            </a:r>
            <a:endParaRPr kumimoji="0" lang="zh-TW" altLang="en-US" sz="1600" b="1">
              <a:solidFill>
                <a:schemeClr val="bg1"/>
              </a:solidFill>
              <a:latin typeface="華康細圓體(P)" panose="020F0300000000000000" pitchFamily="34" charset="-120"/>
              <a:ea typeface="華康細圓體(P)" panose="020F0300000000000000"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79723644"/>
              </p:ext>
            </p:extLst>
          </p:nvPr>
        </p:nvGraphicFramePr>
        <p:xfrm>
          <a:off x="776288" y="836613"/>
          <a:ext cx="7585075" cy="5398668"/>
        </p:xfrm>
        <a:graphic>
          <a:graphicData uri="http://schemas.openxmlformats.org/drawingml/2006/table">
            <a:tbl>
              <a:tblPr/>
              <a:tblGrid>
                <a:gridCol w="1173162">
                  <a:extLst>
                    <a:ext uri="{9D8B030D-6E8A-4147-A177-3AD203B41FA5}">
                      <a16:colId xmlns:a16="http://schemas.microsoft.com/office/drawing/2014/main" xmlns="" val="20000"/>
                    </a:ext>
                  </a:extLst>
                </a:gridCol>
                <a:gridCol w="808038">
                  <a:extLst>
                    <a:ext uri="{9D8B030D-6E8A-4147-A177-3AD203B41FA5}">
                      <a16:colId xmlns:a16="http://schemas.microsoft.com/office/drawing/2014/main" xmlns="" val="20001"/>
                    </a:ext>
                  </a:extLst>
                </a:gridCol>
                <a:gridCol w="808037">
                  <a:extLst>
                    <a:ext uri="{9D8B030D-6E8A-4147-A177-3AD203B41FA5}">
                      <a16:colId xmlns:a16="http://schemas.microsoft.com/office/drawing/2014/main" xmlns="" val="20002"/>
                    </a:ext>
                  </a:extLst>
                </a:gridCol>
                <a:gridCol w="808038">
                  <a:extLst>
                    <a:ext uri="{9D8B030D-6E8A-4147-A177-3AD203B41FA5}">
                      <a16:colId xmlns:a16="http://schemas.microsoft.com/office/drawing/2014/main" xmlns="" val="20003"/>
                    </a:ext>
                  </a:extLst>
                </a:gridCol>
                <a:gridCol w="782637">
                  <a:extLst>
                    <a:ext uri="{9D8B030D-6E8A-4147-A177-3AD203B41FA5}">
                      <a16:colId xmlns:a16="http://schemas.microsoft.com/office/drawing/2014/main" xmlns="" val="20004"/>
                    </a:ext>
                  </a:extLst>
                </a:gridCol>
                <a:gridCol w="806450">
                  <a:extLst>
                    <a:ext uri="{9D8B030D-6E8A-4147-A177-3AD203B41FA5}">
                      <a16:colId xmlns:a16="http://schemas.microsoft.com/office/drawing/2014/main" xmlns="" val="20005"/>
                    </a:ext>
                  </a:extLst>
                </a:gridCol>
                <a:gridCol w="808038">
                  <a:extLst>
                    <a:ext uri="{9D8B030D-6E8A-4147-A177-3AD203B41FA5}">
                      <a16:colId xmlns:a16="http://schemas.microsoft.com/office/drawing/2014/main" xmlns="" val="20006"/>
                    </a:ext>
                  </a:extLst>
                </a:gridCol>
                <a:gridCol w="808037">
                  <a:extLst>
                    <a:ext uri="{9D8B030D-6E8A-4147-A177-3AD203B41FA5}">
                      <a16:colId xmlns:a16="http://schemas.microsoft.com/office/drawing/2014/main" xmlns="" val="20007"/>
                    </a:ext>
                  </a:extLst>
                </a:gridCol>
                <a:gridCol w="782638">
                  <a:extLst>
                    <a:ext uri="{9D8B030D-6E8A-4147-A177-3AD203B41FA5}">
                      <a16:colId xmlns:a16="http://schemas.microsoft.com/office/drawing/2014/main" xmlns="" val="20008"/>
                    </a:ext>
                  </a:extLst>
                </a:gridCol>
              </a:tblGrid>
              <a:tr h="342900">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縣市</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103</a:t>
                      </a: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年</a:t>
                      </a: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-104</a:t>
                      </a: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年</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hMerge="1">
                  <a:txBody>
                    <a:bodyPr/>
                    <a:lstStyle/>
                    <a:p>
                      <a:endParaRPr lang="zh-TW" altLang="en-US"/>
                    </a:p>
                  </a:txBody>
                  <a:tcPr/>
                </a:tc>
                <a:tc hMerge="1">
                  <a:txBody>
                    <a:bodyPr/>
                    <a:lstStyle/>
                    <a:p>
                      <a:endParaRPr lang="zh-TW" altLang="en-US"/>
                    </a:p>
                  </a:txBody>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督導計分</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105</a:t>
                      </a:r>
                      <a:r>
                        <a:rPr kumimoji="0" lang="zh-TW" altLang="en-US"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年</a:t>
                      </a: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~106</a:t>
                      </a:r>
                      <a:r>
                        <a:rPr kumimoji="0" lang="zh-TW" altLang="en-US"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年</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hMerge="1">
                  <a:txBody>
                    <a:bodyPr/>
                    <a:lstStyle/>
                    <a:p>
                      <a:endParaRPr lang="zh-TW" altLang="en-US"/>
                    </a:p>
                  </a:txBody>
                  <a:tcPr/>
                </a:tc>
                <a:tc hMerge="1">
                  <a:txBody>
                    <a:bodyPr/>
                    <a:lstStyle/>
                    <a:p>
                      <a:endParaRPr lang="zh-TW" altLang="en-US"/>
                    </a:p>
                  </a:txBody>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目前</a:t>
                      </a:r>
                      <a:endPar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督導計分</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10000"/>
                  </a:ext>
                </a:extLst>
              </a:tr>
              <a:tr h="174625">
                <a:tc v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333333"/>
                          </a:solidFill>
                          <a:effectLst/>
                          <a:latin typeface="華康細圓體(P)" panose="020F0300000000000000" pitchFamily="34" charset="-120"/>
                          <a:ea typeface="華康細圓體(P)" panose="020F0300000000000000" pitchFamily="34" charset="-120"/>
                        </a:rPr>
                        <a:t>A</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333333"/>
                          </a:solidFill>
                          <a:effectLst/>
                          <a:latin typeface="華康細圓體(P)" panose="020F0300000000000000" pitchFamily="34" charset="-120"/>
                          <a:ea typeface="華康細圓體(P)" panose="020F0300000000000000" pitchFamily="34" charset="-120"/>
                        </a:rPr>
                        <a:t>B</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333333"/>
                          </a:solidFill>
                          <a:effectLst/>
                          <a:latin typeface="華康細圓體(P)" panose="020F0300000000000000" pitchFamily="34" charset="-120"/>
                          <a:ea typeface="華康細圓體(P)" panose="020F0300000000000000" pitchFamily="34" charset="-120"/>
                        </a:rPr>
                        <a:t>C</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v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333333"/>
                          </a:solidFill>
                          <a:effectLst/>
                          <a:latin typeface="華康細圓體(P)" panose="020F0300000000000000" pitchFamily="34" charset="-120"/>
                          <a:ea typeface="華康細圓體(P)" panose="020F0300000000000000" pitchFamily="34" charset="-120"/>
                        </a:rPr>
                        <a:t>A</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333333"/>
                          </a:solidFill>
                          <a:effectLst/>
                          <a:latin typeface="華康細圓體(P)" panose="020F0300000000000000" pitchFamily="34" charset="-120"/>
                          <a:ea typeface="華康細圓體(P)" panose="020F0300000000000000" pitchFamily="34" charset="-120"/>
                        </a:rPr>
                        <a:t>B</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333333"/>
                          </a:solidFill>
                          <a:effectLst/>
                          <a:latin typeface="華康細圓體(P)" panose="020F0300000000000000" pitchFamily="34" charset="-120"/>
                          <a:ea typeface="華康細圓體(P)" panose="020F0300000000000000" pitchFamily="34" charset="-120"/>
                        </a:rPr>
                        <a:t>C</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vMerge="1">
                  <a:txBody>
                    <a:bodyPr/>
                    <a:lstStyle/>
                    <a:p>
                      <a:endParaRPr lang="zh-TW" altLang="en-US"/>
                    </a:p>
                  </a:txBody>
                  <a:tcPr/>
                </a:tc>
                <a:extLst>
                  <a:ext uri="{0D108BD9-81ED-4DB2-BD59-A6C34878D82A}">
                    <a16:rowId xmlns:a16="http://schemas.microsoft.com/office/drawing/2014/main" xmlns="" val="10001"/>
                  </a:ext>
                </a:extLst>
              </a:tr>
              <a:tr h="1746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金門縣</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89.66</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97.43</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15</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77.7</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14.47</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15</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2"/>
                  </a:ext>
                </a:extLst>
              </a:tr>
              <a:tr h="1746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澎湖縣</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83.47</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14</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69.98</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1.66</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12.5</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746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花蓮縣</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22.41</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5</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14.36</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3</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746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台東縣</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3.94</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62.28</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2</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59.32</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11</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746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連江縣</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0</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0</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1746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基隆市</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4.32</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　</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1</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10.49</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3</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1746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宜蘭縣</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83.1</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2.35</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13.5</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54.96</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0.39</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11.5</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1746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新竹縣</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100</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1</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0</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1746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新竹市</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0</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0</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1746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苗栗縣</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41.3</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9</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4.21</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1</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1746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彰化縣</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5.55</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1</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40.91</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9</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1746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南投縣</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0</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0</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r h="1746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嘉義縣</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73.48</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11.46</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14</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48.67</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9</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r h="1746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嘉義市</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2.13</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1</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4.88</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1</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5"/>
                  </a:ext>
                </a:extLst>
              </a:tr>
              <a:tr h="1746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屏東縣</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6.88</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　</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　</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1</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5.59</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1</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6"/>
                  </a:ext>
                </a:extLst>
              </a:tr>
              <a:tr h="1746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雲林縣</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0.01</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　</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　</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0</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45.12</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9</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7"/>
                  </a:ext>
                </a:extLst>
              </a:tr>
              <a:tr h="1746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台北市</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62.48</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　</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6.06</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13.5</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44.49</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9</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8"/>
                  </a:ext>
                </a:extLst>
              </a:tr>
              <a:tr h="1746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新北市</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46.06</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3.34</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58.54</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10.5</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40.55</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12.11</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45.16</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11</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9"/>
                  </a:ext>
                </a:extLst>
              </a:tr>
              <a:tr h="1746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桃園市</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53.98</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　</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35.55</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12</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32.36</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2.67</a:t>
                      </a:r>
                      <a:endParaRPr kumimoji="0" lang="zh-TW" altLang="en-US"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12.68</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8.5</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0"/>
                  </a:ext>
                </a:extLst>
              </a:tr>
              <a:tr h="1746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台中市</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48.93</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0.31</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　</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9.5</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71.69</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0.33</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13.5</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1"/>
                  </a:ext>
                </a:extLst>
              </a:tr>
              <a:tr h="1746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台南市</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4.96</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57.31</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　</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2</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30.42</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19.69</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endPar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8</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2"/>
                  </a:ext>
                </a:extLst>
              </a:tr>
              <a:tr h="1746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高雄市</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38.42</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0.96</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3.45</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華康細圓體(P)" panose="020F0300000000000000" pitchFamily="34" charset="-120"/>
                          <a:ea typeface="華康細圓體(P)" panose="020F0300000000000000" pitchFamily="34" charset="-120"/>
                        </a:rPr>
                        <a:t>8</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28.66</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a:t>
                      </a:r>
                      <a:endParaRPr kumimoji="0" lang="zh-TW" altLang="en-US"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endParaRP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dirty="0" smtClean="0">
                          <a:ln>
                            <a:noFill/>
                          </a:ln>
                          <a:solidFill>
                            <a:srgbClr val="000000"/>
                          </a:solidFill>
                          <a:effectLst/>
                          <a:uLnTx/>
                          <a:uFillTx/>
                          <a:latin typeface="華康細圓體(P)" panose="020F0300000000000000" pitchFamily="34" charset="-120"/>
                          <a:ea typeface="華康細圓體(P)" panose="020F0300000000000000" pitchFamily="34" charset="-120"/>
                          <a:cs typeface="+mn-cs"/>
                        </a:rPr>
                        <a:t>-</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華康細圓體(P)" panose="020F0300000000000000" pitchFamily="34" charset="-120"/>
                          <a:ea typeface="華康細圓體(P)" panose="020F0300000000000000" pitchFamily="34" charset="-120"/>
                        </a:rPr>
                        <a:t>5</a:t>
                      </a:r>
                    </a:p>
                  </a:txBody>
                  <a:tcPr marL="6456" marR="6456" marT="645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3"/>
                  </a:ext>
                </a:extLst>
              </a:tr>
            </a:tbl>
          </a:graphicData>
        </a:graphic>
      </p:graphicFrame>
      <p:sp>
        <p:nvSpPr>
          <p:cNvPr id="7"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b="1" dirty="0" smtClean="0">
                <a:solidFill>
                  <a:schemeClr val="bg1"/>
                </a:solidFill>
                <a:latin typeface="華康細圓體" panose="020F0309000000000000" pitchFamily="49" charset="-120"/>
                <a:ea typeface="華康細圓體" panose="020F0309000000000000" pitchFamily="49" charset="-120"/>
              </a:rPr>
              <a:t>實際土方交換與督導計分</a:t>
            </a:r>
            <a:endParaRPr lang="zh-TW" altLang="en-US" sz="3600" dirty="0">
              <a:solidFill>
                <a:schemeClr val="bg1"/>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595515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內容版面配置區 2"/>
          <p:cNvSpPr>
            <a:spLocks noGrp="1"/>
          </p:cNvSpPr>
          <p:nvPr>
            <p:ph idx="1"/>
          </p:nvPr>
        </p:nvSpPr>
        <p:spPr>
          <a:xfrm>
            <a:off x="628650" y="2778125"/>
            <a:ext cx="7886700" cy="3398838"/>
          </a:xfrm>
        </p:spPr>
        <p:txBody>
          <a:bodyPr/>
          <a:lstStyle/>
          <a:p>
            <a:pPr algn="ctr">
              <a:buFont typeface="Arial" panose="020B0604020202020204" pitchFamily="34" charset="0"/>
              <a:buNone/>
            </a:pPr>
            <a:r>
              <a:rPr lang="zh-TW" altLang="en-US" sz="4000" b="1" dirty="0" smtClean="0">
                <a:latin typeface="華康細圓體(P)" panose="020F0300000000000000" pitchFamily="34" charset="-120"/>
                <a:ea typeface="華康細圓體(P)" panose="020F0300000000000000" pitchFamily="34" charset="-120"/>
              </a:rPr>
              <a:t>系統操作</a:t>
            </a:r>
          </a:p>
        </p:txBody>
      </p:sp>
      <p:sp>
        <p:nvSpPr>
          <p:cNvPr id="4096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694A296E-DE01-4F65-AB78-DD1F84A12239}" type="slidenum">
              <a:rPr kumimoji="0" lang="zh-TW" altLang="en-US">
                <a:solidFill>
                  <a:schemeClr val="bg1"/>
                </a:solidFill>
                <a:latin typeface="華康細圓體(P)" panose="020F0300000000000000" pitchFamily="34" charset="-120"/>
                <a:ea typeface="華康細圓體(P)" panose="020F0300000000000000" pitchFamily="34" charset="-120"/>
              </a:rPr>
              <a:pPr/>
              <a:t>23</a:t>
            </a:fld>
            <a:endParaRPr kumimoji="0" lang="en-US" altLang="zh-TW">
              <a:solidFill>
                <a:schemeClr val="bg1"/>
              </a:solidFill>
              <a:latin typeface="華康細圓體(P)" panose="020F0300000000000000" pitchFamily="34" charset="-120"/>
              <a:ea typeface="華康細圓體(P)" panose="020F0300000000000000" pitchFamily="34" charset="-120"/>
            </a:endParaRPr>
          </a:p>
        </p:txBody>
      </p:sp>
    </p:spTree>
    <p:extLst>
      <p:ext uri="{BB962C8B-B14F-4D97-AF65-F5344CB8AC3E}">
        <p14:creationId xmlns:p14="http://schemas.microsoft.com/office/powerpoint/2010/main" val="2823308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Temp\SNAGHTML9a9416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99" y="1162921"/>
            <a:ext cx="8865611" cy="47652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5137079" y="2852936"/>
            <a:ext cx="3393055" cy="1938992"/>
          </a:xfrm>
          <a:prstGeom prst="rect">
            <a:avLst/>
          </a:prstGeom>
          <a:noFill/>
        </p:spPr>
        <p:txBody>
          <a:bodyPr wrap="square" rtlCol="0">
            <a:spAutoFit/>
          </a:bodyPr>
          <a:lstStyle/>
          <a:p>
            <a:pPr marL="285750" indent="-285750">
              <a:buClr>
                <a:srgbClr val="FF0000"/>
              </a:buClr>
              <a:buFont typeface="華康細圓體(P)" panose="020F0300000000000000" pitchFamily="34" charset="-120"/>
              <a:buChar char="◎"/>
            </a:pPr>
            <a:r>
              <a:rPr lang="zh-TW" altLang="en-US" sz="2400" dirty="0" smtClean="0">
                <a:latin typeface="華康細圓體(P)" panose="020F0300000000000000" pitchFamily="34" charset="-120"/>
                <a:ea typeface="華康細圓體(P)" panose="020F0300000000000000" pitchFamily="34" charset="-120"/>
              </a:rPr>
              <a:t>此為申報規劃設計階段之土方交換申報</a:t>
            </a:r>
            <a:endParaRPr lang="en-US" altLang="zh-TW" sz="2400" dirty="0" smtClean="0">
              <a:latin typeface="華康細圓體(P)" panose="020F0300000000000000" pitchFamily="34" charset="-120"/>
              <a:ea typeface="華康細圓體(P)" panose="020F0300000000000000" pitchFamily="34" charset="-120"/>
            </a:endParaRPr>
          </a:p>
          <a:p>
            <a:pPr marL="285750" indent="-285750">
              <a:buClr>
                <a:srgbClr val="FF0000"/>
              </a:buClr>
              <a:buFont typeface="華康細圓體(P)" panose="020F0300000000000000" pitchFamily="34" charset="-120"/>
              <a:buChar char="◎"/>
            </a:pPr>
            <a:r>
              <a:rPr lang="zh-TW" altLang="en-US" sz="2400" dirty="0" smtClean="0">
                <a:latin typeface="華康細圓體(P)" panose="020F0300000000000000" pitchFamily="34" charset="-120"/>
                <a:ea typeface="華康細圓體(P)" panose="020F0300000000000000" pitchFamily="34" charset="-120"/>
              </a:rPr>
              <a:t>已施工之土方交換工程請進行兩階段申報業務</a:t>
            </a:r>
            <a:endParaRPr lang="en-US" altLang="zh-TW" sz="2400" dirty="0" smtClean="0">
              <a:latin typeface="華康細圓體(P)" panose="020F0300000000000000" pitchFamily="34" charset="-120"/>
              <a:ea typeface="華康細圓體(P)" panose="020F0300000000000000" pitchFamily="34" charset="-12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24</a:t>
            </a:fld>
            <a:endParaRPr lang="zh-TW" altLang="en-US"/>
          </a:p>
        </p:txBody>
      </p:sp>
      <p:sp>
        <p:nvSpPr>
          <p:cNvPr id="7"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b="1" dirty="0" smtClean="0">
                <a:solidFill>
                  <a:schemeClr val="bg1"/>
                </a:solidFill>
                <a:latin typeface="華康細圓體" panose="020F0309000000000000" pitchFamily="49" charset="-120"/>
                <a:ea typeface="華康細圓體" panose="020F0309000000000000" pitchFamily="49" charset="-120"/>
              </a:rPr>
              <a:t>規劃中土方交換申報</a:t>
            </a:r>
            <a:endParaRPr lang="zh-TW" altLang="en-US" sz="3600" dirty="0">
              <a:solidFill>
                <a:schemeClr val="bg1"/>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1226511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628650" y="1680082"/>
            <a:ext cx="5505457" cy="4935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圖片 5"/>
          <p:cNvPicPr>
            <a:picLocks noChangeAspect="1"/>
          </p:cNvPicPr>
          <p:nvPr/>
        </p:nvPicPr>
        <p:blipFill>
          <a:blip r:embed="rId3"/>
          <a:stretch>
            <a:fillRect/>
          </a:stretch>
        </p:blipFill>
        <p:spPr>
          <a:xfrm>
            <a:off x="5502789" y="2860789"/>
            <a:ext cx="3061934" cy="13750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圖片 6"/>
          <p:cNvPicPr>
            <a:picLocks noChangeAspect="1"/>
          </p:cNvPicPr>
          <p:nvPr/>
        </p:nvPicPr>
        <p:blipFill>
          <a:blip r:embed="rId4"/>
          <a:stretch>
            <a:fillRect/>
          </a:stretch>
        </p:blipFill>
        <p:spPr>
          <a:xfrm>
            <a:off x="5479602" y="4546516"/>
            <a:ext cx="3085120" cy="1736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文字方塊 7"/>
          <p:cNvSpPr txBox="1"/>
          <p:nvPr/>
        </p:nvSpPr>
        <p:spPr>
          <a:xfrm>
            <a:off x="3514546" y="1754232"/>
            <a:ext cx="2448272" cy="1477328"/>
          </a:xfrm>
          <a:prstGeom prst="rect">
            <a:avLst/>
          </a:prstGeom>
          <a:noFill/>
        </p:spPr>
        <p:txBody>
          <a:bodyPr wrap="square" rtlCol="0">
            <a:spAutoFit/>
          </a:bodyPr>
          <a:lstStyle/>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系統產生之土方交換編號</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選取主辦機關</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選取地圖座標</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確定新增</a:t>
            </a:r>
            <a:endParaRPr lang="en-US" altLang="zh-TW" dirty="0" smtClean="0">
              <a:latin typeface="華康細圓體(P)" panose="020F0300000000000000" pitchFamily="34" charset="-120"/>
              <a:ea typeface="華康細圓體(P)" panose="020F0300000000000000" pitchFamily="34" charset="-120"/>
            </a:endParaRPr>
          </a:p>
        </p:txBody>
      </p:sp>
      <p:sp>
        <p:nvSpPr>
          <p:cNvPr id="9" name="橢圓 8"/>
          <p:cNvSpPr/>
          <p:nvPr/>
        </p:nvSpPr>
        <p:spPr bwMode="auto">
          <a:xfrm>
            <a:off x="755576" y="2276872"/>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1</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10" name="橢圓 9"/>
          <p:cNvSpPr/>
          <p:nvPr/>
        </p:nvSpPr>
        <p:spPr bwMode="auto">
          <a:xfrm>
            <a:off x="755576" y="3645024"/>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2</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11" name="橢圓 10"/>
          <p:cNvSpPr/>
          <p:nvPr/>
        </p:nvSpPr>
        <p:spPr bwMode="auto">
          <a:xfrm>
            <a:off x="4732787" y="5517232"/>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3</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12" name="橢圓 11"/>
          <p:cNvSpPr/>
          <p:nvPr/>
        </p:nvSpPr>
        <p:spPr bwMode="auto">
          <a:xfrm>
            <a:off x="1547664" y="6066841"/>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4</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25</a:t>
            </a:fld>
            <a:endParaRPr lang="zh-TW" altLang="en-US"/>
          </a:p>
        </p:txBody>
      </p:sp>
      <p:sp>
        <p:nvSpPr>
          <p:cNvPr id="13" name="向右箭號 12"/>
          <p:cNvSpPr/>
          <p:nvPr/>
        </p:nvSpPr>
        <p:spPr>
          <a:xfrm>
            <a:off x="5184559" y="3950563"/>
            <a:ext cx="230820" cy="197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向右箭號 13"/>
          <p:cNvSpPr/>
          <p:nvPr/>
        </p:nvSpPr>
        <p:spPr>
          <a:xfrm>
            <a:off x="5098796" y="5526716"/>
            <a:ext cx="230820" cy="197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b="1" dirty="0" smtClean="0">
                <a:solidFill>
                  <a:schemeClr val="bg1"/>
                </a:solidFill>
                <a:latin typeface="華康細圓體" panose="020F0309000000000000" pitchFamily="49" charset="-120"/>
                <a:ea typeface="華康細圓體" panose="020F0309000000000000" pitchFamily="49" charset="-120"/>
              </a:rPr>
              <a:t>規劃中土方交換申報</a:t>
            </a:r>
            <a:r>
              <a:rPr lang="en-US" altLang="zh-TW" sz="3600" b="1" dirty="0" smtClean="0">
                <a:solidFill>
                  <a:schemeClr val="bg1"/>
                </a:solidFill>
                <a:latin typeface="華康細圓體" panose="020F0309000000000000" pitchFamily="49" charset="-120"/>
                <a:ea typeface="華康細圓體" panose="020F0309000000000000" pitchFamily="49" charset="-120"/>
              </a:rPr>
              <a:t>_</a:t>
            </a:r>
            <a:r>
              <a:rPr lang="zh-TW" altLang="en-US" sz="3600" b="1" dirty="0" smtClean="0">
                <a:solidFill>
                  <a:schemeClr val="bg1"/>
                </a:solidFill>
                <a:latin typeface="華康細圓體" panose="020F0309000000000000" pitchFamily="49" charset="-120"/>
                <a:ea typeface="華康細圓體" panose="020F0309000000000000" pitchFamily="49" charset="-120"/>
              </a:rPr>
              <a:t>基本資料</a:t>
            </a:r>
            <a:endParaRPr lang="zh-TW" altLang="en-US" sz="3600" dirty="0">
              <a:solidFill>
                <a:schemeClr val="bg1"/>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918020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652636" y="1682286"/>
            <a:ext cx="5392176" cy="5039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圖片 5"/>
          <p:cNvPicPr>
            <a:picLocks noChangeAspect="1"/>
          </p:cNvPicPr>
          <p:nvPr/>
        </p:nvPicPr>
        <p:blipFill>
          <a:blip r:embed="rId3"/>
          <a:stretch>
            <a:fillRect/>
          </a:stretch>
        </p:blipFill>
        <p:spPr>
          <a:xfrm>
            <a:off x="3613212" y="1643119"/>
            <a:ext cx="5206588" cy="15965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文字方塊 6"/>
          <p:cNvSpPr txBox="1"/>
          <p:nvPr/>
        </p:nvSpPr>
        <p:spPr>
          <a:xfrm>
            <a:off x="5678388" y="3356514"/>
            <a:ext cx="3598094" cy="1200329"/>
          </a:xfrm>
          <a:prstGeom prst="rect">
            <a:avLst/>
          </a:prstGeom>
          <a:noFill/>
        </p:spPr>
        <p:txBody>
          <a:bodyPr wrap="square" rtlCol="0">
            <a:spAutoFit/>
          </a:bodyPr>
          <a:lstStyle/>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用土方交換流向編號查詢或點選申報過的土方交換基本資料</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修改土方交換年度資料</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新增土方交換年度資料</a:t>
            </a:r>
            <a:endParaRPr lang="en-US" altLang="zh-TW" dirty="0" smtClean="0">
              <a:latin typeface="華康細圓體(P)" panose="020F0300000000000000" pitchFamily="34" charset="-120"/>
              <a:ea typeface="華康細圓體(P)" panose="020F0300000000000000" pitchFamily="34" charset="-120"/>
            </a:endParaRPr>
          </a:p>
        </p:txBody>
      </p:sp>
      <p:sp>
        <p:nvSpPr>
          <p:cNvPr id="8" name="橢圓 7"/>
          <p:cNvSpPr/>
          <p:nvPr/>
        </p:nvSpPr>
        <p:spPr bwMode="auto">
          <a:xfrm>
            <a:off x="1656133" y="2287292"/>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1</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9" name="橢圓 8"/>
          <p:cNvSpPr/>
          <p:nvPr/>
        </p:nvSpPr>
        <p:spPr bwMode="auto">
          <a:xfrm>
            <a:off x="893672" y="3623823"/>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1</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10" name="橢圓 9"/>
          <p:cNvSpPr/>
          <p:nvPr/>
        </p:nvSpPr>
        <p:spPr bwMode="auto">
          <a:xfrm>
            <a:off x="8458200" y="2182213"/>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2</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11" name="橢圓 10"/>
          <p:cNvSpPr/>
          <p:nvPr/>
        </p:nvSpPr>
        <p:spPr bwMode="auto">
          <a:xfrm>
            <a:off x="3995936" y="1762901"/>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3</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26</a:t>
            </a:fld>
            <a:endParaRPr lang="zh-TW" altLang="en-US"/>
          </a:p>
        </p:txBody>
      </p:sp>
      <p:sp>
        <p:nvSpPr>
          <p:cNvPr id="12"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b="1" dirty="0" smtClean="0">
                <a:solidFill>
                  <a:schemeClr val="bg1"/>
                </a:solidFill>
                <a:latin typeface="華康細圓體" panose="020F0309000000000000" pitchFamily="49" charset="-120"/>
                <a:ea typeface="華康細圓體" panose="020F0309000000000000" pitchFamily="49" charset="-120"/>
              </a:rPr>
              <a:t>規劃中土方交換申報</a:t>
            </a:r>
            <a:r>
              <a:rPr lang="en-US" altLang="zh-TW" sz="3600" b="1" dirty="0" smtClean="0">
                <a:solidFill>
                  <a:schemeClr val="bg1"/>
                </a:solidFill>
                <a:latin typeface="華康細圓體" panose="020F0309000000000000" pitchFamily="49" charset="-120"/>
                <a:ea typeface="華康細圓體" panose="020F0309000000000000" pitchFamily="49" charset="-120"/>
              </a:rPr>
              <a:t>_</a:t>
            </a:r>
            <a:r>
              <a:rPr lang="zh-TW" altLang="en-US" sz="3600" b="1" dirty="0" smtClean="0">
                <a:solidFill>
                  <a:schemeClr val="bg1"/>
                </a:solidFill>
                <a:latin typeface="華康細圓體" panose="020F0309000000000000" pitchFamily="49" charset="-120"/>
                <a:ea typeface="華康細圓體" panose="020F0309000000000000" pitchFamily="49" charset="-120"/>
              </a:rPr>
              <a:t>年度資料</a:t>
            </a:r>
            <a:endParaRPr lang="zh-TW" altLang="en-US" sz="3600" dirty="0">
              <a:solidFill>
                <a:schemeClr val="bg1"/>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65203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288016" y="1643604"/>
            <a:ext cx="8679326" cy="3872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文字方塊 5"/>
          <p:cNvSpPr txBox="1"/>
          <p:nvPr/>
        </p:nvSpPr>
        <p:spPr>
          <a:xfrm>
            <a:off x="5127806" y="1805178"/>
            <a:ext cx="3598094" cy="923330"/>
          </a:xfrm>
          <a:prstGeom prst="rect">
            <a:avLst/>
          </a:prstGeom>
          <a:noFill/>
        </p:spPr>
        <p:txBody>
          <a:bodyPr wrap="square" rtlCol="0">
            <a:spAutoFit/>
          </a:bodyPr>
          <a:lstStyle/>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設定篩選條件，地點、土質、土量、流向等</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點選查詢送</a:t>
            </a:r>
            <a:r>
              <a:rPr lang="zh-TW" altLang="en-US" dirty="0">
                <a:latin typeface="華康細圓體(P)" panose="020F0300000000000000" pitchFamily="34" charset="-120"/>
                <a:ea typeface="華康細圓體(P)" panose="020F0300000000000000" pitchFamily="34" charset="-120"/>
              </a:rPr>
              <a:t>出</a:t>
            </a:r>
            <a:endParaRPr lang="en-US" altLang="zh-TW" dirty="0" smtClean="0">
              <a:latin typeface="華康細圓體(P)" panose="020F0300000000000000" pitchFamily="34" charset="-120"/>
              <a:ea typeface="華康細圓體(P)" panose="020F0300000000000000" pitchFamily="34" charset="-120"/>
            </a:endParaRPr>
          </a:p>
        </p:txBody>
      </p:sp>
      <p:sp>
        <p:nvSpPr>
          <p:cNvPr id="7" name="橢圓 6"/>
          <p:cNvSpPr/>
          <p:nvPr/>
        </p:nvSpPr>
        <p:spPr bwMode="auto">
          <a:xfrm>
            <a:off x="360024" y="3155772"/>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1</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8" name="橢圓 7"/>
          <p:cNvSpPr/>
          <p:nvPr/>
        </p:nvSpPr>
        <p:spPr bwMode="auto">
          <a:xfrm>
            <a:off x="364277" y="4112077"/>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2</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27</a:t>
            </a:fld>
            <a:endParaRPr lang="zh-TW" altLang="en-US"/>
          </a:p>
        </p:txBody>
      </p:sp>
      <p:sp>
        <p:nvSpPr>
          <p:cNvPr id="9"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b="1" dirty="0" smtClean="0">
                <a:solidFill>
                  <a:schemeClr val="bg1"/>
                </a:solidFill>
                <a:latin typeface="華康細圓體" panose="020F0309000000000000" pitchFamily="49" charset="-120"/>
                <a:ea typeface="華康細圓體" panose="020F0309000000000000" pitchFamily="49" charset="-120"/>
              </a:rPr>
              <a:t>自行設定篩選撮合條件</a:t>
            </a:r>
            <a:endParaRPr lang="zh-TW" altLang="en-US" sz="3600" dirty="0">
              <a:solidFill>
                <a:schemeClr val="bg1"/>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3624843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599586" y="1130157"/>
            <a:ext cx="7598809" cy="2945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圖片 5"/>
          <p:cNvPicPr>
            <a:picLocks noChangeAspect="1"/>
          </p:cNvPicPr>
          <p:nvPr/>
        </p:nvPicPr>
        <p:blipFill>
          <a:blip r:embed="rId3"/>
          <a:stretch>
            <a:fillRect/>
          </a:stretch>
        </p:blipFill>
        <p:spPr>
          <a:xfrm>
            <a:off x="599586" y="4359286"/>
            <a:ext cx="7671566" cy="2154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文字方塊 6"/>
          <p:cNvSpPr txBox="1"/>
          <p:nvPr/>
        </p:nvSpPr>
        <p:spPr>
          <a:xfrm>
            <a:off x="4398990" y="2529171"/>
            <a:ext cx="2515518" cy="1569660"/>
          </a:xfrm>
          <a:prstGeom prst="rect">
            <a:avLst/>
          </a:prstGeom>
          <a:noFill/>
        </p:spPr>
        <p:txBody>
          <a:bodyPr wrap="square" rtlCol="0">
            <a:spAutoFit/>
          </a:bodyPr>
          <a:lstStyle/>
          <a:p>
            <a:pPr marL="342900" indent="-342900">
              <a:buClr>
                <a:srgbClr val="FF0000"/>
              </a:buClr>
              <a:buFont typeface="Wingdings" panose="05000000000000000000" pitchFamily="2" charset="2"/>
              <a:buAutoNum type="circleNumWdWhitePlain"/>
            </a:pPr>
            <a:r>
              <a:rPr lang="zh-TW" altLang="en-US" sz="2400" dirty="0" smtClean="0">
                <a:latin typeface="華康細圓體(P)" panose="020F0300000000000000" pitchFamily="34" charset="-120"/>
                <a:ea typeface="華康細圓體(P)" panose="020F0300000000000000" pitchFamily="34" charset="-120"/>
              </a:rPr>
              <a:t>分年列出土方交換案件</a:t>
            </a:r>
            <a:endParaRPr lang="en-US" altLang="zh-TW" sz="2400"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r>
              <a:rPr lang="zh-TW" altLang="en-US" sz="2400" dirty="0" smtClean="0">
                <a:latin typeface="華康細圓體(P)" panose="020F0300000000000000" pitchFamily="34" charset="-120"/>
                <a:ea typeface="華康細圓體(P)" panose="020F0300000000000000" pitchFamily="34" charset="-120"/>
              </a:rPr>
              <a:t>分年分區統計土方交換案件</a:t>
            </a:r>
            <a:endParaRPr lang="en-US" altLang="zh-TW" sz="2400" dirty="0" smtClean="0">
              <a:latin typeface="華康細圓體(P)" panose="020F0300000000000000" pitchFamily="34" charset="-120"/>
              <a:ea typeface="華康細圓體(P)" panose="020F0300000000000000" pitchFamily="34" charset="-120"/>
            </a:endParaRPr>
          </a:p>
        </p:txBody>
      </p:sp>
      <p:sp>
        <p:nvSpPr>
          <p:cNvPr id="8" name="橢圓 7"/>
          <p:cNvSpPr/>
          <p:nvPr/>
        </p:nvSpPr>
        <p:spPr bwMode="auto">
          <a:xfrm>
            <a:off x="637858" y="1534970"/>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1</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9" name="橢圓 8"/>
          <p:cNvSpPr/>
          <p:nvPr/>
        </p:nvSpPr>
        <p:spPr bwMode="auto">
          <a:xfrm>
            <a:off x="585763" y="4535695"/>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2</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28</a:t>
            </a:fld>
            <a:endParaRPr lang="zh-TW" altLang="en-US"/>
          </a:p>
        </p:txBody>
      </p:sp>
      <p:sp>
        <p:nvSpPr>
          <p:cNvPr id="10"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b="1" dirty="0" smtClean="0">
                <a:solidFill>
                  <a:schemeClr val="bg1"/>
                </a:solidFill>
                <a:latin typeface="華康細圓體" panose="020F0309000000000000" pitchFamily="49" charset="-120"/>
                <a:ea typeface="華康細圓體" panose="020F0309000000000000" pitchFamily="49" charset="-120"/>
              </a:rPr>
              <a:t>土方交換分年分區查詢</a:t>
            </a:r>
            <a:endParaRPr lang="zh-TW" altLang="en-US" sz="3600" dirty="0">
              <a:solidFill>
                <a:schemeClr val="bg1"/>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3331451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bwMode="auto">
          <a:xfrm>
            <a:off x="4427984" y="1196753"/>
            <a:ext cx="4608512" cy="5053128"/>
          </a:xfrm>
          <a:prstGeom prst="roundRect">
            <a:avLst/>
          </a:prstGeom>
          <a:noFill/>
          <a:ln w="38100">
            <a:solidFill>
              <a:schemeClr val="tx1"/>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TW" altLang="en-US" sz="2400" dirty="0">
                <a:solidFill>
                  <a:schemeClr val="tx1"/>
                </a:solidFill>
                <a:latin typeface="華康細圓體(P)" panose="020F0300000000000000" pitchFamily="34" charset="-120"/>
                <a:ea typeface="華康細圓體(P)" panose="020F0300000000000000" pitchFamily="34" charset="-120"/>
              </a:rPr>
              <a:t>施工</a:t>
            </a:r>
            <a:r>
              <a:rPr kumimoji="0" lang="zh-TW" altLang="en-US" sz="2400" dirty="0" smtClean="0">
                <a:solidFill>
                  <a:schemeClr val="tx1"/>
                </a:solidFill>
                <a:latin typeface="華康細圓體(P)" panose="020F0300000000000000" pitchFamily="34" charset="-120"/>
                <a:ea typeface="華康細圓體(P)" panose="020F0300000000000000" pitchFamily="34" charset="-120"/>
              </a:rPr>
              <a:t>階段</a:t>
            </a:r>
            <a:endParaRPr kumimoji="0" lang="en-US" altLang="zh-TW" sz="2400" dirty="0" smtClean="0">
              <a:solidFill>
                <a:schemeClr val="tx1"/>
              </a:solidFill>
              <a:latin typeface="華康細圓體(P)" panose="020F0300000000000000" pitchFamily="34" charset="-120"/>
              <a:ea typeface="華康細圓體(P)" panose="020F0300000000000000" pitchFamily="34" charset="-120"/>
            </a:endParaRPr>
          </a:p>
          <a:p>
            <a:pPr marL="0" marR="0" indent="0" defTabSz="914400" rtl="0" eaLnBrk="1" fontAlgn="base" latinLnBrk="0" hangingPunct="1">
              <a:lnSpc>
                <a:spcPct val="100000"/>
              </a:lnSpc>
              <a:spcBef>
                <a:spcPct val="0"/>
              </a:spcBef>
              <a:spcAft>
                <a:spcPct val="0"/>
              </a:spcAft>
              <a:buClrTx/>
              <a:buSzTx/>
              <a:buFontTx/>
              <a:buNone/>
              <a:tabLst/>
            </a:pPr>
            <a:r>
              <a:rPr kumimoji="0" lang="zh-TW" altLang="en-US" sz="2400" dirty="0" smtClean="0">
                <a:solidFill>
                  <a:schemeClr val="tx1"/>
                </a:solidFill>
                <a:latin typeface="華康細圓體(P)" panose="020F0300000000000000" pitchFamily="34" charset="-120"/>
                <a:ea typeface="華康細圓體(P)" panose="020F0300000000000000" pitchFamily="34" charset="-120"/>
              </a:rPr>
              <a:t>現況：</a:t>
            </a:r>
            <a:endParaRPr kumimoji="0" lang="en-US" altLang="zh-TW" sz="2400" dirty="0" smtClean="0">
              <a:solidFill>
                <a:schemeClr val="tx1"/>
              </a:solidFill>
              <a:latin typeface="華康細圓體(P)" panose="020F0300000000000000" pitchFamily="34" charset="-120"/>
              <a:ea typeface="華康細圓體(P)" panose="020F0300000000000000" pitchFamily="34" charset="-120"/>
            </a:endParaRPr>
          </a:p>
          <a:p>
            <a:pPr marL="0" marR="0" indent="0" defTabSz="914400" rtl="0" eaLnBrk="1" fontAlgn="base" latinLnBrk="0" hangingPunct="1">
              <a:lnSpc>
                <a:spcPct val="100000"/>
              </a:lnSpc>
              <a:spcBef>
                <a:spcPct val="0"/>
              </a:spcBef>
              <a:spcAft>
                <a:spcPct val="0"/>
              </a:spcAft>
              <a:buClrTx/>
              <a:buSzTx/>
              <a:buFontTx/>
              <a:buNone/>
              <a:tabLst/>
            </a:pPr>
            <a:r>
              <a:rPr kumimoji="0" lang="zh-TW" altLang="en-US" sz="2400" dirty="0" smtClean="0">
                <a:solidFill>
                  <a:schemeClr val="tx1"/>
                </a:solidFill>
                <a:latin typeface="華康細圓體(P)" panose="020F0300000000000000" pitchFamily="34" charset="-120"/>
                <a:ea typeface="華康細圓體(P)" panose="020F0300000000000000" pitchFamily="34" charset="-120"/>
              </a:rPr>
              <a:t>承造單位申報，主辦機關查核</a:t>
            </a:r>
            <a:endParaRPr kumimoji="0" lang="en-US" altLang="zh-TW" sz="2400" dirty="0" smtClean="0">
              <a:solidFill>
                <a:schemeClr val="tx1"/>
              </a:solidFill>
              <a:latin typeface="華康細圓體(P)" panose="020F0300000000000000" pitchFamily="34" charset="-120"/>
              <a:ea typeface="華康細圓體(P)" panose="020F0300000000000000" pitchFamily="34" charset="-120"/>
            </a:endParaRPr>
          </a:p>
          <a:p>
            <a:pPr marL="0" marR="0" indent="0" defTabSz="914400" rtl="0" eaLnBrk="1" fontAlgn="base" latinLnBrk="0" hangingPunct="1">
              <a:lnSpc>
                <a:spcPct val="100000"/>
              </a:lnSpc>
              <a:spcBef>
                <a:spcPct val="0"/>
              </a:spcBef>
              <a:spcAft>
                <a:spcPct val="0"/>
              </a:spcAft>
              <a:buClrTx/>
              <a:buSzTx/>
              <a:buFontTx/>
              <a:buNone/>
              <a:tabLst/>
            </a:pPr>
            <a:endParaRPr kumimoji="0" lang="en-US" altLang="zh-TW" sz="2400" dirty="0">
              <a:solidFill>
                <a:schemeClr val="tx1"/>
              </a:solidFill>
              <a:latin typeface="華康細圓體(P)" panose="020F0300000000000000" pitchFamily="34" charset="-120"/>
              <a:ea typeface="華康細圓體(P)" panose="020F0300000000000000" pitchFamily="34" charset="-120"/>
            </a:endParaRPr>
          </a:p>
          <a:p>
            <a:pPr marL="0" marR="0" indent="0" defTabSz="914400" rtl="0" eaLnBrk="1" fontAlgn="base" latinLnBrk="0" hangingPunct="1">
              <a:lnSpc>
                <a:spcPct val="100000"/>
              </a:lnSpc>
              <a:spcBef>
                <a:spcPct val="0"/>
              </a:spcBef>
              <a:spcAft>
                <a:spcPct val="0"/>
              </a:spcAft>
              <a:buClrTx/>
              <a:buSzTx/>
              <a:buFontTx/>
              <a:buNone/>
              <a:tabLst/>
            </a:pPr>
            <a:r>
              <a:rPr kumimoji="0" lang="zh-TW" altLang="en-US" sz="2400" dirty="0" smtClean="0">
                <a:solidFill>
                  <a:schemeClr val="tx1"/>
                </a:solidFill>
                <a:latin typeface="華康細圓體(P)" panose="020F0300000000000000" pitchFamily="34" charset="-120"/>
                <a:ea typeface="華康細圓體(P)" panose="020F0300000000000000" pitchFamily="34" charset="-120"/>
              </a:rPr>
              <a:t>擬辦：</a:t>
            </a:r>
            <a:endParaRPr kumimoji="0" lang="en-US" altLang="zh-TW" sz="2400" dirty="0" smtClean="0">
              <a:solidFill>
                <a:schemeClr val="tx1"/>
              </a:solidFill>
              <a:latin typeface="華康細圓體(P)" panose="020F0300000000000000" pitchFamily="34" charset="-120"/>
              <a:ea typeface="華康細圓體(P)" panose="020F0300000000000000" pitchFamily="34" charset="-120"/>
            </a:endParaRPr>
          </a:p>
          <a:p>
            <a:pPr marL="457200" marR="0" indent="-457200" defTabSz="914400" rtl="0" eaLnBrk="1" fontAlgn="base" latinLnBrk="0" hangingPunct="1">
              <a:lnSpc>
                <a:spcPct val="100000"/>
              </a:lnSpc>
              <a:spcBef>
                <a:spcPct val="0"/>
              </a:spcBef>
              <a:spcAft>
                <a:spcPct val="0"/>
              </a:spcAft>
              <a:buClrTx/>
              <a:buSzTx/>
              <a:buFont typeface="+mj-lt"/>
              <a:buAutoNum type="arabicPeriod"/>
              <a:tabLst/>
            </a:pPr>
            <a:r>
              <a:rPr kumimoji="0" lang="zh-TW" altLang="en-US" sz="2400" dirty="0" smtClean="0">
                <a:solidFill>
                  <a:schemeClr val="tx1"/>
                </a:solidFill>
                <a:latin typeface="華康細圓體(P)" panose="020F0300000000000000" pitchFamily="34" charset="-120"/>
                <a:ea typeface="華康細圓體(P)" panose="020F0300000000000000" pitchFamily="34" charset="-120"/>
              </a:rPr>
              <a:t>承造單位申報基本資料表</a:t>
            </a:r>
            <a:endParaRPr kumimoji="0" lang="en-US" altLang="zh-TW" sz="2400" dirty="0" smtClean="0">
              <a:solidFill>
                <a:schemeClr val="tx1"/>
              </a:solidFill>
              <a:latin typeface="華康細圓體(P)" panose="020F0300000000000000" pitchFamily="34" charset="-120"/>
              <a:ea typeface="華康細圓體(P)" panose="020F0300000000000000" pitchFamily="34" charset="-120"/>
            </a:endParaRPr>
          </a:p>
          <a:p>
            <a:pPr marL="457200" marR="0" indent="-457200" defTabSz="914400" rtl="0" eaLnBrk="1" fontAlgn="base" latinLnBrk="0" hangingPunct="1">
              <a:lnSpc>
                <a:spcPct val="100000"/>
              </a:lnSpc>
              <a:spcBef>
                <a:spcPct val="0"/>
              </a:spcBef>
              <a:spcAft>
                <a:spcPct val="0"/>
              </a:spcAft>
              <a:buClrTx/>
              <a:buSzTx/>
              <a:buFont typeface="+mj-lt"/>
              <a:buAutoNum type="arabicPeriod"/>
              <a:tabLst/>
            </a:pPr>
            <a:r>
              <a:rPr kumimoji="0" lang="zh-TW" altLang="en-US" sz="2400" dirty="0" smtClean="0">
                <a:solidFill>
                  <a:schemeClr val="tx1"/>
                </a:solidFill>
                <a:latin typeface="華康細圓體(P)" panose="020F0300000000000000" pitchFamily="34" charset="-120"/>
                <a:ea typeface="華康細圓體(P)" panose="020F0300000000000000" pitchFamily="34" charset="-120"/>
              </a:rPr>
              <a:t>主辦機關查核時系統檢核符合土方交換要件時，彈出土方交換編號等相關資訊視窗，填列後查核。</a:t>
            </a:r>
            <a:endParaRPr kumimoji="0" lang="en-US" altLang="zh-TW" sz="2400" dirty="0" smtClean="0">
              <a:solidFill>
                <a:schemeClr val="tx1"/>
              </a:solidFill>
              <a:latin typeface="華康細圓體(P)" panose="020F0300000000000000" pitchFamily="34" charset="-120"/>
              <a:ea typeface="華康細圓體(P)" panose="020F0300000000000000" pitchFamily="34" charset="-120"/>
            </a:endParaRPr>
          </a:p>
          <a:p>
            <a:pPr marL="457200" marR="0" indent="-457200" defTabSz="914400" rtl="0" eaLnBrk="1" fontAlgn="base" latinLnBrk="0" hangingPunct="1">
              <a:lnSpc>
                <a:spcPct val="100000"/>
              </a:lnSpc>
              <a:spcBef>
                <a:spcPct val="0"/>
              </a:spcBef>
              <a:spcAft>
                <a:spcPct val="0"/>
              </a:spcAft>
              <a:buClrTx/>
              <a:buSzTx/>
              <a:buFont typeface="+mj-lt"/>
              <a:buAutoNum type="arabicPeriod"/>
              <a:tabLst/>
            </a:pPr>
            <a:r>
              <a:rPr kumimoji="0" lang="zh-TW" altLang="en-US" sz="2400" dirty="0" smtClean="0">
                <a:solidFill>
                  <a:schemeClr val="tx1"/>
                </a:solidFill>
                <a:latin typeface="華康細圓體(P)" panose="020F0300000000000000" pitchFamily="34" charset="-120"/>
                <a:ea typeface="華康細圓體(P)" panose="020F0300000000000000" pitchFamily="34" charset="-120"/>
              </a:rPr>
              <a:t>如</a:t>
            </a:r>
            <a:r>
              <a:rPr kumimoji="0" lang="zh-TW" altLang="en-US" sz="2400" dirty="0">
                <a:solidFill>
                  <a:schemeClr val="tx1"/>
                </a:solidFill>
                <a:latin typeface="華康細圓體(P)" panose="020F0300000000000000" pitchFamily="34" charset="-120"/>
                <a:ea typeface="華康細圓體(P)" panose="020F0300000000000000" pitchFamily="34" charset="-120"/>
              </a:rPr>
              <a:t>未填列仍可查核，但該資料將供年度土方處理協調小組彙整</a:t>
            </a:r>
            <a:r>
              <a:rPr kumimoji="0" lang="zh-TW" altLang="en-US" sz="2400" dirty="0" smtClean="0">
                <a:solidFill>
                  <a:schemeClr val="tx1"/>
                </a:solidFill>
                <a:latin typeface="華康細圓體(P)" panose="020F0300000000000000" pitchFamily="34" charset="-120"/>
                <a:ea typeface="華康細圓體(P)" panose="020F0300000000000000" pitchFamily="34" charset="-120"/>
              </a:rPr>
              <a:t>報告</a:t>
            </a:r>
            <a:endParaRPr kumimoji="0" lang="zh-TW" altLang="en-US" sz="2400" dirty="0">
              <a:solidFill>
                <a:schemeClr val="tx1"/>
              </a:solidFill>
              <a:latin typeface="華康細圓體(P)" panose="020F0300000000000000" pitchFamily="34" charset="-120"/>
              <a:ea typeface="華康細圓體(P)" panose="020F0300000000000000" pitchFamily="34" charset="-120"/>
            </a:endParaRPr>
          </a:p>
        </p:txBody>
      </p:sp>
      <p:sp>
        <p:nvSpPr>
          <p:cNvPr id="7" name="圓角矩形 6"/>
          <p:cNvSpPr/>
          <p:nvPr/>
        </p:nvSpPr>
        <p:spPr bwMode="auto">
          <a:xfrm>
            <a:off x="107504" y="1196752"/>
            <a:ext cx="4230980" cy="5053129"/>
          </a:xfrm>
          <a:prstGeom prst="roundRect">
            <a:avLst/>
          </a:prstGeom>
          <a:noFill/>
          <a:ln w="38100">
            <a:solidFill>
              <a:schemeClr val="tx1"/>
            </a:solidFill>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1"/>
                </a:solidFill>
                <a:effectLst/>
                <a:latin typeface="華康細圓體(P)" panose="020F0300000000000000" pitchFamily="34" charset="-120"/>
                <a:ea typeface="華康細圓體(P)" panose="020F0300000000000000" pitchFamily="34" charset="-120"/>
              </a:rPr>
              <a:t>規劃設計階段</a:t>
            </a:r>
            <a:endParaRPr kumimoji="0" lang="en-US" altLang="zh-TW" sz="2400" b="0" i="0" u="none" strike="noStrike" cap="none" normalizeH="0" baseline="0" dirty="0" smtClean="0">
              <a:ln>
                <a:noFill/>
              </a:ln>
              <a:solidFill>
                <a:schemeClr val="tx1"/>
              </a:solidFill>
              <a:effectLst/>
              <a:latin typeface="華康細圓體(P)" panose="020F0300000000000000" pitchFamily="34" charset="-120"/>
              <a:ea typeface="華康細圓體(P)" panose="020F0300000000000000" pitchFamily="34" charset="-120"/>
            </a:endParaRPr>
          </a:p>
          <a:p>
            <a:pPr marL="0" marR="0" indent="0"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1"/>
                </a:solidFill>
                <a:effectLst/>
                <a:latin typeface="華康細圓體(P)" panose="020F0300000000000000" pitchFamily="34" charset="-120"/>
                <a:ea typeface="華康細圓體(P)" panose="020F0300000000000000" pitchFamily="34" charset="-120"/>
              </a:rPr>
              <a:t>現況：</a:t>
            </a:r>
            <a:endParaRPr kumimoji="0" lang="en-US" altLang="zh-TW" sz="2400" b="0" i="0" u="none" strike="noStrike" cap="none" normalizeH="0" baseline="0" dirty="0" smtClean="0">
              <a:ln>
                <a:noFill/>
              </a:ln>
              <a:solidFill>
                <a:schemeClr val="tx1"/>
              </a:solidFill>
              <a:effectLst/>
              <a:latin typeface="華康細圓體(P)" panose="020F0300000000000000" pitchFamily="34" charset="-120"/>
              <a:ea typeface="華康細圓體(P)" panose="020F0300000000000000" pitchFamily="34" charset="-120"/>
            </a:endParaRPr>
          </a:p>
          <a:p>
            <a:pPr marL="0" marR="0" indent="0"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1"/>
                </a:solidFill>
                <a:effectLst/>
                <a:latin typeface="華康細圓體(P)" panose="020F0300000000000000" pitchFamily="34" charset="-120"/>
                <a:ea typeface="華康細圓體(P)" panose="020F0300000000000000" pitchFamily="34" charset="-120"/>
              </a:rPr>
              <a:t>主辦機關或顧問單位申報</a:t>
            </a:r>
            <a:endParaRPr kumimoji="0" lang="en-US" altLang="zh-TW" sz="2400" b="0" i="0" u="none" strike="noStrike" cap="none" normalizeH="0" baseline="0" dirty="0" smtClean="0">
              <a:ln>
                <a:noFill/>
              </a:ln>
              <a:solidFill>
                <a:schemeClr val="tx1"/>
              </a:solidFill>
              <a:effectLst/>
              <a:latin typeface="華康細圓體(P)" panose="020F0300000000000000" pitchFamily="34" charset="-120"/>
              <a:ea typeface="華康細圓體(P)" panose="020F0300000000000000" pitchFamily="34" charset="-120"/>
            </a:endParaRPr>
          </a:p>
          <a:p>
            <a:pPr marL="0" marR="0" indent="0" defTabSz="914400" rtl="0" eaLnBrk="1" fontAlgn="base" latinLnBrk="0" hangingPunct="1">
              <a:lnSpc>
                <a:spcPct val="100000"/>
              </a:lnSpc>
              <a:spcBef>
                <a:spcPct val="0"/>
              </a:spcBef>
              <a:spcAft>
                <a:spcPct val="0"/>
              </a:spcAft>
              <a:buClrTx/>
              <a:buSzTx/>
              <a:buFontTx/>
              <a:buNone/>
              <a:tabLst/>
            </a:pPr>
            <a:endParaRPr kumimoji="0" lang="en-US" altLang="zh-TW" sz="2400" dirty="0">
              <a:solidFill>
                <a:schemeClr val="tx1"/>
              </a:solidFill>
              <a:latin typeface="華康細圓體(P)" panose="020F0300000000000000" pitchFamily="34" charset="-120"/>
              <a:ea typeface="華康細圓體(P)" panose="020F0300000000000000" pitchFamily="34" charset="-120"/>
            </a:endParaRPr>
          </a:p>
          <a:p>
            <a:pPr marL="0" marR="0" indent="0" defTabSz="914400" rtl="0" eaLnBrk="1" fontAlgn="base" latinLnBrk="0" hangingPunct="1">
              <a:lnSpc>
                <a:spcPct val="100000"/>
              </a:lnSpc>
              <a:spcBef>
                <a:spcPct val="0"/>
              </a:spcBef>
              <a:spcAft>
                <a:spcPct val="0"/>
              </a:spcAft>
              <a:buClrTx/>
              <a:buSzTx/>
              <a:buFontTx/>
              <a:buNone/>
              <a:tabLst/>
            </a:pPr>
            <a:r>
              <a:rPr kumimoji="0" lang="zh-TW" altLang="en-US" sz="2400" dirty="0" smtClean="0">
                <a:solidFill>
                  <a:schemeClr val="tx1"/>
                </a:solidFill>
                <a:latin typeface="華康細圓體(P)" panose="020F0300000000000000" pitchFamily="34" charset="-120"/>
                <a:ea typeface="華康細圓體(P)" panose="020F0300000000000000" pitchFamily="34" charset="-120"/>
              </a:rPr>
              <a:t>擬辦：</a:t>
            </a:r>
            <a:endParaRPr kumimoji="0" lang="en-US" altLang="zh-TW" sz="2400" dirty="0">
              <a:solidFill>
                <a:schemeClr val="tx1"/>
              </a:solidFill>
              <a:latin typeface="華康細圓體(P)" panose="020F0300000000000000" pitchFamily="34" charset="-120"/>
              <a:ea typeface="華康細圓體(P)" panose="020F0300000000000000" pitchFamily="34" charset="-120"/>
            </a:endParaRPr>
          </a:p>
          <a:p>
            <a:pPr marL="457200" marR="0" indent="-457200" defTabSz="914400" rtl="0" eaLnBrk="1" fontAlgn="base" latinLnBrk="0" hangingPunct="1">
              <a:lnSpc>
                <a:spcPct val="100000"/>
              </a:lnSpc>
              <a:spcBef>
                <a:spcPct val="0"/>
              </a:spcBef>
              <a:spcAft>
                <a:spcPct val="0"/>
              </a:spcAft>
              <a:buClrTx/>
              <a:buSzTx/>
              <a:buFont typeface="+mj-lt"/>
              <a:buAutoNum type="arabicPeriod"/>
              <a:tabLst/>
            </a:pPr>
            <a:r>
              <a:rPr kumimoji="0" lang="zh-TW" altLang="en-US" sz="2400" b="0" i="0" u="none" strike="noStrike" cap="none" normalizeH="0" baseline="0" dirty="0" smtClean="0">
                <a:ln>
                  <a:noFill/>
                </a:ln>
                <a:solidFill>
                  <a:schemeClr val="tx1"/>
                </a:solidFill>
                <a:effectLst/>
                <a:latin typeface="華康細圓體(P)" panose="020F0300000000000000" pitchFamily="34" charset="-120"/>
                <a:ea typeface="華康細圓體(P)" panose="020F0300000000000000" pitchFamily="34" charset="-120"/>
              </a:rPr>
              <a:t>主辦機關申報</a:t>
            </a:r>
            <a:endParaRPr kumimoji="0" lang="en-US" altLang="zh-TW" sz="2400" b="0" i="0" u="none" strike="noStrike" cap="none" normalizeH="0" baseline="0" dirty="0" smtClean="0">
              <a:ln>
                <a:noFill/>
              </a:ln>
              <a:solidFill>
                <a:schemeClr val="tx1"/>
              </a:solidFill>
              <a:effectLst/>
              <a:latin typeface="華康細圓體(P)" panose="020F0300000000000000" pitchFamily="34" charset="-120"/>
              <a:ea typeface="華康細圓體(P)" panose="020F0300000000000000" pitchFamily="34" charset="-120"/>
            </a:endParaRPr>
          </a:p>
          <a:p>
            <a:pPr marL="457200" marR="0" indent="-457200" defTabSz="914400" rtl="0" eaLnBrk="1" fontAlgn="base" latinLnBrk="0" hangingPunct="1">
              <a:lnSpc>
                <a:spcPct val="100000"/>
              </a:lnSpc>
              <a:spcBef>
                <a:spcPct val="0"/>
              </a:spcBef>
              <a:spcAft>
                <a:spcPct val="0"/>
              </a:spcAft>
              <a:buClrTx/>
              <a:buSzTx/>
              <a:buFont typeface="+mj-lt"/>
              <a:buAutoNum type="arabicPeriod"/>
              <a:tabLst/>
            </a:pPr>
            <a:r>
              <a:rPr kumimoji="0" lang="zh-TW" altLang="en-US" sz="2400" dirty="0" smtClean="0">
                <a:solidFill>
                  <a:schemeClr val="tx1"/>
                </a:solidFill>
                <a:latin typeface="華康細圓體(P)" panose="020F0300000000000000" pitchFamily="34" charset="-120"/>
                <a:ea typeface="華康細圓體(P)" panose="020F0300000000000000" pitchFamily="34" charset="-120"/>
              </a:rPr>
              <a:t>如遇狀態變更或退場需檢附說明。</a:t>
            </a:r>
            <a:endParaRPr kumimoji="0" lang="en-US" altLang="zh-TW" sz="2400" dirty="0" smtClean="0">
              <a:solidFill>
                <a:schemeClr val="tx1"/>
              </a:solidFill>
              <a:latin typeface="華康細圓體(P)" panose="020F0300000000000000" pitchFamily="34" charset="-120"/>
              <a:ea typeface="華康細圓體(P)" panose="020F0300000000000000" pitchFamily="34" charset="-120"/>
            </a:endParaRPr>
          </a:p>
          <a:p>
            <a:pPr marL="457200" marR="0" indent="-457200" defTabSz="914400" rtl="0" eaLnBrk="1" fontAlgn="base" latinLnBrk="0" hangingPunct="1">
              <a:lnSpc>
                <a:spcPct val="100000"/>
              </a:lnSpc>
              <a:spcBef>
                <a:spcPct val="0"/>
              </a:spcBef>
              <a:spcAft>
                <a:spcPct val="0"/>
              </a:spcAft>
              <a:buClrTx/>
              <a:buSzTx/>
              <a:buFont typeface="+mj-lt"/>
              <a:buAutoNum type="arabicPeriod"/>
              <a:tabLst/>
            </a:pPr>
            <a:r>
              <a:rPr kumimoji="0" lang="zh-TW" altLang="en-US" sz="2400" dirty="0" smtClean="0">
                <a:solidFill>
                  <a:schemeClr val="tx1"/>
                </a:solidFill>
                <a:latin typeface="華康細圓體(P)" panose="020F0300000000000000" pitchFamily="34" charset="-120"/>
                <a:ea typeface="華康細圓體(P)" panose="020F0300000000000000" pitchFamily="34" charset="-120"/>
              </a:rPr>
              <a:t>狀態變更需檢附交換協商紀錄等。</a:t>
            </a:r>
            <a:endParaRPr kumimoji="0" lang="en-US" altLang="zh-TW" sz="2400" dirty="0" smtClean="0">
              <a:solidFill>
                <a:schemeClr val="tx1"/>
              </a:solidFill>
              <a:latin typeface="華康細圓體(P)" panose="020F0300000000000000" pitchFamily="34" charset="-120"/>
              <a:ea typeface="華康細圓體(P)" panose="020F0300000000000000" pitchFamily="34" charset="-120"/>
            </a:endParaRPr>
          </a:p>
          <a:p>
            <a:pPr marL="457200" marR="0" indent="-457200" defTabSz="914400" rtl="0" eaLnBrk="1" fontAlgn="base" latinLnBrk="0" hangingPunct="1">
              <a:lnSpc>
                <a:spcPct val="100000"/>
              </a:lnSpc>
              <a:spcBef>
                <a:spcPct val="0"/>
              </a:spcBef>
              <a:spcAft>
                <a:spcPct val="0"/>
              </a:spcAft>
              <a:buClrTx/>
              <a:buSzTx/>
              <a:buFont typeface="+mj-lt"/>
              <a:buAutoNum type="arabicPeriod"/>
              <a:tabLst/>
            </a:pPr>
            <a:r>
              <a:rPr kumimoji="0" lang="zh-TW" altLang="en-US" sz="2400" dirty="0" smtClean="0">
                <a:solidFill>
                  <a:schemeClr val="tx1"/>
                </a:solidFill>
                <a:latin typeface="華康細圓體(P)" panose="020F0300000000000000" pitchFamily="34" charset="-120"/>
                <a:ea typeface="華康細圓體(P)" panose="020F0300000000000000" pitchFamily="34" charset="-120"/>
              </a:rPr>
              <a:t>資料將無法刪除，但會更新土方交換狀態，並註明決定不交換原因。</a:t>
            </a:r>
            <a:endParaRPr kumimoji="0" lang="en-US" altLang="zh-TW" sz="2400" b="0" i="0" u="none" strike="noStrike" cap="none" normalizeH="0" baseline="0" dirty="0" smtClean="0">
              <a:ln>
                <a:noFill/>
              </a:ln>
              <a:solidFill>
                <a:schemeClr val="tx1"/>
              </a:solidFill>
              <a:effectLst/>
              <a:latin typeface="華康細圓體(P)" panose="020F0300000000000000" pitchFamily="34" charset="-120"/>
              <a:ea typeface="華康細圓體(P)" panose="020F0300000000000000"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華康細圓體(P)" panose="020F0300000000000000" pitchFamily="34" charset="-120"/>
              <a:ea typeface="華康細圓體(P)" panose="020F0300000000000000" pitchFamily="34" charset="-120"/>
            </a:endParaRPr>
          </a:p>
        </p:txBody>
      </p:sp>
      <p:pic>
        <p:nvPicPr>
          <p:cNvPr id="1026" name="Picture 2" descr="http://www.businessmarketingblog.org/wp-content/uploads/2011/04/links.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9849"/>
          <a:stretch/>
        </p:blipFill>
        <p:spPr bwMode="auto">
          <a:xfrm rot="2600714">
            <a:off x="3740310" y="2452702"/>
            <a:ext cx="1059671" cy="849336"/>
          </a:xfrm>
          <a:prstGeom prst="rect">
            <a:avLst/>
          </a:prstGeom>
          <a:noFill/>
          <a:extLst>
            <a:ext uri="{909E8E84-426E-40DD-AFC4-6F175D3DCCD1}">
              <a14:hiddenFill xmlns:a14="http://schemas.microsoft.com/office/drawing/2010/main">
                <a:solidFill>
                  <a:srgbClr val="FFFFFF"/>
                </a:solidFill>
              </a14:hiddenFill>
            </a:ext>
          </a:extLst>
        </p:spPr>
      </p:pic>
      <p:sp>
        <p:nvSpPr>
          <p:cNvPr id="3" name="投影片編號版面配置區 2"/>
          <p:cNvSpPr>
            <a:spLocks noGrp="1"/>
          </p:cNvSpPr>
          <p:nvPr>
            <p:ph type="sldNum" sz="quarter" idx="12"/>
          </p:nvPr>
        </p:nvSpPr>
        <p:spPr/>
        <p:txBody>
          <a:bodyPr/>
          <a:lstStyle/>
          <a:p>
            <a:fld id="{62CF9B05-5255-46D1-B105-DC595399F1DC}" type="slidenum">
              <a:rPr lang="zh-TW" altLang="en-US" smtClean="0"/>
              <a:pPr/>
              <a:t>29</a:t>
            </a:fld>
            <a:endParaRPr lang="zh-TW" altLang="en-US"/>
          </a:p>
        </p:txBody>
      </p:sp>
      <p:sp>
        <p:nvSpPr>
          <p:cNvPr id="8"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dirty="0">
                <a:solidFill>
                  <a:schemeClr val="bg1"/>
                </a:solidFill>
                <a:latin typeface="華康細圓體(P)" panose="020F0300000000000000" pitchFamily="34" charset="-120"/>
                <a:ea typeface="華康細圓體(P)" panose="020F0300000000000000" pitchFamily="34" charset="-120"/>
              </a:rPr>
              <a:t>土方交換與兩階段申報鏈結與退場機制</a:t>
            </a:r>
            <a:endParaRPr lang="zh-TW" altLang="en-US" sz="3600" dirty="0">
              <a:solidFill>
                <a:schemeClr val="bg1"/>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3425644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CB5E7E7C-6213-473B-BA51-68F3B524A1A7}" type="slidenum">
              <a:rPr lang="zh-TW" altLang="en-US" smtClean="0"/>
              <a:pPr/>
              <a:t>3</a:t>
            </a:fld>
            <a:endParaRPr lang="zh-TW" altLang="en-US"/>
          </a:p>
        </p:txBody>
      </p:sp>
      <p:pic>
        <p:nvPicPr>
          <p:cNvPr id="4" name="圖片 3"/>
          <p:cNvPicPr>
            <a:picLocks noChangeAspect="1"/>
          </p:cNvPicPr>
          <p:nvPr/>
        </p:nvPicPr>
        <p:blipFill>
          <a:blip r:embed="rId2"/>
          <a:stretch>
            <a:fillRect/>
          </a:stretch>
        </p:blipFill>
        <p:spPr>
          <a:xfrm>
            <a:off x="380881" y="1025096"/>
            <a:ext cx="7653410" cy="5730240"/>
          </a:xfrm>
          <a:prstGeom prst="rect">
            <a:avLst/>
          </a:prstGeom>
        </p:spPr>
      </p:pic>
      <p:sp>
        <p:nvSpPr>
          <p:cNvPr id="6" name="文字方塊 5"/>
          <p:cNvSpPr txBox="1"/>
          <p:nvPr/>
        </p:nvSpPr>
        <p:spPr>
          <a:xfrm>
            <a:off x="4197684" y="1541936"/>
            <a:ext cx="1608311" cy="369332"/>
          </a:xfrm>
          <a:prstGeom prst="rect">
            <a:avLst/>
          </a:prstGeom>
          <a:noFill/>
        </p:spPr>
        <p:txBody>
          <a:bodyPr wrap="square" rtlCol="0">
            <a:spAutoFit/>
          </a:bodyPr>
          <a:lstStyle/>
          <a:p>
            <a:r>
              <a:rPr lang="zh-TW" altLang="en-US" dirty="0" smtClean="0">
                <a:latin typeface="華康細圓體(P)" panose="020F0300000000000000" pitchFamily="34" charset="-120"/>
                <a:ea typeface="華康細圓體(P)" panose="020F0300000000000000" pitchFamily="34" charset="-120"/>
              </a:rPr>
              <a:t>土方交換</a:t>
            </a:r>
            <a:endParaRPr lang="en-US" altLang="zh-TW" dirty="0" smtClean="0">
              <a:latin typeface="華康細圓體(P)" panose="020F0300000000000000" pitchFamily="34" charset="-120"/>
              <a:ea typeface="華康細圓體(P)" panose="020F0300000000000000" pitchFamily="34" charset="-120"/>
            </a:endParaRPr>
          </a:p>
        </p:txBody>
      </p:sp>
      <p:sp>
        <p:nvSpPr>
          <p:cNvPr id="7" name="文字方塊 6"/>
          <p:cNvSpPr txBox="1"/>
          <p:nvPr/>
        </p:nvSpPr>
        <p:spPr>
          <a:xfrm>
            <a:off x="5805995" y="1541936"/>
            <a:ext cx="2041864" cy="369332"/>
          </a:xfrm>
          <a:prstGeom prst="rect">
            <a:avLst/>
          </a:prstGeom>
          <a:noFill/>
        </p:spPr>
        <p:txBody>
          <a:bodyPr wrap="square" rtlCol="0">
            <a:spAutoFit/>
          </a:bodyPr>
          <a:lstStyle/>
          <a:p>
            <a:r>
              <a:rPr lang="zh-TW" altLang="en-US" dirty="0" smtClean="0">
                <a:latin typeface="華康細圓體(P)" panose="020F0300000000000000" pitchFamily="34" charset="-120"/>
                <a:ea typeface="華康細圓體(P)" panose="020F0300000000000000" pitchFamily="34" charset="-120"/>
              </a:rPr>
              <a:t>可再利用物料</a:t>
            </a:r>
            <a:endParaRPr lang="en-US" altLang="zh-TW" dirty="0" smtClean="0">
              <a:latin typeface="華康細圓體(P)" panose="020F0300000000000000" pitchFamily="34" charset="-120"/>
              <a:ea typeface="華康細圓體(P)" panose="020F0300000000000000" pitchFamily="34" charset="-120"/>
            </a:endParaRPr>
          </a:p>
        </p:txBody>
      </p:sp>
      <p:sp>
        <p:nvSpPr>
          <p:cNvPr id="8" name="文字方塊 7"/>
          <p:cNvSpPr txBox="1"/>
          <p:nvPr/>
        </p:nvSpPr>
        <p:spPr>
          <a:xfrm>
            <a:off x="7847859" y="1607978"/>
            <a:ext cx="1127465" cy="369332"/>
          </a:xfrm>
          <a:prstGeom prst="rect">
            <a:avLst/>
          </a:prstGeom>
          <a:noFill/>
        </p:spPr>
        <p:txBody>
          <a:bodyPr wrap="square" rtlCol="0">
            <a:spAutoFit/>
          </a:bodyPr>
          <a:lstStyle/>
          <a:p>
            <a:r>
              <a:rPr lang="zh-TW" altLang="en-US" dirty="0" smtClean="0">
                <a:latin typeface="華康細圓體(P)" panose="020F0300000000000000" pitchFamily="34" charset="-120"/>
                <a:ea typeface="華康細圓體(P)" panose="020F0300000000000000" pitchFamily="34" charset="-120"/>
              </a:rPr>
              <a:t>一般餘土</a:t>
            </a:r>
            <a:endParaRPr lang="en-US" altLang="zh-TW" dirty="0" smtClean="0">
              <a:latin typeface="華康細圓體(P)" panose="020F0300000000000000" pitchFamily="34" charset="-120"/>
              <a:ea typeface="華康細圓體(P)" panose="020F0300000000000000" pitchFamily="34" charset="-120"/>
            </a:endParaRPr>
          </a:p>
        </p:txBody>
      </p:sp>
      <p:sp>
        <p:nvSpPr>
          <p:cNvPr id="9" name="向右箭號 8"/>
          <p:cNvSpPr/>
          <p:nvPr/>
        </p:nvSpPr>
        <p:spPr>
          <a:xfrm>
            <a:off x="5387509" y="1638745"/>
            <a:ext cx="301841" cy="258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7482852" y="1652696"/>
            <a:ext cx="301841" cy="258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4207586" y="1127886"/>
            <a:ext cx="1608311" cy="369332"/>
          </a:xfrm>
          <a:prstGeom prst="rect">
            <a:avLst/>
          </a:prstGeom>
          <a:noFill/>
        </p:spPr>
        <p:txBody>
          <a:bodyPr wrap="square" rtlCol="0">
            <a:spAutoFit/>
          </a:bodyPr>
          <a:lstStyle/>
          <a:p>
            <a:r>
              <a:rPr lang="zh-TW" altLang="en-US" dirty="0" smtClean="0">
                <a:latin typeface="華康細圓體(P)" panose="020F0300000000000000" pitchFamily="34" charset="-120"/>
                <a:ea typeface="華康細圓體(P)" panose="020F0300000000000000" pitchFamily="34" charset="-120"/>
              </a:rPr>
              <a:t>處理順序：</a:t>
            </a:r>
            <a:endParaRPr lang="en-US" altLang="zh-TW" dirty="0" smtClean="0">
              <a:latin typeface="華康細圓體(P)" panose="020F0300000000000000" pitchFamily="34" charset="-120"/>
              <a:ea typeface="華康細圓體(P)" panose="020F0300000000000000" pitchFamily="34" charset="-120"/>
            </a:endParaRPr>
          </a:p>
        </p:txBody>
      </p:sp>
      <p:sp>
        <p:nvSpPr>
          <p:cNvPr id="11"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dirty="0" smtClean="0">
                <a:solidFill>
                  <a:schemeClr val="bg1"/>
                </a:solidFill>
                <a:latin typeface="華康細圓體(P)" panose="020F0300000000000000" pitchFamily="34" charset="-120"/>
                <a:ea typeface="華康細圓體(P)" panose="020F0300000000000000" pitchFamily="34" charset="-120"/>
              </a:rPr>
              <a:t>土方處理流程</a:t>
            </a:r>
            <a:endParaRPr kumimoji="0" lang="zh-TW" altLang="en-US" sz="3600" dirty="0">
              <a:solidFill>
                <a:schemeClr val="bg1"/>
              </a:solidFill>
              <a:latin typeface="華康細圓體(P)" panose="020F0300000000000000" pitchFamily="34" charset="-120"/>
              <a:ea typeface="華康細圓體(P)" panose="020F0300000000000000" pitchFamily="34" charset="-120"/>
            </a:endParaRPr>
          </a:p>
        </p:txBody>
      </p:sp>
    </p:spTree>
    <p:extLst>
      <p:ext uri="{BB962C8B-B14F-4D97-AF65-F5344CB8AC3E}">
        <p14:creationId xmlns:p14="http://schemas.microsoft.com/office/powerpoint/2010/main" val="3181936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內容版面配置區 2"/>
          <p:cNvSpPr>
            <a:spLocks noGrp="1"/>
          </p:cNvSpPr>
          <p:nvPr>
            <p:ph idx="1"/>
          </p:nvPr>
        </p:nvSpPr>
        <p:spPr>
          <a:xfrm>
            <a:off x="418672" y="1176839"/>
            <a:ext cx="8134350" cy="4607511"/>
          </a:xfrm>
        </p:spPr>
        <p:txBody>
          <a:bodyPr>
            <a:normAutofit/>
          </a:bodyPr>
          <a:lstStyle/>
          <a:p>
            <a:pPr>
              <a:buFont typeface="華康細圓體(P)" panose="020F0300000000000000" pitchFamily="34" charset="-120"/>
              <a:buChar char="◎"/>
            </a:pPr>
            <a:r>
              <a:rPr lang="zh-TW" altLang="en-US" sz="3200" dirty="0" smtClean="0">
                <a:latin typeface="華康細圓體(P)" panose="020F0300000000000000" pitchFamily="34" charset="-120"/>
                <a:ea typeface="華康細圓體(P)" panose="020F0300000000000000" pitchFamily="34" charset="-120"/>
              </a:rPr>
              <a:t>工程生命週期中，</a:t>
            </a:r>
            <a:endParaRPr lang="en-US" altLang="zh-TW" sz="3200" dirty="0" smtClean="0">
              <a:latin typeface="華康細圓體(P)" panose="020F0300000000000000" pitchFamily="34" charset="-120"/>
              <a:ea typeface="華康細圓體(P)" panose="020F0300000000000000" pitchFamily="34" charset="-120"/>
            </a:endParaRPr>
          </a:p>
          <a:p>
            <a:pPr lvl="1"/>
            <a:r>
              <a:rPr lang="zh-TW" altLang="en-US" sz="3200" b="1" dirty="0" smtClean="0">
                <a:solidFill>
                  <a:schemeClr val="bg2">
                    <a:lumMod val="75000"/>
                  </a:schemeClr>
                </a:solidFill>
                <a:latin typeface="華康細圓體(P)" panose="020F0300000000000000" pitchFamily="34" charset="-120"/>
                <a:ea typeface="華康細圓體(P)" panose="020F0300000000000000" pitchFamily="34" charset="-120"/>
              </a:rPr>
              <a:t>規劃設計階段</a:t>
            </a:r>
            <a:r>
              <a:rPr lang="zh-TW" altLang="en-US" sz="3200" dirty="0" smtClean="0">
                <a:latin typeface="華康細圓體(P)" panose="020F0300000000000000" pitchFamily="34" charset="-120"/>
                <a:ea typeface="華康細圓體(P)" panose="020F0300000000000000" pitchFamily="34" charset="-120"/>
              </a:rPr>
              <a:t>辦理土方交換</a:t>
            </a:r>
            <a:r>
              <a:rPr lang="zh-TW" altLang="en-US" sz="3200" dirty="0" smtClean="0">
                <a:solidFill>
                  <a:srgbClr val="FF0000"/>
                </a:solidFill>
                <a:latin typeface="華康細圓體(P)" panose="020F0300000000000000" pitchFamily="34" charset="-120"/>
                <a:ea typeface="華康細圓體(P)" panose="020F0300000000000000" pitchFamily="34" charset="-120"/>
              </a:rPr>
              <a:t>申報</a:t>
            </a:r>
            <a:r>
              <a:rPr lang="zh-TW" altLang="en-US" sz="3200" dirty="0" smtClean="0">
                <a:latin typeface="華康細圓體(P)" panose="020F0300000000000000" pitchFamily="34" charset="-120"/>
                <a:ea typeface="華康細圓體(P)" panose="020F0300000000000000" pitchFamily="34" charset="-120"/>
              </a:rPr>
              <a:t>，並覓妥後續土方交換對象或妥善規劃後續餘土處理，</a:t>
            </a:r>
            <a:endParaRPr lang="en-US" altLang="zh-TW" sz="3200" dirty="0" smtClean="0">
              <a:latin typeface="華康細圓體(P)" panose="020F0300000000000000" pitchFamily="34" charset="-120"/>
              <a:ea typeface="華康細圓體(P)" panose="020F0300000000000000" pitchFamily="34" charset="-120"/>
            </a:endParaRPr>
          </a:p>
          <a:p>
            <a:pPr lvl="1"/>
            <a:r>
              <a:rPr lang="zh-TW" altLang="en-US" sz="3200" b="1" dirty="0" smtClean="0">
                <a:solidFill>
                  <a:schemeClr val="bg2">
                    <a:lumMod val="75000"/>
                  </a:schemeClr>
                </a:solidFill>
                <a:latin typeface="華康細圓體(P)" panose="020F0300000000000000" pitchFamily="34" charset="-120"/>
                <a:ea typeface="華康細圓體(P)" panose="020F0300000000000000" pitchFamily="34" charset="-120"/>
              </a:rPr>
              <a:t>施工階段</a:t>
            </a:r>
            <a:r>
              <a:rPr lang="zh-TW" altLang="en-US" sz="3200" dirty="0" smtClean="0">
                <a:latin typeface="華康細圓體(P)" panose="020F0300000000000000" pitchFamily="34" charset="-120"/>
                <a:ea typeface="華康細圓體(P)" panose="020F0300000000000000" pitchFamily="34" charset="-120"/>
              </a:rPr>
              <a:t>責成承包商辦理兩階段申報，主辦機關辦理</a:t>
            </a:r>
            <a:r>
              <a:rPr lang="zh-TW" altLang="en-US" sz="3200" dirty="0" smtClean="0">
                <a:solidFill>
                  <a:srgbClr val="FF0000"/>
                </a:solidFill>
                <a:latin typeface="華康細圓體(P)" panose="020F0300000000000000" pitchFamily="34" charset="-120"/>
                <a:ea typeface="華康細圓體(P)" panose="020F0300000000000000" pitchFamily="34" charset="-120"/>
              </a:rPr>
              <a:t>查核、抽查</a:t>
            </a:r>
            <a:r>
              <a:rPr lang="zh-TW" altLang="en-US" sz="3200" dirty="0" smtClean="0">
                <a:latin typeface="華康細圓體(P)" panose="020F0300000000000000" pitchFamily="34" charset="-120"/>
                <a:ea typeface="華康細圓體(P)" panose="020F0300000000000000" pitchFamily="34" charset="-120"/>
              </a:rPr>
              <a:t>等作業，並於估驗時依出需土</a:t>
            </a:r>
            <a:r>
              <a:rPr lang="zh-TW" altLang="en-US" sz="3200" dirty="0" smtClean="0">
                <a:solidFill>
                  <a:srgbClr val="FF0000"/>
                </a:solidFill>
                <a:latin typeface="華康細圓體(P)" panose="020F0300000000000000" pitchFamily="34" charset="-120"/>
                <a:ea typeface="華康細圓體(P)" panose="020F0300000000000000" pitchFamily="34" charset="-120"/>
              </a:rPr>
              <a:t>勾稽</a:t>
            </a:r>
            <a:r>
              <a:rPr lang="zh-TW" altLang="en-US" sz="3200" dirty="0" smtClean="0">
                <a:latin typeface="華康細圓體(P)" panose="020F0300000000000000" pitchFamily="34" charset="-120"/>
                <a:ea typeface="華康細圓體(P)" panose="020F0300000000000000" pitchFamily="34" charset="-120"/>
              </a:rPr>
              <a:t>確認土方數量</a:t>
            </a:r>
            <a:endParaRPr lang="en-US" altLang="zh-TW" sz="3200" dirty="0" smtClean="0">
              <a:latin typeface="華康細圓體(P)" panose="020F0300000000000000" pitchFamily="34" charset="-120"/>
              <a:ea typeface="華康細圓體(P)" panose="020F0300000000000000" pitchFamily="34" charset="-120"/>
            </a:endParaRPr>
          </a:p>
          <a:p>
            <a:pPr lvl="1"/>
            <a:r>
              <a:rPr lang="zh-TW" altLang="en-US" sz="3200" b="1" dirty="0">
                <a:solidFill>
                  <a:schemeClr val="bg2">
                    <a:lumMod val="75000"/>
                  </a:schemeClr>
                </a:solidFill>
                <a:latin typeface="華康細圓體(P)" panose="020F0300000000000000" pitchFamily="34" charset="-120"/>
                <a:ea typeface="華康細圓體(P)" panose="020F0300000000000000" pitchFamily="34" charset="-120"/>
              </a:rPr>
              <a:t>完工階段</a:t>
            </a:r>
            <a:r>
              <a:rPr lang="zh-TW" altLang="en-US" sz="3200" dirty="0">
                <a:latin typeface="華康細圓體(P)" panose="020F0300000000000000" pitchFamily="34" charset="-120"/>
                <a:ea typeface="華康細圓體(P)" panose="020F0300000000000000" pitchFamily="34" charset="-120"/>
              </a:rPr>
              <a:t>估驗時依出需土</a:t>
            </a:r>
            <a:r>
              <a:rPr lang="zh-TW" altLang="en-US" sz="3200" dirty="0">
                <a:solidFill>
                  <a:srgbClr val="FF0000"/>
                </a:solidFill>
                <a:latin typeface="華康細圓體(P)" panose="020F0300000000000000" pitchFamily="34" charset="-120"/>
                <a:ea typeface="華康細圓體(P)" panose="020F0300000000000000" pitchFamily="34" charset="-120"/>
              </a:rPr>
              <a:t>勾稽</a:t>
            </a:r>
            <a:r>
              <a:rPr lang="zh-TW" altLang="en-US" sz="3200" dirty="0">
                <a:latin typeface="華康細圓體(P)" panose="020F0300000000000000" pitchFamily="34" charset="-120"/>
                <a:ea typeface="華康細圓體(P)" panose="020F0300000000000000" pitchFamily="34" charset="-120"/>
              </a:rPr>
              <a:t>確認土方數量</a:t>
            </a:r>
            <a:endParaRPr lang="en-US" altLang="zh-TW" sz="3200" dirty="0">
              <a:latin typeface="華康細圓體(P)" panose="020F0300000000000000" pitchFamily="34" charset="-120"/>
              <a:ea typeface="華康細圓體(P)" panose="020F0300000000000000" pitchFamily="34" charset="-120"/>
            </a:endParaRPr>
          </a:p>
          <a:p>
            <a:pPr lvl="1"/>
            <a:endParaRPr lang="en-US" altLang="zh-TW" sz="3200" dirty="0" smtClean="0">
              <a:latin typeface="華康細圓體(P)" panose="020F0300000000000000" pitchFamily="34" charset="-120"/>
              <a:ea typeface="華康細圓體(P)" panose="020F0300000000000000" pitchFamily="34" charset="-120"/>
            </a:endParaRPr>
          </a:p>
          <a:p>
            <a:endParaRPr lang="zh-TW" altLang="en-US" sz="3200" dirty="0" smtClean="0">
              <a:latin typeface="華康細圓體(P)" panose="020F0300000000000000" pitchFamily="34" charset="-120"/>
              <a:ea typeface="華康細圓體(P)" panose="020F0300000000000000" pitchFamily="34" charset="-120"/>
            </a:endParaRPr>
          </a:p>
        </p:txBody>
      </p:sp>
      <p:sp>
        <p:nvSpPr>
          <p:cNvPr id="2" name="投影片編號版面配置區 1"/>
          <p:cNvSpPr>
            <a:spLocks noGrp="1"/>
          </p:cNvSpPr>
          <p:nvPr>
            <p:ph type="sldNum" sz="quarter" idx="12"/>
          </p:nvPr>
        </p:nvSpPr>
        <p:spPr/>
        <p:txBody>
          <a:bodyPr/>
          <a:lstStyle/>
          <a:p>
            <a:fld id="{62CF9B05-5255-46D1-B105-DC595399F1DC}" type="slidenum">
              <a:rPr lang="zh-TW" altLang="en-US" smtClean="0"/>
              <a:pPr/>
              <a:t>30</a:t>
            </a:fld>
            <a:endParaRPr lang="zh-TW" altLang="en-US"/>
          </a:p>
        </p:txBody>
      </p:sp>
      <p:sp>
        <p:nvSpPr>
          <p:cNvPr id="6"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dirty="0">
                <a:solidFill>
                  <a:schemeClr val="bg1"/>
                </a:solidFill>
                <a:latin typeface="華康細圓體(P)" panose="020F0300000000000000" pitchFamily="34" charset="-120"/>
                <a:ea typeface="華康細圓體(P)" panose="020F0300000000000000" pitchFamily="34" charset="-120"/>
              </a:rPr>
              <a:t>土方</a:t>
            </a:r>
            <a:r>
              <a:rPr lang="zh-TW" altLang="en-US" sz="3600" dirty="0" smtClean="0">
                <a:solidFill>
                  <a:schemeClr val="bg1"/>
                </a:solidFill>
                <a:latin typeface="華康細圓體(P)" panose="020F0300000000000000" pitchFamily="34" charset="-120"/>
                <a:ea typeface="華康細圓體(P)" panose="020F0300000000000000" pitchFamily="34" charset="-120"/>
              </a:rPr>
              <a:t>交換注意事項</a:t>
            </a:r>
            <a:endParaRPr lang="zh-TW" altLang="en-US" sz="3600" dirty="0">
              <a:solidFill>
                <a:schemeClr val="bg1"/>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1573453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62CF9B05-5255-46D1-B105-DC595399F1DC}" type="slidenum">
              <a:rPr lang="zh-TW" altLang="en-US" smtClean="0"/>
              <a:pPr/>
              <a:t>31</a:t>
            </a:fld>
            <a:endParaRPr lang="zh-TW" altLang="en-US"/>
          </a:p>
        </p:txBody>
      </p:sp>
      <p:pic>
        <p:nvPicPr>
          <p:cNvPr id="5" name="圖片 4"/>
          <p:cNvPicPr>
            <a:picLocks noChangeAspect="1"/>
          </p:cNvPicPr>
          <p:nvPr/>
        </p:nvPicPr>
        <p:blipFill>
          <a:blip r:embed="rId2"/>
          <a:stretch>
            <a:fillRect/>
          </a:stretch>
        </p:blipFill>
        <p:spPr>
          <a:xfrm>
            <a:off x="656782" y="1188562"/>
            <a:ext cx="7654697" cy="1273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文字方塊 5"/>
          <p:cNvSpPr txBox="1"/>
          <p:nvPr/>
        </p:nvSpPr>
        <p:spPr>
          <a:xfrm>
            <a:off x="2686379" y="2570699"/>
            <a:ext cx="6087751" cy="3785652"/>
          </a:xfrm>
          <a:prstGeom prst="rect">
            <a:avLst/>
          </a:prstGeom>
          <a:noFill/>
        </p:spPr>
        <p:txBody>
          <a:bodyPr wrap="square" rtlCol="0">
            <a:spAutoFit/>
          </a:bodyPr>
          <a:lstStyle/>
          <a:p>
            <a:pPr>
              <a:buClr>
                <a:srgbClr val="FF0000"/>
              </a:buClr>
            </a:pPr>
            <a:r>
              <a:rPr lang="zh-TW" altLang="en-US" sz="2400" dirty="0" smtClean="0">
                <a:solidFill>
                  <a:srgbClr val="FF0000"/>
                </a:solidFill>
                <a:latin typeface="華康細圓體(P)" panose="020F0300000000000000" pitchFamily="34" charset="-120"/>
                <a:ea typeface="華康細圓體(P)" panose="020F0300000000000000" pitchFamily="34" charset="-120"/>
              </a:rPr>
              <a:t>由營建剩餘土石方資訊服務中心</a:t>
            </a:r>
            <a:r>
              <a:rPr lang="en-US" altLang="zh-TW" sz="2400" dirty="0" smtClean="0">
                <a:solidFill>
                  <a:srgbClr val="FF0000"/>
                </a:solidFill>
                <a:latin typeface="華康細圓體(P)" panose="020F0300000000000000" pitchFamily="34" charset="-120"/>
                <a:ea typeface="華康細圓體(P)" panose="020F0300000000000000" pitchFamily="34" charset="-120"/>
              </a:rPr>
              <a:t>&gt;</a:t>
            </a:r>
            <a:r>
              <a:rPr lang="zh-TW" altLang="en-US" sz="2400" dirty="0" smtClean="0">
                <a:solidFill>
                  <a:srgbClr val="FF0000"/>
                </a:solidFill>
                <a:latin typeface="華康細圓體(P)" panose="020F0300000000000000" pitchFamily="34" charset="-120"/>
                <a:ea typeface="華康細圓體(P)" panose="020F0300000000000000" pitchFamily="34" charset="-120"/>
              </a:rPr>
              <a:t>兩階段申報</a:t>
            </a:r>
            <a:r>
              <a:rPr lang="en-US" altLang="zh-TW" sz="2400" dirty="0" smtClean="0">
                <a:solidFill>
                  <a:srgbClr val="FF0000"/>
                </a:solidFill>
                <a:latin typeface="華康細圓體(P)" panose="020F0300000000000000" pitchFamily="34" charset="-120"/>
                <a:ea typeface="華康細圓體(P)" panose="020F0300000000000000" pitchFamily="34" charset="-120"/>
              </a:rPr>
              <a:t>&gt;</a:t>
            </a:r>
            <a:r>
              <a:rPr lang="zh-TW" altLang="en-US" sz="2400" dirty="0" smtClean="0">
                <a:solidFill>
                  <a:srgbClr val="FF0000"/>
                </a:solidFill>
                <a:latin typeface="華康細圓體(P)" panose="020F0300000000000000" pitchFamily="34" charset="-120"/>
                <a:ea typeface="華康細圓體(P)" panose="020F0300000000000000" pitchFamily="34" charset="-120"/>
              </a:rPr>
              <a:t>查核公共工程基本資料</a:t>
            </a:r>
            <a:endParaRPr lang="en-US" altLang="zh-TW" sz="2400" dirty="0" smtClean="0">
              <a:solidFill>
                <a:srgbClr val="FF0000"/>
              </a:solidFill>
              <a:latin typeface="華康細圓體(P)" panose="020F0300000000000000" pitchFamily="34" charset="-120"/>
              <a:ea typeface="華康細圓體(P)" panose="020F0300000000000000" pitchFamily="34" charset="-120"/>
            </a:endParaRPr>
          </a:p>
          <a:p>
            <a:pPr>
              <a:buClr>
                <a:srgbClr val="FF0000"/>
              </a:buClr>
            </a:pPr>
            <a:r>
              <a:rPr lang="zh-TW" altLang="en-US" sz="2400" dirty="0" smtClean="0">
                <a:solidFill>
                  <a:srgbClr val="FF0000"/>
                </a:solidFill>
                <a:latin typeface="華康細圓體(P)" panose="020F0300000000000000" pitchFamily="34" charset="-120"/>
                <a:ea typeface="華康細圓體(P)" panose="020F0300000000000000" pitchFamily="34" charset="-120"/>
              </a:rPr>
              <a:t>可</a:t>
            </a:r>
            <a:r>
              <a:rPr lang="zh-TW" altLang="en-US" sz="2400" dirty="0">
                <a:solidFill>
                  <a:srgbClr val="FF0000"/>
                </a:solidFill>
                <a:latin typeface="華康細圓體(P)" panose="020F0300000000000000" pitchFamily="34" charset="-120"/>
                <a:ea typeface="華康細圓體(P)" panose="020F0300000000000000" pitchFamily="34" charset="-120"/>
              </a:rPr>
              <a:t>再利用物料</a:t>
            </a:r>
            <a:r>
              <a:rPr lang="zh-TW" altLang="en-US" sz="2400" dirty="0">
                <a:latin typeface="華康細圓體(P)" panose="020F0300000000000000" pitchFamily="34" charset="-120"/>
                <a:ea typeface="華康細圓體(P)" panose="020F0300000000000000" pitchFamily="34" charset="-120"/>
              </a:rPr>
              <a:t>申報不受方案限制，但仍須上網申報土質、數量：</a:t>
            </a:r>
            <a:endParaRPr lang="en-US" altLang="zh-TW" sz="24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2400" dirty="0">
                <a:latin typeface="華康細圓體(P)" panose="020F0300000000000000" pitchFamily="34" charset="-120"/>
                <a:ea typeface="華康細圓體(P)" panose="020F0300000000000000" pitchFamily="34" charset="-120"/>
              </a:rPr>
              <a:t>如為公共工程</a:t>
            </a:r>
            <a:r>
              <a:rPr lang="en-US" altLang="zh-TW" sz="2400" dirty="0">
                <a:latin typeface="華康細圓體(P)" panose="020F0300000000000000" pitchFamily="34" charset="-120"/>
                <a:ea typeface="華康細圓體(P)" panose="020F0300000000000000" pitchFamily="34" charset="-120"/>
              </a:rPr>
              <a:t>/</a:t>
            </a:r>
            <a:r>
              <a:rPr lang="zh-TW" altLang="en-US" sz="2400" dirty="0">
                <a:latin typeface="華康細圓體(P)" panose="020F0300000000000000" pitchFamily="34" charset="-120"/>
                <a:ea typeface="華康細圓體(P)" panose="020F0300000000000000" pitchFamily="34" charset="-120"/>
              </a:rPr>
              <a:t>公有建築工程會有可再利用物料欄位，若須申報可再利用物料者，則填列相關欄位；反之則略過</a:t>
            </a:r>
            <a:endParaRPr lang="en-US" altLang="zh-TW" sz="24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2400" dirty="0">
                <a:latin typeface="華康細圓體(P)" panose="020F0300000000000000" pitchFamily="34" charset="-120"/>
                <a:ea typeface="華康細圓體(P)" panose="020F0300000000000000" pitchFamily="34" charset="-120"/>
              </a:rPr>
              <a:t>點選查核</a:t>
            </a:r>
            <a:endParaRPr lang="en-US" altLang="zh-TW" sz="24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2400" dirty="0">
                <a:latin typeface="華康細圓體(P)" panose="020F0300000000000000" pitchFamily="34" charset="-120"/>
                <a:ea typeface="華康細圓體(P)" panose="020F0300000000000000" pitchFamily="34" charset="-120"/>
              </a:rPr>
              <a:t>狀態更新為已查核，後續廠商可逐月申報月</a:t>
            </a:r>
            <a:r>
              <a:rPr lang="zh-TW" altLang="en-US" sz="2400" dirty="0" smtClean="0">
                <a:latin typeface="華康細圓體(P)" panose="020F0300000000000000" pitchFamily="34" charset="-120"/>
                <a:ea typeface="華康細圓體(P)" panose="020F0300000000000000" pitchFamily="34" charset="-120"/>
              </a:rPr>
              <a:t>報表</a:t>
            </a:r>
            <a:endParaRPr lang="en-US" altLang="zh-TW" sz="2400" dirty="0">
              <a:latin typeface="華康細圓體(P)" panose="020F0300000000000000" pitchFamily="34" charset="-120"/>
              <a:ea typeface="華康細圓體(P)" panose="020F0300000000000000" pitchFamily="34" charset="-120"/>
            </a:endParaRPr>
          </a:p>
        </p:txBody>
      </p:sp>
      <p:pic>
        <p:nvPicPr>
          <p:cNvPr id="7" name="圖片 6"/>
          <p:cNvPicPr>
            <a:picLocks noChangeAspect="1"/>
          </p:cNvPicPr>
          <p:nvPr/>
        </p:nvPicPr>
        <p:blipFill>
          <a:blip r:embed="rId3"/>
          <a:stretch>
            <a:fillRect/>
          </a:stretch>
        </p:blipFill>
        <p:spPr>
          <a:xfrm>
            <a:off x="656782" y="2825125"/>
            <a:ext cx="1663209" cy="394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橢圓 7"/>
          <p:cNvSpPr/>
          <p:nvPr/>
        </p:nvSpPr>
        <p:spPr bwMode="auto">
          <a:xfrm>
            <a:off x="450431" y="1107554"/>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1</a:t>
            </a:r>
            <a:endParaRPr lang="zh-TW" altLang="en-US" sz="1050" b="1" dirty="0">
              <a:solidFill>
                <a:srgbClr val="FF0000"/>
              </a:solidFill>
              <a:latin typeface="Arial" pitchFamily="34" charset="0"/>
            </a:endParaRPr>
          </a:p>
        </p:txBody>
      </p:sp>
      <p:sp>
        <p:nvSpPr>
          <p:cNvPr id="9" name="橢圓 8"/>
          <p:cNvSpPr/>
          <p:nvPr/>
        </p:nvSpPr>
        <p:spPr bwMode="auto">
          <a:xfrm>
            <a:off x="1488386" y="2634526"/>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2</a:t>
            </a:r>
            <a:endParaRPr lang="zh-TW" altLang="en-US" sz="1050" b="1" dirty="0">
              <a:solidFill>
                <a:srgbClr val="FF0000"/>
              </a:solidFill>
              <a:latin typeface="Arial" pitchFamily="34" charset="0"/>
            </a:endParaRPr>
          </a:p>
        </p:txBody>
      </p:sp>
      <p:pic>
        <p:nvPicPr>
          <p:cNvPr id="10" name="圖片 9"/>
          <p:cNvPicPr>
            <a:picLocks noChangeAspect="1"/>
          </p:cNvPicPr>
          <p:nvPr/>
        </p:nvPicPr>
        <p:blipFill>
          <a:blip r:embed="rId4"/>
          <a:stretch>
            <a:fillRect/>
          </a:stretch>
        </p:blipFill>
        <p:spPr>
          <a:xfrm>
            <a:off x="670888" y="3597035"/>
            <a:ext cx="1143099" cy="4915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橢圓 10"/>
          <p:cNvSpPr/>
          <p:nvPr/>
        </p:nvSpPr>
        <p:spPr bwMode="auto">
          <a:xfrm>
            <a:off x="670888" y="3363993"/>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3</a:t>
            </a:r>
            <a:endParaRPr lang="zh-TW" altLang="en-US" sz="1050" b="1" dirty="0">
              <a:solidFill>
                <a:srgbClr val="FF0000"/>
              </a:solidFill>
              <a:latin typeface="Arial" pitchFamily="34" charset="0"/>
            </a:endParaRPr>
          </a:p>
        </p:txBody>
      </p:sp>
      <p:sp>
        <p:nvSpPr>
          <p:cNvPr id="12"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dirty="0" smtClean="0">
                <a:solidFill>
                  <a:schemeClr val="bg1"/>
                </a:solidFill>
                <a:latin typeface="華康細圓體(P)" panose="020F0300000000000000" pitchFamily="34" charset="-120"/>
                <a:ea typeface="華康細圓體(P)" panose="020F0300000000000000" pitchFamily="34" charset="-120"/>
              </a:rPr>
              <a:t>可再利用物料申報</a:t>
            </a:r>
            <a:endParaRPr lang="zh-TW" altLang="en-US" sz="3600" dirty="0">
              <a:solidFill>
                <a:schemeClr val="bg1"/>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972996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內容版面配置區 2"/>
          <p:cNvSpPr>
            <a:spLocks noGrp="1"/>
          </p:cNvSpPr>
          <p:nvPr>
            <p:ph idx="1"/>
          </p:nvPr>
        </p:nvSpPr>
        <p:spPr>
          <a:xfrm>
            <a:off x="685800" y="1793288"/>
            <a:ext cx="8134350" cy="4607511"/>
          </a:xfrm>
        </p:spPr>
        <p:txBody>
          <a:bodyPr>
            <a:normAutofit/>
          </a:bodyPr>
          <a:lstStyle/>
          <a:p>
            <a:pPr marL="444500" indent="-444500">
              <a:buFont typeface="華康細圓體(P)" panose="020F0300000000000000" pitchFamily="34" charset="-120"/>
              <a:buChar char="◎"/>
            </a:pPr>
            <a:r>
              <a:rPr lang="zh-TW" altLang="en-US" sz="3200" dirty="0" smtClean="0">
                <a:latin typeface="華康細圓體(P)" panose="020F0300000000000000" pitchFamily="34" charset="-120"/>
                <a:ea typeface="華康細圓體(P)" panose="020F0300000000000000" pitchFamily="34" charset="-120"/>
              </a:rPr>
              <a:t>土質是否可作為可再利用物料</a:t>
            </a:r>
            <a:endParaRPr lang="en-US" altLang="zh-TW" sz="3200" dirty="0" smtClean="0">
              <a:latin typeface="華康細圓體(P)" panose="020F0300000000000000" pitchFamily="34" charset="-120"/>
              <a:ea typeface="華康細圓體(P)" panose="020F0300000000000000" pitchFamily="34" charset="-120"/>
            </a:endParaRPr>
          </a:p>
          <a:p>
            <a:pPr marL="444500" indent="-444500">
              <a:buFont typeface="華康細圓體(P)" panose="020F0300000000000000" pitchFamily="34" charset="-120"/>
              <a:buChar char="◎"/>
            </a:pPr>
            <a:r>
              <a:rPr lang="zh-TW" altLang="en-US" sz="3200" dirty="0" smtClean="0">
                <a:latin typeface="華康細圓體(P)" panose="020F0300000000000000" pitchFamily="34" charset="-120"/>
                <a:ea typeface="華康細圓體(P)" panose="020F0300000000000000" pitchFamily="34" charset="-120"/>
              </a:rPr>
              <a:t>土</a:t>
            </a:r>
            <a:r>
              <a:rPr lang="zh-TW" altLang="en-US" sz="3200" dirty="0">
                <a:latin typeface="華康細圓體(P)" panose="020F0300000000000000" pitchFamily="34" charset="-120"/>
                <a:ea typeface="華康細圓體(P)" panose="020F0300000000000000" pitchFamily="34" charset="-120"/>
              </a:rPr>
              <a:t>方</a:t>
            </a:r>
            <a:r>
              <a:rPr lang="zh-TW" altLang="en-US" sz="3200" dirty="0" smtClean="0">
                <a:latin typeface="華康細圓體(P)" panose="020F0300000000000000" pitchFamily="34" charset="-120"/>
                <a:ea typeface="華康細圓體(P)" panose="020F0300000000000000" pitchFamily="34" charset="-120"/>
              </a:rPr>
              <a:t>去處是否適宜</a:t>
            </a:r>
            <a:r>
              <a:rPr lang="en-US" altLang="zh-TW" sz="3200" dirty="0" smtClean="0">
                <a:latin typeface="華康細圓體(P)" panose="020F0300000000000000" pitchFamily="34" charset="-120"/>
                <a:ea typeface="華康細圓體(P)" panose="020F0300000000000000" pitchFamily="34" charset="-120"/>
              </a:rPr>
              <a:t>(</a:t>
            </a:r>
            <a:r>
              <a:rPr lang="zh-TW" altLang="en-US" sz="3200" dirty="0" smtClean="0">
                <a:latin typeface="華康細圓體(P)" panose="020F0300000000000000" pitchFamily="34" charset="-120"/>
                <a:ea typeface="華康細圓體(P)" panose="020F0300000000000000" pitchFamily="34" charset="-120"/>
              </a:rPr>
              <a:t>由土質、去處處理能力等綜整判斷</a:t>
            </a:r>
            <a:r>
              <a:rPr lang="en-US" altLang="zh-TW" sz="3200" dirty="0" smtClean="0">
                <a:latin typeface="華康細圓體(P)" panose="020F0300000000000000" pitchFamily="34" charset="-120"/>
                <a:ea typeface="華康細圓體(P)" panose="020F0300000000000000" pitchFamily="34" charset="-120"/>
              </a:rPr>
              <a:t>)</a:t>
            </a:r>
          </a:p>
          <a:p>
            <a:pPr marL="444500" indent="-444500">
              <a:buFont typeface="華康細圓體(P)" panose="020F0300000000000000" pitchFamily="34" charset="-120"/>
              <a:buChar char="◎"/>
            </a:pPr>
            <a:r>
              <a:rPr lang="zh-TW" altLang="en-US" sz="3200" dirty="0" smtClean="0">
                <a:latin typeface="華康細圓體(P)" panose="020F0300000000000000" pitchFamily="34" charset="-120"/>
                <a:ea typeface="華康細圓體(P)" panose="020F0300000000000000" pitchFamily="34" charset="-120"/>
              </a:rPr>
              <a:t>可再利用物料流向應落實，定期抽查清運車輛與聯單</a:t>
            </a:r>
            <a:endParaRPr lang="en-US" altLang="zh-TW" sz="3200" dirty="0" smtClean="0">
              <a:latin typeface="華康細圓體(P)" panose="020F0300000000000000" pitchFamily="34" charset="-120"/>
              <a:ea typeface="華康細圓體(P)" panose="020F0300000000000000" pitchFamily="34" charset="-120"/>
            </a:endParaRPr>
          </a:p>
          <a:p>
            <a:pPr marL="444500" indent="-444500">
              <a:buFont typeface="華康細圓體(P)" panose="020F0300000000000000" pitchFamily="34" charset="-120"/>
              <a:buChar char="◎"/>
            </a:pPr>
            <a:endParaRPr lang="en-US" altLang="zh-TW" sz="3200" dirty="0" smtClean="0">
              <a:latin typeface="華康細圓體(P)" panose="020F0300000000000000" pitchFamily="34" charset="-120"/>
              <a:ea typeface="華康細圓體(P)" panose="020F0300000000000000" pitchFamily="34" charset="-120"/>
            </a:endParaRPr>
          </a:p>
          <a:p>
            <a:endParaRPr lang="zh-TW" altLang="en-US" sz="3200" dirty="0" smtClean="0">
              <a:latin typeface="華康細圓體(P)" panose="020F0300000000000000" pitchFamily="34" charset="-120"/>
              <a:ea typeface="華康細圓體(P)" panose="020F0300000000000000" pitchFamily="34" charset="-120"/>
            </a:endParaRPr>
          </a:p>
        </p:txBody>
      </p:sp>
      <p:sp>
        <p:nvSpPr>
          <p:cNvPr id="2" name="投影片編號版面配置區 1"/>
          <p:cNvSpPr>
            <a:spLocks noGrp="1"/>
          </p:cNvSpPr>
          <p:nvPr>
            <p:ph type="sldNum" sz="quarter" idx="12"/>
          </p:nvPr>
        </p:nvSpPr>
        <p:spPr/>
        <p:txBody>
          <a:bodyPr/>
          <a:lstStyle/>
          <a:p>
            <a:fld id="{62CF9B05-5255-46D1-B105-DC595399F1DC}" type="slidenum">
              <a:rPr lang="zh-TW" altLang="en-US" smtClean="0"/>
              <a:pPr/>
              <a:t>32</a:t>
            </a:fld>
            <a:endParaRPr lang="zh-TW" altLang="en-US"/>
          </a:p>
        </p:txBody>
      </p:sp>
      <p:sp>
        <p:nvSpPr>
          <p:cNvPr id="6"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dirty="0" smtClean="0">
                <a:solidFill>
                  <a:schemeClr val="bg1"/>
                </a:solidFill>
                <a:latin typeface="華康細圓體(P)" panose="020F0300000000000000" pitchFamily="34" charset="-120"/>
                <a:ea typeface="華康細圓體(P)" panose="020F0300000000000000" pitchFamily="34" charset="-120"/>
              </a:rPr>
              <a:t>可再利用物料注意事項</a:t>
            </a:r>
            <a:endParaRPr lang="zh-TW" altLang="en-US" sz="3600" dirty="0">
              <a:solidFill>
                <a:schemeClr val="bg1"/>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10633925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CB5E7E7C-6213-473B-BA51-68F3B524A1A7}" type="slidenum">
              <a:rPr lang="zh-TW" altLang="en-US" smtClean="0"/>
              <a:pPr/>
              <a:t>33</a:t>
            </a:fld>
            <a:endParaRPr lang="zh-TW" altLang="en-US"/>
          </a:p>
        </p:txBody>
      </p:sp>
      <p:pic>
        <p:nvPicPr>
          <p:cNvPr id="6" name="圖片 5"/>
          <p:cNvPicPr>
            <a:picLocks noChangeAspect="1"/>
          </p:cNvPicPr>
          <p:nvPr/>
        </p:nvPicPr>
        <p:blipFill>
          <a:blip r:embed="rId2"/>
          <a:stretch>
            <a:fillRect/>
          </a:stretch>
        </p:blipFill>
        <p:spPr>
          <a:xfrm>
            <a:off x="519430" y="1501758"/>
            <a:ext cx="4035331" cy="5014395"/>
          </a:xfrm>
          <a:prstGeom prst="rect">
            <a:avLst/>
          </a:prstGeom>
          <a:ln>
            <a:solidFill>
              <a:schemeClr val="accent1"/>
            </a:solidFill>
          </a:ln>
        </p:spPr>
      </p:pic>
      <p:pic>
        <p:nvPicPr>
          <p:cNvPr id="7" name="圖片 6"/>
          <p:cNvPicPr>
            <a:picLocks noChangeAspect="1"/>
          </p:cNvPicPr>
          <p:nvPr/>
        </p:nvPicPr>
        <p:blipFill>
          <a:blip r:embed="rId3"/>
          <a:stretch>
            <a:fillRect/>
          </a:stretch>
        </p:blipFill>
        <p:spPr>
          <a:xfrm>
            <a:off x="4835304" y="1501758"/>
            <a:ext cx="3928429" cy="5014395"/>
          </a:xfrm>
          <a:prstGeom prst="rect">
            <a:avLst/>
          </a:prstGeom>
          <a:ln>
            <a:solidFill>
              <a:schemeClr val="accent1"/>
            </a:solidFill>
          </a:ln>
        </p:spPr>
      </p:pic>
      <p:sp>
        <p:nvSpPr>
          <p:cNvPr id="8" name="文字方塊 7"/>
          <p:cNvSpPr txBox="1"/>
          <p:nvPr/>
        </p:nvSpPr>
        <p:spPr>
          <a:xfrm>
            <a:off x="1733666" y="1140510"/>
            <a:ext cx="1606858" cy="369332"/>
          </a:xfrm>
          <a:prstGeom prst="rect">
            <a:avLst/>
          </a:prstGeom>
          <a:noFill/>
        </p:spPr>
        <p:txBody>
          <a:bodyPr wrap="square" rtlCol="0">
            <a:spAutoFit/>
          </a:bodyPr>
          <a:lstStyle/>
          <a:p>
            <a:r>
              <a:rPr lang="zh-TW" altLang="en-US" dirty="0" smtClean="0">
                <a:solidFill>
                  <a:srgbClr val="FF0000"/>
                </a:solidFill>
                <a:latin typeface="華康細圓體(P)" panose="020F0300000000000000" pitchFamily="34" charset="-120"/>
                <a:ea typeface="華康細圓體(P)" panose="020F0300000000000000" pitchFamily="34" charset="-120"/>
              </a:rPr>
              <a:t>可再利用物料</a:t>
            </a:r>
            <a:endParaRPr lang="zh-TW" altLang="en-US" dirty="0">
              <a:solidFill>
                <a:srgbClr val="FF0000"/>
              </a:solidFill>
              <a:latin typeface="華康細圓體(P)" panose="020F0300000000000000" pitchFamily="34" charset="-120"/>
              <a:ea typeface="華康細圓體(P)" panose="020F0300000000000000" pitchFamily="34" charset="-120"/>
            </a:endParaRPr>
          </a:p>
        </p:txBody>
      </p:sp>
      <p:sp>
        <p:nvSpPr>
          <p:cNvPr id="9" name="文字方塊 8"/>
          <p:cNvSpPr txBox="1"/>
          <p:nvPr/>
        </p:nvSpPr>
        <p:spPr>
          <a:xfrm>
            <a:off x="6136115" y="1132426"/>
            <a:ext cx="1606858" cy="369332"/>
          </a:xfrm>
          <a:prstGeom prst="rect">
            <a:avLst/>
          </a:prstGeom>
          <a:noFill/>
        </p:spPr>
        <p:txBody>
          <a:bodyPr wrap="square" rtlCol="0">
            <a:spAutoFit/>
          </a:bodyPr>
          <a:lstStyle/>
          <a:p>
            <a:r>
              <a:rPr lang="zh-TW" altLang="en-US" dirty="0" smtClean="0">
                <a:solidFill>
                  <a:srgbClr val="FF0000"/>
                </a:solidFill>
                <a:latin typeface="華康細圓體(P)" panose="020F0300000000000000" pitchFamily="34" charset="-120"/>
                <a:ea typeface="華康細圓體(P)" panose="020F0300000000000000" pitchFamily="34" charset="-120"/>
              </a:rPr>
              <a:t>一般餘土</a:t>
            </a:r>
            <a:endParaRPr lang="zh-TW" altLang="en-US" dirty="0">
              <a:solidFill>
                <a:srgbClr val="FF0000"/>
              </a:solidFill>
              <a:latin typeface="華康細圓體(P)" panose="020F0300000000000000" pitchFamily="34" charset="-120"/>
              <a:ea typeface="華康細圓體(P)" panose="020F0300000000000000" pitchFamily="34" charset="-120"/>
            </a:endParaRPr>
          </a:p>
        </p:txBody>
      </p:sp>
      <p:sp>
        <p:nvSpPr>
          <p:cNvPr id="10" name="矩形 9"/>
          <p:cNvSpPr/>
          <p:nvPr/>
        </p:nvSpPr>
        <p:spPr>
          <a:xfrm>
            <a:off x="4927105" y="3786018"/>
            <a:ext cx="3533313" cy="3332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6702641" y="4119239"/>
            <a:ext cx="1757777" cy="2840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4927104" y="4403324"/>
            <a:ext cx="807871" cy="6125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dirty="0" smtClean="0">
                <a:solidFill>
                  <a:schemeClr val="bg1"/>
                </a:solidFill>
                <a:latin typeface="華康細圓體(P)" panose="020F0300000000000000" pitchFamily="34" charset="-120"/>
                <a:ea typeface="華康細圓體(P)" panose="020F0300000000000000" pitchFamily="34" charset="-120"/>
              </a:rPr>
              <a:t>可再利用物料申報相關表單</a:t>
            </a:r>
            <a:endParaRPr lang="zh-TW" altLang="en-US" sz="3600" dirty="0">
              <a:solidFill>
                <a:schemeClr val="bg1"/>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4006381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91312085-DF00-4D25-A19B-1F9F76BC07A9}" type="slidenum">
              <a:rPr kumimoji="0" lang="zh-TW" altLang="en-US">
                <a:solidFill>
                  <a:schemeClr val="bg1"/>
                </a:solidFill>
                <a:latin typeface="華康細圓體(P)" panose="020F0300000000000000" pitchFamily="34" charset="-120"/>
                <a:ea typeface="華康細圓體(P)" panose="020F0300000000000000" pitchFamily="34" charset="-120"/>
              </a:rPr>
              <a:pPr/>
              <a:t>34</a:t>
            </a:fld>
            <a:endParaRPr kumimoji="0" lang="en-US" altLang="zh-TW">
              <a:solidFill>
                <a:schemeClr val="bg1"/>
              </a:solidFill>
              <a:latin typeface="華康細圓體(P)" panose="020F0300000000000000" pitchFamily="34" charset="-120"/>
              <a:ea typeface="華康細圓體(P)" panose="020F0300000000000000" pitchFamily="34" charset="-120"/>
            </a:endParaRPr>
          </a:p>
        </p:txBody>
      </p:sp>
      <p:pic>
        <p:nvPicPr>
          <p:cNvPr id="55299" name="Picture 2" descr="「server」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413" y="2438400"/>
            <a:ext cx="210185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矩形 4"/>
          <p:cNvSpPr>
            <a:spLocks noChangeArrowheads="1"/>
          </p:cNvSpPr>
          <p:nvPr/>
        </p:nvSpPr>
        <p:spPr bwMode="auto">
          <a:xfrm>
            <a:off x="122238" y="1233488"/>
            <a:ext cx="3119437"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r>
              <a:rPr kumimoji="0" lang="zh-TW" altLang="en-US" sz="2400">
                <a:latin typeface="華康細圓體(P)" panose="020F0300000000000000" pitchFamily="34" charset="-120"/>
                <a:ea typeface="華康細圓體(P)" panose="020F0300000000000000" pitchFamily="34" charset="-120"/>
              </a:rPr>
              <a:t>十五天內，將建議撮合對象以電子郵件通知或函復主辦機關</a:t>
            </a:r>
          </a:p>
        </p:txBody>
      </p:sp>
      <p:sp>
        <p:nvSpPr>
          <p:cNvPr id="55301" name="矩形 5"/>
          <p:cNvSpPr>
            <a:spLocks noChangeArrowheads="1"/>
          </p:cNvSpPr>
          <p:nvPr/>
        </p:nvSpPr>
        <p:spPr bwMode="auto">
          <a:xfrm>
            <a:off x="122238" y="2709863"/>
            <a:ext cx="3119437"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r>
              <a:rPr kumimoji="0" lang="zh-TW" altLang="en-US" sz="2400">
                <a:latin typeface="華康細圓體(P)" panose="020F0300000000000000" pitchFamily="34" charset="-120"/>
                <a:ea typeface="華康細圓體(P)" panose="020F0300000000000000" pitchFamily="34" charset="-120"/>
              </a:rPr>
              <a:t>每個月於網頁更新應申報土方交換而未申報之名單</a:t>
            </a:r>
          </a:p>
        </p:txBody>
      </p:sp>
      <p:sp>
        <p:nvSpPr>
          <p:cNvPr id="55302" name="矩形 6"/>
          <p:cNvSpPr>
            <a:spLocks noChangeArrowheads="1"/>
          </p:cNvSpPr>
          <p:nvPr/>
        </p:nvSpPr>
        <p:spPr bwMode="auto">
          <a:xfrm>
            <a:off x="122238" y="4318000"/>
            <a:ext cx="3119437"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r>
              <a:rPr kumimoji="0" lang="zh-TW" altLang="en-US" sz="2400">
                <a:latin typeface="華康細圓體(P)" panose="020F0300000000000000" pitchFamily="34" charset="-120"/>
                <a:ea typeface="華康細圓體(P)" panose="020F0300000000000000" pitchFamily="34" charset="-120"/>
              </a:rPr>
              <a:t>每季於網頁彙整完成土方交換之成果</a:t>
            </a:r>
          </a:p>
        </p:txBody>
      </p:sp>
      <p:pic>
        <p:nvPicPr>
          <p:cNvPr id="55303" name="Picture 4" descr="「營建署」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3975" y="3400425"/>
            <a:ext cx="1749425"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向右箭號 7"/>
          <p:cNvSpPr/>
          <p:nvPr/>
        </p:nvSpPr>
        <p:spPr>
          <a:xfrm rot="19416436">
            <a:off x="5597525" y="2549525"/>
            <a:ext cx="728663" cy="50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5305" name="文字方塊 8"/>
          <p:cNvSpPr txBox="1">
            <a:spLocks noChangeArrowheads="1"/>
          </p:cNvSpPr>
          <p:nvPr/>
        </p:nvSpPr>
        <p:spPr bwMode="auto">
          <a:xfrm>
            <a:off x="3781425" y="4052888"/>
            <a:ext cx="1901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r>
              <a:rPr kumimoji="0" lang="en-US" altLang="zh-TW"/>
              <a:t>www.soilmove.tw</a:t>
            </a:r>
            <a:endParaRPr kumimoji="0" lang="zh-TW" altLang="en-US"/>
          </a:p>
        </p:txBody>
      </p:sp>
      <p:cxnSp>
        <p:nvCxnSpPr>
          <p:cNvPr id="11" name="直線接點 10"/>
          <p:cNvCxnSpPr>
            <a:stCxn id="55300" idx="3"/>
          </p:cNvCxnSpPr>
          <p:nvPr/>
        </p:nvCxnSpPr>
        <p:spPr>
          <a:xfrm>
            <a:off x="3241675" y="1833563"/>
            <a:ext cx="539750" cy="13446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直線接點 12"/>
          <p:cNvCxnSpPr>
            <a:stCxn id="55301" idx="3"/>
          </p:cNvCxnSpPr>
          <p:nvPr/>
        </p:nvCxnSpPr>
        <p:spPr>
          <a:xfrm flipV="1">
            <a:off x="3241675" y="3309938"/>
            <a:ext cx="5397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線接點 14"/>
          <p:cNvCxnSpPr>
            <a:stCxn id="55302" idx="3"/>
          </p:cNvCxnSpPr>
          <p:nvPr/>
        </p:nvCxnSpPr>
        <p:spPr>
          <a:xfrm flipV="1">
            <a:off x="3241675" y="3543300"/>
            <a:ext cx="539750" cy="118903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5309" name="Picture 6" descr="「audit」的圖片搜尋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5388" y="871538"/>
            <a:ext cx="1997075"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向右箭號 18"/>
          <p:cNvSpPr/>
          <p:nvPr/>
        </p:nvSpPr>
        <p:spPr>
          <a:xfrm rot="1327821">
            <a:off x="5761038" y="3567113"/>
            <a:ext cx="728662" cy="509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5311" name="矩形 15"/>
          <p:cNvSpPr>
            <a:spLocks noChangeArrowheads="1"/>
          </p:cNvSpPr>
          <p:nvPr/>
        </p:nvSpPr>
        <p:spPr bwMode="auto">
          <a:xfrm>
            <a:off x="6542088" y="2743200"/>
            <a:ext cx="157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r>
              <a:rPr kumimoji="0" lang="zh-TW" altLang="en-US">
                <a:latin typeface="華康細圓體(P)" panose="020F0300000000000000" pitchFamily="34" charset="-120"/>
                <a:ea typeface="華康細圓體(P)" panose="020F0300000000000000" pitchFamily="34" charset="-120"/>
              </a:rPr>
              <a:t>工程主辦機關</a:t>
            </a:r>
          </a:p>
        </p:txBody>
      </p:sp>
      <p:sp>
        <p:nvSpPr>
          <p:cNvPr id="21" name="向右箭號 20"/>
          <p:cNvSpPr/>
          <p:nvPr/>
        </p:nvSpPr>
        <p:spPr>
          <a:xfrm rot="7957209">
            <a:off x="6854825" y="5138738"/>
            <a:ext cx="508000" cy="5080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5313" name="矩形 16"/>
          <p:cNvSpPr>
            <a:spLocks noChangeArrowheads="1"/>
          </p:cNvSpPr>
          <p:nvPr/>
        </p:nvSpPr>
        <p:spPr bwMode="auto">
          <a:xfrm>
            <a:off x="1944688" y="5513388"/>
            <a:ext cx="5524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r>
              <a:rPr kumimoji="0" lang="zh-TW" altLang="en-US" sz="2400">
                <a:latin typeface="華康細圓體(P)" panose="020F0300000000000000" pitchFamily="34" charset="-120"/>
                <a:ea typeface="華康細圓體(P)" panose="020F0300000000000000" pitchFamily="34" charset="-120"/>
              </a:rPr>
              <a:t>召開年度跨部會土方處理協調小組會議，函請應申報未申報工程主管機關說明</a:t>
            </a:r>
            <a:endParaRPr kumimoji="0" lang="zh-TW" altLang="en-US" sz="2400"/>
          </a:p>
        </p:txBody>
      </p:sp>
      <p:sp>
        <p:nvSpPr>
          <p:cNvPr id="23" name="向右箭號 22"/>
          <p:cNvSpPr/>
          <p:nvPr/>
        </p:nvSpPr>
        <p:spPr>
          <a:xfrm rot="16200000">
            <a:off x="7652544" y="3136106"/>
            <a:ext cx="508000" cy="50958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5315" name="矩形 17"/>
          <p:cNvSpPr>
            <a:spLocks noChangeArrowheads="1"/>
          </p:cNvSpPr>
          <p:nvPr/>
        </p:nvSpPr>
        <p:spPr bwMode="auto">
          <a:xfrm>
            <a:off x="8012113" y="3371850"/>
            <a:ext cx="11318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r>
              <a:rPr kumimoji="0" lang="zh-TW" altLang="en-US">
                <a:latin typeface="華康細圓體(P)" panose="020F0300000000000000" pitchFamily="34" charset="-120"/>
                <a:ea typeface="華康細圓體(P)" panose="020F0300000000000000" pitchFamily="34" charset="-120"/>
              </a:rPr>
              <a:t>稽催、協助土方交換業務</a:t>
            </a:r>
            <a:endParaRPr kumimoji="0" lang="zh-TW" altLang="en-US"/>
          </a:p>
        </p:txBody>
      </p:sp>
      <p:sp>
        <p:nvSpPr>
          <p:cNvPr id="22"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dirty="0" smtClean="0">
                <a:solidFill>
                  <a:schemeClr val="bg1"/>
                </a:solidFill>
                <a:latin typeface="華康細圓體(P)" panose="020F0300000000000000" pitchFamily="34" charset="-120"/>
                <a:ea typeface="華康細圓體(P)" panose="020F0300000000000000" pitchFamily="34" charset="-120"/>
              </a:rPr>
              <a:t>資訊服務中心配合營建署辦理事項</a:t>
            </a:r>
            <a:endParaRPr lang="zh-TW" altLang="en-US" sz="3600" dirty="0">
              <a:solidFill>
                <a:schemeClr val="bg1"/>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14946381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F1D0BE9E-F70D-4ED0-A136-17BC6E99BD30}" type="slidenum">
              <a:rPr kumimoji="0" lang="zh-TW" altLang="en-US">
                <a:solidFill>
                  <a:schemeClr val="bg1"/>
                </a:solidFill>
                <a:latin typeface="華康細圓體(P)" panose="020F0300000000000000" pitchFamily="34" charset="-120"/>
                <a:ea typeface="華康細圓體(P)" panose="020F0300000000000000" pitchFamily="34" charset="-120"/>
              </a:rPr>
              <a:pPr/>
              <a:t>35</a:t>
            </a:fld>
            <a:endParaRPr kumimoji="0" lang="en-US" altLang="zh-TW">
              <a:solidFill>
                <a:schemeClr val="bg1"/>
              </a:solidFill>
              <a:latin typeface="華康細圓體(P)" panose="020F0300000000000000" pitchFamily="34" charset="-120"/>
              <a:ea typeface="華康細圓體(P)" panose="020F0300000000000000" pitchFamily="34" charset="-120"/>
            </a:endParaRPr>
          </a:p>
        </p:txBody>
      </p:sp>
      <p:sp>
        <p:nvSpPr>
          <p:cNvPr id="56324" name="文字方塊 5"/>
          <p:cNvSpPr txBox="1">
            <a:spLocks noChangeArrowheads="1"/>
          </p:cNvSpPr>
          <p:nvPr/>
        </p:nvSpPr>
        <p:spPr bwMode="auto">
          <a:xfrm>
            <a:off x="334963" y="1111250"/>
            <a:ext cx="85883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r>
              <a:rPr kumimoji="0" lang="zh-TW" altLang="en-US" sz="2800">
                <a:latin typeface="華康細圓體(P)" panose="020F0300000000000000" pitchFamily="34" charset="-120"/>
                <a:ea typeface="華康細圓體(P)" panose="020F0300000000000000" pitchFamily="34" charset="-120"/>
              </a:rPr>
              <a:t>資訊服務中心於主辦機關上網登錄土方交換案件後，</a:t>
            </a:r>
            <a:r>
              <a:rPr kumimoji="0" lang="en-US" altLang="zh-TW" sz="2800">
                <a:solidFill>
                  <a:srgbClr val="FF0000"/>
                </a:solidFill>
                <a:latin typeface="華康細圓體(P)" panose="020F0300000000000000" pitchFamily="34" charset="-120"/>
                <a:ea typeface="華康細圓體(P)" panose="020F0300000000000000" pitchFamily="34" charset="-120"/>
              </a:rPr>
              <a:t>15</a:t>
            </a:r>
            <a:r>
              <a:rPr kumimoji="0" lang="zh-TW" altLang="en-US" sz="2800">
                <a:solidFill>
                  <a:srgbClr val="FF0000"/>
                </a:solidFill>
                <a:latin typeface="華康細圓體(P)" panose="020F0300000000000000" pitchFamily="34" charset="-120"/>
                <a:ea typeface="華康細圓體(P)" panose="020F0300000000000000" pitchFamily="34" charset="-120"/>
              </a:rPr>
              <a:t>天內將建議撮合對象回復主辦機關</a:t>
            </a:r>
            <a:r>
              <a:rPr kumimoji="0" lang="zh-TW" altLang="en-US" sz="2800">
                <a:latin typeface="華康細圓體(P)" panose="020F0300000000000000" pitchFamily="34" charset="-120"/>
                <a:ea typeface="華康細圓體(P)" panose="020F0300000000000000" pitchFamily="34" charset="-120"/>
              </a:rPr>
              <a:t>。</a:t>
            </a:r>
            <a:endParaRPr kumimoji="0" lang="en-US" altLang="zh-TW" sz="2800">
              <a:latin typeface="華康細圓體(P)" panose="020F0300000000000000" pitchFamily="34" charset="-120"/>
              <a:ea typeface="華康細圓體(P)" panose="020F0300000000000000" pitchFamily="34" charset="-120"/>
            </a:endParaRPr>
          </a:p>
        </p:txBody>
      </p:sp>
      <p:sp>
        <p:nvSpPr>
          <p:cNvPr id="7"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dirty="0" smtClean="0">
                <a:solidFill>
                  <a:schemeClr val="bg1"/>
                </a:solidFill>
                <a:latin typeface="華康細圓體" panose="020F0309000000000000" pitchFamily="49" charset="-120"/>
                <a:ea typeface="華康細圓體" panose="020F0309000000000000" pitchFamily="49" charset="-120"/>
              </a:rPr>
              <a:t>建議對象</a:t>
            </a:r>
            <a:r>
              <a:rPr lang="zh-TW" altLang="en-US" sz="3600" dirty="0">
                <a:solidFill>
                  <a:schemeClr val="bg1"/>
                </a:solidFill>
                <a:latin typeface="華康細圓體" panose="020F0309000000000000" pitchFamily="49" charset="-120"/>
                <a:ea typeface="華康細圓體" panose="020F0309000000000000" pitchFamily="49" charset="-120"/>
              </a:rPr>
              <a:t>以電子郵件通知或函復主辦機關</a:t>
            </a:r>
          </a:p>
        </p:txBody>
      </p:sp>
      <p:pic>
        <p:nvPicPr>
          <p:cNvPr id="1026" name="Picture 2" descr="C:\Users\Baw\AppData\Local\LINE\Cache\tmp\15039313407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577" y="2065338"/>
            <a:ext cx="7376845" cy="449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199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F8877CBB-CFB7-49E4-AE1E-C7CAD576BA04}" type="slidenum">
              <a:rPr kumimoji="0" lang="zh-TW" altLang="en-US">
                <a:solidFill>
                  <a:schemeClr val="bg1"/>
                </a:solidFill>
                <a:latin typeface="華康細圓體(P)" panose="020F0300000000000000" pitchFamily="34" charset="-120"/>
                <a:ea typeface="華康細圓體(P)" panose="020F0300000000000000" pitchFamily="34" charset="-120"/>
              </a:rPr>
              <a:pPr/>
              <a:t>36</a:t>
            </a:fld>
            <a:endParaRPr kumimoji="0" lang="en-US" altLang="zh-TW">
              <a:solidFill>
                <a:schemeClr val="bg1"/>
              </a:solidFill>
              <a:latin typeface="華康細圓體(P)" panose="020F0300000000000000" pitchFamily="34" charset="-120"/>
              <a:ea typeface="華康細圓體(P)" panose="020F0300000000000000" pitchFamily="34" charset="-120"/>
            </a:endParaRPr>
          </a:p>
        </p:txBody>
      </p:sp>
      <p:sp>
        <p:nvSpPr>
          <p:cNvPr id="57378" name="文字方塊 5"/>
          <p:cNvSpPr txBox="1">
            <a:spLocks noChangeArrowheads="1"/>
          </p:cNvSpPr>
          <p:nvPr/>
        </p:nvSpPr>
        <p:spPr bwMode="auto">
          <a:xfrm>
            <a:off x="334963" y="890588"/>
            <a:ext cx="858837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r>
              <a:rPr kumimoji="0" lang="zh-TW" altLang="en-US" sz="2800" dirty="0">
                <a:latin typeface="華康細圓體(P)" panose="020F0300000000000000" pitchFamily="34" charset="-120"/>
                <a:ea typeface="華康細圓體(P)" panose="020F0300000000000000" pitchFamily="34" charset="-120"/>
              </a:rPr>
              <a:t>資訊服務中心</a:t>
            </a:r>
            <a:r>
              <a:rPr kumimoji="0" lang="zh-TW" altLang="en-US" sz="2800" dirty="0">
                <a:solidFill>
                  <a:srgbClr val="FF0000"/>
                </a:solidFill>
                <a:latin typeface="華康細圓體(P)" panose="020F0300000000000000" pitchFamily="34" charset="-120"/>
                <a:ea typeface="華康細圓體(P)" panose="020F0300000000000000" pitchFamily="34" charset="-120"/>
              </a:rPr>
              <a:t>每月</a:t>
            </a:r>
            <a:r>
              <a:rPr kumimoji="0" lang="zh-TW" altLang="en-US" sz="2800" dirty="0">
                <a:latin typeface="華康細圓體(P)" panose="020F0300000000000000" pitchFamily="34" charset="-120"/>
                <a:ea typeface="華康細圓體(P)" panose="020F0300000000000000" pitchFamily="34" charset="-120"/>
              </a:rPr>
              <a:t>由兩階段申報資料中，工程基本資料表回推符合申報門檻工程，確認該基本表中是否填列土方交換編號，以定期列出土方交換應申報未申報名單，函請各工程主辦機關說明</a:t>
            </a:r>
            <a:r>
              <a:rPr kumimoji="0" lang="zh-TW" altLang="en-US" sz="2800" dirty="0" smtClean="0">
                <a:latin typeface="華康細圓體(P)" panose="020F0300000000000000" pitchFamily="34" charset="-120"/>
                <a:ea typeface="華康細圓體(P)" panose="020F0300000000000000" pitchFamily="34" charset="-120"/>
              </a:rPr>
              <a:t>。</a:t>
            </a:r>
            <a:endParaRPr kumimoji="0" lang="en-US" altLang="zh-TW" sz="2800" dirty="0" smtClean="0">
              <a:latin typeface="華康細圓體(P)" panose="020F0300000000000000" pitchFamily="34" charset="-120"/>
              <a:ea typeface="華康細圓體(P)" panose="020F0300000000000000" pitchFamily="34" charset="-120"/>
            </a:endParaRPr>
          </a:p>
          <a:p>
            <a:r>
              <a:rPr kumimoji="0" lang="zh-TW" altLang="en-US" sz="2800" dirty="0" smtClean="0">
                <a:latin typeface="華康細圓體(P)" panose="020F0300000000000000" pitchFamily="34" charset="-120"/>
                <a:ea typeface="華康細圓體(P)" panose="020F0300000000000000" pitchFamily="34" charset="-120"/>
              </a:rPr>
              <a:t>約</a:t>
            </a:r>
            <a:r>
              <a:rPr kumimoji="0" lang="en-US" altLang="zh-TW" sz="2800" dirty="0" smtClean="0">
                <a:solidFill>
                  <a:srgbClr val="FF0000"/>
                </a:solidFill>
                <a:latin typeface="華康細圓體(P)" panose="020F0300000000000000" pitchFamily="34" charset="-120"/>
                <a:ea typeface="華康細圓體(P)" panose="020F0300000000000000" pitchFamily="34" charset="-120"/>
              </a:rPr>
              <a:t>74.55%</a:t>
            </a:r>
            <a:r>
              <a:rPr kumimoji="0" lang="zh-TW" altLang="en-US" sz="2800" dirty="0" smtClean="0">
                <a:latin typeface="華康細圓體(P)" panose="020F0300000000000000" pitchFamily="34" charset="-120"/>
                <a:ea typeface="華康細圓體(P)" panose="020F0300000000000000" pitchFamily="34" charset="-120"/>
              </a:rPr>
              <a:t>直接送到收容處理場所</a:t>
            </a:r>
            <a:endParaRPr kumimoji="0" lang="en-US" altLang="zh-TW" sz="2800" dirty="0">
              <a:latin typeface="華康細圓體(P)" panose="020F0300000000000000" pitchFamily="34" charset="-120"/>
              <a:ea typeface="華康細圓體(P)" panose="020F0300000000000000" pitchFamily="34" charset="-120"/>
            </a:endParaRPr>
          </a:p>
        </p:txBody>
      </p:sp>
      <p:sp>
        <p:nvSpPr>
          <p:cNvPr id="11"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dirty="0" smtClean="0">
                <a:solidFill>
                  <a:schemeClr val="bg1"/>
                </a:solidFill>
                <a:latin typeface="華康細圓體" panose="020F0309000000000000" pitchFamily="49" charset="-120"/>
                <a:ea typeface="華康細圓體" panose="020F0309000000000000" pitchFamily="49" charset="-120"/>
              </a:rPr>
              <a:t>每月更新應申報未申報名單</a:t>
            </a:r>
            <a:endParaRPr lang="zh-TW" altLang="en-US" sz="3600" dirty="0">
              <a:solidFill>
                <a:schemeClr val="bg1"/>
              </a:solidFill>
              <a:latin typeface="華康細圓體" panose="020F0309000000000000" pitchFamily="49" charset="-120"/>
              <a:ea typeface="華康細圓體" panose="020F0309000000000000" pitchFamily="49"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2018352801"/>
              </p:ext>
            </p:extLst>
          </p:nvPr>
        </p:nvGraphicFramePr>
        <p:xfrm>
          <a:off x="545172" y="3542337"/>
          <a:ext cx="8167956" cy="2786069"/>
        </p:xfrm>
        <a:graphic>
          <a:graphicData uri="http://schemas.openxmlformats.org/drawingml/2006/table">
            <a:tbl>
              <a:tblPr/>
              <a:tblGrid>
                <a:gridCol w="1361326">
                  <a:extLst>
                    <a:ext uri="{9D8B030D-6E8A-4147-A177-3AD203B41FA5}">
                      <a16:colId xmlns:a16="http://schemas.microsoft.com/office/drawing/2014/main" xmlns="" val="3696641035"/>
                    </a:ext>
                  </a:extLst>
                </a:gridCol>
                <a:gridCol w="1361326">
                  <a:extLst>
                    <a:ext uri="{9D8B030D-6E8A-4147-A177-3AD203B41FA5}">
                      <a16:colId xmlns:a16="http://schemas.microsoft.com/office/drawing/2014/main" xmlns="" val="1338100882"/>
                    </a:ext>
                  </a:extLst>
                </a:gridCol>
                <a:gridCol w="1361326">
                  <a:extLst>
                    <a:ext uri="{9D8B030D-6E8A-4147-A177-3AD203B41FA5}">
                      <a16:colId xmlns:a16="http://schemas.microsoft.com/office/drawing/2014/main" xmlns="" val="316794831"/>
                    </a:ext>
                  </a:extLst>
                </a:gridCol>
                <a:gridCol w="1361326">
                  <a:extLst>
                    <a:ext uri="{9D8B030D-6E8A-4147-A177-3AD203B41FA5}">
                      <a16:colId xmlns:a16="http://schemas.microsoft.com/office/drawing/2014/main" xmlns="" val="221177386"/>
                    </a:ext>
                  </a:extLst>
                </a:gridCol>
                <a:gridCol w="1361326">
                  <a:extLst>
                    <a:ext uri="{9D8B030D-6E8A-4147-A177-3AD203B41FA5}">
                      <a16:colId xmlns:a16="http://schemas.microsoft.com/office/drawing/2014/main" xmlns="" val="4013802078"/>
                    </a:ext>
                  </a:extLst>
                </a:gridCol>
                <a:gridCol w="1361326">
                  <a:extLst>
                    <a:ext uri="{9D8B030D-6E8A-4147-A177-3AD203B41FA5}">
                      <a16:colId xmlns:a16="http://schemas.microsoft.com/office/drawing/2014/main" xmlns="" val="3738429395"/>
                    </a:ext>
                  </a:extLst>
                </a:gridCol>
              </a:tblGrid>
              <a:tr h="855002">
                <a:tc>
                  <a:txBody>
                    <a:bodyPr/>
                    <a:lstStyle/>
                    <a:p>
                      <a:pPr algn="l" fontAlgn="ctr"/>
                      <a:r>
                        <a:rPr lang="zh-TW" altLang="en-US" sz="2400" b="0" i="0" u="none" strike="noStrike">
                          <a:solidFill>
                            <a:srgbClr val="000000"/>
                          </a:solidFill>
                          <a:effectLst/>
                          <a:latin typeface="華康細圓體" panose="020F0309000000000000" pitchFamily="49" charset="-120"/>
                          <a:ea typeface="華康細圓體" panose="020F0309000000000000" pitchFamily="49" charset="-12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2400" b="0" i="0" u="none" strike="noStrike">
                          <a:solidFill>
                            <a:srgbClr val="000000"/>
                          </a:solidFill>
                          <a:effectLst/>
                          <a:latin typeface="華康細圓體" panose="020F0309000000000000" pitchFamily="49" charset="-120"/>
                          <a:ea typeface="華康細圓體" panose="020F0309000000000000" pitchFamily="49" charset="-120"/>
                        </a:rPr>
                        <a:t>公共工程</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2400" b="0" i="0" u="none" strike="noStrike">
                          <a:solidFill>
                            <a:srgbClr val="000000"/>
                          </a:solidFill>
                          <a:effectLst/>
                          <a:latin typeface="華康細圓體" panose="020F0309000000000000" pitchFamily="49" charset="-120"/>
                          <a:ea typeface="華康細圓體" panose="020F0309000000000000" pitchFamily="49" charset="-120"/>
                        </a:rPr>
                        <a:t>可再利用物料</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2400" b="0" i="0" u="none" strike="noStrike">
                          <a:solidFill>
                            <a:srgbClr val="000000"/>
                          </a:solidFill>
                          <a:effectLst/>
                          <a:latin typeface="華康細圓體" panose="020F0309000000000000" pitchFamily="49" charset="-120"/>
                          <a:ea typeface="華康細圓體" panose="020F0309000000000000" pitchFamily="49" charset="-120"/>
                        </a:rPr>
                        <a:t>民間建築工程</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2400" b="0" i="0" u="none" strike="noStrike">
                          <a:solidFill>
                            <a:srgbClr val="000000"/>
                          </a:solidFill>
                          <a:effectLst/>
                          <a:latin typeface="華康細圓體" panose="020F0309000000000000" pitchFamily="49" charset="-120"/>
                          <a:ea typeface="華康細圓體" panose="020F0309000000000000" pitchFamily="49" charset="-120"/>
                        </a:rPr>
                        <a:t>收容處理場所</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2400" b="0" i="0" u="none" strike="noStrike">
                          <a:solidFill>
                            <a:srgbClr val="000000"/>
                          </a:solidFill>
                          <a:effectLst/>
                          <a:latin typeface="華康細圓體" panose="020F0309000000000000" pitchFamily="49" charset="-120"/>
                          <a:ea typeface="華康細圓體" panose="020F0309000000000000" pitchFamily="49" charset="-120"/>
                        </a:rPr>
                        <a:t>總計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99732743"/>
                  </a:ext>
                </a:extLst>
              </a:tr>
              <a:tr h="546300">
                <a:tc>
                  <a:txBody>
                    <a:bodyPr/>
                    <a:lstStyle/>
                    <a:p>
                      <a:pPr algn="l" fontAlgn="ctr"/>
                      <a:r>
                        <a:rPr lang="zh-TW" altLang="en-US" sz="2400" b="0" i="0" u="none" strike="noStrike">
                          <a:solidFill>
                            <a:srgbClr val="000000"/>
                          </a:solidFill>
                          <a:effectLst/>
                          <a:latin typeface="華康細圓體" panose="020F0309000000000000" pitchFamily="49" charset="-120"/>
                          <a:ea typeface="華康細圓體" panose="020F0309000000000000" pitchFamily="49" charset="-120"/>
                        </a:rPr>
                        <a:t>公共工程</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400" b="0" i="0" u="none" strike="noStrike">
                          <a:solidFill>
                            <a:srgbClr val="000000"/>
                          </a:solidFill>
                          <a:effectLst/>
                          <a:latin typeface="華康細圓體" panose="020F0309000000000000" pitchFamily="49" charset="-120"/>
                          <a:ea typeface="華康細圓體" panose="020F0309000000000000" pitchFamily="49" charset="-120"/>
                        </a:rPr>
                        <a:t>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400" b="0" i="0" u="none" strike="noStrike">
                          <a:solidFill>
                            <a:srgbClr val="000000"/>
                          </a:solidFill>
                          <a:effectLst/>
                          <a:latin typeface="華康細圓體" panose="020F0309000000000000" pitchFamily="49" charset="-120"/>
                          <a:ea typeface="華康細圓體" panose="020F0309000000000000" pitchFamily="49" charset="-120"/>
                        </a:rPr>
                        <a:t>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400" b="0" i="0" u="none" strike="noStrike">
                          <a:solidFill>
                            <a:srgbClr val="000000"/>
                          </a:solidFill>
                          <a:effectLst/>
                          <a:latin typeface="華康細圓體" panose="020F0309000000000000" pitchFamily="49" charset="-120"/>
                          <a:ea typeface="華康細圓體" panose="020F0309000000000000" pitchFamily="49" charset="-12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400" b="0" i="0" u="none" strike="noStrike">
                          <a:solidFill>
                            <a:srgbClr val="000000"/>
                          </a:solidFill>
                          <a:effectLst/>
                          <a:latin typeface="華康細圓體" panose="020F0309000000000000" pitchFamily="49" charset="-120"/>
                          <a:ea typeface="華康細圓體" panose="020F0309000000000000" pitchFamily="49" charset="-120"/>
                        </a:rPr>
                        <a:t>331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400" b="0" i="0" u="none" strike="noStrike">
                          <a:solidFill>
                            <a:srgbClr val="000000"/>
                          </a:solidFill>
                          <a:effectLst/>
                          <a:latin typeface="華康細圓體" panose="020F0309000000000000" pitchFamily="49" charset="-120"/>
                          <a:ea typeface="華康細圓體" panose="020F0309000000000000" pitchFamily="49" charset="-120"/>
                        </a:rPr>
                        <a:t>445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5366827"/>
                  </a:ext>
                </a:extLst>
              </a:tr>
              <a:tr h="838467">
                <a:tc>
                  <a:txBody>
                    <a:bodyPr/>
                    <a:lstStyle/>
                    <a:p>
                      <a:pPr algn="l" fontAlgn="ctr"/>
                      <a:r>
                        <a:rPr lang="zh-TW" altLang="en-US" sz="2400" b="0" i="0" u="none" strike="noStrike">
                          <a:solidFill>
                            <a:srgbClr val="000000"/>
                          </a:solidFill>
                          <a:effectLst/>
                          <a:latin typeface="華康細圓體" panose="020F0309000000000000" pitchFamily="49" charset="-120"/>
                          <a:ea typeface="華康細圓體" panose="020F0309000000000000" pitchFamily="49" charset="-120"/>
                        </a:rPr>
                        <a:t>公有建築工程</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400" b="0" i="0" u="none" strike="noStrike">
                          <a:solidFill>
                            <a:srgbClr val="000000"/>
                          </a:solidFill>
                          <a:effectLst/>
                          <a:latin typeface="華康細圓體" panose="020F0309000000000000" pitchFamily="49" charset="-120"/>
                          <a:ea typeface="華康細圓體" panose="020F0309000000000000" pitchFamily="49" charset="-12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400" b="0" i="0" u="none" strike="noStrike" dirty="0">
                          <a:solidFill>
                            <a:srgbClr val="000000"/>
                          </a:solidFill>
                          <a:effectLst/>
                          <a:latin typeface="華康細圓體" panose="020F0309000000000000" pitchFamily="49" charset="-120"/>
                          <a:ea typeface="華康細圓體" panose="020F0309000000000000" pitchFamily="49" charset="-12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2400" b="0" i="0" u="none" strike="noStrike">
                          <a:solidFill>
                            <a:srgbClr val="000000"/>
                          </a:solidFill>
                          <a:effectLst/>
                          <a:latin typeface="華康細圓體" panose="020F0309000000000000" pitchFamily="49" charset="-120"/>
                          <a:ea typeface="華康細圓體" panose="020F0309000000000000" pitchFamily="49" charset="-12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400" b="0" i="0" u="none" strike="noStrike">
                          <a:solidFill>
                            <a:srgbClr val="000000"/>
                          </a:solidFill>
                          <a:effectLst/>
                          <a:latin typeface="華康細圓體" panose="020F0309000000000000" pitchFamily="49" charset="-120"/>
                          <a:ea typeface="華康細圓體" panose="020F0309000000000000" pitchFamily="49" charset="-120"/>
                        </a:rPr>
                        <a:t>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400" b="0" i="0" u="none" strike="noStrike">
                          <a:solidFill>
                            <a:srgbClr val="000000"/>
                          </a:solidFill>
                          <a:effectLst/>
                          <a:latin typeface="華康細圓體" panose="020F0309000000000000" pitchFamily="49" charset="-120"/>
                          <a:ea typeface="華康細圓體" panose="020F0309000000000000" pitchFamily="49" charset="-120"/>
                        </a:rPr>
                        <a:t>54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41528176"/>
                  </a:ext>
                </a:extLst>
              </a:tr>
              <a:tr h="546300">
                <a:tc>
                  <a:txBody>
                    <a:bodyPr/>
                    <a:lstStyle/>
                    <a:p>
                      <a:pPr algn="l" fontAlgn="ctr"/>
                      <a:r>
                        <a:rPr lang="zh-TW" altLang="en-US" sz="2400" b="0" i="0" u="none" strike="noStrike">
                          <a:solidFill>
                            <a:srgbClr val="000000"/>
                          </a:solidFill>
                          <a:effectLst/>
                          <a:latin typeface="華康細圓體" panose="020F0309000000000000" pitchFamily="49" charset="-120"/>
                          <a:ea typeface="華康細圓體" panose="020F0309000000000000" pitchFamily="49" charset="-120"/>
                        </a:rPr>
                        <a:t>總計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400" b="0" i="0" u="none" strike="noStrike">
                          <a:solidFill>
                            <a:srgbClr val="000000"/>
                          </a:solidFill>
                          <a:effectLst/>
                          <a:latin typeface="華康細圓體" panose="020F0309000000000000" pitchFamily="49" charset="-120"/>
                          <a:ea typeface="華康細圓體" panose="020F0309000000000000" pitchFamily="49" charset="-120"/>
                        </a:rPr>
                        <a:t>106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400" b="0" i="0" u="none" strike="noStrike">
                          <a:solidFill>
                            <a:srgbClr val="000000"/>
                          </a:solidFill>
                          <a:effectLst/>
                          <a:latin typeface="華康細圓體" panose="020F0309000000000000" pitchFamily="49" charset="-120"/>
                          <a:ea typeface="華康細圓體" panose="020F0309000000000000" pitchFamily="49" charset="-120"/>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400" b="0" i="0" u="none" strike="noStrike">
                          <a:solidFill>
                            <a:srgbClr val="000000"/>
                          </a:solidFill>
                          <a:effectLst/>
                          <a:latin typeface="華康細圓體" panose="020F0309000000000000" pitchFamily="49" charset="-120"/>
                          <a:ea typeface="華康細圓體" panose="020F0309000000000000" pitchFamily="49" charset="-12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400" b="0" i="0" u="none" strike="noStrike">
                          <a:solidFill>
                            <a:srgbClr val="000000"/>
                          </a:solidFill>
                          <a:effectLst/>
                          <a:latin typeface="華康細圓體" panose="020F0309000000000000" pitchFamily="49" charset="-120"/>
                          <a:ea typeface="華康細圓體" panose="020F0309000000000000" pitchFamily="49" charset="-120"/>
                        </a:rPr>
                        <a:t>372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400" b="0" i="0" u="none" strike="noStrike" dirty="0">
                          <a:solidFill>
                            <a:srgbClr val="000000"/>
                          </a:solidFill>
                          <a:effectLst/>
                          <a:latin typeface="華康細圓體" panose="020F0309000000000000" pitchFamily="49" charset="-120"/>
                          <a:ea typeface="華康細圓體" panose="020F0309000000000000" pitchFamily="49" charset="-120"/>
                        </a:rPr>
                        <a:t>499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2428892"/>
                  </a:ext>
                </a:extLst>
              </a:tr>
            </a:tbl>
          </a:graphicData>
        </a:graphic>
      </p:graphicFrame>
      <p:sp>
        <p:nvSpPr>
          <p:cNvPr id="7" name="文字方塊 6"/>
          <p:cNvSpPr txBox="1"/>
          <p:nvPr/>
        </p:nvSpPr>
        <p:spPr>
          <a:xfrm>
            <a:off x="0" y="4519872"/>
            <a:ext cx="523982" cy="830997"/>
          </a:xfrm>
          <a:prstGeom prst="rect">
            <a:avLst/>
          </a:prstGeom>
          <a:noFill/>
        </p:spPr>
        <p:txBody>
          <a:bodyPr wrap="square" rtlCol="0">
            <a:spAutoFit/>
          </a:bodyPr>
          <a:lstStyle/>
          <a:p>
            <a:r>
              <a:rPr lang="zh-TW" altLang="en-US" sz="2400" dirty="0" smtClean="0">
                <a:solidFill>
                  <a:srgbClr val="FF0000"/>
                </a:solidFill>
                <a:latin typeface="華康細圓體" panose="020F0309000000000000" pitchFamily="49" charset="-120"/>
                <a:ea typeface="華康細圓體" panose="020F0309000000000000" pitchFamily="49" charset="-120"/>
              </a:rPr>
              <a:t>出土</a:t>
            </a:r>
            <a:endParaRPr lang="zh-TW" altLang="en-US" sz="2400" dirty="0">
              <a:solidFill>
                <a:srgbClr val="FF0000"/>
              </a:solidFill>
              <a:latin typeface="華康細圓體" panose="020F0309000000000000" pitchFamily="49" charset="-120"/>
              <a:ea typeface="華康細圓體" panose="020F0309000000000000" pitchFamily="49" charset="-120"/>
            </a:endParaRPr>
          </a:p>
        </p:txBody>
      </p:sp>
      <p:sp>
        <p:nvSpPr>
          <p:cNvPr id="14" name="文字方塊 13"/>
          <p:cNvSpPr txBox="1"/>
          <p:nvPr/>
        </p:nvSpPr>
        <p:spPr>
          <a:xfrm>
            <a:off x="4222464" y="3080672"/>
            <a:ext cx="813371" cy="461665"/>
          </a:xfrm>
          <a:prstGeom prst="rect">
            <a:avLst/>
          </a:prstGeom>
          <a:noFill/>
        </p:spPr>
        <p:txBody>
          <a:bodyPr wrap="square" rtlCol="0">
            <a:spAutoFit/>
          </a:bodyPr>
          <a:lstStyle/>
          <a:p>
            <a:r>
              <a:rPr lang="zh-TW" altLang="en-US" sz="2400" dirty="0" smtClean="0">
                <a:solidFill>
                  <a:srgbClr val="FF0000"/>
                </a:solidFill>
                <a:latin typeface="華康細圓體" panose="020F0309000000000000" pitchFamily="49" charset="-120"/>
                <a:ea typeface="華康細圓體" panose="020F0309000000000000" pitchFamily="49" charset="-120"/>
              </a:rPr>
              <a:t>需土</a:t>
            </a:r>
            <a:endParaRPr lang="zh-TW" altLang="en-US" sz="2400" dirty="0">
              <a:solidFill>
                <a:srgbClr val="FF0000"/>
              </a:solidFill>
              <a:latin typeface="華康細圓體" panose="020F0309000000000000" pitchFamily="49" charset="-120"/>
              <a:ea typeface="華康細圓體" panose="020F0309000000000000" pitchFamily="49" charset="-120"/>
            </a:endParaRPr>
          </a:p>
        </p:txBody>
      </p:sp>
      <p:sp>
        <p:nvSpPr>
          <p:cNvPr id="15" name="文字方塊 14"/>
          <p:cNvSpPr txBox="1"/>
          <p:nvPr/>
        </p:nvSpPr>
        <p:spPr>
          <a:xfrm>
            <a:off x="6468026" y="3202445"/>
            <a:ext cx="2455310" cy="338554"/>
          </a:xfrm>
          <a:prstGeom prst="rect">
            <a:avLst/>
          </a:prstGeom>
          <a:noFill/>
        </p:spPr>
        <p:txBody>
          <a:bodyPr wrap="square" rtlCol="0">
            <a:spAutoFit/>
          </a:bodyPr>
          <a:lstStyle/>
          <a:p>
            <a:r>
              <a:rPr lang="en-US" altLang="zh-TW" sz="1600" b="1" dirty="0" smtClean="0">
                <a:solidFill>
                  <a:srgbClr val="FF0000"/>
                </a:solidFill>
                <a:latin typeface="華康細圓體" panose="020F0309000000000000" pitchFamily="49" charset="-120"/>
                <a:ea typeface="華康細圓體" panose="020F0309000000000000" pitchFamily="49" charset="-120"/>
              </a:rPr>
              <a:t>2017/01/01~2017/08/27</a:t>
            </a:r>
            <a:endParaRPr lang="zh-TW" altLang="en-US" sz="1600" b="1" dirty="0">
              <a:solidFill>
                <a:srgbClr val="FF0000"/>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21745895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33C5BBE7-3638-4C4F-8058-01916ABC9BBE}" type="slidenum">
              <a:rPr kumimoji="0" lang="zh-TW" altLang="en-US">
                <a:solidFill>
                  <a:schemeClr val="bg1"/>
                </a:solidFill>
                <a:latin typeface="華康細圓體(P)" panose="020F0300000000000000" pitchFamily="34" charset="-120"/>
                <a:ea typeface="華康細圓體(P)" panose="020F0300000000000000" pitchFamily="34" charset="-120"/>
              </a:rPr>
              <a:pPr/>
              <a:t>37</a:t>
            </a:fld>
            <a:endParaRPr kumimoji="0" lang="en-US" altLang="zh-TW">
              <a:solidFill>
                <a:schemeClr val="bg1"/>
              </a:solidFill>
              <a:latin typeface="華康細圓體(P)" panose="020F0300000000000000" pitchFamily="34" charset="-120"/>
              <a:ea typeface="華康細圓體(P)" panose="020F0300000000000000" pitchFamily="34" charset="-120"/>
            </a:endParaRPr>
          </a:p>
        </p:txBody>
      </p:sp>
      <p:sp>
        <p:nvSpPr>
          <p:cNvPr id="58371" name="文字方塊 4"/>
          <p:cNvSpPr txBox="1">
            <a:spLocks noChangeArrowheads="1"/>
          </p:cNvSpPr>
          <p:nvPr/>
        </p:nvSpPr>
        <p:spPr bwMode="auto">
          <a:xfrm>
            <a:off x="334963" y="890588"/>
            <a:ext cx="85883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a:buFont typeface="Arial" panose="020B0604020202020204" pitchFamily="34" charset="0"/>
              <a:buChar char="•"/>
            </a:pPr>
            <a:r>
              <a:rPr kumimoji="0" lang="zh-TW" altLang="en-US" sz="2800" dirty="0">
                <a:latin typeface="華康細圓體(P)" panose="020F0300000000000000" pitchFamily="34" charset="-120"/>
                <a:ea typeface="華康細圓體(P)" panose="020F0300000000000000" pitchFamily="34" charset="-120"/>
              </a:rPr>
              <a:t>資訊服務中心</a:t>
            </a:r>
            <a:r>
              <a:rPr kumimoji="0" lang="zh-TW" altLang="en-US" sz="2800" dirty="0">
                <a:solidFill>
                  <a:srgbClr val="FF0000"/>
                </a:solidFill>
                <a:latin typeface="華康細圓體(P)" panose="020F0300000000000000" pitchFamily="34" charset="-120"/>
                <a:ea typeface="華康細圓體(P)" panose="020F0300000000000000" pitchFamily="34" charset="-120"/>
              </a:rPr>
              <a:t>每季將彙整</a:t>
            </a:r>
            <a:r>
              <a:rPr kumimoji="0" lang="zh-TW" altLang="en-US" sz="2800" dirty="0">
                <a:latin typeface="華康細圓體(P)" panose="020F0300000000000000" pitchFamily="34" charset="-120"/>
                <a:ea typeface="華康細圓體(P)" panose="020F0300000000000000" pitchFamily="34" charset="-120"/>
              </a:rPr>
              <a:t>兩階段申報資料中完成土方交換之成果，並公告於網站上。</a:t>
            </a:r>
            <a:endParaRPr kumimoji="0" lang="en-US" altLang="zh-TW" sz="2800" dirty="0">
              <a:latin typeface="華康細圓體(P)" panose="020F0300000000000000" pitchFamily="34" charset="-120"/>
              <a:ea typeface="華康細圓體(P)" panose="020F0300000000000000" pitchFamily="34" charset="-120"/>
            </a:endParaRPr>
          </a:p>
          <a:p>
            <a:pPr>
              <a:buFont typeface="Arial" panose="020B0604020202020204" pitchFamily="34" charset="0"/>
              <a:buChar char="•"/>
            </a:pPr>
            <a:r>
              <a:rPr kumimoji="0" lang="zh-TW" altLang="en-US" sz="2800" dirty="0">
                <a:latin typeface="華康細圓體(P)" panose="020F0300000000000000" pitchFamily="34" charset="-120"/>
                <a:ea typeface="華康細圓體(P)" panose="020F0300000000000000" pitchFamily="34" charset="-120"/>
              </a:rPr>
              <a:t>使用者可自行登入查詢目前現況，後續會擷取重要資訊置於首頁。</a:t>
            </a:r>
            <a:endParaRPr kumimoji="0" lang="en-US" altLang="zh-TW" sz="2800" dirty="0">
              <a:latin typeface="華康細圓體(P)" panose="020F0300000000000000" pitchFamily="34" charset="-120"/>
              <a:ea typeface="華康細圓體(P)" panose="020F0300000000000000" pitchFamily="34" charset="-120"/>
            </a:endParaRPr>
          </a:p>
        </p:txBody>
      </p:sp>
      <p:pic>
        <p:nvPicPr>
          <p:cNvPr id="58372"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050" y="2773363"/>
            <a:ext cx="7697788" cy="3367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dirty="0" smtClean="0">
                <a:solidFill>
                  <a:schemeClr val="bg1"/>
                </a:solidFill>
                <a:latin typeface="華康細圓體" panose="020F0309000000000000" pitchFamily="49" charset="-120"/>
                <a:ea typeface="華康細圓體" panose="020F0309000000000000" pitchFamily="49" charset="-120"/>
              </a:rPr>
              <a:t>每季彙整土方交換成果</a:t>
            </a:r>
            <a:endParaRPr lang="zh-TW" altLang="en-US" sz="3600" dirty="0">
              <a:solidFill>
                <a:schemeClr val="bg1"/>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42918406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kumimoji="0" lang="zh-TW" altLang="en-US" sz="3600" dirty="0">
                <a:solidFill>
                  <a:schemeClr val="bg1"/>
                </a:solidFill>
                <a:latin typeface="華康細圓體(P)" panose="020F0300000000000000" pitchFamily="34" charset="-120"/>
                <a:ea typeface="華康細圓體(P)" panose="020F0300000000000000" pitchFamily="34" charset="-120"/>
              </a:rPr>
              <a:t>強化土方交換成果檢核成果配套機制構想</a:t>
            </a:r>
          </a:p>
        </p:txBody>
      </p:sp>
      <p:sp>
        <p:nvSpPr>
          <p:cNvPr id="64517" name="投影片編號版面配置區 3"/>
          <p:cNvSpPr txBox="1">
            <a:spLocks noGrp="1"/>
          </p:cNvSpPr>
          <p:nvPr/>
        </p:nvSpPr>
        <p:spPr bwMode="auto">
          <a:xfrm>
            <a:off x="8321675" y="6356350"/>
            <a:ext cx="71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algn="r"/>
            <a:fld id="{2DE3A807-E269-4D62-9DEA-DC6AE2075AEA}" type="slidenum">
              <a:rPr kumimoji="0" lang="zh-TW" altLang="en-US">
                <a:solidFill>
                  <a:schemeClr val="bg1"/>
                </a:solidFill>
                <a:latin typeface="華康細圓體(P)" panose="020F0300000000000000" pitchFamily="34" charset="-120"/>
                <a:ea typeface="華康細圓體(P)" panose="020F0300000000000000" pitchFamily="34" charset="-120"/>
              </a:rPr>
              <a:pPr algn="r"/>
              <a:t>38</a:t>
            </a:fld>
            <a:endParaRPr kumimoji="0" lang="en-US" altLang="zh-TW">
              <a:solidFill>
                <a:schemeClr val="bg1"/>
              </a:solidFill>
              <a:latin typeface="華康細圓體(P)" panose="020F0300000000000000" pitchFamily="34" charset="-120"/>
              <a:ea typeface="華康細圓體(P)" panose="020F0300000000000000" pitchFamily="34" charset="-120"/>
            </a:endParaRPr>
          </a:p>
        </p:txBody>
      </p:sp>
      <p:graphicFrame>
        <p:nvGraphicFramePr>
          <p:cNvPr id="64579" name="Group 67"/>
          <p:cNvGraphicFramePr>
            <a:graphicFrameLocks noGrp="1"/>
          </p:cNvGraphicFramePr>
          <p:nvPr>
            <p:ph sz="half" idx="4294967295"/>
            <p:extLst>
              <p:ext uri="{D42A27DB-BD31-4B8C-83A1-F6EECF244321}">
                <p14:modId xmlns:p14="http://schemas.microsoft.com/office/powerpoint/2010/main" val="3850559458"/>
              </p:ext>
            </p:extLst>
          </p:nvPr>
        </p:nvGraphicFramePr>
        <p:xfrm>
          <a:off x="520700" y="1668463"/>
          <a:ext cx="5186363" cy="3108834"/>
        </p:xfrm>
        <a:graphic>
          <a:graphicData uri="http://schemas.openxmlformats.org/drawingml/2006/table">
            <a:tbl>
              <a:tblPr/>
              <a:tblGrid>
                <a:gridCol w="1728788">
                  <a:extLst>
                    <a:ext uri="{9D8B030D-6E8A-4147-A177-3AD203B41FA5}">
                      <a16:colId xmlns:a16="http://schemas.microsoft.com/office/drawing/2014/main" xmlns="" val="20000"/>
                    </a:ext>
                  </a:extLst>
                </a:gridCol>
                <a:gridCol w="1728787">
                  <a:extLst>
                    <a:ext uri="{9D8B030D-6E8A-4147-A177-3AD203B41FA5}">
                      <a16:colId xmlns:a16="http://schemas.microsoft.com/office/drawing/2014/main" xmlns="" val="20001"/>
                    </a:ext>
                  </a:extLst>
                </a:gridCol>
                <a:gridCol w="1728788">
                  <a:extLst>
                    <a:ext uri="{9D8B030D-6E8A-4147-A177-3AD203B41FA5}">
                      <a16:colId xmlns:a16="http://schemas.microsoft.com/office/drawing/2014/main" xmlns="" val="20002"/>
                    </a:ext>
                  </a:extLst>
                </a:gridCol>
              </a:tblGrid>
              <a:tr h="3476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zh-TW" altLang="en-US" sz="2400" b="1" i="0" u="none" strike="noStrike" cap="none" normalizeH="0" baseline="0" dirty="0" smtClean="0">
                          <a:ln>
                            <a:noFill/>
                          </a:ln>
                          <a:solidFill>
                            <a:schemeClr val="tx1"/>
                          </a:solidFill>
                          <a:effectLst/>
                          <a:latin typeface="華康細圓體" panose="020F0309000000000000" pitchFamily="49" charset="-120"/>
                          <a:ea typeface="華康細圓體" panose="020F0309000000000000" pitchFamily="49" charset="-120"/>
                        </a:rPr>
                        <a:t>二階段</a:t>
                      </a: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zh-TW" altLang="en-US" sz="2400" b="1" i="0" u="none" strike="noStrike" cap="none" normalizeH="0" baseline="0" dirty="0" smtClean="0">
                          <a:ln>
                            <a:noFill/>
                          </a:ln>
                          <a:solidFill>
                            <a:schemeClr val="tx1"/>
                          </a:solidFill>
                          <a:effectLst/>
                          <a:latin typeface="華康細圓體" panose="020F0309000000000000" pitchFamily="49" charset="-120"/>
                          <a:ea typeface="華康細圓體" panose="020F0309000000000000" pitchFamily="49" charset="-120"/>
                        </a:rPr>
                        <a:t>申報</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zh-TW" altLang="en-US" sz="2400" b="1" i="0" u="none" strike="noStrike" cap="none" normalizeH="0" baseline="0" smtClean="0">
                          <a:ln>
                            <a:noFill/>
                          </a:ln>
                          <a:solidFill>
                            <a:schemeClr val="tx1"/>
                          </a:solidFill>
                          <a:effectLst/>
                          <a:latin typeface="華康細圓體" panose="020F0309000000000000" pitchFamily="49" charset="-120"/>
                          <a:ea typeface="華康細圓體" panose="020F0309000000000000" pitchFamily="49" charset="-120"/>
                        </a:rPr>
                        <a:t>土方交換</a:t>
                      </a: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zh-TW" altLang="en-US" sz="2400" b="1" i="0" u="none" strike="noStrike" cap="none" normalizeH="0" baseline="0" smtClean="0">
                          <a:ln>
                            <a:noFill/>
                          </a:ln>
                          <a:solidFill>
                            <a:schemeClr val="tx1"/>
                          </a:solidFill>
                          <a:effectLst/>
                          <a:latin typeface="華康細圓體" panose="020F0309000000000000" pitchFamily="49" charset="-120"/>
                          <a:ea typeface="華康細圓體" panose="020F0309000000000000" pitchFamily="49" charset="-120"/>
                        </a:rPr>
                        <a:t>申報</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zh-TW" altLang="en-US" sz="2400" b="1" i="0" u="none" strike="noStrike" cap="none" normalizeH="0" baseline="0" dirty="0" smtClean="0">
                          <a:ln>
                            <a:noFill/>
                          </a:ln>
                          <a:solidFill>
                            <a:schemeClr val="tx1"/>
                          </a:solidFill>
                          <a:effectLst/>
                          <a:latin typeface="華康細圓體" panose="020F0309000000000000" pitchFamily="49" charset="-120"/>
                          <a:ea typeface="華康細圓體" panose="020F0309000000000000" pitchFamily="49" charset="-120"/>
                        </a:rPr>
                        <a:t>土方交換</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588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zh-TW" altLang="en-US" sz="2400" b="1" i="0" u="none" strike="noStrike" cap="none" normalizeH="0" baseline="0" smtClean="0">
                          <a:ln>
                            <a:noFill/>
                          </a:ln>
                          <a:solidFill>
                            <a:schemeClr val="tx1"/>
                          </a:solidFill>
                          <a:effectLst/>
                          <a:latin typeface="華康細圓體" panose="020F0309000000000000" pitchFamily="49" charset="-120"/>
                          <a:ea typeface="華康細圓體" panose="020F0309000000000000" pitchFamily="49" charset="-12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zh-TW" sz="2400" b="1" i="0" u="none" strike="noStrike" cap="none" normalizeH="0" baseline="0" dirty="0" smtClean="0">
                          <a:ln>
                            <a:noFill/>
                          </a:ln>
                          <a:solidFill>
                            <a:schemeClr val="tx1"/>
                          </a:solidFill>
                          <a:effectLst/>
                          <a:latin typeface="華康細圓體" panose="020F0309000000000000" pitchFamily="49" charset="-120"/>
                          <a:ea typeface="華康細圓體" panose="020F0309000000000000" pitchFamily="49" charset="-120"/>
                        </a:rPr>
                        <a:t>×</a:t>
                      </a:r>
                      <a:endParaRPr kumimoji="0" lang="zh-TW" altLang="en-US" sz="2400" b="1" i="0" u="none" strike="noStrike" cap="none" normalizeH="0" baseline="0" dirty="0" smtClean="0">
                        <a:ln>
                          <a:noFill/>
                        </a:ln>
                        <a:solidFill>
                          <a:schemeClr val="tx1"/>
                        </a:solidFill>
                        <a:effectLst/>
                        <a:latin typeface="華康細圓體" panose="020F0309000000000000" pitchFamily="49" charset="-120"/>
                        <a:ea typeface="華康細圓體" panose="020F0309000000000000" pitchFamily="49"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zh-TW" sz="2400" b="1" i="0" u="none" strike="noStrike" cap="none" normalizeH="0" baseline="0" dirty="0" smtClean="0">
                          <a:ln>
                            <a:noFill/>
                          </a:ln>
                          <a:solidFill>
                            <a:schemeClr val="tx1"/>
                          </a:solidFill>
                          <a:effectLst/>
                          <a:latin typeface="華康細圓體" panose="020F0309000000000000" pitchFamily="49" charset="-120"/>
                          <a:ea typeface="華康細圓體" panose="020F0309000000000000" pitchFamily="49" charset="-120"/>
                        </a:rPr>
                        <a:t>×</a:t>
                      </a:r>
                      <a:endParaRPr kumimoji="0" lang="zh-TW" altLang="en-US" sz="2400" b="1" i="0" u="none" strike="noStrike" cap="none" normalizeH="0" baseline="0" dirty="0" smtClean="0">
                        <a:ln>
                          <a:noFill/>
                        </a:ln>
                        <a:solidFill>
                          <a:schemeClr val="tx1"/>
                        </a:solidFill>
                        <a:effectLst/>
                        <a:latin typeface="華康細圓體" panose="020F0309000000000000" pitchFamily="49" charset="-120"/>
                        <a:ea typeface="華康細圓體" panose="020F0309000000000000" pitchFamily="49"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1"/>
                  </a:ext>
                </a:extLst>
              </a:tr>
              <a:tr h="5572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zh-TW" altLang="en-US" sz="2400" b="1" i="0" u="none" strike="noStrike" cap="none" normalizeH="0" baseline="0" smtClean="0">
                          <a:ln>
                            <a:noFill/>
                          </a:ln>
                          <a:solidFill>
                            <a:schemeClr val="tx1"/>
                          </a:solidFill>
                          <a:effectLst/>
                          <a:latin typeface="華康細圓體" panose="020F0309000000000000" pitchFamily="49" charset="-120"/>
                          <a:ea typeface="華康細圓體" panose="020F0309000000000000" pitchFamily="49" charset="-12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zh-TW" sz="2400" b="1" i="0" u="none" strike="noStrike" cap="none" normalizeH="0" baseline="0" dirty="0" smtClean="0">
                          <a:ln>
                            <a:noFill/>
                          </a:ln>
                          <a:solidFill>
                            <a:srgbClr val="FF0000"/>
                          </a:solidFill>
                          <a:effectLst/>
                          <a:latin typeface="華康細圓體" panose="020F0309000000000000" pitchFamily="49" charset="-120"/>
                          <a:ea typeface="華康細圓體" panose="020F0309000000000000" pitchFamily="49" charset="-120"/>
                        </a:rPr>
                        <a:t>×</a:t>
                      </a:r>
                      <a:endParaRPr kumimoji="0" lang="zh-TW" altLang="en-US" sz="2400" b="1" i="0" u="none" strike="noStrike" cap="none" normalizeH="0" baseline="0" dirty="0" smtClean="0">
                        <a:ln>
                          <a:noFill/>
                        </a:ln>
                        <a:solidFill>
                          <a:srgbClr val="FF0000"/>
                        </a:solidFill>
                        <a:effectLst/>
                        <a:latin typeface="華康細圓體" panose="020F0309000000000000" pitchFamily="49" charset="-120"/>
                        <a:ea typeface="華康細圓體" panose="020F0309000000000000" pitchFamily="49"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zh-TW" altLang="en-US" sz="2400" b="1" i="0" u="none" strike="noStrike" cap="none" normalizeH="0" baseline="0" dirty="0" smtClean="0">
                          <a:ln>
                            <a:noFill/>
                          </a:ln>
                          <a:solidFill>
                            <a:schemeClr val="tx1"/>
                          </a:solidFill>
                          <a:effectLst/>
                          <a:latin typeface="華康細圓體" panose="020F0309000000000000" pitchFamily="49" charset="-120"/>
                          <a:ea typeface="華康細圓體" panose="020F0309000000000000" pitchFamily="49" charset="-12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10002"/>
                  </a:ext>
                </a:extLst>
              </a:tr>
              <a:tr h="5588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zh-TW" altLang="en-US" sz="2400" b="1" i="0" u="none" strike="noStrike" cap="none" normalizeH="0" baseline="0" smtClean="0">
                          <a:ln>
                            <a:noFill/>
                          </a:ln>
                          <a:solidFill>
                            <a:schemeClr val="tx1"/>
                          </a:solidFill>
                          <a:effectLst/>
                          <a:latin typeface="華康細圓體" panose="020F0309000000000000" pitchFamily="49" charset="-120"/>
                          <a:ea typeface="華康細圓體" panose="020F0309000000000000" pitchFamily="49" charset="-12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zh-TW" altLang="en-US" sz="2400" b="1" i="0" u="none" strike="noStrike" cap="none" normalizeH="0" baseline="0" dirty="0" smtClean="0">
                          <a:ln>
                            <a:noFill/>
                          </a:ln>
                          <a:solidFill>
                            <a:srgbClr val="006600"/>
                          </a:solidFill>
                          <a:effectLst/>
                          <a:latin typeface="華康細圓體" panose="020F0309000000000000" pitchFamily="49" charset="-120"/>
                          <a:ea typeface="華康細圓體" panose="020F0309000000000000" pitchFamily="49" charset="-12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zh-TW" sz="2400" b="1" i="0" u="none" strike="noStrike" cap="none" normalizeH="0" baseline="0" dirty="0" smtClean="0">
                          <a:ln>
                            <a:noFill/>
                          </a:ln>
                          <a:solidFill>
                            <a:schemeClr val="tx1"/>
                          </a:solidFill>
                          <a:effectLst/>
                          <a:latin typeface="華康細圓體" panose="020F0309000000000000" pitchFamily="49" charset="-120"/>
                          <a:ea typeface="華康細圓體" panose="020F0309000000000000" pitchFamily="49" charset="-120"/>
                        </a:rPr>
                        <a:t>×</a:t>
                      </a:r>
                      <a:endParaRPr kumimoji="0" lang="zh-TW" altLang="en-US" sz="2400" b="1" i="0" u="none" strike="noStrike" cap="none" normalizeH="0" baseline="0" dirty="0" smtClean="0">
                        <a:ln>
                          <a:noFill/>
                        </a:ln>
                        <a:solidFill>
                          <a:schemeClr val="tx1"/>
                        </a:solidFill>
                        <a:effectLst/>
                        <a:latin typeface="華康細圓體" panose="020F0309000000000000" pitchFamily="49" charset="-120"/>
                        <a:ea typeface="華康細圓體" panose="020F0309000000000000" pitchFamily="49"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10003"/>
                  </a:ext>
                </a:extLst>
              </a:tr>
              <a:tr h="5572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zh-TW" altLang="en-US" sz="2400" b="1" i="0" u="none" strike="noStrike" cap="none" normalizeH="0" baseline="0" smtClean="0">
                          <a:ln>
                            <a:noFill/>
                          </a:ln>
                          <a:solidFill>
                            <a:schemeClr val="tx1"/>
                          </a:solidFill>
                          <a:effectLst/>
                          <a:latin typeface="華康細圓體" panose="020F0309000000000000" pitchFamily="49" charset="-120"/>
                          <a:ea typeface="華康細圓體" panose="020F0309000000000000" pitchFamily="49" charset="-12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zh-TW" altLang="en-US" sz="2400" b="1" i="0" u="none" strike="noStrike" cap="none" normalizeH="0" baseline="0" dirty="0" smtClean="0">
                          <a:ln>
                            <a:noFill/>
                          </a:ln>
                          <a:solidFill>
                            <a:schemeClr val="tx1"/>
                          </a:solidFill>
                          <a:effectLst/>
                          <a:latin typeface="華康細圓體" panose="020F0309000000000000" pitchFamily="49" charset="-120"/>
                          <a:ea typeface="華康細圓體" panose="020F0309000000000000" pitchFamily="49"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zh-TW" altLang="en-US" sz="2400" b="1" i="0" u="none" strike="noStrike" cap="none" normalizeH="0" baseline="0" dirty="0" smtClean="0">
                          <a:ln>
                            <a:noFill/>
                          </a:ln>
                          <a:solidFill>
                            <a:schemeClr val="tx1"/>
                          </a:solidFill>
                          <a:effectLst/>
                          <a:latin typeface="華康細圓體" panose="020F0309000000000000" pitchFamily="49" charset="-120"/>
                          <a:ea typeface="華康細圓體" panose="020F0309000000000000" pitchFamily="49" charset="-12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4"/>
                  </a:ext>
                </a:extLst>
              </a:tr>
            </a:tbl>
          </a:graphicData>
        </a:graphic>
      </p:graphicFrame>
      <p:sp>
        <p:nvSpPr>
          <p:cNvPr id="64554" name="Text Box 42"/>
          <p:cNvSpPr txBox="1">
            <a:spLocks noChangeArrowheads="1"/>
          </p:cNvSpPr>
          <p:nvPr/>
        </p:nvSpPr>
        <p:spPr bwMode="auto">
          <a:xfrm>
            <a:off x="520700" y="1044575"/>
            <a:ext cx="597535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zh-TW" altLang="en-US" sz="2400" b="1">
                <a:latin typeface="華康細圓體" panose="020F0309000000000000" pitchFamily="49" charset="-120"/>
                <a:ea typeface="華康細圓體" panose="020F0309000000000000" pitchFamily="49" charset="-120"/>
              </a:rPr>
              <a:t>符合應申報土方交換之申報及實際交換情形</a:t>
            </a:r>
          </a:p>
        </p:txBody>
      </p:sp>
      <p:sp>
        <p:nvSpPr>
          <p:cNvPr id="64580" name="Rectangle 68"/>
          <p:cNvSpPr>
            <a:spLocks noChangeArrowheads="1"/>
          </p:cNvSpPr>
          <p:nvPr/>
        </p:nvSpPr>
        <p:spPr bwMode="auto">
          <a:xfrm>
            <a:off x="800100" y="5018088"/>
            <a:ext cx="374650" cy="271462"/>
          </a:xfrm>
          <a:prstGeom prst="rect">
            <a:avLst/>
          </a:prstGeom>
          <a:solidFill>
            <a:srgbClr val="FF0000"/>
          </a:solidFill>
          <a:ln>
            <a:noFill/>
          </a:ln>
          <a:effectLst>
            <a:prstShdw prst="shdw17" dist="17961" dir="2700000">
              <a:srgbClr val="FFFFCC">
                <a:gamma/>
                <a:shade val="60000"/>
                <a:invGamma/>
              </a:srgbClr>
            </a:prstShdw>
          </a:effectLst>
          <a:extLst/>
        </p:spPr>
        <p:txBody>
          <a:bodyPr wrap="none" anchor="ctr"/>
          <a:lstStyle/>
          <a:p>
            <a:endParaRPr lang="zh-TW" altLang="en-US">
              <a:latin typeface="華康細圓體" panose="020F0309000000000000" pitchFamily="49" charset="-120"/>
              <a:ea typeface="華康細圓體" panose="020F0309000000000000" pitchFamily="49" charset="-120"/>
            </a:endParaRPr>
          </a:p>
        </p:txBody>
      </p:sp>
      <p:sp>
        <p:nvSpPr>
          <p:cNvPr id="64581" name="Rectangle 69"/>
          <p:cNvSpPr>
            <a:spLocks noChangeArrowheads="1"/>
          </p:cNvSpPr>
          <p:nvPr/>
        </p:nvSpPr>
        <p:spPr bwMode="auto">
          <a:xfrm>
            <a:off x="808038" y="5554663"/>
            <a:ext cx="374650" cy="271462"/>
          </a:xfrm>
          <a:prstGeom prst="rect">
            <a:avLst/>
          </a:prstGeom>
          <a:solidFill>
            <a:srgbClr val="FFC000"/>
          </a:solidFill>
          <a:ln>
            <a:noFill/>
          </a:ln>
          <a:effectLst>
            <a:prstShdw prst="shdw17" dist="17961" dir="2700000">
              <a:srgbClr val="CCFFCC">
                <a:gamma/>
                <a:shade val="60000"/>
                <a:invGamma/>
              </a:srgbClr>
            </a:prstShdw>
          </a:effectLst>
          <a:extLst/>
        </p:spPr>
        <p:txBody>
          <a:bodyPr wrap="none" anchor="ctr"/>
          <a:lstStyle/>
          <a:p>
            <a:endParaRPr lang="zh-TW" altLang="en-US">
              <a:latin typeface="華康細圓體" panose="020F0309000000000000" pitchFamily="49" charset="-120"/>
              <a:ea typeface="華康細圓體" panose="020F0309000000000000" pitchFamily="49" charset="-120"/>
            </a:endParaRPr>
          </a:p>
        </p:txBody>
      </p:sp>
      <p:sp>
        <p:nvSpPr>
          <p:cNvPr id="64582" name="Rectangle 70"/>
          <p:cNvSpPr>
            <a:spLocks noChangeArrowheads="1"/>
          </p:cNvSpPr>
          <p:nvPr/>
        </p:nvSpPr>
        <p:spPr bwMode="auto">
          <a:xfrm>
            <a:off x="815975" y="5918200"/>
            <a:ext cx="374650" cy="271463"/>
          </a:xfrm>
          <a:prstGeom prst="rect">
            <a:avLst/>
          </a:prstGeom>
          <a:solidFill>
            <a:srgbClr val="92D050"/>
          </a:solidFill>
          <a:ln>
            <a:noFill/>
          </a:ln>
          <a:effectLst>
            <a:prstShdw prst="shdw17" dist="17961" dir="2700000">
              <a:srgbClr val="CCFFFF">
                <a:gamma/>
                <a:shade val="60000"/>
                <a:invGamma/>
              </a:srgbClr>
            </a:prstShdw>
          </a:effectLst>
        </p:spPr>
        <p:txBody>
          <a:bodyPr wrap="none" anchor="ctr"/>
          <a:lstStyle/>
          <a:p>
            <a:endParaRPr lang="zh-TW" altLang="en-US">
              <a:latin typeface="華康細圓體" panose="020F0309000000000000" pitchFamily="49" charset="-120"/>
              <a:ea typeface="華康細圓體" panose="020F0309000000000000" pitchFamily="49" charset="-120"/>
            </a:endParaRPr>
          </a:p>
        </p:txBody>
      </p:sp>
      <p:sp>
        <p:nvSpPr>
          <p:cNvPr id="64583" name="Text Box 71"/>
          <p:cNvSpPr txBox="1">
            <a:spLocks noChangeArrowheads="1"/>
          </p:cNvSpPr>
          <p:nvPr/>
        </p:nvSpPr>
        <p:spPr bwMode="auto">
          <a:xfrm>
            <a:off x="1346200" y="4843463"/>
            <a:ext cx="7313613" cy="6413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zh-TW" altLang="en-US" b="1">
                <a:solidFill>
                  <a:srgbClr val="FF0000"/>
                </a:solidFill>
                <a:latin typeface="華康細圓體" panose="020F0309000000000000" pitchFamily="49" charset="-120"/>
                <a:ea typeface="華康細圓體" panose="020F0309000000000000" pitchFamily="49" charset="-120"/>
              </a:rPr>
              <a:t>定期公布工程名稱及單位</a:t>
            </a:r>
            <a:r>
              <a:rPr lang="zh-TW" altLang="en-US" b="1">
                <a:latin typeface="華康細圓體" panose="020F0309000000000000" pitchFamily="49" charset="-120"/>
                <a:ea typeface="華康細圓體" panose="020F0309000000000000" pitchFamily="49" charset="-120"/>
              </a:rPr>
              <a:t>，依要點第</a:t>
            </a:r>
            <a:r>
              <a:rPr lang="en-US" altLang="zh-TW" b="1">
                <a:latin typeface="華康細圓體" panose="020F0309000000000000" pitchFamily="49" charset="-120"/>
                <a:ea typeface="華康細圓體" panose="020F0309000000000000" pitchFamily="49" charset="-120"/>
              </a:rPr>
              <a:t>13</a:t>
            </a:r>
            <a:r>
              <a:rPr lang="zh-TW" altLang="en-US" b="1">
                <a:latin typeface="華康細圓體" panose="020F0309000000000000" pitchFamily="49" charset="-120"/>
                <a:ea typeface="華康細圓體" panose="020F0309000000000000" pitchFamily="49" charset="-120"/>
              </a:rPr>
              <a:t>點規定，定期函請工程主管機關檢討辦理，必要時得提報本部營建土方處理協調專案小組報告或討論。</a:t>
            </a:r>
          </a:p>
        </p:txBody>
      </p:sp>
      <p:sp>
        <p:nvSpPr>
          <p:cNvPr id="64584" name="Text Box 72"/>
          <p:cNvSpPr txBox="1">
            <a:spLocks noChangeArrowheads="1"/>
          </p:cNvSpPr>
          <p:nvPr/>
        </p:nvSpPr>
        <p:spPr bwMode="auto">
          <a:xfrm>
            <a:off x="1327150" y="5462588"/>
            <a:ext cx="6229350" cy="396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zh-TW" altLang="en-US" b="1">
                <a:latin typeface="華康細圓體" panose="020F0309000000000000" pitchFamily="49" charset="-120"/>
                <a:ea typeface="華康細圓體" panose="020F0309000000000000" pitchFamily="49" charset="-120"/>
              </a:rPr>
              <a:t>由本部函請主管機關，針對工程主辦及主管人員，</a:t>
            </a:r>
            <a:r>
              <a:rPr lang="zh-TW" altLang="en-US" sz="2000" b="1">
                <a:solidFill>
                  <a:srgbClr val="006600"/>
                </a:solidFill>
                <a:latin typeface="華康細圓體" panose="020F0309000000000000" pitchFamily="49" charset="-120"/>
                <a:ea typeface="華康細圓體" panose="020F0309000000000000" pitchFamily="49" charset="-120"/>
              </a:rPr>
              <a:t>酌予獎勵</a:t>
            </a:r>
          </a:p>
        </p:txBody>
      </p:sp>
      <p:sp>
        <p:nvSpPr>
          <p:cNvPr id="64585" name="Text Box 73"/>
          <p:cNvSpPr txBox="1">
            <a:spLocks noChangeArrowheads="1"/>
          </p:cNvSpPr>
          <p:nvPr/>
        </p:nvSpPr>
        <p:spPr bwMode="auto">
          <a:xfrm>
            <a:off x="1343025" y="5838825"/>
            <a:ext cx="6229350" cy="396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zh-TW" altLang="en-US" b="1">
                <a:latin typeface="華康細圓體" panose="020F0309000000000000" pitchFamily="49" charset="-120"/>
                <a:ea typeface="華康細圓體" panose="020F0309000000000000" pitchFamily="49" charset="-120"/>
              </a:rPr>
              <a:t>由本部函請主管機關，針對工程主辦及主管人員，</a:t>
            </a:r>
            <a:r>
              <a:rPr lang="zh-TW" altLang="en-US" sz="2000" b="1">
                <a:solidFill>
                  <a:srgbClr val="0000FF"/>
                </a:solidFill>
                <a:latin typeface="華康細圓體" panose="020F0309000000000000" pitchFamily="49" charset="-120"/>
                <a:ea typeface="華康細圓體" panose="020F0309000000000000" pitchFamily="49" charset="-120"/>
              </a:rPr>
              <a:t>優予獎勵</a:t>
            </a:r>
          </a:p>
        </p:txBody>
      </p:sp>
      <p:sp>
        <p:nvSpPr>
          <p:cNvPr id="64586" name="Text Box 74"/>
          <p:cNvSpPr txBox="1">
            <a:spLocks noChangeArrowheads="1"/>
          </p:cNvSpPr>
          <p:nvPr/>
        </p:nvSpPr>
        <p:spPr bwMode="auto">
          <a:xfrm>
            <a:off x="5973763" y="1697038"/>
            <a:ext cx="2840037" cy="1920875"/>
          </a:xfrm>
          <a:prstGeom prst="rect">
            <a:avLst/>
          </a:prstGeom>
          <a:solidFill>
            <a:srgbClr val="FFCCFF"/>
          </a:solidFill>
          <a:ln>
            <a:noFill/>
          </a:ln>
          <a:effectLst>
            <a:prstShdw prst="shdw17" dist="17961" dir="2700000">
              <a:srgbClr val="FFCC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a:r>
              <a:rPr lang="zh-TW" altLang="en-US" sz="2000" b="1">
                <a:latin typeface="華康細圓體" panose="020F0309000000000000" pitchFamily="49" charset="-120"/>
                <a:ea typeface="華康細圓體" panose="020F0309000000000000" pitchFamily="49" charset="-120"/>
              </a:rPr>
              <a:t>資訊服務中心得依據二申段申報系統資料，篩選符合應申報土方交換之案件，並追踪是否進行土方交換申報及實際交換情形</a:t>
            </a:r>
            <a:r>
              <a:rPr lang="zh-TW" altLang="en-US" b="1">
                <a:latin typeface="華康細圓體" panose="020F0309000000000000" pitchFamily="49" charset="-120"/>
                <a:ea typeface="華康細圓體" panose="020F0309000000000000" pitchFamily="49" charset="-120"/>
              </a:rPr>
              <a:t>。</a:t>
            </a:r>
          </a:p>
        </p:txBody>
      </p:sp>
    </p:spTree>
    <p:extLst>
      <p:ext uri="{BB962C8B-B14F-4D97-AF65-F5344CB8AC3E}">
        <p14:creationId xmlns:p14="http://schemas.microsoft.com/office/powerpoint/2010/main" val="3766349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920596549"/>
              </p:ext>
            </p:extLst>
          </p:nvPr>
        </p:nvGraphicFramePr>
        <p:xfrm>
          <a:off x="287524" y="4334004"/>
          <a:ext cx="8640960" cy="1559296"/>
        </p:xfrm>
        <a:graphic>
          <a:graphicData uri="http://schemas.openxmlformats.org/drawingml/2006/table">
            <a:tbl>
              <a:tblPr firstRow="1" firstCol="1" bandRow="1">
                <a:tableStyleId>{5C22544A-7EE6-4342-B048-85BDC9FD1C3A}</a:tableStyleId>
              </a:tblPr>
              <a:tblGrid>
                <a:gridCol w="576064">
                  <a:extLst>
                    <a:ext uri="{9D8B030D-6E8A-4147-A177-3AD203B41FA5}">
                      <a16:colId xmlns:a16="http://schemas.microsoft.com/office/drawing/2014/main" xmlns="" val="20000"/>
                    </a:ext>
                  </a:extLst>
                </a:gridCol>
                <a:gridCol w="1086389">
                  <a:extLst>
                    <a:ext uri="{9D8B030D-6E8A-4147-A177-3AD203B41FA5}">
                      <a16:colId xmlns:a16="http://schemas.microsoft.com/office/drawing/2014/main" xmlns="" val="20001"/>
                    </a:ext>
                  </a:extLst>
                </a:gridCol>
                <a:gridCol w="713811">
                  <a:extLst>
                    <a:ext uri="{9D8B030D-6E8A-4147-A177-3AD203B41FA5}">
                      <a16:colId xmlns:a16="http://schemas.microsoft.com/office/drawing/2014/main" xmlns="" val="20002"/>
                    </a:ext>
                  </a:extLst>
                </a:gridCol>
                <a:gridCol w="648072">
                  <a:extLst>
                    <a:ext uri="{9D8B030D-6E8A-4147-A177-3AD203B41FA5}">
                      <a16:colId xmlns:a16="http://schemas.microsoft.com/office/drawing/2014/main" xmlns="" val="20003"/>
                    </a:ext>
                  </a:extLst>
                </a:gridCol>
                <a:gridCol w="576064">
                  <a:extLst>
                    <a:ext uri="{9D8B030D-6E8A-4147-A177-3AD203B41FA5}">
                      <a16:colId xmlns:a16="http://schemas.microsoft.com/office/drawing/2014/main" xmlns="" val="20004"/>
                    </a:ext>
                  </a:extLst>
                </a:gridCol>
                <a:gridCol w="576064">
                  <a:extLst>
                    <a:ext uri="{9D8B030D-6E8A-4147-A177-3AD203B41FA5}">
                      <a16:colId xmlns:a16="http://schemas.microsoft.com/office/drawing/2014/main" xmlns="" val="20005"/>
                    </a:ext>
                  </a:extLst>
                </a:gridCol>
                <a:gridCol w="648072">
                  <a:extLst>
                    <a:ext uri="{9D8B030D-6E8A-4147-A177-3AD203B41FA5}">
                      <a16:colId xmlns:a16="http://schemas.microsoft.com/office/drawing/2014/main" xmlns="" val="20006"/>
                    </a:ext>
                  </a:extLst>
                </a:gridCol>
                <a:gridCol w="720080">
                  <a:extLst>
                    <a:ext uri="{9D8B030D-6E8A-4147-A177-3AD203B41FA5}">
                      <a16:colId xmlns:a16="http://schemas.microsoft.com/office/drawing/2014/main" xmlns="" val="20007"/>
                    </a:ext>
                  </a:extLst>
                </a:gridCol>
                <a:gridCol w="792088">
                  <a:extLst>
                    <a:ext uri="{9D8B030D-6E8A-4147-A177-3AD203B41FA5}">
                      <a16:colId xmlns:a16="http://schemas.microsoft.com/office/drawing/2014/main" xmlns="" val="20008"/>
                    </a:ext>
                  </a:extLst>
                </a:gridCol>
                <a:gridCol w="792088">
                  <a:extLst>
                    <a:ext uri="{9D8B030D-6E8A-4147-A177-3AD203B41FA5}">
                      <a16:colId xmlns:a16="http://schemas.microsoft.com/office/drawing/2014/main" xmlns="" val="20009"/>
                    </a:ext>
                  </a:extLst>
                </a:gridCol>
                <a:gridCol w="792088">
                  <a:extLst>
                    <a:ext uri="{9D8B030D-6E8A-4147-A177-3AD203B41FA5}">
                      <a16:colId xmlns:a16="http://schemas.microsoft.com/office/drawing/2014/main" xmlns="" val="20010"/>
                    </a:ext>
                  </a:extLst>
                </a:gridCol>
                <a:gridCol w="720080">
                  <a:extLst>
                    <a:ext uri="{9D8B030D-6E8A-4147-A177-3AD203B41FA5}">
                      <a16:colId xmlns:a16="http://schemas.microsoft.com/office/drawing/2014/main" xmlns="" val="20011"/>
                    </a:ext>
                  </a:extLst>
                </a:gridCol>
              </a:tblGrid>
              <a:tr h="299124">
                <a:tc rowSpan="2">
                  <a:txBody>
                    <a:bodyPr/>
                    <a:lstStyle/>
                    <a:p>
                      <a:pPr>
                        <a:spcAft>
                          <a:spcPts val="0"/>
                        </a:spcAft>
                      </a:pPr>
                      <a:r>
                        <a:rPr lang="zh-TW" sz="1600" kern="100" dirty="0" smtClean="0">
                          <a:effectLst/>
                          <a:latin typeface="華康細圓體(P)" panose="020F0300000000000000" pitchFamily="34" charset="-120"/>
                          <a:ea typeface="華康細圓體(P)" panose="020F0300000000000000" pitchFamily="34" charset="-120"/>
                        </a:rPr>
                        <a:t>工程</a:t>
                      </a:r>
                      <a:r>
                        <a:rPr lang="zh-TW" altLang="en-US" sz="1600" kern="100" dirty="0" smtClean="0">
                          <a:effectLst/>
                          <a:latin typeface="華康細圓體(P)" panose="020F0300000000000000" pitchFamily="34" charset="-120"/>
                          <a:ea typeface="華康細圓體(P)" panose="020F0300000000000000" pitchFamily="34" charset="-120"/>
                        </a:rPr>
                        <a:t>序</a:t>
                      </a:r>
                      <a:r>
                        <a:rPr lang="zh-TW" sz="1600" kern="100" dirty="0" smtClean="0">
                          <a:effectLst/>
                          <a:latin typeface="華康細圓體(P)" panose="020F0300000000000000" pitchFamily="34" charset="-120"/>
                          <a:ea typeface="華康細圓體(P)" panose="020F0300000000000000" pitchFamily="34" charset="-120"/>
                        </a:rPr>
                        <a:t>號</a:t>
                      </a:r>
                      <a:endParaRPr lang="zh-TW" sz="1600" kern="100" dirty="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tc rowSpan="2">
                  <a:txBody>
                    <a:bodyPr/>
                    <a:lstStyle/>
                    <a:p>
                      <a:pPr>
                        <a:spcAft>
                          <a:spcPts val="0"/>
                        </a:spcAft>
                      </a:pPr>
                      <a:r>
                        <a:rPr lang="zh-TW" sz="1600" kern="100" dirty="0">
                          <a:effectLst/>
                          <a:latin typeface="華康細圓體(P)" panose="020F0300000000000000" pitchFamily="34" charset="-120"/>
                          <a:ea typeface="華康細圓體(P)" panose="020F0300000000000000" pitchFamily="34" charset="-120"/>
                        </a:rPr>
                        <a:t>工程名稱</a:t>
                      </a:r>
                      <a:endParaRPr lang="zh-TW" sz="1600" kern="100" dirty="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tc gridSpan="4">
                  <a:txBody>
                    <a:bodyPr/>
                    <a:lstStyle/>
                    <a:p>
                      <a:pPr algn="ctr">
                        <a:spcAft>
                          <a:spcPts val="0"/>
                        </a:spcAft>
                      </a:pPr>
                      <a:r>
                        <a:rPr lang="zh-TW" sz="1600" kern="100" dirty="0">
                          <a:effectLst/>
                          <a:latin typeface="華康細圓體(P)" panose="020F0300000000000000" pitchFamily="34" charset="-120"/>
                          <a:ea typeface="華康細圓體(P)" panose="020F0300000000000000" pitchFamily="34" charset="-120"/>
                        </a:rPr>
                        <a:t>基本資料</a:t>
                      </a:r>
                      <a:endParaRPr lang="zh-TW" sz="1600" kern="100" dirty="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en-US" sz="1600" kern="100" dirty="0">
                          <a:effectLst/>
                          <a:latin typeface="華康細圓體(P)" panose="020F0300000000000000" pitchFamily="34" charset="-120"/>
                          <a:ea typeface="華康細圓體(P)" panose="020F0300000000000000" pitchFamily="34" charset="-120"/>
                        </a:rPr>
                        <a:t> </a:t>
                      </a:r>
                      <a:r>
                        <a:rPr lang="zh-TW" sz="1600" kern="100" dirty="0" smtClean="0">
                          <a:effectLst/>
                          <a:latin typeface="華康細圓體(P)" panose="020F0300000000000000" pitchFamily="34" charset="-120"/>
                          <a:ea typeface="華康細圓體(P)" panose="020F0300000000000000" pitchFamily="34" charset="-120"/>
                        </a:rPr>
                        <a:t>規劃</a:t>
                      </a:r>
                      <a:r>
                        <a:rPr lang="zh-TW" sz="1600" kern="100" dirty="0">
                          <a:effectLst/>
                          <a:latin typeface="華康細圓體(P)" panose="020F0300000000000000" pitchFamily="34" charset="-120"/>
                          <a:ea typeface="華康細圓體(P)" panose="020F0300000000000000" pitchFamily="34" charset="-120"/>
                        </a:rPr>
                        <a:t>設計階段</a:t>
                      </a:r>
                      <a:endParaRPr lang="zh-TW" sz="1600" kern="100" dirty="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tc hMerge="1">
                  <a:txBody>
                    <a:bodyPr/>
                    <a:lstStyle/>
                    <a:p>
                      <a:pPr algn="ctr">
                        <a:spcAft>
                          <a:spcPts val="0"/>
                        </a:spcAft>
                      </a:pP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52" marR="68552" marT="0" marB="0"/>
                </a:tc>
                <a:tc hMerge="1">
                  <a:txBody>
                    <a:bodyPr/>
                    <a:lstStyle/>
                    <a:p>
                      <a:endParaRPr lang="zh-TW" altLang="en-US"/>
                    </a:p>
                  </a:txBody>
                  <a:tcPr/>
                </a:tc>
                <a:tc gridSpan="3">
                  <a:txBody>
                    <a:bodyPr/>
                    <a:lstStyle/>
                    <a:p>
                      <a:pPr algn="ctr">
                        <a:spcAft>
                          <a:spcPts val="0"/>
                        </a:spcAft>
                      </a:pPr>
                      <a:r>
                        <a:rPr lang="zh-TW" sz="1600" kern="100" dirty="0">
                          <a:effectLst/>
                          <a:latin typeface="華康細圓體(P)" panose="020F0300000000000000" pitchFamily="34" charset="-120"/>
                          <a:ea typeface="華康細圓體(P)" panose="020F0300000000000000" pitchFamily="34" charset="-120"/>
                        </a:rPr>
                        <a:t>施工階段</a:t>
                      </a:r>
                      <a:endParaRPr lang="zh-TW" sz="1600" kern="100" dirty="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897371">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600" kern="100" dirty="0">
                          <a:effectLst/>
                          <a:latin typeface="華康細圓體(P)" panose="020F0300000000000000" pitchFamily="34" charset="-120"/>
                          <a:ea typeface="華康細圓體(P)" panose="020F0300000000000000" pitchFamily="34" charset="-120"/>
                        </a:rPr>
                        <a:t>工程起迄日期</a:t>
                      </a:r>
                      <a:endParaRPr lang="zh-TW" sz="1600" kern="100" dirty="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tc>
                  <a:txBody>
                    <a:bodyPr/>
                    <a:lstStyle/>
                    <a:p>
                      <a:pPr algn="ctr">
                        <a:spcAft>
                          <a:spcPts val="0"/>
                        </a:spcAft>
                      </a:pPr>
                      <a:r>
                        <a:rPr lang="zh-TW" sz="1600" kern="100" dirty="0">
                          <a:effectLst/>
                          <a:latin typeface="華康細圓體(P)" panose="020F0300000000000000" pitchFamily="34" charset="-120"/>
                          <a:ea typeface="華康細圓體(P)" panose="020F0300000000000000" pitchFamily="34" charset="-120"/>
                        </a:rPr>
                        <a:t>土方流向</a:t>
                      </a:r>
                      <a:endParaRPr lang="zh-TW" sz="1600" kern="100" dirty="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tc>
                  <a:txBody>
                    <a:bodyPr/>
                    <a:lstStyle/>
                    <a:p>
                      <a:pPr algn="ctr">
                        <a:spcAft>
                          <a:spcPts val="0"/>
                        </a:spcAft>
                      </a:pPr>
                      <a:r>
                        <a:rPr lang="zh-TW" sz="1600" kern="100" dirty="0">
                          <a:effectLst/>
                          <a:latin typeface="華康細圓體(P)" panose="020F0300000000000000" pitchFamily="34" charset="-120"/>
                          <a:ea typeface="華康細圓體(P)" panose="020F0300000000000000" pitchFamily="34" charset="-120"/>
                        </a:rPr>
                        <a:t>土質</a:t>
                      </a:r>
                      <a:endParaRPr lang="zh-TW" sz="1600" kern="100" dirty="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tc>
                  <a:txBody>
                    <a:bodyPr/>
                    <a:lstStyle/>
                    <a:p>
                      <a:pPr algn="ctr">
                        <a:spcAft>
                          <a:spcPts val="0"/>
                        </a:spcAft>
                      </a:pPr>
                      <a:r>
                        <a:rPr lang="zh-TW" sz="1600" kern="100" dirty="0">
                          <a:effectLst/>
                          <a:latin typeface="華康細圓體(P)" panose="020F0300000000000000" pitchFamily="34" charset="-120"/>
                          <a:ea typeface="華康細圓體(P)" panose="020F0300000000000000" pitchFamily="34" charset="-120"/>
                        </a:rPr>
                        <a:t>土方數量</a:t>
                      </a:r>
                      <a:endParaRPr lang="zh-TW" sz="1600" kern="100" dirty="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tc>
                  <a:txBody>
                    <a:bodyPr/>
                    <a:lstStyle/>
                    <a:p>
                      <a:pPr algn="ctr">
                        <a:spcAft>
                          <a:spcPts val="0"/>
                        </a:spcAft>
                      </a:pPr>
                      <a:r>
                        <a:rPr lang="zh-TW" sz="1600" kern="100" dirty="0">
                          <a:effectLst/>
                          <a:latin typeface="華康細圓體(P)" panose="020F0300000000000000" pitchFamily="34" charset="-120"/>
                          <a:ea typeface="華康細圓體(P)" panose="020F0300000000000000" pitchFamily="34" charset="-120"/>
                        </a:rPr>
                        <a:t>土方交換編號</a:t>
                      </a:r>
                      <a:endParaRPr lang="zh-TW" sz="1600" kern="100" dirty="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tc>
                  <a:txBody>
                    <a:bodyPr/>
                    <a:lstStyle/>
                    <a:p>
                      <a:pPr algn="ctr">
                        <a:spcAft>
                          <a:spcPts val="0"/>
                        </a:spcAft>
                      </a:pPr>
                      <a:r>
                        <a:rPr lang="zh-TW" sz="1600" kern="100">
                          <a:effectLst/>
                          <a:latin typeface="華康細圓體(P)" panose="020F0300000000000000" pitchFamily="34" charset="-120"/>
                          <a:ea typeface="華康細圓體(P)" panose="020F0300000000000000" pitchFamily="34" charset="-120"/>
                        </a:rPr>
                        <a:t>土方交換數量</a:t>
                      </a:r>
                      <a:endParaRPr lang="zh-TW" sz="1600" kern="10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tc>
                  <a:txBody>
                    <a:bodyPr/>
                    <a:lstStyle/>
                    <a:p>
                      <a:pPr algn="ctr">
                        <a:spcAft>
                          <a:spcPts val="0"/>
                        </a:spcAft>
                      </a:pPr>
                      <a:r>
                        <a:rPr lang="zh-TW" sz="1600" kern="100">
                          <a:effectLst/>
                          <a:latin typeface="華康細圓體(P)" panose="020F0300000000000000" pitchFamily="34" charset="-120"/>
                          <a:ea typeface="華康細圓體(P)" panose="020F0300000000000000" pitchFamily="34" charset="-120"/>
                        </a:rPr>
                        <a:t>土方交換撮合對象</a:t>
                      </a:r>
                      <a:endParaRPr lang="zh-TW" sz="1600" kern="10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tc>
                  <a:txBody>
                    <a:bodyPr/>
                    <a:lstStyle/>
                    <a:p>
                      <a:pPr algn="ctr">
                        <a:spcAft>
                          <a:spcPts val="0"/>
                        </a:spcAft>
                      </a:pPr>
                      <a:r>
                        <a:rPr lang="zh-TW" sz="1600" kern="100">
                          <a:effectLst/>
                          <a:latin typeface="華康細圓體(P)" panose="020F0300000000000000" pitchFamily="34" charset="-120"/>
                          <a:ea typeface="華康細圓體(P)" panose="020F0300000000000000" pitchFamily="34" charset="-120"/>
                        </a:rPr>
                        <a:t>兩階段流向編號</a:t>
                      </a:r>
                      <a:endParaRPr lang="zh-TW" sz="1600" kern="10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tc>
                  <a:txBody>
                    <a:bodyPr/>
                    <a:lstStyle/>
                    <a:p>
                      <a:pPr algn="ctr">
                        <a:spcAft>
                          <a:spcPts val="0"/>
                        </a:spcAft>
                      </a:pPr>
                      <a:r>
                        <a:rPr lang="zh-TW" sz="1600" kern="100">
                          <a:effectLst/>
                          <a:latin typeface="華康細圓體(P)" panose="020F0300000000000000" pitchFamily="34" charset="-120"/>
                          <a:ea typeface="華康細圓體(P)" panose="020F0300000000000000" pitchFamily="34" charset="-120"/>
                        </a:rPr>
                        <a:t>可再利用物料申報</a:t>
                      </a:r>
                      <a:endParaRPr lang="zh-TW" sz="1600" kern="10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tc>
                  <a:txBody>
                    <a:bodyPr/>
                    <a:lstStyle/>
                    <a:p>
                      <a:pPr algn="ctr">
                        <a:spcAft>
                          <a:spcPts val="0"/>
                        </a:spcAft>
                      </a:pPr>
                      <a:r>
                        <a:rPr lang="zh-TW" sz="1600" kern="100" dirty="0">
                          <a:effectLst/>
                          <a:latin typeface="華康細圓體(P)" panose="020F0300000000000000" pitchFamily="34" charset="-120"/>
                          <a:ea typeface="華康細圓體(P)" panose="020F0300000000000000" pitchFamily="34" charset="-120"/>
                        </a:rPr>
                        <a:t>現場抽查</a:t>
                      </a:r>
                      <a:endParaRPr lang="zh-TW" sz="1600" kern="100" dirty="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extLst>
                  <a:ext uri="{0D108BD9-81ED-4DB2-BD59-A6C34878D82A}">
                    <a16:rowId xmlns:a16="http://schemas.microsoft.com/office/drawing/2014/main" xmlns="" val="10001"/>
                  </a:ext>
                </a:extLst>
              </a:tr>
              <a:tr h="362801">
                <a:tc>
                  <a:txBody>
                    <a:bodyPr/>
                    <a:lstStyle/>
                    <a:p>
                      <a:pPr>
                        <a:spcAft>
                          <a:spcPts val="0"/>
                        </a:spcAft>
                      </a:pPr>
                      <a:endParaRPr lang="zh-TW" sz="1600" kern="100" dirty="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tc>
                  <a:txBody>
                    <a:bodyPr/>
                    <a:lstStyle/>
                    <a:p>
                      <a:pPr>
                        <a:spcAft>
                          <a:spcPts val="0"/>
                        </a:spcAft>
                      </a:pPr>
                      <a:endParaRPr lang="zh-TW" sz="1600" kern="10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tc>
                  <a:txBody>
                    <a:bodyPr/>
                    <a:lstStyle/>
                    <a:p>
                      <a:pPr>
                        <a:spcAft>
                          <a:spcPts val="0"/>
                        </a:spcAft>
                      </a:pPr>
                      <a:endParaRPr lang="zh-TW" sz="1600" kern="100" dirty="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tc>
                  <a:txBody>
                    <a:bodyPr/>
                    <a:lstStyle/>
                    <a:p>
                      <a:pPr>
                        <a:spcAft>
                          <a:spcPts val="0"/>
                        </a:spcAft>
                      </a:pPr>
                      <a:endParaRPr lang="zh-TW" sz="1600" kern="100" dirty="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tc>
                  <a:txBody>
                    <a:bodyPr/>
                    <a:lstStyle/>
                    <a:p>
                      <a:pPr>
                        <a:spcAft>
                          <a:spcPts val="0"/>
                        </a:spcAft>
                      </a:pPr>
                      <a:endParaRPr lang="zh-TW" sz="1600" kern="100" dirty="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tc>
                  <a:txBody>
                    <a:bodyPr/>
                    <a:lstStyle/>
                    <a:p>
                      <a:pPr>
                        <a:spcAft>
                          <a:spcPts val="0"/>
                        </a:spcAft>
                      </a:pPr>
                      <a:endParaRPr lang="zh-TW" sz="1600" kern="100" dirty="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tc>
                  <a:txBody>
                    <a:bodyPr/>
                    <a:lstStyle/>
                    <a:p>
                      <a:pPr>
                        <a:spcAft>
                          <a:spcPts val="0"/>
                        </a:spcAft>
                      </a:pPr>
                      <a:endParaRPr lang="zh-TW" sz="1600" kern="100" dirty="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tc>
                  <a:txBody>
                    <a:bodyPr/>
                    <a:lstStyle/>
                    <a:p>
                      <a:pPr>
                        <a:spcAft>
                          <a:spcPts val="0"/>
                        </a:spcAft>
                      </a:pPr>
                      <a:endParaRPr lang="zh-TW" sz="1600" kern="100" dirty="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tc>
                  <a:txBody>
                    <a:bodyPr/>
                    <a:lstStyle/>
                    <a:p>
                      <a:pPr>
                        <a:spcAft>
                          <a:spcPts val="0"/>
                        </a:spcAft>
                      </a:pPr>
                      <a:endParaRPr lang="zh-TW" sz="1600" kern="100" dirty="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tc>
                  <a:txBody>
                    <a:bodyPr/>
                    <a:lstStyle/>
                    <a:p>
                      <a:pPr>
                        <a:spcAft>
                          <a:spcPts val="0"/>
                        </a:spcAft>
                      </a:pPr>
                      <a:endParaRPr lang="zh-TW" sz="1600" kern="100" dirty="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tc>
                  <a:txBody>
                    <a:bodyPr/>
                    <a:lstStyle/>
                    <a:p>
                      <a:pPr>
                        <a:spcAft>
                          <a:spcPts val="0"/>
                        </a:spcAft>
                      </a:pPr>
                      <a:endParaRPr lang="zh-TW" sz="1600" kern="100" dirty="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tc>
                  <a:txBody>
                    <a:bodyPr/>
                    <a:lstStyle/>
                    <a:p>
                      <a:pPr>
                        <a:spcAft>
                          <a:spcPts val="0"/>
                        </a:spcAft>
                      </a:pPr>
                      <a:endParaRPr lang="zh-TW" sz="1600" kern="100" dirty="0">
                        <a:effectLst/>
                        <a:latin typeface="華康細圓體(P)" panose="020F0300000000000000" pitchFamily="34" charset="-120"/>
                        <a:ea typeface="華康細圓體(P)" panose="020F0300000000000000" pitchFamily="34" charset="-120"/>
                        <a:cs typeface="Times New Roman" panose="02020603050405020304" pitchFamily="18" charset="0"/>
                      </a:endParaRPr>
                    </a:p>
                  </a:txBody>
                  <a:tcPr marL="68552" marR="68552" marT="0" marB="0"/>
                </a:tc>
                <a:extLst>
                  <a:ext uri="{0D108BD9-81ED-4DB2-BD59-A6C34878D82A}">
                    <a16:rowId xmlns:a16="http://schemas.microsoft.com/office/drawing/2014/main" xmlns="" val="10002"/>
                  </a:ext>
                </a:extLst>
              </a:tr>
            </a:tbl>
          </a:graphicData>
        </a:graphic>
      </p:graphicFrame>
      <p:sp>
        <p:nvSpPr>
          <p:cNvPr id="6" name="文字方塊 5"/>
          <p:cNvSpPr txBox="1"/>
          <p:nvPr/>
        </p:nvSpPr>
        <p:spPr>
          <a:xfrm>
            <a:off x="287524" y="1056258"/>
            <a:ext cx="8568952" cy="3046988"/>
          </a:xfrm>
          <a:prstGeom prst="rect">
            <a:avLst/>
          </a:prstGeom>
          <a:noFill/>
        </p:spPr>
        <p:txBody>
          <a:bodyPr wrap="square" rtlCol="0">
            <a:spAutoFit/>
          </a:bodyPr>
          <a:lstStyle/>
          <a:p>
            <a:r>
              <a:rPr lang="zh-TW" altLang="en-US" sz="2400" dirty="0" smtClean="0">
                <a:solidFill>
                  <a:srgbClr val="FF0000"/>
                </a:solidFill>
                <a:latin typeface="華康細圓體(P)" panose="020F0300000000000000" pitchFamily="34" charset="-120"/>
                <a:ea typeface="華康細圓體(P)" panose="020F0300000000000000" pitchFamily="34" charset="-120"/>
              </a:rPr>
              <a:t>營建土方全生命週期控管表格</a:t>
            </a:r>
            <a:r>
              <a:rPr lang="zh-TW" altLang="en-US" sz="2400" dirty="0" smtClean="0">
                <a:latin typeface="華康細圓體(P)" panose="020F0300000000000000" pitchFamily="34" charset="-120"/>
                <a:ea typeface="華康細圓體(P)" panose="020F0300000000000000" pitchFamily="34" charset="-120"/>
              </a:rPr>
              <a:t>為提供主辦機關用以控管所屬機關土方全生命週期應辦事項控管，藉由營建土方全生命週期控管表格，可達到</a:t>
            </a:r>
            <a:endParaRPr lang="en-US" altLang="zh-TW" sz="2400" dirty="0" smtClean="0">
              <a:latin typeface="華康細圓體(P)" panose="020F0300000000000000" pitchFamily="34" charset="-120"/>
              <a:ea typeface="華康細圓體(P)" panose="020F0300000000000000" pitchFamily="34" charset="-120"/>
            </a:endParaRPr>
          </a:p>
          <a:p>
            <a:pPr marL="342900" indent="-342900">
              <a:buFont typeface="+mj-lt"/>
              <a:buAutoNum type="arabicPeriod"/>
            </a:pPr>
            <a:r>
              <a:rPr lang="zh-TW" altLang="en-US" sz="2400" dirty="0" smtClean="0">
                <a:latin typeface="華康細圓體(P)" panose="020F0300000000000000" pitchFamily="34" charset="-120"/>
                <a:ea typeface="華康細圓體(P)" panose="020F0300000000000000" pitchFamily="34" charset="-120"/>
              </a:rPr>
              <a:t>工程土方基本資料登錄與查詢</a:t>
            </a:r>
            <a:endParaRPr lang="en-US" altLang="zh-TW" sz="2400" dirty="0" smtClean="0">
              <a:latin typeface="華康細圓體(P)" panose="020F0300000000000000" pitchFamily="34" charset="-120"/>
              <a:ea typeface="華康細圓體(P)" panose="020F0300000000000000" pitchFamily="34" charset="-120"/>
            </a:endParaRPr>
          </a:p>
          <a:p>
            <a:pPr marL="342900" indent="-342900">
              <a:buFont typeface="+mj-lt"/>
              <a:buAutoNum type="arabicPeriod"/>
            </a:pPr>
            <a:r>
              <a:rPr lang="zh-TW" altLang="en-US" sz="2400" dirty="0" smtClean="0">
                <a:latin typeface="華康細圓體(P)" panose="020F0300000000000000" pitchFamily="34" charset="-120"/>
                <a:ea typeface="華康細圓體(P)" panose="020F0300000000000000" pitchFamily="34" charset="-120"/>
              </a:rPr>
              <a:t>規劃設計階段土方交換應申報資料登錄與查詢</a:t>
            </a:r>
            <a:endParaRPr lang="en-US" altLang="zh-TW" sz="2400" dirty="0" smtClean="0">
              <a:latin typeface="華康細圓體(P)" panose="020F0300000000000000" pitchFamily="34" charset="-120"/>
              <a:ea typeface="華康細圓體(P)" panose="020F0300000000000000" pitchFamily="34" charset="-120"/>
            </a:endParaRPr>
          </a:p>
          <a:p>
            <a:pPr marL="342900" indent="-342900">
              <a:buFont typeface="+mj-lt"/>
              <a:buAutoNum type="arabicPeriod"/>
            </a:pPr>
            <a:r>
              <a:rPr lang="zh-TW" altLang="en-US" sz="2400" dirty="0" smtClean="0">
                <a:latin typeface="華康細圓體(P)" panose="020F0300000000000000" pitchFamily="34" charset="-120"/>
                <a:ea typeface="華康細圓體(P)" panose="020F0300000000000000" pitchFamily="34" charset="-120"/>
              </a:rPr>
              <a:t>施工階段土方應申報兩階段流向編號與可再利用物料查詢</a:t>
            </a:r>
            <a:endParaRPr lang="en-US" altLang="zh-TW" sz="2400" dirty="0" smtClean="0">
              <a:latin typeface="華康細圓體(P)" panose="020F0300000000000000" pitchFamily="34" charset="-120"/>
              <a:ea typeface="華康細圓體(P)" panose="020F0300000000000000" pitchFamily="34" charset="-120"/>
            </a:endParaRPr>
          </a:p>
          <a:p>
            <a:pPr marL="342900" indent="-342900">
              <a:buFont typeface="+mj-lt"/>
              <a:buAutoNum type="arabicPeriod"/>
            </a:pPr>
            <a:r>
              <a:rPr lang="zh-TW" altLang="en-US" sz="2400" dirty="0" smtClean="0">
                <a:latin typeface="華康細圓體(P)" panose="020F0300000000000000" pitchFamily="34" charset="-120"/>
                <a:ea typeface="華康細圓體(P)" panose="020F0300000000000000" pitchFamily="34" charset="-120"/>
              </a:rPr>
              <a:t>施工階段現場抽查情形</a:t>
            </a:r>
            <a:endParaRPr lang="en-US" altLang="zh-TW" sz="2400" dirty="0" smtClean="0">
              <a:latin typeface="華康細圓體(P)" panose="020F0300000000000000" pitchFamily="34" charset="-120"/>
              <a:ea typeface="華康細圓體(P)" panose="020F0300000000000000" pitchFamily="34" charset="-120"/>
            </a:endParaRPr>
          </a:p>
          <a:p>
            <a:pPr marL="342900" indent="-342900">
              <a:buFont typeface="+mj-lt"/>
              <a:buAutoNum type="arabicPeriod"/>
            </a:pPr>
            <a:r>
              <a:rPr lang="zh-TW" altLang="en-US" sz="2400" dirty="0" smtClean="0">
                <a:latin typeface="華康細圓體(P)" panose="020F0300000000000000" pitchFamily="34" charset="-120"/>
                <a:ea typeface="華康細圓體(P)" panose="020F0300000000000000" pitchFamily="34" charset="-120"/>
              </a:rPr>
              <a:t>檢討應申報未申報事項，用以督導與稽查。</a:t>
            </a:r>
            <a:endParaRPr lang="zh-TW" altLang="en-US" sz="2400" dirty="0">
              <a:latin typeface="華康細圓體(P)" panose="020F0300000000000000" pitchFamily="34" charset="-120"/>
              <a:ea typeface="華康細圓體(P)" panose="020F0300000000000000" pitchFamily="34" charset="-12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39</a:t>
            </a:fld>
            <a:endParaRPr lang="zh-TW" altLang="en-US"/>
          </a:p>
        </p:txBody>
      </p:sp>
      <p:sp>
        <p:nvSpPr>
          <p:cNvPr id="7"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kumimoji="0" lang="zh-TW" altLang="en-US" sz="3600" dirty="0" smtClean="0">
                <a:solidFill>
                  <a:schemeClr val="bg1"/>
                </a:solidFill>
                <a:latin typeface="華康細圓體(P)" panose="020F0300000000000000" pitchFamily="34" charset="-120"/>
                <a:ea typeface="華康細圓體(P)" panose="020F0300000000000000" pitchFamily="34" charset="-120"/>
              </a:rPr>
              <a:t>營建剩餘土石方全生命週期控管</a:t>
            </a:r>
            <a:endParaRPr kumimoji="0" lang="zh-TW" altLang="en-US" sz="3600" dirty="0">
              <a:solidFill>
                <a:schemeClr val="bg1"/>
              </a:solidFill>
              <a:latin typeface="華康細圓體(P)" panose="020F0300000000000000" pitchFamily="34" charset="-120"/>
              <a:ea typeface="華康細圓體(P)" panose="020F0300000000000000" pitchFamily="34" charset="-120"/>
            </a:endParaRPr>
          </a:p>
        </p:txBody>
      </p:sp>
    </p:spTree>
    <p:extLst>
      <p:ext uri="{BB962C8B-B14F-4D97-AF65-F5344CB8AC3E}">
        <p14:creationId xmlns:p14="http://schemas.microsoft.com/office/powerpoint/2010/main" val="3718637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內容版面配置區 2"/>
          <p:cNvSpPr>
            <a:spLocks noGrp="1"/>
          </p:cNvSpPr>
          <p:nvPr>
            <p:ph idx="1"/>
          </p:nvPr>
        </p:nvSpPr>
        <p:spPr>
          <a:xfrm>
            <a:off x="628650" y="1381125"/>
            <a:ext cx="7886700" cy="4351338"/>
          </a:xfrm>
        </p:spPr>
        <p:txBody>
          <a:bodyPr/>
          <a:lstStyle/>
          <a:p>
            <a:pPr>
              <a:buFont typeface="華康細圓體(P)" panose="020F0300000000000000" pitchFamily="34" charset="-120"/>
              <a:buChar char="◎"/>
            </a:pPr>
            <a:r>
              <a:rPr lang="zh-TW" altLang="en-US" smtClean="0">
                <a:latin typeface="華康細圓體(P)" panose="020F0300000000000000" pitchFamily="34" charset="-120"/>
                <a:ea typeface="華康細圓體(P)" panose="020F0300000000000000" pitchFamily="34" charset="-120"/>
              </a:rPr>
              <a:t>土方處理原則</a:t>
            </a:r>
            <a:endParaRPr lang="en-US" altLang="zh-TW" smtClean="0">
              <a:latin typeface="華康細圓體(P)" panose="020F0300000000000000" pitchFamily="34" charset="-120"/>
              <a:ea typeface="華康細圓體(P)" panose="020F0300000000000000" pitchFamily="34" charset="-120"/>
            </a:endParaRPr>
          </a:p>
          <a:p>
            <a:pPr lvl="1"/>
            <a:r>
              <a:rPr lang="zh-TW" altLang="en-US" smtClean="0">
                <a:latin typeface="華康細圓體(P)" panose="020F0300000000000000" pitchFamily="34" charset="-120"/>
                <a:ea typeface="華康細圓體(P)" panose="020F0300000000000000" pitchFamily="34" charset="-120"/>
              </a:rPr>
              <a:t>減量、標內平衡</a:t>
            </a:r>
            <a:endParaRPr lang="en-US" altLang="zh-TW" smtClean="0">
              <a:latin typeface="華康細圓體(P)" panose="020F0300000000000000" pitchFamily="34" charset="-120"/>
              <a:ea typeface="華康細圓體(P)" panose="020F0300000000000000" pitchFamily="34" charset="-120"/>
            </a:endParaRPr>
          </a:p>
          <a:p>
            <a:pPr lvl="1"/>
            <a:r>
              <a:rPr lang="zh-TW" altLang="en-US" smtClean="0">
                <a:latin typeface="華康細圓體(P)" panose="020F0300000000000000" pitchFamily="34" charset="-120"/>
                <a:ea typeface="華康細圓體(P)" panose="020F0300000000000000" pitchFamily="34" charset="-120"/>
              </a:rPr>
              <a:t>土方交換</a:t>
            </a:r>
            <a:endParaRPr lang="en-US" altLang="zh-TW" smtClean="0">
              <a:latin typeface="華康細圓體(P)" panose="020F0300000000000000" pitchFamily="34" charset="-120"/>
              <a:ea typeface="華康細圓體(P)" panose="020F0300000000000000" pitchFamily="34" charset="-120"/>
            </a:endParaRPr>
          </a:p>
          <a:p>
            <a:pPr lvl="1"/>
            <a:r>
              <a:rPr lang="zh-TW" altLang="en-US" smtClean="0">
                <a:latin typeface="華康細圓體(P)" panose="020F0300000000000000" pitchFamily="34" charset="-120"/>
                <a:ea typeface="華康細圓體(P)" panose="020F0300000000000000" pitchFamily="34" charset="-120"/>
              </a:rPr>
              <a:t>可再利用物料</a:t>
            </a:r>
            <a:endParaRPr lang="en-US" altLang="zh-TW" smtClean="0">
              <a:latin typeface="華康細圓體(P)" panose="020F0300000000000000" pitchFamily="34" charset="-120"/>
              <a:ea typeface="華康細圓體(P)" panose="020F0300000000000000" pitchFamily="34" charset="-120"/>
            </a:endParaRPr>
          </a:p>
          <a:p>
            <a:pPr lvl="1"/>
            <a:r>
              <a:rPr lang="zh-TW" altLang="en-US" smtClean="0">
                <a:latin typeface="華康細圓體(P)" panose="020F0300000000000000" pitchFamily="34" charset="-120"/>
                <a:ea typeface="華康細圓體(P)" panose="020F0300000000000000" pitchFamily="34" charset="-120"/>
              </a:rPr>
              <a:t>送至收容處理場所</a:t>
            </a:r>
            <a:endParaRPr lang="en-US" altLang="zh-TW" smtClean="0">
              <a:latin typeface="華康細圓體(P)" panose="020F0300000000000000" pitchFamily="34" charset="-120"/>
              <a:ea typeface="華康細圓體(P)" panose="020F0300000000000000" pitchFamily="34" charset="-120"/>
            </a:endParaRPr>
          </a:p>
          <a:p>
            <a:pPr>
              <a:buFont typeface="華康細圓體(P)" panose="020F0300000000000000" pitchFamily="34" charset="-120"/>
              <a:buChar char="◎"/>
            </a:pPr>
            <a:r>
              <a:rPr lang="zh-TW" altLang="en-US" smtClean="0">
                <a:latin typeface="華康細圓體(P)" panose="020F0300000000000000" pitchFamily="34" charset="-120"/>
                <a:ea typeface="華康細圓體(P)" panose="020F0300000000000000" pitchFamily="34" charset="-120"/>
              </a:rPr>
              <a:t>土方交換益處</a:t>
            </a:r>
            <a:endParaRPr lang="en-US" altLang="zh-TW" smtClean="0">
              <a:latin typeface="華康細圓體(P)" panose="020F0300000000000000" pitchFamily="34" charset="-120"/>
              <a:ea typeface="華康細圓體(P)" panose="020F0300000000000000" pitchFamily="34" charset="-120"/>
            </a:endParaRPr>
          </a:p>
          <a:p>
            <a:pPr lvl="1"/>
            <a:r>
              <a:rPr lang="zh-TW" altLang="en-US" smtClean="0">
                <a:latin typeface="華康細圓體(P)" panose="020F0300000000000000" pitchFamily="34" charset="-120"/>
                <a:ea typeface="華康細圓體(P)" panose="020F0300000000000000" pitchFamily="34" charset="-120"/>
              </a:rPr>
              <a:t>節省公帑</a:t>
            </a:r>
            <a:endParaRPr lang="en-US" altLang="zh-TW" smtClean="0">
              <a:latin typeface="華康細圓體(P)" panose="020F0300000000000000" pitchFamily="34" charset="-120"/>
              <a:ea typeface="華康細圓體(P)" panose="020F0300000000000000" pitchFamily="34" charset="-120"/>
            </a:endParaRPr>
          </a:p>
          <a:p>
            <a:pPr lvl="1"/>
            <a:r>
              <a:rPr lang="zh-TW" altLang="en-US" smtClean="0">
                <a:latin typeface="華康細圓體(P)" panose="020F0300000000000000" pitchFamily="34" charset="-120"/>
                <a:ea typeface="華康細圓體(P)" panose="020F0300000000000000" pitchFamily="34" charset="-120"/>
              </a:rPr>
              <a:t>對環境友善</a:t>
            </a:r>
            <a:endParaRPr lang="en-US" altLang="zh-TW" smtClean="0">
              <a:latin typeface="華康細圓體(P)" panose="020F0300000000000000" pitchFamily="34" charset="-120"/>
              <a:ea typeface="華康細圓體(P)" panose="020F0300000000000000" pitchFamily="34" charset="-120"/>
            </a:endParaRPr>
          </a:p>
          <a:p>
            <a:pPr lvl="1"/>
            <a:r>
              <a:rPr lang="zh-TW" altLang="en-US" smtClean="0">
                <a:latin typeface="華康細圓體(P)" panose="020F0300000000000000" pitchFamily="34" charset="-120"/>
                <a:ea typeface="華康細圓體(P)" panose="020F0300000000000000" pitchFamily="34" charset="-120"/>
              </a:rPr>
              <a:t>節能減碳</a:t>
            </a:r>
            <a:endParaRPr lang="en-US" altLang="zh-TW" smtClean="0">
              <a:latin typeface="華康細圓體(P)" panose="020F0300000000000000" pitchFamily="34" charset="-120"/>
              <a:ea typeface="華康細圓體(P)" panose="020F0300000000000000" pitchFamily="34" charset="-120"/>
            </a:endParaRPr>
          </a:p>
          <a:p>
            <a:endParaRPr lang="zh-TW" altLang="en-US" smtClean="0">
              <a:latin typeface="華康細圓體(P)" panose="020F0300000000000000" pitchFamily="34" charset="-120"/>
              <a:ea typeface="華康細圓體(P)" panose="020F0300000000000000" pitchFamily="34" charset="-120"/>
            </a:endParaRPr>
          </a:p>
        </p:txBody>
      </p:sp>
      <p:pic>
        <p:nvPicPr>
          <p:cNvPr id="21507" name="Picture 2" descr="http://siliconangle.com/files/2013/05/bags-of-mon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088" y="871538"/>
            <a:ext cx="23828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https://c1.staticflickr.com/5/4126/5186924145_47ec0676ac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1838" y="2717800"/>
            <a:ext cx="1357312"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8" descr="http://www.jljhs.tn.edu.tw/blog/environment/wp-content/uploads/sites/12/2013/11/%E7%92%B0%E5%A2%83%E6%95%99%E8%82%B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675" y="4006850"/>
            <a:ext cx="1617663"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向下箭號 3"/>
          <p:cNvSpPr/>
          <p:nvPr/>
        </p:nvSpPr>
        <p:spPr>
          <a:xfrm>
            <a:off x="788988" y="1927225"/>
            <a:ext cx="355600" cy="1470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1511"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2FB1C6EF-237B-40BD-98DB-D059A1129562}" type="slidenum">
              <a:rPr kumimoji="0" lang="zh-TW" altLang="en-US">
                <a:solidFill>
                  <a:schemeClr val="bg1"/>
                </a:solidFill>
                <a:latin typeface="華康細圓體(P)" panose="020F0300000000000000" pitchFamily="34" charset="-120"/>
                <a:ea typeface="華康細圓體(P)" panose="020F0300000000000000" pitchFamily="34" charset="-120"/>
              </a:rPr>
              <a:pPr/>
              <a:t>4</a:t>
            </a:fld>
            <a:endParaRPr kumimoji="0" lang="en-US" altLang="zh-TW">
              <a:solidFill>
                <a:schemeClr val="bg1"/>
              </a:solidFill>
              <a:latin typeface="華康細圓體(P)" panose="020F0300000000000000" pitchFamily="34" charset="-120"/>
              <a:ea typeface="華康細圓體(P)" panose="020F0300000000000000" pitchFamily="34" charset="-120"/>
            </a:endParaRPr>
          </a:p>
        </p:txBody>
      </p:sp>
      <p:sp>
        <p:nvSpPr>
          <p:cNvPr id="10"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dirty="0">
                <a:solidFill>
                  <a:schemeClr val="bg1"/>
                </a:solidFill>
                <a:latin typeface="華康細圓體(P)" panose="020F0300000000000000" pitchFamily="34" charset="-120"/>
                <a:ea typeface="華康細圓體(P)" panose="020F0300000000000000" pitchFamily="34" charset="-120"/>
              </a:rPr>
              <a:t>土方處理流程</a:t>
            </a:r>
          </a:p>
        </p:txBody>
      </p:sp>
    </p:spTree>
    <p:extLst>
      <p:ext uri="{BB962C8B-B14F-4D97-AF65-F5344CB8AC3E}">
        <p14:creationId xmlns:p14="http://schemas.microsoft.com/office/powerpoint/2010/main" val="4135368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00965" y="959062"/>
            <a:ext cx="893254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22313" indent="-722313" defTabSz="762000">
              <a:defRPr kumimoji="1">
                <a:solidFill>
                  <a:schemeClr val="tx1"/>
                </a:solidFill>
                <a:latin typeface="Calibri" panose="020F0502020204030204" pitchFamily="34" charset="0"/>
                <a:ea typeface="新細明體" panose="02020500000000000000" pitchFamily="18" charset="-120"/>
              </a:defRPr>
            </a:lvl1pPr>
            <a:lvl2pPr marL="742950" indent="-285750" defTabSz="762000">
              <a:defRPr kumimoji="1">
                <a:solidFill>
                  <a:schemeClr val="tx1"/>
                </a:solidFill>
                <a:latin typeface="Calibri" panose="020F0502020204030204" pitchFamily="34" charset="0"/>
                <a:ea typeface="新細明體" panose="02020500000000000000" pitchFamily="18" charset="-120"/>
              </a:defRPr>
            </a:lvl2pPr>
            <a:lvl3pPr marL="1143000" indent="-228600" defTabSz="762000">
              <a:defRPr kumimoji="1">
                <a:solidFill>
                  <a:schemeClr val="tx1"/>
                </a:solidFill>
                <a:latin typeface="Calibri" panose="020F0502020204030204" pitchFamily="34" charset="0"/>
                <a:ea typeface="新細明體" panose="02020500000000000000" pitchFamily="18" charset="-120"/>
              </a:defRPr>
            </a:lvl3pPr>
            <a:lvl4pPr marL="1600200" indent="-228600" defTabSz="762000">
              <a:defRPr kumimoji="1">
                <a:solidFill>
                  <a:schemeClr val="tx1"/>
                </a:solidFill>
                <a:latin typeface="Calibri" panose="020F0502020204030204" pitchFamily="34" charset="0"/>
                <a:ea typeface="新細明體" panose="02020500000000000000" pitchFamily="18" charset="-120"/>
              </a:defRPr>
            </a:lvl4pPr>
            <a:lvl5pPr marL="2057400" indent="-228600" defTabSz="762000">
              <a:defRPr kumimoji="1">
                <a:solidFill>
                  <a:schemeClr val="tx1"/>
                </a:solidFill>
                <a:latin typeface="Calibri" panose="020F0502020204030204" pitchFamily="34" charset="0"/>
                <a:ea typeface="新細明體" panose="02020500000000000000" pitchFamily="18" charset="-120"/>
              </a:defRPr>
            </a:lvl5pPr>
            <a:lvl6pPr marL="2514600" indent="-228600" defTabSz="7620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defTabSz="7620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defTabSz="7620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defTabSz="7620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algn="just">
              <a:spcBef>
                <a:spcPct val="20000"/>
              </a:spcBef>
              <a:buFontTx/>
              <a:buAutoNum type="ea1ChtPeriod"/>
            </a:pPr>
            <a:r>
              <a:rPr lang="en-US" altLang="zh-TW" sz="2800" b="1" dirty="0">
                <a:latin typeface="華康細圓體(P)" panose="020F0300000000000000" pitchFamily="34" charset="-120"/>
                <a:ea typeface="華康細圓體(P)" panose="020F0300000000000000" pitchFamily="34" charset="-120"/>
              </a:rPr>
              <a:t>105</a:t>
            </a:r>
            <a:r>
              <a:rPr lang="zh-TW" altLang="en-US" sz="2800" b="1" dirty="0">
                <a:latin typeface="華康細圓體(P)" panose="020F0300000000000000" pitchFamily="34" charset="-120"/>
                <a:ea typeface="華康細圓體(P)" panose="020F0300000000000000" pitchFamily="34" charset="-120"/>
              </a:rPr>
              <a:t>年度適修</a:t>
            </a:r>
            <a:r>
              <a:rPr lang="zh-TW" altLang="en-US" sz="2800" b="1" dirty="0">
                <a:solidFill>
                  <a:srgbClr val="0000FF"/>
                </a:solidFill>
                <a:latin typeface="華康細圓體(P)" panose="020F0300000000000000" pitchFamily="34" charset="-120"/>
                <a:ea typeface="華康細圓體(P)" panose="020F0300000000000000" pitchFamily="34" charset="-120"/>
              </a:rPr>
              <a:t>土石方交換利用作業要點</a:t>
            </a:r>
            <a:r>
              <a:rPr lang="zh-TW" altLang="en-US" sz="2800" b="1" dirty="0">
                <a:latin typeface="華康細圓體(P)" panose="020F0300000000000000" pitchFamily="34" charset="-120"/>
                <a:ea typeface="華康細圓體(P)" panose="020F0300000000000000" pitchFamily="34" charset="-120"/>
              </a:rPr>
              <a:t>，擴展其適用範疇，提高土方交換率。</a:t>
            </a:r>
            <a:endParaRPr lang="en-US" altLang="zh-TW" sz="2800" b="1" dirty="0">
              <a:latin typeface="華康細圓體(P)" panose="020F0300000000000000" pitchFamily="34" charset="-120"/>
              <a:ea typeface="華康細圓體(P)" panose="020F0300000000000000" pitchFamily="34" charset="-120"/>
            </a:endParaRPr>
          </a:p>
          <a:p>
            <a:pPr algn="just">
              <a:spcBef>
                <a:spcPct val="20000"/>
              </a:spcBef>
              <a:buFontTx/>
              <a:buAutoNum type="ea1ChtPeriod"/>
            </a:pPr>
            <a:r>
              <a:rPr lang="zh-TW" altLang="en-US" sz="2800" b="1" dirty="0">
                <a:solidFill>
                  <a:srgbClr val="0000FF"/>
                </a:solidFill>
                <a:latin typeface="華康細圓體(P)" panose="020F0300000000000000" pitchFamily="34" charset="-120"/>
                <a:ea typeface="華康細圓體(P)" panose="020F0300000000000000" pitchFamily="34" charset="-120"/>
              </a:rPr>
              <a:t>土方交換申報系統升級</a:t>
            </a:r>
            <a:r>
              <a:rPr lang="zh-TW" altLang="en-US" sz="2800" b="1" dirty="0">
                <a:latin typeface="華康細圓體(P)" panose="020F0300000000000000" pitchFamily="34" charset="-120"/>
                <a:ea typeface="華康細圓體(P)" panose="020F0300000000000000" pitchFamily="34" charset="-120"/>
              </a:rPr>
              <a:t>，目前為</a:t>
            </a:r>
            <a:r>
              <a:rPr lang="en-US" altLang="zh-TW" sz="2800" b="1" dirty="0">
                <a:latin typeface="華康細圓體(P)" panose="020F0300000000000000" pitchFamily="34" charset="-120"/>
                <a:ea typeface="華康細圓體(P)" panose="020F0300000000000000" pitchFamily="34" charset="-120"/>
              </a:rPr>
              <a:t>3.0</a:t>
            </a:r>
            <a:r>
              <a:rPr lang="zh-TW" altLang="en-US" sz="2800" b="1" dirty="0">
                <a:latin typeface="華康細圓體(P)" panose="020F0300000000000000" pitchFamily="34" charset="-120"/>
                <a:ea typeface="華康細圓體(P)" panose="020F0300000000000000" pitchFamily="34" charset="-120"/>
              </a:rPr>
              <a:t>版本，已於</a:t>
            </a:r>
            <a:r>
              <a:rPr lang="en-US" altLang="zh-TW" sz="2800" b="1" dirty="0">
                <a:latin typeface="華康細圓體(P)" panose="020F0300000000000000" pitchFamily="34" charset="-120"/>
                <a:ea typeface="華康細圓體(P)" panose="020F0300000000000000" pitchFamily="34" charset="-120"/>
              </a:rPr>
              <a:t>105</a:t>
            </a:r>
            <a:r>
              <a:rPr lang="zh-TW" altLang="en-US" sz="2800" b="1" dirty="0">
                <a:latin typeface="華康細圓體(P)" panose="020F0300000000000000" pitchFamily="34" charset="-120"/>
                <a:ea typeface="華康細圓體(P)" panose="020F0300000000000000" pitchFamily="34" charset="-120"/>
              </a:rPr>
              <a:t>年</a:t>
            </a:r>
            <a:r>
              <a:rPr lang="en-US" altLang="zh-TW" sz="2800" b="1" dirty="0">
                <a:latin typeface="華康細圓體(P)" panose="020F0300000000000000" pitchFamily="34" charset="-120"/>
                <a:ea typeface="華康細圓體(P)" panose="020F0300000000000000" pitchFamily="34" charset="-120"/>
              </a:rPr>
              <a:t>12</a:t>
            </a:r>
            <a:r>
              <a:rPr lang="zh-TW" altLang="en-US" sz="2800" b="1" dirty="0">
                <a:latin typeface="華康細圓體(P)" panose="020F0300000000000000" pitchFamily="34" charset="-120"/>
                <a:ea typeface="華康細圓體(P)" panose="020F0300000000000000" pitchFamily="34" charset="-120"/>
              </a:rPr>
              <a:t>月</a:t>
            </a:r>
            <a:r>
              <a:rPr lang="en-US" altLang="zh-TW" sz="2800" b="1" dirty="0">
                <a:latin typeface="華康細圓體(P)" panose="020F0300000000000000" pitchFamily="34" charset="-120"/>
                <a:ea typeface="華康細圓體(P)" panose="020F0300000000000000" pitchFamily="34" charset="-120"/>
              </a:rPr>
              <a:t>31</a:t>
            </a:r>
            <a:r>
              <a:rPr lang="zh-TW" altLang="en-US" sz="2800" b="1" dirty="0">
                <a:latin typeface="華康細圓體(P)" panose="020F0300000000000000" pitchFamily="34" charset="-120"/>
                <a:ea typeface="華康細圓體(P)" panose="020F0300000000000000" pitchFamily="34" charset="-120"/>
              </a:rPr>
              <a:t>日上線，增加部分功能，使土方交換業務事半功倍。</a:t>
            </a:r>
            <a:endParaRPr lang="en-US" altLang="zh-TW" sz="2800" b="1" dirty="0">
              <a:latin typeface="華康細圓體(P)" panose="020F0300000000000000" pitchFamily="34" charset="-120"/>
              <a:ea typeface="華康細圓體(P)" panose="020F0300000000000000" pitchFamily="34" charset="-120"/>
            </a:endParaRPr>
          </a:p>
          <a:p>
            <a:pPr algn="just">
              <a:spcBef>
                <a:spcPct val="20000"/>
              </a:spcBef>
              <a:buFontTx/>
              <a:buAutoNum type="ea1ChtPeriod"/>
            </a:pPr>
            <a:r>
              <a:rPr lang="zh-TW" altLang="en-US" sz="2800" b="1" dirty="0">
                <a:latin typeface="華康細圓體(P)" panose="020F0300000000000000" pitchFamily="34" charset="-120"/>
                <a:ea typeface="華康細圓體(P)" panose="020F0300000000000000" pitchFamily="34" charset="-120"/>
              </a:rPr>
              <a:t>土方交換限制較多，需考量兩方工期、土質、運距等，建議於規劃設計階段多次</a:t>
            </a:r>
            <a:r>
              <a:rPr lang="zh-TW" altLang="en-US" sz="2800" b="1" dirty="0">
                <a:solidFill>
                  <a:srgbClr val="0000FF"/>
                </a:solidFill>
                <a:latin typeface="華康細圓體(P)" panose="020F0300000000000000" pitchFamily="34" charset="-120"/>
                <a:ea typeface="華康細圓體(P)" panose="020F0300000000000000" pitchFamily="34" charset="-120"/>
              </a:rPr>
              <a:t>協商</a:t>
            </a:r>
            <a:r>
              <a:rPr lang="zh-TW" altLang="en-US" sz="2800" b="1" dirty="0">
                <a:latin typeface="華康細圓體(P)" panose="020F0300000000000000" pitchFamily="34" charset="-120"/>
                <a:ea typeface="華康細圓體(P)" panose="020F0300000000000000" pitchFamily="34" charset="-120"/>
              </a:rPr>
              <a:t>，以利後續工進。</a:t>
            </a:r>
            <a:endParaRPr lang="en-US" altLang="zh-TW" sz="2800" b="1" dirty="0">
              <a:latin typeface="華康細圓體(P)" panose="020F0300000000000000" pitchFamily="34" charset="-120"/>
              <a:ea typeface="華康細圓體(P)" panose="020F0300000000000000" pitchFamily="34" charset="-120"/>
            </a:endParaRPr>
          </a:p>
          <a:p>
            <a:pPr algn="just">
              <a:spcBef>
                <a:spcPct val="20000"/>
              </a:spcBef>
              <a:buFontTx/>
              <a:buAutoNum type="ea1ChtPeriod"/>
            </a:pPr>
            <a:r>
              <a:rPr lang="zh-TW" altLang="en-US" sz="2800" b="1" dirty="0">
                <a:latin typeface="華康細圓體(P)" panose="020F0300000000000000" pitchFamily="34" charset="-120"/>
                <a:ea typeface="華康細圓體(P)" panose="020F0300000000000000" pitchFamily="34" charset="-120"/>
              </a:rPr>
              <a:t>如無法進行土方交換，建議評估土質後以可再利用物料方式辦理，</a:t>
            </a:r>
            <a:r>
              <a:rPr lang="zh-TW" altLang="en-US" sz="2800" b="1" dirty="0">
                <a:solidFill>
                  <a:srgbClr val="0000FF"/>
                </a:solidFill>
                <a:latin typeface="華康細圓體(P)" panose="020F0300000000000000" pitchFamily="34" charset="-120"/>
                <a:ea typeface="華康細圓體(P)" panose="020F0300000000000000" pitchFamily="34" charset="-120"/>
              </a:rPr>
              <a:t>節省公帑</a:t>
            </a:r>
            <a:r>
              <a:rPr lang="zh-TW" altLang="en-US" sz="2800" b="1" dirty="0" smtClean="0">
                <a:latin typeface="華康細圓體(P)" panose="020F0300000000000000" pitchFamily="34" charset="-120"/>
                <a:ea typeface="華康細圓體(P)" panose="020F0300000000000000" pitchFamily="34" charset="-120"/>
              </a:rPr>
              <a:t>。</a:t>
            </a:r>
            <a:endParaRPr lang="en-US" altLang="zh-TW" sz="2800" b="1" dirty="0" smtClean="0">
              <a:latin typeface="華康細圓體(P)" panose="020F0300000000000000" pitchFamily="34" charset="-120"/>
              <a:ea typeface="華康細圓體(P)" panose="020F0300000000000000" pitchFamily="34" charset="-120"/>
            </a:endParaRPr>
          </a:p>
          <a:p>
            <a:pPr algn="just">
              <a:spcBef>
                <a:spcPct val="20000"/>
              </a:spcBef>
              <a:buFontTx/>
              <a:buAutoNum type="ea1ChtPeriod"/>
            </a:pPr>
            <a:r>
              <a:rPr lang="zh-TW" altLang="en-US" sz="2800" b="1" dirty="0" smtClean="0">
                <a:latin typeface="華康細圓體(P)" panose="020F0300000000000000" pitchFamily="34" charset="-120"/>
                <a:ea typeface="華康細圓體(P)" panose="020F0300000000000000" pitchFamily="34" charset="-120"/>
              </a:rPr>
              <a:t>如估算土方為有價料，則可於預算內編訂回收價款，並依可再利用物料規定續辦</a:t>
            </a:r>
            <a:endParaRPr lang="en-US" altLang="zh-TW" sz="2800" b="1" dirty="0">
              <a:latin typeface="華康細圓體(P)" panose="020F0300000000000000" pitchFamily="34" charset="-120"/>
              <a:ea typeface="華康細圓體(P)" panose="020F0300000000000000" pitchFamily="34" charset="-120"/>
            </a:endParaRPr>
          </a:p>
          <a:p>
            <a:pPr algn="just">
              <a:spcBef>
                <a:spcPct val="20000"/>
              </a:spcBef>
            </a:pPr>
            <a:endParaRPr lang="zh-TW" altLang="en-US" sz="2800" b="1" dirty="0">
              <a:latin typeface="華康細圓體(P)" panose="020F0300000000000000" pitchFamily="34" charset="-120"/>
              <a:ea typeface="華康細圓體(P)" panose="020F0300000000000000" pitchFamily="34" charset="-120"/>
            </a:endParaRPr>
          </a:p>
        </p:txBody>
      </p:sp>
      <p:sp>
        <p:nvSpPr>
          <p:cNvPr id="5939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67543E5D-4957-4CD9-AF61-B55B864749BD}" type="slidenum">
              <a:rPr kumimoji="0" lang="zh-TW" altLang="en-US">
                <a:solidFill>
                  <a:schemeClr val="bg1"/>
                </a:solidFill>
                <a:latin typeface="華康細圓體(P)" panose="020F0300000000000000" pitchFamily="34" charset="-120"/>
                <a:ea typeface="華康細圓體(P)" panose="020F0300000000000000" pitchFamily="34" charset="-120"/>
              </a:rPr>
              <a:pPr/>
              <a:t>40</a:t>
            </a:fld>
            <a:endParaRPr kumimoji="0" lang="en-US" altLang="zh-TW">
              <a:solidFill>
                <a:schemeClr val="bg1"/>
              </a:solidFill>
              <a:latin typeface="華康細圓體(P)" panose="020F0300000000000000" pitchFamily="34" charset="-120"/>
              <a:ea typeface="華康細圓體(P)" panose="020F0300000000000000" pitchFamily="34" charset="-120"/>
            </a:endParaRPr>
          </a:p>
        </p:txBody>
      </p:sp>
      <p:sp>
        <p:nvSpPr>
          <p:cNvPr id="6"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kumimoji="0" lang="zh-TW" altLang="en-US" sz="3600" dirty="0" smtClean="0">
                <a:solidFill>
                  <a:schemeClr val="bg1"/>
                </a:solidFill>
                <a:latin typeface="華康細圓體(P)" panose="020F0300000000000000" pitchFamily="34" charset="-120"/>
                <a:ea typeface="華康細圓體(P)" panose="020F0300000000000000" pitchFamily="34" charset="-120"/>
              </a:rPr>
              <a:t>結語</a:t>
            </a:r>
            <a:endParaRPr kumimoji="0" lang="zh-TW" altLang="en-US" sz="3600" dirty="0">
              <a:solidFill>
                <a:schemeClr val="bg1"/>
              </a:solidFill>
              <a:latin typeface="華康細圓體(P)" panose="020F0300000000000000" pitchFamily="34" charset="-120"/>
              <a:ea typeface="華康細圓體(P)" panose="020F0300000000000000" pitchFamily="34" charset="-120"/>
            </a:endParaRPr>
          </a:p>
        </p:txBody>
      </p:sp>
    </p:spTree>
    <p:extLst>
      <p:ext uri="{BB962C8B-B14F-4D97-AF65-F5344CB8AC3E}">
        <p14:creationId xmlns:p14="http://schemas.microsoft.com/office/powerpoint/2010/main" val="878312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8650" y="1037690"/>
            <a:ext cx="7886700" cy="5139273"/>
          </a:xfrm>
        </p:spPr>
        <p:txBody>
          <a:bodyPr>
            <a:normAutofit fontScale="92500" lnSpcReduction="10000"/>
          </a:bodyPr>
          <a:lstStyle/>
          <a:p>
            <a:pPr>
              <a:buFont typeface="華康細圓體(P)" panose="020F0300000000000000" pitchFamily="34" charset="-120"/>
              <a:buChar char="◎"/>
            </a:pPr>
            <a:r>
              <a:rPr lang="zh-TW" altLang="en-US" dirty="0" smtClean="0">
                <a:latin typeface="華康細圓體(P)" panose="020F0300000000000000" pitchFamily="34" charset="-120"/>
                <a:ea typeface="華康細圓體(P)" panose="020F0300000000000000" pitchFamily="34" charset="-120"/>
              </a:rPr>
              <a:t>現行出土與需土工程間之營建剩餘土石方互相利用者，稱為土方交換</a:t>
            </a:r>
            <a:endParaRPr lang="en-US" altLang="zh-TW" dirty="0" smtClean="0">
              <a:latin typeface="華康細圓體(P)" panose="020F0300000000000000" pitchFamily="34" charset="-120"/>
              <a:ea typeface="華康細圓體(P)" panose="020F0300000000000000" pitchFamily="34" charset="-120"/>
            </a:endParaRPr>
          </a:p>
          <a:p>
            <a:pPr>
              <a:buFont typeface="華康細圓體(P)" panose="020F0300000000000000" pitchFamily="34" charset="-120"/>
              <a:buChar char="◎"/>
            </a:pPr>
            <a:r>
              <a:rPr lang="zh-TW" altLang="en-US" b="1" dirty="0" smtClean="0">
                <a:solidFill>
                  <a:schemeClr val="bg2">
                    <a:lumMod val="50000"/>
                  </a:schemeClr>
                </a:solidFill>
                <a:latin typeface="華康細圓體(P)" panose="020F0300000000000000" pitchFamily="34" charset="-120"/>
                <a:ea typeface="華康細圓體(P)" panose="020F0300000000000000" pitchFamily="34" charset="-120"/>
              </a:rPr>
              <a:t>相關依據</a:t>
            </a:r>
            <a:endParaRPr lang="en-US" altLang="zh-TW" dirty="0" smtClean="0">
              <a:latin typeface="華康細圓體(P)" panose="020F0300000000000000" pitchFamily="34" charset="-120"/>
              <a:ea typeface="華康細圓體(P)" panose="020F0300000000000000" pitchFamily="34" charset="-120"/>
            </a:endParaRPr>
          </a:p>
          <a:p>
            <a:pPr lvl="1"/>
            <a:r>
              <a:rPr lang="zh-TW" altLang="en-US" dirty="0" smtClean="0">
                <a:latin typeface="華康細圓體(P)" panose="020F0300000000000000" pitchFamily="34" charset="-120"/>
                <a:ea typeface="華康細圓體(P)" panose="020F0300000000000000" pitchFamily="34" charset="-120"/>
              </a:rPr>
              <a:t>公共</a:t>
            </a:r>
            <a:r>
              <a:rPr lang="zh-TW" altLang="en-US" dirty="0">
                <a:latin typeface="華康細圓體(P)" panose="020F0300000000000000" pitchFamily="34" charset="-120"/>
                <a:ea typeface="華康細圓體(P)" panose="020F0300000000000000" pitchFamily="34" charset="-120"/>
              </a:rPr>
              <a:t>工程及公有建築工程營建剩餘土石方交換利用作業</a:t>
            </a:r>
            <a:r>
              <a:rPr lang="zh-TW" altLang="en-US" dirty="0" smtClean="0">
                <a:latin typeface="華康細圓體(P)" panose="020F0300000000000000" pitchFamily="34" charset="-120"/>
                <a:ea typeface="華康細圓體(P)" panose="020F0300000000000000" pitchFamily="34" charset="-120"/>
              </a:rPr>
              <a:t>要點</a:t>
            </a:r>
            <a:r>
              <a:rPr lang="en-US" altLang="zh-TW" dirty="0">
                <a:latin typeface="華康細圓體(P)" panose="020F0300000000000000" pitchFamily="34" charset="-120"/>
                <a:ea typeface="華康細圓體(P)" panose="020F0300000000000000" pitchFamily="34" charset="-120"/>
              </a:rPr>
              <a:t>(95.3.29</a:t>
            </a:r>
            <a:r>
              <a:rPr lang="zh-TW" altLang="en-US" dirty="0">
                <a:latin typeface="華康細圓體(P)" panose="020F0300000000000000" pitchFamily="34" charset="-120"/>
                <a:ea typeface="華康細圓體(P)" panose="020F0300000000000000" pitchFamily="34" charset="-120"/>
              </a:rPr>
              <a:t>函頒，</a:t>
            </a:r>
            <a:r>
              <a:rPr lang="en-US" altLang="zh-TW" dirty="0">
                <a:latin typeface="華康細圓體(P)" panose="020F0300000000000000" pitchFamily="34" charset="-120"/>
                <a:ea typeface="華康細圓體(P)" panose="020F0300000000000000" pitchFamily="34" charset="-120"/>
              </a:rPr>
              <a:t>105.12.7</a:t>
            </a:r>
            <a:r>
              <a:rPr lang="zh-TW" altLang="en-US" dirty="0">
                <a:latin typeface="華康細圓體(P)" panose="020F0300000000000000" pitchFamily="34" charset="-120"/>
                <a:ea typeface="華康細圓體(P)" panose="020F0300000000000000" pitchFamily="34" charset="-120"/>
              </a:rPr>
              <a:t>修正</a:t>
            </a:r>
            <a:r>
              <a:rPr lang="en-US" altLang="zh-TW" dirty="0">
                <a:latin typeface="華康細圓體(P)" panose="020F0300000000000000" pitchFamily="34" charset="-120"/>
                <a:ea typeface="華康細圓體(P)" panose="020F0300000000000000" pitchFamily="34" charset="-120"/>
              </a:rPr>
              <a:t>)</a:t>
            </a:r>
          </a:p>
          <a:p>
            <a:pPr lvl="1"/>
            <a:r>
              <a:rPr lang="zh-TW" altLang="en-US" dirty="0" smtClean="0">
                <a:latin typeface="華康細圓體(P)" panose="020F0300000000000000" pitchFamily="34" charset="-120"/>
                <a:ea typeface="華康細圓體(P)" panose="020F0300000000000000" pitchFamily="34" charset="-120"/>
              </a:rPr>
              <a:t>各部會機關訂定之要點或辦法</a:t>
            </a:r>
            <a:endParaRPr lang="en-US" altLang="zh-TW" dirty="0" smtClean="0">
              <a:latin typeface="華康細圓體(P)" panose="020F0300000000000000" pitchFamily="34" charset="-120"/>
              <a:ea typeface="華康細圓體(P)" panose="020F0300000000000000" pitchFamily="34" charset="-120"/>
            </a:endParaRPr>
          </a:p>
          <a:p>
            <a:pPr lvl="1"/>
            <a:r>
              <a:rPr lang="zh-TW" altLang="en-US" dirty="0" smtClean="0">
                <a:latin typeface="華康細圓體(P)" panose="020F0300000000000000" pitchFamily="34" charset="-120"/>
                <a:ea typeface="華康細圓體(P)" panose="020F0300000000000000" pitchFamily="34" charset="-120"/>
              </a:rPr>
              <a:t>地方政府訂定之交換要點或辦法</a:t>
            </a:r>
            <a:endParaRPr lang="en-US" altLang="zh-TW" dirty="0" smtClean="0">
              <a:latin typeface="華康細圓體(P)" panose="020F0300000000000000" pitchFamily="34" charset="-120"/>
              <a:ea typeface="華康細圓體(P)" panose="020F0300000000000000" pitchFamily="34" charset="-120"/>
            </a:endParaRPr>
          </a:p>
          <a:p>
            <a:pPr marL="457200" lvl="1" indent="0">
              <a:buNone/>
            </a:pPr>
            <a:r>
              <a:rPr lang="zh-TW" altLang="en-US" dirty="0" smtClean="0">
                <a:solidFill>
                  <a:srgbClr val="FF0000"/>
                </a:solidFill>
                <a:latin typeface="華康細圓體(P)" panose="020F0300000000000000" pitchFamily="34" charset="-120"/>
                <a:ea typeface="華康細圓體(P)" panose="020F0300000000000000" pitchFamily="34" charset="-120"/>
              </a:rPr>
              <a:t>例如：花蓮縣</a:t>
            </a:r>
            <a:r>
              <a:rPr lang="zh-TW" altLang="en-US" dirty="0">
                <a:solidFill>
                  <a:srgbClr val="FF0000"/>
                </a:solidFill>
                <a:latin typeface="華康細圓體(P)" panose="020F0300000000000000" pitchFamily="34" charset="-120"/>
                <a:ea typeface="華康細圓體(P)" panose="020F0300000000000000" pitchFamily="34" charset="-120"/>
              </a:rPr>
              <a:t>營建剩餘土石方處理協調專案小組設置要點</a:t>
            </a:r>
            <a:endParaRPr lang="en-US" altLang="zh-TW" dirty="0" smtClean="0">
              <a:solidFill>
                <a:srgbClr val="FF0000"/>
              </a:solidFill>
              <a:latin typeface="華康細圓體(P)" panose="020F0300000000000000" pitchFamily="34" charset="-120"/>
              <a:ea typeface="華康細圓體(P)" panose="020F0300000000000000" pitchFamily="34" charset="-120"/>
            </a:endParaRPr>
          </a:p>
          <a:p>
            <a:pPr>
              <a:buFont typeface="華康細圓體(P)" panose="020F0300000000000000" pitchFamily="34" charset="-120"/>
              <a:buChar char="◎"/>
            </a:pPr>
            <a:r>
              <a:rPr lang="zh-TW" altLang="en-US" b="1" dirty="0" smtClean="0">
                <a:solidFill>
                  <a:schemeClr val="bg2">
                    <a:lumMod val="50000"/>
                  </a:schemeClr>
                </a:solidFill>
                <a:latin typeface="華康細圓體(P)" panose="020F0300000000000000" pitchFamily="34" charset="-120"/>
                <a:ea typeface="華康細圓體(P)" panose="020F0300000000000000" pitchFamily="34" charset="-120"/>
              </a:rPr>
              <a:t>申報門檻</a:t>
            </a:r>
            <a:endParaRPr lang="en-US" altLang="zh-TW" b="1" dirty="0" smtClean="0">
              <a:solidFill>
                <a:schemeClr val="bg2">
                  <a:lumMod val="50000"/>
                </a:schemeClr>
              </a:solidFill>
              <a:latin typeface="華康細圓體(P)" panose="020F0300000000000000" pitchFamily="34" charset="-120"/>
              <a:ea typeface="華康細圓體(P)" panose="020F0300000000000000" pitchFamily="34" charset="-120"/>
            </a:endParaRPr>
          </a:p>
          <a:p>
            <a:pPr lvl="1"/>
            <a:r>
              <a:rPr lang="zh-TW" altLang="en-US" dirty="0">
                <a:latin typeface="華康細圓體(P)" panose="020F0300000000000000" pitchFamily="34" charset="-120"/>
                <a:ea typeface="華康細圓體(P)" panose="020F0300000000000000" pitchFamily="34" charset="-120"/>
              </a:rPr>
              <a:t>公共工程及公有建築工程營建剩餘土石方交換利用作業</a:t>
            </a:r>
            <a:r>
              <a:rPr lang="zh-TW" altLang="en-US" dirty="0" smtClean="0">
                <a:latin typeface="華康細圓體(P)" panose="020F0300000000000000" pitchFamily="34" charset="-120"/>
                <a:ea typeface="華康細圓體(P)" panose="020F0300000000000000" pitchFamily="34" charset="-120"/>
              </a:rPr>
              <a:t>要點：</a:t>
            </a:r>
            <a:r>
              <a:rPr lang="zh-TW" altLang="en-US" b="1" dirty="0" smtClean="0">
                <a:solidFill>
                  <a:srgbClr val="FF0000"/>
                </a:solidFill>
                <a:latin typeface="華康細圓體(P)" panose="020F0300000000000000" pitchFamily="34" charset="-120"/>
                <a:ea typeface="華康細圓體(P)" panose="020F0300000000000000" pitchFamily="34" charset="-120"/>
              </a:rPr>
              <a:t>出土</a:t>
            </a:r>
            <a:r>
              <a:rPr lang="en-US" altLang="zh-TW" b="1" dirty="0" smtClean="0">
                <a:solidFill>
                  <a:srgbClr val="FF0000"/>
                </a:solidFill>
                <a:latin typeface="華康細圓體(P)" panose="020F0300000000000000" pitchFamily="34" charset="-120"/>
                <a:ea typeface="華康細圓體(P)" panose="020F0300000000000000" pitchFamily="34" charset="-120"/>
              </a:rPr>
              <a:t>3000</a:t>
            </a:r>
            <a:r>
              <a:rPr lang="zh-TW" altLang="en-US" b="1" dirty="0" smtClean="0">
                <a:solidFill>
                  <a:srgbClr val="FF0000"/>
                </a:solidFill>
                <a:latin typeface="華康細圓體(P)" panose="020F0300000000000000" pitchFamily="34" charset="-120"/>
                <a:ea typeface="華康細圓體(P)" panose="020F0300000000000000" pitchFamily="34" charset="-120"/>
              </a:rPr>
              <a:t>方</a:t>
            </a:r>
            <a:r>
              <a:rPr lang="zh-TW" altLang="en-US" dirty="0" smtClean="0">
                <a:latin typeface="華康細圓體(P)" panose="020F0300000000000000" pitchFamily="34" charset="-120"/>
                <a:ea typeface="華康細圓體(P)" panose="020F0300000000000000" pitchFamily="34" charset="-120"/>
              </a:rPr>
              <a:t>，</a:t>
            </a:r>
            <a:r>
              <a:rPr lang="zh-TW" altLang="en-US" b="1" dirty="0" smtClean="0">
                <a:solidFill>
                  <a:srgbClr val="FF0000"/>
                </a:solidFill>
                <a:latin typeface="華康細圓體(P)" panose="020F0300000000000000" pitchFamily="34" charset="-120"/>
                <a:ea typeface="華康細圓體(P)" panose="020F0300000000000000" pitchFamily="34" charset="-120"/>
              </a:rPr>
              <a:t>需土</a:t>
            </a:r>
            <a:r>
              <a:rPr lang="en-US" altLang="zh-TW" b="1" dirty="0" smtClean="0">
                <a:solidFill>
                  <a:srgbClr val="FF0000"/>
                </a:solidFill>
                <a:latin typeface="華康細圓體(P)" panose="020F0300000000000000" pitchFamily="34" charset="-120"/>
                <a:ea typeface="華康細圓體(P)" panose="020F0300000000000000" pitchFamily="34" charset="-120"/>
              </a:rPr>
              <a:t>5000</a:t>
            </a:r>
            <a:r>
              <a:rPr lang="zh-TW" altLang="en-US" b="1" dirty="0" smtClean="0">
                <a:solidFill>
                  <a:srgbClr val="FF0000"/>
                </a:solidFill>
                <a:latin typeface="華康細圓體(P)" panose="020F0300000000000000" pitchFamily="34" charset="-120"/>
                <a:ea typeface="華康細圓體(P)" panose="020F0300000000000000" pitchFamily="34" charset="-120"/>
              </a:rPr>
              <a:t>方</a:t>
            </a:r>
            <a:endParaRPr lang="en-US" altLang="zh-TW" b="1" dirty="0" smtClean="0">
              <a:solidFill>
                <a:srgbClr val="FF0000"/>
              </a:solidFill>
              <a:latin typeface="華康細圓體(P)" panose="020F0300000000000000" pitchFamily="34" charset="-120"/>
              <a:ea typeface="華康細圓體(P)" panose="020F0300000000000000" pitchFamily="34" charset="-120"/>
            </a:endParaRPr>
          </a:p>
          <a:p>
            <a:pPr lvl="1"/>
            <a:r>
              <a:rPr lang="zh-TW" altLang="en-US" dirty="0" smtClean="0">
                <a:latin typeface="華康細圓體(P)" panose="020F0300000000000000" pitchFamily="34" charset="-120"/>
                <a:ea typeface="華康細圓體(P)" panose="020F0300000000000000" pitchFamily="34" charset="-120"/>
              </a:rPr>
              <a:t>各部會機關另訂之。</a:t>
            </a:r>
            <a:endParaRPr lang="en-US" altLang="zh-TW" dirty="0" smtClean="0">
              <a:latin typeface="華康細圓體(P)" panose="020F0300000000000000" pitchFamily="34" charset="-120"/>
              <a:ea typeface="華康細圓體(P)" panose="020F0300000000000000" pitchFamily="34" charset="-120"/>
            </a:endParaRPr>
          </a:p>
          <a:p>
            <a:pPr lvl="1"/>
            <a:r>
              <a:rPr lang="zh-TW" altLang="en-US" dirty="0">
                <a:latin typeface="華康細圓體(P)" panose="020F0300000000000000" pitchFamily="34" charset="-120"/>
                <a:ea typeface="華康細圓體(P)" panose="020F0300000000000000" pitchFamily="34" charset="-120"/>
              </a:rPr>
              <a:t>各工程主管機關應於每年</a:t>
            </a:r>
            <a:r>
              <a:rPr lang="zh-TW" altLang="en-US" dirty="0">
                <a:solidFill>
                  <a:srgbClr val="FF0000"/>
                </a:solidFill>
                <a:latin typeface="華康細圓體(P)" panose="020F0300000000000000" pitchFamily="34" charset="-120"/>
                <a:ea typeface="華康細圓體(P)" panose="020F0300000000000000" pitchFamily="34" charset="-120"/>
              </a:rPr>
              <a:t>四月</a:t>
            </a:r>
            <a:r>
              <a:rPr lang="zh-TW" altLang="en-US" dirty="0">
                <a:latin typeface="華康細圓體(P)" panose="020F0300000000000000" pitchFamily="34" charset="-120"/>
                <a:ea typeface="華康細圓體(P)" panose="020F0300000000000000" pitchFamily="34" charset="-120"/>
              </a:rPr>
              <a:t>底前，檢送該年度土方數量規模符合第二項各款應申報土方交換案件之資料</a:t>
            </a:r>
            <a:r>
              <a:rPr lang="zh-TW" altLang="en-US" dirty="0" smtClean="0">
                <a:latin typeface="華康細圓體(P)" panose="020F0300000000000000" pitchFamily="34" charset="-120"/>
                <a:ea typeface="華康細圓體(P)" panose="020F0300000000000000" pitchFamily="34" charset="-120"/>
              </a:rPr>
              <a:t>至內政部</a:t>
            </a:r>
            <a:r>
              <a:rPr lang="zh-TW" altLang="en-US" dirty="0">
                <a:latin typeface="華康細圓體(P)" panose="020F0300000000000000" pitchFamily="34" charset="-120"/>
                <a:ea typeface="華康細圓體(P)" panose="020F0300000000000000" pitchFamily="34" charset="-120"/>
              </a:rPr>
              <a:t>。</a:t>
            </a:r>
            <a:endParaRPr lang="en-US" altLang="zh-TW" dirty="0">
              <a:latin typeface="華康細圓體(P)" panose="020F0300000000000000" pitchFamily="34" charset="-120"/>
              <a:ea typeface="華康細圓體(P)" panose="020F0300000000000000" pitchFamily="34" charset="-120"/>
            </a:endParaRPr>
          </a:p>
          <a:p>
            <a:pPr lvl="1"/>
            <a:endParaRPr lang="zh-TW" altLang="en-US" dirty="0">
              <a:latin typeface="華康細圓體(P)" panose="020F0300000000000000" pitchFamily="34" charset="-120"/>
              <a:ea typeface="華康細圓體(P)" panose="020F0300000000000000" pitchFamily="34" charset="-120"/>
            </a:endParaRPr>
          </a:p>
        </p:txBody>
      </p:sp>
      <p:sp>
        <p:nvSpPr>
          <p:cNvPr id="5" name="投影片編號版面配置區 4"/>
          <p:cNvSpPr>
            <a:spLocks noGrp="1"/>
          </p:cNvSpPr>
          <p:nvPr>
            <p:ph type="sldNum" sz="quarter" idx="12"/>
          </p:nvPr>
        </p:nvSpPr>
        <p:spPr/>
        <p:txBody>
          <a:bodyPr/>
          <a:lstStyle/>
          <a:p>
            <a:fld id="{62CF9B05-5255-46D1-B105-DC595399F1DC}" type="slidenum">
              <a:rPr lang="zh-TW" altLang="en-US" smtClean="0"/>
              <a:pPr/>
              <a:t>5</a:t>
            </a:fld>
            <a:endParaRPr lang="zh-TW" altLang="en-US"/>
          </a:p>
        </p:txBody>
      </p:sp>
      <p:sp>
        <p:nvSpPr>
          <p:cNvPr id="6"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dirty="0" smtClean="0">
                <a:solidFill>
                  <a:schemeClr val="bg1"/>
                </a:solidFill>
                <a:latin typeface="華康細圓體(P)" panose="020F0300000000000000" pitchFamily="34" charset="-120"/>
                <a:ea typeface="華康細圓體(P)" panose="020F0300000000000000" pitchFamily="34" charset="-120"/>
              </a:rPr>
              <a:t>何謂土方交換</a:t>
            </a:r>
            <a:endParaRPr lang="zh-TW" altLang="en-US" sz="3600" dirty="0">
              <a:solidFill>
                <a:schemeClr val="bg1"/>
              </a:solidFill>
              <a:latin typeface="華康細圓體(P)" panose="020F0300000000000000" pitchFamily="34" charset="-120"/>
              <a:ea typeface="華康細圓體(P)" panose="020F0300000000000000" pitchFamily="34" charset="-120"/>
            </a:endParaRPr>
          </a:p>
        </p:txBody>
      </p:sp>
    </p:spTree>
    <p:extLst>
      <p:ext uri="{BB962C8B-B14F-4D97-AF65-F5344CB8AC3E}">
        <p14:creationId xmlns:p14="http://schemas.microsoft.com/office/powerpoint/2010/main" val="2173480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內容版面配置區 2"/>
          <p:cNvSpPr>
            <a:spLocks noGrp="1"/>
          </p:cNvSpPr>
          <p:nvPr>
            <p:ph idx="1"/>
          </p:nvPr>
        </p:nvSpPr>
        <p:spPr>
          <a:xfrm>
            <a:off x="574675" y="1139825"/>
            <a:ext cx="7886700" cy="4351338"/>
          </a:xfrm>
        </p:spPr>
        <p:txBody>
          <a:bodyPr/>
          <a:lstStyle/>
          <a:p>
            <a:pPr>
              <a:buClr>
                <a:srgbClr val="0070C0"/>
              </a:buClr>
              <a:buFont typeface="Wingdings" panose="05000000000000000000" pitchFamily="2" charset="2"/>
              <a:buChar char="n"/>
            </a:pPr>
            <a:r>
              <a:rPr lang="zh-TW" altLang="en-US" smtClean="0">
                <a:latin typeface="華康細圓體(P)" panose="020F0300000000000000" pitchFamily="34" charset="-120"/>
                <a:ea typeface="華康細圓體(P)" panose="020F0300000000000000" pitchFamily="34" charset="-120"/>
              </a:rPr>
              <a:t>土方交換具節能減碳效益，是提升工程綠色精神之重要措施</a:t>
            </a:r>
            <a:endParaRPr lang="en-US" altLang="zh-TW" smtClean="0">
              <a:latin typeface="華康細圓體(P)" panose="020F0300000000000000" pitchFamily="34" charset="-120"/>
              <a:ea typeface="華康細圓體(P)" panose="020F0300000000000000" pitchFamily="34" charset="-120"/>
            </a:endParaRPr>
          </a:p>
          <a:p>
            <a:pPr>
              <a:buClr>
                <a:srgbClr val="0070C0"/>
              </a:buClr>
              <a:buFont typeface="Wingdings" panose="05000000000000000000" pitchFamily="2" charset="2"/>
              <a:buChar char="n"/>
            </a:pPr>
            <a:r>
              <a:rPr lang="zh-TW" altLang="en-US" smtClean="0">
                <a:latin typeface="華康細圓體(P)" panose="020F0300000000000000" pitchFamily="34" charset="-120"/>
                <a:ea typeface="華康細圓體(P)" panose="020F0300000000000000" pitchFamily="34" charset="-120"/>
              </a:rPr>
              <a:t>評估方案：</a:t>
            </a:r>
            <a:endParaRPr lang="en-US" altLang="zh-TW" smtClean="0">
              <a:latin typeface="華康細圓體(P)" panose="020F0300000000000000" pitchFamily="34" charset="-120"/>
              <a:ea typeface="華康細圓體(P)" panose="020F0300000000000000" pitchFamily="34" charset="-120"/>
            </a:endParaRPr>
          </a:p>
          <a:p>
            <a:pPr lvl="1">
              <a:buClr>
                <a:srgbClr val="0070C0"/>
              </a:buClr>
              <a:buFont typeface="Wingdings" panose="05000000000000000000" pitchFamily="2" charset="2"/>
              <a:buChar char="n"/>
            </a:pPr>
            <a:r>
              <a:rPr lang="zh-TW" altLang="en-US" smtClean="0">
                <a:latin typeface="華康細圓體(P)" panose="020F0300000000000000" pitchFamily="34" charset="-120"/>
                <a:ea typeface="華康細圓體(P)" panose="020F0300000000000000" pitchFamily="34" charset="-120"/>
              </a:rPr>
              <a:t>方案</a:t>
            </a:r>
            <a:r>
              <a:rPr lang="en-US" altLang="zh-TW" smtClean="0">
                <a:latin typeface="華康細圓體(P)" panose="020F0300000000000000" pitchFamily="34" charset="-120"/>
                <a:ea typeface="華康細圓體(P)" panose="020F0300000000000000" pitchFamily="34" charset="-120"/>
              </a:rPr>
              <a:t>A</a:t>
            </a:r>
            <a:r>
              <a:rPr lang="zh-TW" altLang="en-US" smtClean="0">
                <a:latin typeface="華康細圓體(P)" panose="020F0300000000000000" pitchFamily="34" charset="-120"/>
                <a:ea typeface="華康細圓體(P)" panose="020F0300000000000000" pitchFamily="34" charset="-120"/>
              </a:rPr>
              <a:t>：未進行土方交換</a:t>
            </a:r>
            <a:endParaRPr lang="en-US" altLang="zh-TW" smtClean="0">
              <a:latin typeface="華康細圓體(P)" panose="020F0300000000000000" pitchFamily="34" charset="-120"/>
              <a:ea typeface="華康細圓體(P)" panose="020F0300000000000000" pitchFamily="34" charset="-120"/>
            </a:endParaRPr>
          </a:p>
          <a:p>
            <a:pPr lvl="1">
              <a:buClr>
                <a:srgbClr val="0070C0"/>
              </a:buClr>
              <a:buFont typeface="Wingdings" panose="05000000000000000000" pitchFamily="2" charset="2"/>
              <a:buChar char="n"/>
            </a:pPr>
            <a:r>
              <a:rPr lang="zh-TW" altLang="en-US" smtClean="0">
                <a:latin typeface="華康細圓體(P)" panose="020F0300000000000000" pitchFamily="34" charset="-120"/>
                <a:ea typeface="華康細圓體(P)" panose="020F0300000000000000" pitchFamily="34" charset="-120"/>
              </a:rPr>
              <a:t>方案</a:t>
            </a:r>
            <a:r>
              <a:rPr lang="en-US" altLang="zh-TW" smtClean="0">
                <a:latin typeface="華康細圓體(P)" panose="020F0300000000000000" pitchFamily="34" charset="-120"/>
                <a:ea typeface="華康細圓體(P)" panose="020F0300000000000000" pitchFamily="34" charset="-120"/>
              </a:rPr>
              <a:t>B</a:t>
            </a:r>
            <a:r>
              <a:rPr lang="zh-TW" altLang="en-US" smtClean="0">
                <a:latin typeface="華康細圓體(P)" panose="020F0300000000000000" pitchFamily="34" charset="-120"/>
                <a:ea typeface="華康細圓體(P)" panose="020F0300000000000000" pitchFamily="34" charset="-120"/>
              </a:rPr>
              <a:t>：土方交換</a:t>
            </a:r>
            <a:endParaRPr lang="en-US" altLang="zh-TW" smtClean="0">
              <a:latin typeface="華康細圓體(P)" panose="020F0300000000000000" pitchFamily="34" charset="-120"/>
              <a:ea typeface="華康細圓體(P)" panose="020F0300000000000000" pitchFamily="34" charset="-120"/>
            </a:endParaRPr>
          </a:p>
          <a:p>
            <a:pPr>
              <a:buClr>
                <a:srgbClr val="0070C0"/>
              </a:buClr>
              <a:buFont typeface="Wingdings" panose="05000000000000000000" pitchFamily="2" charset="2"/>
              <a:buChar char="n"/>
            </a:pPr>
            <a:r>
              <a:rPr lang="zh-TW" altLang="en-US" smtClean="0">
                <a:latin typeface="華康細圓體(P)" panose="020F0300000000000000" pitchFamily="34" charset="-120"/>
                <a:ea typeface="華康細圓體(P)" panose="020F0300000000000000" pitchFamily="34" charset="-120"/>
              </a:rPr>
              <a:t>效益量化</a:t>
            </a:r>
            <a:endParaRPr lang="en-US" altLang="zh-TW" smtClean="0">
              <a:latin typeface="華康細圓體(P)" panose="020F0300000000000000" pitchFamily="34" charset="-120"/>
              <a:ea typeface="華康細圓體(P)" panose="020F0300000000000000" pitchFamily="34" charset="-120"/>
            </a:endParaRPr>
          </a:p>
          <a:p>
            <a:pPr lvl="1">
              <a:buClr>
                <a:srgbClr val="0070C0"/>
              </a:buClr>
              <a:buFont typeface="Wingdings" panose="05000000000000000000" pitchFamily="2" charset="2"/>
              <a:buChar char="n"/>
            </a:pPr>
            <a:r>
              <a:rPr lang="zh-TW" altLang="en-US" smtClean="0">
                <a:latin typeface="華康細圓體(P)" panose="020F0300000000000000" pitchFamily="34" charset="-120"/>
                <a:ea typeface="華康細圓體(P)" panose="020F0300000000000000" pitchFamily="34" charset="-120"/>
              </a:rPr>
              <a:t>碳排放量</a:t>
            </a:r>
            <a:endParaRPr lang="en-US" altLang="zh-TW" smtClean="0">
              <a:latin typeface="華康細圓體(P)" panose="020F0300000000000000" pitchFamily="34" charset="-120"/>
              <a:ea typeface="華康細圓體(P)" panose="020F0300000000000000" pitchFamily="34" charset="-120"/>
            </a:endParaRPr>
          </a:p>
        </p:txBody>
      </p:sp>
      <p:sp>
        <p:nvSpPr>
          <p:cNvPr id="5" name="橢圓 4"/>
          <p:cNvSpPr/>
          <p:nvPr/>
        </p:nvSpPr>
        <p:spPr>
          <a:xfrm>
            <a:off x="4895850" y="2938463"/>
            <a:ext cx="1068388" cy="93662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solidFill>
                  <a:srgbClr val="FF0000"/>
                </a:solidFill>
                <a:latin typeface="華康細圓體(P)" panose="020F0300000000000000" pitchFamily="34" charset="-120"/>
                <a:ea typeface="華康細圓體(P)" panose="020F0300000000000000" pitchFamily="34" charset="-120"/>
              </a:rPr>
              <a:t>A</a:t>
            </a:r>
            <a:r>
              <a:rPr kumimoji="0" lang="zh-TW" altLang="en-US" dirty="0">
                <a:solidFill>
                  <a:srgbClr val="FF0000"/>
                </a:solidFill>
                <a:latin typeface="華康細圓體(P)" panose="020F0300000000000000" pitchFamily="34" charset="-120"/>
                <a:ea typeface="華康細圓體(P)" panose="020F0300000000000000" pitchFamily="34" charset="-120"/>
              </a:rPr>
              <a:t>工地</a:t>
            </a:r>
          </a:p>
        </p:txBody>
      </p:sp>
      <p:sp>
        <p:nvSpPr>
          <p:cNvPr id="6" name="橢圓 5"/>
          <p:cNvSpPr/>
          <p:nvPr/>
        </p:nvSpPr>
        <p:spPr>
          <a:xfrm>
            <a:off x="7832725" y="2938463"/>
            <a:ext cx="1068388" cy="936625"/>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solidFill>
                  <a:srgbClr val="FF0000"/>
                </a:solidFill>
                <a:latin typeface="華康細圓體(P)" panose="020F0300000000000000" pitchFamily="34" charset="-120"/>
                <a:ea typeface="華康細圓體(P)" panose="020F0300000000000000" pitchFamily="34" charset="-120"/>
              </a:rPr>
              <a:t>M</a:t>
            </a:r>
            <a:r>
              <a:rPr kumimoji="0" lang="zh-TW" altLang="en-US" dirty="0">
                <a:solidFill>
                  <a:srgbClr val="FF0000"/>
                </a:solidFill>
                <a:latin typeface="華康細圓體(P)" panose="020F0300000000000000" pitchFamily="34" charset="-120"/>
                <a:ea typeface="華康細圓體(P)" panose="020F0300000000000000" pitchFamily="34" charset="-120"/>
              </a:rPr>
              <a:t>收容場所</a:t>
            </a:r>
          </a:p>
        </p:txBody>
      </p:sp>
      <p:sp>
        <p:nvSpPr>
          <p:cNvPr id="7" name="橢圓 6"/>
          <p:cNvSpPr/>
          <p:nvPr/>
        </p:nvSpPr>
        <p:spPr>
          <a:xfrm>
            <a:off x="7832725" y="4210050"/>
            <a:ext cx="1068388" cy="9382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solidFill>
                  <a:srgbClr val="FF0000"/>
                </a:solidFill>
                <a:latin typeface="華康細圓體(P)" panose="020F0300000000000000" pitchFamily="34" charset="-120"/>
                <a:ea typeface="華康細圓體(P)" panose="020F0300000000000000" pitchFamily="34" charset="-120"/>
              </a:rPr>
              <a:t>B</a:t>
            </a:r>
            <a:r>
              <a:rPr kumimoji="0" lang="zh-TW" altLang="en-US" dirty="0">
                <a:solidFill>
                  <a:srgbClr val="FF0000"/>
                </a:solidFill>
                <a:latin typeface="華康細圓體(P)" panose="020F0300000000000000" pitchFamily="34" charset="-120"/>
                <a:ea typeface="華康細圓體(P)" panose="020F0300000000000000" pitchFamily="34" charset="-120"/>
              </a:rPr>
              <a:t>工地</a:t>
            </a:r>
          </a:p>
        </p:txBody>
      </p:sp>
      <p:sp>
        <p:nvSpPr>
          <p:cNvPr id="8" name="橢圓 7"/>
          <p:cNvSpPr/>
          <p:nvPr/>
        </p:nvSpPr>
        <p:spPr>
          <a:xfrm>
            <a:off x="4895850" y="4210050"/>
            <a:ext cx="1068388" cy="93821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solidFill>
                  <a:srgbClr val="FF0000"/>
                </a:solidFill>
                <a:latin typeface="華康細圓體(P)" panose="020F0300000000000000" pitchFamily="34" charset="-120"/>
                <a:ea typeface="華康細圓體(P)" panose="020F0300000000000000" pitchFamily="34" charset="-120"/>
              </a:rPr>
              <a:t>N</a:t>
            </a:r>
            <a:r>
              <a:rPr kumimoji="0" lang="zh-TW" altLang="en-US" dirty="0">
                <a:solidFill>
                  <a:srgbClr val="FF0000"/>
                </a:solidFill>
                <a:latin typeface="華康細圓體(P)" panose="020F0300000000000000" pitchFamily="34" charset="-120"/>
                <a:ea typeface="華康細圓體(P)" panose="020F0300000000000000" pitchFamily="34" charset="-120"/>
              </a:rPr>
              <a:t>收容場所</a:t>
            </a:r>
          </a:p>
        </p:txBody>
      </p:sp>
      <p:sp>
        <p:nvSpPr>
          <p:cNvPr id="12" name="向右箭號 11"/>
          <p:cNvSpPr/>
          <p:nvPr/>
        </p:nvSpPr>
        <p:spPr>
          <a:xfrm>
            <a:off x="6297613" y="3138488"/>
            <a:ext cx="1335087" cy="33496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latin typeface="華康細圓體(P)" panose="020F0300000000000000" pitchFamily="34" charset="-120"/>
              <a:ea typeface="華康細圓體(P)" panose="020F0300000000000000" pitchFamily="34" charset="-120"/>
            </a:endParaRPr>
          </a:p>
        </p:txBody>
      </p:sp>
      <p:sp>
        <p:nvSpPr>
          <p:cNvPr id="13" name="向右箭號 12"/>
          <p:cNvSpPr/>
          <p:nvPr/>
        </p:nvSpPr>
        <p:spPr>
          <a:xfrm>
            <a:off x="6297613" y="4430713"/>
            <a:ext cx="1335087" cy="33496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latin typeface="華康細圓體(P)" panose="020F0300000000000000" pitchFamily="34" charset="-120"/>
              <a:ea typeface="華康細圓體(P)" panose="020F0300000000000000" pitchFamily="34" charset="-120"/>
            </a:endParaRPr>
          </a:p>
        </p:txBody>
      </p:sp>
      <p:sp>
        <p:nvSpPr>
          <p:cNvPr id="24585" name="文字方塊 18"/>
          <p:cNvSpPr txBox="1">
            <a:spLocks noChangeArrowheads="1"/>
          </p:cNvSpPr>
          <p:nvPr/>
        </p:nvSpPr>
        <p:spPr bwMode="auto">
          <a:xfrm>
            <a:off x="6297613" y="3400425"/>
            <a:ext cx="1201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r>
              <a:rPr kumimoji="0" lang="zh-TW" altLang="en-US">
                <a:latin typeface="華康細圓體(P)" panose="020F0300000000000000" pitchFamily="34" charset="-120"/>
                <a:ea typeface="華康細圓體(P)" panose="020F0300000000000000" pitchFamily="34" charset="-120"/>
              </a:rPr>
              <a:t>碳排放量</a:t>
            </a:r>
          </a:p>
        </p:txBody>
      </p:sp>
      <p:sp>
        <p:nvSpPr>
          <p:cNvPr id="24586" name="文字方塊 19"/>
          <p:cNvSpPr txBox="1">
            <a:spLocks noChangeArrowheads="1"/>
          </p:cNvSpPr>
          <p:nvPr/>
        </p:nvSpPr>
        <p:spPr bwMode="auto">
          <a:xfrm>
            <a:off x="6297613" y="4670425"/>
            <a:ext cx="1201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r>
              <a:rPr kumimoji="0" lang="zh-TW" altLang="en-US">
                <a:latin typeface="華康細圓體(P)" panose="020F0300000000000000" pitchFamily="34" charset="-120"/>
                <a:ea typeface="華康細圓體(P)" panose="020F0300000000000000" pitchFamily="34" charset="-120"/>
              </a:rPr>
              <a:t>碳排放量</a:t>
            </a:r>
          </a:p>
        </p:txBody>
      </p:sp>
      <p:sp>
        <p:nvSpPr>
          <p:cNvPr id="21" name="橢圓 20"/>
          <p:cNvSpPr/>
          <p:nvPr/>
        </p:nvSpPr>
        <p:spPr>
          <a:xfrm>
            <a:off x="4895850" y="5281613"/>
            <a:ext cx="1068388" cy="93821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solidFill>
                  <a:srgbClr val="FF0000"/>
                </a:solidFill>
                <a:latin typeface="華康細圓體(P)" panose="020F0300000000000000" pitchFamily="34" charset="-120"/>
                <a:ea typeface="華康細圓體(P)" panose="020F0300000000000000" pitchFamily="34" charset="-120"/>
              </a:rPr>
              <a:t>A</a:t>
            </a:r>
            <a:r>
              <a:rPr kumimoji="0" lang="zh-TW" altLang="en-US" dirty="0">
                <a:solidFill>
                  <a:srgbClr val="FF0000"/>
                </a:solidFill>
                <a:latin typeface="華康細圓體(P)" panose="020F0300000000000000" pitchFamily="34" charset="-120"/>
                <a:ea typeface="華康細圓體(P)" panose="020F0300000000000000" pitchFamily="34" charset="-120"/>
              </a:rPr>
              <a:t>工地</a:t>
            </a:r>
          </a:p>
        </p:txBody>
      </p:sp>
      <p:sp>
        <p:nvSpPr>
          <p:cNvPr id="22" name="橢圓 21"/>
          <p:cNvSpPr/>
          <p:nvPr/>
        </p:nvSpPr>
        <p:spPr>
          <a:xfrm>
            <a:off x="7832725" y="5281613"/>
            <a:ext cx="1068388" cy="9382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solidFill>
                  <a:srgbClr val="FF0000"/>
                </a:solidFill>
                <a:latin typeface="華康細圓體(P)" panose="020F0300000000000000" pitchFamily="34" charset="-120"/>
                <a:ea typeface="華康細圓體(P)" panose="020F0300000000000000" pitchFamily="34" charset="-120"/>
              </a:rPr>
              <a:t>B</a:t>
            </a:r>
            <a:r>
              <a:rPr kumimoji="0" lang="zh-TW" altLang="en-US" dirty="0">
                <a:solidFill>
                  <a:srgbClr val="FF0000"/>
                </a:solidFill>
                <a:latin typeface="華康細圓體(P)" panose="020F0300000000000000" pitchFamily="34" charset="-120"/>
                <a:ea typeface="華康細圓體(P)" panose="020F0300000000000000" pitchFamily="34" charset="-120"/>
              </a:rPr>
              <a:t>工地</a:t>
            </a:r>
          </a:p>
        </p:txBody>
      </p:sp>
      <p:sp>
        <p:nvSpPr>
          <p:cNvPr id="23" name="向右箭號 22"/>
          <p:cNvSpPr/>
          <p:nvPr/>
        </p:nvSpPr>
        <p:spPr>
          <a:xfrm>
            <a:off x="6297613" y="5491163"/>
            <a:ext cx="1335087" cy="33496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latin typeface="華康細圓體(P)" panose="020F0300000000000000" pitchFamily="34" charset="-120"/>
              <a:ea typeface="華康細圓體(P)" panose="020F0300000000000000" pitchFamily="34" charset="-120"/>
            </a:endParaRPr>
          </a:p>
        </p:txBody>
      </p:sp>
      <p:sp>
        <p:nvSpPr>
          <p:cNvPr id="24590" name="文字方塊 25"/>
          <p:cNvSpPr txBox="1">
            <a:spLocks noChangeArrowheads="1"/>
          </p:cNvSpPr>
          <p:nvPr/>
        </p:nvSpPr>
        <p:spPr bwMode="auto">
          <a:xfrm>
            <a:off x="6297613" y="5754688"/>
            <a:ext cx="1201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r>
              <a:rPr kumimoji="0" lang="zh-TW" altLang="en-US">
                <a:latin typeface="華康細圓體(P)" panose="020F0300000000000000" pitchFamily="34" charset="-120"/>
                <a:ea typeface="華康細圓體(P)" panose="020F0300000000000000" pitchFamily="34" charset="-120"/>
              </a:rPr>
              <a:t>碳排放量</a:t>
            </a:r>
          </a:p>
        </p:txBody>
      </p:sp>
      <p:sp>
        <p:nvSpPr>
          <p:cNvPr id="27" name="左大括弧 26"/>
          <p:cNvSpPr/>
          <p:nvPr/>
        </p:nvSpPr>
        <p:spPr>
          <a:xfrm>
            <a:off x="4518025" y="3151188"/>
            <a:ext cx="400050" cy="192563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latin typeface="華康細圓體(P)" panose="020F0300000000000000" pitchFamily="34" charset="-120"/>
              <a:ea typeface="華康細圓體(P)" panose="020F0300000000000000" pitchFamily="34" charset="-120"/>
            </a:endParaRPr>
          </a:p>
        </p:txBody>
      </p:sp>
      <p:sp>
        <p:nvSpPr>
          <p:cNvPr id="24592" name="文字方塊 27"/>
          <p:cNvSpPr txBox="1">
            <a:spLocks noChangeArrowheads="1"/>
          </p:cNvSpPr>
          <p:nvPr/>
        </p:nvSpPr>
        <p:spPr bwMode="auto">
          <a:xfrm>
            <a:off x="3317875" y="3887788"/>
            <a:ext cx="1098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r>
              <a:rPr kumimoji="0" lang="zh-TW" altLang="en-US">
                <a:latin typeface="華康細圓體(P)" panose="020F0300000000000000" pitchFamily="34" charset="-120"/>
                <a:ea typeface="華康細圓體(P)" panose="020F0300000000000000" pitchFamily="34" charset="-120"/>
              </a:rPr>
              <a:t>未進行土方交換</a:t>
            </a:r>
            <a:r>
              <a:rPr kumimoji="0" lang="en-US" altLang="zh-TW">
                <a:latin typeface="華康細圓體(P)" panose="020F0300000000000000" pitchFamily="34" charset="-120"/>
                <a:ea typeface="華康細圓體(P)" panose="020F0300000000000000" pitchFamily="34" charset="-120"/>
              </a:rPr>
              <a:t>(A)</a:t>
            </a:r>
            <a:endParaRPr kumimoji="0" lang="zh-TW" altLang="en-US">
              <a:latin typeface="華康細圓體(P)" panose="020F0300000000000000" pitchFamily="34" charset="-120"/>
              <a:ea typeface="華康細圓體(P)" panose="020F0300000000000000" pitchFamily="34" charset="-120"/>
            </a:endParaRPr>
          </a:p>
        </p:txBody>
      </p:sp>
      <p:sp>
        <p:nvSpPr>
          <p:cNvPr id="24593" name="文字方塊 28"/>
          <p:cNvSpPr txBox="1">
            <a:spLocks noChangeArrowheads="1"/>
          </p:cNvSpPr>
          <p:nvPr/>
        </p:nvSpPr>
        <p:spPr bwMode="auto">
          <a:xfrm>
            <a:off x="3382963" y="5246688"/>
            <a:ext cx="1179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r>
              <a:rPr kumimoji="0" lang="zh-TW" altLang="en-US">
                <a:latin typeface="華康細圓體(P)" panose="020F0300000000000000" pitchFamily="34" charset="-120"/>
                <a:ea typeface="華康細圓體(P)" panose="020F0300000000000000" pitchFamily="34" charset="-120"/>
              </a:rPr>
              <a:t>進行土方交換</a:t>
            </a:r>
            <a:r>
              <a:rPr kumimoji="0" lang="en-US" altLang="zh-TW">
                <a:latin typeface="華康細圓體(P)" panose="020F0300000000000000" pitchFamily="34" charset="-120"/>
                <a:ea typeface="華康細圓體(P)" panose="020F0300000000000000" pitchFamily="34" charset="-120"/>
              </a:rPr>
              <a:t>(B)</a:t>
            </a:r>
            <a:endParaRPr kumimoji="0" lang="zh-TW" altLang="en-US">
              <a:latin typeface="華康細圓體(P)" panose="020F0300000000000000" pitchFamily="34" charset="-120"/>
              <a:ea typeface="華康細圓體(P)" panose="020F0300000000000000" pitchFamily="34" charset="-120"/>
            </a:endParaRPr>
          </a:p>
        </p:txBody>
      </p:sp>
      <p:sp>
        <p:nvSpPr>
          <p:cNvPr id="2459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D0E514CD-0FB9-4533-A0F4-DC557758217E}" type="slidenum">
              <a:rPr kumimoji="0" lang="zh-TW" altLang="en-US">
                <a:solidFill>
                  <a:schemeClr val="bg1"/>
                </a:solidFill>
                <a:latin typeface="華康細圓體(P)" panose="020F0300000000000000" pitchFamily="34" charset="-120"/>
                <a:ea typeface="華康細圓體(P)" panose="020F0300000000000000" pitchFamily="34" charset="-120"/>
              </a:rPr>
              <a:pPr/>
              <a:t>6</a:t>
            </a:fld>
            <a:endParaRPr kumimoji="0" lang="en-US" altLang="zh-TW">
              <a:solidFill>
                <a:schemeClr val="bg1"/>
              </a:solidFill>
              <a:latin typeface="華康細圓體(P)" panose="020F0300000000000000" pitchFamily="34" charset="-120"/>
              <a:ea typeface="華康細圓體(P)" panose="020F0300000000000000" pitchFamily="34" charset="-120"/>
            </a:endParaRPr>
          </a:p>
        </p:txBody>
      </p:sp>
      <p:sp>
        <p:nvSpPr>
          <p:cNvPr id="25"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dirty="0" smtClean="0">
                <a:solidFill>
                  <a:schemeClr val="bg1"/>
                </a:solidFill>
                <a:latin typeface="華康細圓體(P)" panose="020F0300000000000000" pitchFamily="34" charset="-120"/>
                <a:ea typeface="華康細圓體(P)" panose="020F0300000000000000" pitchFamily="34" charset="-120"/>
              </a:rPr>
              <a:t>土方交換效益</a:t>
            </a:r>
            <a:endParaRPr lang="zh-TW" altLang="en-US" sz="3600" dirty="0">
              <a:solidFill>
                <a:schemeClr val="bg1"/>
              </a:solidFill>
              <a:latin typeface="華康細圓體(P)" panose="020F0300000000000000" pitchFamily="34" charset="-120"/>
              <a:ea typeface="華康細圓體(P)" panose="020F0300000000000000" pitchFamily="34" charset="-120"/>
            </a:endParaRPr>
          </a:p>
        </p:txBody>
      </p:sp>
    </p:spTree>
    <p:extLst>
      <p:ext uri="{BB962C8B-B14F-4D97-AF65-F5344CB8AC3E}">
        <p14:creationId xmlns:p14="http://schemas.microsoft.com/office/powerpoint/2010/main" val="1661613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內容版面配置區 2"/>
          <p:cNvSpPr>
            <a:spLocks noGrp="1"/>
          </p:cNvSpPr>
          <p:nvPr>
            <p:ph idx="1"/>
          </p:nvPr>
        </p:nvSpPr>
        <p:spPr>
          <a:xfrm>
            <a:off x="457200" y="1074738"/>
            <a:ext cx="8229600" cy="3195637"/>
          </a:xfrm>
        </p:spPr>
        <p:txBody>
          <a:bodyPr/>
          <a:lstStyle/>
          <a:p>
            <a:pPr>
              <a:buClr>
                <a:srgbClr val="0070C0"/>
              </a:buClr>
              <a:buFont typeface="Wingdings" panose="05000000000000000000" pitchFamily="2" charset="2"/>
              <a:buChar char="n"/>
            </a:pPr>
            <a:r>
              <a:rPr lang="zh-TW" altLang="en-US" dirty="0" smtClean="0">
                <a:latin typeface="華康細圓體(P)" panose="020F0300000000000000" pitchFamily="34" charset="-120"/>
                <a:ea typeface="華康細圓體(P)" panose="020F0300000000000000" pitchFamily="34" charset="-120"/>
              </a:rPr>
              <a:t>土方碳排放量計算參數</a:t>
            </a:r>
            <a:endParaRPr lang="en-US" altLang="zh-TW" dirty="0" smtClean="0">
              <a:latin typeface="華康細圓體(P)" panose="020F0300000000000000" pitchFamily="34" charset="-120"/>
              <a:ea typeface="華康細圓體(P)" panose="020F0300000000000000" pitchFamily="34" charset="-120"/>
            </a:endParaRPr>
          </a:p>
          <a:p>
            <a:pPr lvl="1">
              <a:buClr>
                <a:srgbClr val="0070C0"/>
              </a:buClr>
              <a:buFont typeface="Wingdings" panose="05000000000000000000" pitchFamily="2" charset="2"/>
              <a:buChar char="n"/>
            </a:pPr>
            <a:r>
              <a:rPr lang="zh-TW" altLang="en-US" dirty="0" smtClean="0">
                <a:latin typeface="華康細圓體(P)" panose="020F0300000000000000" pitchFamily="34" charset="-120"/>
                <a:ea typeface="華康細圓體(P)" panose="020F0300000000000000" pitchFamily="34" charset="-120"/>
              </a:rPr>
              <a:t>車用汽油</a:t>
            </a:r>
            <a:r>
              <a:rPr lang="en-US" altLang="zh-TW" dirty="0" smtClean="0">
                <a:latin typeface="華康細圓體(P)" panose="020F0300000000000000" pitchFamily="34" charset="-120"/>
                <a:ea typeface="華康細圓體(P)" panose="020F0300000000000000" pitchFamily="34" charset="-120"/>
              </a:rPr>
              <a:t>2.26kg-CO</a:t>
            </a:r>
            <a:r>
              <a:rPr lang="en-US" altLang="zh-TW" baseline="-25000" dirty="0" smtClean="0">
                <a:latin typeface="華康細圓體(P)" panose="020F0300000000000000" pitchFamily="34" charset="-120"/>
                <a:ea typeface="華康細圓體(P)" panose="020F0300000000000000" pitchFamily="34" charset="-120"/>
              </a:rPr>
              <a:t>2</a:t>
            </a:r>
            <a:r>
              <a:rPr lang="en-US" altLang="zh-TW" dirty="0" smtClean="0">
                <a:latin typeface="華康細圓體(P)" panose="020F0300000000000000" pitchFamily="34" charset="-120"/>
                <a:ea typeface="華康細圓體(P)" panose="020F0300000000000000" pitchFamily="34" charset="-120"/>
              </a:rPr>
              <a:t>/L</a:t>
            </a:r>
            <a:r>
              <a:rPr lang="zh-TW" altLang="en-US" dirty="0" smtClean="0">
                <a:latin typeface="華康細圓體(P)" panose="020F0300000000000000" pitchFamily="34" charset="-120"/>
                <a:ea typeface="華康細圓體(P)" panose="020F0300000000000000" pitchFamily="34" charset="-120"/>
              </a:rPr>
              <a:t>，柴油</a:t>
            </a:r>
            <a:r>
              <a:rPr lang="en-US" altLang="zh-TW" dirty="0" smtClean="0">
                <a:latin typeface="華康細圓體(P)" panose="020F0300000000000000" pitchFamily="34" charset="-120"/>
                <a:ea typeface="華康細圓體(P)" panose="020F0300000000000000" pitchFamily="34" charset="-120"/>
              </a:rPr>
              <a:t>2.61kg-CO</a:t>
            </a:r>
            <a:r>
              <a:rPr lang="en-US" altLang="zh-TW" baseline="30000" dirty="0" smtClean="0">
                <a:latin typeface="華康細圓體(P)" panose="020F0300000000000000" pitchFamily="34" charset="-120"/>
                <a:ea typeface="華康細圓體(P)" panose="020F0300000000000000" pitchFamily="34" charset="-120"/>
              </a:rPr>
              <a:t>2</a:t>
            </a:r>
            <a:r>
              <a:rPr lang="en-US" altLang="zh-TW" dirty="0" smtClean="0">
                <a:latin typeface="華康細圓體(P)" panose="020F0300000000000000" pitchFamily="34" charset="-120"/>
                <a:ea typeface="華康細圓體(P)" panose="020F0300000000000000" pitchFamily="34" charset="-120"/>
              </a:rPr>
              <a:t>/L</a:t>
            </a:r>
          </a:p>
          <a:p>
            <a:pPr lvl="1">
              <a:buClr>
                <a:srgbClr val="0070C0"/>
              </a:buClr>
              <a:buFont typeface="Wingdings" panose="05000000000000000000" pitchFamily="2" charset="2"/>
              <a:buChar char="n"/>
            </a:pPr>
            <a:r>
              <a:rPr lang="zh-TW" altLang="en-US" dirty="0" smtClean="0">
                <a:latin typeface="華康細圓體(P)" panose="020F0300000000000000" pitchFamily="34" charset="-120"/>
                <a:ea typeface="華康細圓體(P)" panose="020F0300000000000000" pitchFamily="34" charset="-120"/>
              </a:rPr>
              <a:t>以每車載運</a:t>
            </a:r>
            <a:r>
              <a:rPr lang="en-US" altLang="zh-TW" dirty="0" smtClean="0">
                <a:latin typeface="華康細圓體(P)" panose="020F0300000000000000" pitchFamily="34" charset="-120"/>
                <a:ea typeface="華康細圓體(P)" panose="020F0300000000000000" pitchFamily="34" charset="-120"/>
              </a:rPr>
              <a:t>10</a:t>
            </a:r>
            <a:r>
              <a:rPr lang="zh-TW" altLang="en-US" dirty="0" smtClean="0">
                <a:latin typeface="華康細圓體(P)" panose="020F0300000000000000" pitchFamily="34" charset="-120"/>
                <a:ea typeface="華康細圓體(P)" panose="020F0300000000000000" pitchFamily="34" charset="-120"/>
              </a:rPr>
              <a:t>方，油耗</a:t>
            </a:r>
            <a:r>
              <a:rPr lang="en-US" altLang="zh-TW" dirty="0" smtClean="0">
                <a:latin typeface="華康細圓體(P)" panose="020F0300000000000000" pitchFamily="34" charset="-120"/>
                <a:ea typeface="華康細圓體(P)" panose="020F0300000000000000" pitchFamily="34" charset="-120"/>
              </a:rPr>
              <a:t>3km/L</a:t>
            </a:r>
            <a:r>
              <a:rPr lang="zh-TW" altLang="en-US" dirty="0" smtClean="0">
                <a:latin typeface="華康細圓體(P)" panose="020F0300000000000000" pitchFamily="34" charset="-120"/>
                <a:ea typeface="華康細圓體(P)" panose="020F0300000000000000" pitchFamily="34" charset="-120"/>
              </a:rPr>
              <a:t>計算，平均運距以</a:t>
            </a:r>
            <a:r>
              <a:rPr lang="en-US" altLang="zh-TW" dirty="0" smtClean="0">
                <a:latin typeface="華康細圓體(P)" panose="020F0300000000000000" pitchFamily="34" charset="-120"/>
                <a:ea typeface="華康細圓體(P)" panose="020F0300000000000000" pitchFamily="34" charset="-120"/>
              </a:rPr>
              <a:t>30km</a:t>
            </a:r>
            <a:r>
              <a:rPr lang="zh-TW" altLang="en-US" dirty="0" smtClean="0">
                <a:latin typeface="華康細圓體(P)" panose="020F0300000000000000" pitchFamily="34" charset="-120"/>
                <a:ea typeface="華康細圓體(P)" panose="020F0300000000000000" pitchFamily="34" charset="-120"/>
              </a:rPr>
              <a:t>計算，故每方約產生</a:t>
            </a:r>
            <a:r>
              <a:rPr lang="en-US" altLang="zh-TW" dirty="0" smtClean="0">
                <a:latin typeface="華康細圓體(P)" panose="020F0300000000000000" pitchFamily="34" charset="-120"/>
                <a:ea typeface="華康細圓體(P)" panose="020F0300000000000000" pitchFamily="34" charset="-120"/>
              </a:rPr>
              <a:t>2.26~2.61kg-CO</a:t>
            </a:r>
            <a:r>
              <a:rPr lang="en-US" altLang="zh-TW" baseline="-25000" dirty="0" smtClean="0">
                <a:latin typeface="華康細圓體(P)" panose="020F0300000000000000" pitchFamily="34" charset="-120"/>
                <a:ea typeface="華康細圓體(P)" panose="020F0300000000000000" pitchFamily="34" charset="-120"/>
              </a:rPr>
              <a:t>2</a:t>
            </a:r>
            <a:r>
              <a:rPr lang="zh-TW" altLang="en-US" dirty="0" smtClean="0">
                <a:latin typeface="華康細圓體(P)" panose="020F0300000000000000" pitchFamily="34" charset="-120"/>
                <a:ea typeface="華康細圓體(P)" panose="020F0300000000000000" pitchFamily="34" charset="-120"/>
              </a:rPr>
              <a:t>取</a:t>
            </a:r>
            <a:r>
              <a:rPr lang="en-US" altLang="zh-TW" dirty="0" smtClean="0">
                <a:solidFill>
                  <a:srgbClr val="FF0000"/>
                </a:solidFill>
                <a:latin typeface="華康細圓體(P)" panose="020F0300000000000000" pitchFamily="34" charset="-120"/>
                <a:ea typeface="華康細圓體(P)" panose="020F0300000000000000" pitchFamily="34" charset="-120"/>
              </a:rPr>
              <a:t>2.43kg-CO</a:t>
            </a:r>
            <a:r>
              <a:rPr lang="en-US" altLang="zh-TW" baseline="-25000" dirty="0" smtClean="0">
                <a:solidFill>
                  <a:srgbClr val="FF0000"/>
                </a:solidFill>
                <a:latin typeface="華康細圓體(P)" panose="020F0300000000000000" pitchFamily="34" charset="-120"/>
                <a:ea typeface="華康細圓體(P)" panose="020F0300000000000000" pitchFamily="34" charset="-120"/>
              </a:rPr>
              <a:t>2</a:t>
            </a:r>
            <a:r>
              <a:rPr lang="en-US" altLang="zh-TW" dirty="0" smtClean="0">
                <a:solidFill>
                  <a:srgbClr val="FF0000"/>
                </a:solidFill>
                <a:latin typeface="華康細圓體(P)" panose="020F0300000000000000" pitchFamily="34" charset="-120"/>
                <a:ea typeface="華康細圓體(P)" panose="020F0300000000000000" pitchFamily="34" charset="-120"/>
              </a:rPr>
              <a:t>/</a:t>
            </a:r>
            <a:r>
              <a:rPr lang="zh-TW" altLang="en-US" dirty="0" smtClean="0">
                <a:solidFill>
                  <a:srgbClr val="FF0000"/>
                </a:solidFill>
                <a:latin typeface="華康細圓體(P)" panose="020F0300000000000000" pitchFamily="34" charset="-120"/>
                <a:ea typeface="華康細圓體(P)" panose="020F0300000000000000" pitchFamily="34" charset="-120"/>
              </a:rPr>
              <a:t>方</a:t>
            </a:r>
            <a:endParaRPr lang="en-US" altLang="zh-TW" dirty="0" smtClean="0">
              <a:solidFill>
                <a:srgbClr val="FF0000"/>
              </a:solidFill>
              <a:latin typeface="華康細圓體(P)" panose="020F0300000000000000" pitchFamily="34" charset="-120"/>
              <a:ea typeface="華康細圓體(P)" panose="020F0300000000000000" pitchFamily="34" charset="-120"/>
            </a:endParaRPr>
          </a:p>
          <a:p>
            <a:pPr lvl="1">
              <a:buClr>
                <a:srgbClr val="0070C0"/>
              </a:buClr>
              <a:buFont typeface="Wingdings" panose="05000000000000000000" pitchFamily="2" charset="2"/>
              <a:buChar char="n"/>
            </a:pPr>
            <a:r>
              <a:rPr lang="zh-TW" altLang="en-US" dirty="0" smtClean="0">
                <a:latin typeface="華康細圓體(P)" panose="020F0300000000000000" pitchFamily="34" charset="-120"/>
                <a:ea typeface="華康細圓體(P)" panose="020F0300000000000000" pitchFamily="34" charset="-120"/>
              </a:rPr>
              <a:t>大安森林公園</a:t>
            </a:r>
            <a:r>
              <a:rPr lang="en-US" altLang="zh-TW" dirty="0" smtClean="0">
                <a:latin typeface="華康細圓體(P)" panose="020F0300000000000000" pitchFamily="34" charset="-120"/>
                <a:ea typeface="華康細圓體(P)" panose="020F0300000000000000" pitchFamily="34" charset="-120"/>
              </a:rPr>
              <a:t>1</a:t>
            </a:r>
            <a:r>
              <a:rPr lang="zh-TW" altLang="en-US" dirty="0" smtClean="0">
                <a:latin typeface="華康細圓體(P)" panose="020F0300000000000000" pitchFamily="34" charset="-120"/>
                <a:ea typeface="華康細圓體(P)" panose="020F0300000000000000" pitchFamily="34" charset="-120"/>
              </a:rPr>
              <a:t>年</a:t>
            </a:r>
            <a:r>
              <a:rPr lang="en-US" altLang="zh-TW" dirty="0" smtClean="0">
                <a:latin typeface="華康細圓體(P)" panose="020F0300000000000000" pitchFamily="34" charset="-120"/>
                <a:ea typeface="華康細圓體(P)" panose="020F0300000000000000" pitchFamily="34" charset="-120"/>
              </a:rPr>
              <a:t>CO</a:t>
            </a:r>
            <a:r>
              <a:rPr lang="en-US" altLang="zh-TW" baseline="-25000" dirty="0" smtClean="0">
                <a:latin typeface="華康細圓體(P)" panose="020F0300000000000000" pitchFamily="34" charset="-120"/>
                <a:ea typeface="華康細圓體(P)" panose="020F0300000000000000" pitchFamily="34" charset="-120"/>
              </a:rPr>
              <a:t>2</a:t>
            </a:r>
            <a:r>
              <a:rPr lang="zh-TW" altLang="en-US" dirty="0" smtClean="0">
                <a:latin typeface="華康細圓體(P)" panose="020F0300000000000000" pitchFamily="34" charset="-120"/>
                <a:ea typeface="華康細圓體(P)" panose="020F0300000000000000" pitchFamily="34" charset="-120"/>
              </a:rPr>
              <a:t>之吸收量約</a:t>
            </a:r>
            <a:r>
              <a:rPr lang="en-US" altLang="zh-TW" dirty="0" smtClean="0">
                <a:latin typeface="華康細圓體(P)" panose="020F0300000000000000" pitchFamily="34" charset="-120"/>
                <a:ea typeface="華康細圓體(P)" panose="020F0300000000000000" pitchFamily="34" charset="-120"/>
              </a:rPr>
              <a:t>370</a:t>
            </a:r>
            <a:r>
              <a:rPr lang="zh-TW" altLang="en-US" dirty="0" smtClean="0">
                <a:latin typeface="華康細圓體(P)" panose="020F0300000000000000" pitchFamily="34" charset="-120"/>
                <a:ea typeface="華康細圓體(P)" panose="020F0300000000000000" pitchFamily="34" charset="-120"/>
              </a:rPr>
              <a:t>公噸</a:t>
            </a:r>
            <a:endParaRPr lang="en-US" altLang="zh-TW" dirty="0" smtClean="0">
              <a:latin typeface="華康細圓體(P)" panose="020F0300000000000000" pitchFamily="34" charset="-120"/>
              <a:ea typeface="華康細圓體(P)" panose="020F0300000000000000" pitchFamily="34" charset="-120"/>
            </a:endParaRPr>
          </a:p>
          <a:p>
            <a:pPr>
              <a:buClr>
                <a:srgbClr val="0070C0"/>
              </a:buClr>
              <a:buFont typeface="Wingdings" panose="05000000000000000000" pitchFamily="2" charset="2"/>
              <a:buChar char="n"/>
            </a:pPr>
            <a:r>
              <a:rPr lang="zh-TW" altLang="en-US" dirty="0" smtClean="0">
                <a:latin typeface="華康細圓體(P)" panose="020F0300000000000000" pitchFamily="34" charset="-120"/>
                <a:ea typeface="華康細圓體(P)" panose="020F0300000000000000" pitchFamily="34" charset="-120"/>
              </a:rPr>
              <a:t>自</a:t>
            </a:r>
            <a:r>
              <a:rPr lang="en-US" altLang="zh-TW" dirty="0" smtClean="0">
                <a:latin typeface="華康細圓體(P)" panose="020F0300000000000000" pitchFamily="34" charset="-120"/>
                <a:ea typeface="華康細圓體(P)" panose="020F0300000000000000" pitchFamily="34" charset="-120"/>
              </a:rPr>
              <a:t>97</a:t>
            </a:r>
            <a:r>
              <a:rPr lang="zh-TW" altLang="en-US" dirty="0" smtClean="0">
                <a:latin typeface="華康細圓體(P)" panose="020F0300000000000000" pitchFamily="34" charset="-120"/>
                <a:ea typeface="華康細圓體(P)" panose="020F0300000000000000" pitchFamily="34" charset="-120"/>
              </a:rPr>
              <a:t>年迄今累計約</a:t>
            </a:r>
            <a:r>
              <a:rPr lang="en-US" altLang="zh-TW" b="1" dirty="0" smtClean="0">
                <a:solidFill>
                  <a:srgbClr val="FF0000"/>
                </a:solidFill>
                <a:latin typeface="華康細圓體(P)" panose="020F0300000000000000" pitchFamily="34" charset="-120"/>
                <a:ea typeface="華康細圓體(P)" panose="020F0300000000000000" pitchFamily="34" charset="-120"/>
              </a:rPr>
              <a:t>226</a:t>
            </a:r>
            <a:r>
              <a:rPr lang="zh-TW" altLang="en-US" dirty="0" smtClean="0">
                <a:latin typeface="華康細圓體(P)" panose="020F0300000000000000" pitchFamily="34" charset="-120"/>
                <a:ea typeface="華康細圓體(P)" panose="020F0300000000000000" pitchFamily="34" charset="-120"/>
              </a:rPr>
              <a:t>座大安森林公園固碳量，每年可減省</a:t>
            </a:r>
            <a:r>
              <a:rPr lang="en-US" altLang="zh-TW" b="1" dirty="0" smtClean="0">
                <a:solidFill>
                  <a:srgbClr val="FF0000"/>
                </a:solidFill>
                <a:latin typeface="華康細圓體(P)" panose="020F0300000000000000" pitchFamily="34" charset="-120"/>
                <a:ea typeface="華康細圓體(P)" panose="020F0300000000000000" pitchFamily="34" charset="-120"/>
              </a:rPr>
              <a:t>25</a:t>
            </a:r>
            <a:r>
              <a:rPr lang="zh-TW" altLang="en-US" dirty="0" smtClean="0">
                <a:latin typeface="華康細圓體(P)" panose="020F0300000000000000" pitchFamily="34" charset="-120"/>
                <a:ea typeface="華康細圓體(P)" panose="020F0300000000000000" pitchFamily="34" charset="-120"/>
              </a:rPr>
              <a:t>座以上。</a:t>
            </a:r>
          </a:p>
        </p:txBody>
      </p:sp>
      <p:graphicFrame>
        <p:nvGraphicFramePr>
          <p:cNvPr id="8" name="表格 7"/>
          <p:cNvGraphicFramePr>
            <a:graphicFrameLocks noGrp="1"/>
          </p:cNvGraphicFramePr>
          <p:nvPr>
            <p:extLst/>
          </p:nvPr>
        </p:nvGraphicFramePr>
        <p:xfrm>
          <a:off x="134938" y="4095750"/>
          <a:ext cx="8874123" cy="1603397"/>
        </p:xfrm>
        <a:graphic>
          <a:graphicData uri="http://schemas.openxmlformats.org/drawingml/2006/table">
            <a:tbl>
              <a:tblPr>
                <a:tableStyleId>{5C22544A-7EE6-4342-B048-85BDC9FD1C3A}</a:tableStyleId>
              </a:tblPr>
              <a:tblGrid>
                <a:gridCol w="1653623">
                  <a:extLst>
                    <a:ext uri="{9D8B030D-6E8A-4147-A177-3AD203B41FA5}">
                      <a16:colId xmlns:a16="http://schemas.microsoft.com/office/drawing/2014/main" xmlns="" val="20000"/>
                    </a:ext>
                  </a:extLst>
                </a:gridCol>
                <a:gridCol w="928452">
                  <a:extLst>
                    <a:ext uri="{9D8B030D-6E8A-4147-A177-3AD203B41FA5}">
                      <a16:colId xmlns:a16="http://schemas.microsoft.com/office/drawing/2014/main" xmlns="" val="20001"/>
                    </a:ext>
                  </a:extLst>
                </a:gridCol>
                <a:gridCol w="772474">
                  <a:extLst>
                    <a:ext uri="{9D8B030D-6E8A-4147-A177-3AD203B41FA5}">
                      <a16:colId xmlns:a16="http://schemas.microsoft.com/office/drawing/2014/main" xmlns="" val="20002"/>
                    </a:ext>
                  </a:extLst>
                </a:gridCol>
                <a:gridCol w="767049">
                  <a:extLst>
                    <a:ext uri="{9D8B030D-6E8A-4147-A177-3AD203B41FA5}">
                      <a16:colId xmlns:a16="http://schemas.microsoft.com/office/drawing/2014/main" xmlns="" val="20003"/>
                    </a:ext>
                  </a:extLst>
                </a:gridCol>
                <a:gridCol w="767049">
                  <a:extLst>
                    <a:ext uri="{9D8B030D-6E8A-4147-A177-3AD203B41FA5}">
                      <a16:colId xmlns:a16="http://schemas.microsoft.com/office/drawing/2014/main" xmlns="" val="20004"/>
                    </a:ext>
                  </a:extLst>
                </a:gridCol>
                <a:gridCol w="917280">
                  <a:extLst>
                    <a:ext uri="{9D8B030D-6E8A-4147-A177-3AD203B41FA5}">
                      <a16:colId xmlns:a16="http://schemas.microsoft.com/office/drawing/2014/main" xmlns="" val="20005"/>
                    </a:ext>
                  </a:extLst>
                </a:gridCol>
                <a:gridCol w="767049">
                  <a:extLst>
                    <a:ext uri="{9D8B030D-6E8A-4147-A177-3AD203B41FA5}">
                      <a16:colId xmlns:a16="http://schemas.microsoft.com/office/drawing/2014/main" xmlns="" val="20006"/>
                    </a:ext>
                  </a:extLst>
                </a:gridCol>
                <a:gridCol w="767049">
                  <a:extLst>
                    <a:ext uri="{9D8B030D-6E8A-4147-A177-3AD203B41FA5}">
                      <a16:colId xmlns:a16="http://schemas.microsoft.com/office/drawing/2014/main" xmlns="" val="20007"/>
                    </a:ext>
                  </a:extLst>
                </a:gridCol>
                <a:gridCol w="767049">
                  <a:extLst>
                    <a:ext uri="{9D8B030D-6E8A-4147-A177-3AD203B41FA5}">
                      <a16:colId xmlns:a16="http://schemas.microsoft.com/office/drawing/2014/main" xmlns="" val="20008"/>
                    </a:ext>
                  </a:extLst>
                </a:gridCol>
                <a:gridCol w="767049">
                  <a:extLst>
                    <a:ext uri="{9D8B030D-6E8A-4147-A177-3AD203B41FA5}">
                      <a16:colId xmlns:a16="http://schemas.microsoft.com/office/drawing/2014/main" xmlns="" val="20009"/>
                    </a:ext>
                  </a:extLst>
                </a:gridCol>
              </a:tblGrid>
              <a:tr h="253343">
                <a:tc>
                  <a:txBody>
                    <a:bodyPr/>
                    <a:lstStyle/>
                    <a:p>
                      <a:pPr algn="ctr" fontAlgn="b"/>
                      <a:r>
                        <a:rPr lang="zh-TW" altLang="en-US" sz="1600" u="none" strike="noStrike" dirty="0" smtClean="0">
                          <a:effectLst/>
                          <a:latin typeface="華康細圓體(P)" panose="020F0300000000000000" pitchFamily="34" charset="-120"/>
                          <a:ea typeface="華康細圓體(P)" panose="020F0300000000000000" pitchFamily="34" charset="-120"/>
                        </a:rPr>
                        <a:t>年</a:t>
                      </a:r>
                      <a:endParaRPr lang="zh-TW" altLang="en-US"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altLang="zh-TW" sz="1600" u="none" strike="noStrike" dirty="0">
                          <a:effectLst/>
                          <a:latin typeface="華康細圓體(P)" panose="020F0300000000000000" pitchFamily="34" charset="-120"/>
                          <a:ea typeface="華康細圓體(P)" panose="020F0300000000000000" pitchFamily="34" charset="-120"/>
                        </a:rPr>
                        <a:t>97</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altLang="zh-TW" sz="1600" u="none" strike="noStrike" dirty="0">
                          <a:effectLst/>
                          <a:latin typeface="華康細圓體(P)" panose="020F0300000000000000" pitchFamily="34" charset="-120"/>
                          <a:ea typeface="華康細圓體(P)" panose="020F0300000000000000" pitchFamily="34" charset="-120"/>
                        </a:rPr>
                        <a:t>98</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altLang="zh-TW" sz="1600" u="none" strike="noStrike" dirty="0">
                          <a:effectLst/>
                          <a:latin typeface="華康細圓體(P)" panose="020F0300000000000000" pitchFamily="34" charset="-120"/>
                          <a:ea typeface="華康細圓體(P)" panose="020F0300000000000000" pitchFamily="34" charset="-120"/>
                        </a:rPr>
                        <a:t>99</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altLang="zh-TW" sz="1600" u="none" strike="noStrike" dirty="0">
                          <a:effectLst/>
                          <a:latin typeface="華康細圓體(P)" panose="020F0300000000000000" pitchFamily="34" charset="-120"/>
                          <a:ea typeface="華康細圓體(P)" panose="020F0300000000000000" pitchFamily="34" charset="-120"/>
                        </a:rPr>
                        <a:t>100</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altLang="zh-TW" sz="1600" u="none" strike="noStrike" dirty="0">
                          <a:effectLst/>
                          <a:latin typeface="華康細圓體(P)" panose="020F0300000000000000" pitchFamily="34" charset="-120"/>
                          <a:ea typeface="華康細圓體(P)" panose="020F0300000000000000" pitchFamily="34" charset="-120"/>
                        </a:rPr>
                        <a:t>101</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altLang="zh-TW" sz="1600" u="none" strike="noStrike" dirty="0">
                          <a:effectLst/>
                          <a:latin typeface="華康細圓體(P)" panose="020F0300000000000000" pitchFamily="34" charset="-120"/>
                          <a:ea typeface="華康細圓體(P)" panose="020F0300000000000000" pitchFamily="34" charset="-120"/>
                        </a:rPr>
                        <a:t>102</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altLang="zh-TW" sz="1600" b="0" i="0" u="none" strike="noStrike" dirty="0" smtClean="0">
                          <a:effectLst/>
                          <a:latin typeface="華康細圓體(P)" panose="020F0300000000000000" pitchFamily="34" charset="-120"/>
                          <a:ea typeface="華康細圓體(P)" panose="020F0300000000000000" pitchFamily="34" charset="-120"/>
                        </a:rPr>
                        <a:t>103</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altLang="zh-TW" sz="1600" b="0" i="0" u="none" strike="noStrike" dirty="0" smtClean="0">
                          <a:effectLst/>
                          <a:latin typeface="華康細圓體(P)" panose="020F0300000000000000" pitchFamily="34" charset="-120"/>
                          <a:ea typeface="華康細圓體(P)" panose="020F0300000000000000" pitchFamily="34" charset="-120"/>
                        </a:rPr>
                        <a:t>104</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altLang="zh-TW" sz="1600" b="0" i="0" u="none" strike="noStrike" dirty="0" smtClean="0">
                          <a:effectLst/>
                          <a:latin typeface="華康細圓體(P)" panose="020F0300000000000000" pitchFamily="34" charset="-120"/>
                          <a:ea typeface="華康細圓體(P)" panose="020F0300000000000000" pitchFamily="34" charset="-120"/>
                        </a:rPr>
                        <a:t>105</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450011">
                <a:tc>
                  <a:txBody>
                    <a:bodyPr/>
                    <a:lstStyle/>
                    <a:p>
                      <a:pPr algn="l" fontAlgn="b"/>
                      <a:r>
                        <a:rPr lang="zh-TW" altLang="en-US" sz="1600" u="none" strike="noStrike" dirty="0">
                          <a:effectLst/>
                          <a:latin typeface="華康細圓體(P)" panose="020F0300000000000000" pitchFamily="34" charset="-120"/>
                          <a:ea typeface="華康細圓體(P)" panose="020F0300000000000000" pitchFamily="34" charset="-120"/>
                        </a:rPr>
                        <a:t>土方交換</a:t>
                      </a:r>
                      <a:r>
                        <a:rPr lang="en-US" altLang="zh-TW" sz="1600" u="none" strike="noStrike" dirty="0">
                          <a:effectLst/>
                          <a:latin typeface="華康細圓體(P)" panose="020F0300000000000000" pitchFamily="34" charset="-120"/>
                          <a:ea typeface="華康細圓體(P)" panose="020F0300000000000000" pitchFamily="34" charset="-120"/>
                        </a:rPr>
                        <a:t>(</a:t>
                      </a:r>
                      <a:r>
                        <a:rPr lang="zh-TW" altLang="en-US" sz="1600" u="none" strike="noStrike" dirty="0">
                          <a:effectLst/>
                          <a:latin typeface="華康細圓體(P)" panose="020F0300000000000000" pitchFamily="34" charset="-120"/>
                          <a:ea typeface="華康細圓體(P)" panose="020F0300000000000000" pitchFamily="34" charset="-120"/>
                        </a:rPr>
                        <a:t>萬方</a:t>
                      </a:r>
                      <a:r>
                        <a:rPr lang="en-US" altLang="zh-TW" sz="1600" u="none" strike="noStrike" dirty="0">
                          <a:effectLst/>
                          <a:latin typeface="華康細圓體(P)" panose="020F0300000000000000" pitchFamily="34" charset="-120"/>
                          <a:ea typeface="華康細圓體(P)" panose="020F0300000000000000" pitchFamily="34" charset="-120"/>
                        </a:rPr>
                        <a:t>)</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u="none" strike="noStrike">
                          <a:effectLst/>
                          <a:latin typeface="華康細圓體(P)" panose="020F0300000000000000" pitchFamily="34" charset="-120"/>
                          <a:ea typeface="華康細圓體(P)" panose="020F0300000000000000" pitchFamily="34" charset="-120"/>
                        </a:rPr>
                        <a:t>240</a:t>
                      </a:r>
                      <a:endParaRPr lang="en-US" altLang="zh-TW" sz="1600" b="0" i="0" u="none" strike="noStrike">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u="none" strike="noStrike" dirty="0">
                          <a:effectLst/>
                          <a:latin typeface="華康細圓體(P)" panose="020F0300000000000000" pitchFamily="34" charset="-120"/>
                          <a:ea typeface="華康細圓體(P)" panose="020F0300000000000000" pitchFamily="34" charset="-120"/>
                        </a:rPr>
                        <a:t>303</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u="none" strike="noStrike" dirty="0">
                          <a:effectLst/>
                          <a:latin typeface="華康細圓體(P)" panose="020F0300000000000000" pitchFamily="34" charset="-120"/>
                          <a:ea typeface="華康細圓體(P)" panose="020F0300000000000000" pitchFamily="34" charset="-120"/>
                        </a:rPr>
                        <a:t>380</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u="none" strike="noStrike" dirty="0">
                          <a:effectLst/>
                          <a:latin typeface="華康細圓體(P)" panose="020F0300000000000000" pitchFamily="34" charset="-120"/>
                          <a:ea typeface="華康細圓體(P)" panose="020F0300000000000000" pitchFamily="34" charset="-120"/>
                        </a:rPr>
                        <a:t>315</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u="none" strike="noStrike" dirty="0">
                          <a:effectLst/>
                          <a:latin typeface="華康細圓體(P)" panose="020F0300000000000000" pitchFamily="34" charset="-120"/>
                          <a:ea typeface="華康細圓體(P)" panose="020F0300000000000000" pitchFamily="34" charset="-120"/>
                        </a:rPr>
                        <a:t>422</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u="none" strike="noStrike" dirty="0" smtClean="0">
                          <a:effectLst/>
                          <a:latin typeface="華康細圓體(P)" panose="020F0300000000000000" pitchFamily="34" charset="-120"/>
                          <a:ea typeface="華康細圓體(P)" panose="020F0300000000000000" pitchFamily="34" charset="-120"/>
                        </a:rPr>
                        <a:t>586</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b="0" i="0" u="none" strike="noStrike" dirty="0" smtClean="0">
                          <a:effectLst/>
                          <a:latin typeface="華康細圓體(P)" panose="020F0300000000000000" pitchFamily="34" charset="-120"/>
                          <a:ea typeface="華康細圓體(P)" panose="020F0300000000000000" pitchFamily="34" charset="-120"/>
                        </a:rPr>
                        <a:t>478</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b="0" i="0" u="none" strike="noStrike" dirty="0" smtClean="0">
                          <a:effectLst/>
                          <a:latin typeface="華康細圓體(P)" panose="020F0300000000000000" pitchFamily="34" charset="-120"/>
                          <a:ea typeface="華康細圓體(P)" panose="020F0300000000000000" pitchFamily="34" charset="-120"/>
                        </a:rPr>
                        <a:t>461</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b="0" i="0" u="none" strike="noStrike" dirty="0" smtClean="0">
                          <a:effectLst/>
                          <a:latin typeface="華康細圓體(P)" panose="020F0300000000000000" pitchFamily="34" charset="-120"/>
                          <a:ea typeface="華康細圓體(P)" panose="020F0300000000000000" pitchFamily="34" charset="-120"/>
                        </a:rPr>
                        <a:t>254</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450011">
                <a:tc>
                  <a:txBody>
                    <a:bodyPr/>
                    <a:lstStyle/>
                    <a:p>
                      <a:pPr algn="l" fontAlgn="b"/>
                      <a:r>
                        <a:rPr lang="zh-TW" altLang="en-US" sz="1600" u="none" strike="noStrike" dirty="0" smtClean="0">
                          <a:effectLst/>
                          <a:latin typeface="華康細圓體(P)" panose="020F0300000000000000" pitchFamily="34" charset="-120"/>
                          <a:ea typeface="華康細圓體(P)" panose="020F0300000000000000" pitchFamily="34" charset="-120"/>
                        </a:rPr>
                        <a:t>碳</a:t>
                      </a:r>
                      <a:r>
                        <a:rPr lang="zh-TW" altLang="en-US" sz="1600" u="none" strike="noStrike" dirty="0">
                          <a:effectLst/>
                          <a:latin typeface="華康細圓體(P)" panose="020F0300000000000000" pitchFamily="34" charset="-120"/>
                          <a:ea typeface="華康細圓體(P)" panose="020F0300000000000000" pitchFamily="34" charset="-120"/>
                        </a:rPr>
                        <a:t>排放量</a:t>
                      </a:r>
                      <a:r>
                        <a:rPr lang="en-US" altLang="zh-TW" sz="1600" u="none" strike="noStrike" dirty="0">
                          <a:effectLst/>
                          <a:latin typeface="華康細圓體(P)" panose="020F0300000000000000" pitchFamily="34" charset="-120"/>
                          <a:ea typeface="華康細圓體(P)" panose="020F0300000000000000" pitchFamily="34" charset="-120"/>
                        </a:rPr>
                        <a:t>(</a:t>
                      </a:r>
                      <a:r>
                        <a:rPr lang="en-US" sz="1600" u="none" strike="noStrike" dirty="0">
                          <a:effectLst/>
                          <a:latin typeface="華康細圓體(P)" panose="020F0300000000000000" pitchFamily="34" charset="-120"/>
                          <a:ea typeface="華康細圓體(P)" panose="020F0300000000000000" pitchFamily="34" charset="-120"/>
                        </a:rPr>
                        <a:t>Ton)</a:t>
                      </a:r>
                      <a:endParaRPr lang="en-US"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u="none" strike="noStrike" dirty="0">
                          <a:effectLst/>
                          <a:latin typeface="華康細圓體(P)" panose="020F0300000000000000" pitchFamily="34" charset="-120"/>
                          <a:ea typeface="華康細圓體(P)" panose="020F0300000000000000" pitchFamily="34" charset="-120"/>
                        </a:rPr>
                        <a:t>5832</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u="none" strike="noStrike" dirty="0">
                          <a:effectLst/>
                          <a:latin typeface="華康細圓體(P)" panose="020F0300000000000000" pitchFamily="34" charset="-120"/>
                          <a:ea typeface="華康細圓體(P)" panose="020F0300000000000000" pitchFamily="34" charset="-120"/>
                        </a:rPr>
                        <a:t>7362.9</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u="none" strike="noStrike">
                          <a:effectLst/>
                          <a:latin typeface="華康細圓體(P)" panose="020F0300000000000000" pitchFamily="34" charset="-120"/>
                          <a:ea typeface="華康細圓體(P)" panose="020F0300000000000000" pitchFamily="34" charset="-120"/>
                        </a:rPr>
                        <a:t>9234</a:t>
                      </a:r>
                      <a:endParaRPr lang="en-US" altLang="zh-TW" sz="1600" b="0" i="0" u="none" strike="noStrike">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u="none" strike="noStrike">
                          <a:effectLst/>
                          <a:latin typeface="華康細圓體(P)" panose="020F0300000000000000" pitchFamily="34" charset="-120"/>
                          <a:ea typeface="華康細圓體(P)" panose="020F0300000000000000" pitchFamily="34" charset="-120"/>
                        </a:rPr>
                        <a:t>7654.5</a:t>
                      </a:r>
                      <a:endParaRPr lang="en-US" altLang="zh-TW" sz="1600" b="0" i="0" u="none" strike="noStrike">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u="none" strike="noStrike" dirty="0">
                          <a:effectLst/>
                          <a:latin typeface="華康細圓體(P)" panose="020F0300000000000000" pitchFamily="34" charset="-120"/>
                          <a:ea typeface="華康細圓體(P)" panose="020F0300000000000000" pitchFamily="34" charset="-120"/>
                        </a:rPr>
                        <a:t>10254.6</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u="none" strike="noStrike" dirty="0" smtClean="0">
                          <a:effectLst/>
                          <a:latin typeface="華康細圓體(P)" panose="020F0300000000000000" pitchFamily="34" charset="-120"/>
                          <a:ea typeface="華康細圓體(P)" panose="020F0300000000000000" pitchFamily="34" charset="-120"/>
                        </a:rPr>
                        <a:t>14239</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b="0" i="0" u="none" strike="noStrike" dirty="0" smtClean="0">
                          <a:effectLst/>
                          <a:latin typeface="華康細圓體(P)" panose="020F0300000000000000" pitchFamily="34" charset="-120"/>
                          <a:ea typeface="華康細圓體(P)" panose="020F0300000000000000" pitchFamily="34" charset="-120"/>
                        </a:rPr>
                        <a:t>11615</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b="0" i="0" u="none" strike="noStrike" dirty="0" smtClean="0">
                          <a:effectLst/>
                          <a:latin typeface="華康細圓體(P)" panose="020F0300000000000000" pitchFamily="34" charset="-120"/>
                          <a:ea typeface="華康細圓體(P)" panose="020F0300000000000000" pitchFamily="34" charset="-120"/>
                        </a:rPr>
                        <a:t>11202</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b="0" i="0" u="none" strike="noStrike" dirty="0" smtClean="0">
                          <a:effectLst/>
                          <a:latin typeface="華康細圓體(P)" panose="020F0300000000000000" pitchFamily="34" charset="-120"/>
                          <a:ea typeface="華康細圓體(P)" panose="020F0300000000000000" pitchFamily="34" charset="-120"/>
                        </a:rPr>
                        <a:t>6172</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50011">
                <a:tc>
                  <a:txBody>
                    <a:bodyPr/>
                    <a:lstStyle/>
                    <a:p>
                      <a:pPr algn="l" fontAlgn="b"/>
                      <a:r>
                        <a:rPr lang="zh-TW" altLang="en-US" sz="1600" u="none" strike="noStrike" dirty="0">
                          <a:effectLst/>
                          <a:latin typeface="華康細圓體(P)" panose="020F0300000000000000" pitchFamily="34" charset="-120"/>
                          <a:ea typeface="華康細圓體(P)" panose="020F0300000000000000" pitchFamily="34" charset="-120"/>
                        </a:rPr>
                        <a:t>大安森林</a:t>
                      </a:r>
                      <a:r>
                        <a:rPr lang="zh-TW" altLang="en-US" sz="1600" u="none" strike="noStrike" dirty="0" smtClean="0">
                          <a:effectLst/>
                          <a:latin typeface="華康細圓體(P)" panose="020F0300000000000000" pitchFamily="34" charset="-120"/>
                          <a:ea typeface="華康細圓體(P)" panose="020F0300000000000000" pitchFamily="34" charset="-120"/>
                        </a:rPr>
                        <a:t>公園</a:t>
                      </a:r>
                      <a:r>
                        <a:rPr lang="en-US" altLang="zh-TW" sz="1600" u="none" strike="noStrike" dirty="0" smtClean="0">
                          <a:effectLst/>
                          <a:latin typeface="華康細圓體(P)" panose="020F0300000000000000" pitchFamily="34" charset="-120"/>
                          <a:ea typeface="華康細圓體(P)" panose="020F0300000000000000" pitchFamily="34" charset="-120"/>
                        </a:rPr>
                        <a:t>(</a:t>
                      </a:r>
                      <a:r>
                        <a:rPr lang="zh-TW" altLang="en-US" sz="1600" u="none" strike="noStrike" dirty="0" smtClean="0">
                          <a:effectLst/>
                          <a:latin typeface="華康細圓體(P)" panose="020F0300000000000000" pitchFamily="34" charset="-120"/>
                          <a:ea typeface="華康細圓體(P)" panose="020F0300000000000000" pitchFamily="34" charset="-120"/>
                        </a:rPr>
                        <a:t>座</a:t>
                      </a:r>
                      <a:r>
                        <a:rPr lang="en-US" altLang="zh-TW" sz="1600" u="none" strike="noStrike" dirty="0" smtClean="0">
                          <a:effectLst/>
                          <a:latin typeface="華康細圓體(P)" panose="020F0300000000000000" pitchFamily="34" charset="-120"/>
                          <a:ea typeface="華康細圓體(P)" panose="020F0300000000000000" pitchFamily="34" charset="-120"/>
                        </a:rPr>
                        <a:t>)</a:t>
                      </a:r>
                      <a:endParaRPr lang="zh-TW" altLang="en-US"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u="none" strike="noStrike" dirty="0">
                          <a:effectLst/>
                          <a:latin typeface="華康細圓體(P)" panose="020F0300000000000000" pitchFamily="34" charset="-120"/>
                          <a:ea typeface="華康細圓體(P)" panose="020F0300000000000000" pitchFamily="34" charset="-120"/>
                        </a:rPr>
                        <a:t>15.76</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u="none" strike="noStrike" dirty="0">
                          <a:effectLst/>
                          <a:latin typeface="華康細圓體(P)" panose="020F0300000000000000" pitchFamily="34" charset="-120"/>
                          <a:ea typeface="華康細圓體(P)" panose="020F0300000000000000" pitchFamily="34" charset="-120"/>
                        </a:rPr>
                        <a:t>19.9</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u="none" strike="noStrike" dirty="0">
                          <a:effectLst/>
                          <a:latin typeface="華康細圓體(P)" panose="020F0300000000000000" pitchFamily="34" charset="-120"/>
                          <a:ea typeface="華康細圓體(P)" panose="020F0300000000000000" pitchFamily="34" charset="-120"/>
                        </a:rPr>
                        <a:t>24.96</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u="none" strike="noStrike" dirty="0">
                          <a:effectLst/>
                          <a:latin typeface="華康細圓體(P)" panose="020F0300000000000000" pitchFamily="34" charset="-120"/>
                          <a:ea typeface="華康細圓體(P)" panose="020F0300000000000000" pitchFamily="34" charset="-120"/>
                        </a:rPr>
                        <a:t>20.69</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u="none" strike="noStrike" dirty="0">
                          <a:effectLst/>
                          <a:latin typeface="華康細圓體(P)" panose="020F0300000000000000" pitchFamily="34" charset="-120"/>
                          <a:ea typeface="華康細圓體(P)" panose="020F0300000000000000" pitchFamily="34" charset="-120"/>
                        </a:rPr>
                        <a:t>27.72</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u="none" strike="noStrike" dirty="0" smtClean="0">
                          <a:effectLst/>
                          <a:latin typeface="華康細圓體(P)" panose="020F0300000000000000" pitchFamily="34" charset="-120"/>
                          <a:ea typeface="華康細圓體(P)" panose="020F0300000000000000" pitchFamily="34" charset="-120"/>
                        </a:rPr>
                        <a:t>38.49</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b="0" i="0" u="none" strike="noStrike" dirty="0" smtClean="0">
                          <a:effectLst/>
                          <a:latin typeface="華康細圓體(P)" panose="020F0300000000000000" pitchFamily="34" charset="-120"/>
                          <a:ea typeface="華康細圓體(P)" panose="020F0300000000000000" pitchFamily="34" charset="-120"/>
                        </a:rPr>
                        <a:t>31.40</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b="0" i="0" u="none" strike="noStrike" dirty="0" smtClean="0">
                          <a:effectLst/>
                          <a:latin typeface="華康細圓體(P)" panose="020F0300000000000000" pitchFamily="34" charset="-120"/>
                          <a:ea typeface="華康細圓體(P)" panose="020F0300000000000000" pitchFamily="34" charset="-120"/>
                        </a:rPr>
                        <a:t>30.3</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zh-TW" sz="1600" b="0" i="0" u="none" strike="noStrike" dirty="0" smtClean="0">
                          <a:effectLst/>
                          <a:latin typeface="華康細圓體(P)" panose="020F0300000000000000" pitchFamily="34" charset="-120"/>
                          <a:ea typeface="華康細圓體(P)" panose="020F0300000000000000" pitchFamily="34" charset="-120"/>
                        </a:rPr>
                        <a:t>16.7</a:t>
                      </a:r>
                      <a:endParaRPr lang="en-US" altLang="zh-TW" sz="1600" b="0" i="0" u="none" strike="noStrike" dirty="0">
                        <a:effectLst/>
                        <a:latin typeface="華康細圓體(P)" panose="020F0300000000000000" pitchFamily="34" charset="-120"/>
                        <a:ea typeface="華康細圓體(P)" panose="020F0300000000000000" pitchFamily="34" charset="-120"/>
                      </a:endParaRP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2668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2A3FC89A-CB95-49D4-B10F-8465BDCC00F7}" type="slidenum">
              <a:rPr kumimoji="0" lang="zh-TW" altLang="en-US">
                <a:solidFill>
                  <a:schemeClr val="bg1"/>
                </a:solidFill>
                <a:latin typeface="華康細圓體(P)" panose="020F0300000000000000" pitchFamily="34" charset="-120"/>
                <a:ea typeface="華康細圓體(P)" panose="020F0300000000000000" pitchFamily="34" charset="-120"/>
              </a:rPr>
              <a:pPr/>
              <a:t>7</a:t>
            </a:fld>
            <a:endParaRPr kumimoji="0" lang="en-US" altLang="zh-TW">
              <a:solidFill>
                <a:schemeClr val="bg1"/>
              </a:solidFill>
              <a:latin typeface="華康細圓體(P)" panose="020F0300000000000000" pitchFamily="34" charset="-120"/>
              <a:ea typeface="華康細圓體(P)" panose="020F0300000000000000" pitchFamily="34" charset="-120"/>
            </a:endParaRPr>
          </a:p>
        </p:txBody>
      </p:sp>
      <p:sp>
        <p:nvSpPr>
          <p:cNvPr id="7"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dirty="0" smtClean="0">
                <a:solidFill>
                  <a:schemeClr val="bg1"/>
                </a:solidFill>
                <a:latin typeface="華康細圓體(P)" panose="020F0300000000000000" pitchFamily="34" charset="-120"/>
                <a:ea typeface="華康細圓體(P)" panose="020F0300000000000000" pitchFamily="34" charset="-120"/>
              </a:rPr>
              <a:t>土方交換效益</a:t>
            </a:r>
            <a:endParaRPr lang="zh-TW" altLang="en-US" sz="3600" dirty="0">
              <a:solidFill>
                <a:schemeClr val="bg1"/>
              </a:solidFill>
              <a:latin typeface="華康細圓體(P)" panose="020F0300000000000000" pitchFamily="34" charset="-120"/>
              <a:ea typeface="華康細圓體(P)" panose="020F0300000000000000" pitchFamily="34" charset="-120"/>
            </a:endParaRPr>
          </a:p>
        </p:txBody>
      </p:sp>
    </p:spTree>
    <p:extLst>
      <p:ext uri="{BB962C8B-B14F-4D97-AF65-F5344CB8AC3E}">
        <p14:creationId xmlns:p14="http://schemas.microsoft.com/office/powerpoint/2010/main" val="120028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圓角矩形 20"/>
          <p:cNvSpPr/>
          <p:nvPr/>
        </p:nvSpPr>
        <p:spPr bwMode="auto">
          <a:xfrm>
            <a:off x="2483768" y="2384349"/>
            <a:ext cx="2860456" cy="2232248"/>
          </a:xfrm>
          <a:prstGeom prst="roundRect">
            <a:avLst/>
          </a:prstGeom>
          <a:noFill/>
          <a:ln w="38100" cap="flat" cmpd="sng" algn="ctr">
            <a:solidFill>
              <a:srgbClr val="FF0000"/>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華康細圓體(P)" panose="020F0300000000000000" pitchFamily="34" charset="-120"/>
              <a:ea typeface="華康細圓體(P)" panose="020F0300000000000000" pitchFamily="34" charset="-120"/>
            </a:endParaRPr>
          </a:p>
        </p:txBody>
      </p:sp>
      <p:cxnSp>
        <p:nvCxnSpPr>
          <p:cNvPr id="5" name="直線接點 4"/>
          <p:cNvCxnSpPr/>
          <p:nvPr/>
        </p:nvCxnSpPr>
        <p:spPr>
          <a:xfrm>
            <a:off x="755576" y="3397958"/>
            <a:ext cx="763284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橢圓 5"/>
          <p:cNvSpPr/>
          <p:nvPr/>
        </p:nvSpPr>
        <p:spPr>
          <a:xfrm>
            <a:off x="6876256" y="3253942"/>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細圓體(P)" panose="020F0300000000000000" pitchFamily="34" charset="-120"/>
              <a:ea typeface="華康細圓體(P)" panose="020F0300000000000000" pitchFamily="34" charset="-120"/>
            </a:endParaRPr>
          </a:p>
        </p:txBody>
      </p:sp>
      <p:sp>
        <p:nvSpPr>
          <p:cNvPr id="7" name="橢圓 6"/>
          <p:cNvSpPr/>
          <p:nvPr/>
        </p:nvSpPr>
        <p:spPr>
          <a:xfrm>
            <a:off x="781661" y="3253238"/>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細圓體(P)" panose="020F0300000000000000" pitchFamily="34" charset="-120"/>
              <a:ea typeface="華康細圓體(P)" panose="020F0300000000000000" pitchFamily="34" charset="-120"/>
            </a:endParaRPr>
          </a:p>
        </p:txBody>
      </p:sp>
      <p:sp>
        <p:nvSpPr>
          <p:cNvPr id="8" name="橢圓 7"/>
          <p:cNvSpPr/>
          <p:nvPr/>
        </p:nvSpPr>
        <p:spPr>
          <a:xfrm>
            <a:off x="8172400" y="3253238"/>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細圓體(P)" panose="020F0300000000000000" pitchFamily="34" charset="-120"/>
              <a:ea typeface="華康細圓體(P)" panose="020F0300000000000000" pitchFamily="34" charset="-120"/>
            </a:endParaRPr>
          </a:p>
        </p:txBody>
      </p:sp>
      <p:sp>
        <p:nvSpPr>
          <p:cNvPr id="9" name="文字方塊 8"/>
          <p:cNvSpPr txBox="1"/>
          <p:nvPr/>
        </p:nvSpPr>
        <p:spPr>
          <a:xfrm>
            <a:off x="5876859" y="3802690"/>
            <a:ext cx="2115521" cy="1754326"/>
          </a:xfrm>
          <a:prstGeom prst="rect">
            <a:avLst/>
          </a:prstGeom>
          <a:noFill/>
        </p:spPr>
        <p:txBody>
          <a:bodyPr wrap="square" rtlCol="0">
            <a:spAutoFit/>
          </a:bodyPr>
          <a:lstStyle/>
          <a:p>
            <a:r>
              <a:rPr lang="zh-TW" altLang="en-US" dirty="0" smtClean="0">
                <a:latin typeface="華康細圓體(P)" panose="020F0300000000000000" pitchFamily="34" charset="-120"/>
                <a:ea typeface="華康細圓體(P)" panose="020F0300000000000000" pitchFamily="34" charset="-120"/>
              </a:rPr>
              <a:t>彙整所屬機關本年度尚未有結果案件總清查表與次年度出</a:t>
            </a:r>
            <a:r>
              <a:rPr lang="en-US" altLang="zh-TW" dirty="0" smtClean="0">
                <a:latin typeface="華康細圓體(P)" panose="020F0300000000000000" pitchFamily="34" charset="-120"/>
                <a:ea typeface="華康細圓體(P)" panose="020F0300000000000000" pitchFamily="34" charset="-120"/>
              </a:rPr>
              <a:t>/</a:t>
            </a:r>
            <a:r>
              <a:rPr lang="zh-TW" altLang="en-US" dirty="0" smtClean="0">
                <a:latin typeface="華康細圓體(P)" panose="020F0300000000000000" pitchFamily="34" charset="-120"/>
                <a:ea typeface="華康細圓體(P)" panose="020F0300000000000000" pitchFamily="34" charset="-120"/>
              </a:rPr>
              <a:t>需土工程案件表，重新檢討並擬定後續辦理行動</a:t>
            </a:r>
            <a:endParaRPr lang="zh-TW" altLang="en-US" dirty="0">
              <a:latin typeface="華康細圓體(P)" panose="020F0300000000000000" pitchFamily="34" charset="-120"/>
              <a:ea typeface="華康細圓體(P)" panose="020F0300000000000000" pitchFamily="34" charset="-120"/>
            </a:endParaRPr>
          </a:p>
        </p:txBody>
      </p:sp>
      <p:sp>
        <p:nvSpPr>
          <p:cNvPr id="10" name="文字方塊 9"/>
          <p:cNvSpPr txBox="1"/>
          <p:nvPr/>
        </p:nvSpPr>
        <p:spPr>
          <a:xfrm>
            <a:off x="5768240" y="1217120"/>
            <a:ext cx="3376032" cy="2031325"/>
          </a:xfrm>
          <a:prstGeom prst="rect">
            <a:avLst/>
          </a:prstGeom>
          <a:noFill/>
        </p:spPr>
        <p:txBody>
          <a:bodyPr wrap="square" rtlCol="0">
            <a:spAutoFit/>
          </a:bodyPr>
          <a:lstStyle/>
          <a:p>
            <a:r>
              <a:rPr lang="zh-TW" altLang="en-US" dirty="0" smtClean="0">
                <a:latin typeface="華康細圓體(P)" panose="020F0300000000000000" pitchFamily="34" charset="-120"/>
                <a:ea typeface="華康細圓體(P)" panose="020F0300000000000000" pitchFamily="34" charset="-120"/>
              </a:rPr>
              <a:t>召開「營建</a:t>
            </a:r>
            <a:r>
              <a:rPr lang="zh-TW" altLang="en-US" dirty="0">
                <a:latin typeface="華康細圓體(P)" panose="020F0300000000000000" pitchFamily="34" charset="-120"/>
                <a:ea typeface="華康細圓體(P)" panose="020F0300000000000000" pitchFamily="34" charset="-120"/>
              </a:rPr>
              <a:t>土方處理協調專案小組</a:t>
            </a:r>
            <a:r>
              <a:rPr lang="zh-TW" altLang="en-US" dirty="0" smtClean="0">
                <a:latin typeface="華康細圓體(P)" panose="020F0300000000000000" pitchFamily="34" charset="-120"/>
                <a:ea typeface="華康細圓體(P)" panose="020F0300000000000000" pitchFamily="34" charset="-120"/>
              </a:rPr>
              <a:t>會議」，各部會提報土方交換撮合結果，地方政府提送成果報告，由資訊中心彙整後報告；並將次年出</a:t>
            </a:r>
            <a:r>
              <a:rPr lang="en-US" altLang="zh-TW" dirty="0" smtClean="0">
                <a:latin typeface="華康細圓體(P)" panose="020F0300000000000000" pitchFamily="34" charset="-120"/>
                <a:ea typeface="華康細圓體(P)" panose="020F0300000000000000" pitchFamily="34" charset="-120"/>
              </a:rPr>
              <a:t>/</a:t>
            </a:r>
            <a:r>
              <a:rPr lang="zh-TW" altLang="en-US" dirty="0" smtClean="0">
                <a:latin typeface="華康細圓體(P)" panose="020F0300000000000000" pitchFamily="34" charset="-120"/>
                <a:ea typeface="華康細圓體(P)" panose="020F0300000000000000" pitchFamily="34" charset="-120"/>
              </a:rPr>
              <a:t>需土工程資訊彙整予土方中央主管機關，由資訊中心彙整。</a:t>
            </a:r>
            <a:endParaRPr lang="zh-TW" altLang="en-US" dirty="0">
              <a:latin typeface="華康細圓體(P)" panose="020F0300000000000000" pitchFamily="34" charset="-120"/>
              <a:ea typeface="華康細圓體(P)" panose="020F0300000000000000" pitchFamily="34" charset="-120"/>
            </a:endParaRPr>
          </a:p>
        </p:txBody>
      </p:sp>
      <p:sp>
        <p:nvSpPr>
          <p:cNvPr id="11" name="文字方塊 10"/>
          <p:cNvSpPr txBox="1"/>
          <p:nvPr/>
        </p:nvSpPr>
        <p:spPr>
          <a:xfrm>
            <a:off x="323528" y="2384349"/>
            <a:ext cx="2016224" cy="923330"/>
          </a:xfrm>
          <a:prstGeom prst="rect">
            <a:avLst/>
          </a:prstGeom>
          <a:noFill/>
        </p:spPr>
        <p:txBody>
          <a:bodyPr wrap="square" rtlCol="0">
            <a:spAutoFit/>
          </a:bodyPr>
          <a:lstStyle/>
          <a:p>
            <a:r>
              <a:rPr lang="zh-TW" altLang="en-US" dirty="0" smtClean="0">
                <a:latin typeface="華康細圓體(P)" panose="020F0300000000000000" pitchFamily="34" charset="-120"/>
                <a:ea typeface="華康細圓體(P)" panose="020F0300000000000000" pitchFamily="34" charset="-120"/>
              </a:rPr>
              <a:t>由資訊中心網站彙整出</a:t>
            </a:r>
            <a:r>
              <a:rPr lang="en-US" altLang="zh-TW" dirty="0" smtClean="0">
                <a:latin typeface="華康細圓體(P)" panose="020F0300000000000000" pitchFamily="34" charset="-120"/>
                <a:ea typeface="華康細圓體(P)" panose="020F0300000000000000" pitchFamily="34" charset="-120"/>
              </a:rPr>
              <a:t>/</a:t>
            </a:r>
            <a:r>
              <a:rPr lang="zh-TW" altLang="en-US" dirty="0" smtClean="0">
                <a:latin typeface="華康細圓體(P)" panose="020F0300000000000000" pitchFamily="34" charset="-120"/>
                <a:ea typeface="華康細圓體(P)" panose="020F0300000000000000" pitchFamily="34" charset="-120"/>
              </a:rPr>
              <a:t>需土工程並公告所屬機關</a:t>
            </a:r>
            <a:endParaRPr lang="zh-TW" altLang="en-US" dirty="0">
              <a:latin typeface="華康細圓體(P)" panose="020F0300000000000000" pitchFamily="34" charset="-120"/>
              <a:ea typeface="華康細圓體(P)" panose="020F0300000000000000" pitchFamily="34" charset="-120"/>
            </a:endParaRPr>
          </a:p>
        </p:txBody>
      </p:sp>
      <p:sp>
        <p:nvSpPr>
          <p:cNvPr id="12" name="文字方塊 11"/>
          <p:cNvSpPr txBox="1"/>
          <p:nvPr/>
        </p:nvSpPr>
        <p:spPr>
          <a:xfrm>
            <a:off x="6804248" y="3455177"/>
            <a:ext cx="1512168" cy="369332"/>
          </a:xfrm>
          <a:prstGeom prst="rect">
            <a:avLst/>
          </a:prstGeom>
          <a:noFill/>
        </p:spPr>
        <p:txBody>
          <a:bodyPr wrap="square" rtlCol="0">
            <a:spAutoFit/>
          </a:bodyPr>
          <a:lstStyle/>
          <a:p>
            <a:r>
              <a:rPr lang="en-US" altLang="zh-TW" dirty="0" smtClean="0">
                <a:latin typeface="華康細圓體(P)" panose="020F0300000000000000" pitchFamily="34" charset="-120"/>
                <a:ea typeface="華康細圓體(P)" panose="020F0300000000000000" pitchFamily="34" charset="-120"/>
              </a:rPr>
              <a:t>11</a:t>
            </a:r>
            <a:r>
              <a:rPr lang="zh-TW" altLang="en-US" dirty="0" smtClean="0">
                <a:latin typeface="華康細圓體(P)" panose="020F0300000000000000" pitchFamily="34" charset="-120"/>
                <a:ea typeface="華康細圓體(P)" panose="020F0300000000000000" pitchFamily="34" charset="-120"/>
              </a:rPr>
              <a:t>月</a:t>
            </a:r>
            <a:endParaRPr lang="zh-TW" altLang="en-US" dirty="0">
              <a:latin typeface="華康細圓體(P)" panose="020F0300000000000000" pitchFamily="34" charset="-120"/>
              <a:ea typeface="華康細圓體(P)" panose="020F0300000000000000" pitchFamily="34" charset="-120"/>
            </a:endParaRPr>
          </a:p>
        </p:txBody>
      </p:sp>
      <p:sp>
        <p:nvSpPr>
          <p:cNvPr id="13" name="文字方塊 12"/>
          <p:cNvSpPr txBox="1"/>
          <p:nvPr/>
        </p:nvSpPr>
        <p:spPr>
          <a:xfrm>
            <a:off x="709653" y="3599193"/>
            <a:ext cx="684076" cy="369332"/>
          </a:xfrm>
          <a:prstGeom prst="rect">
            <a:avLst/>
          </a:prstGeom>
          <a:noFill/>
        </p:spPr>
        <p:txBody>
          <a:bodyPr wrap="square" rtlCol="0">
            <a:spAutoFit/>
          </a:bodyPr>
          <a:lstStyle/>
          <a:p>
            <a:r>
              <a:rPr lang="en-US" altLang="zh-TW" dirty="0" smtClean="0">
                <a:latin typeface="華康細圓體(P)" panose="020F0300000000000000" pitchFamily="34" charset="-120"/>
                <a:ea typeface="華康細圓體(P)" panose="020F0300000000000000" pitchFamily="34" charset="-120"/>
              </a:rPr>
              <a:t>1</a:t>
            </a:r>
            <a:r>
              <a:rPr lang="zh-TW" altLang="en-US" dirty="0" smtClean="0">
                <a:latin typeface="華康細圓體(P)" panose="020F0300000000000000" pitchFamily="34" charset="-120"/>
                <a:ea typeface="華康細圓體(P)" panose="020F0300000000000000" pitchFamily="34" charset="-120"/>
              </a:rPr>
              <a:t>月</a:t>
            </a:r>
            <a:endParaRPr lang="zh-TW" altLang="en-US" dirty="0">
              <a:latin typeface="華康細圓體(P)" panose="020F0300000000000000" pitchFamily="34" charset="-120"/>
              <a:ea typeface="華康細圓體(P)" panose="020F0300000000000000" pitchFamily="34" charset="-120"/>
            </a:endParaRPr>
          </a:p>
        </p:txBody>
      </p:sp>
      <p:sp>
        <p:nvSpPr>
          <p:cNvPr id="14" name="文字方塊 13"/>
          <p:cNvSpPr txBox="1"/>
          <p:nvPr/>
        </p:nvSpPr>
        <p:spPr>
          <a:xfrm>
            <a:off x="2627784" y="3643325"/>
            <a:ext cx="1836204" cy="646331"/>
          </a:xfrm>
          <a:prstGeom prst="rect">
            <a:avLst/>
          </a:prstGeom>
          <a:noFill/>
        </p:spPr>
        <p:txBody>
          <a:bodyPr wrap="square" rtlCol="0">
            <a:spAutoFit/>
          </a:bodyPr>
          <a:lstStyle/>
          <a:p>
            <a:r>
              <a:rPr lang="zh-TW" altLang="en-US" dirty="0" smtClean="0">
                <a:latin typeface="華康細圓體(P)" panose="020F0300000000000000" pitchFamily="34" charset="-120"/>
                <a:ea typeface="華康細圓體(P)" panose="020F0300000000000000" pitchFamily="34" charset="-120"/>
              </a:rPr>
              <a:t>機關辦理土方交換督導作業</a:t>
            </a:r>
            <a:endParaRPr lang="zh-TW" altLang="en-US" dirty="0">
              <a:latin typeface="華康細圓體(P)" panose="020F0300000000000000" pitchFamily="34" charset="-120"/>
              <a:ea typeface="華康細圓體(P)" panose="020F0300000000000000" pitchFamily="34" charset="-120"/>
            </a:endParaRPr>
          </a:p>
        </p:txBody>
      </p:sp>
      <p:sp>
        <p:nvSpPr>
          <p:cNvPr id="15" name="橢圓 14"/>
          <p:cNvSpPr/>
          <p:nvPr/>
        </p:nvSpPr>
        <p:spPr>
          <a:xfrm>
            <a:off x="3067864" y="3253238"/>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細圓體(P)" panose="020F0300000000000000" pitchFamily="34" charset="-120"/>
              <a:ea typeface="華康細圓體(P)" panose="020F0300000000000000" pitchFamily="34" charset="-120"/>
            </a:endParaRPr>
          </a:p>
        </p:txBody>
      </p:sp>
      <p:sp>
        <p:nvSpPr>
          <p:cNvPr id="16" name="文字方塊 15"/>
          <p:cNvSpPr txBox="1"/>
          <p:nvPr/>
        </p:nvSpPr>
        <p:spPr>
          <a:xfrm>
            <a:off x="2735872" y="1808285"/>
            <a:ext cx="2340184" cy="461665"/>
          </a:xfrm>
          <a:prstGeom prst="rect">
            <a:avLst/>
          </a:prstGeom>
          <a:noFill/>
        </p:spPr>
        <p:txBody>
          <a:bodyPr wrap="square" rtlCol="0">
            <a:spAutoFit/>
          </a:bodyPr>
          <a:lstStyle/>
          <a:p>
            <a:r>
              <a:rPr lang="zh-TW" altLang="en-US" sz="2400" dirty="0" smtClean="0">
                <a:solidFill>
                  <a:srgbClr val="FF0000"/>
                </a:solidFill>
                <a:latin typeface="華康細圓體(P)" panose="020F0300000000000000" pitchFamily="34" charset="-120"/>
                <a:ea typeface="華康細圓體(P)" panose="020F0300000000000000" pitchFamily="34" charset="-120"/>
              </a:rPr>
              <a:t>年中不定期辦理</a:t>
            </a:r>
            <a:endParaRPr lang="zh-TW" altLang="en-US" sz="2400" dirty="0">
              <a:solidFill>
                <a:srgbClr val="FF0000"/>
              </a:solidFill>
              <a:latin typeface="華康細圓體(P)" panose="020F0300000000000000" pitchFamily="34" charset="-120"/>
              <a:ea typeface="華康細圓體(P)" panose="020F0300000000000000" pitchFamily="34" charset="-120"/>
            </a:endParaRPr>
          </a:p>
        </p:txBody>
      </p:sp>
      <p:sp>
        <p:nvSpPr>
          <p:cNvPr id="17" name="文字方塊 16"/>
          <p:cNvSpPr txBox="1"/>
          <p:nvPr/>
        </p:nvSpPr>
        <p:spPr>
          <a:xfrm>
            <a:off x="3473878" y="2530106"/>
            <a:ext cx="1898242" cy="646331"/>
          </a:xfrm>
          <a:prstGeom prst="rect">
            <a:avLst/>
          </a:prstGeom>
          <a:noFill/>
        </p:spPr>
        <p:txBody>
          <a:bodyPr wrap="square" rtlCol="0">
            <a:spAutoFit/>
          </a:bodyPr>
          <a:lstStyle/>
          <a:p>
            <a:r>
              <a:rPr lang="zh-TW" altLang="en-US" dirty="0" smtClean="0">
                <a:latin typeface="華康細圓體(P)" panose="020F0300000000000000" pitchFamily="34" charset="-120"/>
                <a:ea typeface="華康細圓體(P)" panose="020F0300000000000000" pitchFamily="34" charset="-120"/>
              </a:rPr>
              <a:t>召開土石方交換成效檢討會議</a:t>
            </a:r>
            <a:endParaRPr lang="zh-TW" altLang="en-US" dirty="0">
              <a:latin typeface="華康細圓體(P)" panose="020F0300000000000000" pitchFamily="34" charset="-120"/>
              <a:ea typeface="華康細圓體(P)" panose="020F0300000000000000" pitchFamily="34" charset="-120"/>
            </a:endParaRPr>
          </a:p>
        </p:txBody>
      </p:sp>
      <p:sp>
        <p:nvSpPr>
          <p:cNvPr id="18" name="橢圓 17"/>
          <p:cNvSpPr/>
          <p:nvPr/>
        </p:nvSpPr>
        <p:spPr>
          <a:xfrm>
            <a:off x="4190412" y="3253238"/>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細圓體(P)" panose="020F0300000000000000" pitchFamily="34" charset="-120"/>
              <a:ea typeface="華康細圓體(P)" panose="020F0300000000000000" pitchFamily="34" charset="-120"/>
            </a:endParaRPr>
          </a:p>
        </p:txBody>
      </p:sp>
      <p:sp>
        <p:nvSpPr>
          <p:cNvPr id="20" name="文字方塊 19"/>
          <p:cNvSpPr txBox="1"/>
          <p:nvPr/>
        </p:nvSpPr>
        <p:spPr>
          <a:xfrm>
            <a:off x="8064388" y="2962428"/>
            <a:ext cx="684076" cy="369332"/>
          </a:xfrm>
          <a:prstGeom prst="rect">
            <a:avLst/>
          </a:prstGeom>
          <a:noFill/>
        </p:spPr>
        <p:txBody>
          <a:bodyPr wrap="square" rtlCol="0">
            <a:spAutoFit/>
          </a:bodyPr>
          <a:lstStyle/>
          <a:p>
            <a:r>
              <a:rPr lang="en-US" altLang="zh-TW" dirty="0" smtClean="0">
                <a:latin typeface="華康細圓體(P)" panose="020F0300000000000000" pitchFamily="34" charset="-120"/>
                <a:ea typeface="華康細圓體(P)" panose="020F0300000000000000" pitchFamily="34" charset="-120"/>
              </a:rPr>
              <a:t>12</a:t>
            </a:r>
            <a:r>
              <a:rPr lang="zh-TW" altLang="en-US" dirty="0" smtClean="0">
                <a:latin typeface="華康細圓體(P)" panose="020F0300000000000000" pitchFamily="34" charset="-120"/>
                <a:ea typeface="華康細圓體(P)" panose="020F0300000000000000" pitchFamily="34" charset="-120"/>
              </a:rPr>
              <a:t>月</a:t>
            </a:r>
            <a:endParaRPr lang="zh-TW" altLang="en-US" dirty="0">
              <a:latin typeface="華康細圓體(P)" panose="020F0300000000000000" pitchFamily="34" charset="-120"/>
              <a:ea typeface="華康細圓體(P)" panose="020F0300000000000000" pitchFamily="34" charset="-120"/>
            </a:endParaRPr>
          </a:p>
        </p:txBody>
      </p:sp>
      <p:cxnSp>
        <p:nvCxnSpPr>
          <p:cNvPr id="22" name="直線接點 21"/>
          <p:cNvCxnSpPr/>
          <p:nvPr/>
        </p:nvCxnSpPr>
        <p:spPr bwMode="auto">
          <a:xfrm>
            <a:off x="8354652" y="3714346"/>
            <a:ext cx="16071" cy="2053392"/>
          </a:xfrm>
          <a:prstGeom prst="line">
            <a:avLst/>
          </a:prstGeom>
          <a:solidFill>
            <a:schemeClr val="accent1"/>
          </a:solidFill>
          <a:ln w="5715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接點 22"/>
          <p:cNvCxnSpPr/>
          <p:nvPr/>
        </p:nvCxnSpPr>
        <p:spPr bwMode="auto">
          <a:xfrm>
            <a:off x="925677" y="5767738"/>
            <a:ext cx="7445046" cy="0"/>
          </a:xfrm>
          <a:prstGeom prst="line">
            <a:avLst/>
          </a:prstGeom>
          <a:solidFill>
            <a:schemeClr val="accent1"/>
          </a:solidFill>
          <a:ln w="5715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接點 24"/>
          <p:cNvCxnSpPr/>
          <p:nvPr/>
        </p:nvCxnSpPr>
        <p:spPr bwMode="auto">
          <a:xfrm>
            <a:off x="925677" y="4039546"/>
            <a:ext cx="0" cy="1682045"/>
          </a:xfrm>
          <a:prstGeom prst="line">
            <a:avLst/>
          </a:prstGeom>
          <a:solidFill>
            <a:schemeClr val="accent1"/>
          </a:solidFill>
          <a:ln w="57150" cap="flat" cmpd="sng" algn="ctr">
            <a:solidFill>
              <a:schemeClr val="tx1"/>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投影片編號版面配置區 18"/>
          <p:cNvSpPr>
            <a:spLocks noGrp="1"/>
          </p:cNvSpPr>
          <p:nvPr>
            <p:ph type="sldNum" sz="quarter" idx="12"/>
          </p:nvPr>
        </p:nvSpPr>
        <p:spPr/>
        <p:txBody>
          <a:bodyPr/>
          <a:lstStyle/>
          <a:p>
            <a:fld id="{62CF9B05-5255-46D1-B105-DC595399F1DC}" type="slidenum">
              <a:rPr lang="zh-TW" altLang="en-US" smtClean="0"/>
              <a:pPr/>
              <a:t>8</a:t>
            </a:fld>
            <a:endParaRPr lang="zh-TW" altLang="en-US"/>
          </a:p>
        </p:txBody>
      </p:sp>
      <p:sp>
        <p:nvSpPr>
          <p:cNvPr id="24"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dirty="0" smtClean="0">
                <a:solidFill>
                  <a:schemeClr val="bg1"/>
                </a:solidFill>
                <a:latin typeface="華康細圓體(P)" panose="020F0300000000000000" pitchFamily="34" charset="-120"/>
                <a:ea typeface="華康細圓體(P)" panose="020F0300000000000000" pitchFamily="34" charset="-120"/>
              </a:rPr>
              <a:t>土方交換年度時程建議</a:t>
            </a:r>
            <a:endParaRPr lang="zh-TW" altLang="en-US" sz="3600" dirty="0">
              <a:solidFill>
                <a:schemeClr val="bg1"/>
              </a:solidFill>
              <a:latin typeface="華康細圓體(P)" panose="020F0300000000000000" pitchFamily="34" charset="-120"/>
              <a:ea typeface="華康細圓體(P)" panose="020F0300000000000000" pitchFamily="34" charset="-120"/>
            </a:endParaRPr>
          </a:p>
        </p:txBody>
      </p:sp>
    </p:spTree>
    <p:extLst>
      <p:ext uri="{BB962C8B-B14F-4D97-AF65-F5344CB8AC3E}">
        <p14:creationId xmlns:p14="http://schemas.microsoft.com/office/powerpoint/2010/main" val="2382660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2425" y="1084263"/>
            <a:ext cx="8699500" cy="4678362"/>
          </a:xfrm>
          <a:prstGeom prst="rect">
            <a:avLst/>
          </a:prstGeom>
        </p:spPr>
        <p:txBody>
          <a:bodyPr>
            <a:spAutoFit/>
          </a:bodyPr>
          <a:lstStyle/>
          <a:p>
            <a:pPr marL="457200" indent="-457200" fontAlgn="auto">
              <a:lnSpc>
                <a:spcPts val="3600"/>
              </a:lnSpc>
              <a:spcBef>
                <a:spcPts val="0"/>
              </a:spcBef>
              <a:spcAft>
                <a:spcPts val="0"/>
              </a:spcAft>
              <a:buFont typeface="+mj-ea"/>
              <a:buAutoNum type="ea1ChtPeriod"/>
              <a:defRPr/>
            </a:pPr>
            <a:r>
              <a:rPr kumimoji="0" lang="zh-TW" altLang="zh-TW" sz="2800" kern="100" dirty="0">
                <a:latin typeface="華康細圓體(P)" panose="020F0300000000000000" pitchFamily="34" charset="-120"/>
                <a:ea typeface="華康細圓體(P)" panose="020F0300000000000000" pitchFamily="34" charset="-120"/>
                <a:cs typeface="Times New Roman" panose="02020603050405020304" pitchFamily="18" charset="0"/>
              </a:rPr>
              <a:t>增列本作業要點之</a:t>
            </a:r>
            <a:r>
              <a:rPr kumimoji="0" lang="zh-TW" altLang="zh-TW" sz="2800" kern="100" dirty="0">
                <a:solidFill>
                  <a:srgbClr val="0000FF"/>
                </a:solidFill>
                <a:latin typeface="華康細圓體(P)" panose="020F0300000000000000" pitchFamily="34" charset="-120"/>
                <a:ea typeface="華康細圓體(P)" panose="020F0300000000000000" pitchFamily="34" charset="-120"/>
                <a:cs typeface="Times New Roman" panose="02020603050405020304" pitchFamily="18" charset="0"/>
              </a:rPr>
              <a:t>適用對象</a:t>
            </a:r>
            <a:r>
              <a:rPr kumimoji="0" lang="zh-TW" altLang="zh-TW" sz="2800" kern="100" dirty="0">
                <a:latin typeface="華康細圓體(P)" panose="020F0300000000000000" pitchFamily="34" charset="-120"/>
                <a:ea typeface="華康細圓體(P)" panose="020F0300000000000000" pitchFamily="34" charset="-120"/>
                <a:cs typeface="Times New Roman" panose="02020603050405020304" pitchFamily="18" charset="0"/>
              </a:rPr>
              <a:t>。（修正草案第二點）</a:t>
            </a:r>
          </a:p>
          <a:p>
            <a:pPr marL="457200" indent="-457200" fontAlgn="auto">
              <a:lnSpc>
                <a:spcPts val="3600"/>
              </a:lnSpc>
              <a:spcBef>
                <a:spcPts val="0"/>
              </a:spcBef>
              <a:spcAft>
                <a:spcPts val="0"/>
              </a:spcAft>
              <a:buFont typeface="+mj-ea"/>
              <a:buAutoNum type="ea1ChtPeriod"/>
              <a:defRPr/>
            </a:pPr>
            <a:r>
              <a:rPr kumimoji="0" lang="zh-TW" altLang="zh-TW" sz="2800" kern="100" dirty="0">
                <a:latin typeface="華康細圓體(P)" panose="020F0300000000000000" pitchFamily="34" charset="-120"/>
                <a:ea typeface="華康細圓體(P)" panose="020F0300000000000000" pitchFamily="34" charset="-120"/>
                <a:cs typeface="Times New Roman" panose="02020603050405020304" pitchFamily="18" charset="0"/>
              </a:rPr>
              <a:t>營建剩餘土石方</a:t>
            </a:r>
            <a:r>
              <a:rPr kumimoji="0" lang="zh-TW" altLang="zh-TW" sz="2800" kern="100" dirty="0">
                <a:solidFill>
                  <a:srgbClr val="0000FF"/>
                </a:solidFill>
                <a:latin typeface="華康細圓體(P)" panose="020F0300000000000000" pitchFamily="34" charset="-120"/>
                <a:ea typeface="華康細圓體(P)" panose="020F0300000000000000" pitchFamily="34" charset="-120"/>
                <a:cs typeface="Times New Roman" panose="02020603050405020304" pitchFamily="18" charset="0"/>
              </a:rPr>
              <a:t>妥善處理</a:t>
            </a:r>
            <a:r>
              <a:rPr kumimoji="0" lang="zh-TW" altLang="zh-TW" sz="2800" kern="100" dirty="0">
                <a:latin typeface="華康細圓體(P)" panose="020F0300000000000000" pitchFamily="34" charset="-120"/>
                <a:ea typeface="華康細圓體(P)" panose="020F0300000000000000" pitchFamily="34" charset="-120"/>
                <a:cs typeface="Times New Roman" panose="02020603050405020304" pitchFamily="18" charset="0"/>
              </a:rPr>
              <a:t>、辦理土方交換</a:t>
            </a:r>
            <a:r>
              <a:rPr kumimoji="0" lang="zh-TW" altLang="zh-TW" sz="2800" kern="100" dirty="0">
                <a:solidFill>
                  <a:srgbClr val="0000FF"/>
                </a:solidFill>
                <a:latin typeface="華康細圓體(P)" panose="020F0300000000000000" pitchFamily="34" charset="-120"/>
                <a:ea typeface="華康細圓體(P)" panose="020F0300000000000000" pitchFamily="34" charset="-120"/>
                <a:cs typeface="Times New Roman" panose="02020603050405020304" pitchFamily="18" charset="0"/>
              </a:rPr>
              <a:t>上網申報</a:t>
            </a:r>
            <a:r>
              <a:rPr kumimoji="0" lang="zh-TW" altLang="zh-TW" sz="2800" kern="100" dirty="0">
                <a:latin typeface="華康細圓體(P)" panose="020F0300000000000000" pitchFamily="34" charset="-120"/>
                <a:ea typeface="華康細圓體(P)" panose="020F0300000000000000" pitchFamily="34" charset="-120"/>
                <a:cs typeface="Times New Roman" panose="02020603050405020304" pitchFamily="18" charset="0"/>
              </a:rPr>
              <a:t>之</a:t>
            </a:r>
            <a:r>
              <a:rPr kumimoji="0" lang="zh-TW" altLang="zh-TW" sz="2800" kern="100" dirty="0">
                <a:solidFill>
                  <a:srgbClr val="0000FF"/>
                </a:solidFill>
                <a:latin typeface="華康細圓體(P)" panose="020F0300000000000000" pitchFamily="34" charset="-120"/>
                <a:ea typeface="華康細圓體(P)" panose="020F0300000000000000" pitchFamily="34" charset="-120"/>
                <a:cs typeface="Times New Roman" panose="02020603050405020304" pitchFamily="18" charset="0"/>
              </a:rPr>
              <a:t>期間及內容</a:t>
            </a:r>
            <a:r>
              <a:rPr kumimoji="0" lang="zh-TW" altLang="zh-TW" sz="2800" kern="100" dirty="0">
                <a:latin typeface="華康細圓體(P)" panose="020F0300000000000000" pitchFamily="34" charset="-120"/>
                <a:ea typeface="華康細圓體(P)" panose="020F0300000000000000" pitchFamily="34" charset="-120"/>
                <a:cs typeface="Times New Roman" panose="02020603050405020304" pitchFamily="18" charset="0"/>
              </a:rPr>
              <a:t>、</a:t>
            </a:r>
            <a:r>
              <a:rPr kumimoji="0" lang="zh-TW" altLang="zh-TW" sz="2800" kern="100" dirty="0">
                <a:solidFill>
                  <a:srgbClr val="0000FF"/>
                </a:solidFill>
                <a:latin typeface="華康細圓體(P)" panose="020F0300000000000000" pitchFamily="34" charset="-120"/>
                <a:ea typeface="華康細圓體(P)" panose="020F0300000000000000" pitchFamily="34" charset="-120"/>
                <a:cs typeface="Times New Roman" panose="02020603050405020304" pitchFamily="18" charset="0"/>
              </a:rPr>
              <a:t>適用條件</a:t>
            </a:r>
            <a:r>
              <a:rPr kumimoji="0" lang="zh-TW" altLang="zh-TW" sz="2800" kern="100" dirty="0">
                <a:latin typeface="華康細圓體(P)" panose="020F0300000000000000" pitchFamily="34" charset="-120"/>
                <a:ea typeface="華康細圓體(P)" panose="020F0300000000000000" pitchFamily="34" charset="-120"/>
                <a:cs typeface="Times New Roman" panose="02020603050405020304" pitchFamily="18" charset="0"/>
              </a:rPr>
              <a:t>。（修正草案第四點）</a:t>
            </a:r>
          </a:p>
          <a:p>
            <a:pPr marL="457200" indent="-457200" fontAlgn="auto">
              <a:lnSpc>
                <a:spcPts val="3600"/>
              </a:lnSpc>
              <a:spcBef>
                <a:spcPts val="0"/>
              </a:spcBef>
              <a:spcAft>
                <a:spcPts val="0"/>
              </a:spcAft>
              <a:buFont typeface="+mj-ea"/>
              <a:buAutoNum type="ea1ChtPeriod"/>
              <a:defRPr/>
            </a:pPr>
            <a:r>
              <a:rPr kumimoji="0" lang="zh-TW" altLang="zh-TW" sz="2800" kern="100" dirty="0">
                <a:solidFill>
                  <a:srgbClr val="0000FF"/>
                </a:solidFill>
                <a:latin typeface="華康細圓體(P)" panose="020F0300000000000000" pitchFamily="34" charset="-120"/>
                <a:ea typeface="華康細圓體(P)" panose="020F0300000000000000" pitchFamily="34" charset="-120"/>
                <a:cs typeface="Times New Roman" panose="02020603050405020304" pitchFamily="18" charset="0"/>
              </a:rPr>
              <a:t>資訊服務中心</a:t>
            </a:r>
            <a:r>
              <a:rPr kumimoji="0" lang="zh-TW" altLang="zh-TW" sz="2800" kern="100" dirty="0">
                <a:latin typeface="華康細圓體(P)" panose="020F0300000000000000" pitchFamily="34" charset="-120"/>
                <a:ea typeface="華康細圓體(P)" panose="020F0300000000000000" pitchFamily="34" charset="-120"/>
                <a:cs typeface="Times New Roman" panose="02020603050405020304" pitchFamily="18" charset="0"/>
              </a:rPr>
              <a:t>應定期配合提供土方交換相關資料。（修正草案第五點）</a:t>
            </a:r>
          </a:p>
          <a:p>
            <a:pPr marL="457200" indent="-457200" fontAlgn="auto">
              <a:lnSpc>
                <a:spcPts val="3600"/>
              </a:lnSpc>
              <a:spcBef>
                <a:spcPts val="0"/>
              </a:spcBef>
              <a:spcAft>
                <a:spcPts val="0"/>
              </a:spcAft>
              <a:buFont typeface="+mj-ea"/>
              <a:buAutoNum type="ea1ChtPeriod"/>
              <a:defRPr/>
            </a:pPr>
            <a:r>
              <a:rPr kumimoji="0" lang="zh-TW" altLang="zh-TW" sz="2800" kern="100" dirty="0">
                <a:latin typeface="華康細圓體(P)" panose="020F0300000000000000" pitchFamily="34" charset="-120"/>
                <a:ea typeface="華康細圓體(P)" panose="020F0300000000000000" pitchFamily="34" charset="-120"/>
                <a:cs typeface="Times New Roman" panose="02020603050405020304" pitchFamily="18" charset="0"/>
              </a:rPr>
              <a:t>主辦機關上網申報後，資訊服務中心及主辦機關後續</a:t>
            </a:r>
            <a:r>
              <a:rPr kumimoji="0" lang="zh-TW" altLang="zh-TW" sz="2800" kern="100" dirty="0">
                <a:solidFill>
                  <a:srgbClr val="0000FF"/>
                </a:solidFill>
                <a:latin typeface="華康細圓體(P)" panose="020F0300000000000000" pitchFamily="34" charset="-120"/>
                <a:ea typeface="華康細圓體(P)" panose="020F0300000000000000" pitchFamily="34" charset="-120"/>
                <a:cs typeface="Times New Roman" panose="02020603050405020304" pitchFamily="18" charset="0"/>
              </a:rPr>
              <a:t>應辦事項及時程</a:t>
            </a:r>
            <a:r>
              <a:rPr kumimoji="0" lang="zh-TW" altLang="zh-TW" sz="2800" kern="100" dirty="0">
                <a:latin typeface="華康細圓體(P)" panose="020F0300000000000000" pitchFamily="34" charset="-120"/>
                <a:ea typeface="華康細圓體(P)" panose="020F0300000000000000" pitchFamily="34" charset="-120"/>
                <a:cs typeface="Times New Roman" panose="02020603050405020304" pitchFamily="18" charset="0"/>
              </a:rPr>
              <a:t>。（修正草案第七點）</a:t>
            </a:r>
          </a:p>
          <a:p>
            <a:pPr marL="457200" indent="-457200" fontAlgn="auto">
              <a:lnSpc>
                <a:spcPts val="3600"/>
              </a:lnSpc>
              <a:spcBef>
                <a:spcPts val="0"/>
              </a:spcBef>
              <a:spcAft>
                <a:spcPts val="0"/>
              </a:spcAft>
              <a:buFont typeface="+mj-ea"/>
              <a:buAutoNum type="ea1ChtPeriod"/>
              <a:defRPr/>
            </a:pPr>
            <a:r>
              <a:rPr kumimoji="0" lang="zh-TW" altLang="zh-TW" sz="2800" kern="100" dirty="0">
                <a:latin typeface="華康細圓體(P)" panose="020F0300000000000000" pitchFamily="34" charset="-120"/>
                <a:ea typeface="華康細圓體(P)" panose="020F0300000000000000" pitchFamily="34" charset="-120"/>
                <a:cs typeface="Times New Roman" panose="02020603050405020304" pitchFamily="18" charset="0"/>
              </a:rPr>
              <a:t>因故無法依協調結果辦理者應上網</a:t>
            </a:r>
            <a:r>
              <a:rPr kumimoji="0" lang="zh-TW" altLang="zh-TW" sz="2800" kern="100" dirty="0">
                <a:solidFill>
                  <a:srgbClr val="0000FF"/>
                </a:solidFill>
                <a:latin typeface="華康細圓體(P)" panose="020F0300000000000000" pitchFamily="34" charset="-120"/>
                <a:ea typeface="華康細圓體(P)" panose="020F0300000000000000" pitchFamily="34" charset="-120"/>
                <a:cs typeface="Times New Roman" panose="02020603050405020304" pitchFamily="18" charset="0"/>
              </a:rPr>
              <a:t>更新</a:t>
            </a:r>
            <a:r>
              <a:rPr kumimoji="0" lang="zh-TW" altLang="zh-TW" sz="2800" kern="100" dirty="0">
                <a:latin typeface="華康細圓體(P)" panose="020F0300000000000000" pitchFamily="34" charset="-120"/>
                <a:ea typeface="華康細圓體(P)" panose="020F0300000000000000" pitchFamily="34" charset="-120"/>
                <a:cs typeface="Times New Roman" panose="02020603050405020304" pitchFamily="18" charset="0"/>
              </a:rPr>
              <a:t>申報資料。（修正草案第八點）</a:t>
            </a:r>
          </a:p>
          <a:p>
            <a:pPr marL="457200" indent="-457200" fontAlgn="auto">
              <a:lnSpc>
                <a:spcPts val="3600"/>
              </a:lnSpc>
              <a:spcBef>
                <a:spcPts val="0"/>
              </a:spcBef>
              <a:spcAft>
                <a:spcPts val="0"/>
              </a:spcAft>
              <a:buFont typeface="+mj-ea"/>
              <a:buAutoNum type="ea1ChtPeriod"/>
              <a:defRPr/>
            </a:pPr>
            <a:r>
              <a:rPr kumimoji="0" lang="zh-TW" altLang="zh-TW" sz="2800" kern="100" dirty="0">
                <a:solidFill>
                  <a:srgbClr val="000000"/>
                </a:solidFill>
                <a:latin typeface="華康細圓體(P)" panose="020F0300000000000000" pitchFamily="34" charset="-120"/>
                <a:ea typeface="華康細圓體(P)" panose="020F0300000000000000" pitchFamily="34" charset="-120"/>
                <a:cs typeface="Times New Roman" panose="02020603050405020304" pitchFamily="18" charset="0"/>
              </a:rPr>
              <a:t>土方交換結果之</a:t>
            </a:r>
            <a:r>
              <a:rPr kumimoji="0" lang="zh-TW" altLang="zh-TW" sz="2800" kern="100" dirty="0">
                <a:solidFill>
                  <a:srgbClr val="0000FF"/>
                </a:solidFill>
                <a:latin typeface="華康細圓體(P)" panose="020F0300000000000000" pitchFamily="34" charset="-120"/>
                <a:ea typeface="華康細圓體(P)" panose="020F0300000000000000" pitchFamily="34" charset="-120"/>
                <a:cs typeface="Times New Roman" panose="02020603050405020304" pitchFamily="18" charset="0"/>
              </a:rPr>
              <a:t>督核規定</a:t>
            </a:r>
            <a:r>
              <a:rPr kumimoji="0" lang="zh-TW" altLang="zh-TW" sz="2800" kern="100" dirty="0">
                <a:solidFill>
                  <a:srgbClr val="000000"/>
                </a:solidFill>
                <a:latin typeface="華康細圓體(P)" panose="020F0300000000000000" pitchFamily="34" charset="-120"/>
                <a:ea typeface="華康細圓體(P)" panose="020F0300000000000000" pitchFamily="34" charset="-120"/>
                <a:cs typeface="Times New Roman" panose="02020603050405020304" pitchFamily="18" charset="0"/>
              </a:rPr>
              <a:t>。（修正草案第十三點）</a:t>
            </a:r>
            <a:endParaRPr kumimoji="0" lang="zh-TW" altLang="en-US" sz="2800" dirty="0">
              <a:latin typeface="華康細圓體(P)" panose="020F0300000000000000" pitchFamily="34" charset="-120"/>
              <a:ea typeface="華康細圓體(P)" panose="020F0300000000000000" pitchFamily="34" charset="-120"/>
            </a:endParaRPr>
          </a:p>
        </p:txBody>
      </p:sp>
      <p:sp>
        <p:nvSpPr>
          <p:cNvPr id="31747"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新細明體" panose="02020500000000000000" pitchFamily="18" charset="-120"/>
              </a:defRPr>
            </a:lvl1pPr>
            <a:lvl2pPr marL="742950" indent="-285750">
              <a:defRPr kumimoji="1">
                <a:solidFill>
                  <a:schemeClr val="tx1"/>
                </a:solidFill>
                <a:latin typeface="Calibri" panose="020F0502020204030204" pitchFamily="34" charset="0"/>
                <a:ea typeface="新細明體" panose="02020500000000000000" pitchFamily="18" charset="-120"/>
              </a:defRPr>
            </a:lvl2pPr>
            <a:lvl3pPr marL="1143000" indent="-228600">
              <a:defRPr kumimoji="1">
                <a:solidFill>
                  <a:schemeClr val="tx1"/>
                </a:solidFill>
                <a:latin typeface="Calibri" panose="020F0502020204030204" pitchFamily="34" charset="0"/>
                <a:ea typeface="新細明體" panose="02020500000000000000" pitchFamily="18" charset="-120"/>
              </a:defRPr>
            </a:lvl3pPr>
            <a:lvl4pPr marL="1600200" indent="-228600">
              <a:defRPr kumimoji="1">
                <a:solidFill>
                  <a:schemeClr val="tx1"/>
                </a:solidFill>
                <a:latin typeface="Calibri" panose="020F0502020204030204" pitchFamily="34" charset="0"/>
                <a:ea typeface="新細明體" panose="02020500000000000000" pitchFamily="18" charset="-120"/>
              </a:defRPr>
            </a:lvl4pPr>
            <a:lvl5pPr marL="2057400" indent="-228600">
              <a:defRPr kumimoji="1">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fld id="{84236A63-0AC6-4B82-B083-965E26547EB3}" type="slidenum">
              <a:rPr kumimoji="0" lang="zh-TW" altLang="en-US">
                <a:solidFill>
                  <a:schemeClr val="bg1"/>
                </a:solidFill>
                <a:latin typeface="華康細圓體(P)" panose="020F0300000000000000" pitchFamily="34" charset="-120"/>
                <a:ea typeface="華康細圓體(P)" panose="020F0300000000000000" pitchFamily="34" charset="-120"/>
              </a:rPr>
              <a:pPr/>
              <a:t>9</a:t>
            </a:fld>
            <a:endParaRPr kumimoji="0" lang="en-US" altLang="zh-TW">
              <a:solidFill>
                <a:schemeClr val="bg1"/>
              </a:solidFill>
              <a:latin typeface="華康細圓體(P)" panose="020F0300000000000000" pitchFamily="34" charset="-120"/>
              <a:ea typeface="華康細圓體(P)" panose="020F0300000000000000" pitchFamily="34" charset="-120"/>
            </a:endParaRPr>
          </a:p>
        </p:txBody>
      </p:sp>
      <p:sp>
        <p:nvSpPr>
          <p:cNvPr id="6" name="標題 1"/>
          <p:cNvSpPr>
            <a:spLocks/>
          </p:cNvSpPr>
          <p:nvPr/>
        </p:nvSpPr>
        <p:spPr bwMode="auto">
          <a:xfrm>
            <a:off x="0" y="0"/>
            <a:ext cx="9144000" cy="8255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Calibri Light" panose="020F0302020204030204" pitchFamily="34" charset="0"/>
                <a:ea typeface="新細明體" panose="02020500000000000000" pitchFamily="18" charset="-120"/>
              </a:defRPr>
            </a:lvl1pPr>
            <a:lvl2pPr>
              <a:lnSpc>
                <a:spcPct val="90000"/>
              </a:lnSpc>
              <a:defRPr sz="4400">
                <a:solidFill>
                  <a:schemeClr val="tx1"/>
                </a:solidFill>
                <a:latin typeface="Calibri Light" panose="020F0302020204030204" pitchFamily="34" charset="0"/>
                <a:ea typeface="新細明體" panose="02020500000000000000" pitchFamily="18" charset="-120"/>
              </a:defRPr>
            </a:lvl2pPr>
            <a:lvl3pPr>
              <a:lnSpc>
                <a:spcPct val="90000"/>
              </a:lnSpc>
              <a:defRPr sz="4400">
                <a:solidFill>
                  <a:schemeClr val="tx1"/>
                </a:solidFill>
                <a:latin typeface="Calibri Light" panose="020F0302020204030204" pitchFamily="34" charset="0"/>
                <a:ea typeface="新細明體" panose="02020500000000000000" pitchFamily="18" charset="-120"/>
              </a:defRPr>
            </a:lvl3pPr>
            <a:lvl4pPr>
              <a:lnSpc>
                <a:spcPct val="90000"/>
              </a:lnSpc>
              <a:defRPr sz="4400">
                <a:solidFill>
                  <a:schemeClr val="tx1"/>
                </a:solidFill>
                <a:latin typeface="Calibri Light" panose="020F0302020204030204" pitchFamily="34" charset="0"/>
                <a:ea typeface="新細明體" panose="02020500000000000000" pitchFamily="18" charset="-120"/>
              </a:defRPr>
            </a:lvl4pPr>
            <a:lvl5pPr>
              <a:lnSpc>
                <a:spcPct val="90000"/>
              </a:lnSpc>
              <a:defRPr sz="4400">
                <a:solidFill>
                  <a:schemeClr val="tx1"/>
                </a:solidFill>
                <a:latin typeface="Calibri Light" panose="020F0302020204030204" pitchFamily="34" charset="0"/>
                <a:ea typeface="新細明體" panose="02020500000000000000" pitchFamily="18" charset="-120"/>
              </a:defRPr>
            </a:lvl5pPr>
            <a:lvl6pPr marL="4572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3600" dirty="0" smtClean="0">
                <a:solidFill>
                  <a:schemeClr val="bg1"/>
                </a:solidFill>
                <a:latin typeface="華康細圓體(P)" panose="020F0300000000000000" pitchFamily="34" charset="-120"/>
                <a:ea typeface="華康細圓體(P)" panose="020F0300000000000000" pitchFamily="34" charset="-120"/>
              </a:rPr>
              <a:t>土方交換要點修正重點</a:t>
            </a:r>
            <a:endParaRPr lang="zh-TW" altLang="en-US" sz="3600" dirty="0">
              <a:solidFill>
                <a:schemeClr val="bg1"/>
              </a:solidFill>
              <a:latin typeface="華康細圓體(P)" panose="020F0300000000000000" pitchFamily="34" charset="-120"/>
              <a:ea typeface="華康細圓體(P)" panose="020F0300000000000000" pitchFamily="34" charset="-120"/>
            </a:endParaRPr>
          </a:p>
        </p:txBody>
      </p:sp>
    </p:spTree>
    <p:extLst>
      <p:ext uri="{BB962C8B-B14F-4D97-AF65-F5344CB8AC3E}">
        <p14:creationId xmlns:p14="http://schemas.microsoft.com/office/powerpoint/2010/main" val="1967229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8924</TotalTime>
  <Words>3276</Words>
  <Application>Microsoft Office PowerPoint</Application>
  <PresentationFormat>如螢幕大小 (4:3)</PresentationFormat>
  <Paragraphs>680</Paragraphs>
  <Slides>40</Slides>
  <Notes>8</Notes>
  <HiddenSlides>0</HiddenSlides>
  <MMClips>0</MMClips>
  <ScaleCrop>false</ScaleCrop>
  <HeadingPairs>
    <vt:vector size="4" baseType="variant">
      <vt:variant>
        <vt:lpstr>佈景主題</vt:lpstr>
      </vt:variant>
      <vt:variant>
        <vt:i4>1</vt:i4>
      </vt:variant>
      <vt:variant>
        <vt:lpstr>投影片標題</vt:lpstr>
      </vt:variant>
      <vt:variant>
        <vt:i4>40</vt:i4>
      </vt:variant>
    </vt:vector>
  </HeadingPairs>
  <TitlesOfParts>
    <vt:vector size="41"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Admin</cp:lastModifiedBy>
  <cp:revision>54</cp:revision>
  <dcterms:created xsi:type="dcterms:W3CDTF">2016-10-25T23:39:29Z</dcterms:created>
  <dcterms:modified xsi:type="dcterms:W3CDTF">2017-08-29T00:50:10Z</dcterms:modified>
</cp:coreProperties>
</file>