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6"/>
  </p:notesMasterIdLst>
  <p:handoutMasterIdLst>
    <p:handoutMasterId r:id="rId37"/>
  </p:handoutMasterIdLst>
  <p:sldIdLst>
    <p:sldId id="256" r:id="rId2"/>
    <p:sldId id="703" r:id="rId3"/>
    <p:sldId id="630" r:id="rId4"/>
    <p:sldId id="704" r:id="rId5"/>
    <p:sldId id="698" r:id="rId6"/>
    <p:sldId id="705" r:id="rId7"/>
    <p:sldId id="544" r:id="rId8"/>
    <p:sldId id="660" r:id="rId9"/>
    <p:sldId id="685" r:id="rId10"/>
    <p:sldId id="686" r:id="rId11"/>
    <p:sldId id="688" r:id="rId12"/>
    <p:sldId id="689" r:id="rId13"/>
    <p:sldId id="690" r:id="rId14"/>
    <p:sldId id="691" r:id="rId15"/>
    <p:sldId id="692" r:id="rId16"/>
    <p:sldId id="709" r:id="rId17"/>
    <p:sldId id="710" r:id="rId18"/>
    <p:sldId id="711" r:id="rId19"/>
    <p:sldId id="712" r:id="rId20"/>
    <p:sldId id="713" r:id="rId21"/>
    <p:sldId id="714" r:id="rId22"/>
    <p:sldId id="715" r:id="rId23"/>
    <p:sldId id="716" r:id="rId24"/>
    <p:sldId id="717" r:id="rId25"/>
    <p:sldId id="718" r:id="rId26"/>
    <p:sldId id="719" r:id="rId27"/>
    <p:sldId id="720" r:id="rId28"/>
    <p:sldId id="721" r:id="rId29"/>
    <p:sldId id="722" r:id="rId30"/>
    <p:sldId id="723" r:id="rId31"/>
    <p:sldId id="724" r:id="rId32"/>
    <p:sldId id="725" r:id="rId33"/>
    <p:sldId id="726" r:id="rId34"/>
    <p:sldId id="727" r:id="rId35"/>
  </p:sldIdLst>
  <p:sldSz cx="9144000" cy="6858000" type="screen4x3"/>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480E"/>
    <a:srgbClr val="255E91"/>
    <a:srgbClr val="70AD47"/>
    <a:srgbClr val="4472C4"/>
    <a:srgbClr val="FFC000"/>
    <a:srgbClr val="A5A5A5"/>
    <a:srgbClr val="ED7D31"/>
    <a:srgbClr val="5B9BD5"/>
    <a:srgbClr val="997300"/>
    <a:srgbClr val="6363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50" autoAdjust="0"/>
    <p:restoredTop sz="95249" autoAdjust="0"/>
  </p:normalViewPr>
  <p:slideViewPr>
    <p:cSldViewPr snapToGrid="0">
      <p:cViewPr varScale="1">
        <p:scale>
          <a:sx n="111" d="100"/>
          <a:sy n="111" d="100"/>
        </p:scale>
        <p:origin x="182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3" y="4"/>
            <a:ext cx="2945659" cy="498055"/>
          </a:xfrm>
          <a:prstGeom prst="rect">
            <a:avLst/>
          </a:prstGeom>
        </p:spPr>
        <p:txBody>
          <a:bodyPr vert="horz" lIns="91422" tIns="45710" rIns="91422" bIns="45710" rtlCol="0"/>
          <a:lstStyle>
            <a:lvl1pPr algn="l">
              <a:defRPr sz="1200"/>
            </a:lvl1pPr>
          </a:lstStyle>
          <a:p>
            <a:endParaRPr lang="zh-TW" altLang="en-US"/>
          </a:p>
        </p:txBody>
      </p:sp>
      <p:sp>
        <p:nvSpPr>
          <p:cNvPr id="3" name="日期版面配置區 2"/>
          <p:cNvSpPr>
            <a:spLocks noGrp="1"/>
          </p:cNvSpPr>
          <p:nvPr>
            <p:ph type="dt" sz="quarter" idx="1"/>
          </p:nvPr>
        </p:nvSpPr>
        <p:spPr>
          <a:xfrm>
            <a:off x="3850444" y="4"/>
            <a:ext cx="2945659" cy="498055"/>
          </a:xfrm>
          <a:prstGeom prst="rect">
            <a:avLst/>
          </a:prstGeom>
        </p:spPr>
        <p:txBody>
          <a:bodyPr vert="horz" lIns="91422" tIns="45710" rIns="91422" bIns="45710" rtlCol="0"/>
          <a:lstStyle>
            <a:lvl1pPr algn="r">
              <a:defRPr sz="1200"/>
            </a:lvl1pPr>
          </a:lstStyle>
          <a:p>
            <a:fld id="{33F210A9-CDCD-49C9-9F27-61FE30867F5D}" type="datetimeFigureOut">
              <a:rPr lang="zh-TW" altLang="en-US" smtClean="0"/>
              <a:pPr/>
              <a:t>2018/4/27</a:t>
            </a:fld>
            <a:endParaRPr lang="zh-TW" altLang="en-US"/>
          </a:p>
        </p:txBody>
      </p:sp>
      <p:sp>
        <p:nvSpPr>
          <p:cNvPr id="4" name="頁尾版面配置區 3"/>
          <p:cNvSpPr>
            <a:spLocks noGrp="1"/>
          </p:cNvSpPr>
          <p:nvPr>
            <p:ph type="ftr" sz="quarter" idx="2"/>
          </p:nvPr>
        </p:nvSpPr>
        <p:spPr>
          <a:xfrm>
            <a:off x="3" y="9428586"/>
            <a:ext cx="2945659" cy="498054"/>
          </a:xfrm>
          <a:prstGeom prst="rect">
            <a:avLst/>
          </a:prstGeom>
        </p:spPr>
        <p:txBody>
          <a:bodyPr vert="horz" lIns="91422" tIns="45710" rIns="91422" bIns="4571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4" y="9428586"/>
            <a:ext cx="2945659" cy="498054"/>
          </a:xfrm>
          <a:prstGeom prst="rect">
            <a:avLst/>
          </a:prstGeom>
        </p:spPr>
        <p:txBody>
          <a:bodyPr vert="horz" lIns="91422" tIns="45710" rIns="91422" bIns="45710" rtlCol="0" anchor="b"/>
          <a:lstStyle>
            <a:lvl1pPr algn="r">
              <a:defRPr sz="1200"/>
            </a:lvl1pPr>
          </a:lstStyle>
          <a:p>
            <a:fld id="{00F73926-FD7F-4D21-B98C-B6812C92C9CF}" type="slidenum">
              <a:rPr lang="zh-TW" altLang="en-US" smtClean="0"/>
              <a:pPr/>
              <a:t>‹#›</a:t>
            </a:fld>
            <a:endParaRPr lang="zh-TW" altLang="en-US"/>
          </a:p>
        </p:txBody>
      </p:sp>
    </p:spTree>
    <p:extLst>
      <p:ext uri="{BB962C8B-B14F-4D97-AF65-F5344CB8AC3E}">
        <p14:creationId xmlns:p14="http://schemas.microsoft.com/office/powerpoint/2010/main" val="327040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3" y="4"/>
            <a:ext cx="2945659" cy="498055"/>
          </a:xfrm>
          <a:prstGeom prst="rect">
            <a:avLst/>
          </a:prstGeom>
        </p:spPr>
        <p:txBody>
          <a:bodyPr vert="horz" lIns="91422" tIns="45710" rIns="91422" bIns="45710" rtlCol="0"/>
          <a:lstStyle>
            <a:lvl1pPr algn="l">
              <a:defRPr sz="1200"/>
            </a:lvl1pPr>
          </a:lstStyle>
          <a:p>
            <a:endParaRPr lang="zh-TW" altLang="en-US"/>
          </a:p>
        </p:txBody>
      </p:sp>
      <p:sp>
        <p:nvSpPr>
          <p:cNvPr id="3" name="日期版面配置區 2"/>
          <p:cNvSpPr>
            <a:spLocks noGrp="1"/>
          </p:cNvSpPr>
          <p:nvPr>
            <p:ph type="dt" idx="1"/>
          </p:nvPr>
        </p:nvSpPr>
        <p:spPr>
          <a:xfrm>
            <a:off x="3850444" y="4"/>
            <a:ext cx="2945659" cy="498055"/>
          </a:xfrm>
          <a:prstGeom prst="rect">
            <a:avLst/>
          </a:prstGeom>
        </p:spPr>
        <p:txBody>
          <a:bodyPr vert="horz" lIns="91422" tIns="45710" rIns="91422" bIns="45710" rtlCol="0"/>
          <a:lstStyle>
            <a:lvl1pPr algn="r">
              <a:defRPr sz="1200"/>
            </a:lvl1pPr>
          </a:lstStyle>
          <a:p>
            <a:fld id="{F87B0546-F77E-415B-8B0B-4DFBC8FE4FE9}" type="datetimeFigureOut">
              <a:rPr lang="zh-TW" altLang="en-US" smtClean="0"/>
              <a:pPr/>
              <a:t>2018/4/27</a:t>
            </a:fld>
            <a:endParaRPr lang="zh-TW" altLang="en-US"/>
          </a:p>
        </p:txBody>
      </p:sp>
      <p:sp>
        <p:nvSpPr>
          <p:cNvPr id="4" name="投影片圖像版面配置區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22" tIns="45710" rIns="91422" bIns="45710" rtlCol="0" anchor="ctr"/>
          <a:lstStyle/>
          <a:p>
            <a:endParaRPr lang="zh-TW" altLang="en-US"/>
          </a:p>
        </p:txBody>
      </p:sp>
      <p:sp>
        <p:nvSpPr>
          <p:cNvPr id="5" name="備忘稿版面配置區 4"/>
          <p:cNvSpPr>
            <a:spLocks noGrp="1"/>
          </p:cNvSpPr>
          <p:nvPr>
            <p:ph type="body" sz="quarter" idx="3"/>
          </p:nvPr>
        </p:nvSpPr>
        <p:spPr>
          <a:xfrm>
            <a:off x="679768" y="4777194"/>
            <a:ext cx="5438140" cy="3908615"/>
          </a:xfrm>
          <a:prstGeom prst="rect">
            <a:avLst/>
          </a:prstGeom>
        </p:spPr>
        <p:txBody>
          <a:bodyPr vert="horz" lIns="91422" tIns="45710" rIns="91422" bIns="4571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3" y="9428586"/>
            <a:ext cx="2945659" cy="498054"/>
          </a:xfrm>
          <a:prstGeom prst="rect">
            <a:avLst/>
          </a:prstGeom>
        </p:spPr>
        <p:txBody>
          <a:bodyPr vert="horz" lIns="91422" tIns="45710" rIns="91422" bIns="4571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4" y="9428586"/>
            <a:ext cx="2945659" cy="498054"/>
          </a:xfrm>
          <a:prstGeom prst="rect">
            <a:avLst/>
          </a:prstGeom>
        </p:spPr>
        <p:txBody>
          <a:bodyPr vert="horz" lIns="91422" tIns="45710" rIns="91422" bIns="45710" rtlCol="0" anchor="b"/>
          <a:lstStyle>
            <a:lvl1pPr algn="r">
              <a:defRPr sz="1200"/>
            </a:lvl1pPr>
          </a:lstStyle>
          <a:p>
            <a:fld id="{D45FCCBF-46C2-4EDA-A7D3-F0029FB5CE0E}" type="slidenum">
              <a:rPr lang="zh-TW" altLang="en-US" smtClean="0"/>
              <a:pPr/>
              <a:t>‹#›</a:t>
            </a:fld>
            <a:endParaRPr lang="zh-TW" altLang="en-US"/>
          </a:p>
        </p:txBody>
      </p:sp>
    </p:spTree>
    <p:extLst>
      <p:ext uri="{BB962C8B-B14F-4D97-AF65-F5344CB8AC3E}">
        <p14:creationId xmlns:p14="http://schemas.microsoft.com/office/powerpoint/2010/main" val="1091774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D45FCCBF-46C2-4EDA-A7D3-F0029FB5CE0E}" type="slidenum">
              <a:rPr lang="zh-TW" altLang="en-US" smtClean="0"/>
              <a:pPr/>
              <a:t>1</a:t>
            </a:fld>
            <a:endParaRPr lang="zh-TW" altLang="en-US"/>
          </a:p>
        </p:txBody>
      </p:sp>
    </p:spTree>
    <p:extLst>
      <p:ext uri="{BB962C8B-B14F-4D97-AF65-F5344CB8AC3E}">
        <p14:creationId xmlns:p14="http://schemas.microsoft.com/office/powerpoint/2010/main" val="3105613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45FCCBF-46C2-4EDA-A7D3-F0029FB5CE0E}" type="slidenum">
              <a:rPr lang="zh-TW" altLang="en-US" smtClean="0"/>
              <a:t>21</a:t>
            </a:fld>
            <a:endParaRPr lang="zh-TW" altLang="en-US"/>
          </a:p>
        </p:txBody>
      </p:sp>
    </p:spTree>
    <p:extLst>
      <p:ext uri="{BB962C8B-B14F-4D97-AF65-F5344CB8AC3E}">
        <p14:creationId xmlns:p14="http://schemas.microsoft.com/office/powerpoint/2010/main" val="3239834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45FCCBF-46C2-4EDA-A7D3-F0029FB5CE0E}" type="slidenum">
              <a:rPr lang="zh-TW" altLang="en-US" smtClean="0"/>
              <a:t>30</a:t>
            </a:fld>
            <a:endParaRPr lang="zh-TW" altLang="en-US"/>
          </a:p>
        </p:txBody>
      </p:sp>
    </p:spTree>
    <p:extLst>
      <p:ext uri="{BB962C8B-B14F-4D97-AF65-F5344CB8AC3E}">
        <p14:creationId xmlns:p14="http://schemas.microsoft.com/office/powerpoint/2010/main" val="4078962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微軟正黑體" panose="020B0604030504040204" pitchFamily="34" charset="-120"/>
                <a:ea typeface="微軟正黑體" panose="020B0604030504040204" pitchFamily="34" charset="-120"/>
              </a:defRPr>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en-US" dirty="0"/>
          </a:p>
        </p:txBody>
      </p:sp>
      <p:sp>
        <p:nvSpPr>
          <p:cNvPr id="4" name="Date Placeholder 3"/>
          <p:cNvSpPr>
            <a:spLocks noGrp="1"/>
          </p:cNvSpPr>
          <p:nvPr>
            <p:ph type="dt" sz="half" idx="10"/>
          </p:nvPr>
        </p:nvSpPr>
        <p:spPr/>
        <p:txBody>
          <a:bodyPr/>
          <a:lstStyle/>
          <a:p>
            <a:fld id="{F2D4CF4E-6B2A-40D8-B139-37249D2CD733}" type="datetime1">
              <a:rPr lang="zh-TW" altLang="en-US" smtClean="0"/>
              <a:pPr/>
              <a:t>2018/4/27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8EFFDF8-DB98-478C-83A9-5561949AAA15}" type="slidenum">
              <a:rPr lang="zh-TW" altLang="en-US" smtClean="0"/>
              <a:pPr/>
              <a:t>‹#›</a:t>
            </a:fld>
            <a:endParaRPr lang="zh-TW" altLang="en-US"/>
          </a:p>
        </p:txBody>
      </p:sp>
    </p:spTree>
    <p:extLst>
      <p:ext uri="{BB962C8B-B14F-4D97-AF65-F5344CB8AC3E}">
        <p14:creationId xmlns:p14="http://schemas.microsoft.com/office/powerpoint/2010/main" val="4230771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E1D87509-CA42-4735-B9BC-6DA80D2F52A6}" type="datetime1">
              <a:rPr lang="zh-TW" altLang="en-US" smtClean="0"/>
              <a:pPr/>
              <a:t>2018/4/27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8EFFDF8-DB98-478C-83A9-5561949AAA15}" type="slidenum">
              <a:rPr lang="zh-TW" altLang="en-US" smtClean="0"/>
              <a:pPr/>
              <a:t>‹#›</a:t>
            </a:fld>
            <a:endParaRPr lang="zh-TW" altLang="en-US"/>
          </a:p>
        </p:txBody>
      </p:sp>
    </p:spTree>
    <p:extLst>
      <p:ext uri="{BB962C8B-B14F-4D97-AF65-F5344CB8AC3E}">
        <p14:creationId xmlns:p14="http://schemas.microsoft.com/office/powerpoint/2010/main" val="3736962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F5ACFCFD-15FB-4445-A65A-21E676C3365E}" type="datetime1">
              <a:rPr lang="zh-TW" altLang="en-US" smtClean="0"/>
              <a:pPr/>
              <a:t>2018/4/27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8EFFDF8-DB98-478C-83A9-5561949AAA15}" type="slidenum">
              <a:rPr lang="zh-TW" altLang="en-US" smtClean="0"/>
              <a:pPr/>
              <a:t>‹#›</a:t>
            </a:fld>
            <a:endParaRPr lang="zh-TW" altLang="en-US"/>
          </a:p>
        </p:txBody>
      </p:sp>
    </p:spTree>
    <p:extLst>
      <p:ext uri="{BB962C8B-B14F-4D97-AF65-F5344CB8AC3E}">
        <p14:creationId xmlns:p14="http://schemas.microsoft.com/office/powerpoint/2010/main" val="399096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10"/>
          </p:nvPr>
        </p:nvSpPr>
        <p:spPr/>
        <p:txBody>
          <a:bodyPr/>
          <a:lstStyle/>
          <a:p>
            <a:fld id="{7BD32AB5-A177-457E-8A15-9C36B75CA987}" type="datetime1">
              <a:rPr lang="zh-TW" altLang="en-US" smtClean="0"/>
              <a:pPr/>
              <a:t>2018/4/27</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8EFFDF8-DB98-478C-83A9-5561949AAA15}" type="slidenum">
              <a:rPr lang="zh-TW" altLang="en-US" smtClean="0"/>
              <a:pPr/>
              <a:t>‹#›</a:t>
            </a:fld>
            <a:endParaRPr lang="zh-TW" altLang="en-US"/>
          </a:p>
        </p:txBody>
      </p:sp>
    </p:spTree>
    <p:extLst>
      <p:ext uri="{BB962C8B-B14F-4D97-AF65-F5344CB8AC3E}">
        <p14:creationId xmlns:p14="http://schemas.microsoft.com/office/powerpoint/2010/main" val="966437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p>
            <a:fld id="{A08B1263-1F35-4934-8A63-AF58FBDFFF86}" type="datetime1">
              <a:rPr lang="zh-TW" altLang="en-US" smtClean="0"/>
              <a:pPr/>
              <a:t>2018/4/27</a:t>
            </a:fld>
            <a:endParaRPr lang="zh-TW" altLang="en-US"/>
          </a:p>
        </p:txBody>
      </p:sp>
      <p:sp>
        <p:nvSpPr>
          <p:cNvPr id="5" name="Footer Placeholder 4"/>
          <p:cNvSpPr>
            <a:spLocks noGrp="1"/>
          </p:cNvSpPr>
          <p:nvPr>
            <p:ph type="ftr" sz="quarter" idx="11"/>
          </p:nvPr>
        </p:nvSpPr>
        <p:spPr/>
        <p:txBody>
          <a:bodyPr/>
          <a:lstStyle/>
          <a:p>
            <a:endParaRPr lang="zh-TW" altLang="en-US"/>
          </a:p>
        </p:txBody>
      </p:sp>
      <p:cxnSp>
        <p:nvCxnSpPr>
          <p:cNvPr id="7" name="直線接點 6"/>
          <p:cNvCxnSpPr/>
          <p:nvPr userDrawn="1"/>
        </p:nvCxnSpPr>
        <p:spPr>
          <a:xfrm>
            <a:off x="-308344" y="6631174"/>
            <a:ext cx="9696893" cy="0"/>
          </a:xfrm>
          <a:prstGeom prst="line">
            <a:avLst/>
          </a:prstGeom>
          <a:ln w="2540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圖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t="6305" b="42517"/>
          <a:stretch/>
        </p:blipFill>
        <p:spPr>
          <a:xfrm>
            <a:off x="0" y="0"/>
            <a:ext cx="9144000" cy="1467294"/>
          </a:xfrm>
          <a:prstGeom prst="rect">
            <a:avLst/>
          </a:prstGeom>
        </p:spPr>
      </p:pic>
      <p:sp>
        <p:nvSpPr>
          <p:cNvPr id="8" name="矩形 7"/>
          <p:cNvSpPr/>
          <p:nvPr userDrawn="1"/>
        </p:nvSpPr>
        <p:spPr>
          <a:xfrm>
            <a:off x="-4762" y="0"/>
            <a:ext cx="9144000" cy="1467294"/>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Slide Number Placeholder 5"/>
          <p:cNvSpPr>
            <a:spLocks noGrp="1"/>
          </p:cNvSpPr>
          <p:nvPr>
            <p:ph type="sldNum" sz="quarter" idx="12"/>
          </p:nvPr>
        </p:nvSpPr>
        <p:spPr>
          <a:xfrm>
            <a:off x="7081838" y="6448611"/>
            <a:ext cx="2057400" cy="365125"/>
          </a:xfrm>
        </p:spPr>
        <p:txBody>
          <a:bodyPr/>
          <a:lstStyle>
            <a:lvl1pPr>
              <a:defRPr sz="1400" b="1">
                <a:solidFill>
                  <a:schemeClr val="bg1"/>
                </a:solidFill>
                <a:latin typeface="Times New Roman" panose="02020603050405020304" pitchFamily="18" charset="0"/>
                <a:cs typeface="Times New Roman" panose="02020603050405020304" pitchFamily="18" charset="0"/>
              </a:defRPr>
            </a:lvl1pPr>
          </a:lstStyle>
          <a:p>
            <a:fld id="{68EFFDF8-DB98-478C-83A9-5561949AAA15}" type="slidenum">
              <a:rPr lang="zh-TW" altLang="en-US" smtClean="0"/>
              <a:pPr/>
              <a:t>‹#›</a:t>
            </a:fld>
            <a:endParaRPr lang="zh-TW" altLang="en-US"/>
          </a:p>
        </p:txBody>
      </p:sp>
    </p:spTree>
    <p:extLst>
      <p:ext uri="{BB962C8B-B14F-4D97-AF65-F5344CB8AC3E}">
        <p14:creationId xmlns:p14="http://schemas.microsoft.com/office/powerpoint/2010/main" val="738500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4"/>
          <p:cNvSpPr>
            <a:spLocks noGrp="1"/>
          </p:cNvSpPr>
          <p:nvPr>
            <p:ph type="dt" sz="half" idx="10"/>
          </p:nvPr>
        </p:nvSpPr>
        <p:spPr/>
        <p:txBody>
          <a:bodyPr/>
          <a:lstStyle/>
          <a:p>
            <a:fld id="{53C4C8C2-C6E9-4365-BA6F-DFF0247B1749}" type="datetime1">
              <a:rPr lang="zh-TW" altLang="en-US" smtClean="0"/>
              <a:pPr/>
              <a:t>2018/4/27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8EFFDF8-DB98-478C-83A9-5561949AAA15}" type="slidenum">
              <a:rPr lang="zh-TW" altLang="en-US" smtClean="0"/>
              <a:pPr/>
              <a:t>‹#›</a:t>
            </a:fld>
            <a:endParaRPr lang="zh-TW" altLang="en-US"/>
          </a:p>
        </p:txBody>
      </p:sp>
    </p:spTree>
    <p:extLst>
      <p:ext uri="{BB962C8B-B14F-4D97-AF65-F5344CB8AC3E}">
        <p14:creationId xmlns:p14="http://schemas.microsoft.com/office/powerpoint/2010/main" val="2599048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7" name="Date Placeholder 6"/>
          <p:cNvSpPr>
            <a:spLocks noGrp="1"/>
          </p:cNvSpPr>
          <p:nvPr>
            <p:ph type="dt" sz="half" idx="10"/>
          </p:nvPr>
        </p:nvSpPr>
        <p:spPr/>
        <p:txBody>
          <a:bodyPr/>
          <a:lstStyle/>
          <a:p>
            <a:fld id="{5B9EF110-4E36-4285-9DA8-0A6EC7D6DF3A}" type="datetime1">
              <a:rPr lang="zh-TW" altLang="en-US" smtClean="0"/>
              <a:pPr/>
              <a:t>2018/4/27</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68EFFDF8-DB98-478C-83A9-5561949AAA15}" type="slidenum">
              <a:rPr lang="zh-TW" altLang="en-US" smtClean="0"/>
              <a:pPr/>
              <a:t>‹#›</a:t>
            </a:fld>
            <a:endParaRPr lang="zh-TW" altLang="en-US"/>
          </a:p>
        </p:txBody>
      </p:sp>
    </p:spTree>
    <p:extLst>
      <p:ext uri="{BB962C8B-B14F-4D97-AF65-F5344CB8AC3E}">
        <p14:creationId xmlns:p14="http://schemas.microsoft.com/office/powerpoint/2010/main" val="105008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Date Placeholder 2"/>
          <p:cNvSpPr>
            <a:spLocks noGrp="1"/>
          </p:cNvSpPr>
          <p:nvPr>
            <p:ph type="dt" sz="half" idx="10"/>
          </p:nvPr>
        </p:nvSpPr>
        <p:spPr/>
        <p:txBody>
          <a:bodyPr/>
          <a:lstStyle/>
          <a:p>
            <a:fld id="{6E0CD7A7-FBCE-45C5-B8BF-BDEE50D18D02}" type="datetime1">
              <a:rPr lang="zh-TW" altLang="en-US" smtClean="0"/>
              <a:pPr/>
              <a:t>2018/4/27</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68EFFDF8-DB98-478C-83A9-5561949AAA15}" type="slidenum">
              <a:rPr lang="zh-TW" altLang="en-US" smtClean="0"/>
              <a:pPr/>
              <a:t>‹#›</a:t>
            </a:fld>
            <a:endParaRPr lang="zh-TW" altLang="en-US"/>
          </a:p>
        </p:txBody>
      </p:sp>
    </p:spTree>
    <p:extLst>
      <p:ext uri="{BB962C8B-B14F-4D97-AF65-F5344CB8AC3E}">
        <p14:creationId xmlns:p14="http://schemas.microsoft.com/office/powerpoint/2010/main" val="331540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86A612-E4D9-4FB8-9E5E-0910E304FC05}" type="datetime1">
              <a:rPr lang="zh-TW" altLang="en-US" smtClean="0"/>
              <a:pPr/>
              <a:t>2018/4/27</a:t>
            </a:fld>
            <a:endParaRPr lang="zh-TW" altLang="en-US"/>
          </a:p>
        </p:txBody>
      </p:sp>
      <p:sp>
        <p:nvSpPr>
          <p:cNvPr id="3" name="Footer Placeholder 2"/>
          <p:cNvSpPr>
            <a:spLocks noGrp="1"/>
          </p:cNvSpPr>
          <p:nvPr>
            <p:ph type="ftr" sz="quarter" idx="11"/>
          </p:nvPr>
        </p:nvSpPr>
        <p:spPr/>
        <p:txBody>
          <a:bodyPr/>
          <a:lstStyle/>
          <a:p>
            <a:endParaRPr lang="zh-TW" altLang="en-US"/>
          </a:p>
        </p:txBody>
      </p:sp>
      <p:cxnSp>
        <p:nvCxnSpPr>
          <p:cNvPr id="5" name="直線接點 4"/>
          <p:cNvCxnSpPr/>
          <p:nvPr userDrawn="1"/>
        </p:nvCxnSpPr>
        <p:spPr>
          <a:xfrm>
            <a:off x="-308344" y="6631174"/>
            <a:ext cx="9696893" cy="0"/>
          </a:xfrm>
          <a:prstGeom prst="line">
            <a:avLst/>
          </a:prstGeom>
          <a:ln w="2540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a:xfrm>
            <a:off x="7086600" y="6448611"/>
            <a:ext cx="2057400" cy="365125"/>
          </a:xfrm>
        </p:spPr>
        <p:txBody>
          <a:bodyPr vert="horz" lIns="91440" tIns="45720" rIns="91440" bIns="45720" rtlCol="0" anchor="ctr"/>
          <a:lstStyle>
            <a:lvl1pPr>
              <a:defRPr lang="zh-TW" altLang="en-US" sz="1400" b="1" smtClean="0">
                <a:solidFill>
                  <a:schemeClr val="bg1"/>
                </a:solidFill>
                <a:latin typeface="Times New Roman" panose="02020603050405020304" pitchFamily="18" charset="0"/>
                <a:cs typeface="Times New Roman" panose="02020603050405020304" pitchFamily="18" charset="0"/>
              </a:defRPr>
            </a:lvl1pPr>
          </a:lstStyle>
          <a:p>
            <a:fld id="{68EFFDF8-DB98-478C-83A9-5561949AAA15}" type="slidenum">
              <a:rPr lang="en-US" altLang="zh-TW" smtClean="0"/>
              <a:pPr/>
              <a:t>‹#›</a:t>
            </a:fld>
            <a:endParaRPr lang="en-US" altLang="zh-TW" dirty="0"/>
          </a:p>
        </p:txBody>
      </p:sp>
      <p:grpSp>
        <p:nvGrpSpPr>
          <p:cNvPr id="6" name="群組 5"/>
          <p:cNvGrpSpPr/>
          <p:nvPr userDrawn="1"/>
        </p:nvGrpSpPr>
        <p:grpSpPr>
          <a:xfrm>
            <a:off x="-308344" y="850606"/>
            <a:ext cx="9696893" cy="88605"/>
            <a:chOff x="-308344" y="829340"/>
            <a:chExt cx="9696893" cy="88605"/>
          </a:xfrm>
        </p:grpSpPr>
        <p:cxnSp>
          <p:nvCxnSpPr>
            <p:cNvPr id="7" name="直線接點 6"/>
            <p:cNvCxnSpPr/>
            <p:nvPr userDrawn="1"/>
          </p:nvCxnSpPr>
          <p:spPr>
            <a:xfrm>
              <a:off x="-308344" y="829340"/>
              <a:ext cx="9696893" cy="0"/>
            </a:xfrm>
            <a:prstGeom prst="line">
              <a:avLst/>
            </a:prstGeom>
            <a:ln w="1270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userDrawn="1"/>
          </p:nvCxnSpPr>
          <p:spPr>
            <a:xfrm>
              <a:off x="-308344" y="917945"/>
              <a:ext cx="9696893" cy="0"/>
            </a:xfrm>
            <a:prstGeom prst="line">
              <a:avLst/>
            </a:prstGeom>
            <a:ln w="1270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9" name="圖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41244" y="73434"/>
            <a:ext cx="685798" cy="685798"/>
          </a:xfrm>
          <a:prstGeom prst="rect">
            <a:avLst/>
          </a:prstGeom>
        </p:spPr>
      </p:pic>
    </p:spTree>
    <p:extLst>
      <p:ext uri="{BB962C8B-B14F-4D97-AF65-F5344CB8AC3E}">
        <p14:creationId xmlns:p14="http://schemas.microsoft.com/office/powerpoint/2010/main" val="1632190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F0E53C47-13FA-474F-A9F8-CC5170A64228}" type="datetime1">
              <a:rPr lang="zh-TW" altLang="en-US" smtClean="0"/>
              <a:pPr/>
              <a:t>2018/4/27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8EFFDF8-DB98-478C-83A9-5561949AAA15}" type="slidenum">
              <a:rPr lang="zh-TW" altLang="en-US" smtClean="0"/>
              <a:pPr/>
              <a:t>‹#›</a:t>
            </a:fld>
            <a:endParaRPr lang="zh-TW" altLang="en-US"/>
          </a:p>
        </p:txBody>
      </p:sp>
    </p:spTree>
    <p:extLst>
      <p:ext uri="{BB962C8B-B14F-4D97-AF65-F5344CB8AC3E}">
        <p14:creationId xmlns:p14="http://schemas.microsoft.com/office/powerpoint/2010/main" val="2961731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F90C8B59-C05F-45BE-A94A-136BF67EBAB6}" type="datetime1">
              <a:rPr lang="zh-TW" altLang="en-US" smtClean="0"/>
              <a:pPr/>
              <a:t>2018/4/27</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8EFFDF8-DB98-478C-83A9-5561949AAA15}" type="slidenum">
              <a:rPr lang="zh-TW" altLang="en-US" smtClean="0"/>
              <a:pPr/>
              <a:t>‹#›</a:t>
            </a:fld>
            <a:endParaRPr lang="zh-TW" altLang="en-US"/>
          </a:p>
        </p:txBody>
      </p:sp>
    </p:spTree>
    <p:extLst>
      <p:ext uri="{BB962C8B-B14F-4D97-AF65-F5344CB8AC3E}">
        <p14:creationId xmlns:p14="http://schemas.microsoft.com/office/powerpoint/2010/main" val="205640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BB92F-E878-4A6F-AC16-544959227D15}" type="datetime1">
              <a:rPr lang="zh-TW" altLang="en-US" smtClean="0"/>
              <a:pPr/>
              <a:t>2018/4/27</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EFFDF8-DB98-478C-83A9-5561949AAA15}" type="slidenum">
              <a:rPr lang="zh-TW" altLang="en-US" smtClean="0"/>
              <a:pPr/>
              <a:t>‹#›</a:t>
            </a:fld>
            <a:endParaRPr lang="zh-TW" altLang="en-US"/>
          </a:p>
        </p:txBody>
      </p:sp>
    </p:spTree>
    <p:extLst>
      <p:ext uri="{BB962C8B-B14F-4D97-AF65-F5344CB8AC3E}">
        <p14:creationId xmlns:p14="http://schemas.microsoft.com/office/powerpoint/2010/main" val="792735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rotWithShape="1">
          <a:blip r:embed="rId3" cstate="print">
            <a:extLst>
              <a:ext uri="{28A0092B-C50C-407E-A947-70E740481C1C}">
                <a14:useLocalDpi xmlns:a14="http://schemas.microsoft.com/office/drawing/2010/main" val="0"/>
              </a:ext>
            </a:extLst>
          </a:blip>
          <a:srcRect l="3774" t="378" r="8176" b="11572"/>
          <a:stretch/>
        </p:blipFill>
        <p:spPr>
          <a:xfrm>
            <a:off x="0" y="0"/>
            <a:ext cx="9144000" cy="6858000"/>
          </a:xfrm>
          <a:prstGeom prst="rect">
            <a:avLst/>
          </a:prstGeom>
        </p:spPr>
      </p:pic>
      <p:sp>
        <p:nvSpPr>
          <p:cNvPr id="6" name="文字方塊 5"/>
          <p:cNvSpPr txBox="1"/>
          <p:nvPr/>
        </p:nvSpPr>
        <p:spPr>
          <a:xfrm>
            <a:off x="762000" y="712466"/>
            <a:ext cx="7785099" cy="3693319"/>
          </a:xfrm>
          <a:prstGeom prst="rect">
            <a:avLst/>
          </a:prstGeom>
          <a:noFill/>
        </p:spPr>
        <p:txBody>
          <a:bodyPr wrap="square" rtlCol="0">
            <a:spAutoFit/>
          </a:bodyPr>
          <a:lstStyle/>
          <a:p>
            <a:pPr algn="ctr"/>
            <a:r>
              <a:rPr lang="zh-TW" altLang="en-US" sz="3600" b="1" spc="600" dirty="0">
                <a:latin typeface="+mj-ea"/>
                <a:ea typeface="+mj-ea"/>
              </a:rPr>
              <a:t>金門</a:t>
            </a:r>
            <a:r>
              <a:rPr lang="zh-TW" altLang="en-US" sz="3600" b="1" spc="600" dirty="0" smtClean="0">
                <a:latin typeface="+mj-ea"/>
                <a:ea typeface="+mj-ea"/>
              </a:rPr>
              <a:t>國家公園</a:t>
            </a:r>
            <a:endParaRPr lang="en-US" altLang="zh-TW" sz="3600" b="1" spc="600" dirty="0" smtClean="0">
              <a:latin typeface="+mj-ea"/>
              <a:ea typeface="+mj-ea"/>
            </a:endParaRPr>
          </a:p>
          <a:p>
            <a:pPr algn="ctr"/>
            <a:r>
              <a:rPr lang="zh-TW" altLang="en-US" sz="3600" b="1" spc="600" dirty="0" smtClean="0">
                <a:latin typeface="+mj-ea"/>
                <a:ea typeface="+mj-ea"/>
              </a:rPr>
              <a:t>第一類一般管制區細部計畫</a:t>
            </a:r>
            <a:endParaRPr lang="en-US" altLang="zh-TW" sz="3600" b="1" spc="600" dirty="0" smtClean="0">
              <a:latin typeface="+mj-ea"/>
              <a:ea typeface="+mj-ea"/>
            </a:endParaRPr>
          </a:p>
          <a:p>
            <a:pPr algn="ctr"/>
            <a:r>
              <a:rPr lang="en-US" altLang="zh-TW" sz="3600" b="1" spc="600" dirty="0" smtClean="0">
                <a:latin typeface="+mj-ea"/>
                <a:ea typeface="+mj-ea"/>
              </a:rPr>
              <a:t>(</a:t>
            </a:r>
            <a:r>
              <a:rPr lang="zh-TW" altLang="en-US" sz="3600" b="1" spc="600" dirty="0" smtClean="0">
                <a:latin typeface="+mj-ea"/>
                <a:ea typeface="+mj-ea"/>
              </a:rPr>
              <a:t>第一次通盤檢討</a:t>
            </a:r>
            <a:r>
              <a:rPr lang="en-US" altLang="zh-TW" sz="3600" b="1" spc="600" dirty="0" smtClean="0">
                <a:latin typeface="+mj-ea"/>
                <a:ea typeface="+mj-ea"/>
              </a:rPr>
              <a:t>)</a:t>
            </a:r>
          </a:p>
          <a:p>
            <a:pPr algn="ctr"/>
            <a:r>
              <a:rPr lang="zh-TW" altLang="en-US" sz="3600" b="1" spc="600" dirty="0">
                <a:latin typeface="+mj-ea"/>
                <a:ea typeface="+mj-ea"/>
              </a:rPr>
              <a:t>暨</a:t>
            </a:r>
            <a:r>
              <a:rPr lang="zh-TW" altLang="en-US" sz="3600" b="1" spc="600" dirty="0" smtClean="0">
                <a:latin typeface="+mj-ea"/>
                <a:ea typeface="+mj-ea"/>
              </a:rPr>
              <a:t>整體</a:t>
            </a:r>
            <a:r>
              <a:rPr lang="zh-TW" altLang="en-US" sz="3600" b="1" spc="600" dirty="0">
                <a:latin typeface="+mj-ea"/>
                <a:ea typeface="+mj-ea"/>
              </a:rPr>
              <a:t>開發許可審議</a:t>
            </a:r>
            <a:r>
              <a:rPr lang="zh-TW" altLang="en-US" sz="3600" b="1" spc="600" dirty="0" smtClean="0">
                <a:latin typeface="+mj-ea"/>
                <a:ea typeface="+mj-ea"/>
              </a:rPr>
              <a:t>規範說明</a:t>
            </a:r>
            <a:endParaRPr lang="en-US" altLang="zh-TW" sz="3600" b="1" spc="600" dirty="0" smtClean="0">
              <a:latin typeface="+mj-ea"/>
              <a:ea typeface="+mj-ea"/>
            </a:endParaRPr>
          </a:p>
          <a:p>
            <a:pPr algn="ctr"/>
            <a:endParaRPr lang="en-US" altLang="zh-TW" sz="3600" b="1" spc="600" dirty="0" smtClean="0">
              <a:latin typeface="+mj-ea"/>
              <a:ea typeface="+mj-ea"/>
            </a:endParaRPr>
          </a:p>
          <a:p>
            <a:pPr algn="ctr"/>
            <a:endParaRPr lang="zh-TW" altLang="en-US" sz="5400" b="1" spc="600" dirty="0">
              <a:solidFill>
                <a:srgbClr val="FFFF00"/>
              </a:solidFill>
              <a:latin typeface="+mj-ea"/>
              <a:ea typeface="+mj-ea"/>
            </a:endParaRPr>
          </a:p>
        </p:txBody>
      </p:sp>
      <p:sp>
        <p:nvSpPr>
          <p:cNvPr id="12" name="矩形 11"/>
          <p:cNvSpPr/>
          <p:nvPr/>
        </p:nvSpPr>
        <p:spPr>
          <a:xfrm>
            <a:off x="0" y="6348549"/>
            <a:ext cx="9144000" cy="509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a:off x="7458923" y="6418608"/>
            <a:ext cx="1569660" cy="369332"/>
          </a:xfrm>
          <a:prstGeom prst="rect">
            <a:avLst/>
          </a:prstGeom>
          <a:noFill/>
        </p:spPr>
        <p:txBody>
          <a:bodyPr wrap="none" rtlCol="0">
            <a:spAutoFit/>
          </a:bodyPr>
          <a:lstStyle/>
          <a:p>
            <a:r>
              <a:rPr lang="zh-TW" altLang="en-US" b="1" dirty="0" smtClean="0">
                <a:solidFill>
                  <a:srgbClr val="512A0A"/>
                </a:solidFill>
              </a:rPr>
              <a:t>民國</a:t>
            </a:r>
            <a:r>
              <a:rPr lang="en-US" altLang="zh-TW" b="1" dirty="0" smtClean="0">
                <a:solidFill>
                  <a:srgbClr val="512A0A"/>
                </a:solidFill>
              </a:rPr>
              <a:t>107</a:t>
            </a:r>
            <a:r>
              <a:rPr lang="zh-TW" altLang="en-US" b="1" dirty="0" smtClean="0">
                <a:solidFill>
                  <a:srgbClr val="512A0A"/>
                </a:solidFill>
              </a:rPr>
              <a:t>年</a:t>
            </a:r>
            <a:r>
              <a:rPr lang="en-US" altLang="zh-TW" b="1" dirty="0" smtClean="0">
                <a:solidFill>
                  <a:srgbClr val="512A0A"/>
                </a:solidFill>
              </a:rPr>
              <a:t>4</a:t>
            </a:r>
            <a:r>
              <a:rPr lang="zh-TW" altLang="en-US" b="1" dirty="0" smtClean="0">
                <a:solidFill>
                  <a:srgbClr val="512A0A"/>
                </a:solidFill>
              </a:rPr>
              <a:t>月</a:t>
            </a:r>
            <a:endParaRPr lang="zh-TW" altLang="en-US" b="1" dirty="0">
              <a:solidFill>
                <a:srgbClr val="512A0A"/>
              </a:solidFill>
            </a:endParaRPr>
          </a:p>
        </p:txBody>
      </p:sp>
      <p:sp>
        <p:nvSpPr>
          <p:cNvPr id="8" name="文字方塊 7"/>
          <p:cNvSpPr txBox="1"/>
          <p:nvPr/>
        </p:nvSpPr>
        <p:spPr>
          <a:xfrm>
            <a:off x="2645546" y="6418608"/>
            <a:ext cx="3852909" cy="369332"/>
          </a:xfrm>
          <a:prstGeom prst="rect">
            <a:avLst/>
          </a:prstGeom>
          <a:noFill/>
        </p:spPr>
        <p:txBody>
          <a:bodyPr wrap="square" rtlCol="0">
            <a:spAutoFit/>
          </a:bodyPr>
          <a:lstStyle/>
          <a:p>
            <a:pPr algn="ctr"/>
            <a:r>
              <a:rPr lang="zh-TW" altLang="en-US" b="1" dirty="0" smtClean="0">
                <a:solidFill>
                  <a:srgbClr val="512A0A"/>
                </a:solidFill>
                <a:effectLst/>
                <a:latin typeface="微軟正黑體" panose="020B0604030504040204" pitchFamily="34" charset="-120"/>
                <a:ea typeface="微軟正黑體" panose="020B0604030504040204" pitchFamily="34" charset="-120"/>
                <a:cs typeface="華康中黑體" panose="020B0509000000000000" pitchFamily="49" charset="-120"/>
              </a:rPr>
              <a:t>金 門 國 家 公 園 管 理 處</a:t>
            </a:r>
            <a:endParaRPr lang="en-US" altLang="zh-TW" b="1" dirty="0" smtClean="0">
              <a:solidFill>
                <a:srgbClr val="512A0A"/>
              </a:solidFill>
              <a:effectLst/>
              <a:latin typeface="微軟正黑體" panose="020B0604030504040204" pitchFamily="34" charset="-120"/>
              <a:ea typeface="微軟正黑體" panose="020B0604030504040204" pitchFamily="34" charset="-120"/>
              <a:cs typeface="華康中黑體" panose="020B0509000000000000" pitchFamily="49" charset="-120"/>
            </a:endParaRPr>
          </a:p>
        </p:txBody>
      </p:sp>
    </p:spTree>
    <p:extLst>
      <p:ext uri="{BB962C8B-B14F-4D97-AF65-F5344CB8AC3E}">
        <p14:creationId xmlns:p14="http://schemas.microsoft.com/office/powerpoint/2010/main" val="3993381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68EFFDF8-DB98-478C-83A9-5561949AAA15}" type="slidenum">
              <a:rPr lang="en-US" altLang="zh-TW" smtClean="0"/>
              <a:pPr/>
              <a:t>10</a:t>
            </a:fld>
            <a:endParaRPr lang="en-US" altLang="zh-TW" dirty="0"/>
          </a:p>
        </p:txBody>
      </p:sp>
      <p:sp>
        <p:nvSpPr>
          <p:cNvPr id="26" name="矩形 25"/>
          <p:cNvSpPr/>
          <p:nvPr/>
        </p:nvSpPr>
        <p:spPr>
          <a:xfrm>
            <a:off x="242607" y="2570204"/>
            <a:ext cx="2719940" cy="336263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3195823" y="2570204"/>
            <a:ext cx="2719940" cy="336263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6149039" y="2570204"/>
            <a:ext cx="2719940" cy="336263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2" name="群組 11"/>
          <p:cNvGrpSpPr/>
          <p:nvPr/>
        </p:nvGrpSpPr>
        <p:grpSpPr>
          <a:xfrm>
            <a:off x="3424468" y="4880920"/>
            <a:ext cx="2250141" cy="869577"/>
            <a:chOff x="1669676" y="4930588"/>
            <a:chExt cx="2250141" cy="869577"/>
          </a:xfrm>
          <a:solidFill>
            <a:srgbClr val="FF7C80"/>
          </a:solidFill>
        </p:grpSpPr>
        <p:sp>
          <p:nvSpPr>
            <p:cNvPr id="4" name="矩形 3"/>
            <p:cNvSpPr/>
            <p:nvPr/>
          </p:nvSpPr>
          <p:spPr>
            <a:xfrm>
              <a:off x="2142565" y="4930588"/>
              <a:ext cx="80682" cy="50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3370730" y="4930588"/>
              <a:ext cx="80682" cy="50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等腰三角形 5"/>
            <p:cNvSpPr/>
            <p:nvPr/>
          </p:nvSpPr>
          <p:spPr>
            <a:xfrm>
              <a:off x="1783976" y="4957482"/>
              <a:ext cx="797859" cy="1792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等腰三角形 6"/>
            <p:cNvSpPr/>
            <p:nvPr/>
          </p:nvSpPr>
          <p:spPr>
            <a:xfrm>
              <a:off x="3012141" y="4957482"/>
              <a:ext cx="797859" cy="1792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1783976" y="5136776"/>
              <a:ext cx="797859" cy="6633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012140" y="5136776"/>
              <a:ext cx="797859" cy="6633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2577353" y="5316070"/>
              <a:ext cx="434788" cy="4840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669676" y="5754446"/>
              <a:ext cx="2250141"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4" name="矩形 13"/>
          <p:cNvSpPr/>
          <p:nvPr/>
        </p:nvSpPr>
        <p:spPr>
          <a:xfrm>
            <a:off x="6399223" y="3914222"/>
            <a:ext cx="952500" cy="51435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 name="群組 15"/>
          <p:cNvGrpSpPr/>
          <p:nvPr/>
        </p:nvGrpSpPr>
        <p:grpSpPr>
          <a:xfrm>
            <a:off x="6327786" y="4408570"/>
            <a:ext cx="1095375" cy="1341927"/>
            <a:chOff x="4205287" y="4242435"/>
            <a:chExt cx="1095375" cy="1556384"/>
          </a:xfrm>
        </p:grpSpPr>
        <p:sp>
          <p:nvSpPr>
            <p:cNvPr id="13" name="矩形 12"/>
            <p:cNvSpPr/>
            <p:nvPr/>
          </p:nvSpPr>
          <p:spPr>
            <a:xfrm>
              <a:off x="4276724" y="4242435"/>
              <a:ext cx="952500" cy="15335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4205287" y="5753100"/>
              <a:ext cx="1095375"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7" name="群組 16"/>
          <p:cNvGrpSpPr/>
          <p:nvPr/>
        </p:nvGrpSpPr>
        <p:grpSpPr>
          <a:xfrm>
            <a:off x="477507" y="4881220"/>
            <a:ext cx="2250141" cy="869577"/>
            <a:chOff x="1669676" y="4930588"/>
            <a:chExt cx="2250141" cy="869577"/>
          </a:xfrm>
          <a:solidFill>
            <a:srgbClr val="FF7C80"/>
          </a:solidFill>
        </p:grpSpPr>
        <p:sp>
          <p:nvSpPr>
            <p:cNvPr id="18" name="矩形 17"/>
            <p:cNvSpPr/>
            <p:nvPr/>
          </p:nvSpPr>
          <p:spPr>
            <a:xfrm>
              <a:off x="2142565" y="4930588"/>
              <a:ext cx="80682" cy="50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3370730" y="4930588"/>
              <a:ext cx="80682" cy="502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等腰三角形 19"/>
            <p:cNvSpPr/>
            <p:nvPr/>
          </p:nvSpPr>
          <p:spPr>
            <a:xfrm>
              <a:off x="1783976" y="4957482"/>
              <a:ext cx="797859" cy="1792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等腰三角形 20"/>
            <p:cNvSpPr/>
            <p:nvPr/>
          </p:nvSpPr>
          <p:spPr>
            <a:xfrm>
              <a:off x="3012141" y="4957482"/>
              <a:ext cx="797859" cy="17929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p:nvPr/>
          </p:nvSpPr>
          <p:spPr>
            <a:xfrm>
              <a:off x="1783976" y="5136776"/>
              <a:ext cx="797859" cy="6633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3012140" y="5136776"/>
              <a:ext cx="797859" cy="66338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2577353" y="5316070"/>
              <a:ext cx="434788" cy="4840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1669676" y="5754446"/>
              <a:ext cx="2250141"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29" name="群組 28"/>
          <p:cNvGrpSpPr/>
          <p:nvPr/>
        </p:nvGrpSpPr>
        <p:grpSpPr>
          <a:xfrm>
            <a:off x="7584999" y="4408569"/>
            <a:ext cx="1095375" cy="1341928"/>
            <a:chOff x="4205287" y="4244591"/>
            <a:chExt cx="1095375" cy="1554228"/>
          </a:xfrm>
        </p:grpSpPr>
        <p:sp>
          <p:nvSpPr>
            <p:cNvPr id="30" name="矩形 29"/>
            <p:cNvSpPr/>
            <p:nvPr/>
          </p:nvSpPr>
          <p:spPr>
            <a:xfrm>
              <a:off x="4276725" y="4244591"/>
              <a:ext cx="952500" cy="15335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4205287" y="5753100"/>
              <a:ext cx="1095375" cy="4571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2" name="矩形 31"/>
          <p:cNvSpPr/>
          <p:nvPr/>
        </p:nvSpPr>
        <p:spPr>
          <a:xfrm>
            <a:off x="242607" y="5932843"/>
            <a:ext cx="2719940" cy="438376"/>
          </a:xfrm>
          <a:prstGeom prst="rect">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t>歷史風貌用地</a:t>
            </a:r>
            <a:endParaRPr lang="zh-TW" altLang="en-US" sz="2000" b="1" dirty="0"/>
          </a:p>
        </p:txBody>
      </p:sp>
      <p:sp>
        <p:nvSpPr>
          <p:cNvPr id="33" name="矩形 32"/>
          <p:cNvSpPr/>
          <p:nvPr/>
        </p:nvSpPr>
        <p:spPr>
          <a:xfrm>
            <a:off x="3195823" y="5932843"/>
            <a:ext cx="2719940" cy="43837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chemeClr val="tx1"/>
                </a:solidFill>
              </a:rPr>
              <a:t>生活發展用地</a:t>
            </a:r>
            <a:endParaRPr lang="zh-TW" altLang="en-US" sz="2000" b="1" dirty="0">
              <a:solidFill>
                <a:schemeClr val="tx1"/>
              </a:solidFill>
            </a:endParaRPr>
          </a:p>
        </p:txBody>
      </p:sp>
      <p:sp>
        <p:nvSpPr>
          <p:cNvPr id="34" name="矩形 33"/>
          <p:cNvSpPr/>
          <p:nvPr/>
        </p:nvSpPr>
        <p:spPr>
          <a:xfrm>
            <a:off x="6149039" y="5932843"/>
            <a:ext cx="2719940" cy="4383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smtClean="0">
                <a:solidFill>
                  <a:schemeClr val="tx1"/>
                </a:solidFill>
              </a:rPr>
              <a:t>外圍緩衝用地</a:t>
            </a:r>
            <a:endParaRPr lang="zh-TW" altLang="en-US" sz="2000" b="1" dirty="0">
              <a:solidFill>
                <a:schemeClr val="tx1"/>
              </a:solidFill>
            </a:endParaRPr>
          </a:p>
        </p:txBody>
      </p:sp>
      <p:sp>
        <p:nvSpPr>
          <p:cNvPr id="38" name="弧形 37"/>
          <p:cNvSpPr/>
          <p:nvPr/>
        </p:nvSpPr>
        <p:spPr>
          <a:xfrm rot="21448071">
            <a:off x="4317328" y="3471403"/>
            <a:ext cx="2680081" cy="682366"/>
          </a:xfrm>
          <a:prstGeom prst="arc">
            <a:avLst>
              <a:gd name="adj1" fmla="val 11177736"/>
              <a:gd name="adj2" fmla="val 20465224"/>
            </a:avLst>
          </a:prstGeom>
          <a:ln w="57150" cap="rnd">
            <a:solidFill>
              <a:schemeClr val="bg1">
                <a:lumMod val="50000"/>
              </a:schemeClr>
            </a:solidFill>
            <a:prstDash val="dash"/>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9" name="弧形 38"/>
          <p:cNvSpPr/>
          <p:nvPr/>
        </p:nvSpPr>
        <p:spPr>
          <a:xfrm rot="21448071">
            <a:off x="1353164" y="3371195"/>
            <a:ext cx="5756009" cy="605463"/>
          </a:xfrm>
          <a:prstGeom prst="arc">
            <a:avLst>
              <a:gd name="adj1" fmla="val 10859747"/>
              <a:gd name="adj2" fmla="val 21297948"/>
            </a:avLst>
          </a:prstGeom>
          <a:ln w="57150" cap="rnd">
            <a:solidFill>
              <a:schemeClr val="accent4">
                <a:lumMod val="75000"/>
              </a:schemeClr>
            </a:solidFill>
            <a:prstDash val="dash"/>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0" name="文字方塊 39"/>
          <p:cNvSpPr txBox="1"/>
          <p:nvPr/>
        </p:nvSpPr>
        <p:spPr>
          <a:xfrm>
            <a:off x="6424067" y="3919295"/>
            <a:ext cx="902811" cy="523220"/>
          </a:xfrm>
          <a:prstGeom prst="rect">
            <a:avLst/>
          </a:prstGeom>
          <a:noFill/>
        </p:spPr>
        <p:txBody>
          <a:bodyPr wrap="none" rtlCol="0">
            <a:spAutoFit/>
          </a:bodyPr>
          <a:lstStyle/>
          <a:p>
            <a:pPr algn="ctr"/>
            <a:r>
              <a:rPr lang="zh-TW" altLang="en-US" sz="1400" b="1" dirty="0" smtClean="0"/>
              <a:t>容積獎勵</a:t>
            </a:r>
            <a:endParaRPr lang="en-US" altLang="zh-TW" sz="1400" b="1" dirty="0" smtClean="0"/>
          </a:p>
          <a:p>
            <a:pPr algn="ctr"/>
            <a:r>
              <a:rPr lang="zh-TW" altLang="en-US" sz="1400" b="1" dirty="0" smtClean="0"/>
              <a:t>接受基地</a:t>
            </a:r>
            <a:endParaRPr lang="zh-TW" altLang="en-US" sz="1400" b="1" dirty="0"/>
          </a:p>
        </p:txBody>
      </p:sp>
      <p:sp>
        <p:nvSpPr>
          <p:cNvPr id="41" name="文字方塊 40"/>
          <p:cNvSpPr txBox="1"/>
          <p:nvPr/>
        </p:nvSpPr>
        <p:spPr>
          <a:xfrm>
            <a:off x="3989375" y="5351184"/>
            <a:ext cx="1005403" cy="338554"/>
          </a:xfrm>
          <a:prstGeom prst="rect">
            <a:avLst/>
          </a:prstGeom>
          <a:noFill/>
        </p:spPr>
        <p:txBody>
          <a:bodyPr wrap="none" rtlCol="0">
            <a:spAutoFit/>
          </a:bodyPr>
          <a:lstStyle/>
          <a:p>
            <a:r>
              <a:rPr lang="zh-TW" altLang="en-US" sz="1600" b="1" dirty="0" smtClean="0"/>
              <a:t>原貌保存</a:t>
            </a:r>
            <a:endParaRPr lang="zh-TW" altLang="en-US" sz="1600" b="1" dirty="0"/>
          </a:p>
        </p:txBody>
      </p:sp>
      <p:sp>
        <p:nvSpPr>
          <p:cNvPr id="42" name="文字方塊 41"/>
          <p:cNvSpPr txBox="1"/>
          <p:nvPr/>
        </p:nvSpPr>
        <p:spPr>
          <a:xfrm>
            <a:off x="1094639" y="5316077"/>
            <a:ext cx="1005403" cy="338554"/>
          </a:xfrm>
          <a:prstGeom prst="rect">
            <a:avLst/>
          </a:prstGeom>
          <a:noFill/>
        </p:spPr>
        <p:txBody>
          <a:bodyPr wrap="none" rtlCol="0">
            <a:spAutoFit/>
          </a:bodyPr>
          <a:lstStyle/>
          <a:p>
            <a:r>
              <a:rPr lang="zh-TW" altLang="en-US" sz="1600" b="1" dirty="0" smtClean="0"/>
              <a:t>原貌保存</a:t>
            </a:r>
            <a:endParaRPr lang="zh-TW" altLang="en-US" sz="1600" b="1" dirty="0"/>
          </a:p>
        </p:txBody>
      </p:sp>
      <p:sp>
        <p:nvSpPr>
          <p:cNvPr id="44" name="文字方塊 43"/>
          <p:cNvSpPr txBox="1"/>
          <p:nvPr/>
        </p:nvSpPr>
        <p:spPr>
          <a:xfrm>
            <a:off x="320993" y="2605414"/>
            <a:ext cx="2326278" cy="523220"/>
          </a:xfrm>
          <a:prstGeom prst="rect">
            <a:avLst/>
          </a:prstGeom>
          <a:noFill/>
        </p:spPr>
        <p:txBody>
          <a:bodyPr wrap="none" rtlCol="0">
            <a:spAutoFit/>
          </a:bodyPr>
          <a:lstStyle/>
          <a:p>
            <a:pPr marL="342900" indent="-342900">
              <a:buFont typeface="+mj-lt"/>
              <a:buAutoNum type="arabicPeriod"/>
            </a:pPr>
            <a:r>
              <a:rPr lang="zh-TW" altLang="en-US" sz="1400" dirty="0" smtClean="0"/>
              <a:t>傳統建築依原貌修繕者</a:t>
            </a:r>
            <a:endParaRPr lang="en-US" altLang="zh-TW" sz="1400" dirty="0" smtClean="0"/>
          </a:p>
          <a:p>
            <a:pPr marL="342900" indent="-342900">
              <a:buFont typeface="+mj-lt"/>
              <a:buAutoNum type="arabicPeriod"/>
            </a:pPr>
            <a:r>
              <a:rPr lang="zh-TW" altLang="en-US" sz="1400" dirty="0" smtClean="0"/>
              <a:t>空地以原貌保存者</a:t>
            </a:r>
            <a:endParaRPr lang="zh-TW" altLang="en-US" sz="1400" dirty="0"/>
          </a:p>
        </p:txBody>
      </p:sp>
      <p:sp>
        <p:nvSpPr>
          <p:cNvPr id="45" name="文字方塊 44"/>
          <p:cNvSpPr txBox="1"/>
          <p:nvPr/>
        </p:nvSpPr>
        <p:spPr>
          <a:xfrm>
            <a:off x="433025" y="3848309"/>
            <a:ext cx="2339102" cy="338554"/>
          </a:xfrm>
          <a:prstGeom prst="rect">
            <a:avLst/>
          </a:prstGeom>
          <a:noFill/>
        </p:spPr>
        <p:txBody>
          <a:bodyPr wrap="none" rtlCol="0">
            <a:spAutoFit/>
          </a:bodyPr>
          <a:lstStyle/>
          <a:p>
            <a:r>
              <a:rPr lang="zh-TW" altLang="en-US" sz="1600" b="1" dirty="0" smtClean="0">
                <a:solidFill>
                  <a:srgbClr val="0070C0"/>
                </a:solidFill>
              </a:rPr>
              <a:t>保存基地</a:t>
            </a:r>
            <a:r>
              <a:rPr lang="en-US" altLang="zh-TW" sz="1600" b="1" dirty="0" smtClean="0">
                <a:solidFill>
                  <a:srgbClr val="0070C0"/>
                </a:solidFill>
              </a:rPr>
              <a:t>180%</a:t>
            </a:r>
            <a:r>
              <a:rPr lang="zh-TW" altLang="en-US" sz="1600" b="1" dirty="0" smtClean="0">
                <a:solidFill>
                  <a:srgbClr val="0070C0"/>
                </a:solidFill>
              </a:rPr>
              <a:t>容積獎勵</a:t>
            </a:r>
            <a:endParaRPr lang="zh-TW" altLang="en-US" sz="1600" b="1" dirty="0">
              <a:solidFill>
                <a:srgbClr val="0070C0"/>
              </a:solidFill>
            </a:endParaRPr>
          </a:p>
        </p:txBody>
      </p:sp>
      <p:sp>
        <p:nvSpPr>
          <p:cNvPr id="46" name="文字方塊 45"/>
          <p:cNvSpPr txBox="1"/>
          <p:nvPr/>
        </p:nvSpPr>
        <p:spPr>
          <a:xfrm>
            <a:off x="3386242" y="3833601"/>
            <a:ext cx="2339102" cy="584775"/>
          </a:xfrm>
          <a:prstGeom prst="rect">
            <a:avLst/>
          </a:prstGeom>
          <a:noFill/>
        </p:spPr>
        <p:txBody>
          <a:bodyPr wrap="none" rtlCol="0">
            <a:spAutoFit/>
          </a:bodyPr>
          <a:lstStyle/>
          <a:p>
            <a:r>
              <a:rPr lang="zh-TW" altLang="en-US" sz="1600" b="1" dirty="0" smtClean="0">
                <a:solidFill>
                  <a:srgbClr val="0070C0"/>
                </a:solidFill>
              </a:rPr>
              <a:t>保存基地</a:t>
            </a:r>
            <a:r>
              <a:rPr lang="en-US" altLang="zh-TW" sz="1600" b="1" dirty="0" smtClean="0">
                <a:solidFill>
                  <a:srgbClr val="0070C0"/>
                </a:solidFill>
              </a:rPr>
              <a:t>180%</a:t>
            </a:r>
            <a:r>
              <a:rPr lang="zh-TW" altLang="en-US" sz="1600" b="1" dirty="0" smtClean="0">
                <a:solidFill>
                  <a:srgbClr val="0070C0"/>
                </a:solidFill>
              </a:rPr>
              <a:t>容積獎勵</a:t>
            </a:r>
            <a:endParaRPr lang="en-US" altLang="zh-TW" sz="1600" b="1" dirty="0" smtClean="0">
              <a:solidFill>
                <a:srgbClr val="0070C0"/>
              </a:solidFill>
            </a:endParaRPr>
          </a:p>
          <a:p>
            <a:r>
              <a:rPr lang="en-US" altLang="zh-TW" sz="1600" b="1" dirty="0" smtClean="0">
                <a:solidFill>
                  <a:srgbClr val="0070C0"/>
                </a:solidFill>
              </a:rPr>
              <a:t>(</a:t>
            </a:r>
            <a:r>
              <a:rPr lang="zh-TW" altLang="en-US" sz="1600" b="1" dirty="0" smtClean="0">
                <a:solidFill>
                  <a:srgbClr val="0070C0"/>
                </a:solidFill>
              </a:rPr>
              <a:t>原為</a:t>
            </a:r>
            <a:r>
              <a:rPr lang="en-US" altLang="zh-TW" sz="1600" b="1" dirty="0" smtClean="0">
                <a:solidFill>
                  <a:srgbClr val="0070C0"/>
                </a:solidFill>
              </a:rPr>
              <a:t>100%)</a:t>
            </a:r>
            <a:endParaRPr lang="zh-TW" altLang="en-US" sz="1600" b="1" dirty="0">
              <a:solidFill>
                <a:srgbClr val="0070C0"/>
              </a:solidFill>
            </a:endParaRPr>
          </a:p>
        </p:txBody>
      </p:sp>
      <p:sp>
        <p:nvSpPr>
          <p:cNvPr id="47" name="文字方塊 46"/>
          <p:cNvSpPr txBox="1"/>
          <p:nvPr/>
        </p:nvSpPr>
        <p:spPr>
          <a:xfrm>
            <a:off x="3264414" y="2590332"/>
            <a:ext cx="2326278" cy="523220"/>
          </a:xfrm>
          <a:prstGeom prst="rect">
            <a:avLst/>
          </a:prstGeom>
          <a:noFill/>
        </p:spPr>
        <p:txBody>
          <a:bodyPr wrap="none" rtlCol="0">
            <a:spAutoFit/>
          </a:bodyPr>
          <a:lstStyle/>
          <a:p>
            <a:pPr marL="342900" indent="-342900">
              <a:buFont typeface="+mj-lt"/>
              <a:buAutoNum type="arabicPeriod"/>
            </a:pPr>
            <a:r>
              <a:rPr lang="zh-TW" altLang="en-US" sz="1400" dirty="0" smtClean="0"/>
              <a:t>傳統建築依原貌修繕者</a:t>
            </a:r>
            <a:endParaRPr lang="en-US" altLang="zh-TW" sz="1400" dirty="0" smtClean="0"/>
          </a:p>
          <a:p>
            <a:pPr marL="342900" indent="-342900">
              <a:buFont typeface="+mj-lt"/>
              <a:buAutoNum type="arabicPeriod"/>
            </a:pPr>
            <a:r>
              <a:rPr lang="zh-TW" altLang="en-US" sz="1400" dirty="0" smtClean="0"/>
              <a:t>空地以原貌保存者</a:t>
            </a:r>
            <a:endParaRPr lang="zh-TW" altLang="en-US" sz="1400" dirty="0"/>
          </a:p>
        </p:txBody>
      </p:sp>
      <p:sp>
        <p:nvSpPr>
          <p:cNvPr id="48" name="文字方塊 47"/>
          <p:cNvSpPr txBox="1"/>
          <p:nvPr/>
        </p:nvSpPr>
        <p:spPr>
          <a:xfrm>
            <a:off x="6399223" y="2570203"/>
            <a:ext cx="2336991" cy="523220"/>
          </a:xfrm>
          <a:prstGeom prst="rect">
            <a:avLst/>
          </a:prstGeom>
          <a:noFill/>
        </p:spPr>
        <p:txBody>
          <a:bodyPr wrap="square" rtlCol="0">
            <a:spAutoFit/>
          </a:bodyPr>
          <a:lstStyle/>
          <a:p>
            <a:pPr marL="342900" indent="-342900">
              <a:buFont typeface="+mj-lt"/>
              <a:buAutoNum type="arabicPeriod"/>
            </a:pPr>
            <a:r>
              <a:rPr lang="zh-TW" altLang="en-US" sz="1400" dirty="0" smtClean="0"/>
              <a:t>建蔽率</a:t>
            </a:r>
            <a:r>
              <a:rPr lang="en-US" altLang="zh-TW" sz="1400" dirty="0" smtClean="0"/>
              <a:t>60%</a:t>
            </a:r>
            <a:r>
              <a:rPr lang="zh-TW" altLang="en-US" sz="1400" dirty="0" smtClean="0"/>
              <a:t>，容積率</a:t>
            </a:r>
            <a:r>
              <a:rPr lang="en-US" altLang="zh-TW" sz="1400" dirty="0" smtClean="0"/>
              <a:t>120%</a:t>
            </a:r>
            <a:r>
              <a:rPr lang="zh-TW" altLang="en-US" sz="1400" dirty="0" smtClean="0"/>
              <a:t> </a:t>
            </a:r>
            <a:r>
              <a:rPr lang="en-US" altLang="zh-TW" sz="1400" dirty="0" smtClean="0"/>
              <a:t>(2</a:t>
            </a:r>
            <a:r>
              <a:rPr lang="zh-TW" altLang="en-US" sz="1400" dirty="0" smtClean="0"/>
              <a:t>樓</a:t>
            </a:r>
            <a:r>
              <a:rPr lang="en-US" altLang="zh-TW" sz="1400" dirty="0" smtClean="0"/>
              <a:t>)</a:t>
            </a:r>
            <a:endParaRPr lang="zh-TW" altLang="en-US" sz="1400" dirty="0"/>
          </a:p>
        </p:txBody>
      </p:sp>
      <p:sp>
        <p:nvSpPr>
          <p:cNvPr id="49" name="矩形 48"/>
          <p:cNvSpPr/>
          <p:nvPr/>
        </p:nvSpPr>
        <p:spPr>
          <a:xfrm>
            <a:off x="6399223" y="3185174"/>
            <a:ext cx="2469756" cy="584775"/>
          </a:xfrm>
          <a:prstGeom prst="rect">
            <a:avLst/>
          </a:prstGeom>
        </p:spPr>
        <p:txBody>
          <a:bodyPr wrap="square">
            <a:spAutoFit/>
          </a:bodyPr>
          <a:lstStyle/>
          <a:p>
            <a:pPr marL="342900" indent="-342900">
              <a:buFont typeface="+mj-lt"/>
              <a:buAutoNum type="arabicPeriod" startAt="2"/>
            </a:pPr>
            <a:r>
              <a:rPr lang="zh-TW" altLang="en-US" sz="1600" b="1" dirty="0">
                <a:solidFill>
                  <a:srgbClr val="0070C0"/>
                </a:solidFill>
              </a:rPr>
              <a:t>作為</a:t>
            </a:r>
            <a:r>
              <a:rPr lang="zh-TW" altLang="en-US" sz="1600" b="1" dirty="0" smtClean="0">
                <a:solidFill>
                  <a:srgbClr val="0070C0"/>
                </a:solidFill>
              </a:rPr>
              <a:t>容積接受</a:t>
            </a:r>
            <a:r>
              <a:rPr lang="zh-TW" altLang="en-US" sz="1600" b="1" dirty="0">
                <a:solidFill>
                  <a:srgbClr val="0070C0"/>
                </a:solidFill>
              </a:rPr>
              <a:t>基地時</a:t>
            </a:r>
            <a:r>
              <a:rPr lang="zh-TW" altLang="en-US" sz="1600" b="1" dirty="0" smtClean="0">
                <a:solidFill>
                  <a:srgbClr val="0070C0"/>
                </a:solidFill>
              </a:rPr>
              <a:t>，容積率</a:t>
            </a:r>
            <a:r>
              <a:rPr lang="en-US" altLang="zh-TW" sz="1600" b="1" dirty="0" smtClean="0">
                <a:solidFill>
                  <a:srgbClr val="0070C0"/>
                </a:solidFill>
              </a:rPr>
              <a:t>180%</a:t>
            </a:r>
            <a:r>
              <a:rPr lang="zh-TW" altLang="en-US" sz="1600" b="1" dirty="0" smtClean="0">
                <a:solidFill>
                  <a:srgbClr val="0070C0"/>
                </a:solidFill>
              </a:rPr>
              <a:t> </a:t>
            </a:r>
            <a:r>
              <a:rPr lang="en-US" altLang="zh-TW" sz="1600" b="1" dirty="0" smtClean="0">
                <a:solidFill>
                  <a:srgbClr val="0070C0"/>
                </a:solidFill>
              </a:rPr>
              <a:t>(3</a:t>
            </a:r>
            <a:r>
              <a:rPr lang="zh-TW" altLang="en-US" sz="1600" b="1" dirty="0" smtClean="0">
                <a:solidFill>
                  <a:srgbClr val="0070C0"/>
                </a:solidFill>
              </a:rPr>
              <a:t>樓</a:t>
            </a:r>
            <a:r>
              <a:rPr lang="en-US" altLang="zh-TW" sz="1600" b="1" dirty="0" smtClean="0">
                <a:solidFill>
                  <a:srgbClr val="0070C0"/>
                </a:solidFill>
              </a:rPr>
              <a:t>)</a:t>
            </a:r>
            <a:endParaRPr lang="zh-TW" altLang="en-US" sz="1600" b="1" dirty="0">
              <a:solidFill>
                <a:srgbClr val="0070C0"/>
              </a:solidFill>
            </a:endParaRPr>
          </a:p>
        </p:txBody>
      </p:sp>
      <p:sp>
        <p:nvSpPr>
          <p:cNvPr id="56" name="矩形 55"/>
          <p:cNvSpPr/>
          <p:nvPr/>
        </p:nvSpPr>
        <p:spPr>
          <a:xfrm>
            <a:off x="242607" y="2095329"/>
            <a:ext cx="8604093" cy="369332"/>
          </a:xfrm>
          <a:prstGeom prst="rect">
            <a:avLst/>
          </a:prstGeom>
        </p:spPr>
        <p:txBody>
          <a:bodyPr wrap="square">
            <a:spAutoFit/>
          </a:bodyPr>
          <a:lstStyle/>
          <a:p>
            <a:pPr marL="342900" lvl="0" indent="-342900" algn="just">
              <a:lnSpc>
                <a:spcPct val="100000"/>
              </a:lnSpc>
              <a:spcAft>
                <a:spcPts val="600"/>
              </a:spcAft>
              <a:buFont typeface="Wingdings" panose="05000000000000000000" pitchFamily="2" charset="2"/>
              <a:buChar char="Ø"/>
            </a:pPr>
            <a:r>
              <a:rPr lang="zh-TW" altLang="en-US" b="1" dirty="0" smtClean="0"/>
              <a:t>取消「一次」容積移轉之規定，容許「分次」容積移轉。</a:t>
            </a:r>
            <a:endParaRPr lang="en-US" altLang="zh-TW" b="1" dirty="0" smtClean="0"/>
          </a:p>
        </p:txBody>
      </p:sp>
      <p:grpSp>
        <p:nvGrpSpPr>
          <p:cNvPr id="35" name="群組 58"/>
          <p:cNvGrpSpPr/>
          <p:nvPr/>
        </p:nvGrpSpPr>
        <p:grpSpPr>
          <a:xfrm>
            <a:off x="407787" y="1159185"/>
            <a:ext cx="8328427" cy="796891"/>
            <a:chOff x="407850" y="1084754"/>
            <a:chExt cx="8328427" cy="796891"/>
          </a:xfrm>
        </p:grpSpPr>
        <p:sp>
          <p:nvSpPr>
            <p:cNvPr id="57" name="手繪多邊形 56"/>
            <p:cNvSpPr/>
            <p:nvPr/>
          </p:nvSpPr>
          <p:spPr>
            <a:xfrm>
              <a:off x="538640" y="1226445"/>
              <a:ext cx="8197637" cy="655200"/>
            </a:xfrm>
            <a:custGeom>
              <a:avLst/>
              <a:gdLst>
                <a:gd name="connsiteX0" fmla="*/ 0 w 3139006"/>
                <a:gd name="connsiteY0" fmla="*/ 0 h 980939"/>
                <a:gd name="connsiteX1" fmla="*/ 3139006 w 3139006"/>
                <a:gd name="connsiteY1" fmla="*/ 0 h 980939"/>
                <a:gd name="connsiteX2" fmla="*/ 3139006 w 3139006"/>
                <a:gd name="connsiteY2" fmla="*/ 980939 h 980939"/>
                <a:gd name="connsiteX3" fmla="*/ 0 w 3139006"/>
                <a:gd name="connsiteY3" fmla="*/ 980939 h 980939"/>
                <a:gd name="connsiteX4" fmla="*/ 0 w 3139006"/>
                <a:gd name="connsiteY4" fmla="*/ 0 h 98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006" h="980939">
                  <a:moveTo>
                    <a:pt x="0" y="0"/>
                  </a:moveTo>
                  <a:lnTo>
                    <a:pt x="3139006" y="0"/>
                  </a:lnTo>
                  <a:lnTo>
                    <a:pt x="3139006" y="980939"/>
                  </a:lnTo>
                  <a:lnTo>
                    <a:pt x="0" y="98093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64423" tIns="133350" rIns="133350" bIns="133350" numCol="1" spcCol="1270" anchor="ctr" anchorCtr="0">
              <a:noAutofit/>
            </a:bodyPr>
            <a:lstStyle/>
            <a:p>
              <a:pPr lvl="0" algn="l" defTabSz="1555750">
                <a:lnSpc>
                  <a:spcPct val="90000"/>
                </a:lnSpc>
                <a:spcBef>
                  <a:spcPct val="0"/>
                </a:spcBef>
                <a:spcAft>
                  <a:spcPct val="35000"/>
                </a:spcAft>
              </a:pPr>
              <a:r>
                <a:rPr lang="zh-TW" altLang="en-US" sz="2400" b="1" kern="1200" dirty="0" smtClean="0">
                  <a:solidFill>
                    <a:srgbClr val="FF0000"/>
                  </a:solidFill>
                </a:rPr>
                <a:t>修正容積移轉相關規定</a:t>
              </a:r>
              <a:endParaRPr lang="zh-TW" altLang="en-US" sz="2400" b="1" kern="1200" dirty="0">
                <a:solidFill>
                  <a:srgbClr val="FF0000"/>
                </a:solidFill>
              </a:endParaRPr>
            </a:p>
          </p:txBody>
        </p:sp>
        <p:sp>
          <p:nvSpPr>
            <p:cNvPr id="58" name="矩形 57"/>
            <p:cNvSpPr/>
            <p:nvPr/>
          </p:nvSpPr>
          <p:spPr>
            <a:xfrm>
              <a:off x="407850" y="1084754"/>
              <a:ext cx="648000" cy="648000"/>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zh-TW" altLang="en-US" sz="2400" b="1" dirty="0">
                  <a:solidFill>
                    <a:schemeClr val="tx1"/>
                  </a:solidFill>
                </a:rPr>
                <a:t>二</a:t>
              </a:r>
            </a:p>
          </p:txBody>
        </p:sp>
      </p:grpSp>
      <p:sp>
        <p:nvSpPr>
          <p:cNvPr id="60" name="矩形 59"/>
          <p:cNvSpPr/>
          <p:nvPr/>
        </p:nvSpPr>
        <p:spPr>
          <a:xfrm>
            <a:off x="8315325" y="9525"/>
            <a:ext cx="828675" cy="756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標題 2"/>
          <p:cNvSpPr txBox="1">
            <a:spLocks/>
          </p:cNvSpPr>
          <p:nvPr/>
        </p:nvSpPr>
        <p:spPr>
          <a:xfrm>
            <a:off x="151375" y="73435"/>
            <a:ext cx="8847769" cy="68321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000" dirty="0" smtClean="0">
                <a:latin typeface="微軟正黑體" panose="020B0604030504040204" pitchFamily="34" charset="-120"/>
                <a:ea typeface="微軟正黑體" panose="020B0604030504040204" pitchFamily="34" charset="-120"/>
              </a:rPr>
              <a:t>一、土地使用管制要點修正重點</a:t>
            </a:r>
            <a:r>
              <a:rPr lang="en-US" altLang="zh-TW" sz="4000" dirty="0" smtClean="0">
                <a:latin typeface="微軟正黑體" panose="020B0604030504040204" pitchFamily="34" charset="-120"/>
                <a:ea typeface="微軟正黑體" panose="020B0604030504040204" pitchFamily="34" charset="-120"/>
              </a:rPr>
              <a:t>(</a:t>
            </a:r>
            <a:r>
              <a:rPr lang="zh-TW" altLang="en-US" sz="4000" dirty="0" smtClean="0">
                <a:latin typeface="微軟正黑體" panose="020B0604030504040204" pitchFamily="34" charset="-120"/>
                <a:ea typeface="微軟正黑體" panose="020B0604030504040204" pitchFamily="34" charset="-120"/>
              </a:rPr>
              <a:t>二</a:t>
            </a:r>
            <a:r>
              <a:rPr lang="en-US" altLang="zh-TW" sz="4000" dirty="0" smtClean="0">
                <a:latin typeface="微軟正黑體" panose="020B0604030504040204" pitchFamily="34" charset="-120"/>
                <a:ea typeface="微軟正黑體" panose="020B0604030504040204" pitchFamily="34" charset="-120"/>
              </a:rPr>
              <a:t>)</a:t>
            </a:r>
            <a:endParaRPr lang="zh-TW" altLang="en-US" sz="4000" dirty="0">
              <a:latin typeface="微軟正黑體" panose="020B0604030504040204" pitchFamily="34" charset="-120"/>
              <a:ea typeface="微軟正黑體" panose="020B0604030504040204" pitchFamily="34" charset="-120"/>
            </a:endParaRPr>
          </a:p>
        </p:txBody>
      </p:sp>
      <p:sp>
        <p:nvSpPr>
          <p:cNvPr id="53" name="文字方塊 52"/>
          <p:cNvSpPr txBox="1"/>
          <p:nvPr/>
        </p:nvSpPr>
        <p:spPr>
          <a:xfrm>
            <a:off x="7681280" y="4905442"/>
            <a:ext cx="902811" cy="307777"/>
          </a:xfrm>
          <a:prstGeom prst="rect">
            <a:avLst/>
          </a:prstGeom>
          <a:noFill/>
        </p:spPr>
        <p:txBody>
          <a:bodyPr wrap="none" rtlCol="0">
            <a:spAutoFit/>
          </a:bodyPr>
          <a:lstStyle/>
          <a:p>
            <a:r>
              <a:rPr lang="zh-TW" altLang="en-US" sz="1400" b="1" dirty="0" smtClean="0">
                <a:solidFill>
                  <a:schemeClr val="bg1"/>
                </a:solidFill>
              </a:rPr>
              <a:t>整體開發</a:t>
            </a:r>
            <a:endParaRPr lang="zh-TW" altLang="en-US" sz="1400" b="1" dirty="0">
              <a:solidFill>
                <a:schemeClr val="bg1"/>
              </a:solidFill>
            </a:endParaRPr>
          </a:p>
        </p:txBody>
      </p:sp>
      <p:sp>
        <p:nvSpPr>
          <p:cNvPr id="54" name="文字方塊 53"/>
          <p:cNvSpPr txBox="1"/>
          <p:nvPr/>
        </p:nvSpPr>
        <p:spPr>
          <a:xfrm>
            <a:off x="6424067" y="4912488"/>
            <a:ext cx="902811" cy="307777"/>
          </a:xfrm>
          <a:prstGeom prst="rect">
            <a:avLst/>
          </a:prstGeom>
          <a:noFill/>
        </p:spPr>
        <p:txBody>
          <a:bodyPr wrap="none" rtlCol="0">
            <a:spAutoFit/>
          </a:bodyPr>
          <a:lstStyle/>
          <a:p>
            <a:r>
              <a:rPr lang="zh-TW" altLang="en-US" sz="1400" b="1" dirty="0" smtClean="0">
                <a:solidFill>
                  <a:schemeClr val="bg1"/>
                </a:solidFill>
              </a:rPr>
              <a:t>整體開發</a:t>
            </a:r>
            <a:endParaRPr lang="zh-TW" altLang="en-US" sz="1400" b="1" dirty="0">
              <a:solidFill>
                <a:schemeClr val="bg1"/>
              </a:solidFill>
            </a:endParaRPr>
          </a:p>
        </p:txBody>
      </p:sp>
      <p:sp>
        <p:nvSpPr>
          <p:cNvPr id="3" name="矩形 2"/>
          <p:cNvSpPr/>
          <p:nvPr/>
        </p:nvSpPr>
        <p:spPr>
          <a:xfrm>
            <a:off x="3529864" y="4551635"/>
            <a:ext cx="2026024" cy="1198861"/>
          </a:xfrm>
          <a:prstGeom prst="rect">
            <a:avLst/>
          </a:prstGeom>
          <a:ln w="28575" cap="rnd">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solidFill>
                <a:schemeClr val="tx1"/>
              </a:solidFill>
            </a:endParaRPr>
          </a:p>
        </p:txBody>
      </p:sp>
      <p:sp>
        <p:nvSpPr>
          <p:cNvPr id="62" name="矩形 61"/>
          <p:cNvSpPr/>
          <p:nvPr/>
        </p:nvSpPr>
        <p:spPr>
          <a:xfrm>
            <a:off x="591806" y="4551636"/>
            <a:ext cx="2026024" cy="1198861"/>
          </a:xfrm>
          <a:prstGeom prst="rect">
            <a:avLst/>
          </a:prstGeom>
          <a:ln w="28575" cap="rnd">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2411399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0" y="3429000"/>
            <a:ext cx="9144000" cy="3007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0" y="3601527"/>
            <a:ext cx="9144000" cy="30079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9257" y="3902316"/>
            <a:ext cx="2261937" cy="1696453"/>
          </a:xfrm>
          <a:prstGeom prst="rect">
            <a:avLst/>
          </a:prstGeom>
        </p:spPr>
      </p:pic>
      <p:sp>
        <p:nvSpPr>
          <p:cNvPr id="10" name="文字方塊 9"/>
          <p:cNvSpPr txBox="1"/>
          <p:nvPr/>
        </p:nvSpPr>
        <p:spPr>
          <a:xfrm>
            <a:off x="0" y="837337"/>
            <a:ext cx="9144000" cy="1754326"/>
          </a:xfrm>
          <a:prstGeom prst="rect">
            <a:avLst/>
          </a:prstGeom>
          <a:noFill/>
        </p:spPr>
        <p:txBody>
          <a:bodyPr wrap="square" rtlCol="0">
            <a:spAutoFit/>
          </a:bodyPr>
          <a:lstStyle/>
          <a:p>
            <a:pPr algn="ctr"/>
            <a:r>
              <a:rPr lang="zh-TW" altLang="en-US" sz="5400" b="1" dirty="0" smtClean="0">
                <a:effectLst>
                  <a:glow rad="635000">
                    <a:schemeClr val="bg1">
                      <a:alpha val="40000"/>
                    </a:schemeClr>
                  </a:glow>
                </a:effectLst>
              </a:rPr>
              <a:t>整體</a:t>
            </a:r>
            <a:r>
              <a:rPr lang="zh-TW" altLang="en-US" sz="5400" b="1" dirty="0">
                <a:effectLst>
                  <a:glow rad="635000">
                    <a:schemeClr val="bg1">
                      <a:alpha val="40000"/>
                    </a:schemeClr>
                  </a:glow>
                </a:effectLst>
              </a:rPr>
              <a:t>開發</a:t>
            </a:r>
            <a:r>
              <a:rPr lang="zh-TW" altLang="en-US" sz="5400" b="1" dirty="0" smtClean="0">
                <a:effectLst>
                  <a:glow rad="635000">
                    <a:schemeClr val="bg1">
                      <a:alpha val="40000"/>
                    </a:schemeClr>
                  </a:glow>
                </a:effectLst>
              </a:rPr>
              <a:t>許可審議規範</a:t>
            </a:r>
            <a:endParaRPr lang="en-US" altLang="zh-TW" sz="5400" b="1" dirty="0" smtClean="0">
              <a:effectLst>
                <a:glow rad="635000">
                  <a:schemeClr val="bg1">
                    <a:alpha val="40000"/>
                  </a:schemeClr>
                </a:glow>
              </a:effectLst>
            </a:endParaRPr>
          </a:p>
          <a:p>
            <a:pPr algn="ctr"/>
            <a:r>
              <a:rPr lang="zh-TW" altLang="en-US" sz="5400" b="1" dirty="0" smtClean="0">
                <a:effectLst>
                  <a:glow rad="635000">
                    <a:schemeClr val="bg1">
                      <a:alpha val="40000"/>
                    </a:schemeClr>
                  </a:glow>
                </a:effectLst>
              </a:rPr>
              <a:t>重點</a:t>
            </a:r>
            <a:endParaRPr lang="zh-TW" altLang="en-US" sz="5400" b="1" dirty="0">
              <a:effectLst>
                <a:glow rad="635000">
                  <a:schemeClr val="bg1">
                    <a:alpha val="40000"/>
                  </a:schemeClr>
                </a:glow>
              </a:effectLst>
            </a:endParaRPr>
          </a:p>
        </p:txBody>
      </p:sp>
      <p:sp>
        <p:nvSpPr>
          <p:cNvPr id="11" name="矩形 10"/>
          <p:cNvSpPr/>
          <p:nvPr/>
        </p:nvSpPr>
        <p:spPr>
          <a:xfrm>
            <a:off x="0" y="5598770"/>
            <a:ext cx="9144000" cy="3007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4170" y="3902314"/>
            <a:ext cx="2261940" cy="1696455"/>
          </a:xfrm>
          <a:prstGeom prst="rect">
            <a:avLst/>
          </a:prstGeom>
        </p:spPr>
      </p:pic>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02314"/>
            <a:ext cx="2346280" cy="1696456"/>
          </a:xfrm>
          <a:prstGeom prst="rect">
            <a:avLst/>
          </a:prstGeom>
        </p:spPr>
      </p:pic>
      <p:pic>
        <p:nvPicPr>
          <p:cNvPr id="15" name="圖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110" y="3915034"/>
            <a:ext cx="2267890" cy="1683736"/>
          </a:xfrm>
          <a:prstGeom prst="rect">
            <a:avLst/>
          </a:prstGeom>
        </p:spPr>
      </p:pic>
      <p:sp>
        <p:nvSpPr>
          <p:cNvPr id="6" name="投影片編號版面配置區 5"/>
          <p:cNvSpPr>
            <a:spLocks noGrp="1"/>
          </p:cNvSpPr>
          <p:nvPr>
            <p:ph type="sldNum" sz="quarter" idx="12"/>
          </p:nvPr>
        </p:nvSpPr>
        <p:spPr/>
        <p:txBody>
          <a:bodyPr/>
          <a:lstStyle/>
          <a:p>
            <a:fld id="{68EFFDF8-DB98-478C-83A9-5561949AAA15}" type="slidenum">
              <a:rPr lang="en-US" altLang="zh-TW" smtClean="0"/>
              <a:pPr/>
              <a:t>11</a:t>
            </a:fld>
            <a:endParaRPr lang="en-US" altLang="zh-TW" dirty="0"/>
          </a:p>
        </p:txBody>
      </p:sp>
    </p:spTree>
    <p:extLst>
      <p:ext uri="{BB962C8B-B14F-4D97-AF65-F5344CB8AC3E}">
        <p14:creationId xmlns:p14="http://schemas.microsoft.com/office/powerpoint/2010/main" val="26457280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68EFFDF8-DB98-478C-83A9-5561949AAA15}" type="slidenum">
              <a:rPr lang="en-US" altLang="zh-TW" smtClean="0"/>
              <a:pPr/>
              <a:t>12</a:t>
            </a:fld>
            <a:endParaRPr lang="en-US" altLang="zh-TW" dirty="0"/>
          </a:p>
        </p:txBody>
      </p:sp>
      <p:sp>
        <p:nvSpPr>
          <p:cNvPr id="3" name="標題 2"/>
          <p:cNvSpPr txBox="1">
            <a:spLocks/>
          </p:cNvSpPr>
          <p:nvPr/>
        </p:nvSpPr>
        <p:spPr>
          <a:xfrm>
            <a:off x="151375" y="73435"/>
            <a:ext cx="8847769"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000" dirty="0" smtClean="0">
                <a:latin typeface="微軟正黑體" panose="020B0604030504040204" pitchFamily="34" charset="-120"/>
                <a:ea typeface="微軟正黑體" panose="020B0604030504040204" pitchFamily="34" charset="-120"/>
              </a:rPr>
              <a:t>整體開發審議規範重點</a:t>
            </a:r>
            <a:r>
              <a:rPr lang="en-US" altLang="zh-TW" sz="4000" dirty="0" smtClean="0">
                <a:latin typeface="微軟正黑體" panose="020B0604030504040204" pitchFamily="34" charset="-120"/>
                <a:ea typeface="微軟正黑體" panose="020B0604030504040204" pitchFamily="34" charset="-120"/>
              </a:rPr>
              <a:t>(</a:t>
            </a:r>
            <a:r>
              <a:rPr lang="zh-TW" altLang="en-US" sz="4000" dirty="0" smtClean="0">
                <a:latin typeface="微軟正黑體" panose="020B0604030504040204" pitchFamily="34" charset="-120"/>
                <a:ea typeface="微軟正黑體" panose="020B0604030504040204" pitchFamily="34" charset="-120"/>
              </a:rPr>
              <a:t>一</a:t>
            </a:r>
            <a:r>
              <a:rPr lang="en-US" altLang="zh-TW" sz="4000" dirty="0" smtClean="0">
                <a:latin typeface="微軟正黑體" panose="020B0604030504040204" pitchFamily="34" charset="-120"/>
                <a:ea typeface="微軟正黑體" panose="020B0604030504040204" pitchFamily="34" charset="-120"/>
              </a:rPr>
              <a:t>)</a:t>
            </a:r>
            <a:endParaRPr lang="zh-TW" altLang="en-US" sz="4000" dirty="0">
              <a:latin typeface="微軟正黑體" panose="020B0604030504040204" pitchFamily="34" charset="-120"/>
              <a:ea typeface="微軟正黑體" panose="020B0604030504040204" pitchFamily="34" charset="-120"/>
            </a:endParaRPr>
          </a:p>
        </p:txBody>
      </p:sp>
      <p:sp>
        <p:nvSpPr>
          <p:cNvPr id="4" name="手繪多邊形 3"/>
          <p:cNvSpPr/>
          <p:nvPr/>
        </p:nvSpPr>
        <p:spPr>
          <a:xfrm>
            <a:off x="484635" y="1547270"/>
            <a:ext cx="8197637" cy="655200"/>
          </a:xfrm>
          <a:custGeom>
            <a:avLst/>
            <a:gdLst>
              <a:gd name="connsiteX0" fmla="*/ 0 w 3139006"/>
              <a:gd name="connsiteY0" fmla="*/ 0 h 980939"/>
              <a:gd name="connsiteX1" fmla="*/ 3139006 w 3139006"/>
              <a:gd name="connsiteY1" fmla="*/ 0 h 980939"/>
              <a:gd name="connsiteX2" fmla="*/ 3139006 w 3139006"/>
              <a:gd name="connsiteY2" fmla="*/ 980939 h 980939"/>
              <a:gd name="connsiteX3" fmla="*/ 0 w 3139006"/>
              <a:gd name="connsiteY3" fmla="*/ 980939 h 980939"/>
              <a:gd name="connsiteX4" fmla="*/ 0 w 3139006"/>
              <a:gd name="connsiteY4" fmla="*/ 0 h 98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006" h="980939">
                <a:moveTo>
                  <a:pt x="0" y="0"/>
                </a:moveTo>
                <a:lnTo>
                  <a:pt x="3139006" y="0"/>
                </a:lnTo>
                <a:lnTo>
                  <a:pt x="3139006" y="980939"/>
                </a:lnTo>
                <a:lnTo>
                  <a:pt x="0" y="980939"/>
                </a:lnTo>
                <a:lnTo>
                  <a:pt x="0" y="0"/>
                </a:lnTo>
                <a:close/>
              </a:path>
            </a:pathLst>
          </a:custGeom>
          <a:ln>
            <a:solidFill>
              <a:schemeClr val="accent6">
                <a:lumMod val="60000"/>
                <a:lumOff val="40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64423" tIns="133350" rIns="133350" bIns="133350" numCol="1" spcCol="1270" anchor="ctr" anchorCtr="0">
            <a:noAutofit/>
          </a:bodyPr>
          <a:lstStyle/>
          <a:p>
            <a:pPr lvl="0" algn="l" defTabSz="1555750">
              <a:lnSpc>
                <a:spcPct val="90000"/>
              </a:lnSpc>
              <a:spcBef>
                <a:spcPct val="0"/>
              </a:spcBef>
              <a:spcAft>
                <a:spcPct val="35000"/>
              </a:spcAft>
            </a:pPr>
            <a:r>
              <a:rPr lang="zh-TW" altLang="en-US" sz="2400" b="1" dirty="0" smtClean="0">
                <a:solidFill>
                  <a:srgbClr val="FF0000"/>
                </a:solidFill>
              </a:rPr>
              <a:t>開發申請人之條件</a:t>
            </a:r>
            <a:endParaRPr lang="zh-TW" altLang="en-US" sz="2400" b="1" kern="1200" dirty="0">
              <a:solidFill>
                <a:srgbClr val="FF0000"/>
              </a:solidFill>
            </a:endParaRPr>
          </a:p>
        </p:txBody>
      </p:sp>
      <p:sp>
        <p:nvSpPr>
          <p:cNvPr id="5" name="矩形 4"/>
          <p:cNvSpPr/>
          <p:nvPr/>
        </p:nvSpPr>
        <p:spPr>
          <a:xfrm>
            <a:off x="353845" y="1405579"/>
            <a:ext cx="648000" cy="648000"/>
          </a:xfrm>
          <a:prstGeom prst="rect">
            <a:avLst/>
          </a:prstGeom>
          <a:solidFill>
            <a:schemeClr val="accent6">
              <a:lumMod val="40000"/>
              <a:lumOff val="6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zh-TW" altLang="en-US" sz="2400" b="1" dirty="0">
                <a:solidFill>
                  <a:schemeClr val="tx1"/>
                </a:solidFill>
              </a:rPr>
              <a:t>一</a:t>
            </a:r>
            <a:endParaRPr lang="en-US" altLang="zh-TW" sz="2400" b="1" dirty="0" smtClean="0">
              <a:solidFill>
                <a:schemeClr val="tx1"/>
              </a:solidFill>
            </a:endParaRPr>
          </a:p>
        </p:txBody>
      </p:sp>
      <p:sp>
        <p:nvSpPr>
          <p:cNvPr id="8" name="矩形 7"/>
          <p:cNvSpPr/>
          <p:nvPr/>
        </p:nvSpPr>
        <p:spPr>
          <a:xfrm>
            <a:off x="480047" y="2405632"/>
            <a:ext cx="8032424" cy="1631216"/>
          </a:xfrm>
          <a:prstGeom prst="rect">
            <a:avLst/>
          </a:prstGeom>
        </p:spPr>
        <p:txBody>
          <a:bodyPr wrap="square">
            <a:spAutoFit/>
          </a:bodyPr>
          <a:lstStyle/>
          <a:p>
            <a:pPr marL="342900" lvl="0" indent="-342900">
              <a:spcAft>
                <a:spcPts val="2400"/>
              </a:spcAft>
              <a:buFont typeface="+mj-lt"/>
              <a:buAutoNum type="arabicPeriod"/>
            </a:pPr>
            <a:r>
              <a:rPr lang="zh-TW" altLang="en-US" sz="2000" dirty="0" smtClean="0"/>
              <a:t>申請人取得土地滿兩年，戶籍</a:t>
            </a:r>
            <a:r>
              <a:rPr lang="zh-TW" altLang="en-US" sz="2000" dirty="0"/>
              <a:t>所在地需位於申請聚落且其</a:t>
            </a:r>
            <a:r>
              <a:rPr lang="zh-TW" altLang="en-US" sz="2000" b="1" dirty="0"/>
              <a:t>戶籍登記均應</a:t>
            </a:r>
            <a:r>
              <a:rPr lang="zh-TW" altLang="en-US" sz="2000" b="1" dirty="0" smtClean="0"/>
              <a:t>滿五年者</a:t>
            </a:r>
            <a:endParaRPr lang="zh-TW" altLang="zh-TW" sz="2000" b="1" dirty="0"/>
          </a:p>
          <a:p>
            <a:pPr marL="342900" lvl="0" indent="-342900">
              <a:spcAft>
                <a:spcPts val="2400"/>
              </a:spcAft>
              <a:buFont typeface="+mj-lt"/>
              <a:buAutoNum type="arabicPeriod"/>
            </a:pPr>
            <a:r>
              <a:rPr lang="zh-TW" altLang="en-US" sz="2000" dirty="0" smtClean="0"/>
              <a:t>於</a:t>
            </a:r>
            <a:r>
              <a:rPr lang="zh-TW" altLang="en-US" sz="2000" dirty="0"/>
              <a:t>金門縣立案之公、私法人機構（關）及法人團體</a:t>
            </a:r>
            <a:r>
              <a:rPr lang="zh-TW" altLang="en-US" sz="2000" dirty="0" smtClean="0"/>
              <a:t>，</a:t>
            </a:r>
            <a:r>
              <a:rPr lang="en-US" altLang="zh-TW" sz="2000" dirty="0" smtClean="0"/>
              <a:t/>
            </a:r>
            <a:br>
              <a:rPr lang="en-US" altLang="zh-TW" sz="2000" dirty="0" smtClean="0"/>
            </a:br>
            <a:r>
              <a:rPr lang="zh-TW" altLang="en-US" sz="2000" dirty="0" smtClean="0"/>
              <a:t>並</a:t>
            </a:r>
            <a:r>
              <a:rPr lang="zh-TW" altLang="en-US" sz="2000" b="1" dirty="0"/>
              <a:t>登記於該申請聚落</a:t>
            </a:r>
            <a:r>
              <a:rPr lang="zh-TW" altLang="en-US" sz="2000" b="1" dirty="0" smtClean="0"/>
              <a:t>滿五年者</a:t>
            </a:r>
            <a:endParaRPr lang="zh-TW" altLang="zh-TW" sz="2000" b="1" dirty="0"/>
          </a:p>
        </p:txBody>
      </p:sp>
      <p:grpSp>
        <p:nvGrpSpPr>
          <p:cNvPr id="6" name="群組 58"/>
          <p:cNvGrpSpPr/>
          <p:nvPr/>
        </p:nvGrpSpPr>
        <p:grpSpPr>
          <a:xfrm>
            <a:off x="3384912" y="3638550"/>
            <a:ext cx="5322529" cy="2508107"/>
            <a:chOff x="4176926" y="4009609"/>
            <a:chExt cx="4535093" cy="2137048"/>
          </a:xfrm>
        </p:grpSpPr>
        <p:grpSp>
          <p:nvGrpSpPr>
            <p:cNvPr id="7" name="群組 33"/>
            <p:cNvGrpSpPr/>
            <p:nvPr/>
          </p:nvGrpSpPr>
          <p:grpSpPr>
            <a:xfrm>
              <a:off x="4372664" y="4009609"/>
              <a:ext cx="4237707" cy="2137048"/>
              <a:chOff x="2305050" y="4776788"/>
              <a:chExt cx="6100763" cy="3076575"/>
            </a:xfrm>
          </p:grpSpPr>
          <p:sp>
            <p:nvSpPr>
              <p:cNvPr id="32" name="手繪多邊形 31"/>
              <p:cNvSpPr/>
              <p:nvPr/>
            </p:nvSpPr>
            <p:spPr>
              <a:xfrm>
                <a:off x="2305050" y="5760244"/>
                <a:ext cx="1423988" cy="1081087"/>
              </a:xfrm>
              <a:custGeom>
                <a:avLst/>
                <a:gdLst>
                  <a:gd name="connsiteX0" fmla="*/ 933450 w 1423988"/>
                  <a:gd name="connsiteY0" fmla="*/ 90487 h 1081087"/>
                  <a:gd name="connsiteX1" fmla="*/ 821531 w 1423988"/>
                  <a:gd name="connsiteY1" fmla="*/ 64294 h 1081087"/>
                  <a:gd name="connsiteX2" fmla="*/ 733425 w 1423988"/>
                  <a:gd name="connsiteY2" fmla="*/ 30956 h 1081087"/>
                  <a:gd name="connsiteX3" fmla="*/ 652463 w 1423988"/>
                  <a:gd name="connsiteY3" fmla="*/ 35719 h 1081087"/>
                  <a:gd name="connsiteX4" fmla="*/ 578644 w 1423988"/>
                  <a:gd name="connsiteY4" fmla="*/ 69056 h 1081087"/>
                  <a:gd name="connsiteX5" fmla="*/ 542925 w 1423988"/>
                  <a:gd name="connsiteY5" fmla="*/ 195262 h 1081087"/>
                  <a:gd name="connsiteX6" fmla="*/ 485775 w 1423988"/>
                  <a:gd name="connsiteY6" fmla="*/ 407194 h 1081087"/>
                  <a:gd name="connsiteX7" fmla="*/ 440531 w 1423988"/>
                  <a:gd name="connsiteY7" fmla="*/ 492919 h 1081087"/>
                  <a:gd name="connsiteX8" fmla="*/ 354806 w 1423988"/>
                  <a:gd name="connsiteY8" fmla="*/ 521494 h 1081087"/>
                  <a:gd name="connsiteX9" fmla="*/ 269081 w 1423988"/>
                  <a:gd name="connsiteY9" fmla="*/ 519112 h 1081087"/>
                  <a:gd name="connsiteX10" fmla="*/ 211931 w 1423988"/>
                  <a:gd name="connsiteY10" fmla="*/ 523875 h 1081087"/>
                  <a:gd name="connsiteX11" fmla="*/ 197644 w 1423988"/>
                  <a:gd name="connsiteY11" fmla="*/ 571500 h 1081087"/>
                  <a:gd name="connsiteX12" fmla="*/ 207169 w 1423988"/>
                  <a:gd name="connsiteY12" fmla="*/ 616744 h 1081087"/>
                  <a:gd name="connsiteX13" fmla="*/ 221456 w 1423988"/>
                  <a:gd name="connsiteY13" fmla="*/ 688181 h 1081087"/>
                  <a:gd name="connsiteX14" fmla="*/ 204788 w 1423988"/>
                  <a:gd name="connsiteY14" fmla="*/ 766762 h 1081087"/>
                  <a:gd name="connsiteX15" fmla="*/ 188119 w 1423988"/>
                  <a:gd name="connsiteY15" fmla="*/ 800100 h 1081087"/>
                  <a:gd name="connsiteX16" fmla="*/ 150019 w 1423988"/>
                  <a:gd name="connsiteY16" fmla="*/ 788194 h 1081087"/>
                  <a:gd name="connsiteX17" fmla="*/ 128588 w 1423988"/>
                  <a:gd name="connsiteY17" fmla="*/ 797719 h 1081087"/>
                  <a:gd name="connsiteX18" fmla="*/ 107156 w 1423988"/>
                  <a:gd name="connsiteY18" fmla="*/ 826294 h 1081087"/>
                  <a:gd name="connsiteX19" fmla="*/ 90488 w 1423988"/>
                  <a:gd name="connsiteY19" fmla="*/ 838200 h 1081087"/>
                  <a:gd name="connsiteX20" fmla="*/ 28575 w 1423988"/>
                  <a:gd name="connsiteY20" fmla="*/ 816769 h 1081087"/>
                  <a:gd name="connsiteX21" fmla="*/ 2381 w 1423988"/>
                  <a:gd name="connsiteY21" fmla="*/ 828675 h 1081087"/>
                  <a:gd name="connsiteX22" fmla="*/ 0 w 1423988"/>
                  <a:gd name="connsiteY22" fmla="*/ 852487 h 1081087"/>
                  <a:gd name="connsiteX23" fmla="*/ 61913 w 1423988"/>
                  <a:gd name="connsiteY23" fmla="*/ 926306 h 1081087"/>
                  <a:gd name="connsiteX24" fmla="*/ 83344 w 1423988"/>
                  <a:gd name="connsiteY24" fmla="*/ 935831 h 1081087"/>
                  <a:gd name="connsiteX25" fmla="*/ 152400 w 1423988"/>
                  <a:gd name="connsiteY25" fmla="*/ 938212 h 1081087"/>
                  <a:gd name="connsiteX26" fmla="*/ 200025 w 1423988"/>
                  <a:gd name="connsiteY26" fmla="*/ 964406 h 1081087"/>
                  <a:gd name="connsiteX27" fmla="*/ 230981 w 1423988"/>
                  <a:gd name="connsiteY27" fmla="*/ 1021556 h 1081087"/>
                  <a:gd name="connsiteX28" fmla="*/ 257175 w 1423988"/>
                  <a:gd name="connsiteY28" fmla="*/ 1071562 h 1081087"/>
                  <a:gd name="connsiteX29" fmla="*/ 276225 w 1423988"/>
                  <a:gd name="connsiteY29" fmla="*/ 1081087 h 1081087"/>
                  <a:gd name="connsiteX30" fmla="*/ 330994 w 1423988"/>
                  <a:gd name="connsiteY30" fmla="*/ 1059656 h 1081087"/>
                  <a:gd name="connsiteX31" fmla="*/ 381000 w 1423988"/>
                  <a:gd name="connsiteY31" fmla="*/ 1014412 h 1081087"/>
                  <a:gd name="connsiteX32" fmla="*/ 471488 w 1423988"/>
                  <a:gd name="connsiteY32" fmla="*/ 952500 h 1081087"/>
                  <a:gd name="connsiteX33" fmla="*/ 554831 w 1423988"/>
                  <a:gd name="connsiteY33" fmla="*/ 926306 h 1081087"/>
                  <a:gd name="connsiteX34" fmla="*/ 638175 w 1423988"/>
                  <a:gd name="connsiteY34" fmla="*/ 931069 h 1081087"/>
                  <a:gd name="connsiteX35" fmla="*/ 666750 w 1423988"/>
                  <a:gd name="connsiteY35" fmla="*/ 942975 h 1081087"/>
                  <a:gd name="connsiteX36" fmla="*/ 669131 w 1423988"/>
                  <a:gd name="connsiteY36" fmla="*/ 1007269 h 1081087"/>
                  <a:gd name="connsiteX37" fmla="*/ 697706 w 1423988"/>
                  <a:gd name="connsiteY37" fmla="*/ 1028700 h 1081087"/>
                  <a:gd name="connsiteX38" fmla="*/ 726281 w 1423988"/>
                  <a:gd name="connsiteY38" fmla="*/ 1004887 h 1081087"/>
                  <a:gd name="connsiteX39" fmla="*/ 745331 w 1423988"/>
                  <a:gd name="connsiteY39" fmla="*/ 973931 h 1081087"/>
                  <a:gd name="connsiteX40" fmla="*/ 792956 w 1423988"/>
                  <a:gd name="connsiteY40" fmla="*/ 973931 h 1081087"/>
                  <a:gd name="connsiteX41" fmla="*/ 845344 w 1423988"/>
                  <a:gd name="connsiteY41" fmla="*/ 931069 h 1081087"/>
                  <a:gd name="connsiteX42" fmla="*/ 845344 w 1423988"/>
                  <a:gd name="connsiteY42" fmla="*/ 904875 h 1081087"/>
                  <a:gd name="connsiteX43" fmla="*/ 823913 w 1423988"/>
                  <a:gd name="connsiteY43" fmla="*/ 876300 h 1081087"/>
                  <a:gd name="connsiteX44" fmla="*/ 864394 w 1423988"/>
                  <a:gd name="connsiteY44" fmla="*/ 804862 h 1081087"/>
                  <a:gd name="connsiteX45" fmla="*/ 940594 w 1423988"/>
                  <a:gd name="connsiteY45" fmla="*/ 773906 h 1081087"/>
                  <a:gd name="connsiteX46" fmla="*/ 1066800 w 1423988"/>
                  <a:gd name="connsiteY46" fmla="*/ 773906 h 1081087"/>
                  <a:gd name="connsiteX47" fmla="*/ 1123950 w 1423988"/>
                  <a:gd name="connsiteY47" fmla="*/ 795337 h 1081087"/>
                  <a:gd name="connsiteX48" fmla="*/ 1138238 w 1423988"/>
                  <a:gd name="connsiteY48" fmla="*/ 833437 h 1081087"/>
                  <a:gd name="connsiteX49" fmla="*/ 1152525 w 1423988"/>
                  <a:gd name="connsiteY49" fmla="*/ 869156 h 1081087"/>
                  <a:gd name="connsiteX50" fmla="*/ 1202531 w 1423988"/>
                  <a:gd name="connsiteY50" fmla="*/ 864394 h 1081087"/>
                  <a:gd name="connsiteX51" fmla="*/ 1245394 w 1423988"/>
                  <a:gd name="connsiteY51" fmla="*/ 812006 h 1081087"/>
                  <a:gd name="connsiteX52" fmla="*/ 1247775 w 1423988"/>
                  <a:gd name="connsiteY52" fmla="*/ 783431 h 1081087"/>
                  <a:gd name="connsiteX53" fmla="*/ 1231106 w 1423988"/>
                  <a:gd name="connsiteY53" fmla="*/ 742950 h 1081087"/>
                  <a:gd name="connsiteX54" fmla="*/ 1269206 w 1423988"/>
                  <a:gd name="connsiteY54" fmla="*/ 728662 h 1081087"/>
                  <a:gd name="connsiteX55" fmla="*/ 1288256 w 1423988"/>
                  <a:gd name="connsiteY55" fmla="*/ 690562 h 1081087"/>
                  <a:gd name="connsiteX56" fmla="*/ 1290638 w 1423988"/>
                  <a:gd name="connsiteY56" fmla="*/ 595312 h 1081087"/>
                  <a:gd name="connsiteX57" fmla="*/ 1335881 w 1423988"/>
                  <a:gd name="connsiteY57" fmla="*/ 564356 h 1081087"/>
                  <a:gd name="connsiteX58" fmla="*/ 1381125 w 1423988"/>
                  <a:gd name="connsiteY58" fmla="*/ 531019 h 1081087"/>
                  <a:gd name="connsiteX59" fmla="*/ 1383506 w 1423988"/>
                  <a:gd name="connsiteY59" fmla="*/ 440531 h 1081087"/>
                  <a:gd name="connsiteX60" fmla="*/ 1423988 w 1423988"/>
                  <a:gd name="connsiteY60" fmla="*/ 392906 h 1081087"/>
                  <a:gd name="connsiteX61" fmla="*/ 1416844 w 1423988"/>
                  <a:gd name="connsiteY61" fmla="*/ 354806 h 1081087"/>
                  <a:gd name="connsiteX62" fmla="*/ 1347788 w 1423988"/>
                  <a:gd name="connsiteY62" fmla="*/ 338137 h 1081087"/>
                  <a:gd name="connsiteX63" fmla="*/ 1162050 w 1423988"/>
                  <a:gd name="connsiteY63" fmla="*/ 126206 h 1081087"/>
                  <a:gd name="connsiteX64" fmla="*/ 1131094 w 1423988"/>
                  <a:gd name="connsiteY64" fmla="*/ 45244 h 1081087"/>
                  <a:gd name="connsiteX65" fmla="*/ 1045369 w 1423988"/>
                  <a:gd name="connsiteY65" fmla="*/ 35719 h 1081087"/>
                  <a:gd name="connsiteX66" fmla="*/ 1016794 w 1423988"/>
                  <a:gd name="connsiteY66" fmla="*/ 0 h 1081087"/>
                  <a:gd name="connsiteX67" fmla="*/ 981075 w 1423988"/>
                  <a:gd name="connsiteY67" fmla="*/ 28575 h 1081087"/>
                  <a:gd name="connsiteX68" fmla="*/ 933450 w 1423988"/>
                  <a:gd name="connsiteY68" fmla="*/ 90487 h 108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23988" h="1081087">
                    <a:moveTo>
                      <a:pt x="933450" y="90487"/>
                    </a:moveTo>
                    <a:lnTo>
                      <a:pt x="821531" y="64294"/>
                    </a:lnTo>
                    <a:lnTo>
                      <a:pt x="733425" y="30956"/>
                    </a:lnTo>
                    <a:lnTo>
                      <a:pt x="652463" y="35719"/>
                    </a:lnTo>
                    <a:lnTo>
                      <a:pt x="578644" y="69056"/>
                    </a:lnTo>
                    <a:lnTo>
                      <a:pt x="542925" y="195262"/>
                    </a:lnTo>
                    <a:lnTo>
                      <a:pt x="485775" y="407194"/>
                    </a:lnTo>
                    <a:lnTo>
                      <a:pt x="440531" y="492919"/>
                    </a:lnTo>
                    <a:lnTo>
                      <a:pt x="354806" y="521494"/>
                    </a:lnTo>
                    <a:lnTo>
                      <a:pt x="269081" y="519112"/>
                    </a:lnTo>
                    <a:lnTo>
                      <a:pt x="211931" y="523875"/>
                    </a:lnTo>
                    <a:lnTo>
                      <a:pt x="197644" y="571500"/>
                    </a:lnTo>
                    <a:lnTo>
                      <a:pt x="207169" y="616744"/>
                    </a:lnTo>
                    <a:lnTo>
                      <a:pt x="221456" y="688181"/>
                    </a:lnTo>
                    <a:lnTo>
                      <a:pt x="204788" y="766762"/>
                    </a:lnTo>
                    <a:lnTo>
                      <a:pt x="188119" y="800100"/>
                    </a:lnTo>
                    <a:lnTo>
                      <a:pt x="150019" y="788194"/>
                    </a:lnTo>
                    <a:lnTo>
                      <a:pt x="128588" y="797719"/>
                    </a:lnTo>
                    <a:lnTo>
                      <a:pt x="107156" y="826294"/>
                    </a:lnTo>
                    <a:lnTo>
                      <a:pt x="90488" y="838200"/>
                    </a:lnTo>
                    <a:lnTo>
                      <a:pt x="28575" y="816769"/>
                    </a:lnTo>
                    <a:lnTo>
                      <a:pt x="2381" y="828675"/>
                    </a:lnTo>
                    <a:lnTo>
                      <a:pt x="0" y="852487"/>
                    </a:lnTo>
                    <a:lnTo>
                      <a:pt x="61913" y="926306"/>
                    </a:lnTo>
                    <a:lnTo>
                      <a:pt x="83344" y="935831"/>
                    </a:lnTo>
                    <a:lnTo>
                      <a:pt x="152400" y="938212"/>
                    </a:lnTo>
                    <a:lnTo>
                      <a:pt x="200025" y="964406"/>
                    </a:lnTo>
                    <a:lnTo>
                      <a:pt x="230981" y="1021556"/>
                    </a:lnTo>
                    <a:lnTo>
                      <a:pt x="257175" y="1071562"/>
                    </a:lnTo>
                    <a:lnTo>
                      <a:pt x="276225" y="1081087"/>
                    </a:lnTo>
                    <a:lnTo>
                      <a:pt x="330994" y="1059656"/>
                    </a:lnTo>
                    <a:lnTo>
                      <a:pt x="381000" y="1014412"/>
                    </a:lnTo>
                    <a:lnTo>
                      <a:pt x="471488" y="952500"/>
                    </a:lnTo>
                    <a:lnTo>
                      <a:pt x="554831" y="926306"/>
                    </a:lnTo>
                    <a:lnTo>
                      <a:pt x="638175" y="931069"/>
                    </a:lnTo>
                    <a:lnTo>
                      <a:pt x="666750" y="942975"/>
                    </a:lnTo>
                    <a:cubicBezTo>
                      <a:pt x="667544" y="964406"/>
                      <a:pt x="668337" y="985838"/>
                      <a:pt x="669131" y="1007269"/>
                    </a:cubicBezTo>
                    <a:lnTo>
                      <a:pt x="697706" y="1028700"/>
                    </a:lnTo>
                    <a:lnTo>
                      <a:pt x="726281" y="1004887"/>
                    </a:lnTo>
                    <a:lnTo>
                      <a:pt x="745331" y="973931"/>
                    </a:lnTo>
                    <a:lnTo>
                      <a:pt x="792956" y="973931"/>
                    </a:lnTo>
                    <a:lnTo>
                      <a:pt x="845344" y="931069"/>
                    </a:lnTo>
                    <a:lnTo>
                      <a:pt x="845344" y="904875"/>
                    </a:lnTo>
                    <a:lnTo>
                      <a:pt x="823913" y="876300"/>
                    </a:lnTo>
                    <a:lnTo>
                      <a:pt x="864394" y="804862"/>
                    </a:lnTo>
                    <a:lnTo>
                      <a:pt x="940594" y="773906"/>
                    </a:lnTo>
                    <a:lnTo>
                      <a:pt x="1066800" y="773906"/>
                    </a:lnTo>
                    <a:lnTo>
                      <a:pt x="1123950" y="795337"/>
                    </a:lnTo>
                    <a:lnTo>
                      <a:pt x="1138238" y="833437"/>
                    </a:lnTo>
                    <a:lnTo>
                      <a:pt x="1152525" y="869156"/>
                    </a:lnTo>
                    <a:lnTo>
                      <a:pt x="1202531" y="864394"/>
                    </a:lnTo>
                    <a:lnTo>
                      <a:pt x="1245394" y="812006"/>
                    </a:lnTo>
                    <a:lnTo>
                      <a:pt x="1247775" y="783431"/>
                    </a:lnTo>
                    <a:lnTo>
                      <a:pt x="1231106" y="742950"/>
                    </a:lnTo>
                    <a:lnTo>
                      <a:pt x="1269206" y="728662"/>
                    </a:lnTo>
                    <a:lnTo>
                      <a:pt x="1288256" y="690562"/>
                    </a:lnTo>
                    <a:lnTo>
                      <a:pt x="1290638" y="595312"/>
                    </a:lnTo>
                    <a:lnTo>
                      <a:pt x="1335881" y="564356"/>
                    </a:lnTo>
                    <a:lnTo>
                      <a:pt x="1381125" y="531019"/>
                    </a:lnTo>
                    <a:cubicBezTo>
                      <a:pt x="1381919" y="500856"/>
                      <a:pt x="1382712" y="470694"/>
                      <a:pt x="1383506" y="440531"/>
                    </a:cubicBezTo>
                    <a:lnTo>
                      <a:pt x="1423988" y="392906"/>
                    </a:lnTo>
                    <a:lnTo>
                      <a:pt x="1416844" y="354806"/>
                    </a:lnTo>
                    <a:lnTo>
                      <a:pt x="1347788" y="338137"/>
                    </a:lnTo>
                    <a:lnTo>
                      <a:pt x="1162050" y="126206"/>
                    </a:lnTo>
                    <a:lnTo>
                      <a:pt x="1131094" y="45244"/>
                    </a:lnTo>
                    <a:lnTo>
                      <a:pt x="1045369" y="35719"/>
                    </a:lnTo>
                    <a:lnTo>
                      <a:pt x="1016794" y="0"/>
                    </a:lnTo>
                    <a:lnTo>
                      <a:pt x="981075" y="28575"/>
                    </a:lnTo>
                    <a:lnTo>
                      <a:pt x="933450" y="90487"/>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手繪多邊形 32"/>
              <p:cNvSpPr/>
              <p:nvPr/>
            </p:nvSpPr>
            <p:spPr>
              <a:xfrm>
                <a:off x="3781426" y="4776788"/>
                <a:ext cx="4624387" cy="3076575"/>
              </a:xfrm>
              <a:custGeom>
                <a:avLst/>
                <a:gdLst>
                  <a:gd name="connsiteX0" fmla="*/ 1028700 w 4581525"/>
                  <a:gd name="connsiteY0" fmla="*/ 495300 h 3076575"/>
                  <a:gd name="connsiteX1" fmla="*/ 1095375 w 4581525"/>
                  <a:gd name="connsiteY1" fmla="*/ 504825 h 3076575"/>
                  <a:gd name="connsiteX2" fmla="*/ 1123950 w 4581525"/>
                  <a:gd name="connsiteY2" fmla="*/ 471487 h 3076575"/>
                  <a:gd name="connsiteX3" fmla="*/ 1123950 w 4581525"/>
                  <a:gd name="connsiteY3" fmla="*/ 447675 h 3076575"/>
                  <a:gd name="connsiteX4" fmla="*/ 1166812 w 4581525"/>
                  <a:gd name="connsiteY4" fmla="*/ 495300 h 3076575"/>
                  <a:gd name="connsiteX5" fmla="*/ 1228725 w 4581525"/>
                  <a:gd name="connsiteY5" fmla="*/ 514350 h 3076575"/>
                  <a:gd name="connsiteX6" fmla="*/ 1285875 w 4581525"/>
                  <a:gd name="connsiteY6" fmla="*/ 566737 h 3076575"/>
                  <a:gd name="connsiteX7" fmla="*/ 1804987 w 4581525"/>
                  <a:gd name="connsiteY7" fmla="*/ 1209675 h 3076575"/>
                  <a:gd name="connsiteX8" fmla="*/ 1909762 w 4581525"/>
                  <a:gd name="connsiteY8" fmla="*/ 1290637 h 3076575"/>
                  <a:gd name="connsiteX9" fmla="*/ 1976437 w 4581525"/>
                  <a:gd name="connsiteY9" fmla="*/ 1290637 h 3076575"/>
                  <a:gd name="connsiteX10" fmla="*/ 2333625 w 4581525"/>
                  <a:gd name="connsiteY10" fmla="*/ 1481137 h 3076575"/>
                  <a:gd name="connsiteX11" fmla="*/ 2524125 w 4581525"/>
                  <a:gd name="connsiteY11" fmla="*/ 1376362 h 3076575"/>
                  <a:gd name="connsiteX12" fmla="*/ 2571750 w 4581525"/>
                  <a:gd name="connsiteY12" fmla="*/ 1404937 h 3076575"/>
                  <a:gd name="connsiteX13" fmla="*/ 2662237 w 4581525"/>
                  <a:gd name="connsiteY13" fmla="*/ 1338262 h 3076575"/>
                  <a:gd name="connsiteX14" fmla="*/ 2728912 w 4581525"/>
                  <a:gd name="connsiteY14" fmla="*/ 1190625 h 3076575"/>
                  <a:gd name="connsiteX15" fmla="*/ 2667000 w 4581525"/>
                  <a:gd name="connsiteY15" fmla="*/ 1028700 h 3076575"/>
                  <a:gd name="connsiteX16" fmla="*/ 2600325 w 4581525"/>
                  <a:gd name="connsiteY16" fmla="*/ 966787 h 3076575"/>
                  <a:gd name="connsiteX17" fmla="*/ 2628900 w 4581525"/>
                  <a:gd name="connsiteY17" fmla="*/ 952500 h 3076575"/>
                  <a:gd name="connsiteX18" fmla="*/ 2714625 w 4581525"/>
                  <a:gd name="connsiteY18" fmla="*/ 995362 h 3076575"/>
                  <a:gd name="connsiteX19" fmla="*/ 2809875 w 4581525"/>
                  <a:gd name="connsiteY19" fmla="*/ 1004887 h 3076575"/>
                  <a:gd name="connsiteX20" fmla="*/ 2824162 w 4581525"/>
                  <a:gd name="connsiteY20" fmla="*/ 938212 h 3076575"/>
                  <a:gd name="connsiteX21" fmla="*/ 2843212 w 4581525"/>
                  <a:gd name="connsiteY21" fmla="*/ 938212 h 3076575"/>
                  <a:gd name="connsiteX22" fmla="*/ 2881312 w 4581525"/>
                  <a:gd name="connsiteY22" fmla="*/ 900112 h 3076575"/>
                  <a:gd name="connsiteX23" fmla="*/ 2990850 w 4581525"/>
                  <a:gd name="connsiteY23" fmla="*/ 895350 h 3076575"/>
                  <a:gd name="connsiteX24" fmla="*/ 3028950 w 4581525"/>
                  <a:gd name="connsiteY24" fmla="*/ 819150 h 3076575"/>
                  <a:gd name="connsiteX25" fmla="*/ 3028950 w 4581525"/>
                  <a:gd name="connsiteY25" fmla="*/ 738187 h 3076575"/>
                  <a:gd name="connsiteX26" fmla="*/ 2971800 w 4581525"/>
                  <a:gd name="connsiteY26" fmla="*/ 652462 h 3076575"/>
                  <a:gd name="connsiteX27" fmla="*/ 3019425 w 4581525"/>
                  <a:gd name="connsiteY27" fmla="*/ 647700 h 3076575"/>
                  <a:gd name="connsiteX28" fmla="*/ 3071812 w 4581525"/>
                  <a:gd name="connsiteY28" fmla="*/ 461962 h 3076575"/>
                  <a:gd name="connsiteX29" fmla="*/ 3062287 w 4581525"/>
                  <a:gd name="connsiteY29" fmla="*/ 400050 h 3076575"/>
                  <a:gd name="connsiteX30" fmla="*/ 3224212 w 4581525"/>
                  <a:gd name="connsiteY30" fmla="*/ 400050 h 3076575"/>
                  <a:gd name="connsiteX31" fmla="*/ 3352800 w 4581525"/>
                  <a:gd name="connsiteY31" fmla="*/ 338137 h 3076575"/>
                  <a:gd name="connsiteX32" fmla="*/ 3476625 w 4581525"/>
                  <a:gd name="connsiteY32" fmla="*/ 319087 h 3076575"/>
                  <a:gd name="connsiteX33" fmla="*/ 3562350 w 4581525"/>
                  <a:gd name="connsiteY33" fmla="*/ 285750 h 3076575"/>
                  <a:gd name="connsiteX34" fmla="*/ 3524250 w 4581525"/>
                  <a:gd name="connsiteY34" fmla="*/ 200025 h 3076575"/>
                  <a:gd name="connsiteX35" fmla="*/ 3533775 w 4581525"/>
                  <a:gd name="connsiteY35" fmla="*/ 133350 h 3076575"/>
                  <a:gd name="connsiteX36" fmla="*/ 3495675 w 4581525"/>
                  <a:gd name="connsiteY36" fmla="*/ 66675 h 3076575"/>
                  <a:gd name="connsiteX37" fmla="*/ 3514725 w 4581525"/>
                  <a:gd name="connsiteY37" fmla="*/ 0 h 3076575"/>
                  <a:gd name="connsiteX38" fmla="*/ 3548062 w 4581525"/>
                  <a:gd name="connsiteY38" fmla="*/ 19050 h 3076575"/>
                  <a:gd name="connsiteX39" fmla="*/ 3571875 w 4581525"/>
                  <a:gd name="connsiteY39" fmla="*/ 100012 h 3076575"/>
                  <a:gd name="connsiteX40" fmla="*/ 3638550 w 4581525"/>
                  <a:gd name="connsiteY40" fmla="*/ 152400 h 3076575"/>
                  <a:gd name="connsiteX41" fmla="*/ 3667125 w 4581525"/>
                  <a:gd name="connsiteY41" fmla="*/ 114300 h 3076575"/>
                  <a:gd name="connsiteX42" fmla="*/ 3762375 w 4581525"/>
                  <a:gd name="connsiteY42" fmla="*/ 80962 h 3076575"/>
                  <a:gd name="connsiteX43" fmla="*/ 3790950 w 4581525"/>
                  <a:gd name="connsiteY43" fmla="*/ 114300 h 3076575"/>
                  <a:gd name="connsiteX44" fmla="*/ 3829050 w 4581525"/>
                  <a:gd name="connsiteY44" fmla="*/ 100012 h 3076575"/>
                  <a:gd name="connsiteX45" fmla="*/ 3876675 w 4581525"/>
                  <a:gd name="connsiteY45" fmla="*/ 138112 h 3076575"/>
                  <a:gd name="connsiteX46" fmla="*/ 3852862 w 4581525"/>
                  <a:gd name="connsiteY46" fmla="*/ 166687 h 3076575"/>
                  <a:gd name="connsiteX47" fmla="*/ 3929062 w 4581525"/>
                  <a:gd name="connsiteY47" fmla="*/ 200025 h 3076575"/>
                  <a:gd name="connsiteX48" fmla="*/ 3881437 w 4581525"/>
                  <a:gd name="connsiteY48" fmla="*/ 228600 h 3076575"/>
                  <a:gd name="connsiteX49" fmla="*/ 3933825 w 4581525"/>
                  <a:gd name="connsiteY49" fmla="*/ 566737 h 3076575"/>
                  <a:gd name="connsiteX50" fmla="*/ 4010025 w 4581525"/>
                  <a:gd name="connsiteY50" fmla="*/ 628650 h 3076575"/>
                  <a:gd name="connsiteX51" fmla="*/ 4133850 w 4581525"/>
                  <a:gd name="connsiteY51" fmla="*/ 671512 h 3076575"/>
                  <a:gd name="connsiteX52" fmla="*/ 4167187 w 4581525"/>
                  <a:gd name="connsiteY52" fmla="*/ 695325 h 3076575"/>
                  <a:gd name="connsiteX53" fmla="*/ 4214812 w 4581525"/>
                  <a:gd name="connsiteY53" fmla="*/ 676275 h 3076575"/>
                  <a:gd name="connsiteX54" fmla="*/ 4310062 w 4581525"/>
                  <a:gd name="connsiteY54" fmla="*/ 733425 h 3076575"/>
                  <a:gd name="connsiteX55" fmla="*/ 4257675 w 4581525"/>
                  <a:gd name="connsiteY55" fmla="*/ 914400 h 3076575"/>
                  <a:gd name="connsiteX56" fmla="*/ 4276725 w 4581525"/>
                  <a:gd name="connsiteY56" fmla="*/ 1009650 h 3076575"/>
                  <a:gd name="connsiteX57" fmla="*/ 4319587 w 4581525"/>
                  <a:gd name="connsiteY57" fmla="*/ 1090612 h 3076575"/>
                  <a:gd name="connsiteX58" fmla="*/ 4343400 w 4581525"/>
                  <a:gd name="connsiteY58" fmla="*/ 1271587 h 3076575"/>
                  <a:gd name="connsiteX59" fmla="*/ 4333875 w 4581525"/>
                  <a:gd name="connsiteY59" fmla="*/ 1352550 h 3076575"/>
                  <a:gd name="connsiteX60" fmla="*/ 4391025 w 4581525"/>
                  <a:gd name="connsiteY60" fmla="*/ 1481137 h 3076575"/>
                  <a:gd name="connsiteX61" fmla="*/ 4462462 w 4581525"/>
                  <a:gd name="connsiteY61" fmla="*/ 1447800 h 3076575"/>
                  <a:gd name="connsiteX62" fmla="*/ 4548187 w 4581525"/>
                  <a:gd name="connsiteY62" fmla="*/ 1481137 h 3076575"/>
                  <a:gd name="connsiteX63" fmla="*/ 4581525 w 4581525"/>
                  <a:gd name="connsiteY63" fmla="*/ 1528762 h 3076575"/>
                  <a:gd name="connsiteX64" fmla="*/ 4424362 w 4581525"/>
                  <a:gd name="connsiteY64" fmla="*/ 1595437 h 3076575"/>
                  <a:gd name="connsiteX65" fmla="*/ 4386262 w 4581525"/>
                  <a:gd name="connsiteY65" fmla="*/ 1757362 h 3076575"/>
                  <a:gd name="connsiteX66" fmla="*/ 4343400 w 4581525"/>
                  <a:gd name="connsiteY66" fmla="*/ 1900237 h 3076575"/>
                  <a:gd name="connsiteX67" fmla="*/ 4367212 w 4581525"/>
                  <a:gd name="connsiteY67" fmla="*/ 1952625 h 3076575"/>
                  <a:gd name="connsiteX68" fmla="*/ 4395787 w 4581525"/>
                  <a:gd name="connsiteY68" fmla="*/ 2166937 h 3076575"/>
                  <a:gd name="connsiteX69" fmla="*/ 4486275 w 4581525"/>
                  <a:gd name="connsiteY69" fmla="*/ 2233612 h 3076575"/>
                  <a:gd name="connsiteX70" fmla="*/ 4524375 w 4581525"/>
                  <a:gd name="connsiteY70" fmla="*/ 2195512 h 3076575"/>
                  <a:gd name="connsiteX71" fmla="*/ 4452937 w 4581525"/>
                  <a:gd name="connsiteY71" fmla="*/ 2362200 h 3076575"/>
                  <a:gd name="connsiteX72" fmla="*/ 4467225 w 4581525"/>
                  <a:gd name="connsiteY72" fmla="*/ 2428875 h 3076575"/>
                  <a:gd name="connsiteX73" fmla="*/ 4467225 w 4581525"/>
                  <a:gd name="connsiteY73" fmla="*/ 2486025 h 3076575"/>
                  <a:gd name="connsiteX74" fmla="*/ 4410075 w 4581525"/>
                  <a:gd name="connsiteY74" fmla="*/ 2486025 h 3076575"/>
                  <a:gd name="connsiteX75" fmla="*/ 4319587 w 4581525"/>
                  <a:gd name="connsiteY75" fmla="*/ 2433637 h 3076575"/>
                  <a:gd name="connsiteX76" fmla="*/ 4224337 w 4581525"/>
                  <a:gd name="connsiteY76" fmla="*/ 2486025 h 3076575"/>
                  <a:gd name="connsiteX77" fmla="*/ 4181475 w 4581525"/>
                  <a:gd name="connsiteY77" fmla="*/ 2509837 h 3076575"/>
                  <a:gd name="connsiteX78" fmla="*/ 4181475 w 4581525"/>
                  <a:gd name="connsiteY78" fmla="*/ 2566987 h 3076575"/>
                  <a:gd name="connsiteX79" fmla="*/ 4195762 w 4581525"/>
                  <a:gd name="connsiteY79" fmla="*/ 2624137 h 3076575"/>
                  <a:gd name="connsiteX80" fmla="*/ 4195762 w 4581525"/>
                  <a:gd name="connsiteY80" fmla="*/ 2695575 h 3076575"/>
                  <a:gd name="connsiteX81" fmla="*/ 4219575 w 4581525"/>
                  <a:gd name="connsiteY81" fmla="*/ 2705100 h 3076575"/>
                  <a:gd name="connsiteX82" fmla="*/ 4219575 w 4581525"/>
                  <a:gd name="connsiteY82" fmla="*/ 2767012 h 3076575"/>
                  <a:gd name="connsiteX83" fmla="*/ 4148137 w 4581525"/>
                  <a:gd name="connsiteY83" fmla="*/ 2795587 h 3076575"/>
                  <a:gd name="connsiteX84" fmla="*/ 4014787 w 4581525"/>
                  <a:gd name="connsiteY84" fmla="*/ 2771775 h 3076575"/>
                  <a:gd name="connsiteX85" fmla="*/ 3929062 w 4581525"/>
                  <a:gd name="connsiteY85" fmla="*/ 2819400 h 3076575"/>
                  <a:gd name="connsiteX86" fmla="*/ 3929062 w 4581525"/>
                  <a:gd name="connsiteY86" fmla="*/ 2928937 h 3076575"/>
                  <a:gd name="connsiteX87" fmla="*/ 3833812 w 4581525"/>
                  <a:gd name="connsiteY87" fmla="*/ 2986087 h 3076575"/>
                  <a:gd name="connsiteX88" fmla="*/ 3748087 w 4581525"/>
                  <a:gd name="connsiteY88" fmla="*/ 2976562 h 3076575"/>
                  <a:gd name="connsiteX89" fmla="*/ 3676650 w 4581525"/>
                  <a:gd name="connsiteY89" fmla="*/ 3024187 h 3076575"/>
                  <a:gd name="connsiteX90" fmla="*/ 3643312 w 4581525"/>
                  <a:gd name="connsiteY90" fmla="*/ 3043237 h 3076575"/>
                  <a:gd name="connsiteX91" fmla="*/ 3509962 w 4581525"/>
                  <a:gd name="connsiteY91" fmla="*/ 3033712 h 3076575"/>
                  <a:gd name="connsiteX92" fmla="*/ 3505200 w 4581525"/>
                  <a:gd name="connsiteY92" fmla="*/ 3057525 h 3076575"/>
                  <a:gd name="connsiteX93" fmla="*/ 3300412 w 4581525"/>
                  <a:gd name="connsiteY93" fmla="*/ 3076575 h 3076575"/>
                  <a:gd name="connsiteX94" fmla="*/ 3252787 w 4581525"/>
                  <a:gd name="connsiteY94" fmla="*/ 3000375 h 3076575"/>
                  <a:gd name="connsiteX95" fmla="*/ 3405187 w 4581525"/>
                  <a:gd name="connsiteY95" fmla="*/ 3028950 h 3076575"/>
                  <a:gd name="connsiteX96" fmla="*/ 3419475 w 4581525"/>
                  <a:gd name="connsiteY96" fmla="*/ 2976562 h 3076575"/>
                  <a:gd name="connsiteX97" fmla="*/ 3295650 w 4581525"/>
                  <a:gd name="connsiteY97" fmla="*/ 2957512 h 3076575"/>
                  <a:gd name="connsiteX98" fmla="*/ 3305175 w 4581525"/>
                  <a:gd name="connsiteY98" fmla="*/ 2928937 h 3076575"/>
                  <a:gd name="connsiteX99" fmla="*/ 3357562 w 4581525"/>
                  <a:gd name="connsiteY99" fmla="*/ 2943225 h 3076575"/>
                  <a:gd name="connsiteX100" fmla="*/ 3452812 w 4581525"/>
                  <a:gd name="connsiteY100" fmla="*/ 2957512 h 3076575"/>
                  <a:gd name="connsiteX101" fmla="*/ 3409950 w 4581525"/>
                  <a:gd name="connsiteY101" fmla="*/ 2747962 h 3076575"/>
                  <a:gd name="connsiteX102" fmla="*/ 3390900 w 4581525"/>
                  <a:gd name="connsiteY102" fmla="*/ 2609850 h 3076575"/>
                  <a:gd name="connsiteX103" fmla="*/ 3305175 w 4581525"/>
                  <a:gd name="connsiteY103" fmla="*/ 2590800 h 3076575"/>
                  <a:gd name="connsiteX104" fmla="*/ 3038475 w 4581525"/>
                  <a:gd name="connsiteY104" fmla="*/ 2495550 h 3076575"/>
                  <a:gd name="connsiteX105" fmla="*/ 2943225 w 4581525"/>
                  <a:gd name="connsiteY105" fmla="*/ 2371725 h 3076575"/>
                  <a:gd name="connsiteX106" fmla="*/ 2914650 w 4581525"/>
                  <a:gd name="connsiteY106" fmla="*/ 2338387 h 3076575"/>
                  <a:gd name="connsiteX107" fmla="*/ 2790825 w 4581525"/>
                  <a:gd name="connsiteY107" fmla="*/ 2243137 h 3076575"/>
                  <a:gd name="connsiteX108" fmla="*/ 2733675 w 4581525"/>
                  <a:gd name="connsiteY108" fmla="*/ 2209800 h 3076575"/>
                  <a:gd name="connsiteX109" fmla="*/ 2714625 w 4581525"/>
                  <a:gd name="connsiteY109" fmla="*/ 2147887 h 3076575"/>
                  <a:gd name="connsiteX110" fmla="*/ 2657475 w 4581525"/>
                  <a:gd name="connsiteY110" fmla="*/ 2195512 h 3076575"/>
                  <a:gd name="connsiteX111" fmla="*/ 2395537 w 4581525"/>
                  <a:gd name="connsiteY111" fmla="*/ 2162175 h 3076575"/>
                  <a:gd name="connsiteX112" fmla="*/ 2124075 w 4581525"/>
                  <a:gd name="connsiteY112" fmla="*/ 2200275 h 3076575"/>
                  <a:gd name="connsiteX113" fmla="*/ 2062162 w 4581525"/>
                  <a:gd name="connsiteY113" fmla="*/ 2205037 h 3076575"/>
                  <a:gd name="connsiteX114" fmla="*/ 1743075 w 4581525"/>
                  <a:gd name="connsiteY114" fmla="*/ 2295525 h 3076575"/>
                  <a:gd name="connsiteX115" fmla="*/ 1643062 w 4581525"/>
                  <a:gd name="connsiteY115" fmla="*/ 2305050 h 3076575"/>
                  <a:gd name="connsiteX116" fmla="*/ 1543050 w 4581525"/>
                  <a:gd name="connsiteY116" fmla="*/ 2457450 h 3076575"/>
                  <a:gd name="connsiteX117" fmla="*/ 1509712 w 4581525"/>
                  <a:gd name="connsiteY117" fmla="*/ 2486025 h 3076575"/>
                  <a:gd name="connsiteX118" fmla="*/ 1190625 w 4581525"/>
                  <a:gd name="connsiteY118" fmla="*/ 2714625 h 3076575"/>
                  <a:gd name="connsiteX119" fmla="*/ 1047750 w 4581525"/>
                  <a:gd name="connsiteY119" fmla="*/ 2971800 h 3076575"/>
                  <a:gd name="connsiteX120" fmla="*/ 952500 w 4581525"/>
                  <a:gd name="connsiteY120" fmla="*/ 3038475 h 3076575"/>
                  <a:gd name="connsiteX121" fmla="*/ 876300 w 4581525"/>
                  <a:gd name="connsiteY121" fmla="*/ 3014662 h 3076575"/>
                  <a:gd name="connsiteX122" fmla="*/ 828675 w 4581525"/>
                  <a:gd name="connsiteY122" fmla="*/ 3043237 h 3076575"/>
                  <a:gd name="connsiteX123" fmla="*/ 752475 w 4581525"/>
                  <a:gd name="connsiteY123" fmla="*/ 3019425 h 3076575"/>
                  <a:gd name="connsiteX124" fmla="*/ 704850 w 4581525"/>
                  <a:gd name="connsiteY124" fmla="*/ 2947987 h 3076575"/>
                  <a:gd name="connsiteX125" fmla="*/ 633412 w 4581525"/>
                  <a:gd name="connsiteY125" fmla="*/ 2914650 h 3076575"/>
                  <a:gd name="connsiteX126" fmla="*/ 614362 w 4581525"/>
                  <a:gd name="connsiteY126" fmla="*/ 2871787 h 3076575"/>
                  <a:gd name="connsiteX127" fmla="*/ 561975 w 4581525"/>
                  <a:gd name="connsiteY127" fmla="*/ 2871787 h 3076575"/>
                  <a:gd name="connsiteX128" fmla="*/ 452437 w 4581525"/>
                  <a:gd name="connsiteY128" fmla="*/ 2700337 h 3076575"/>
                  <a:gd name="connsiteX129" fmla="*/ 314325 w 4581525"/>
                  <a:gd name="connsiteY129" fmla="*/ 2647950 h 3076575"/>
                  <a:gd name="connsiteX130" fmla="*/ 176212 w 4581525"/>
                  <a:gd name="connsiteY130" fmla="*/ 2447925 h 3076575"/>
                  <a:gd name="connsiteX131" fmla="*/ 185737 w 4581525"/>
                  <a:gd name="connsiteY131" fmla="*/ 2400300 h 3076575"/>
                  <a:gd name="connsiteX132" fmla="*/ 133350 w 4581525"/>
                  <a:gd name="connsiteY132" fmla="*/ 2362200 h 3076575"/>
                  <a:gd name="connsiteX133" fmla="*/ 114300 w 4581525"/>
                  <a:gd name="connsiteY133" fmla="*/ 2324100 h 3076575"/>
                  <a:gd name="connsiteX134" fmla="*/ 76200 w 4581525"/>
                  <a:gd name="connsiteY134" fmla="*/ 2290762 h 3076575"/>
                  <a:gd name="connsiteX135" fmla="*/ 19050 w 4581525"/>
                  <a:gd name="connsiteY135" fmla="*/ 2214562 h 3076575"/>
                  <a:gd name="connsiteX136" fmla="*/ 0 w 4581525"/>
                  <a:gd name="connsiteY136" fmla="*/ 2105025 h 3076575"/>
                  <a:gd name="connsiteX137" fmla="*/ 42862 w 4581525"/>
                  <a:gd name="connsiteY137" fmla="*/ 2100262 h 3076575"/>
                  <a:gd name="connsiteX138" fmla="*/ 57150 w 4581525"/>
                  <a:gd name="connsiteY138" fmla="*/ 2095500 h 3076575"/>
                  <a:gd name="connsiteX139" fmla="*/ 133350 w 4581525"/>
                  <a:gd name="connsiteY139" fmla="*/ 2109787 h 3076575"/>
                  <a:gd name="connsiteX140" fmla="*/ 204787 w 4581525"/>
                  <a:gd name="connsiteY140" fmla="*/ 2133600 h 3076575"/>
                  <a:gd name="connsiteX141" fmla="*/ 295275 w 4581525"/>
                  <a:gd name="connsiteY141" fmla="*/ 2224087 h 3076575"/>
                  <a:gd name="connsiteX142" fmla="*/ 433387 w 4581525"/>
                  <a:gd name="connsiteY142" fmla="*/ 2219325 h 3076575"/>
                  <a:gd name="connsiteX143" fmla="*/ 457200 w 4581525"/>
                  <a:gd name="connsiteY143" fmla="*/ 2185987 h 3076575"/>
                  <a:gd name="connsiteX144" fmla="*/ 509587 w 4581525"/>
                  <a:gd name="connsiteY144" fmla="*/ 2124075 h 3076575"/>
                  <a:gd name="connsiteX145" fmla="*/ 561975 w 4581525"/>
                  <a:gd name="connsiteY145" fmla="*/ 2047875 h 3076575"/>
                  <a:gd name="connsiteX146" fmla="*/ 576262 w 4581525"/>
                  <a:gd name="connsiteY146" fmla="*/ 1990725 h 3076575"/>
                  <a:gd name="connsiteX147" fmla="*/ 676275 w 4581525"/>
                  <a:gd name="connsiteY147" fmla="*/ 1966912 h 3076575"/>
                  <a:gd name="connsiteX148" fmla="*/ 747712 w 4581525"/>
                  <a:gd name="connsiteY148" fmla="*/ 1990725 h 3076575"/>
                  <a:gd name="connsiteX149" fmla="*/ 862012 w 4581525"/>
                  <a:gd name="connsiteY149" fmla="*/ 1985962 h 3076575"/>
                  <a:gd name="connsiteX150" fmla="*/ 862012 w 4581525"/>
                  <a:gd name="connsiteY150" fmla="*/ 1985962 h 3076575"/>
                  <a:gd name="connsiteX151" fmla="*/ 771525 w 4581525"/>
                  <a:gd name="connsiteY151" fmla="*/ 1928812 h 3076575"/>
                  <a:gd name="connsiteX152" fmla="*/ 776287 w 4581525"/>
                  <a:gd name="connsiteY152" fmla="*/ 1647825 h 3076575"/>
                  <a:gd name="connsiteX153" fmla="*/ 804862 w 4581525"/>
                  <a:gd name="connsiteY153" fmla="*/ 1533525 h 3076575"/>
                  <a:gd name="connsiteX154" fmla="*/ 757237 w 4581525"/>
                  <a:gd name="connsiteY154" fmla="*/ 1343025 h 3076575"/>
                  <a:gd name="connsiteX155" fmla="*/ 771525 w 4581525"/>
                  <a:gd name="connsiteY155" fmla="*/ 1300162 h 3076575"/>
                  <a:gd name="connsiteX156" fmla="*/ 762000 w 4581525"/>
                  <a:gd name="connsiteY156" fmla="*/ 1147762 h 3076575"/>
                  <a:gd name="connsiteX157" fmla="*/ 800100 w 4581525"/>
                  <a:gd name="connsiteY157" fmla="*/ 1100137 h 3076575"/>
                  <a:gd name="connsiteX158" fmla="*/ 690562 w 4581525"/>
                  <a:gd name="connsiteY158" fmla="*/ 1014412 h 3076575"/>
                  <a:gd name="connsiteX159" fmla="*/ 600075 w 4581525"/>
                  <a:gd name="connsiteY159" fmla="*/ 962025 h 3076575"/>
                  <a:gd name="connsiteX160" fmla="*/ 538162 w 4581525"/>
                  <a:gd name="connsiteY160" fmla="*/ 852487 h 3076575"/>
                  <a:gd name="connsiteX161" fmla="*/ 490537 w 4581525"/>
                  <a:gd name="connsiteY161" fmla="*/ 800100 h 3076575"/>
                  <a:gd name="connsiteX162" fmla="*/ 557212 w 4581525"/>
                  <a:gd name="connsiteY162" fmla="*/ 757237 h 3076575"/>
                  <a:gd name="connsiteX163" fmla="*/ 600075 w 4581525"/>
                  <a:gd name="connsiteY163" fmla="*/ 657225 h 3076575"/>
                  <a:gd name="connsiteX164" fmla="*/ 652462 w 4581525"/>
                  <a:gd name="connsiteY164" fmla="*/ 619125 h 3076575"/>
                  <a:gd name="connsiteX165" fmla="*/ 714375 w 4581525"/>
                  <a:gd name="connsiteY165" fmla="*/ 595312 h 3076575"/>
                  <a:gd name="connsiteX166" fmla="*/ 842962 w 4581525"/>
                  <a:gd name="connsiteY166" fmla="*/ 590550 h 3076575"/>
                  <a:gd name="connsiteX167" fmla="*/ 1028700 w 4581525"/>
                  <a:gd name="connsiteY167" fmla="*/ 495300 h 3076575"/>
                  <a:gd name="connsiteX0" fmla="*/ 1028700 w 4581525"/>
                  <a:gd name="connsiteY0" fmla="*/ 495300 h 3076575"/>
                  <a:gd name="connsiteX1" fmla="*/ 1095375 w 4581525"/>
                  <a:gd name="connsiteY1" fmla="*/ 504825 h 3076575"/>
                  <a:gd name="connsiteX2" fmla="*/ 1123950 w 4581525"/>
                  <a:gd name="connsiteY2" fmla="*/ 471487 h 3076575"/>
                  <a:gd name="connsiteX3" fmla="*/ 1123950 w 4581525"/>
                  <a:gd name="connsiteY3" fmla="*/ 447675 h 3076575"/>
                  <a:gd name="connsiteX4" fmla="*/ 1166812 w 4581525"/>
                  <a:gd name="connsiteY4" fmla="*/ 495300 h 3076575"/>
                  <a:gd name="connsiteX5" fmla="*/ 1228725 w 4581525"/>
                  <a:gd name="connsiteY5" fmla="*/ 514350 h 3076575"/>
                  <a:gd name="connsiteX6" fmla="*/ 1285875 w 4581525"/>
                  <a:gd name="connsiteY6" fmla="*/ 566737 h 3076575"/>
                  <a:gd name="connsiteX7" fmla="*/ 1804987 w 4581525"/>
                  <a:gd name="connsiteY7" fmla="*/ 1209675 h 3076575"/>
                  <a:gd name="connsiteX8" fmla="*/ 1909762 w 4581525"/>
                  <a:gd name="connsiteY8" fmla="*/ 1290637 h 3076575"/>
                  <a:gd name="connsiteX9" fmla="*/ 1976437 w 4581525"/>
                  <a:gd name="connsiteY9" fmla="*/ 1290637 h 3076575"/>
                  <a:gd name="connsiteX10" fmla="*/ 2333625 w 4581525"/>
                  <a:gd name="connsiteY10" fmla="*/ 1481137 h 3076575"/>
                  <a:gd name="connsiteX11" fmla="*/ 2524125 w 4581525"/>
                  <a:gd name="connsiteY11" fmla="*/ 1376362 h 3076575"/>
                  <a:gd name="connsiteX12" fmla="*/ 2571750 w 4581525"/>
                  <a:gd name="connsiteY12" fmla="*/ 1404937 h 3076575"/>
                  <a:gd name="connsiteX13" fmla="*/ 2662237 w 4581525"/>
                  <a:gd name="connsiteY13" fmla="*/ 1338262 h 3076575"/>
                  <a:gd name="connsiteX14" fmla="*/ 2728912 w 4581525"/>
                  <a:gd name="connsiteY14" fmla="*/ 1190625 h 3076575"/>
                  <a:gd name="connsiteX15" fmla="*/ 2667000 w 4581525"/>
                  <a:gd name="connsiteY15" fmla="*/ 1028700 h 3076575"/>
                  <a:gd name="connsiteX16" fmla="*/ 2600325 w 4581525"/>
                  <a:gd name="connsiteY16" fmla="*/ 966787 h 3076575"/>
                  <a:gd name="connsiteX17" fmla="*/ 2628900 w 4581525"/>
                  <a:gd name="connsiteY17" fmla="*/ 952500 h 3076575"/>
                  <a:gd name="connsiteX18" fmla="*/ 2714625 w 4581525"/>
                  <a:gd name="connsiteY18" fmla="*/ 995362 h 3076575"/>
                  <a:gd name="connsiteX19" fmla="*/ 2809875 w 4581525"/>
                  <a:gd name="connsiteY19" fmla="*/ 1004887 h 3076575"/>
                  <a:gd name="connsiteX20" fmla="*/ 2824162 w 4581525"/>
                  <a:gd name="connsiteY20" fmla="*/ 938212 h 3076575"/>
                  <a:gd name="connsiteX21" fmla="*/ 2843212 w 4581525"/>
                  <a:gd name="connsiteY21" fmla="*/ 938212 h 3076575"/>
                  <a:gd name="connsiteX22" fmla="*/ 2881312 w 4581525"/>
                  <a:gd name="connsiteY22" fmla="*/ 900112 h 3076575"/>
                  <a:gd name="connsiteX23" fmla="*/ 2990850 w 4581525"/>
                  <a:gd name="connsiteY23" fmla="*/ 895350 h 3076575"/>
                  <a:gd name="connsiteX24" fmla="*/ 3028950 w 4581525"/>
                  <a:gd name="connsiteY24" fmla="*/ 819150 h 3076575"/>
                  <a:gd name="connsiteX25" fmla="*/ 3028950 w 4581525"/>
                  <a:gd name="connsiteY25" fmla="*/ 738187 h 3076575"/>
                  <a:gd name="connsiteX26" fmla="*/ 2971800 w 4581525"/>
                  <a:gd name="connsiteY26" fmla="*/ 652462 h 3076575"/>
                  <a:gd name="connsiteX27" fmla="*/ 3019425 w 4581525"/>
                  <a:gd name="connsiteY27" fmla="*/ 647700 h 3076575"/>
                  <a:gd name="connsiteX28" fmla="*/ 3071812 w 4581525"/>
                  <a:gd name="connsiteY28" fmla="*/ 461962 h 3076575"/>
                  <a:gd name="connsiteX29" fmla="*/ 3062287 w 4581525"/>
                  <a:gd name="connsiteY29" fmla="*/ 400050 h 3076575"/>
                  <a:gd name="connsiteX30" fmla="*/ 3224212 w 4581525"/>
                  <a:gd name="connsiteY30" fmla="*/ 400050 h 3076575"/>
                  <a:gd name="connsiteX31" fmla="*/ 3352800 w 4581525"/>
                  <a:gd name="connsiteY31" fmla="*/ 338137 h 3076575"/>
                  <a:gd name="connsiteX32" fmla="*/ 3476625 w 4581525"/>
                  <a:gd name="connsiteY32" fmla="*/ 319087 h 3076575"/>
                  <a:gd name="connsiteX33" fmla="*/ 3562350 w 4581525"/>
                  <a:gd name="connsiteY33" fmla="*/ 285750 h 3076575"/>
                  <a:gd name="connsiteX34" fmla="*/ 3524250 w 4581525"/>
                  <a:gd name="connsiteY34" fmla="*/ 200025 h 3076575"/>
                  <a:gd name="connsiteX35" fmla="*/ 3533775 w 4581525"/>
                  <a:gd name="connsiteY35" fmla="*/ 133350 h 3076575"/>
                  <a:gd name="connsiteX36" fmla="*/ 3495675 w 4581525"/>
                  <a:gd name="connsiteY36" fmla="*/ 66675 h 3076575"/>
                  <a:gd name="connsiteX37" fmla="*/ 3514725 w 4581525"/>
                  <a:gd name="connsiteY37" fmla="*/ 0 h 3076575"/>
                  <a:gd name="connsiteX38" fmla="*/ 3548062 w 4581525"/>
                  <a:gd name="connsiteY38" fmla="*/ 19050 h 3076575"/>
                  <a:gd name="connsiteX39" fmla="*/ 3571875 w 4581525"/>
                  <a:gd name="connsiteY39" fmla="*/ 100012 h 3076575"/>
                  <a:gd name="connsiteX40" fmla="*/ 3638550 w 4581525"/>
                  <a:gd name="connsiteY40" fmla="*/ 152400 h 3076575"/>
                  <a:gd name="connsiteX41" fmla="*/ 3667125 w 4581525"/>
                  <a:gd name="connsiteY41" fmla="*/ 114300 h 3076575"/>
                  <a:gd name="connsiteX42" fmla="*/ 3762375 w 4581525"/>
                  <a:gd name="connsiteY42" fmla="*/ 80962 h 3076575"/>
                  <a:gd name="connsiteX43" fmla="*/ 3790950 w 4581525"/>
                  <a:gd name="connsiteY43" fmla="*/ 114300 h 3076575"/>
                  <a:gd name="connsiteX44" fmla="*/ 3829050 w 4581525"/>
                  <a:gd name="connsiteY44" fmla="*/ 100012 h 3076575"/>
                  <a:gd name="connsiteX45" fmla="*/ 3876675 w 4581525"/>
                  <a:gd name="connsiteY45" fmla="*/ 138112 h 3076575"/>
                  <a:gd name="connsiteX46" fmla="*/ 3852862 w 4581525"/>
                  <a:gd name="connsiteY46" fmla="*/ 166687 h 3076575"/>
                  <a:gd name="connsiteX47" fmla="*/ 3929062 w 4581525"/>
                  <a:gd name="connsiteY47" fmla="*/ 200025 h 3076575"/>
                  <a:gd name="connsiteX48" fmla="*/ 3881437 w 4581525"/>
                  <a:gd name="connsiteY48" fmla="*/ 228600 h 3076575"/>
                  <a:gd name="connsiteX49" fmla="*/ 3933825 w 4581525"/>
                  <a:gd name="connsiteY49" fmla="*/ 566737 h 3076575"/>
                  <a:gd name="connsiteX50" fmla="*/ 4010025 w 4581525"/>
                  <a:gd name="connsiteY50" fmla="*/ 628650 h 3076575"/>
                  <a:gd name="connsiteX51" fmla="*/ 4133850 w 4581525"/>
                  <a:gd name="connsiteY51" fmla="*/ 671512 h 3076575"/>
                  <a:gd name="connsiteX52" fmla="*/ 4167187 w 4581525"/>
                  <a:gd name="connsiteY52" fmla="*/ 695325 h 3076575"/>
                  <a:gd name="connsiteX53" fmla="*/ 4214812 w 4581525"/>
                  <a:gd name="connsiteY53" fmla="*/ 676275 h 3076575"/>
                  <a:gd name="connsiteX54" fmla="*/ 4310062 w 4581525"/>
                  <a:gd name="connsiteY54" fmla="*/ 733425 h 3076575"/>
                  <a:gd name="connsiteX55" fmla="*/ 4257675 w 4581525"/>
                  <a:gd name="connsiteY55" fmla="*/ 914400 h 3076575"/>
                  <a:gd name="connsiteX56" fmla="*/ 4276725 w 4581525"/>
                  <a:gd name="connsiteY56" fmla="*/ 1009650 h 3076575"/>
                  <a:gd name="connsiteX57" fmla="*/ 4319587 w 4581525"/>
                  <a:gd name="connsiteY57" fmla="*/ 1090612 h 3076575"/>
                  <a:gd name="connsiteX58" fmla="*/ 4343400 w 4581525"/>
                  <a:gd name="connsiteY58" fmla="*/ 1271587 h 3076575"/>
                  <a:gd name="connsiteX59" fmla="*/ 4333875 w 4581525"/>
                  <a:gd name="connsiteY59" fmla="*/ 1352550 h 3076575"/>
                  <a:gd name="connsiteX60" fmla="*/ 4391025 w 4581525"/>
                  <a:gd name="connsiteY60" fmla="*/ 1481137 h 3076575"/>
                  <a:gd name="connsiteX61" fmla="*/ 4462462 w 4581525"/>
                  <a:gd name="connsiteY61" fmla="*/ 1447800 h 3076575"/>
                  <a:gd name="connsiteX62" fmla="*/ 4548187 w 4581525"/>
                  <a:gd name="connsiteY62" fmla="*/ 1481137 h 3076575"/>
                  <a:gd name="connsiteX63" fmla="*/ 4581525 w 4581525"/>
                  <a:gd name="connsiteY63" fmla="*/ 1528762 h 3076575"/>
                  <a:gd name="connsiteX64" fmla="*/ 4424362 w 4581525"/>
                  <a:gd name="connsiteY64" fmla="*/ 1595437 h 3076575"/>
                  <a:gd name="connsiteX65" fmla="*/ 4386262 w 4581525"/>
                  <a:gd name="connsiteY65" fmla="*/ 1757362 h 3076575"/>
                  <a:gd name="connsiteX66" fmla="*/ 4343400 w 4581525"/>
                  <a:gd name="connsiteY66" fmla="*/ 1900237 h 3076575"/>
                  <a:gd name="connsiteX67" fmla="*/ 4367212 w 4581525"/>
                  <a:gd name="connsiteY67" fmla="*/ 1952625 h 3076575"/>
                  <a:gd name="connsiteX68" fmla="*/ 4395787 w 4581525"/>
                  <a:gd name="connsiteY68" fmla="*/ 2166937 h 3076575"/>
                  <a:gd name="connsiteX69" fmla="*/ 4486275 w 4581525"/>
                  <a:gd name="connsiteY69" fmla="*/ 2233612 h 3076575"/>
                  <a:gd name="connsiteX70" fmla="*/ 4524375 w 4581525"/>
                  <a:gd name="connsiteY70" fmla="*/ 2195512 h 3076575"/>
                  <a:gd name="connsiteX71" fmla="*/ 4452937 w 4581525"/>
                  <a:gd name="connsiteY71" fmla="*/ 2362200 h 3076575"/>
                  <a:gd name="connsiteX72" fmla="*/ 4467225 w 4581525"/>
                  <a:gd name="connsiteY72" fmla="*/ 2428875 h 3076575"/>
                  <a:gd name="connsiteX73" fmla="*/ 4467225 w 4581525"/>
                  <a:gd name="connsiteY73" fmla="*/ 2486025 h 3076575"/>
                  <a:gd name="connsiteX74" fmla="*/ 4410075 w 4581525"/>
                  <a:gd name="connsiteY74" fmla="*/ 2486025 h 3076575"/>
                  <a:gd name="connsiteX75" fmla="*/ 4319587 w 4581525"/>
                  <a:gd name="connsiteY75" fmla="*/ 2433637 h 3076575"/>
                  <a:gd name="connsiteX76" fmla="*/ 4224337 w 4581525"/>
                  <a:gd name="connsiteY76" fmla="*/ 2486025 h 3076575"/>
                  <a:gd name="connsiteX77" fmla="*/ 4181475 w 4581525"/>
                  <a:gd name="connsiteY77" fmla="*/ 2509837 h 3076575"/>
                  <a:gd name="connsiteX78" fmla="*/ 4181475 w 4581525"/>
                  <a:gd name="connsiteY78" fmla="*/ 2566987 h 3076575"/>
                  <a:gd name="connsiteX79" fmla="*/ 4195762 w 4581525"/>
                  <a:gd name="connsiteY79" fmla="*/ 2624137 h 3076575"/>
                  <a:gd name="connsiteX80" fmla="*/ 4195762 w 4581525"/>
                  <a:gd name="connsiteY80" fmla="*/ 2695575 h 3076575"/>
                  <a:gd name="connsiteX81" fmla="*/ 4219575 w 4581525"/>
                  <a:gd name="connsiteY81" fmla="*/ 2705100 h 3076575"/>
                  <a:gd name="connsiteX82" fmla="*/ 4219575 w 4581525"/>
                  <a:gd name="connsiteY82" fmla="*/ 2767012 h 3076575"/>
                  <a:gd name="connsiteX83" fmla="*/ 4148137 w 4581525"/>
                  <a:gd name="connsiteY83" fmla="*/ 2795587 h 3076575"/>
                  <a:gd name="connsiteX84" fmla="*/ 4014787 w 4581525"/>
                  <a:gd name="connsiteY84" fmla="*/ 2771775 h 3076575"/>
                  <a:gd name="connsiteX85" fmla="*/ 3929062 w 4581525"/>
                  <a:gd name="connsiteY85" fmla="*/ 2819400 h 3076575"/>
                  <a:gd name="connsiteX86" fmla="*/ 3929062 w 4581525"/>
                  <a:gd name="connsiteY86" fmla="*/ 2928937 h 3076575"/>
                  <a:gd name="connsiteX87" fmla="*/ 3833812 w 4581525"/>
                  <a:gd name="connsiteY87" fmla="*/ 2986087 h 3076575"/>
                  <a:gd name="connsiteX88" fmla="*/ 3748087 w 4581525"/>
                  <a:gd name="connsiteY88" fmla="*/ 2976562 h 3076575"/>
                  <a:gd name="connsiteX89" fmla="*/ 3676650 w 4581525"/>
                  <a:gd name="connsiteY89" fmla="*/ 3024187 h 3076575"/>
                  <a:gd name="connsiteX90" fmla="*/ 3643312 w 4581525"/>
                  <a:gd name="connsiteY90" fmla="*/ 3043237 h 3076575"/>
                  <a:gd name="connsiteX91" fmla="*/ 3509962 w 4581525"/>
                  <a:gd name="connsiteY91" fmla="*/ 3033712 h 3076575"/>
                  <a:gd name="connsiteX92" fmla="*/ 3505200 w 4581525"/>
                  <a:gd name="connsiteY92" fmla="*/ 3057525 h 3076575"/>
                  <a:gd name="connsiteX93" fmla="*/ 3300412 w 4581525"/>
                  <a:gd name="connsiteY93" fmla="*/ 3076575 h 3076575"/>
                  <a:gd name="connsiteX94" fmla="*/ 3252787 w 4581525"/>
                  <a:gd name="connsiteY94" fmla="*/ 3000375 h 3076575"/>
                  <a:gd name="connsiteX95" fmla="*/ 3405187 w 4581525"/>
                  <a:gd name="connsiteY95" fmla="*/ 3028950 h 3076575"/>
                  <a:gd name="connsiteX96" fmla="*/ 3419475 w 4581525"/>
                  <a:gd name="connsiteY96" fmla="*/ 2976562 h 3076575"/>
                  <a:gd name="connsiteX97" fmla="*/ 3295650 w 4581525"/>
                  <a:gd name="connsiteY97" fmla="*/ 2957512 h 3076575"/>
                  <a:gd name="connsiteX98" fmla="*/ 3305175 w 4581525"/>
                  <a:gd name="connsiteY98" fmla="*/ 2928937 h 3076575"/>
                  <a:gd name="connsiteX99" fmla="*/ 3357562 w 4581525"/>
                  <a:gd name="connsiteY99" fmla="*/ 2943225 h 3076575"/>
                  <a:gd name="connsiteX100" fmla="*/ 3452812 w 4581525"/>
                  <a:gd name="connsiteY100" fmla="*/ 2957512 h 3076575"/>
                  <a:gd name="connsiteX101" fmla="*/ 3409950 w 4581525"/>
                  <a:gd name="connsiteY101" fmla="*/ 2747962 h 3076575"/>
                  <a:gd name="connsiteX102" fmla="*/ 3390900 w 4581525"/>
                  <a:gd name="connsiteY102" fmla="*/ 2609850 h 3076575"/>
                  <a:gd name="connsiteX103" fmla="*/ 3305175 w 4581525"/>
                  <a:gd name="connsiteY103" fmla="*/ 2590800 h 3076575"/>
                  <a:gd name="connsiteX104" fmla="*/ 3038475 w 4581525"/>
                  <a:gd name="connsiteY104" fmla="*/ 2495550 h 3076575"/>
                  <a:gd name="connsiteX105" fmla="*/ 2943225 w 4581525"/>
                  <a:gd name="connsiteY105" fmla="*/ 2371725 h 3076575"/>
                  <a:gd name="connsiteX106" fmla="*/ 2914650 w 4581525"/>
                  <a:gd name="connsiteY106" fmla="*/ 2338387 h 3076575"/>
                  <a:gd name="connsiteX107" fmla="*/ 2790825 w 4581525"/>
                  <a:gd name="connsiteY107" fmla="*/ 2243137 h 3076575"/>
                  <a:gd name="connsiteX108" fmla="*/ 2733675 w 4581525"/>
                  <a:gd name="connsiteY108" fmla="*/ 2209800 h 3076575"/>
                  <a:gd name="connsiteX109" fmla="*/ 2714625 w 4581525"/>
                  <a:gd name="connsiteY109" fmla="*/ 2147887 h 3076575"/>
                  <a:gd name="connsiteX110" fmla="*/ 2657475 w 4581525"/>
                  <a:gd name="connsiteY110" fmla="*/ 2195512 h 3076575"/>
                  <a:gd name="connsiteX111" fmla="*/ 2395537 w 4581525"/>
                  <a:gd name="connsiteY111" fmla="*/ 2162175 h 3076575"/>
                  <a:gd name="connsiteX112" fmla="*/ 2124075 w 4581525"/>
                  <a:gd name="connsiteY112" fmla="*/ 2200275 h 3076575"/>
                  <a:gd name="connsiteX113" fmla="*/ 2062162 w 4581525"/>
                  <a:gd name="connsiteY113" fmla="*/ 2205037 h 3076575"/>
                  <a:gd name="connsiteX114" fmla="*/ 1743075 w 4581525"/>
                  <a:gd name="connsiteY114" fmla="*/ 2295525 h 3076575"/>
                  <a:gd name="connsiteX115" fmla="*/ 1643062 w 4581525"/>
                  <a:gd name="connsiteY115" fmla="*/ 2305050 h 3076575"/>
                  <a:gd name="connsiteX116" fmla="*/ 1543050 w 4581525"/>
                  <a:gd name="connsiteY116" fmla="*/ 2457450 h 3076575"/>
                  <a:gd name="connsiteX117" fmla="*/ 1438274 w 4581525"/>
                  <a:gd name="connsiteY117" fmla="*/ 2466975 h 3076575"/>
                  <a:gd name="connsiteX118" fmla="*/ 1190625 w 4581525"/>
                  <a:gd name="connsiteY118" fmla="*/ 2714625 h 3076575"/>
                  <a:gd name="connsiteX119" fmla="*/ 1047750 w 4581525"/>
                  <a:gd name="connsiteY119" fmla="*/ 2971800 h 3076575"/>
                  <a:gd name="connsiteX120" fmla="*/ 952500 w 4581525"/>
                  <a:gd name="connsiteY120" fmla="*/ 3038475 h 3076575"/>
                  <a:gd name="connsiteX121" fmla="*/ 876300 w 4581525"/>
                  <a:gd name="connsiteY121" fmla="*/ 3014662 h 3076575"/>
                  <a:gd name="connsiteX122" fmla="*/ 828675 w 4581525"/>
                  <a:gd name="connsiteY122" fmla="*/ 3043237 h 3076575"/>
                  <a:gd name="connsiteX123" fmla="*/ 752475 w 4581525"/>
                  <a:gd name="connsiteY123" fmla="*/ 3019425 h 3076575"/>
                  <a:gd name="connsiteX124" fmla="*/ 704850 w 4581525"/>
                  <a:gd name="connsiteY124" fmla="*/ 2947987 h 3076575"/>
                  <a:gd name="connsiteX125" fmla="*/ 633412 w 4581525"/>
                  <a:gd name="connsiteY125" fmla="*/ 2914650 h 3076575"/>
                  <a:gd name="connsiteX126" fmla="*/ 614362 w 4581525"/>
                  <a:gd name="connsiteY126" fmla="*/ 2871787 h 3076575"/>
                  <a:gd name="connsiteX127" fmla="*/ 561975 w 4581525"/>
                  <a:gd name="connsiteY127" fmla="*/ 2871787 h 3076575"/>
                  <a:gd name="connsiteX128" fmla="*/ 452437 w 4581525"/>
                  <a:gd name="connsiteY128" fmla="*/ 2700337 h 3076575"/>
                  <a:gd name="connsiteX129" fmla="*/ 314325 w 4581525"/>
                  <a:gd name="connsiteY129" fmla="*/ 2647950 h 3076575"/>
                  <a:gd name="connsiteX130" fmla="*/ 176212 w 4581525"/>
                  <a:gd name="connsiteY130" fmla="*/ 2447925 h 3076575"/>
                  <a:gd name="connsiteX131" fmla="*/ 185737 w 4581525"/>
                  <a:gd name="connsiteY131" fmla="*/ 2400300 h 3076575"/>
                  <a:gd name="connsiteX132" fmla="*/ 133350 w 4581525"/>
                  <a:gd name="connsiteY132" fmla="*/ 2362200 h 3076575"/>
                  <a:gd name="connsiteX133" fmla="*/ 114300 w 4581525"/>
                  <a:gd name="connsiteY133" fmla="*/ 2324100 h 3076575"/>
                  <a:gd name="connsiteX134" fmla="*/ 76200 w 4581525"/>
                  <a:gd name="connsiteY134" fmla="*/ 2290762 h 3076575"/>
                  <a:gd name="connsiteX135" fmla="*/ 19050 w 4581525"/>
                  <a:gd name="connsiteY135" fmla="*/ 2214562 h 3076575"/>
                  <a:gd name="connsiteX136" fmla="*/ 0 w 4581525"/>
                  <a:gd name="connsiteY136" fmla="*/ 2105025 h 3076575"/>
                  <a:gd name="connsiteX137" fmla="*/ 42862 w 4581525"/>
                  <a:gd name="connsiteY137" fmla="*/ 2100262 h 3076575"/>
                  <a:gd name="connsiteX138" fmla="*/ 57150 w 4581525"/>
                  <a:gd name="connsiteY138" fmla="*/ 2095500 h 3076575"/>
                  <a:gd name="connsiteX139" fmla="*/ 133350 w 4581525"/>
                  <a:gd name="connsiteY139" fmla="*/ 2109787 h 3076575"/>
                  <a:gd name="connsiteX140" fmla="*/ 204787 w 4581525"/>
                  <a:gd name="connsiteY140" fmla="*/ 2133600 h 3076575"/>
                  <a:gd name="connsiteX141" fmla="*/ 295275 w 4581525"/>
                  <a:gd name="connsiteY141" fmla="*/ 2224087 h 3076575"/>
                  <a:gd name="connsiteX142" fmla="*/ 433387 w 4581525"/>
                  <a:gd name="connsiteY142" fmla="*/ 2219325 h 3076575"/>
                  <a:gd name="connsiteX143" fmla="*/ 457200 w 4581525"/>
                  <a:gd name="connsiteY143" fmla="*/ 2185987 h 3076575"/>
                  <a:gd name="connsiteX144" fmla="*/ 509587 w 4581525"/>
                  <a:gd name="connsiteY144" fmla="*/ 2124075 h 3076575"/>
                  <a:gd name="connsiteX145" fmla="*/ 561975 w 4581525"/>
                  <a:gd name="connsiteY145" fmla="*/ 2047875 h 3076575"/>
                  <a:gd name="connsiteX146" fmla="*/ 576262 w 4581525"/>
                  <a:gd name="connsiteY146" fmla="*/ 1990725 h 3076575"/>
                  <a:gd name="connsiteX147" fmla="*/ 676275 w 4581525"/>
                  <a:gd name="connsiteY147" fmla="*/ 1966912 h 3076575"/>
                  <a:gd name="connsiteX148" fmla="*/ 747712 w 4581525"/>
                  <a:gd name="connsiteY148" fmla="*/ 1990725 h 3076575"/>
                  <a:gd name="connsiteX149" fmla="*/ 862012 w 4581525"/>
                  <a:gd name="connsiteY149" fmla="*/ 1985962 h 3076575"/>
                  <a:gd name="connsiteX150" fmla="*/ 862012 w 4581525"/>
                  <a:gd name="connsiteY150" fmla="*/ 1985962 h 3076575"/>
                  <a:gd name="connsiteX151" fmla="*/ 771525 w 4581525"/>
                  <a:gd name="connsiteY151" fmla="*/ 1928812 h 3076575"/>
                  <a:gd name="connsiteX152" fmla="*/ 776287 w 4581525"/>
                  <a:gd name="connsiteY152" fmla="*/ 1647825 h 3076575"/>
                  <a:gd name="connsiteX153" fmla="*/ 804862 w 4581525"/>
                  <a:gd name="connsiteY153" fmla="*/ 1533525 h 3076575"/>
                  <a:gd name="connsiteX154" fmla="*/ 757237 w 4581525"/>
                  <a:gd name="connsiteY154" fmla="*/ 1343025 h 3076575"/>
                  <a:gd name="connsiteX155" fmla="*/ 771525 w 4581525"/>
                  <a:gd name="connsiteY155" fmla="*/ 1300162 h 3076575"/>
                  <a:gd name="connsiteX156" fmla="*/ 762000 w 4581525"/>
                  <a:gd name="connsiteY156" fmla="*/ 1147762 h 3076575"/>
                  <a:gd name="connsiteX157" fmla="*/ 800100 w 4581525"/>
                  <a:gd name="connsiteY157" fmla="*/ 1100137 h 3076575"/>
                  <a:gd name="connsiteX158" fmla="*/ 690562 w 4581525"/>
                  <a:gd name="connsiteY158" fmla="*/ 1014412 h 3076575"/>
                  <a:gd name="connsiteX159" fmla="*/ 600075 w 4581525"/>
                  <a:gd name="connsiteY159" fmla="*/ 962025 h 3076575"/>
                  <a:gd name="connsiteX160" fmla="*/ 538162 w 4581525"/>
                  <a:gd name="connsiteY160" fmla="*/ 852487 h 3076575"/>
                  <a:gd name="connsiteX161" fmla="*/ 490537 w 4581525"/>
                  <a:gd name="connsiteY161" fmla="*/ 800100 h 3076575"/>
                  <a:gd name="connsiteX162" fmla="*/ 557212 w 4581525"/>
                  <a:gd name="connsiteY162" fmla="*/ 757237 h 3076575"/>
                  <a:gd name="connsiteX163" fmla="*/ 600075 w 4581525"/>
                  <a:gd name="connsiteY163" fmla="*/ 657225 h 3076575"/>
                  <a:gd name="connsiteX164" fmla="*/ 652462 w 4581525"/>
                  <a:gd name="connsiteY164" fmla="*/ 619125 h 3076575"/>
                  <a:gd name="connsiteX165" fmla="*/ 714375 w 4581525"/>
                  <a:gd name="connsiteY165" fmla="*/ 595312 h 3076575"/>
                  <a:gd name="connsiteX166" fmla="*/ 842962 w 4581525"/>
                  <a:gd name="connsiteY166" fmla="*/ 590550 h 3076575"/>
                  <a:gd name="connsiteX167" fmla="*/ 1028700 w 4581525"/>
                  <a:gd name="connsiteY167" fmla="*/ 495300 h 3076575"/>
                  <a:gd name="connsiteX0" fmla="*/ 1028700 w 4581525"/>
                  <a:gd name="connsiteY0" fmla="*/ 495300 h 3076575"/>
                  <a:gd name="connsiteX1" fmla="*/ 1095375 w 4581525"/>
                  <a:gd name="connsiteY1" fmla="*/ 504825 h 3076575"/>
                  <a:gd name="connsiteX2" fmla="*/ 1123950 w 4581525"/>
                  <a:gd name="connsiteY2" fmla="*/ 471487 h 3076575"/>
                  <a:gd name="connsiteX3" fmla="*/ 1123950 w 4581525"/>
                  <a:gd name="connsiteY3" fmla="*/ 447675 h 3076575"/>
                  <a:gd name="connsiteX4" fmla="*/ 1166812 w 4581525"/>
                  <a:gd name="connsiteY4" fmla="*/ 495300 h 3076575"/>
                  <a:gd name="connsiteX5" fmla="*/ 1228725 w 4581525"/>
                  <a:gd name="connsiteY5" fmla="*/ 514350 h 3076575"/>
                  <a:gd name="connsiteX6" fmla="*/ 1285875 w 4581525"/>
                  <a:gd name="connsiteY6" fmla="*/ 566737 h 3076575"/>
                  <a:gd name="connsiteX7" fmla="*/ 1804987 w 4581525"/>
                  <a:gd name="connsiteY7" fmla="*/ 1209675 h 3076575"/>
                  <a:gd name="connsiteX8" fmla="*/ 1909762 w 4581525"/>
                  <a:gd name="connsiteY8" fmla="*/ 1290637 h 3076575"/>
                  <a:gd name="connsiteX9" fmla="*/ 1976437 w 4581525"/>
                  <a:gd name="connsiteY9" fmla="*/ 1290637 h 3076575"/>
                  <a:gd name="connsiteX10" fmla="*/ 2333625 w 4581525"/>
                  <a:gd name="connsiteY10" fmla="*/ 1481137 h 3076575"/>
                  <a:gd name="connsiteX11" fmla="*/ 2524125 w 4581525"/>
                  <a:gd name="connsiteY11" fmla="*/ 1376362 h 3076575"/>
                  <a:gd name="connsiteX12" fmla="*/ 2571750 w 4581525"/>
                  <a:gd name="connsiteY12" fmla="*/ 1404937 h 3076575"/>
                  <a:gd name="connsiteX13" fmla="*/ 2662237 w 4581525"/>
                  <a:gd name="connsiteY13" fmla="*/ 1338262 h 3076575"/>
                  <a:gd name="connsiteX14" fmla="*/ 2728912 w 4581525"/>
                  <a:gd name="connsiteY14" fmla="*/ 1190625 h 3076575"/>
                  <a:gd name="connsiteX15" fmla="*/ 2667000 w 4581525"/>
                  <a:gd name="connsiteY15" fmla="*/ 1028700 h 3076575"/>
                  <a:gd name="connsiteX16" fmla="*/ 2600325 w 4581525"/>
                  <a:gd name="connsiteY16" fmla="*/ 966787 h 3076575"/>
                  <a:gd name="connsiteX17" fmla="*/ 2628900 w 4581525"/>
                  <a:gd name="connsiteY17" fmla="*/ 952500 h 3076575"/>
                  <a:gd name="connsiteX18" fmla="*/ 2714625 w 4581525"/>
                  <a:gd name="connsiteY18" fmla="*/ 995362 h 3076575"/>
                  <a:gd name="connsiteX19" fmla="*/ 2809875 w 4581525"/>
                  <a:gd name="connsiteY19" fmla="*/ 1004887 h 3076575"/>
                  <a:gd name="connsiteX20" fmla="*/ 2824162 w 4581525"/>
                  <a:gd name="connsiteY20" fmla="*/ 938212 h 3076575"/>
                  <a:gd name="connsiteX21" fmla="*/ 2843212 w 4581525"/>
                  <a:gd name="connsiteY21" fmla="*/ 938212 h 3076575"/>
                  <a:gd name="connsiteX22" fmla="*/ 2881312 w 4581525"/>
                  <a:gd name="connsiteY22" fmla="*/ 900112 h 3076575"/>
                  <a:gd name="connsiteX23" fmla="*/ 2990850 w 4581525"/>
                  <a:gd name="connsiteY23" fmla="*/ 895350 h 3076575"/>
                  <a:gd name="connsiteX24" fmla="*/ 3028950 w 4581525"/>
                  <a:gd name="connsiteY24" fmla="*/ 819150 h 3076575"/>
                  <a:gd name="connsiteX25" fmla="*/ 3028950 w 4581525"/>
                  <a:gd name="connsiteY25" fmla="*/ 738187 h 3076575"/>
                  <a:gd name="connsiteX26" fmla="*/ 2971800 w 4581525"/>
                  <a:gd name="connsiteY26" fmla="*/ 652462 h 3076575"/>
                  <a:gd name="connsiteX27" fmla="*/ 3019425 w 4581525"/>
                  <a:gd name="connsiteY27" fmla="*/ 647700 h 3076575"/>
                  <a:gd name="connsiteX28" fmla="*/ 3071812 w 4581525"/>
                  <a:gd name="connsiteY28" fmla="*/ 461962 h 3076575"/>
                  <a:gd name="connsiteX29" fmla="*/ 3062287 w 4581525"/>
                  <a:gd name="connsiteY29" fmla="*/ 400050 h 3076575"/>
                  <a:gd name="connsiteX30" fmla="*/ 3224212 w 4581525"/>
                  <a:gd name="connsiteY30" fmla="*/ 400050 h 3076575"/>
                  <a:gd name="connsiteX31" fmla="*/ 3352800 w 4581525"/>
                  <a:gd name="connsiteY31" fmla="*/ 338137 h 3076575"/>
                  <a:gd name="connsiteX32" fmla="*/ 3476625 w 4581525"/>
                  <a:gd name="connsiteY32" fmla="*/ 319087 h 3076575"/>
                  <a:gd name="connsiteX33" fmla="*/ 3562350 w 4581525"/>
                  <a:gd name="connsiteY33" fmla="*/ 285750 h 3076575"/>
                  <a:gd name="connsiteX34" fmla="*/ 3524250 w 4581525"/>
                  <a:gd name="connsiteY34" fmla="*/ 200025 h 3076575"/>
                  <a:gd name="connsiteX35" fmla="*/ 3533775 w 4581525"/>
                  <a:gd name="connsiteY35" fmla="*/ 133350 h 3076575"/>
                  <a:gd name="connsiteX36" fmla="*/ 3495675 w 4581525"/>
                  <a:gd name="connsiteY36" fmla="*/ 66675 h 3076575"/>
                  <a:gd name="connsiteX37" fmla="*/ 3514725 w 4581525"/>
                  <a:gd name="connsiteY37" fmla="*/ 0 h 3076575"/>
                  <a:gd name="connsiteX38" fmla="*/ 3548062 w 4581525"/>
                  <a:gd name="connsiteY38" fmla="*/ 19050 h 3076575"/>
                  <a:gd name="connsiteX39" fmla="*/ 3571875 w 4581525"/>
                  <a:gd name="connsiteY39" fmla="*/ 100012 h 3076575"/>
                  <a:gd name="connsiteX40" fmla="*/ 3638550 w 4581525"/>
                  <a:gd name="connsiteY40" fmla="*/ 152400 h 3076575"/>
                  <a:gd name="connsiteX41" fmla="*/ 3667125 w 4581525"/>
                  <a:gd name="connsiteY41" fmla="*/ 114300 h 3076575"/>
                  <a:gd name="connsiteX42" fmla="*/ 3762375 w 4581525"/>
                  <a:gd name="connsiteY42" fmla="*/ 80962 h 3076575"/>
                  <a:gd name="connsiteX43" fmla="*/ 3790950 w 4581525"/>
                  <a:gd name="connsiteY43" fmla="*/ 114300 h 3076575"/>
                  <a:gd name="connsiteX44" fmla="*/ 3829050 w 4581525"/>
                  <a:gd name="connsiteY44" fmla="*/ 100012 h 3076575"/>
                  <a:gd name="connsiteX45" fmla="*/ 3876675 w 4581525"/>
                  <a:gd name="connsiteY45" fmla="*/ 138112 h 3076575"/>
                  <a:gd name="connsiteX46" fmla="*/ 3852862 w 4581525"/>
                  <a:gd name="connsiteY46" fmla="*/ 166687 h 3076575"/>
                  <a:gd name="connsiteX47" fmla="*/ 3929062 w 4581525"/>
                  <a:gd name="connsiteY47" fmla="*/ 200025 h 3076575"/>
                  <a:gd name="connsiteX48" fmla="*/ 3881437 w 4581525"/>
                  <a:gd name="connsiteY48" fmla="*/ 228600 h 3076575"/>
                  <a:gd name="connsiteX49" fmla="*/ 3933825 w 4581525"/>
                  <a:gd name="connsiteY49" fmla="*/ 566737 h 3076575"/>
                  <a:gd name="connsiteX50" fmla="*/ 4010025 w 4581525"/>
                  <a:gd name="connsiteY50" fmla="*/ 628650 h 3076575"/>
                  <a:gd name="connsiteX51" fmla="*/ 4133850 w 4581525"/>
                  <a:gd name="connsiteY51" fmla="*/ 671512 h 3076575"/>
                  <a:gd name="connsiteX52" fmla="*/ 4167187 w 4581525"/>
                  <a:gd name="connsiteY52" fmla="*/ 695325 h 3076575"/>
                  <a:gd name="connsiteX53" fmla="*/ 4214812 w 4581525"/>
                  <a:gd name="connsiteY53" fmla="*/ 676275 h 3076575"/>
                  <a:gd name="connsiteX54" fmla="*/ 4310062 w 4581525"/>
                  <a:gd name="connsiteY54" fmla="*/ 733425 h 3076575"/>
                  <a:gd name="connsiteX55" fmla="*/ 4257675 w 4581525"/>
                  <a:gd name="connsiteY55" fmla="*/ 914400 h 3076575"/>
                  <a:gd name="connsiteX56" fmla="*/ 4276725 w 4581525"/>
                  <a:gd name="connsiteY56" fmla="*/ 1009650 h 3076575"/>
                  <a:gd name="connsiteX57" fmla="*/ 4319587 w 4581525"/>
                  <a:gd name="connsiteY57" fmla="*/ 1090612 h 3076575"/>
                  <a:gd name="connsiteX58" fmla="*/ 4343400 w 4581525"/>
                  <a:gd name="connsiteY58" fmla="*/ 1271587 h 3076575"/>
                  <a:gd name="connsiteX59" fmla="*/ 4333875 w 4581525"/>
                  <a:gd name="connsiteY59" fmla="*/ 1352550 h 3076575"/>
                  <a:gd name="connsiteX60" fmla="*/ 4391025 w 4581525"/>
                  <a:gd name="connsiteY60" fmla="*/ 1481137 h 3076575"/>
                  <a:gd name="connsiteX61" fmla="*/ 4462462 w 4581525"/>
                  <a:gd name="connsiteY61" fmla="*/ 1447800 h 3076575"/>
                  <a:gd name="connsiteX62" fmla="*/ 4548187 w 4581525"/>
                  <a:gd name="connsiteY62" fmla="*/ 1481137 h 3076575"/>
                  <a:gd name="connsiteX63" fmla="*/ 4581525 w 4581525"/>
                  <a:gd name="connsiteY63" fmla="*/ 1528762 h 3076575"/>
                  <a:gd name="connsiteX64" fmla="*/ 4424362 w 4581525"/>
                  <a:gd name="connsiteY64" fmla="*/ 1595437 h 3076575"/>
                  <a:gd name="connsiteX65" fmla="*/ 4386262 w 4581525"/>
                  <a:gd name="connsiteY65" fmla="*/ 1757362 h 3076575"/>
                  <a:gd name="connsiteX66" fmla="*/ 4343400 w 4581525"/>
                  <a:gd name="connsiteY66" fmla="*/ 1900237 h 3076575"/>
                  <a:gd name="connsiteX67" fmla="*/ 4367212 w 4581525"/>
                  <a:gd name="connsiteY67" fmla="*/ 1952625 h 3076575"/>
                  <a:gd name="connsiteX68" fmla="*/ 4395787 w 4581525"/>
                  <a:gd name="connsiteY68" fmla="*/ 2166937 h 3076575"/>
                  <a:gd name="connsiteX69" fmla="*/ 4486275 w 4581525"/>
                  <a:gd name="connsiteY69" fmla="*/ 2233612 h 3076575"/>
                  <a:gd name="connsiteX70" fmla="*/ 4524375 w 4581525"/>
                  <a:gd name="connsiteY70" fmla="*/ 2195512 h 3076575"/>
                  <a:gd name="connsiteX71" fmla="*/ 4452937 w 4581525"/>
                  <a:gd name="connsiteY71" fmla="*/ 2362200 h 3076575"/>
                  <a:gd name="connsiteX72" fmla="*/ 4467225 w 4581525"/>
                  <a:gd name="connsiteY72" fmla="*/ 2428875 h 3076575"/>
                  <a:gd name="connsiteX73" fmla="*/ 4467225 w 4581525"/>
                  <a:gd name="connsiteY73" fmla="*/ 2486025 h 3076575"/>
                  <a:gd name="connsiteX74" fmla="*/ 4410075 w 4581525"/>
                  <a:gd name="connsiteY74" fmla="*/ 2486025 h 3076575"/>
                  <a:gd name="connsiteX75" fmla="*/ 4319587 w 4581525"/>
                  <a:gd name="connsiteY75" fmla="*/ 2433637 h 3076575"/>
                  <a:gd name="connsiteX76" fmla="*/ 4224337 w 4581525"/>
                  <a:gd name="connsiteY76" fmla="*/ 2486025 h 3076575"/>
                  <a:gd name="connsiteX77" fmla="*/ 4181475 w 4581525"/>
                  <a:gd name="connsiteY77" fmla="*/ 2509837 h 3076575"/>
                  <a:gd name="connsiteX78" fmla="*/ 4181475 w 4581525"/>
                  <a:gd name="connsiteY78" fmla="*/ 2566987 h 3076575"/>
                  <a:gd name="connsiteX79" fmla="*/ 4195762 w 4581525"/>
                  <a:gd name="connsiteY79" fmla="*/ 2624137 h 3076575"/>
                  <a:gd name="connsiteX80" fmla="*/ 4195762 w 4581525"/>
                  <a:gd name="connsiteY80" fmla="*/ 2695575 h 3076575"/>
                  <a:gd name="connsiteX81" fmla="*/ 4219575 w 4581525"/>
                  <a:gd name="connsiteY81" fmla="*/ 2705100 h 3076575"/>
                  <a:gd name="connsiteX82" fmla="*/ 4219575 w 4581525"/>
                  <a:gd name="connsiteY82" fmla="*/ 2767012 h 3076575"/>
                  <a:gd name="connsiteX83" fmla="*/ 4148137 w 4581525"/>
                  <a:gd name="connsiteY83" fmla="*/ 2795587 h 3076575"/>
                  <a:gd name="connsiteX84" fmla="*/ 4014787 w 4581525"/>
                  <a:gd name="connsiteY84" fmla="*/ 2771775 h 3076575"/>
                  <a:gd name="connsiteX85" fmla="*/ 3929062 w 4581525"/>
                  <a:gd name="connsiteY85" fmla="*/ 2819400 h 3076575"/>
                  <a:gd name="connsiteX86" fmla="*/ 3929062 w 4581525"/>
                  <a:gd name="connsiteY86" fmla="*/ 2928937 h 3076575"/>
                  <a:gd name="connsiteX87" fmla="*/ 3833812 w 4581525"/>
                  <a:gd name="connsiteY87" fmla="*/ 2986087 h 3076575"/>
                  <a:gd name="connsiteX88" fmla="*/ 3748087 w 4581525"/>
                  <a:gd name="connsiteY88" fmla="*/ 2976562 h 3076575"/>
                  <a:gd name="connsiteX89" fmla="*/ 3676650 w 4581525"/>
                  <a:gd name="connsiteY89" fmla="*/ 3024187 h 3076575"/>
                  <a:gd name="connsiteX90" fmla="*/ 3643312 w 4581525"/>
                  <a:gd name="connsiteY90" fmla="*/ 3043237 h 3076575"/>
                  <a:gd name="connsiteX91" fmla="*/ 3509962 w 4581525"/>
                  <a:gd name="connsiteY91" fmla="*/ 3033712 h 3076575"/>
                  <a:gd name="connsiteX92" fmla="*/ 3505200 w 4581525"/>
                  <a:gd name="connsiteY92" fmla="*/ 3057525 h 3076575"/>
                  <a:gd name="connsiteX93" fmla="*/ 3300412 w 4581525"/>
                  <a:gd name="connsiteY93" fmla="*/ 3076575 h 3076575"/>
                  <a:gd name="connsiteX94" fmla="*/ 3252787 w 4581525"/>
                  <a:gd name="connsiteY94" fmla="*/ 3000375 h 3076575"/>
                  <a:gd name="connsiteX95" fmla="*/ 3405187 w 4581525"/>
                  <a:gd name="connsiteY95" fmla="*/ 3028950 h 3076575"/>
                  <a:gd name="connsiteX96" fmla="*/ 3419475 w 4581525"/>
                  <a:gd name="connsiteY96" fmla="*/ 2976562 h 3076575"/>
                  <a:gd name="connsiteX97" fmla="*/ 3295650 w 4581525"/>
                  <a:gd name="connsiteY97" fmla="*/ 2957512 h 3076575"/>
                  <a:gd name="connsiteX98" fmla="*/ 3305175 w 4581525"/>
                  <a:gd name="connsiteY98" fmla="*/ 2928937 h 3076575"/>
                  <a:gd name="connsiteX99" fmla="*/ 3357562 w 4581525"/>
                  <a:gd name="connsiteY99" fmla="*/ 2943225 h 3076575"/>
                  <a:gd name="connsiteX100" fmla="*/ 3452812 w 4581525"/>
                  <a:gd name="connsiteY100" fmla="*/ 2957512 h 3076575"/>
                  <a:gd name="connsiteX101" fmla="*/ 3409950 w 4581525"/>
                  <a:gd name="connsiteY101" fmla="*/ 2747962 h 3076575"/>
                  <a:gd name="connsiteX102" fmla="*/ 3390900 w 4581525"/>
                  <a:gd name="connsiteY102" fmla="*/ 2609850 h 3076575"/>
                  <a:gd name="connsiteX103" fmla="*/ 3305175 w 4581525"/>
                  <a:gd name="connsiteY103" fmla="*/ 2590800 h 3076575"/>
                  <a:gd name="connsiteX104" fmla="*/ 3038475 w 4581525"/>
                  <a:gd name="connsiteY104" fmla="*/ 2495550 h 3076575"/>
                  <a:gd name="connsiteX105" fmla="*/ 2943225 w 4581525"/>
                  <a:gd name="connsiteY105" fmla="*/ 2371725 h 3076575"/>
                  <a:gd name="connsiteX106" fmla="*/ 2914650 w 4581525"/>
                  <a:gd name="connsiteY106" fmla="*/ 2338387 h 3076575"/>
                  <a:gd name="connsiteX107" fmla="*/ 2790825 w 4581525"/>
                  <a:gd name="connsiteY107" fmla="*/ 2243137 h 3076575"/>
                  <a:gd name="connsiteX108" fmla="*/ 2733675 w 4581525"/>
                  <a:gd name="connsiteY108" fmla="*/ 2209800 h 3076575"/>
                  <a:gd name="connsiteX109" fmla="*/ 2714625 w 4581525"/>
                  <a:gd name="connsiteY109" fmla="*/ 2147887 h 3076575"/>
                  <a:gd name="connsiteX110" fmla="*/ 2657475 w 4581525"/>
                  <a:gd name="connsiteY110" fmla="*/ 2195512 h 3076575"/>
                  <a:gd name="connsiteX111" fmla="*/ 2395537 w 4581525"/>
                  <a:gd name="connsiteY111" fmla="*/ 2162175 h 3076575"/>
                  <a:gd name="connsiteX112" fmla="*/ 2124075 w 4581525"/>
                  <a:gd name="connsiteY112" fmla="*/ 2200275 h 3076575"/>
                  <a:gd name="connsiteX113" fmla="*/ 2062162 w 4581525"/>
                  <a:gd name="connsiteY113" fmla="*/ 2205037 h 3076575"/>
                  <a:gd name="connsiteX114" fmla="*/ 1743075 w 4581525"/>
                  <a:gd name="connsiteY114" fmla="*/ 2295525 h 3076575"/>
                  <a:gd name="connsiteX115" fmla="*/ 1643062 w 4581525"/>
                  <a:gd name="connsiteY115" fmla="*/ 2305050 h 3076575"/>
                  <a:gd name="connsiteX116" fmla="*/ 1519238 w 4581525"/>
                  <a:gd name="connsiteY116" fmla="*/ 2395537 h 3076575"/>
                  <a:gd name="connsiteX117" fmla="*/ 1438274 w 4581525"/>
                  <a:gd name="connsiteY117" fmla="*/ 2466975 h 3076575"/>
                  <a:gd name="connsiteX118" fmla="*/ 1190625 w 4581525"/>
                  <a:gd name="connsiteY118" fmla="*/ 2714625 h 3076575"/>
                  <a:gd name="connsiteX119" fmla="*/ 1047750 w 4581525"/>
                  <a:gd name="connsiteY119" fmla="*/ 2971800 h 3076575"/>
                  <a:gd name="connsiteX120" fmla="*/ 952500 w 4581525"/>
                  <a:gd name="connsiteY120" fmla="*/ 3038475 h 3076575"/>
                  <a:gd name="connsiteX121" fmla="*/ 876300 w 4581525"/>
                  <a:gd name="connsiteY121" fmla="*/ 3014662 h 3076575"/>
                  <a:gd name="connsiteX122" fmla="*/ 828675 w 4581525"/>
                  <a:gd name="connsiteY122" fmla="*/ 3043237 h 3076575"/>
                  <a:gd name="connsiteX123" fmla="*/ 752475 w 4581525"/>
                  <a:gd name="connsiteY123" fmla="*/ 3019425 h 3076575"/>
                  <a:gd name="connsiteX124" fmla="*/ 704850 w 4581525"/>
                  <a:gd name="connsiteY124" fmla="*/ 2947987 h 3076575"/>
                  <a:gd name="connsiteX125" fmla="*/ 633412 w 4581525"/>
                  <a:gd name="connsiteY125" fmla="*/ 2914650 h 3076575"/>
                  <a:gd name="connsiteX126" fmla="*/ 614362 w 4581525"/>
                  <a:gd name="connsiteY126" fmla="*/ 2871787 h 3076575"/>
                  <a:gd name="connsiteX127" fmla="*/ 561975 w 4581525"/>
                  <a:gd name="connsiteY127" fmla="*/ 2871787 h 3076575"/>
                  <a:gd name="connsiteX128" fmla="*/ 452437 w 4581525"/>
                  <a:gd name="connsiteY128" fmla="*/ 2700337 h 3076575"/>
                  <a:gd name="connsiteX129" fmla="*/ 314325 w 4581525"/>
                  <a:gd name="connsiteY129" fmla="*/ 2647950 h 3076575"/>
                  <a:gd name="connsiteX130" fmla="*/ 176212 w 4581525"/>
                  <a:gd name="connsiteY130" fmla="*/ 2447925 h 3076575"/>
                  <a:gd name="connsiteX131" fmla="*/ 185737 w 4581525"/>
                  <a:gd name="connsiteY131" fmla="*/ 2400300 h 3076575"/>
                  <a:gd name="connsiteX132" fmla="*/ 133350 w 4581525"/>
                  <a:gd name="connsiteY132" fmla="*/ 2362200 h 3076575"/>
                  <a:gd name="connsiteX133" fmla="*/ 114300 w 4581525"/>
                  <a:gd name="connsiteY133" fmla="*/ 2324100 h 3076575"/>
                  <a:gd name="connsiteX134" fmla="*/ 76200 w 4581525"/>
                  <a:gd name="connsiteY134" fmla="*/ 2290762 h 3076575"/>
                  <a:gd name="connsiteX135" fmla="*/ 19050 w 4581525"/>
                  <a:gd name="connsiteY135" fmla="*/ 2214562 h 3076575"/>
                  <a:gd name="connsiteX136" fmla="*/ 0 w 4581525"/>
                  <a:gd name="connsiteY136" fmla="*/ 2105025 h 3076575"/>
                  <a:gd name="connsiteX137" fmla="*/ 42862 w 4581525"/>
                  <a:gd name="connsiteY137" fmla="*/ 2100262 h 3076575"/>
                  <a:gd name="connsiteX138" fmla="*/ 57150 w 4581525"/>
                  <a:gd name="connsiteY138" fmla="*/ 2095500 h 3076575"/>
                  <a:gd name="connsiteX139" fmla="*/ 133350 w 4581525"/>
                  <a:gd name="connsiteY139" fmla="*/ 2109787 h 3076575"/>
                  <a:gd name="connsiteX140" fmla="*/ 204787 w 4581525"/>
                  <a:gd name="connsiteY140" fmla="*/ 2133600 h 3076575"/>
                  <a:gd name="connsiteX141" fmla="*/ 295275 w 4581525"/>
                  <a:gd name="connsiteY141" fmla="*/ 2224087 h 3076575"/>
                  <a:gd name="connsiteX142" fmla="*/ 433387 w 4581525"/>
                  <a:gd name="connsiteY142" fmla="*/ 2219325 h 3076575"/>
                  <a:gd name="connsiteX143" fmla="*/ 457200 w 4581525"/>
                  <a:gd name="connsiteY143" fmla="*/ 2185987 h 3076575"/>
                  <a:gd name="connsiteX144" fmla="*/ 509587 w 4581525"/>
                  <a:gd name="connsiteY144" fmla="*/ 2124075 h 3076575"/>
                  <a:gd name="connsiteX145" fmla="*/ 561975 w 4581525"/>
                  <a:gd name="connsiteY145" fmla="*/ 2047875 h 3076575"/>
                  <a:gd name="connsiteX146" fmla="*/ 576262 w 4581525"/>
                  <a:gd name="connsiteY146" fmla="*/ 1990725 h 3076575"/>
                  <a:gd name="connsiteX147" fmla="*/ 676275 w 4581525"/>
                  <a:gd name="connsiteY147" fmla="*/ 1966912 h 3076575"/>
                  <a:gd name="connsiteX148" fmla="*/ 747712 w 4581525"/>
                  <a:gd name="connsiteY148" fmla="*/ 1990725 h 3076575"/>
                  <a:gd name="connsiteX149" fmla="*/ 862012 w 4581525"/>
                  <a:gd name="connsiteY149" fmla="*/ 1985962 h 3076575"/>
                  <a:gd name="connsiteX150" fmla="*/ 862012 w 4581525"/>
                  <a:gd name="connsiteY150" fmla="*/ 1985962 h 3076575"/>
                  <a:gd name="connsiteX151" fmla="*/ 771525 w 4581525"/>
                  <a:gd name="connsiteY151" fmla="*/ 1928812 h 3076575"/>
                  <a:gd name="connsiteX152" fmla="*/ 776287 w 4581525"/>
                  <a:gd name="connsiteY152" fmla="*/ 1647825 h 3076575"/>
                  <a:gd name="connsiteX153" fmla="*/ 804862 w 4581525"/>
                  <a:gd name="connsiteY153" fmla="*/ 1533525 h 3076575"/>
                  <a:gd name="connsiteX154" fmla="*/ 757237 w 4581525"/>
                  <a:gd name="connsiteY154" fmla="*/ 1343025 h 3076575"/>
                  <a:gd name="connsiteX155" fmla="*/ 771525 w 4581525"/>
                  <a:gd name="connsiteY155" fmla="*/ 1300162 h 3076575"/>
                  <a:gd name="connsiteX156" fmla="*/ 762000 w 4581525"/>
                  <a:gd name="connsiteY156" fmla="*/ 1147762 h 3076575"/>
                  <a:gd name="connsiteX157" fmla="*/ 800100 w 4581525"/>
                  <a:gd name="connsiteY157" fmla="*/ 1100137 h 3076575"/>
                  <a:gd name="connsiteX158" fmla="*/ 690562 w 4581525"/>
                  <a:gd name="connsiteY158" fmla="*/ 1014412 h 3076575"/>
                  <a:gd name="connsiteX159" fmla="*/ 600075 w 4581525"/>
                  <a:gd name="connsiteY159" fmla="*/ 962025 h 3076575"/>
                  <a:gd name="connsiteX160" fmla="*/ 538162 w 4581525"/>
                  <a:gd name="connsiteY160" fmla="*/ 852487 h 3076575"/>
                  <a:gd name="connsiteX161" fmla="*/ 490537 w 4581525"/>
                  <a:gd name="connsiteY161" fmla="*/ 800100 h 3076575"/>
                  <a:gd name="connsiteX162" fmla="*/ 557212 w 4581525"/>
                  <a:gd name="connsiteY162" fmla="*/ 757237 h 3076575"/>
                  <a:gd name="connsiteX163" fmla="*/ 600075 w 4581525"/>
                  <a:gd name="connsiteY163" fmla="*/ 657225 h 3076575"/>
                  <a:gd name="connsiteX164" fmla="*/ 652462 w 4581525"/>
                  <a:gd name="connsiteY164" fmla="*/ 619125 h 3076575"/>
                  <a:gd name="connsiteX165" fmla="*/ 714375 w 4581525"/>
                  <a:gd name="connsiteY165" fmla="*/ 595312 h 3076575"/>
                  <a:gd name="connsiteX166" fmla="*/ 842962 w 4581525"/>
                  <a:gd name="connsiteY166" fmla="*/ 590550 h 3076575"/>
                  <a:gd name="connsiteX167" fmla="*/ 1028700 w 4581525"/>
                  <a:gd name="connsiteY167" fmla="*/ 495300 h 3076575"/>
                  <a:gd name="connsiteX0" fmla="*/ 1028700 w 4581525"/>
                  <a:gd name="connsiteY0" fmla="*/ 495300 h 3076575"/>
                  <a:gd name="connsiteX1" fmla="*/ 1095375 w 4581525"/>
                  <a:gd name="connsiteY1" fmla="*/ 504825 h 3076575"/>
                  <a:gd name="connsiteX2" fmla="*/ 1123950 w 4581525"/>
                  <a:gd name="connsiteY2" fmla="*/ 471487 h 3076575"/>
                  <a:gd name="connsiteX3" fmla="*/ 1123950 w 4581525"/>
                  <a:gd name="connsiteY3" fmla="*/ 447675 h 3076575"/>
                  <a:gd name="connsiteX4" fmla="*/ 1166812 w 4581525"/>
                  <a:gd name="connsiteY4" fmla="*/ 495300 h 3076575"/>
                  <a:gd name="connsiteX5" fmla="*/ 1228725 w 4581525"/>
                  <a:gd name="connsiteY5" fmla="*/ 514350 h 3076575"/>
                  <a:gd name="connsiteX6" fmla="*/ 1285875 w 4581525"/>
                  <a:gd name="connsiteY6" fmla="*/ 566737 h 3076575"/>
                  <a:gd name="connsiteX7" fmla="*/ 1804987 w 4581525"/>
                  <a:gd name="connsiteY7" fmla="*/ 1209675 h 3076575"/>
                  <a:gd name="connsiteX8" fmla="*/ 1909762 w 4581525"/>
                  <a:gd name="connsiteY8" fmla="*/ 1290637 h 3076575"/>
                  <a:gd name="connsiteX9" fmla="*/ 1976437 w 4581525"/>
                  <a:gd name="connsiteY9" fmla="*/ 1290637 h 3076575"/>
                  <a:gd name="connsiteX10" fmla="*/ 2333625 w 4581525"/>
                  <a:gd name="connsiteY10" fmla="*/ 1481137 h 3076575"/>
                  <a:gd name="connsiteX11" fmla="*/ 2524125 w 4581525"/>
                  <a:gd name="connsiteY11" fmla="*/ 1376362 h 3076575"/>
                  <a:gd name="connsiteX12" fmla="*/ 2571750 w 4581525"/>
                  <a:gd name="connsiteY12" fmla="*/ 1404937 h 3076575"/>
                  <a:gd name="connsiteX13" fmla="*/ 2662237 w 4581525"/>
                  <a:gd name="connsiteY13" fmla="*/ 1338262 h 3076575"/>
                  <a:gd name="connsiteX14" fmla="*/ 2728912 w 4581525"/>
                  <a:gd name="connsiteY14" fmla="*/ 1190625 h 3076575"/>
                  <a:gd name="connsiteX15" fmla="*/ 2667000 w 4581525"/>
                  <a:gd name="connsiteY15" fmla="*/ 1028700 h 3076575"/>
                  <a:gd name="connsiteX16" fmla="*/ 2600325 w 4581525"/>
                  <a:gd name="connsiteY16" fmla="*/ 966787 h 3076575"/>
                  <a:gd name="connsiteX17" fmla="*/ 2628900 w 4581525"/>
                  <a:gd name="connsiteY17" fmla="*/ 952500 h 3076575"/>
                  <a:gd name="connsiteX18" fmla="*/ 2714625 w 4581525"/>
                  <a:gd name="connsiteY18" fmla="*/ 995362 h 3076575"/>
                  <a:gd name="connsiteX19" fmla="*/ 2809875 w 4581525"/>
                  <a:gd name="connsiteY19" fmla="*/ 1004887 h 3076575"/>
                  <a:gd name="connsiteX20" fmla="*/ 2824162 w 4581525"/>
                  <a:gd name="connsiteY20" fmla="*/ 938212 h 3076575"/>
                  <a:gd name="connsiteX21" fmla="*/ 2843212 w 4581525"/>
                  <a:gd name="connsiteY21" fmla="*/ 938212 h 3076575"/>
                  <a:gd name="connsiteX22" fmla="*/ 2881312 w 4581525"/>
                  <a:gd name="connsiteY22" fmla="*/ 900112 h 3076575"/>
                  <a:gd name="connsiteX23" fmla="*/ 2990850 w 4581525"/>
                  <a:gd name="connsiteY23" fmla="*/ 895350 h 3076575"/>
                  <a:gd name="connsiteX24" fmla="*/ 3028950 w 4581525"/>
                  <a:gd name="connsiteY24" fmla="*/ 819150 h 3076575"/>
                  <a:gd name="connsiteX25" fmla="*/ 3028950 w 4581525"/>
                  <a:gd name="connsiteY25" fmla="*/ 738187 h 3076575"/>
                  <a:gd name="connsiteX26" fmla="*/ 2971800 w 4581525"/>
                  <a:gd name="connsiteY26" fmla="*/ 652462 h 3076575"/>
                  <a:gd name="connsiteX27" fmla="*/ 3019425 w 4581525"/>
                  <a:gd name="connsiteY27" fmla="*/ 647700 h 3076575"/>
                  <a:gd name="connsiteX28" fmla="*/ 3071812 w 4581525"/>
                  <a:gd name="connsiteY28" fmla="*/ 461962 h 3076575"/>
                  <a:gd name="connsiteX29" fmla="*/ 3062287 w 4581525"/>
                  <a:gd name="connsiteY29" fmla="*/ 400050 h 3076575"/>
                  <a:gd name="connsiteX30" fmla="*/ 3224212 w 4581525"/>
                  <a:gd name="connsiteY30" fmla="*/ 400050 h 3076575"/>
                  <a:gd name="connsiteX31" fmla="*/ 3352800 w 4581525"/>
                  <a:gd name="connsiteY31" fmla="*/ 338137 h 3076575"/>
                  <a:gd name="connsiteX32" fmla="*/ 3476625 w 4581525"/>
                  <a:gd name="connsiteY32" fmla="*/ 319087 h 3076575"/>
                  <a:gd name="connsiteX33" fmla="*/ 3562350 w 4581525"/>
                  <a:gd name="connsiteY33" fmla="*/ 285750 h 3076575"/>
                  <a:gd name="connsiteX34" fmla="*/ 3524250 w 4581525"/>
                  <a:gd name="connsiteY34" fmla="*/ 200025 h 3076575"/>
                  <a:gd name="connsiteX35" fmla="*/ 3533775 w 4581525"/>
                  <a:gd name="connsiteY35" fmla="*/ 133350 h 3076575"/>
                  <a:gd name="connsiteX36" fmla="*/ 3495675 w 4581525"/>
                  <a:gd name="connsiteY36" fmla="*/ 66675 h 3076575"/>
                  <a:gd name="connsiteX37" fmla="*/ 3514725 w 4581525"/>
                  <a:gd name="connsiteY37" fmla="*/ 0 h 3076575"/>
                  <a:gd name="connsiteX38" fmla="*/ 3548062 w 4581525"/>
                  <a:gd name="connsiteY38" fmla="*/ 19050 h 3076575"/>
                  <a:gd name="connsiteX39" fmla="*/ 3571875 w 4581525"/>
                  <a:gd name="connsiteY39" fmla="*/ 100012 h 3076575"/>
                  <a:gd name="connsiteX40" fmla="*/ 3638550 w 4581525"/>
                  <a:gd name="connsiteY40" fmla="*/ 152400 h 3076575"/>
                  <a:gd name="connsiteX41" fmla="*/ 3667125 w 4581525"/>
                  <a:gd name="connsiteY41" fmla="*/ 114300 h 3076575"/>
                  <a:gd name="connsiteX42" fmla="*/ 3762375 w 4581525"/>
                  <a:gd name="connsiteY42" fmla="*/ 80962 h 3076575"/>
                  <a:gd name="connsiteX43" fmla="*/ 3790950 w 4581525"/>
                  <a:gd name="connsiteY43" fmla="*/ 114300 h 3076575"/>
                  <a:gd name="connsiteX44" fmla="*/ 3829050 w 4581525"/>
                  <a:gd name="connsiteY44" fmla="*/ 100012 h 3076575"/>
                  <a:gd name="connsiteX45" fmla="*/ 3876675 w 4581525"/>
                  <a:gd name="connsiteY45" fmla="*/ 138112 h 3076575"/>
                  <a:gd name="connsiteX46" fmla="*/ 3852862 w 4581525"/>
                  <a:gd name="connsiteY46" fmla="*/ 166687 h 3076575"/>
                  <a:gd name="connsiteX47" fmla="*/ 3929062 w 4581525"/>
                  <a:gd name="connsiteY47" fmla="*/ 200025 h 3076575"/>
                  <a:gd name="connsiteX48" fmla="*/ 3881437 w 4581525"/>
                  <a:gd name="connsiteY48" fmla="*/ 228600 h 3076575"/>
                  <a:gd name="connsiteX49" fmla="*/ 3933825 w 4581525"/>
                  <a:gd name="connsiteY49" fmla="*/ 566737 h 3076575"/>
                  <a:gd name="connsiteX50" fmla="*/ 4010025 w 4581525"/>
                  <a:gd name="connsiteY50" fmla="*/ 628650 h 3076575"/>
                  <a:gd name="connsiteX51" fmla="*/ 4133850 w 4581525"/>
                  <a:gd name="connsiteY51" fmla="*/ 671512 h 3076575"/>
                  <a:gd name="connsiteX52" fmla="*/ 4167187 w 4581525"/>
                  <a:gd name="connsiteY52" fmla="*/ 695325 h 3076575"/>
                  <a:gd name="connsiteX53" fmla="*/ 4214812 w 4581525"/>
                  <a:gd name="connsiteY53" fmla="*/ 676275 h 3076575"/>
                  <a:gd name="connsiteX54" fmla="*/ 4310062 w 4581525"/>
                  <a:gd name="connsiteY54" fmla="*/ 733425 h 3076575"/>
                  <a:gd name="connsiteX55" fmla="*/ 4257675 w 4581525"/>
                  <a:gd name="connsiteY55" fmla="*/ 914400 h 3076575"/>
                  <a:gd name="connsiteX56" fmla="*/ 4276725 w 4581525"/>
                  <a:gd name="connsiteY56" fmla="*/ 1009650 h 3076575"/>
                  <a:gd name="connsiteX57" fmla="*/ 4319587 w 4581525"/>
                  <a:gd name="connsiteY57" fmla="*/ 1090612 h 3076575"/>
                  <a:gd name="connsiteX58" fmla="*/ 4343400 w 4581525"/>
                  <a:gd name="connsiteY58" fmla="*/ 1271587 h 3076575"/>
                  <a:gd name="connsiteX59" fmla="*/ 4333875 w 4581525"/>
                  <a:gd name="connsiteY59" fmla="*/ 1352550 h 3076575"/>
                  <a:gd name="connsiteX60" fmla="*/ 4391025 w 4581525"/>
                  <a:gd name="connsiteY60" fmla="*/ 1481137 h 3076575"/>
                  <a:gd name="connsiteX61" fmla="*/ 4462462 w 4581525"/>
                  <a:gd name="connsiteY61" fmla="*/ 1447800 h 3076575"/>
                  <a:gd name="connsiteX62" fmla="*/ 4548187 w 4581525"/>
                  <a:gd name="connsiteY62" fmla="*/ 1481137 h 3076575"/>
                  <a:gd name="connsiteX63" fmla="*/ 4581525 w 4581525"/>
                  <a:gd name="connsiteY63" fmla="*/ 1528762 h 3076575"/>
                  <a:gd name="connsiteX64" fmla="*/ 4424362 w 4581525"/>
                  <a:gd name="connsiteY64" fmla="*/ 1595437 h 3076575"/>
                  <a:gd name="connsiteX65" fmla="*/ 4386262 w 4581525"/>
                  <a:gd name="connsiteY65" fmla="*/ 1757362 h 3076575"/>
                  <a:gd name="connsiteX66" fmla="*/ 4343400 w 4581525"/>
                  <a:gd name="connsiteY66" fmla="*/ 1900237 h 3076575"/>
                  <a:gd name="connsiteX67" fmla="*/ 4367212 w 4581525"/>
                  <a:gd name="connsiteY67" fmla="*/ 1952625 h 3076575"/>
                  <a:gd name="connsiteX68" fmla="*/ 4395787 w 4581525"/>
                  <a:gd name="connsiteY68" fmla="*/ 2166937 h 3076575"/>
                  <a:gd name="connsiteX69" fmla="*/ 4486275 w 4581525"/>
                  <a:gd name="connsiteY69" fmla="*/ 2233612 h 3076575"/>
                  <a:gd name="connsiteX70" fmla="*/ 4524375 w 4581525"/>
                  <a:gd name="connsiteY70" fmla="*/ 2195512 h 3076575"/>
                  <a:gd name="connsiteX71" fmla="*/ 4452937 w 4581525"/>
                  <a:gd name="connsiteY71" fmla="*/ 2362200 h 3076575"/>
                  <a:gd name="connsiteX72" fmla="*/ 4467225 w 4581525"/>
                  <a:gd name="connsiteY72" fmla="*/ 2428875 h 3076575"/>
                  <a:gd name="connsiteX73" fmla="*/ 4467225 w 4581525"/>
                  <a:gd name="connsiteY73" fmla="*/ 2486025 h 3076575"/>
                  <a:gd name="connsiteX74" fmla="*/ 4410075 w 4581525"/>
                  <a:gd name="connsiteY74" fmla="*/ 2486025 h 3076575"/>
                  <a:gd name="connsiteX75" fmla="*/ 4319587 w 4581525"/>
                  <a:gd name="connsiteY75" fmla="*/ 2433637 h 3076575"/>
                  <a:gd name="connsiteX76" fmla="*/ 4224337 w 4581525"/>
                  <a:gd name="connsiteY76" fmla="*/ 2486025 h 3076575"/>
                  <a:gd name="connsiteX77" fmla="*/ 4181475 w 4581525"/>
                  <a:gd name="connsiteY77" fmla="*/ 2509837 h 3076575"/>
                  <a:gd name="connsiteX78" fmla="*/ 4181475 w 4581525"/>
                  <a:gd name="connsiteY78" fmla="*/ 2566987 h 3076575"/>
                  <a:gd name="connsiteX79" fmla="*/ 4195762 w 4581525"/>
                  <a:gd name="connsiteY79" fmla="*/ 2624137 h 3076575"/>
                  <a:gd name="connsiteX80" fmla="*/ 4195762 w 4581525"/>
                  <a:gd name="connsiteY80" fmla="*/ 2695575 h 3076575"/>
                  <a:gd name="connsiteX81" fmla="*/ 4219575 w 4581525"/>
                  <a:gd name="connsiteY81" fmla="*/ 2705100 h 3076575"/>
                  <a:gd name="connsiteX82" fmla="*/ 4219575 w 4581525"/>
                  <a:gd name="connsiteY82" fmla="*/ 2767012 h 3076575"/>
                  <a:gd name="connsiteX83" fmla="*/ 4148137 w 4581525"/>
                  <a:gd name="connsiteY83" fmla="*/ 2795587 h 3076575"/>
                  <a:gd name="connsiteX84" fmla="*/ 4014787 w 4581525"/>
                  <a:gd name="connsiteY84" fmla="*/ 2771775 h 3076575"/>
                  <a:gd name="connsiteX85" fmla="*/ 3929062 w 4581525"/>
                  <a:gd name="connsiteY85" fmla="*/ 2819400 h 3076575"/>
                  <a:gd name="connsiteX86" fmla="*/ 3929062 w 4581525"/>
                  <a:gd name="connsiteY86" fmla="*/ 2928937 h 3076575"/>
                  <a:gd name="connsiteX87" fmla="*/ 3833812 w 4581525"/>
                  <a:gd name="connsiteY87" fmla="*/ 2986087 h 3076575"/>
                  <a:gd name="connsiteX88" fmla="*/ 3748087 w 4581525"/>
                  <a:gd name="connsiteY88" fmla="*/ 2976562 h 3076575"/>
                  <a:gd name="connsiteX89" fmla="*/ 3676650 w 4581525"/>
                  <a:gd name="connsiteY89" fmla="*/ 3024187 h 3076575"/>
                  <a:gd name="connsiteX90" fmla="*/ 3643312 w 4581525"/>
                  <a:gd name="connsiteY90" fmla="*/ 3043237 h 3076575"/>
                  <a:gd name="connsiteX91" fmla="*/ 3509962 w 4581525"/>
                  <a:gd name="connsiteY91" fmla="*/ 3033712 h 3076575"/>
                  <a:gd name="connsiteX92" fmla="*/ 3505200 w 4581525"/>
                  <a:gd name="connsiteY92" fmla="*/ 3057525 h 3076575"/>
                  <a:gd name="connsiteX93" fmla="*/ 3300412 w 4581525"/>
                  <a:gd name="connsiteY93" fmla="*/ 3076575 h 3076575"/>
                  <a:gd name="connsiteX94" fmla="*/ 3252787 w 4581525"/>
                  <a:gd name="connsiteY94" fmla="*/ 3000375 h 3076575"/>
                  <a:gd name="connsiteX95" fmla="*/ 3405187 w 4581525"/>
                  <a:gd name="connsiteY95" fmla="*/ 3028950 h 3076575"/>
                  <a:gd name="connsiteX96" fmla="*/ 3419475 w 4581525"/>
                  <a:gd name="connsiteY96" fmla="*/ 2976562 h 3076575"/>
                  <a:gd name="connsiteX97" fmla="*/ 3295650 w 4581525"/>
                  <a:gd name="connsiteY97" fmla="*/ 2957512 h 3076575"/>
                  <a:gd name="connsiteX98" fmla="*/ 3305175 w 4581525"/>
                  <a:gd name="connsiteY98" fmla="*/ 2928937 h 3076575"/>
                  <a:gd name="connsiteX99" fmla="*/ 3357562 w 4581525"/>
                  <a:gd name="connsiteY99" fmla="*/ 2943225 h 3076575"/>
                  <a:gd name="connsiteX100" fmla="*/ 3452812 w 4581525"/>
                  <a:gd name="connsiteY100" fmla="*/ 2957512 h 3076575"/>
                  <a:gd name="connsiteX101" fmla="*/ 3409950 w 4581525"/>
                  <a:gd name="connsiteY101" fmla="*/ 2747962 h 3076575"/>
                  <a:gd name="connsiteX102" fmla="*/ 3390900 w 4581525"/>
                  <a:gd name="connsiteY102" fmla="*/ 2609850 h 3076575"/>
                  <a:gd name="connsiteX103" fmla="*/ 3305175 w 4581525"/>
                  <a:gd name="connsiteY103" fmla="*/ 2590800 h 3076575"/>
                  <a:gd name="connsiteX104" fmla="*/ 3038475 w 4581525"/>
                  <a:gd name="connsiteY104" fmla="*/ 2495550 h 3076575"/>
                  <a:gd name="connsiteX105" fmla="*/ 2943225 w 4581525"/>
                  <a:gd name="connsiteY105" fmla="*/ 2371725 h 3076575"/>
                  <a:gd name="connsiteX106" fmla="*/ 2914650 w 4581525"/>
                  <a:gd name="connsiteY106" fmla="*/ 2338387 h 3076575"/>
                  <a:gd name="connsiteX107" fmla="*/ 2790825 w 4581525"/>
                  <a:gd name="connsiteY107" fmla="*/ 2243137 h 3076575"/>
                  <a:gd name="connsiteX108" fmla="*/ 2733675 w 4581525"/>
                  <a:gd name="connsiteY108" fmla="*/ 2209800 h 3076575"/>
                  <a:gd name="connsiteX109" fmla="*/ 2714625 w 4581525"/>
                  <a:gd name="connsiteY109" fmla="*/ 2147887 h 3076575"/>
                  <a:gd name="connsiteX110" fmla="*/ 2657475 w 4581525"/>
                  <a:gd name="connsiteY110" fmla="*/ 2195512 h 3076575"/>
                  <a:gd name="connsiteX111" fmla="*/ 2395537 w 4581525"/>
                  <a:gd name="connsiteY111" fmla="*/ 2162175 h 3076575"/>
                  <a:gd name="connsiteX112" fmla="*/ 2124075 w 4581525"/>
                  <a:gd name="connsiteY112" fmla="*/ 2200275 h 3076575"/>
                  <a:gd name="connsiteX113" fmla="*/ 2062162 w 4581525"/>
                  <a:gd name="connsiteY113" fmla="*/ 2205037 h 3076575"/>
                  <a:gd name="connsiteX114" fmla="*/ 1743075 w 4581525"/>
                  <a:gd name="connsiteY114" fmla="*/ 2295525 h 3076575"/>
                  <a:gd name="connsiteX115" fmla="*/ 1643062 w 4581525"/>
                  <a:gd name="connsiteY115" fmla="*/ 2305050 h 3076575"/>
                  <a:gd name="connsiteX116" fmla="*/ 1519238 w 4581525"/>
                  <a:gd name="connsiteY116" fmla="*/ 2395537 h 3076575"/>
                  <a:gd name="connsiteX117" fmla="*/ 1438274 w 4581525"/>
                  <a:gd name="connsiteY117" fmla="*/ 2466975 h 3076575"/>
                  <a:gd name="connsiteX118" fmla="*/ 1190625 w 4581525"/>
                  <a:gd name="connsiteY118" fmla="*/ 2714625 h 3076575"/>
                  <a:gd name="connsiteX119" fmla="*/ 1047750 w 4581525"/>
                  <a:gd name="connsiteY119" fmla="*/ 2971800 h 3076575"/>
                  <a:gd name="connsiteX120" fmla="*/ 952500 w 4581525"/>
                  <a:gd name="connsiteY120" fmla="*/ 3038475 h 3076575"/>
                  <a:gd name="connsiteX121" fmla="*/ 876300 w 4581525"/>
                  <a:gd name="connsiteY121" fmla="*/ 3014662 h 3076575"/>
                  <a:gd name="connsiteX122" fmla="*/ 828675 w 4581525"/>
                  <a:gd name="connsiteY122" fmla="*/ 3043237 h 3076575"/>
                  <a:gd name="connsiteX123" fmla="*/ 752475 w 4581525"/>
                  <a:gd name="connsiteY123" fmla="*/ 3019425 h 3076575"/>
                  <a:gd name="connsiteX124" fmla="*/ 704850 w 4581525"/>
                  <a:gd name="connsiteY124" fmla="*/ 2947987 h 3076575"/>
                  <a:gd name="connsiteX125" fmla="*/ 633412 w 4581525"/>
                  <a:gd name="connsiteY125" fmla="*/ 2914650 h 3076575"/>
                  <a:gd name="connsiteX126" fmla="*/ 614362 w 4581525"/>
                  <a:gd name="connsiteY126" fmla="*/ 2871787 h 3076575"/>
                  <a:gd name="connsiteX127" fmla="*/ 561975 w 4581525"/>
                  <a:gd name="connsiteY127" fmla="*/ 2871787 h 3076575"/>
                  <a:gd name="connsiteX128" fmla="*/ 452437 w 4581525"/>
                  <a:gd name="connsiteY128" fmla="*/ 2700337 h 3076575"/>
                  <a:gd name="connsiteX129" fmla="*/ 314325 w 4581525"/>
                  <a:gd name="connsiteY129" fmla="*/ 2647950 h 3076575"/>
                  <a:gd name="connsiteX130" fmla="*/ 176212 w 4581525"/>
                  <a:gd name="connsiteY130" fmla="*/ 2447925 h 3076575"/>
                  <a:gd name="connsiteX131" fmla="*/ 185737 w 4581525"/>
                  <a:gd name="connsiteY131" fmla="*/ 2400300 h 3076575"/>
                  <a:gd name="connsiteX132" fmla="*/ 133350 w 4581525"/>
                  <a:gd name="connsiteY132" fmla="*/ 2362200 h 3076575"/>
                  <a:gd name="connsiteX133" fmla="*/ 114300 w 4581525"/>
                  <a:gd name="connsiteY133" fmla="*/ 2324100 h 3076575"/>
                  <a:gd name="connsiteX134" fmla="*/ 76200 w 4581525"/>
                  <a:gd name="connsiteY134" fmla="*/ 2290762 h 3076575"/>
                  <a:gd name="connsiteX135" fmla="*/ 19050 w 4581525"/>
                  <a:gd name="connsiteY135" fmla="*/ 2214562 h 3076575"/>
                  <a:gd name="connsiteX136" fmla="*/ 0 w 4581525"/>
                  <a:gd name="connsiteY136" fmla="*/ 2105025 h 3076575"/>
                  <a:gd name="connsiteX137" fmla="*/ 42862 w 4581525"/>
                  <a:gd name="connsiteY137" fmla="*/ 2100262 h 3076575"/>
                  <a:gd name="connsiteX138" fmla="*/ 57150 w 4581525"/>
                  <a:gd name="connsiteY138" fmla="*/ 2095500 h 3076575"/>
                  <a:gd name="connsiteX139" fmla="*/ 133350 w 4581525"/>
                  <a:gd name="connsiteY139" fmla="*/ 2109787 h 3076575"/>
                  <a:gd name="connsiteX140" fmla="*/ 204787 w 4581525"/>
                  <a:gd name="connsiteY140" fmla="*/ 2133600 h 3076575"/>
                  <a:gd name="connsiteX141" fmla="*/ 295275 w 4581525"/>
                  <a:gd name="connsiteY141" fmla="*/ 2224087 h 3076575"/>
                  <a:gd name="connsiteX142" fmla="*/ 433387 w 4581525"/>
                  <a:gd name="connsiteY142" fmla="*/ 2219325 h 3076575"/>
                  <a:gd name="connsiteX143" fmla="*/ 457200 w 4581525"/>
                  <a:gd name="connsiteY143" fmla="*/ 2185987 h 3076575"/>
                  <a:gd name="connsiteX144" fmla="*/ 509587 w 4581525"/>
                  <a:gd name="connsiteY144" fmla="*/ 2124075 h 3076575"/>
                  <a:gd name="connsiteX145" fmla="*/ 561975 w 4581525"/>
                  <a:gd name="connsiteY145" fmla="*/ 2047875 h 3076575"/>
                  <a:gd name="connsiteX146" fmla="*/ 576262 w 4581525"/>
                  <a:gd name="connsiteY146" fmla="*/ 1990725 h 3076575"/>
                  <a:gd name="connsiteX147" fmla="*/ 676275 w 4581525"/>
                  <a:gd name="connsiteY147" fmla="*/ 1966912 h 3076575"/>
                  <a:gd name="connsiteX148" fmla="*/ 747712 w 4581525"/>
                  <a:gd name="connsiteY148" fmla="*/ 1990725 h 3076575"/>
                  <a:gd name="connsiteX149" fmla="*/ 862012 w 4581525"/>
                  <a:gd name="connsiteY149" fmla="*/ 1985962 h 3076575"/>
                  <a:gd name="connsiteX150" fmla="*/ 862012 w 4581525"/>
                  <a:gd name="connsiteY150" fmla="*/ 1985962 h 3076575"/>
                  <a:gd name="connsiteX151" fmla="*/ 757238 w 4581525"/>
                  <a:gd name="connsiteY151" fmla="*/ 1909762 h 3076575"/>
                  <a:gd name="connsiteX152" fmla="*/ 776287 w 4581525"/>
                  <a:gd name="connsiteY152" fmla="*/ 1647825 h 3076575"/>
                  <a:gd name="connsiteX153" fmla="*/ 804862 w 4581525"/>
                  <a:gd name="connsiteY153" fmla="*/ 1533525 h 3076575"/>
                  <a:gd name="connsiteX154" fmla="*/ 757237 w 4581525"/>
                  <a:gd name="connsiteY154" fmla="*/ 1343025 h 3076575"/>
                  <a:gd name="connsiteX155" fmla="*/ 771525 w 4581525"/>
                  <a:gd name="connsiteY155" fmla="*/ 1300162 h 3076575"/>
                  <a:gd name="connsiteX156" fmla="*/ 762000 w 4581525"/>
                  <a:gd name="connsiteY156" fmla="*/ 1147762 h 3076575"/>
                  <a:gd name="connsiteX157" fmla="*/ 800100 w 4581525"/>
                  <a:gd name="connsiteY157" fmla="*/ 1100137 h 3076575"/>
                  <a:gd name="connsiteX158" fmla="*/ 690562 w 4581525"/>
                  <a:gd name="connsiteY158" fmla="*/ 1014412 h 3076575"/>
                  <a:gd name="connsiteX159" fmla="*/ 600075 w 4581525"/>
                  <a:gd name="connsiteY159" fmla="*/ 962025 h 3076575"/>
                  <a:gd name="connsiteX160" fmla="*/ 538162 w 4581525"/>
                  <a:gd name="connsiteY160" fmla="*/ 852487 h 3076575"/>
                  <a:gd name="connsiteX161" fmla="*/ 490537 w 4581525"/>
                  <a:gd name="connsiteY161" fmla="*/ 800100 h 3076575"/>
                  <a:gd name="connsiteX162" fmla="*/ 557212 w 4581525"/>
                  <a:gd name="connsiteY162" fmla="*/ 757237 h 3076575"/>
                  <a:gd name="connsiteX163" fmla="*/ 600075 w 4581525"/>
                  <a:gd name="connsiteY163" fmla="*/ 657225 h 3076575"/>
                  <a:gd name="connsiteX164" fmla="*/ 652462 w 4581525"/>
                  <a:gd name="connsiteY164" fmla="*/ 619125 h 3076575"/>
                  <a:gd name="connsiteX165" fmla="*/ 714375 w 4581525"/>
                  <a:gd name="connsiteY165" fmla="*/ 595312 h 3076575"/>
                  <a:gd name="connsiteX166" fmla="*/ 842962 w 4581525"/>
                  <a:gd name="connsiteY166" fmla="*/ 590550 h 3076575"/>
                  <a:gd name="connsiteX167" fmla="*/ 1028700 w 4581525"/>
                  <a:gd name="connsiteY167" fmla="*/ 495300 h 3076575"/>
                  <a:gd name="connsiteX0" fmla="*/ 1028700 w 4581525"/>
                  <a:gd name="connsiteY0" fmla="*/ 495300 h 3076575"/>
                  <a:gd name="connsiteX1" fmla="*/ 1095375 w 4581525"/>
                  <a:gd name="connsiteY1" fmla="*/ 504825 h 3076575"/>
                  <a:gd name="connsiteX2" fmla="*/ 1123950 w 4581525"/>
                  <a:gd name="connsiteY2" fmla="*/ 471487 h 3076575"/>
                  <a:gd name="connsiteX3" fmla="*/ 1123950 w 4581525"/>
                  <a:gd name="connsiteY3" fmla="*/ 447675 h 3076575"/>
                  <a:gd name="connsiteX4" fmla="*/ 1166812 w 4581525"/>
                  <a:gd name="connsiteY4" fmla="*/ 495300 h 3076575"/>
                  <a:gd name="connsiteX5" fmla="*/ 1228725 w 4581525"/>
                  <a:gd name="connsiteY5" fmla="*/ 514350 h 3076575"/>
                  <a:gd name="connsiteX6" fmla="*/ 1285875 w 4581525"/>
                  <a:gd name="connsiteY6" fmla="*/ 566737 h 3076575"/>
                  <a:gd name="connsiteX7" fmla="*/ 1804987 w 4581525"/>
                  <a:gd name="connsiteY7" fmla="*/ 1209675 h 3076575"/>
                  <a:gd name="connsiteX8" fmla="*/ 1909762 w 4581525"/>
                  <a:gd name="connsiteY8" fmla="*/ 1290637 h 3076575"/>
                  <a:gd name="connsiteX9" fmla="*/ 1976437 w 4581525"/>
                  <a:gd name="connsiteY9" fmla="*/ 1290637 h 3076575"/>
                  <a:gd name="connsiteX10" fmla="*/ 2333625 w 4581525"/>
                  <a:gd name="connsiteY10" fmla="*/ 1481137 h 3076575"/>
                  <a:gd name="connsiteX11" fmla="*/ 2524125 w 4581525"/>
                  <a:gd name="connsiteY11" fmla="*/ 1376362 h 3076575"/>
                  <a:gd name="connsiteX12" fmla="*/ 2571750 w 4581525"/>
                  <a:gd name="connsiteY12" fmla="*/ 1404937 h 3076575"/>
                  <a:gd name="connsiteX13" fmla="*/ 2662237 w 4581525"/>
                  <a:gd name="connsiteY13" fmla="*/ 1338262 h 3076575"/>
                  <a:gd name="connsiteX14" fmla="*/ 2728912 w 4581525"/>
                  <a:gd name="connsiteY14" fmla="*/ 1190625 h 3076575"/>
                  <a:gd name="connsiteX15" fmla="*/ 2667000 w 4581525"/>
                  <a:gd name="connsiteY15" fmla="*/ 1028700 h 3076575"/>
                  <a:gd name="connsiteX16" fmla="*/ 2600325 w 4581525"/>
                  <a:gd name="connsiteY16" fmla="*/ 966787 h 3076575"/>
                  <a:gd name="connsiteX17" fmla="*/ 2628900 w 4581525"/>
                  <a:gd name="connsiteY17" fmla="*/ 952500 h 3076575"/>
                  <a:gd name="connsiteX18" fmla="*/ 2714625 w 4581525"/>
                  <a:gd name="connsiteY18" fmla="*/ 995362 h 3076575"/>
                  <a:gd name="connsiteX19" fmla="*/ 2809875 w 4581525"/>
                  <a:gd name="connsiteY19" fmla="*/ 1004887 h 3076575"/>
                  <a:gd name="connsiteX20" fmla="*/ 2824162 w 4581525"/>
                  <a:gd name="connsiteY20" fmla="*/ 938212 h 3076575"/>
                  <a:gd name="connsiteX21" fmla="*/ 2843212 w 4581525"/>
                  <a:gd name="connsiteY21" fmla="*/ 938212 h 3076575"/>
                  <a:gd name="connsiteX22" fmla="*/ 2881312 w 4581525"/>
                  <a:gd name="connsiteY22" fmla="*/ 900112 h 3076575"/>
                  <a:gd name="connsiteX23" fmla="*/ 2990850 w 4581525"/>
                  <a:gd name="connsiteY23" fmla="*/ 895350 h 3076575"/>
                  <a:gd name="connsiteX24" fmla="*/ 3028950 w 4581525"/>
                  <a:gd name="connsiteY24" fmla="*/ 819150 h 3076575"/>
                  <a:gd name="connsiteX25" fmla="*/ 3028950 w 4581525"/>
                  <a:gd name="connsiteY25" fmla="*/ 738187 h 3076575"/>
                  <a:gd name="connsiteX26" fmla="*/ 2971800 w 4581525"/>
                  <a:gd name="connsiteY26" fmla="*/ 652462 h 3076575"/>
                  <a:gd name="connsiteX27" fmla="*/ 3019425 w 4581525"/>
                  <a:gd name="connsiteY27" fmla="*/ 647700 h 3076575"/>
                  <a:gd name="connsiteX28" fmla="*/ 3071812 w 4581525"/>
                  <a:gd name="connsiteY28" fmla="*/ 461962 h 3076575"/>
                  <a:gd name="connsiteX29" fmla="*/ 3062287 w 4581525"/>
                  <a:gd name="connsiteY29" fmla="*/ 400050 h 3076575"/>
                  <a:gd name="connsiteX30" fmla="*/ 3224212 w 4581525"/>
                  <a:gd name="connsiteY30" fmla="*/ 400050 h 3076575"/>
                  <a:gd name="connsiteX31" fmla="*/ 3352800 w 4581525"/>
                  <a:gd name="connsiteY31" fmla="*/ 338137 h 3076575"/>
                  <a:gd name="connsiteX32" fmla="*/ 3476625 w 4581525"/>
                  <a:gd name="connsiteY32" fmla="*/ 319087 h 3076575"/>
                  <a:gd name="connsiteX33" fmla="*/ 3562350 w 4581525"/>
                  <a:gd name="connsiteY33" fmla="*/ 285750 h 3076575"/>
                  <a:gd name="connsiteX34" fmla="*/ 3524250 w 4581525"/>
                  <a:gd name="connsiteY34" fmla="*/ 200025 h 3076575"/>
                  <a:gd name="connsiteX35" fmla="*/ 3533775 w 4581525"/>
                  <a:gd name="connsiteY35" fmla="*/ 133350 h 3076575"/>
                  <a:gd name="connsiteX36" fmla="*/ 3495675 w 4581525"/>
                  <a:gd name="connsiteY36" fmla="*/ 66675 h 3076575"/>
                  <a:gd name="connsiteX37" fmla="*/ 3514725 w 4581525"/>
                  <a:gd name="connsiteY37" fmla="*/ 0 h 3076575"/>
                  <a:gd name="connsiteX38" fmla="*/ 3548062 w 4581525"/>
                  <a:gd name="connsiteY38" fmla="*/ 19050 h 3076575"/>
                  <a:gd name="connsiteX39" fmla="*/ 3571875 w 4581525"/>
                  <a:gd name="connsiteY39" fmla="*/ 100012 h 3076575"/>
                  <a:gd name="connsiteX40" fmla="*/ 3638550 w 4581525"/>
                  <a:gd name="connsiteY40" fmla="*/ 152400 h 3076575"/>
                  <a:gd name="connsiteX41" fmla="*/ 3667125 w 4581525"/>
                  <a:gd name="connsiteY41" fmla="*/ 114300 h 3076575"/>
                  <a:gd name="connsiteX42" fmla="*/ 3762375 w 4581525"/>
                  <a:gd name="connsiteY42" fmla="*/ 80962 h 3076575"/>
                  <a:gd name="connsiteX43" fmla="*/ 3790950 w 4581525"/>
                  <a:gd name="connsiteY43" fmla="*/ 114300 h 3076575"/>
                  <a:gd name="connsiteX44" fmla="*/ 3829050 w 4581525"/>
                  <a:gd name="connsiteY44" fmla="*/ 100012 h 3076575"/>
                  <a:gd name="connsiteX45" fmla="*/ 3876675 w 4581525"/>
                  <a:gd name="connsiteY45" fmla="*/ 138112 h 3076575"/>
                  <a:gd name="connsiteX46" fmla="*/ 3852862 w 4581525"/>
                  <a:gd name="connsiteY46" fmla="*/ 166687 h 3076575"/>
                  <a:gd name="connsiteX47" fmla="*/ 3929062 w 4581525"/>
                  <a:gd name="connsiteY47" fmla="*/ 200025 h 3076575"/>
                  <a:gd name="connsiteX48" fmla="*/ 3881437 w 4581525"/>
                  <a:gd name="connsiteY48" fmla="*/ 228600 h 3076575"/>
                  <a:gd name="connsiteX49" fmla="*/ 3933825 w 4581525"/>
                  <a:gd name="connsiteY49" fmla="*/ 566737 h 3076575"/>
                  <a:gd name="connsiteX50" fmla="*/ 4010025 w 4581525"/>
                  <a:gd name="connsiteY50" fmla="*/ 628650 h 3076575"/>
                  <a:gd name="connsiteX51" fmla="*/ 4133850 w 4581525"/>
                  <a:gd name="connsiteY51" fmla="*/ 671512 h 3076575"/>
                  <a:gd name="connsiteX52" fmla="*/ 4167187 w 4581525"/>
                  <a:gd name="connsiteY52" fmla="*/ 695325 h 3076575"/>
                  <a:gd name="connsiteX53" fmla="*/ 4214812 w 4581525"/>
                  <a:gd name="connsiteY53" fmla="*/ 676275 h 3076575"/>
                  <a:gd name="connsiteX54" fmla="*/ 4310062 w 4581525"/>
                  <a:gd name="connsiteY54" fmla="*/ 733425 h 3076575"/>
                  <a:gd name="connsiteX55" fmla="*/ 4257675 w 4581525"/>
                  <a:gd name="connsiteY55" fmla="*/ 914400 h 3076575"/>
                  <a:gd name="connsiteX56" fmla="*/ 4276725 w 4581525"/>
                  <a:gd name="connsiteY56" fmla="*/ 1009650 h 3076575"/>
                  <a:gd name="connsiteX57" fmla="*/ 4319587 w 4581525"/>
                  <a:gd name="connsiteY57" fmla="*/ 1090612 h 3076575"/>
                  <a:gd name="connsiteX58" fmla="*/ 4343400 w 4581525"/>
                  <a:gd name="connsiteY58" fmla="*/ 1271587 h 3076575"/>
                  <a:gd name="connsiteX59" fmla="*/ 4333875 w 4581525"/>
                  <a:gd name="connsiteY59" fmla="*/ 1352550 h 3076575"/>
                  <a:gd name="connsiteX60" fmla="*/ 4391025 w 4581525"/>
                  <a:gd name="connsiteY60" fmla="*/ 1481137 h 3076575"/>
                  <a:gd name="connsiteX61" fmla="*/ 4462462 w 4581525"/>
                  <a:gd name="connsiteY61" fmla="*/ 1447800 h 3076575"/>
                  <a:gd name="connsiteX62" fmla="*/ 4548187 w 4581525"/>
                  <a:gd name="connsiteY62" fmla="*/ 1481137 h 3076575"/>
                  <a:gd name="connsiteX63" fmla="*/ 4581525 w 4581525"/>
                  <a:gd name="connsiteY63" fmla="*/ 1528762 h 3076575"/>
                  <a:gd name="connsiteX64" fmla="*/ 4424362 w 4581525"/>
                  <a:gd name="connsiteY64" fmla="*/ 1595437 h 3076575"/>
                  <a:gd name="connsiteX65" fmla="*/ 4386262 w 4581525"/>
                  <a:gd name="connsiteY65" fmla="*/ 1757362 h 3076575"/>
                  <a:gd name="connsiteX66" fmla="*/ 4343400 w 4581525"/>
                  <a:gd name="connsiteY66" fmla="*/ 1900237 h 3076575"/>
                  <a:gd name="connsiteX67" fmla="*/ 4367212 w 4581525"/>
                  <a:gd name="connsiteY67" fmla="*/ 1952625 h 3076575"/>
                  <a:gd name="connsiteX68" fmla="*/ 4395787 w 4581525"/>
                  <a:gd name="connsiteY68" fmla="*/ 2166937 h 3076575"/>
                  <a:gd name="connsiteX69" fmla="*/ 4486275 w 4581525"/>
                  <a:gd name="connsiteY69" fmla="*/ 2233612 h 3076575"/>
                  <a:gd name="connsiteX70" fmla="*/ 4524375 w 4581525"/>
                  <a:gd name="connsiteY70" fmla="*/ 2195512 h 3076575"/>
                  <a:gd name="connsiteX71" fmla="*/ 4452937 w 4581525"/>
                  <a:gd name="connsiteY71" fmla="*/ 2362200 h 3076575"/>
                  <a:gd name="connsiteX72" fmla="*/ 4467225 w 4581525"/>
                  <a:gd name="connsiteY72" fmla="*/ 2428875 h 3076575"/>
                  <a:gd name="connsiteX73" fmla="*/ 4467225 w 4581525"/>
                  <a:gd name="connsiteY73" fmla="*/ 2486025 h 3076575"/>
                  <a:gd name="connsiteX74" fmla="*/ 4410075 w 4581525"/>
                  <a:gd name="connsiteY74" fmla="*/ 2486025 h 3076575"/>
                  <a:gd name="connsiteX75" fmla="*/ 4319587 w 4581525"/>
                  <a:gd name="connsiteY75" fmla="*/ 2433637 h 3076575"/>
                  <a:gd name="connsiteX76" fmla="*/ 4224337 w 4581525"/>
                  <a:gd name="connsiteY76" fmla="*/ 2486025 h 3076575"/>
                  <a:gd name="connsiteX77" fmla="*/ 4181475 w 4581525"/>
                  <a:gd name="connsiteY77" fmla="*/ 2509837 h 3076575"/>
                  <a:gd name="connsiteX78" fmla="*/ 4181475 w 4581525"/>
                  <a:gd name="connsiteY78" fmla="*/ 2566987 h 3076575"/>
                  <a:gd name="connsiteX79" fmla="*/ 4195762 w 4581525"/>
                  <a:gd name="connsiteY79" fmla="*/ 2624137 h 3076575"/>
                  <a:gd name="connsiteX80" fmla="*/ 4195762 w 4581525"/>
                  <a:gd name="connsiteY80" fmla="*/ 2695575 h 3076575"/>
                  <a:gd name="connsiteX81" fmla="*/ 4219575 w 4581525"/>
                  <a:gd name="connsiteY81" fmla="*/ 2705100 h 3076575"/>
                  <a:gd name="connsiteX82" fmla="*/ 4219575 w 4581525"/>
                  <a:gd name="connsiteY82" fmla="*/ 2767012 h 3076575"/>
                  <a:gd name="connsiteX83" fmla="*/ 4148137 w 4581525"/>
                  <a:gd name="connsiteY83" fmla="*/ 2795587 h 3076575"/>
                  <a:gd name="connsiteX84" fmla="*/ 4014787 w 4581525"/>
                  <a:gd name="connsiteY84" fmla="*/ 2771775 h 3076575"/>
                  <a:gd name="connsiteX85" fmla="*/ 3929062 w 4581525"/>
                  <a:gd name="connsiteY85" fmla="*/ 2819400 h 3076575"/>
                  <a:gd name="connsiteX86" fmla="*/ 3929062 w 4581525"/>
                  <a:gd name="connsiteY86" fmla="*/ 2928937 h 3076575"/>
                  <a:gd name="connsiteX87" fmla="*/ 3833812 w 4581525"/>
                  <a:gd name="connsiteY87" fmla="*/ 2986087 h 3076575"/>
                  <a:gd name="connsiteX88" fmla="*/ 3748087 w 4581525"/>
                  <a:gd name="connsiteY88" fmla="*/ 2976562 h 3076575"/>
                  <a:gd name="connsiteX89" fmla="*/ 3676650 w 4581525"/>
                  <a:gd name="connsiteY89" fmla="*/ 3024187 h 3076575"/>
                  <a:gd name="connsiteX90" fmla="*/ 3643312 w 4581525"/>
                  <a:gd name="connsiteY90" fmla="*/ 3043237 h 3076575"/>
                  <a:gd name="connsiteX91" fmla="*/ 3509962 w 4581525"/>
                  <a:gd name="connsiteY91" fmla="*/ 3033712 h 3076575"/>
                  <a:gd name="connsiteX92" fmla="*/ 3505200 w 4581525"/>
                  <a:gd name="connsiteY92" fmla="*/ 3057525 h 3076575"/>
                  <a:gd name="connsiteX93" fmla="*/ 3300412 w 4581525"/>
                  <a:gd name="connsiteY93" fmla="*/ 3076575 h 3076575"/>
                  <a:gd name="connsiteX94" fmla="*/ 3252787 w 4581525"/>
                  <a:gd name="connsiteY94" fmla="*/ 3000375 h 3076575"/>
                  <a:gd name="connsiteX95" fmla="*/ 3405187 w 4581525"/>
                  <a:gd name="connsiteY95" fmla="*/ 3028950 h 3076575"/>
                  <a:gd name="connsiteX96" fmla="*/ 3419475 w 4581525"/>
                  <a:gd name="connsiteY96" fmla="*/ 2976562 h 3076575"/>
                  <a:gd name="connsiteX97" fmla="*/ 3295650 w 4581525"/>
                  <a:gd name="connsiteY97" fmla="*/ 2957512 h 3076575"/>
                  <a:gd name="connsiteX98" fmla="*/ 3305175 w 4581525"/>
                  <a:gd name="connsiteY98" fmla="*/ 2928937 h 3076575"/>
                  <a:gd name="connsiteX99" fmla="*/ 3357562 w 4581525"/>
                  <a:gd name="connsiteY99" fmla="*/ 2943225 h 3076575"/>
                  <a:gd name="connsiteX100" fmla="*/ 3452812 w 4581525"/>
                  <a:gd name="connsiteY100" fmla="*/ 2957512 h 3076575"/>
                  <a:gd name="connsiteX101" fmla="*/ 3409950 w 4581525"/>
                  <a:gd name="connsiteY101" fmla="*/ 2747962 h 3076575"/>
                  <a:gd name="connsiteX102" fmla="*/ 3390900 w 4581525"/>
                  <a:gd name="connsiteY102" fmla="*/ 2609850 h 3076575"/>
                  <a:gd name="connsiteX103" fmla="*/ 3305175 w 4581525"/>
                  <a:gd name="connsiteY103" fmla="*/ 2590800 h 3076575"/>
                  <a:gd name="connsiteX104" fmla="*/ 3038475 w 4581525"/>
                  <a:gd name="connsiteY104" fmla="*/ 2495550 h 3076575"/>
                  <a:gd name="connsiteX105" fmla="*/ 2943225 w 4581525"/>
                  <a:gd name="connsiteY105" fmla="*/ 2371725 h 3076575"/>
                  <a:gd name="connsiteX106" fmla="*/ 2914650 w 4581525"/>
                  <a:gd name="connsiteY106" fmla="*/ 2338387 h 3076575"/>
                  <a:gd name="connsiteX107" fmla="*/ 2790825 w 4581525"/>
                  <a:gd name="connsiteY107" fmla="*/ 2243137 h 3076575"/>
                  <a:gd name="connsiteX108" fmla="*/ 2733675 w 4581525"/>
                  <a:gd name="connsiteY108" fmla="*/ 2209800 h 3076575"/>
                  <a:gd name="connsiteX109" fmla="*/ 2714625 w 4581525"/>
                  <a:gd name="connsiteY109" fmla="*/ 2147887 h 3076575"/>
                  <a:gd name="connsiteX110" fmla="*/ 2657475 w 4581525"/>
                  <a:gd name="connsiteY110" fmla="*/ 2195512 h 3076575"/>
                  <a:gd name="connsiteX111" fmla="*/ 2395537 w 4581525"/>
                  <a:gd name="connsiteY111" fmla="*/ 2162175 h 3076575"/>
                  <a:gd name="connsiteX112" fmla="*/ 2124075 w 4581525"/>
                  <a:gd name="connsiteY112" fmla="*/ 2200275 h 3076575"/>
                  <a:gd name="connsiteX113" fmla="*/ 2062162 w 4581525"/>
                  <a:gd name="connsiteY113" fmla="*/ 2205037 h 3076575"/>
                  <a:gd name="connsiteX114" fmla="*/ 1743075 w 4581525"/>
                  <a:gd name="connsiteY114" fmla="*/ 2295525 h 3076575"/>
                  <a:gd name="connsiteX115" fmla="*/ 1643062 w 4581525"/>
                  <a:gd name="connsiteY115" fmla="*/ 2305050 h 3076575"/>
                  <a:gd name="connsiteX116" fmla="*/ 1519238 w 4581525"/>
                  <a:gd name="connsiteY116" fmla="*/ 2395537 h 3076575"/>
                  <a:gd name="connsiteX117" fmla="*/ 1438274 w 4581525"/>
                  <a:gd name="connsiteY117" fmla="*/ 2466975 h 3076575"/>
                  <a:gd name="connsiteX118" fmla="*/ 1190625 w 4581525"/>
                  <a:gd name="connsiteY118" fmla="*/ 2714625 h 3076575"/>
                  <a:gd name="connsiteX119" fmla="*/ 1047750 w 4581525"/>
                  <a:gd name="connsiteY119" fmla="*/ 2971800 h 3076575"/>
                  <a:gd name="connsiteX120" fmla="*/ 952500 w 4581525"/>
                  <a:gd name="connsiteY120" fmla="*/ 3038475 h 3076575"/>
                  <a:gd name="connsiteX121" fmla="*/ 876300 w 4581525"/>
                  <a:gd name="connsiteY121" fmla="*/ 3014662 h 3076575"/>
                  <a:gd name="connsiteX122" fmla="*/ 828675 w 4581525"/>
                  <a:gd name="connsiteY122" fmla="*/ 3043237 h 3076575"/>
                  <a:gd name="connsiteX123" fmla="*/ 752475 w 4581525"/>
                  <a:gd name="connsiteY123" fmla="*/ 3019425 h 3076575"/>
                  <a:gd name="connsiteX124" fmla="*/ 704850 w 4581525"/>
                  <a:gd name="connsiteY124" fmla="*/ 2947987 h 3076575"/>
                  <a:gd name="connsiteX125" fmla="*/ 633412 w 4581525"/>
                  <a:gd name="connsiteY125" fmla="*/ 2914650 h 3076575"/>
                  <a:gd name="connsiteX126" fmla="*/ 614362 w 4581525"/>
                  <a:gd name="connsiteY126" fmla="*/ 2871787 h 3076575"/>
                  <a:gd name="connsiteX127" fmla="*/ 561975 w 4581525"/>
                  <a:gd name="connsiteY127" fmla="*/ 2871787 h 3076575"/>
                  <a:gd name="connsiteX128" fmla="*/ 452437 w 4581525"/>
                  <a:gd name="connsiteY128" fmla="*/ 2700337 h 3076575"/>
                  <a:gd name="connsiteX129" fmla="*/ 314325 w 4581525"/>
                  <a:gd name="connsiteY129" fmla="*/ 2647950 h 3076575"/>
                  <a:gd name="connsiteX130" fmla="*/ 176212 w 4581525"/>
                  <a:gd name="connsiteY130" fmla="*/ 2447925 h 3076575"/>
                  <a:gd name="connsiteX131" fmla="*/ 185737 w 4581525"/>
                  <a:gd name="connsiteY131" fmla="*/ 2400300 h 3076575"/>
                  <a:gd name="connsiteX132" fmla="*/ 133350 w 4581525"/>
                  <a:gd name="connsiteY132" fmla="*/ 2362200 h 3076575"/>
                  <a:gd name="connsiteX133" fmla="*/ 114300 w 4581525"/>
                  <a:gd name="connsiteY133" fmla="*/ 2324100 h 3076575"/>
                  <a:gd name="connsiteX134" fmla="*/ 76200 w 4581525"/>
                  <a:gd name="connsiteY134" fmla="*/ 2290762 h 3076575"/>
                  <a:gd name="connsiteX135" fmla="*/ 19050 w 4581525"/>
                  <a:gd name="connsiteY135" fmla="*/ 2214562 h 3076575"/>
                  <a:gd name="connsiteX136" fmla="*/ 0 w 4581525"/>
                  <a:gd name="connsiteY136" fmla="*/ 2105025 h 3076575"/>
                  <a:gd name="connsiteX137" fmla="*/ 42862 w 4581525"/>
                  <a:gd name="connsiteY137" fmla="*/ 2100262 h 3076575"/>
                  <a:gd name="connsiteX138" fmla="*/ 57150 w 4581525"/>
                  <a:gd name="connsiteY138" fmla="*/ 2095500 h 3076575"/>
                  <a:gd name="connsiteX139" fmla="*/ 133350 w 4581525"/>
                  <a:gd name="connsiteY139" fmla="*/ 2109787 h 3076575"/>
                  <a:gd name="connsiteX140" fmla="*/ 204787 w 4581525"/>
                  <a:gd name="connsiteY140" fmla="*/ 2133600 h 3076575"/>
                  <a:gd name="connsiteX141" fmla="*/ 295275 w 4581525"/>
                  <a:gd name="connsiteY141" fmla="*/ 2224087 h 3076575"/>
                  <a:gd name="connsiteX142" fmla="*/ 433387 w 4581525"/>
                  <a:gd name="connsiteY142" fmla="*/ 2219325 h 3076575"/>
                  <a:gd name="connsiteX143" fmla="*/ 457200 w 4581525"/>
                  <a:gd name="connsiteY143" fmla="*/ 2185987 h 3076575"/>
                  <a:gd name="connsiteX144" fmla="*/ 509587 w 4581525"/>
                  <a:gd name="connsiteY144" fmla="*/ 2124075 h 3076575"/>
                  <a:gd name="connsiteX145" fmla="*/ 561975 w 4581525"/>
                  <a:gd name="connsiteY145" fmla="*/ 2047875 h 3076575"/>
                  <a:gd name="connsiteX146" fmla="*/ 576262 w 4581525"/>
                  <a:gd name="connsiteY146" fmla="*/ 1990725 h 3076575"/>
                  <a:gd name="connsiteX147" fmla="*/ 676275 w 4581525"/>
                  <a:gd name="connsiteY147" fmla="*/ 1966912 h 3076575"/>
                  <a:gd name="connsiteX148" fmla="*/ 747712 w 4581525"/>
                  <a:gd name="connsiteY148" fmla="*/ 1990725 h 3076575"/>
                  <a:gd name="connsiteX149" fmla="*/ 862012 w 4581525"/>
                  <a:gd name="connsiteY149" fmla="*/ 1985962 h 3076575"/>
                  <a:gd name="connsiteX150" fmla="*/ 876300 w 4581525"/>
                  <a:gd name="connsiteY150" fmla="*/ 1938337 h 3076575"/>
                  <a:gd name="connsiteX151" fmla="*/ 757238 w 4581525"/>
                  <a:gd name="connsiteY151" fmla="*/ 1909762 h 3076575"/>
                  <a:gd name="connsiteX152" fmla="*/ 776287 w 4581525"/>
                  <a:gd name="connsiteY152" fmla="*/ 1647825 h 3076575"/>
                  <a:gd name="connsiteX153" fmla="*/ 804862 w 4581525"/>
                  <a:gd name="connsiteY153" fmla="*/ 1533525 h 3076575"/>
                  <a:gd name="connsiteX154" fmla="*/ 757237 w 4581525"/>
                  <a:gd name="connsiteY154" fmla="*/ 1343025 h 3076575"/>
                  <a:gd name="connsiteX155" fmla="*/ 771525 w 4581525"/>
                  <a:gd name="connsiteY155" fmla="*/ 1300162 h 3076575"/>
                  <a:gd name="connsiteX156" fmla="*/ 762000 w 4581525"/>
                  <a:gd name="connsiteY156" fmla="*/ 1147762 h 3076575"/>
                  <a:gd name="connsiteX157" fmla="*/ 800100 w 4581525"/>
                  <a:gd name="connsiteY157" fmla="*/ 1100137 h 3076575"/>
                  <a:gd name="connsiteX158" fmla="*/ 690562 w 4581525"/>
                  <a:gd name="connsiteY158" fmla="*/ 1014412 h 3076575"/>
                  <a:gd name="connsiteX159" fmla="*/ 600075 w 4581525"/>
                  <a:gd name="connsiteY159" fmla="*/ 962025 h 3076575"/>
                  <a:gd name="connsiteX160" fmla="*/ 538162 w 4581525"/>
                  <a:gd name="connsiteY160" fmla="*/ 852487 h 3076575"/>
                  <a:gd name="connsiteX161" fmla="*/ 490537 w 4581525"/>
                  <a:gd name="connsiteY161" fmla="*/ 800100 h 3076575"/>
                  <a:gd name="connsiteX162" fmla="*/ 557212 w 4581525"/>
                  <a:gd name="connsiteY162" fmla="*/ 757237 h 3076575"/>
                  <a:gd name="connsiteX163" fmla="*/ 600075 w 4581525"/>
                  <a:gd name="connsiteY163" fmla="*/ 657225 h 3076575"/>
                  <a:gd name="connsiteX164" fmla="*/ 652462 w 4581525"/>
                  <a:gd name="connsiteY164" fmla="*/ 619125 h 3076575"/>
                  <a:gd name="connsiteX165" fmla="*/ 714375 w 4581525"/>
                  <a:gd name="connsiteY165" fmla="*/ 595312 h 3076575"/>
                  <a:gd name="connsiteX166" fmla="*/ 842962 w 4581525"/>
                  <a:gd name="connsiteY166" fmla="*/ 590550 h 3076575"/>
                  <a:gd name="connsiteX167" fmla="*/ 1028700 w 4581525"/>
                  <a:gd name="connsiteY167" fmla="*/ 495300 h 3076575"/>
                  <a:gd name="connsiteX0" fmla="*/ 1028700 w 4581525"/>
                  <a:gd name="connsiteY0" fmla="*/ 495300 h 3076575"/>
                  <a:gd name="connsiteX1" fmla="*/ 1095375 w 4581525"/>
                  <a:gd name="connsiteY1" fmla="*/ 504825 h 3076575"/>
                  <a:gd name="connsiteX2" fmla="*/ 1123950 w 4581525"/>
                  <a:gd name="connsiteY2" fmla="*/ 471487 h 3076575"/>
                  <a:gd name="connsiteX3" fmla="*/ 1123950 w 4581525"/>
                  <a:gd name="connsiteY3" fmla="*/ 447675 h 3076575"/>
                  <a:gd name="connsiteX4" fmla="*/ 1166812 w 4581525"/>
                  <a:gd name="connsiteY4" fmla="*/ 495300 h 3076575"/>
                  <a:gd name="connsiteX5" fmla="*/ 1228725 w 4581525"/>
                  <a:gd name="connsiteY5" fmla="*/ 514350 h 3076575"/>
                  <a:gd name="connsiteX6" fmla="*/ 1285875 w 4581525"/>
                  <a:gd name="connsiteY6" fmla="*/ 566737 h 3076575"/>
                  <a:gd name="connsiteX7" fmla="*/ 1804987 w 4581525"/>
                  <a:gd name="connsiteY7" fmla="*/ 1209675 h 3076575"/>
                  <a:gd name="connsiteX8" fmla="*/ 1909762 w 4581525"/>
                  <a:gd name="connsiteY8" fmla="*/ 1290637 h 3076575"/>
                  <a:gd name="connsiteX9" fmla="*/ 1976437 w 4581525"/>
                  <a:gd name="connsiteY9" fmla="*/ 1290637 h 3076575"/>
                  <a:gd name="connsiteX10" fmla="*/ 2333625 w 4581525"/>
                  <a:gd name="connsiteY10" fmla="*/ 1481137 h 3076575"/>
                  <a:gd name="connsiteX11" fmla="*/ 2524125 w 4581525"/>
                  <a:gd name="connsiteY11" fmla="*/ 1376362 h 3076575"/>
                  <a:gd name="connsiteX12" fmla="*/ 2571750 w 4581525"/>
                  <a:gd name="connsiteY12" fmla="*/ 1404937 h 3076575"/>
                  <a:gd name="connsiteX13" fmla="*/ 2662237 w 4581525"/>
                  <a:gd name="connsiteY13" fmla="*/ 1338262 h 3076575"/>
                  <a:gd name="connsiteX14" fmla="*/ 2728912 w 4581525"/>
                  <a:gd name="connsiteY14" fmla="*/ 1190625 h 3076575"/>
                  <a:gd name="connsiteX15" fmla="*/ 2667000 w 4581525"/>
                  <a:gd name="connsiteY15" fmla="*/ 1028700 h 3076575"/>
                  <a:gd name="connsiteX16" fmla="*/ 2600325 w 4581525"/>
                  <a:gd name="connsiteY16" fmla="*/ 966787 h 3076575"/>
                  <a:gd name="connsiteX17" fmla="*/ 2628900 w 4581525"/>
                  <a:gd name="connsiteY17" fmla="*/ 952500 h 3076575"/>
                  <a:gd name="connsiteX18" fmla="*/ 2714625 w 4581525"/>
                  <a:gd name="connsiteY18" fmla="*/ 995362 h 3076575"/>
                  <a:gd name="connsiteX19" fmla="*/ 2809875 w 4581525"/>
                  <a:gd name="connsiteY19" fmla="*/ 1004887 h 3076575"/>
                  <a:gd name="connsiteX20" fmla="*/ 2824162 w 4581525"/>
                  <a:gd name="connsiteY20" fmla="*/ 938212 h 3076575"/>
                  <a:gd name="connsiteX21" fmla="*/ 2843212 w 4581525"/>
                  <a:gd name="connsiteY21" fmla="*/ 938212 h 3076575"/>
                  <a:gd name="connsiteX22" fmla="*/ 2881312 w 4581525"/>
                  <a:gd name="connsiteY22" fmla="*/ 900112 h 3076575"/>
                  <a:gd name="connsiteX23" fmla="*/ 2990850 w 4581525"/>
                  <a:gd name="connsiteY23" fmla="*/ 895350 h 3076575"/>
                  <a:gd name="connsiteX24" fmla="*/ 3028950 w 4581525"/>
                  <a:gd name="connsiteY24" fmla="*/ 819150 h 3076575"/>
                  <a:gd name="connsiteX25" fmla="*/ 3028950 w 4581525"/>
                  <a:gd name="connsiteY25" fmla="*/ 738187 h 3076575"/>
                  <a:gd name="connsiteX26" fmla="*/ 2971800 w 4581525"/>
                  <a:gd name="connsiteY26" fmla="*/ 652462 h 3076575"/>
                  <a:gd name="connsiteX27" fmla="*/ 3019425 w 4581525"/>
                  <a:gd name="connsiteY27" fmla="*/ 647700 h 3076575"/>
                  <a:gd name="connsiteX28" fmla="*/ 3071812 w 4581525"/>
                  <a:gd name="connsiteY28" fmla="*/ 461962 h 3076575"/>
                  <a:gd name="connsiteX29" fmla="*/ 3062287 w 4581525"/>
                  <a:gd name="connsiteY29" fmla="*/ 400050 h 3076575"/>
                  <a:gd name="connsiteX30" fmla="*/ 3224212 w 4581525"/>
                  <a:gd name="connsiteY30" fmla="*/ 400050 h 3076575"/>
                  <a:gd name="connsiteX31" fmla="*/ 3352800 w 4581525"/>
                  <a:gd name="connsiteY31" fmla="*/ 338137 h 3076575"/>
                  <a:gd name="connsiteX32" fmla="*/ 3476625 w 4581525"/>
                  <a:gd name="connsiteY32" fmla="*/ 319087 h 3076575"/>
                  <a:gd name="connsiteX33" fmla="*/ 3562350 w 4581525"/>
                  <a:gd name="connsiteY33" fmla="*/ 285750 h 3076575"/>
                  <a:gd name="connsiteX34" fmla="*/ 3524250 w 4581525"/>
                  <a:gd name="connsiteY34" fmla="*/ 200025 h 3076575"/>
                  <a:gd name="connsiteX35" fmla="*/ 3533775 w 4581525"/>
                  <a:gd name="connsiteY35" fmla="*/ 133350 h 3076575"/>
                  <a:gd name="connsiteX36" fmla="*/ 3495675 w 4581525"/>
                  <a:gd name="connsiteY36" fmla="*/ 66675 h 3076575"/>
                  <a:gd name="connsiteX37" fmla="*/ 3514725 w 4581525"/>
                  <a:gd name="connsiteY37" fmla="*/ 0 h 3076575"/>
                  <a:gd name="connsiteX38" fmla="*/ 3548062 w 4581525"/>
                  <a:gd name="connsiteY38" fmla="*/ 19050 h 3076575"/>
                  <a:gd name="connsiteX39" fmla="*/ 3571875 w 4581525"/>
                  <a:gd name="connsiteY39" fmla="*/ 100012 h 3076575"/>
                  <a:gd name="connsiteX40" fmla="*/ 3638550 w 4581525"/>
                  <a:gd name="connsiteY40" fmla="*/ 152400 h 3076575"/>
                  <a:gd name="connsiteX41" fmla="*/ 3667125 w 4581525"/>
                  <a:gd name="connsiteY41" fmla="*/ 114300 h 3076575"/>
                  <a:gd name="connsiteX42" fmla="*/ 3762375 w 4581525"/>
                  <a:gd name="connsiteY42" fmla="*/ 80962 h 3076575"/>
                  <a:gd name="connsiteX43" fmla="*/ 3790950 w 4581525"/>
                  <a:gd name="connsiteY43" fmla="*/ 114300 h 3076575"/>
                  <a:gd name="connsiteX44" fmla="*/ 3829050 w 4581525"/>
                  <a:gd name="connsiteY44" fmla="*/ 100012 h 3076575"/>
                  <a:gd name="connsiteX45" fmla="*/ 3876675 w 4581525"/>
                  <a:gd name="connsiteY45" fmla="*/ 138112 h 3076575"/>
                  <a:gd name="connsiteX46" fmla="*/ 3852862 w 4581525"/>
                  <a:gd name="connsiteY46" fmla="*/ 166687 h 3076575"/>
                  <a:gd name="connsiteX47" fmla="*/ 3929062 w 4581525"/>
                  <a:gd name="connsiteY47" fmla="*/ 200025 h 3076575"/>
                  <a:gd name="connsiteX48" fmla="*/ 3881437 w 4581525"/>
                  <a:gd name="connsiteY48" fmla="*/ 228600 h 3076575"/>
                  <a:gd name="connsiteX49" fmla="*/ 3933825 w 4581525"/>
                  <a:gd name="connsiteY49" fmla="*/ 566737 h 3076575"/>
                  <a:gd name="connsiteX50" fmla="*/ 4010025 w 4581525"/>
                  <a:gd name="connsiteY50" fmla="*/ 628650 h 3076575"/>
                  <a:gd name="connsiteX51" fmla="*/ 4133850 w 4581525"/>
                  <a:gd name="connsiteY51" fmla="*/ 671512 h 3076575"/>
                  <a:gd name="connsiteX52" fmla="*/ 4167187 w 4581525"/>
                  <a:gd name="connsiteY52" fmla="*/ 695325 h 3076575"/>
                  <a:gd name="connsiteX53" fmla="*/ 4214812 w 4581525"/>
                  <a:gd name="connsiteY53" fmla="*/ 676275 h 3076575"/>
                  <a:gd name="connsiteX54" fmla="*/ 4310062 w 4581525"/>
                  <a:gd name="connsiteY54" fmla="*/ 733425 h 3076575"/>
                  <a:gd name="connsiteX55" fmla="*/ 4257675 w 4581525"/>
                  <a:gd name="connsiteY55" fmla="*/ 914400 h 3076575"/>
                  <a:gd name="connsiteX56" fmla="*/ 4276725 w 4581525"/>
                  <a:gd name="connsiteY56" fmla="*/ 1009650 h 3076575"/>
                  <a:gd name="connsiteX57" fmla="*/ 4319587 w 4581525"/>
                  <a:gd name="connsiteY57" fmla="*/ 1090612 h 3076575"/>
                  <a:gd name="connsiteX58" fmla="*/ 4343400 w 4581525"/>
                  <a:gd name="connsiteY58" fmla="*/ 1271587 h 3076575"/>
                  <a:gd name="connsiteX59" fmla="*/ 4333875 w 4581525"/>
                  <a:gd name="connsiteY59" fmla="*/ 1352550 h 3076575"/>
                  <a:gd name="connsiteX60" fmla="*/ 4391025 w 4581525"/>
                  <a:gd name="connsiteY60" fmla="*/ 1481137 h 3076575"/>
                  <a:gd name="connsiteX61" fmla="*/ 4462462 w 4581525"/>
                  <a:gd name="connsiteY61" fmla="*/ 1447800 h 3076575"/>
                  <a:gd name="connsiteX62" fmla="*/ 4548187 w 4581525"/>
                  <a:gd name="connsiteY62" fmla="*/ 1481137 h 3076575"/>
                  <a:gd name="connsiteX63" fmla="*/ 4581525 w 4581525"/>
                  <a:gd name="connsiteY63" fmla="*/ 1528762 h 3076575"/>
                  <a:gd name="connsiteX64" fmla="*/ 4424362 w 4581525"/>
                  <a:gd name="connsiteY64" fmla="*/ 1595437 h 3076575"/>
                  <a:gd name="connsiteX65" fmla="*/ 4386262 w 4581525"/>
                  <a:gd name="connsiteY65" fmla="*/ 1757362 h 3076575"/>
                  <a:gd name="connsiteX66" fmla="*/ 4343400 w 4581525"/>
                  <a:gd name="connsiteY66" fmla="*/ 1900237 h 3076575"/>
                  <a:gd name="connsiteX67" fmla="*/ 4367212 w 4581525"/>
                  <a:gd name="connsiteY67" fmla="*/ 1952625 h 3076575"/>
                  <a:gd name="connsiteX68" fmla="*/ 4395787 w 4581525"/>
                  <a:gd name="connsiteY68" fmla="*/ 2166937 h 3076575"/>
                  <a:gd name="connsiteX69" fmla="*/ 4486275 w 4581525"/>
                  <a:gd name="connsiteY69" fmla="*/ 2233612 h 3076575"/>
                  <a:gd name="connsiteX70" fmla="*/ 4524375 w 4581525"/>
                  <a:gd name="connsiteY70" fmla="*/ 2195512 h 3076575"/>
                  <a:gd name="connsiteX71" fmla="*/ 4452937 w 4581525"/>
                  <a:gd name="connsiteY71" fmla="*/ 2362200 h 3076575"/>
                  <a:gd name="connsiteX72" fmla="*/ 4467225 w 4581525"/>
                  <a:gd name="connsiteY72" fmla="*/ 2428875 h 3076575"/>
                  <a:gd name="connsiteX73" fmla="*/ 4467225 w 4581525"/>
                  <a:gd name="connsiteY73" fmla="*/ 2486025 h 3076575"/>
                  <a:gd name="connsiteX74" fmla="*/ 4410075 w 4581525"/>
                  <a:gd name="connsiteY74" fmla="*/ 2486025 h 3076575"/>
                  <a:gd name="connsiteX75" fmla="*/ 4319587 w 4581525"/>
                  <a:gd name="connsiteY75" fmla="*/ 2433637 h 3076575"/>
                  <a:gd name="connsiteX76" fmla="*/ 4224337 w 4581525"/>
                  <a:gd name="connsiteY76" fmla="*/ 2486025 h 3076575"/>
                  <a:gd name="connsiteX77" fmla="*/ 4181475 w 4581525"/>
                  <a:gd name="connsiteY77" fmla="*/ 2509837 h 3076575"/>
                  <a:gd name="connsiteX78" fmla="*/ 4181475 w 4581525"/>
                  <a:gd name="connsiteY78" fmla="*/ 2566987 h 3076575"/>
                  <a:gd name="connsiteX79" fmla="*/ 4195762 w 4581525"/>
                  <a:gd name="connsiteY79" fmla="*/ 2624137 h 3076575"/>
                  <a:gd name="connsiteX80" fmla="*/ 4195762 w 4581525"/>
                  <a:gd name="connsiteY80" fmla="*/ 2695575 h 3076575"/>
                  <a:gd name="connsiteX81" fmla="*/ 4219575 w 4581525"/>
                  <a:gd name="connsiteY81" fmla="*/ 2705100 h 3076575"/>
                  <a:gd name="connsiteX82" fmla="*/ 4219575 w 4581525"/>
                  <a:gd name="connsiteY82" fmla="*/ 2767012 h 3076575"/>
                  <a:gd name="connsiteX83" fmla="*/ 4148137 w 4581525"/>
                  <a:gd name="connsiteY83" fmla="*/ 2795587 h 3076575"/>
                  <a:gd name="connsiteX84" fmla="*/ 4014787 w 4581525"/>
                  <a:gd name="connsiteY84" fmla="*/ 2771775 h 3076575"/>
                  <a:gd name="connsiteX85" fmla="*/ 3929062 w 4581525"/>
                  <a:gd name="connsiteY85" fmla="*/ 2819400 h 3076575"/>
                  <a:gd name="connsiteX86" fmla="*/ 3929062 w 4581525"/>
                  <a:gd name="connsiteY86" fmla="*/ 2928937 h 3076575"/>
                  <a:gd name="connsiteX87" fmla="*/ 3833812 w 4581525"/>
                  <a:gd name="connsiteY87" fmla="*/ 2986087 h 3076575"/>
                  <a:gd name="connsiteX88" fmla="*/ 3748087 w 4581525"/>
                  <a:gd name="connsiteY88" fmla="*/ 2976562 h 3076575"/>
                  <a:gd name="connsiteX89" fmla="*/ 3676650 w 4581525"/>
                  <a:gd name="connsiteY89" fmla="*/ 3024187 h 3076575"/>
                  <a:gd name="connsiteX90" fmla="*/ 3643312 w 4581525"/>
                  <a:gd name="connsiteY90" fmla="*/ 3043237 h 3076575"/>
                  <a:gd name="connsiteX91" fmla="*/ 3509962 w 4581525"/>
                  <a:gd name="connsiteY91" fmla="*/ 3033712 h 3076575"/>
                  <a:gd name="connsiteX92" fmla="*/ 3505200 w 4581525"/>
                  <a:gd name="connsiteY92" fmla="*/ 3057525 h 3076575"/>
                  <a:gd name="connsiteX93" fmla="*/ 3300412 w 4581525"/>
                  <a:gd name="connsiteY93" fmla="*/ 3076575 h 3076575"/>
                  <a:gd name="connsiteX94" fmla="*/ 3252787 w 4581525"/>
                  <a:gd name="connsiteY94" fmla="*/ 3000375 h 3076575"/>
                  <a:gd name="connsiteX95" fmla="*/ 3405187 w 4581525"/>
                  <a:gd name="connsiteY95" fmla="*/ 3028950 h 3076575"/>
                  <a:gd name="connsiteX96" fmla="*/ 3419475 w 4581525"/>
                  <a:gd name="connsiteY96" fmla="*/ 2976562 h 3076575"/>
                  <a:gd name="connsiteX97" fmla="*/ 3295650 w 4581525"/>
                  <a:gd name="connsiteY97" fmla="*/ 2957512 h 3076575"/>
                  <a:gd name="connsiteX98" fmla="*/ 3305175 w 4581525"/>
                  <a:gd name="connsiteY98" fmla="*/ 2928937 h 3076575"/>
                  <a:gd name="connsiteX99" fmla="*/ 3357562 w 4581525"/>
                  <a:gd name="connsiteY99" fmla="*/ 2943225 h 3076575"/>
                  <a:gd name="connsiteX100" fmla="*/ 3452812 w 4581525"/>
                  <a:gd name="connsiteY100" fmla="*/ 2957512 h 3076575"/>
                  <a:gd name="connsiteX101" fmla="*/ 3409950 w 4581525"/>
                  <a:gd name="connsiteY101" fmla="*/ 2747962 h 3076575"/>
                  <a:gd name="connsiteX102" fmla="*/ 3390900 w 4581525"/>
                  <a:gd name="connsiteY102" fmla="*/ 2609850 h 3076575"/>
                  <a:gd name="connsiteX103" fmla="*/ 3305175 w 4581525"/>
                  <a:gd name="connsiteY103" fmla="*/ 2590800 h 3076575"/>
                  <a:gd name="connsiteX104" fmla="*/ 3038475 w 4581525"/>
                  <a:gd name="connsiteY104" fmla="*/ 2495550 h 3076575"/>
                  <a:gd name="connsiteX105" fmla="*/ 2943225 w 4581525"/>
                  <a:gd name="connsiteY105" fmla="*/ 2371725 h 3076575"/>
                  <a:gd name="connsiteX106" fmla="*/ 2914650 w 4581525"/>
                  <a:gd name="connsiteY106" fmla="*/ 2338387 h 3076575"/>
                  <a:gd name="connsiteX107" fmla="*/ 2790825 w 4581525"/>
                  <a:gd name="connsiteY107" fmla="*/ 2243137 h 3076575"/>
                  <a:gd name="connsiteX108" fmla="*/ 2733675 w 4581525"/>
                  <a:gd name="connsiteY108" fmla="*/ 2209800 h 3076575"/>
                  <a:gd name="connsiteX109" fmla="*/ 2714625 w 4581525"/>
                  <a:gd name="connsiteY109" fmla="*/ 2147887 h 3076575"/>
                  <a:gd name="connsiteX110" fmla="*/ 2657475 w 4581525"/>
                  <a:gd name="connsiteY110" fmla="*/ 2195512 h 3076575"/>
                  <a:gd name="connsiteX111" fmla="*/ 2395537 w 4581525"/>
                  <a:gd name="connsiteY111" fmla="*/ 2162175 h 3076575"/>
                  <a:gd name="connsiteX112" fmla="*/ 2124075 w 4581525"/>
                  <a:gd name="connsiteY112" fmla="*/ 2200275 h 3076575"/>
                  <a:gd name="connsiteX113" fmla="*/ 2062162 w 4581525"/>
                  <a:gd name="connsiteY113" fmla="*/ 2205037 h 3076575"/>
                  <a:gd name="connsiteX114" fmla="*/ 1743075 w 4581525"/>
                  <a:gd name="connsiteY114" fmla="*/ 2295525 h 3076575"/>
                  <a:gd name="connsiteX115" fmla="*/ 1643062 w 4581525"/>
                  <a:gd name="connsiteY115" fmla="*/ 2305050 h 3076575"/>
                  <a:gd name="connsiteX116" fmla="*/ 1519238 w 4581525"/>
                  <a:gd name="connsiteY116" fmla="*/ 2395537 h 3076575"/>
                  <a:gd name="connsiteX117" fmla="*/ 1438274 w 4581525"/>
                  <a:gd name="connsiteY117" fmla="*/ 2466975 h 3076575"/>
                  <a:gd name="connsiteX118" fmla="*/ 1190625 w 4581525"/>
                  <a:gd name="connsiteY118" fmla="*/ 2714625 h 3076575"/>
                  <a:gd name="connsiteX119" fmla="*/ 1047750 w 4581525"/>
                  <a:gd name="connsiteY119" fmla="*/ 2971800 h 3076575"/>
                  <a:gd name="connsiteX120" fmla="*/ 952500 w 4581525"/>
                  <a:gd name="connsiteY120" fmla="*/ 3038475 h 3076575"/>
                  <a:gd name="connsiteX121" fmla="*/ 876300 w 4581525"/>
                  <a:gd name="connsiteY121" fmla="*/ 3014662 h 3076575"/>
                  <a:gd name="connsiteX122" fmla="*/ 828675 w 4581525"/>
                  <a:gd name="connsiteY122" fmla="*/ 3043237 h 3076575"/>
                  <a:gd name="connsiteX123" fmla="*/ 752475 w 4581525"/>
                  <a:gd name="connsiteY123" fmla="*/ 3019425 h 3076575"/>
                  <a:gd name="connsiteX124" fmla="*/ 704850 w 4581525"/>
                  <a:gd name="connsiteY124" fmla="*/ 2947987 h 3076575"/>
                  <a:gd name="connsiteX125" fmla="*/ 633412 w 4581525"/>
                  <a:gd name="connsiteY125" fmla="*/ 2914650 h 3076575"/>
                  <a:gd name="connsiteX126" fmla="*/ 614362 w 4581525"/>
                  <a:gd name="connsiteY126" fmla="*/ 2871787 h 3076575"/>
                  <a:gd name="connsiteX127" fmla="*/ 561975 w 4581525"/>
                  <a:gd name="connsiteY127" fmla="*/ 2871787 h 3076575"/>
                  <a:gd name="connsiteX128" fmla="*/ 452437 w 4581525"/>
                  <a:gd name="connsiteY128" fmla="*/ 2700337 h 3076575"/>
                  <a:gd name="connsiteX129" fmla="*/ 314325 w 4581525"/>
                  <a:gd name="connsiteY129" fmla="*/ 2647950 h 3076575"/>
                  <a:gd name="connsiteX130" fmla="*/ 176212 w 4581525"/>
                  <a:gd name="connsiteY130" fmla="*/ 2447925 h 3076575"/>
                  <a:gd name="connsiteX131" fmla="*/ 185737 w 4581525"/>
                  <a:gd name="connsiteY131" fmla="*/ 2400300 h 3076575"/>
                  <a:gd name="connsiteX132" fmla="*/ 133350 w 4581525"/>
                  <a:gd name="connsiteY132" fmla="*/ 2362200 h 3076575"/>
                  <a:gd name="connsiteX133" fmla="*/ 114300 w 4581525"/>
                  <a:gd name="connsiteY133" fmla="*/ 2324100 h 3076575"/>
                  <a:gd name="connsiteX134" fmla="*/ 76200 w 4581525"/>
                  <a:gd name="connsiteY134" fmla="*/ 2290762 h 3076575"/>
                  <a:gd name="connsiteX135" fmla="*/ 19050 w 4581525"/>
                  <a:gd name="connsiteY135" fmla="*/ 2214562 h 3076575"/>
                  <a:gd name="connsiteX136" fmla="*/ 0 w 4581525"/>
                  <a:gd name="connsiteY136" fmla="*/ 2105025 h 3076575"/>
                  <a:gd name="connsiteX137" fmla="*/ 42862 w 4581525"/>
                  <a:gd name="connsiteY137" fmla="*/ 2100262 h 3076575"/>
                  <a:gd name="connsiteX138" fmla="*/ 57150 w 4581525"/>
                  <a:gd name="connsiteY138" fmla="*/ 2095500 h 3076575"/>
                  <a:gd name="connsiteX139" fmla="*/ 133350 w 4581525"/>
                  <a:gd name="connsiteY139" fmla="*/ 2109787 h 3076575"/>
                  <a:gd name="connsiteX140" fmla="*/ 204787 w 4581525"/>
                  <a:gd name="connsiteY140" fmla="*/ 2133600 h 3076575"/>
                  <a:gd name="connsiteX141" fmla="*/ 295275 w 4581525"/>
                  <a:gd name="connsiteY141" fmla="*/ 2224087 h 3076575"/>
                  <a:gd name="connsiteX142" fmla="*/ 433387 w 4581525"/>
                  <a:gd name="connsiteY142" fmla="*/ 2219325 h 3076575"/>
                  <a:gd name="connsiteX143" fmla="*/ 457200 w 4581525"/>
                  <a:gd name="connsiteY143" fmla="*/ 2185987 h 3076575"/>
                  <a:gd name="connsiteX144" fmla="*/ 509587 w 4581525"/>
                  <a:gd name="connsiteY144" fmla="*/ 2124075 h 3076575"/>
                  <a:gd name="connsiteX145" fmla="*/ 561975 w 4581525"/>
                  <a:gd name="connsiteY145" fmla="*/ 2047875 h 3076575"/>
                  <a:gd name="connsiteX146" fmla="*/ 576262 w 4581525"/>
                  <a:gd name="connsiteY146" fmla="*/ 1990725 h 3076575"/>
                  <a:gd name="connsiteX147" fmla="*/ 676275 w 4581525"/>
                  <a:gd name="connsiteY147" fmla="*/ 1966912 h 3076575"/>
                  <a:gd name="connsiteX148" fmla="*/ 747712 w 4581525"/>
                  <a:gd name="connsiteY148" fmla="*/ 1990725 h 3076575"/>
                  <a:gd name="connsiteX149" fmla="*/ 862012 w 4581525"/>
                  <a:gd name="connsiteY149" fmla="*/ 1985962 h 3076575"/>
                  <a:gd name="connsiteX150" fmla="*/ 876300 w 4581525"/>
                  <a:gd name="connsiteY150" fmla="*/ 1938337 h 3076575"/>
                  <a:gd name="connsiteX151" fmla="*/ 757238 w 4581525"/>
                  <a:gd name="connsiteY151" fmla="*/ 1909762 h 3076575"/>
                  <a:gd name="connsiteX152" fmla="*/ 776287 w 4581525"/>
                  <a:gd name="connsiteY152" fmla="*/ 1647825 h 3076575"/>
                  <a:gd name="connsiteX153" fmla="*/ 804862 w 4581525"/>
                  <a:gd name="connsiteY153" fmla="*/ 1533525 h 3076575"/>
                  <a:gd name="connsiteX154" fmla="*/ 757237 w 4581525"/>
                  <a:gd name="connsiteY154" fmla="*/ 1343025 h 3076575"/>
                  <a:gd name="connsiteX155" fmla="*/ 771525 w 4581525"/>
                  <a:gd name="connsiteY155" fmla="*/ 1300162 h 3076575"/>
                  <a:gd name="connsiteX156" fmla="*/ 762000 w 4581525"/>
                  <a:gd name="connsiteY156" fmla="*/ 1147762 h 3076575"/>
                  <a:gd name="connsiteX157" fmla="*/ 800100 w 4581525"/>
                  <a:gd name="connsiteY157" fmla="*/ 1100137 h 3076575"/>
                  <a:gd name="connsiteX158" fmla="*/ 690562 w 4581525"/>
                  <a:gd name="connsiteY158" fmla="*/ 1014412 h 3076575"/>
                  <a:gd name="connsiteX159" fmla="*/ 604838 w 4581525"/>
                  <a:gd name="connsiteY159" fmla="*/ 933450 h 3076575"/>
                  <a:gd name="connsiteX160" fmla="*/ 538162 w 4581525"/>
                  <a:gd name="connsiteY160" fmla="*/ 852487 h 3076575"/>
                  <a:gd name="connsiteX161" fmla="*/ 490537 w 4581525"/>
                  <a:gd name="connsiteY161" fmla="*/ 800100 h 3076575"/>
                  <a:gd name="connsiteX162" fmla="*/ 557212 w 4581525"/>
                  <a:gd name="connsiteY162" fmla="*/ 757237 h 3076575"/>
                  <a:gd name="connsiteX163" fmla="*/ 600075 w 4581525"/>
                  <a:gd name="connsiteY163" fmla="*/ 657225 h 3076575"/>
                  <a:gd name="connsiteX164" fmla="*/ 652462 w 4581525"/>
                  <a:gd name="connsiteY164" fmla="*/ 619125 h 3076575"/>
                  <a:gd name="connsiteX165" fmla="*/ 714375 w 4581525"/>
                  <a:gd name="connsiteY165" fmla="*/ 595312 h 3076575"/>
                  <a:gd name="connsiteX166" fmla="*/ 842962 w 4581525"/>
                  <a:gd name="connsiteY166" fmla="*/ 590550 h 3076575"/>
                  <a:gd name="connsiteX167" fmla="*/ 1028700 w 4581525"/>
                  <a:gd name="connsiteY167" fmla="*/ 495300 h 3076575"/>
                  <a:gd name="connsiteX0" fmla="*/ 1028700 w 4581525"/>
                  <a:gd name="connsiteY0" fmla="*/ 495300 h 3076575"/>
                  <a:gd name="connsiteX1" fmla="*/ 1095375 w 4581525"/>
                  <a:gd name="connsiteY1" fmla="*/ 504825 h 3076575"/>
                  <a:gd name="connsiteX2" fmla="*/ 1123950 w 4581525"/>
                  <a:gd name="connsiteY2" fmla="*/ 471487 h 3076575"/>
                  <a:gd name="connsiteX3" fmla="*/ 1123950 w 4581525"/>
                  <a:gd name="connsiteY3" fmla="*/ 447675 h 3076575"/>
                  <a:gd name="connsiteX4" fmla="*/ 1166812 w 4581525"/>
                  <a:gd name="connsiteY4" fmla="*/ 495300 h 3076575"/>
                  <a:gd name="connsiteX5" fmla="*/ 1228725 w 4581525"/>
                  <a:gd name="connsiteY5" fmla="*/ 514350 h 3076575"/>
                  <a:gd name="connsiteX6" fmla="*/ 1285875 w 4581525"/>
                  <a:gd name="connsiteY6" fmla="*/ 566737 h 3076575"/>
                  <a:gd name="connsiteX7" fmla="*/ 1804987 w 4581525"/>
                  <a:gd name="connsiteY7" fmla="*/ 1209675 h 3076575"/>
                  <a:gd name="connsiteX8" fmla="*/ 1909762 w 4581525"/>
                  <a:gd name="connsiteY8" fmla="*/ 1290637 h 3076575"/>
                  <a:gd name="connsiteX9" fmla="*/ 1976437 w 4581525"/>
                  <a:gd name="connsiteY9" fmla="*/ 1290637 h 3076575"/>
                  <a:gd name="connsiteX10" fmla="*/ 2333625 w 4581525"/>
                  <a:gd name="connsiteY10" fmla="*/ 1481137 h 3076575"/>
                  <a:gd name="connsiteX11" fmla="*/ 2524125 w 4581525"/>
                  <a:gd name="connsiteY11" fmla="*/ 1376362 h 3076575"/>
                  <a:gd name="connsiteX12" fmla="*/ 2571750 w 4581525"/>
                  <a:gd name="connsiteY12" fmla="*/ 1404937 h 3076575"/>
                  <a:gd name="connsiteX13" fmla="*/ 2662237 w 4581525"/>
                  <a:gd name="connsiteY13" fmla="*/ 1338262 h 3076575"/>
                  <a:gd name="connsiteX14" fmla="*/ 2728912 w 4581525"/>
                  <a:gd name="connsiteY14" fmla="*/ 1190625 h 3076575"/>
                  <a:gd name="connsiteX15" fmla="*/ 2667000 w 4581525"/>
                  <a:gd name="connsiteY15" fmla="*/ 1028700 h 3076575"/>
                  <a:gd name="connsiteX16" fmla="*/ 2600325 w 4581525"/>
                  <a:gd name="connsiteY16" fmla="*/ 966787 h 3076575"/>
                  <a:gd name="connsiteX17" fmla="*/ 2628900 w 4581525"/>
                  <a:gd name="connsiteY17" fmla="*/ 952500 h 3076575"/>
                  <a:gd name="connsiteX18" fmla="*/ 2714625 w 4581525"/>
                  <a:gd name="connsiteY18" fmla="*/ 995362 h 3076575"/>
                  <a:gd name="connsiteX19" fmla="*/ 2809875 w 4581525"/>
                  <a:gd name="connsiteY19" fmla="*/ 1004887 h 3076575"/>
                  <a:gd name="connsiteX20" fmla="*/ 2824162 w 4581525"/>
                  <a:gd name="connsiteY20" fmla="*/ 938212 h 3076575"/>
                  <a:gd name="connsiteX21" fmla="*/ 2843212 w 4581525"/>
                  <a:gd name="connsiteY21" fmla="*/ 938212 h 3076575"/>
                  <a:gd name="connsiteX22" fmla="*/ 2881312 w 4581525"/>
                  <a:gd name="connsiteY22" fmla="*/ 900112 h 3076575"/>
                  <a:gd name="connsiteX23" fmla="*/ 2990850 w 4581525"/>
                  <a:gd name="connsiteY23" fmla="*/ 895350 h 3076575"/>
                  <a:gd name="connsiteX24" fmla="*/ 3028950 w 4581525"/>
                  <a:gd name="connsiteY24" fmla="*/ 819150 h 3076575"/>
                  <a:gd name="connsiteX25" fmla="*/ 3028950 w 4581525"/>
                  <a:gd name="connsiteY25" fmla="*/ 738187 h 3076575"/>
                  <a:gd name="connsiteX26" fmla="*/ 2971800 w 4581525"/>
                  <a:gd name="connsiteY26" fmla="*/ 652462 h 3076575"/>
                  <a:gd name="connsiteX27" fmla="*/ 3019425 w 4581525"/>
                  <a:gd name="connsiteY27" fmla="*/ 647700 h 3076575"/>
                  <a:gd name="connsiteX28" fmla="*/ 3071812 w 4581525"/>
                  <a:gd name="connsiteY28" fmla="*/ 461962 h 3076575"/>
                  <a:gd name="connsiteX29" fmla="*/ 3062287 w 4581525"/>
                  <a:gd name="connsiteY29" fmla="*/ 400050 h 3076575"/>
                  <a:gd name="connsiteX30" fmla="*/ 3224212 w 4581525"/>
                  <a:gd name="connsiteY30" fmla="*/ 400050 h 3076575"/>
                  <a:gd name="connsiteX31" fmla="*/ 3352800 w 4581525"/>
                  <a:gd name="connsiteY31" fmla="*/ 338137 h 3076575"/>
                  <a:gd name="connsiteX32" fmla="*/ 3476625 w 4581525"/>
                  <a:gd name="connsiteY32" fmla="*/ 319087 h 3076575"/>
                  <a:gd name="connsiteX33" fmla="*/ 3562350 w 4581525"/>
                  <a:gd name="connsiteY33" fmla="*/ 285750 h 3076575"/>
                  <a:gd name="connsiteX34" fmla="*/ 3524250 w 4581525"/>
                  <a:gd name="connsiteY34" fmla="*/ 200025 h 3076575"/>
                  <a:gd name="connsiteX35" fmla="*/ 3533775 w 4581525"/>
                  <a:gd name="connsiteY35" fmla="*/ 133350 h 3076575"/>
                  <a:gd name="connsiteX36" fmla="*/ 3495675 w 4581525"/>
                  <a:gd name="connsiteY36" fmla="*/ 66675 h 3076575"/>
                  <a:gd name="connsiteX37" fmla="*/ 3514725 w 4581525"/>
                  <a:gd name="connsiteY37" fmla="*/ 0 h 3076575"/>
                  <a:gd name="connsiteX38" fmla="*/ 3548062 w 4581525"/>
                  <a:gd name="connsiteY38" fmla="*/ 19050 h 3076575"/>
                  <a:gd name="connsiteX39" fmla="*/ 3571875 w 4581525"/>
                  <a:gd name="connsiteY39" fmla="*/ 100012 h 3076575"/>
                  <a:gd name="connsiteX40" fmla="*/ 3638550 w 4581525"/>
                  <a:gd name="connsiteY40" fmla="*/ 152400 h 3076575"/>
                  <a:gd name="connsiteX41" fmla="*/ 3667125 w 4581525"/>
                  <a:gd name="connsiteY41" fmla="*/ 114300 h 3076575"/>
                  <a:gd name="connsiteX42" fmla="*/ 3762375 w 4581525"/>
                  <a:gd name="connsiteY42" fmla="*/ 80962 h 3076575"/>
                  <a:gd name="connsiteX43" fmla="*/ 3790950 w 4581525"/>
                  <a:gd name="connsiteY43" fmla="*/ 114300 h 3076575"/>
                  <a:gd name="connsiteX44" fmla="*/ 3829050 w 4581525"/>
                  <a:gd name="connsiteY44" fmla="*/ 100012 h 3076575"/>
                  <a:gd name="connsiteX45" fmla="*/ 3876675 w 4581525"/>
                  <a:gd name="connsiteY45" fmla="*/ 138112 h 3076575"/>
                  <a:gd name="connsiteX46" fmla="*/ 3852862 w 4581525"/>
                  <a:gd name="connsiteY46" fmla="*/ 166687 h 3076575"/>
                  <a:gd name="connsiteX47" fmla="*/ 3929062 w 4581525"/>
                  <a:gd name="connsiteY47" fmla="*/ 200025 h 3076575"/>
                  <a:gd name="connsiteX48" fmla="*/ 3881437 w 4581525"/>
                  <a:gd name="connsiteY48" fmla="*/ 228600 h 3076575"/>
                  <a:gd name="connsiteX49" fmla="*/ 3933825 w 4581525"/>
                  <a:gd name="connsiteY49" fmla="*/ 566737 h 3076575"/>
                  <a:gd name="connsiteX50" fmla="*/ 4010025 w 4581525"/>
                  <a:gd name="connsiteY50" fmla="*/ 628650 h 3076575"/>
                  <a:gd name="connsiteX51" fmla="*/ 4133850 w 4581525"/>
                  <a:gd name="connsiteY51" fmla="*/ 671512 h 3076575"/>
                  <a:gd name="connsiteX52" fmla="*/ 4167187 w 4581525"/>
                  <a:gd name="connsiteY52" fmla="*/ 695325 h 3076575"/>
                  <a:gd name="connsiteX53" fmla="*/ 4214812 w 4581525"/>
                  <a:gd name="connsiteY53" fmla="*/ 676275 h 3076575"/>
                  <a:gd name="connsiteX54" fmla="*/ 4310062 w 4581525"/>
                  <a:gd name="connsiteY54" fmla="*/ 733425 h 3076575"/>
                  <a:gd name="connsiteX55" fmla="*/ 4257675 w 4581525"/>
                  <a:gd name="connsiteY55" fmla="*/ 914400 h 3076575"/>
                  <a:gd name="connsiteX56" fmla="*/ 4276725 w 4581525"/>
                  <a:gd name="connsiteY56" fmla="*/ 1009650 h 3076575"/>
                  <a:gd name="connsiteX57" fmla="*/ 4319587 w 4581525"/>
                  <a:gd name="connsiteY57" fmla="*/ 1090612 h 3076575"/>
                  <a:gd name="connsiteX58" fmla="*/ 4343400 w 4581525"/>
                  <a:gd name="connsiteY58" fmla="*/ 1271587 h 3076575"/>
                  <a:gd name="connsiteX59" fmla="*/ 4333875 w 4581525"/>
                  <a:gd name="connsiteY59" fmla="*/ 1352550 h 3076575"/>
                  <a:gd name="connsiteX60" fmla="*/ 4391025 w 4581525"/>
                  <a:gd name="connsiteY60" fmla="*/ 1481137 h 3076575"/>
                  <a:gd name="connsiteX61" fmla="*/ 4462462 w 4581525"/>
                  <a:gd name="connsiteY61" fmla="*/ 1447800 h 3076575"/>
                  <a:gd name="connsiteX62" fmla="*/ 4548187 w 4581525"/>
                  <a:gd name="connsiteY62" fmla="*/ 1481137 h 3076575"/>
                  <a:gd name="connsiteX63" fmla="*/ 4581525 w 4581525"/>
                  <a:gd name="connsiteY63" fmla="*/ 1528762 h 3076575"/>
                  <a:gd name="connsiteX64" fmla="*/ 4424362 w 4581525"/>
                  <a:gd name="connsiteY64" fmla="*/ 1595437 h 3076575"/>
                  <a:gd name="connsiteX65" fmla="*/ 4386262 w 4581525"/>
                  <a:gd name="connsiteY65" fmla="*/ 1757362 h 3076575"/>
                  <a:gd name="connsiteX66" fmla="*/ 4343400 w 4581525"/>
                  <a:gd name="connsiteY66" fmla="*/ 1900237 h 3076575"/>
                  <a:gd name="connsiteX67" fmla="*/ 4367212 w 4581525"/>
                  <a:gd name="connsiteY67" fmla="*/ 1952625 h 3076575"/>
                  <a:gd name="connsiteX68" fmla="*/ 4395787 w 4581525"/>
                  <a:gd name="connsiteY68" fmla="*/ 2166937 h 3076575"/>
                  <a:gd name="connsiteX69" fmla="*/ 4486275 w 4581525"/>
                  <a:gd name="connsiteY69" fmla="*/ 2233612 h 3076575"/>
                  <a:gd name="connsiteX70" fmla="*/ 4524375 w 4581525"/>
                  <a:gd name="connsiteY70" fmla="*/ 2195512 h 3076575"/>
                  <a:gd name="connsiteX71" fmla="*/ 4452937 w 4581525"/>
                  <a:gd name="connsiteY71" fmla="*/ 2362200 h 3076575"/>
                  <a:gd name="connsiteX72" fmla="*/ 4467225 w 4581525"/>
                  <a:gd name="connsiteY72" fmla="*/ 2428875 h 3076575"/>
                  <a:gd name="connsiteX73" fmla="*/ 4467225 w 4581525"/>
                  <a:gd name="connsiteY73" fmla="*/ 2486025 h 3076575"/>
                  <a:gd name="connsiteX74" fmla="*/ 4410075 w 4581525"/>
                  <a:gd name="connsiteY74" fmla="*/ 2486025 h 3076575"/>
                  <a:gd name="connsiteX75" fmla="*/ 4319587 w 4581525"/>
                  <a:gd name="connsiteY75" fmla="*/ 2433637 h 3076575"/>
                  <a:gd name="connsiteX76" fmla="*/ 4224337 w 4581525"/>
                  <a:gd name="connsiteY76" fmla="*/ 2486025 h 3076575"/>
                  <a:gd name="connsiteX77" fmla="*/ 4181475 w 4581525"/>
                  <a:gd name="connsiteY77" fmla="*/ 2509837 h 3076575"/>
                  <a:gd name="connsiteX78" fmla="*/ 4181475 w 4581525"/>
                  <a:gd name="connsiteY78" fmla="*/ 2566987 h 3076575"/>
                  <a:gd name="connsiteX79" fmla="*/ 4195762 w 4581525"/>
                  <a:gd name="connsiteY79" fmla="*/ 2624137 h 3076575"/>
                  <a:gd name="connsiteX80" fmla="*/ 4195762 w 4581525"/>
                  <a:gd name="connsiteY80" fmla="*/ 2695575 h 3076575"/>
                  <a:gd name="connsiteX81" fmla="*/ 4219575 w 4581525"/>
                  <a:gd name="connsiteY81" fmla="*/ 2705100 h 3076575"/>
                  <a:gd name="connsiteX82" fmla="*/ 4219575 w 4581525"/>
                  <a:gd name="connsiteY82" fmla="*/ 2767012 h 3076575"/>
                  <a:gd name="connsiteX83" fmla="*/ 4148137 w 4581525"/>
                  <a:gd name="connsiteY83" fmla="*/ 2795587 h 3076575"/>
                  <a:gd name="connsiteX84" fmla="*/ 4014787 w 4581525"/>
                  <a:gd name="connsiteY84" fmla="*/ 2771775 h 3076575"/>
                  <a:gd name="connsiteX85" fmla="*/ 3929062 w 4581525"/>
                  <a:gd name="connsiteY85" fmla="*/ 2819400 h 3076575"/>
                  <a:gd name="connsiteX86" fmla="*/ 3929062 w 4581525"/>
                  <a:gd name="connsiteY86" fmla="*/ 2928937 h 3076575"/>
                  <a:gd name="connsiteX87" fmla="*/ 3833812 w 4581525"/>
                  <a:gd name="connsiteY87" fmla="*/ 2986087 h 3076575"/>
                  <a:gd name="connsiteX88" fmla="*/ 3748087 w 4581525"/>
                  <a:gd name="connsiteY88" fmla="*/ 2976562 h 3076575"/>
                  <a:gd name="connsiteX89" fmla="*/ 3676650 w 4581525"/>
                  <a:gd name="connsiteY89" fmla="*/ 3024187 h 3076575"/>
                  <a:gd name="connsiteX90" fmla="*/ 3643312 w 4581525"/>
                  <a:gd name="connsiteY90" fmla="*/ 3043237 h 3076575"/>
                  <a:gd name="connsiteX91" fmla="*/ 3509962 w 4581525"/>
                  <a:gd name="connsiteY91" fmla="*/ 3033712 h 3076575"/>
                  <a:gd name="connsiteX92" fmla="*/ 3505200 w 4581525"/>
                  <a:gd name="connsiteY92" fmla="*/ 3057525 h 3076575"/>
                  <a:gd name="connsiteX93" fmla="*/ 3300412 w 4581525"/>
                  <a:gd name="connsiteY93" fmla="*/ 3076575 h 3076575"/>
                  <a:gd name="connsiteX94" fmla="*/ 3252787 w 4581525"/>
                  <a:gd name="connsiteY94" fmla="*/ 3000375 h 3076575"/>
                  <a:gd name="connsiteX95" fmla="*/ 3405187 w 4581525"/>
                  <a:gd name="connsiteY95" fmla="*/ 3028950 h 3076575"/>
                  <a:gd name="connsiteX96" fmla="*/ 3419475 w 4581525"/>
                  <a:gd name="connsiteY96" fmla="*/ 2976562 h 3076575"/>
                  <a:gd name="connsiteX97" fmla="*/ 3295650 w 4581525"/>
                  <a:gd name="connsiteY97" fmla="*/ 2957512 h 3076575"/>
                  <a:gd name="connsiteX98" fmla="*/ 3305175 w 4581525"/>
                  <a:gd name="connsiteY98" fmla="*/ 2928937 h 3076575"/>
                  <a:gd name="connsiteX99" fmla="*/ 3357562 w 4581525"/>
                  <a:gd name="connsiteY99" fmla="*/ 2943225 h 3076575"/>
                  <a:gd name="connsiteX100" fmla="*/ 3452812 w 4581525"/>
                  <a:gd name="connsiteY100" fmla="*/ 2957512 h 3076575"/>
                  <a:gd name="connsiteX101" fmla="*/ 3409950 w 4581525"/>
                  <a:gd name="connsiteY101" fmla="*/ 2747962 h 3076575"/>
                  <a:gd name="connsiteX102" fmla="*/ 3390900 w 4581525"/>
                  <a:gd name="connsiteY102" fmla="*/ 2609850 h 3076575"/>
                  <a:gd name="connsiteX103" fmla="*/ 3305175 w 4581525"/>
                  <a:gd name="connsiteY103" fmla="*/ 2590800 h 3076575"/>
                  <a:gd name="connsiteX104" fmla="*/ 3038475 w 4581525"/>
                  <a:gd name="connsiteY104" fmla="*/ 2495550 h 3076575"/>
                  <a:gd name="connsiteX105" fmla="*/ 2943225 w 4581525"/>
                  <a:gd name="connsiteY105" fmla="*/ 2371725 h 3076575"/>
                  <a:gd name="connsiteX106" fmla="*/ 2914650 w 4581525"/>
                  <a:gd name="connsiteY106" fmla="*/ 2338387 h 3076575"/>
                  <a:gd name="connsiteX107" fmla="*/ 2790825 w 4581525"/>
                  <a:gd name="connsiteY107" fmla="*/ 2243137 h 3076575"/>
                  <a:gd name="connsiteX108" fmla="*/ 2733675 w 4581525"/>
                  <a:gd name="connsiteY108" fmla="*/ 2209800 h 3076575"/>
                  <a:gd name="connsiteX109" fmla="*/ 2714625 w 4581525"/>
                  <a:gd name="connsiteY109" fmla="*/ 2147887 h 3076575"/>
                  <a:gd name="connsiteX110" fmla="*/ 2657475 w 4581525"/>
                  <a:gd name="connsiteY110" fmla="*/ 2195512 h 3076575"/>
                  <a:gd name="connsiteX111" fmla="*/ 2395537 w 4581525"/>
                  <a:gd name="connsiteY111" fmla="*/ 2162175 h 3076575"/>
                  <a:gd name="connsiteX112" fmla="*/ 2124075 w 4581525"/>
                  <a:gd name="connsiteY112" fmla="*/ 2200275 h 3076575"/>
                  <a:gd name="connsiteX113" fmla="*/ 2062162 w 4581525"/>
                  <a:gd name="connsiteY113" fmla="*/ 2205037 h 3076575"/>
                  <a:gd name="connsiteX114" fmla="*/ 1743075 w 4581525"/>
                  <a:gd name="connsiteY114" fmla="*/ 2295525 h 3076575"/>
                  <a:gd name="connsiteX115" fmla="*/ 1643062 w 4581525"/>
                  <a:gd name="connsiteY115" fmla="*/ 2305050 h 3076575"/>
                  <a:gd name="connsiteX116" fmla="*/ 1519238 w 4581525"/>
                  <a:gd name="connsiteY116" fmla="*/ 2395537 h 3076575"/>
                  <a:gd name="connsiteX117" fmla="*/ 1438274 w 4581525"/>
                  <a:gd name="connsiteY117" fmla="*/ 2466975 h 3076575"/>
                  <a:gd name="connsiteX118" fmla="*/ 1190625 w 4581525"/>
                  <a:gd name="connsiteY118" fmla="*/ 2714625 h 3076575"/>
                  <a:gd name="connsiteX119" fmla="*/ 1047750 w 4581525"/>
                  <a:gd name="connsiteY119" fmla="*/ 2971800 h 3076575"/>
                  <a:gd name="connsiteX120" fmla="*/ 952500 w 4581525"/>
                  <a:gd name="connsiteY120" fmla="*/ 3038475 h 3076575"/>
                  <a:gd name="connsiteX121" fmla="*/ 876300 w 4581525"/>
                  <a:gd name="connsiteY121" fmla="*/ 3014662 h 3076575"/>
                  <a:gd name="connsiteX122" fmla="*/ 828675 w 4581525"/>
                  <a:gd name="connsiteY122" fmla="*/ 3043237 h 3076575"/>
                  <a:gd name="connsiteX123" fmla="*/ 752475 w 4581525"/>
                  <a:gd name="connsiteY123" fmla="*/ 3019425 h 3076575"/>
                  <a:gd name="connsiteX124" fmla="*/ 704850 w 4581525"/>
                  <a:gd name="connsiteY124" fmla="*/ 2947987 h 3076575"/>
                  <a:gd name="connsiteX125" fmla="*/ 633412 w 4581525"/>
                  <a:gd name="connsiteY125" fmla="*/ 2914650 h 3076575"/>
                  <a:gd name="connsiteX126" fmla="*/ 614362 w 4581525"/>
                  <a:gd name="connsiteY126" fmla="*/ 2871787 h 3076575"/>
                  <a:gd name="connsiteX127" fmla="*/ 561975 w 4581525"/>
                  <a:gd name="connsiteY127" fmla="*/ 2871787 h 3076575"/>
                  <a:gd name="connsiteX128" fmla="*/ 452437 w 4581525"/>
                  <a:gd name="connsiteY128" fmla="*/ 2700337 h 3076575"/>
                  <a:gd name="connsiteX129" fmla="*/ 314325 w 4581525"/>
                  <a:gd name="connsiteY129" fmla="*/ 2647950 h 3076575"/>
                  <a:gd name="connsiteX130" fmla="*/ 176212 w 4581525"/>
                  <a:gd name="connsiteY130" fmla="*/ 2447925 h 3076575"/>
                  <a:gd name="connsiteX131" fmla="*/ 185737 w 4581525"/>
                  <a:gd name="connsiteY131" fmla="*/ 2400300 h 3076575"/>
                  <a:gd name="connsiteX132" fmla="*/ 133350 w 4581525"/>
                  <a:gd name="connsiteY132" fmla="*/ 2362200 h 3076575"/>
                  <a:gd name="connsiteX133" fmla="*/ 114300 w 4581525"/>
                  <a:gd name="connsiteY133" fmla="*/ 2324100 h 3076575"/>
                  <a:gd name="connsiteX134" fmla="*/ 76200 w 4581525"/>
                  <a:gd name="connsiteY134" fmla="*/ 2290762 h 3076575"/>
                  <a:gd name="connsiteX135" fmla="*/ 19050 w 4581525"/>
                  <a:gd name="connsiteY135" fmla="*/ 2214562 h 3076575"/>
                  <a:gd name="connsiteX136" fmla="*/ 0 w 4581525"/>
                  <a:gd name="connsiteY136" fmla="*/ 2105025 h 3076575"/>
                  <a:gd name="connsiteX137" fmla="*/ 42862 w 4581525"/>
                  <a:gd name="connsiteY137" fmla="*/ 2100262 h 3076575"/>
                  <a:gd name="connsiteX138" fmla="*/ 57150 w 4581525"/>
                  <a:gd name="connsiteY138" fmla="*/ 2095500 h 3076575"/>
                  <a:gd name="connsiteX139" fmla="*/ 133350 w 4581525"/>
                  <a:gd name="connsiteY139" fmla="*/ 2109787 h 3076575"/>
                  <a:gd name="connsiteX140" fmla="*/ 204787 w 4581525"/>
                  <a:gd name="connsiteY140" fmla="*/ 2133600 h 3076575"/>
                  <a:gd name="connsiteX141" fmla="*/ 295275 w 4581525"/>
                  <a:gd name="connsiteY141" fmla="*/ 2224087 h 3076575"/>
                  <a:gd name="connsiteX142" fmla="*/ 433387 w 4581525"/>
                  <a:gd name="connsiteY142" fmla="*/ 2219325 h 3076575"/>
                  <a:gd name="connsiteX143" fmla="*/ 457200 w 4581525"/>
                  <a:gd name="connsiteY143" fmla="*/ 2185987 h 3076575"/>
                  <a:gd name="connsiteX144" fmla="*/ 509587 w 4581525"/>
                  <a:gd name="connsiteY144" fmla="*/ 2124075 h 3076575"/>
                  <a:gd name="connsiteX145" fmla="*/ 561975 w 4581525"/>
                  <a:gd name="connsiteY145" fmla="*/ 2047875 h 3076575"/>
                  <a:gd name="connsiteX146" fmla="*/ 576262 w 4581525"/>
                  <a:gd name="connsiteY146" fmla="*/ 1990725 h 3076575"/>
                  <a:gd name="connsiteX147" fmla="*/ 676275 w 4581525"/>
                  <a:gd name="connsiteY147" fmla="*/ 1966912 h 3076575"/>
                  <a:gd name="connsiteX148" fmla="*/ 747712 w 4581525"/>
                  <a:gd name="connsiteY148" fmla="*/ 1990725 h 3076575"/>
                  <a:gd name="connsiteX149" fmla="*/ 862012 w 4581525"/>
                  <a:gd name="connsiteY149" fmla="*/ 1985962 h 3076575"/>
                  <a:gd name="connsiteX150" fmla="*/ 876300 w 4581525"/>
                  <a:gd name="connsiteY150" fmla="*/ 1938337 h 3076575"/>
                  <a:gd name="connsiteX151" fmla="*/ 757238 w 4581525"/>
                  <a:gd name="connsiteY151" fmla="*/ 1909762 h 3076575"/>
                  <a:gd name="connsiteX152" fmla="*/ 776287 w 4581525"/>
                  <a:gd name="connsiteY152" fmla="*/ 1647825 h 3076575"/>
                  <a:gd name="connsiteX153" fmla="*/ 804862 w 4581525"/>
                  <a:gd name="connsiteY153" fmla="*/ 1533525 h 3076575"/>
                  <a:gd name="connsiteX154" fmla="*/ 757237 w 4581525"/>
                  <a:gd name="connsiteY154" fmla="*/ 1343025 h 3076575"/>
                  <a:gd name="connsiteX155" fmla="*/ 733425 w 4581525"/>
                  <a:gd name="connsiteY155" fmla="*/ 1257300 h 3076575"/>
                  <a:gd name="connsiteX156" fmla="*/ 762000 w 4581525"/>
                  <a:gd name="connsiteY156" fmla="*/ 1147762 h 3076575"/>
                  <a:gd name="connsiteX157" fmla="*/ 800100 w 4581525"/>
                  <a:gd name="connsiteY157" fmla="*/ 1100137 h 3076575"/>
                  <a:gd name="connsiteX158" fmla="*/ 690562 w 4581525"/>
                  <a:gd name="connsiteY158" fmla="*/ 1014412 h 3076575"/>
                  <a:gd name="connsiteX159" fmla="*/ 604838 w 4581525"/>
                  <a:gd name="connsiteY159" fmla="*/ 933450 h 3076575"/>
                  <a:gd name="connsiteX160" fmla="*/ 538162 w 4581525"/>
                  <a:gd name="connsiteY160" fmla="*/ 852487 h 3076575"/>
                  <a:gd name="connsiteX161" fmla="*/ 490537 w 4581525"/>
                  <a:gd name="connsiteY161" fmla="*/ 800100 h 3076575"/>
                  <a:gd name="connsiteX162" fmla="*/ 557212 w 4581525"/>
                  <a:gd name="connsiteY162" fmla="*/ 757237 h 3076575"/>
                  <a:gd name="connsiteX163" fmla="*/ 600075 w 4581525"/>
                  <a:gd name="connsiteY163" fmla="*/ 657225 h 3076575"/>
                  <a:gd name="connsiteX164" fmla="*/ 652462 w 4581525"/>
                  <a:gd name="connsiteY164" fmla="*/ 619125 h 3076575"/>
                  <a:gd name="connsiteX165" fmla="*/ 714375 w 4581525"/>
                  <a:gd name="connsiteY165" fmla="*/ 595312 h 3076575"/>
                  <a:gd name="connsiteX166" fmla="*/ 842962 w 4581525"/>
                  <a:gd name="connsiteY166" fmla="*/ 590550 h 3076575"/>
                  <a:gd name="connsiteX167" fmla="*/ 1028700 w 4581525"/>
                  <a:gd name="connsiteY167" fmla="*/ 495300 h 3076575"/>
                  <a:gd name="connsiteX0" fmla="*/ 1071562 w 4624387"/>
                  <a:gd name="connsiteY0" fmla="*/ 495300 h 3076575"/>
                  <a:gd name="connsiteX1" fmla="*/ 1138237 w 4624387"/>
                  <a:gd name="connsiteY1" fmla="*/ 504825 h 3076575"/>
                  <a:gd name="connsiteX2" fmla="*/ 1166812 w 4624387"/>
                  <a:gd name="connsiteY2" fmla="*/ 471487 h 3076575"/>
                  <a:gd name="connsiteX3" fmla="*/ 1166812 w 4624387"/>
                  <a:gd name="connsiteY3" fmla="*/ 447675 h 3076575"/>
                  <a:gd name="connsiteX4" fmla="*/ 1209674 w 4624387"/>
                  <a:gd name="connsiteY4" fmla="*/ 495300 h 3076575"/>
                  <a:gd name="connsiteX5" fmla="*/ 1271587 w 4624387"/>
                  <a:gd name="connsiteY5" fmla="*/ 514350 h 3076575"/>
                  <a:gd name="connsiteX6" fmla="*/ 1328737 w 4624387"/>
                  <a:gd name="connsiteY6" fmla="*/ 566737 h 3076575"/>
                  <a:gd name="connsiteX7" fmla="*/ 1847849 w 4624387"/>
                  <a:gd name="connsiteY7" fmla="*/ 1209675 h 3076575"/>
                  <a:gd name="connsiteX8" fmla="*/ 1952624 w 4624387"/>
                  <a:gd name="connsiteY8" fmla="*/ 1290637 h 3076575"/>
                  <a:gd name="connsiteX9" fmla="*/ 2019299 w 4624387"/>
                  <a:gd name="connsiteY9" fmla="*/ 1290637 h 3076575"/>
                  <a:gd name="connsiteX10" fmla="*/ 2376487 w 4624387"/>
                  <a:gd name="connsiteY10" fmla="*/ 1481137 h 3076575"/>
                  <a:gd name="connsiteX11" fmla="*/ 2566987 w 4624387"/>
                  <a:gd name="connsiteY11" fmla="*/ 1376362 h 3076575"/>
                  <a:gd name="connsiteX12" fmla="*/ 2614612 w 4624387"/>
                  <a:gd name="connsiteY12" fmla="*/ 1404937 h 3076575"/>
                  <a:gd name="connsiteX13" fmla="*/ 2705099 w 4624387"/>
                  <a:gd name="connsiteY13" fmla="*/ 1338262 h 3076575"/>
                  <a:gd name="connsiteX14" fmla="*/ 2771774 w 4624387"/>
                  <a:gd name="connsiteY14" fmla="*/ 1190625 h 3076575"/>
                  <a:gd name="connsiteX15" fmla="*/ 2709862 w 4624387"/>
                  <a:gd name="connsiteY15" fmla="*/ 1028700 h 3076575"/>
                  <a:gd name="connsiteX16" fmla="*/ 2643187 w 4624387"/>
                  <a:gd name="connsiteY16" fmla="*/ 966787 h 3076575"/>
                  <a:gd name="connsiteX17" fmla="*/ 2671762 w 4624387"/>
                  <a:gd name="connsiteY17" fmla="*/ 952500 h 3076575"/>
                  <a:gd name="connsiteX18" fmla="*/ 2757487 w 4624387"/>
                  <a:gd name="connsiteY18" fmla="*/ 995362 h 3076575"/>
                  <a:gd name="connsiteX19" fmla="*/ 2852737 w 4624387"/>
                  <a:gd name="connsiteY19" fmla="*/ 1004887 h 3076575"/>
                  <a:gd name="connsiteX20" fmla="*/ 2867024 w 4624387"/>
                  <a:gd name="connsiteY20" fmla="*/ 938212 h 3076575"/>
                  <a:gd name="connsiteX21" fmla="*/ 2886074 w 4624387"/>
                  <a:gd name="connsiteY21" fmla="*/ 938212 h 3076575"/>
                  <a:gd name="connsiteX22" fmla="*/ 2924174 w 4624387"/>
                  <a:gd name="connsiteY22" fmla="*/ 900112 h 3076575"/>
                  <a:gd name="connsiteX23" fmla="*/ 3033712 w 4624387"/>
                  <a:gd name="connsiteY23" fmla="*/ 895350 h 3076575"/>
                  <a:gd name="connsiteX24" fmla="*/ 3071812 w 4624387"/>
                  <a:gd name="connsiteY24" fmla="*/ 819150 h 3076575"/>
                  <a:gd name="connsiteX25" fmla="*/ 3071812 w 4624387"/>
                  <a:gd name="connsiteY25" fmla="*/ 738187 h 3076575"/>
                  <a:gd name="connsiteX26" fmla="*/ 3014662 w 4624387"/>
                  <a:gd name="connsiteY26" fmla="*/ 652462 h 3076575"/>
                  <a:gd name="connsiteX27" fmla="*/ 3062287 w 4624387"/>
                  <a:gd name="connsiteY27" fmla="*/ 647700 h 3076575"/>
                  <a:gd name="connsiteX28" fmla="*/ 3114674 w 4624387"/>
                  <a:gd name="connsiteY28" fmla="*/ 461962 h 3076575"/>
                  <a:gd name="connsiteX29" fmla="*/ 3105149 w 4624387"/>
                  <a:gd name="connsiteY29" fmla="*/ 400050 h 3076575"/>
                  <a:gd name="connsiteX30" fmla="*/ 3267074 w 4624387"/>
                  <a:gd name="connsiteY30" fmla="*/ 400050 h 3076575"/>
                  <a:gd name="connsiteX31" fmla="*/ 3395662 w 4624387"/>
                  <a:gd name="connsiteY31" fmla="*/ 338137 h 3076575"/>
                  <a:gd name="connsiteX32" fmla="*/ 3519487 w 4624387"/>
                  <a:gd name="connsiteY32" fmla="*/ 319087 h 3076575"/>
                  <a:gd name="connsiteX33" fmla="*/ 3605212 w 4624387"/>
                  <a:gd name="connsiteY33" fmla="*/ 285750 h 3076575"/>
                  <a:gd name="connsiteX34" fmla="*/ 3567112 w 4624387"/>
                  <a:gd name="connsiteY34" fmla="*/ 200025 h 3076575"/>
                  <a:gd name="connsiteX35" fmla="*/ 3576637 w 4624387"/>
                  <a:gd name="connsiteY35" fmla="*/ 133350 h 3076575"/>
                  <a:gd name="connsiteX36" fmla="*/ 3538537 w 4624387"/>
                  <a:gd name="connsiteY36" fmla="*/ 66675 h 3076575"/>
                  <a:gd name="connsiteX37" fmla="*/ 3557587 w 4624387"/>
                  <a:gd name="connsiteY37" fmla="*/ 0 h 3076575"/>
                  <a:gd name="connsiteX38" fmla="*/ 3590924 w 4624387"/>
                  <a:gd name="connsiteY38" fmla="*/ 19050 h 3076575"/>
                  <a:gd name="connsiteX39" fmla="*/ 3614737 w 4624387"/>
                  <a:gd name="connsiteY39" fmla="*/ 100012 h 3076575"/>
                  <a:gd name="connsiteX40" fmla="*/ 3681412 w 4624387"/>
                  <a:gd name="connsiteY40" fmla="*/ 152400 h 3076575"/>
                  <a:gd name="connsiteX41" fmla="*/ 3709987 w 4624387"/>
                  <a:gd name="connsiteY41" fmla="*/ 114300 h 3076575"/>
                  <a:gd name="connsiteX42" fmla="*/ 3805237 w 4624387"/>
                  <a:gd name="connsiteY42" fmla="*/ 80962 h 3076575"/>
                  <a:gd name="connsiteX43" fmla="*/ 3833812 w 4624387"/>
                  <a:gd name="connsiteY43" fmla="*/ 114300 h 3076575"/>
                  <a:gd name="connsiteX44" fmla="*/ 3871912 w 4624387"/>
                  <a:gd name="connsiteY44" fmla="*/ 100012 h 3076575"/>
                  <a:gd name="connsiteX45" fmla="*/ 3919537 w 4624387"/>
                  <a:gd name="connsiteY45" fmla="*/ 138112 h 3076575"/>
                  <a:gd name="connsiteX46" fmla="*/ 3895724 w 4624387"/>
                  <a:gd name="connsiteY46" fmla="*/ 166687 h 3076575"/>
                  <a:gd name="connsiteX47" fmla="*/ 3971924 w 4624387"/>
                  <a:gd name="connsiteY47" fmla="*/ 200025 h 3076575"/>
                  <a:gd name="connsiteX48" fmla="*/ 3924299 w 4624387"/>
                  <a:gd name="connsiteY48" fmla="*/ 228600 h 3076575"/>
                  <a:gd name="connsiteX49" fmla="*/ 3976687 w 4624387"/>
                  <a:gd name="connsiteY49" fmla="*/ 566737 h 3076575"/>
                  <a:gd name="connsiteX50" fmla="*/ 4052887 w 4624387"/>
                  <a:gd name="connsiteY50" fmla="*/ 628650 h 3076575"/>
                  <a:gd name="connsiteX51" fmla="*/ 4176712 w 4624387"/>
                  <a:gd name="connsiteY51" fmla="*/ 671512 h 3076575"/>
                  <a:gd name="connsiteX52" fmla="*/ 4210049 w 4624387"/>
                  <a:gd name="connsiteY52" fmla="*/ 695325 h 3076575"/>
                  <a:gd name="connsiteX53" fmla="*/ 4257674 w 4624387"/>
                  <a:gd name="connsiteY53" fmla="*/ 676275 h 3076575"/>
                  <a:gd name="connsiteX54" fmla="*/ 4352924 w 4624387"/>
                  <a:gd name="connsiteY54" fmla="*/ 733425 h 3076575"/>
                  <a:gd name="connsiteX55" fmla="*/ 4300537 w 4624387"/>
                  <a:gd name="connsiteY55" fmla="*/ 914400 h 3076575"/>
                  <a:gd name="connsiteX56" fmla="*/ 4319587 w 4624387"/>
                  <a:gd name="connsiteY56" fmla="*/ 1009650 h 3076575"/>
                  <a:gd name="connsiteX57" fmla="*/ 4362449 w 4624387"/>
                  <a:gd name="connsiteY57" fmla="*/ 1090612 h 3076575"/>
                  <a:gd name="connsiteX58" fmla="*/ 4386262 w 4624387"/>
                  <a:gd name="connsiteY58" fmla="*/ 1271587 h 3076575"/>
                  <a:gd name="connsiteX59" fmla="*/ 4376737 w 4624387"/>
                  <a:gd name="connsiteY59" fmla="*/ 1352550 h 3076575"/>
                  <a:gd name="connsiteX60" fmla="*/ 4433887 w 4624387"/>
                  <a:gd name="connsiteY60" fmla="*/ 1481137 h 3076575"/>
                  <a:gd name="connsiteX61" fmla="*/ 4505324 w 4624387"/>
                  <a:gd name="connsiteY61" fmla="*/ 1447800 h 3076575"/>
                  <a:gd name="connsiteX62" fmla="*/ 4591049 w 4624387"/>
                  <a:gd name="connsiteY62" fmla="*/ 1481137 h 3076575"/>
                  <a:gd name="connsiteX63" fmla="*/ 4624387 w 4624387"/>
                  <a:gd name="connsiteY63" fmla="*/ 1528762 h 3076575"/>
                  <a:gd name="connsiteX64" fmla="*/ 4467224 w 4624387"/>
                  <a:gd name="connsiteY64" fmla="*/ 1595437 h 3076575"/>
                  <a:gd name="connsiteX65" fmla="*/ 4429124 w 4624387"/>
                  <a:gd name="connsiteY65" fmla="*/ 1757362 h 3076575"/>
                  <a:gd name="connsiteX66" fmla="*/ 4386262 w 4624387"/>
                  <a:gd name="connsiteY66" fmla="*/ 1900237 h 3076575"/>
                  <a:gd name="connsiteX67" fmla="*/ 4410074 w 4624387"/>
                  <a:gd name="connsiteY67" fmla="*/ 1952625 h 3076575"/>
                  <a:gd name="connsiteX68" fmla="*/ 4438649 w 4624387"/>
                  <a:gd name="connsiteY68" fmla="*/ 2166937 h 3076575"/>
                  <a:gd name="connsiteX69" fmla="*/ 4529137 w 4624387"/>
                  <a:gd name="connsiteY69" fmla="*/ 2233612 h 3076575"/>
                  <a:gd name="connsiteX70" fmla="*/ 4567237 w 4624387"/>
                  <a:gd name="connsiteY70" fmla="*/ 2195512 h 3076575"/>
                  <a:gd name="connsiteX71" fmla="*/ 4495799 w 4624387"/>
                  <a:gd name="connsiteY71" fmla="*/ 2362200 h 3076575"/>
                  <a:gd name="connsiteX72" fmla="*/ 4510087 w 4624387"/>
                  <a:gd name="connsiteY72" fmla="*/ 2428875 h 3076575"/>
                  <a:gd name="connsiteX73" fmla="*/ 4510087 w 4624387"/>
                  <a:gd name="connsiteY73" fmla="*/ 2486025 h 3076575"/>
                  <a:gd name="connsiteX74" fmla="*/ 4452937 w 4624387"/>
                  <a:gd name="connsiteY74" fmla="*/ 2486025 h 3076575"/>
                  <a:gd name="connsiteX75" fmla="*/ 4362449 w 4624387"/>
                  <a:gd name="connsiteY75" fmla="*/ 2433637 h 3076575"/>
                  <a:gd name="connsiteX76" fmla="*/ 4267199 w 4624387"/>
                  <a:gd name="connsiteY76" fmla="*/ 2486025 h 3076575"/>
                  <a:gd name="connsiteX77" fmla="*/ 4224337 w 4624387"/>
                  <a:gd name="connsiteY77" fmla="*/ 2509837 h 3076575"/>
                  <a:gd name="connsiteX78" fmla="*/ 4224337 w 4624387"/>
                  <a:gd name="connsiteY78" fmla="*/ 2566987 h 3076575"/>
                  <a:gd name="connsiteX79" fmla="*/ 4238624 w 4624387"/>
                  <a:gd name="connsiteY79" fmla="*/ 2624137 h 3076575"/>
                  <a:gd name="connsiteX80" fmla="*/ 4238624 w 4624387"/>
                  <a:gd name="connsiteY80" fmla="*/ 2695575 h 3076575"/>
                  <a:gd name="connsiteX81" fmla="*/ 4262437 w 4624387"/>
                  <a:gd name="connsiteY81" fmla="*/ 2705100 h 3076575"/>
                  <a:gd name="connsiteX82" fmla="*/ 4262437 w 4624387"/>
                  <a:gd name="connsiteY82" fmla="*/ 2767012 h 3076575"/>
                  <a:gd name="connsiteX83" fmla="*/ 4190999 w 4624387"/>
                  <a:gd name="connsiteY83" fmla="*/ 2795587 h 3076575"/>
                  <a:gd name="connsiteX84" fmla="*/ 4057649 w 4624387"/>
                  <a:gd name="connsiteY84" fmla="*/ 2771775 h 3076575"/>
                  <a:gd name="connsiteX85" fmla="*/ 3971924 w 4624387"/>
                  <a:gd name="connsiteY85" fmla="*/ 2819400 h 3076575"/>
                  <a:gd name="connsiteX86" fmla="*/ 3971924 w 4624387"/>
                  <a:gd name="connsiteY86" fmla="*/ 2928937 h 3076575"/>
                  <a:gd name="connsiteX87" fmla="*/ 3876674 w 4624387"/>
                  <a:gd name="connsiteY87" fmla="*/ 2986087 h 3076575"/>
                  <a:gd name="connsiteX88" fmla="*/ 3790949 w 4624387"/>
                  <a:gd name="connsiteY88" fmla="*/ 2976562 h 3076575"/>
                  <a:gd name="connsiteX89" fmla="*/ 3719512 w 4624387"/>
                  <a:gd name="connsiteY89" fmla="*/ 3024187 h 3076575"/>
                  <a:gd name="connsiteX90" fmla="*/ 3686174 w 4624387"/>
                  <a:gd name="connsiteY90" fmla="*/ 3043237 h 3076575"/>
                  <a:gd name="connsiteX91" fmla="*/ 3552824 w 4624387"/>
                  <a:gd name="connsiteY91" fmla="*/ 3033712 h 3076575"/>
                  <a:gd name="connsiteX92" fmla="*/ 3548062 w 4624387"/>
                  <a:gd name="connsiteY92" fmla="*/ 3057525 h 3076575"/>
                  <a:gd name="connsiteX93" fmla="*/ 3343274 w 4624387"/>
                  <a:gd name="connsiteY93" fmla="*/ 3076575 h 3076575"/>
                  <a:gd name="connsiteX94" fmla="*/ 3295649 w 4624387"/>
                  <a:gd name="connsiteY94" fmla="*/ 3000375 h 3076575"/>
                  <a:gd name="connsiteX95" fmla="*/ 3448049 w 4624387"/>
                  <a:gd name="connsiteY95" fmla="*/ 3028950 h 3076575"/>
                  <a:gd name="connsiteX96" fmla="*/ 3462337 w 4624387"/>
                  <a:gd name="connsiteY96" fmla="*/ 2976562 h 3076575"/>
                  <a:gd name="connsiteX97" fmla="*/ 3338512 w 4624387"/>
                  <a:gd name="connsiteY97" fmla="*/ 2957512 h 3076575"/>
                  <a:gd name="connsiteX98" fmla="*/ 3348037 w 4624387"/>
                  <a:gd name="connsiteY98" fmla="*/ 2928937 h 3076575"/>
                  <a:gd name="connsiteX99" fmla="*/ 3400424 w 4624387"/>
                  <a:gd name="connsiteY99" fmla="*/ 2943225 h 3076575"/>
                  <a:gd name="connsiteX100" fmla="*/ 3495674 w 4624387"/>
                  <a:gd name="connsiteY100" fmla="*/ 2957512 h 3076575"/>
                  <a:gd name="connsiteX101" fmla="*/ 3452812 w 4624387"/>
                  <a:gd name="connsiteY101" fmla="*/ 2747962 h 3076575"/>
                  <a:gd name="connsiteX102" fmla="*/ 3433762 w 4624387"/>
                  <a:gd name="connsiteY102" fmla="*/ 2609850 h 3076575"/>
                  <a:gd name="connsiteX103" fmla="*/ 3348037 w 4624387"/>
                  <a:gd name="connsiteY103" fmla="*/ 2590800 h 3076575"/>
                  <a:gd name="connsiteX104" fmla="*/ 3081337 w 4624387"/>
                  <a:gd name="connsiteY104" fmla="*/ 2495550 h 3076575"/>
                  <a:gd name="connsiteX105" fmla="*/ 2986087 w 4624387"/>
                  <a:gd name="connsiteY105" fmla="*/ 2371725 h 3076575"/>
                  <a:gd name="connsiteX106" fmla="*/ 2957512 w 4624387"/>
                  <a:gd name="connsiteY106" fmla="*/ 2338387 h 3076575"/>
                  <a:gd name="connsiteX107" fmla="*/ 2833687 w 4624387"/>
                  <a:gd name="connsiteY107" fmla="*/ 2243137 h 3076575"/>
                  <a:gd name="connsiteX108" fmla="*/ 2776537 w 4624387"/>
                  <a:gd name="connsiteY108" fmla="*/ 2209800 h 3076575"/>
                  <a:gd name="connsiteX109" fmla="*/ 2757487 w 4624387"/>
                  <a:gd name="connsiteY109" fmla="*/ 2147887 h 3076575"/>
                  <a:gd name="connsiteX110" fmla="*/ 2700337 w 4624387"/>
                  <a:gd name="connsiteY110" fmla="*/ 2195512 h 3076575"/>
                  <a:gd name="connsiteX111" fmla="*/ 2438399 w 4624387"/>
                  <a:gd name="connsiteY111" fmla="*/ 2162175 h 3076575"/>
                  <a:gd name="connsiteX112" fmla="*/ 2166937 w 4624387"/>
                  <a:gd name="connsiteY112" fmla="*/ 2200275 h 3076575"/>
                  <a:gd name="connsiteX113" fmla="*/ 2105024 w 4624387"/>
                  <a:gd name="connsiteY113" fmla="*/ 2205037 h 3076575"/>
                  <a:gd name="connsiteX114" fmla="*/ 1785937 w 4624387"/>
                  <a:gd name="connsiteY114" fmla="*/ 2295525 h 3076575"/>
                  <a:gd name="connsiteX115" fmla="*/ 1685924 w 4624387"/>
                  <a:gd name="connsiteY115" fmla="*/ 2305050 h 3076575"/>
                  <a:gd name="connsiteX116" fmla="*/ 1562100 w 4624387"/>
                  <a:gd name="connsiteY116" fmla="*/ 2395537 h 3076575"/>
                  <a:gd name="connsiteX117" fmla="*/ 1481136 w 4624387"/>
                  <a:gd name="connsiteY117" fmla="*/ 2466975 h 3076575"/>
                  <a:gd name="connsiteX118" fmla="*/ 1233487 w 4624387"/>
                  <a:gd name="connsiteY118" fmla="*/ 2714625 h 3076575"/>
                  <a:gd name="connsiteX119" fmla="*/ 1090612 w 4624387"/>
                  <a:gd name="connsiteY119" fmla="*/ 2971800 h 3076575"/>
                  <a:gd name="connsiteX120" fmla="*/ 995362 w 4624387"/>
                  <a:gd name="connsiteY120" fmla="*/ 3038475 h 3076575"/>
                  <a:gd name="connsiteX121" fmla="*/ 919162 w 4624387"/>
                  <a:gd name="connsiteY121" fmla="*/ 3014662 h 3076575"/>
                  <a:gd name="connsiteX122" fmla="*/ 871537 w 4624387"/>
                  <a:gd name="connsiteY122" fmla="*/ 3043237 h 3076575"/>
                  <a:gd name="connsiteX123" fmla="*/ 795337 w 4624387"/>
                  <a:gd name="connsiteY123" fmla="*/ 3019425 h 3076575"/>
                  <a:gd name="connsiteX124" fmla="*/ 747712 w 4624387"/>
                  <a:gd name="connsiteY124" fmla="*/ 2947987 h 3076575"/>
                  <a:gd name="connsiteX125" fmla="*/ 676274 w 4624387"/>
                  <a:gd name="connsiteY125" fmla="*/ 2914650 h 3076575"/>
                  <a:gd name="connsiteX126" fmla="*/ 657224 w 4624387"/>
                  <a:gd name="connsiteY126" fmla="*/ 2871787 h 3076575"/>
                  <a:gd name="connsiteX127" fmla="*/ 604837 w 4624387"/>
                  <a:gd name="connsiteY127" fmla="*/ 2871787 h 3076575"/>
                  <a:gd name="connsiteX128" fmla="*/ 495299 w 4624387"/>
                  <a:gd name="connsiteY128" fmla="*/ 2700337 h 3076575"/>
                  <a:gd name="connsiteX129" fmla="*/ 357187 w 4624387"/>
                  <a:gd name="connsiteY129" fmla="*/ 2647950 h 3076575"/>
                  <a:gd name="connsiteX130" fmla="*/ 219074 w 4624387"/>
                  <a:gd name="connsiteY130" fmla="*/ 2447925 h 3076575"/>
                  <a:gd name="connsiteX131" fmla="*/ 228599 w 4624387"/>
                  <a:gd name="connsiteY131" fmla="*/ 2400300 h 3076575"/>
                  <a:gd name="connsiteX132" fmla="*/ 176212 w 4624387"/>
                  <a:gd name="connsiteY132" fmla="*/ 2362200 h 3076575"/>
                  <a:gd name="connsiteX133" fmla="*/ 157162 w 4624387"/>
                  <a:gd name="connsiteY133" fmla="*/ 2324100 h 3076575"/>
                  <a:gd name="connsiteX134" fmla="*/ 119062 w 4624387"/>
                  <a:gd name="connsiteY134" fmla="*/ 2290762 h 3076575"/>
                  <a:gd name="connsiteX135" fmla="*/ 61912 w 4624387"/>
                  <a:gd name="connsiteY135" fmla="*/ 2214562 h 3076575"/>
                  <a:gd name="connsiteX136" fmla="*/ 0 w 4624387"/>
                  <a:gd name="connsiteY136" fmla="*/ 2128837 h 3076575"/>
                  <a:gd name="connsiteX137" fmla="*/ 85724 w 4624387"/>
                  <a:gd name="connsiteY137" fmla="*/ 2100262 h 3076575"/>
                  <a:gd name="connsiteX138" fmla="*/ 100012 w 4624387"/>
                  <a:gd name="connsiteY138" fmla="*/ 2095500 h 3076575"/>
                  <a:gd name="connsiteX139" fmla="*/ 176212 w 4624387"/>
                  <a:gd name="connsiteY139" fmla="*/ 2109787 h 3076575"/>
                  <a:gd name="connsiteX140" fmla="*/ 247649 w 4624387"/>
                  <a:gd name="connsiteY140" fmla="*/ 2133600 h 3076575"/>
                  <a:gd name="connsiteX141" fmla="*/ 338137 w 4624387"/>
                  <a:gd name="connsiteY141" fmla="*/ 2224087 h 3076575"/>
                  <a:gd name="connsiteX142" fmla="*/ 476249 w 4624387"/>
                  <a:gd name="connsiteY142" fmla="*/ 2219325 h 3076575"/>
                  <a:gd name="connsiteX143" fmla="*/ 500062 w 4624387"/>
                  <a:gd name="connsiteY143" fmla="*/ 2185987 h 3076575"/>
                  <a:gd name="connsiteX144" fmla="*/ 552449 w 4624387"/>
                  <a:gd name="connsiteY144" fmla="*/ 2124075 h 3076575"/>
                  <a:gd name="connsiteX145" fmla="*/ 604837 w 4624387"/>
                  <a:gd name="connsiteY145" fmla="*/ 2047875 h 3076575"/>
                  <a:gd name="connsiteX146" fmla="*/ 619124 w 4624387"/>
                  <a:gd name="connsiteY146" fmla="*/ 1990725 h 3076575"/>
                  <a:gd name="connsiteX147" fmla="*/ 719137 w 4624387"/>
                  <a:gd name="connsiteY147" fmla="*/ 1966912 h 3076575"/>
                  <a:gd name="connsiteX148" fmla="*/ 790574 w 4624387"/>
                  <a:gd name="connsiteY148" fmla="*/ 1990725 h 3076575"/>
                  <a:gd name="connsiteX149" fmla="*/ 904874 w 4624387"/>
                  <a:gd name="connsiteY149" fmla="*/ 1985962 h 3076575"/>
                  <a:gd name="connsiteX150" fmla="*/ 919162 w 4624387"/>
                  <a:gd name="connsiteY150" fmla="*/ 1938337 h 3076575"/>
                  <a:gd name="connsiteX151" fmla="*/ 800100 w 4624387"/>
                  <a:gd name="connsiteY151" fmla="*/ 1909762 h 3076575"/>
                  <a:gd name="connsiteX152" fmla="*/ 819149 w 4624387"/>
                  <a:gd name="connsiteY152" fmla="*/ 1647825 h 3076575"/>
                  <a:gd name="connsiteX153" fmla="*/ 847724 w 4624387"/>
                  <a:gd name="connsiteY153" fmla="*/ 1533525 h 3076575"/>
                  <a:gd name="connsiteX154" fmla="*/ 800099 w 4624387"/>
                  <a:gd name="connsiteY154" fmla="*/ 1343025 h 3076575"/>
                  <a:gd name="connsiteX155" fmla="*/ 776287 w 4624387"/>
                  <a:gd name="connsiteY155" fmla="*/ 1257300 h 3076575"/>
                  <a:gd name="connsiteX156" fmla="*/ 804862 w 4624387"/>
                  <a:gd name="connsiteY156" fmla="*/ 1147762 h 3076575"/>
                  <a:gd name="connsiteX157" fmla="*/ 842962 w 4624387"/>
                  <a:gd name="connsiteY157" fmla="*/ 1100137 h 3076575"/>
                  <a:gd name="connsiteX158" fmla="*/ 733424 w 4624387"/>
                  <a:gd name="connsiteY158" fmla="*/ 1014412 h 3076575"/>
                  <a:gd name="connsiteX159" fmla="*/ 647700 w 4624387"/>
                  <a:gd name="connsiteY159" fmla="*/ 933450 h 3076575"/>
                  <a:gd name="connsiteX160" fmla="*/ 581024 w 4624387"/>
                  <a:gd name="connsiteY160" fmla="*/ 852487 h 3076575"/>
                  <a:gd name="connsiteX161" fmla="*/ 533399 w 4624387"/>
                  <a:gd name="connsiteY161" fmla="*/ 800100 h 3076575"/>
                  <a:gd name="connsiteX162" fmla="*/ 600074 w 4624387"/>
                  <a:gd name="connsiteY162" fmla="*/ 757237 h 3076575"/>
                  <a:gd name="connsiteX163" fmla="*/ 642937 w 4624387"/>
                  <a:gd name="connsiteY163" fmla="*/ 657225 h 3076575"/>
                  <a:gd name="connsiteX164" fmla="*/ 695324 w 4624387"/>
                  <a:gd name="connsiteY164" fmla="*/ 619125 h 3076575"/>
                  <a:gd name="connsiteX165" fmla="*/ 757237 w 4624387"/>
                  <a:gd name="connsiteY165" fmla="*/ 595312 h 3076575"/>
                  <a:gd name="connsiteX166" fmla="*/ 885824 w 4624387"/>
                  <a:gd name="connsiteY166" fmla="*/ 590550 h 3076575"/>
                  <a:gd name="connsiteX167" fmla="*/ 1071562 w 4624387"/>
                  <a:gd name="connsiteY167" fmla="*/ 495300 h 3076575"/>
                  <a:gd name="connsiteX0" fmla="*/ 1071562 w 4624387"/>
                  <a:gd name="connsiteY0" fmla="*/ 495300 h 3076575"/>
                  <a:gd name="connsiteX1" fmla="*/ 1138237 w 4624387"/>
                  <a:gd name="connsiteY1" fmla="*/ 504825 h 3076575"/>
                  <a:gd name="connsiteX2" fmla="*/ 1166812 w 4624387"/>
                  <a:gd name="connsiteY2" fmla="*/ 471487 h 3076575"/>
                  <a:gd name="connsiteX3" fmla="*/ 1166812 w 4624387"/>
                  <a:gd name="connsiteY3" fmla="*/ 447675 h 3076575"/>
                  <a:gd name="connsiteX4" fmla="*/ 1209674 w 4624387"/>
                  <a:gd name="connsiteY4" fmla="*/ 495300 h 3076575"/>
                  <a:gd name="connsiteX5" fmla="*/ 1271587 w 4624387"/>
                  <a:gd name="connsiteY5" fmla="*/ 514350 h 3076575"/>
                  <a:gd name="connsiteX6" fmla="*/ 1328737 w 4624387"/>
                  <a:gd name="connsiteY6" fmla="*/ 566737 h 3076575"/>
                  <a:gd name="connsiteX7" fmla="*/ 1847849 w 4624387"/>
                  <a:gd name="connsiteY7" fmla="*/ 1209675 h 3076575"/>
                  <a:gd name="connsiteX8" fmla="*/ 1952624 w 4624387"/>
                  <a:gd name="connsiteY8" fmla="*/ 1290637 h 3076575"/>
                  <a:gd name="connsiteX9" fmla="*/ 2019299 w 4624387"/>
                  <a:gd name="connsiteY9" fmla="*/ 1290637 h 3076575"/>
                  <a:gd name="connsiteX10" fmla="*/ 2376487 w 4624387"/>
                  <a:gd name="connsiteY10" fmla="*/ 1481137 h 3076575"/>
                  <a:gd name="connsiteX11" fmla="*/ 2566987 w 4624387"/>
                  <a:gd name="connsiteY11" fmla="*/ 1376362 h 3076575"/>
                  <a:gd name="connsiteX12" fmla="*/ 2614612 w 4624387"/>
                  <a:gd name="connsiteY12" fmla="*/ 1404937 h 3076575"/>
                  <a:gd name="connsiteX13" fmla="*/ 2705099 w 4624387"/>
                  <a:gd name="connsiteY13" fmla="*/ 1338262 h 3076575"/>
                  <a:gd name="connsiteX14" fmla="*/ 2771774 w 4624387"/>
                  <a:gd name="connsiteY14" fmla="*/ 1190625 h 3076575"/>
                  <a:gd name="connsiteX15" fmla="*/ 2709862 w 4624387"/>
                  <a:gd name="connsiteY15" fmla="*/ 1028700 h 3076575"/>
                  <a:gd name="connsiteX16" fmla="*/ 2643187 w 4624387"/>
                  <a:gd name="connsiteY16" fmla="*/ 966787 h 3076575"/>
                  <a:gd name="connsiteX17" fmla="*/ 2671762 w 4624387"/>
                  <a:gd name="connsiteY17" fmla="*/ 952500 h 3076575"/>
                  <a:gd name="connsiteX18" fmla="*/ 2757487 w 4624387"/>
                  <a:gd name="connsiteY18" fmla="*/ 995362 h 3076575"/>
                  <a:gd name="connsiteX19" fmla="*/ 2852737 w 4624387"/>
                  <a:gd name="connsiteY19" fmla="*/ 1004887 h 3076575"/>
                  <a:gd name="connsiteX20" fmla="*/ 2867024 w 4624387"/>
                  <a:gd name="connsiteY20" fmla="*/ 938212 h 3076575"/>
                  <a:gd name="connsiteX21" fmla="*/ 2886074 w 4624387"/>
                  <a:gd name="connsiteY21" fmla="*/ 938212 h 3076575"/>
                  <a:gd name="connsiteX22" fmla="*/ 2924174 w 4624387"/>
                  <a:gd name="connsiteY22" fmla="*/ 900112 h 3076575"/>
                  <a:gd name="connsiteX23" fmla="*/ 3033712 w 4624387"/>
                  <a:gd name="connsiteY23" fmla="*/ 895350 h 3076575"/>
                  <a:gd name="connsiteX24" fmla="*/ 3071812 w 4624387"/>
                  <a:gd name="connsiteY24" fmla="*/ 819150 h 3076575"/>
                  <a:gd name="connsiteX25" fmla="*/ 3071812 w 4624387"/>
                  <a:gd name="connsiteY25" fmla="*/ 738187 h 3076575"/>
                  <a:gd name="connsiteX26" fmla="*/ 3014662 w 4624387"/>
                  <a:gd name="connsiteY26" fmla="*/ 652462 h 3076575"/>
                  <a:gd name="connsiteX27" fmla="*/ 3062287 w 4624387"/>
                  <a:gd name="connsiteY27" fmla="*/ 647700 h 3076575"/>
                  <a:gd name="connsiteX28" fmla="*/ 3114674 w 4624387"/>
                  <a:gd name="connsiteY28" fmla="*/ 461962 h 3076575"/>
                  <a:gd name="connsiteX29" fmla="*/ 3105149 w 4624387"/>
                  <a:gd name="connsiteY29" fmla="*/ 400050 h 3076575"/>
                  <a:gd name="connsiteX30" fmla="*/ 3267074 w 4624387"/>
                  <a:gd name="connsiteY30" fmla="*/ 400050 h 3076575"/>
                  <a:gd name="connsiteX31" fmla="*/ 3395662 w 4624387"/>
                  <a:gd name="connsiteY31" fmla="*/ 338137 h 3076575"/>
                  <a:gd name="connsiteX32" fmla="*/ 3519487 w 4624387"/>
                  <a:gd name="connsiteY32" fmla="*/ 319087 h 3076575"/>
                  <a:gd name="connsiteX33" fmla="*/ 3605212 w 4624387"/>
                  <a:gd name="connsiteY33" fmla="*/ 285750 h 3076575"/>
                  <a:gd name="connsiteX34" fmla="*/ 3567112 w 4624387"/>
                  <a:gd name="connsiteY34" fmla="*/ 200025 h 3076575"/>
                  <a:gd name="connsiteX35" fmla="*/ 3576637 w 4624387"/>
                  <a:gd name="connsiteY35" fmla="*/ 133350 h 3076575"/>
                  <a:gd name="connsiteX36" fmla="*/ 3538537 w 4624387"/>
                  <a:gd name="connsiteY36" fmla="*/ 66675 h 3076575"/>
                  <a:gd name="connsiteX37" fmla="*/ 3557587 w 4624387"/>
                  <a:gd name="connsiteY37" fmla="*/ 0 h 3076575"/>
                  <a:gd name="connsiteX38" fmla="*/ 3590924 w 4624387"/>
                  <a:gd name="connsiteY38" fmla="*/ 19050 h 3076575"/>
                  <a:gd name="connsiteX39" fmla="*/ 3614737 w 4624387"/>
                  <a:gd name="connsiteY39" fmla="*/ 100012 h 3076575"/>
                  <a:gd name="connsiteX40" fmla="*/ 3681412 w 4624387"/>
                  <a:gd name="connsiteY40" fmla="*/ 152400 h 3076575"/>
                  <a:gd name="connsiteX41" fmla="*/ 3709987 w 4624387"/>
                  <a:gd name="connsiteY41" fmla="*/ 114300 h 3076575"/>
                  <a:gd name="connsiteX42" fmla="*/ 3805237 w 4624387"/>
                  <a:gd name="connsiteY42" fmla="*/ 80962 h 3076575"/>
                  <a:gd name="connsiteX43" fmla="*/ 3833812 w 4624387"/>
                  <a:gd name="connsiteY43" fmla="*/ 114300 h 3076575"/>
                  <a:gd name="connsiteX44" fmla="*/ 3871912 w 4624387"/>
                  <a:gd name="connsiteY44" fmla="*/ 100012 h 3076575"/>
                  <a:gd name="connsiteX45" fmla="*/ 3919537 w 4624387"/>
                  <a:gd name="connsiteY45" fmla="*/ 138112 h 3076575"/>
                  <a:gd name="connsiteX46" fmla="*/ 3895724 w 4624387"/>
                  <a:gd name="connsiteY46" fmla="*/ 166687 h 3076575"/>
                  <a:gd name="connsiteX47" fmla="*/ 3971924 w 4624387"/>
                  <a:gd name="connsiteY47" fmla="*/ 200025 h 3076575"/>
                  <a:gd name="connsiteX48" fmla="*/ 3924299 w 4624387"/>
                  <a:gd name="connsiteY48" fmla="*/ 228600 h 3076575"/>
                  <a:gd name="connsiteX49" fmla="*/ 3976687 w 4624387"/>
                  <a:gd name="connsiteY49" fmla="*/ 566737 h 3076575"/>
                  <a:gd name="connsiteX50" fmla="*/ 4052887 w 4624387"/>
                  <a:gd name="connsiteY50" fmla="*/ 628650 h 3076575"/>
                  <a:gd name="connsiteX51" fmla="*/ 4176712 w 4624387"/>
                  <a:gd name="connsiteY51" fmla="*/ 671512 h 3076575"/>
                  <a:gd name="connsiteX52" fmla="*/ 4210049 w 4624387"/>
                  <a:gd name="connsiteY52" fmla="*/ 695325 h 3076575"/>
                  <a:gd name="connsiteX53" fmla="*/ 4257674 w 4624387"/>
                  <a:gd name="connsiteY53" fmla="*/ 676275 h 3076575"/>
                  <a:gd name="connsiteX54" fmla="*/ 4352924 w 4624387"/>
                  <a:gd name="connsiteY54" fmla="*/ 733425 h 3076575"/>
                  <a:gd name="connsiteX55" fmla="*/ 4300537 w 4624387"/>
                  <a:gd name="connsiteY55" fmla="*/ 914400 h 3076575"/>
                  <a:gd name="connsiteX56" fmla="*/ 4319587 w 4624387"/>
                  <a:gd name="connsiteY56" fmla="*/ 1009650 h 3076575"/>
                  <a:gd name="connsiteX57" fmla="*/ 4362449 w 4624387"/>
                  <a:gd name="connsiteY57" fmla="*/ 1090612 h 3076575"/>
                  <a:gd name="connsiteX58" fmla="*/ 4386262 w 4624387"/>
                  <a:gd name="connsiteY58" fmla="*/ 1271587 h 3076575"/>
                  <a:gd name="connsiteX59" fmla="*/ 4376737 w 4624387"/>
                  <a:gd name="connsiteY59" fmla="*/ 1352550 h 3076575"/>
                  <a:gd name="connsiteX60" fmla="*/ 4433887 w 4624387"/>
                  <a:gd name="connsiteY60" fmla="*/ 1481137 h 3076575"/>
                  <a:gd name="connsiteX61" fmla="*/ 4505324 w 4624387"/>
                  <a:gd name="connsiteY61" fmla="*/ 1447800 h 3076575"/>
                  <a:gd name="connsiteX62" fmla="*/ 4591049 w 4624387"/>
                  <a:gd name="connsiteY62" fmla="*/ 1481137 h 3076575"/>
                  <a:gd name="connsiteX63" fmla="*/ 4624387 w 4624387"/>
                  <a:gd name="connsiteY63" fmla="*/ 1528762 h 3076575"/>
                  <a:gd name="connsiteX64" fmla="*/ 4467224 w 4624387"/>
                  <a:gd name="connsiteY64" fmla="*/ 1595437 h 3076575"/>
                  <a:gd name="connsiteX65" fmla="*/ 4429124 w 4624387"/>
                  <a:gd name="connsiteY65" fmla="*/ 1757362 h 3076575"/>
                  <a:gd name="connsiteX66" fmla="*/ 4386262 w 4624387"/>
                  <a:gd name="connsiteY66" fmla="*/ 1900237 h 3076575"/>
                  <a:gd name="connsiteX67" fmla="*/ 4410074 w 4624387"/>
                  <a:gd name="connsiteY67" fmla="*/ 1952625 h 3076575"/>
                  <a:gd name="connsiteX68" fmla="*/ 4438649 w 4624387"/>
                  <a:gd name="connsiteY68" fmla="*/ 2166937 h 3076575"/>
                  <a:gd name="connsiteX69" fmla="*/ 4529137 w 4624387"/>
                  <a:gd name="connsiteY69" fmla="*/ 2233612 h 3076575"/>
                  <a:gd name="connsiteX70" fmla="*/ 4567237 w 4624387"/>
                  <a:gd name="connsiteY70" fmla="*/ 2195512 h 3076575"/>
                  <a:gd name="connsiteX71" fmla="*/ 4495799 w 4624387"/>
                  <a:gd name="connsiteY71" fmla="*/ 2362200 h 3076575"/>
                  <a:gd name="connsiteX72" fmla="*/ 4510087 w 4624387"/>
                  <a:gd name="connsiteY72" fmla="*/ 2428875 h 3076575"/>
                  <a:gd name="connsiteX73" fmla="*/ 4510087 w 4624387"/>
                  <a:gd name="connsiteY73" fmla="*/ 2486025 h 3076575"/>
                  <a:gd name="connsiteX74" fmla="*/ 4452937 w 4624387"/>
                  <a:gd name="connsiteY74" fmla="*/ 2486025 h 3076575"/>
                  <a:gd name="connsiteX75" fmla="*/ 4362449 w 4624387"/>
                  <a:gd name="connsiteY75" fmla="*/ 2433637 h 3076575"/>
                  <a:gd name="connsiteX76" fmla="*/ 4267199 w 4624387"/>
                  <a:gd name="connsiteY76" fmla="*/ 2486025 h 3076575"/>
                  <a:gd name="connsiteX77" fmla="*/ 4224337 w 4624387"/>
                  <a:gd name="connsiteY77" fmla="*/ 2509837 h 3076575"/>
                  <a:gd name="connsiteX78" fmla="*/ 4224337 w 4624387"/>
                  <a:gd name="connsiteY78" fmla="*/ 2566987 h 3076575"/>
                  <a:gd name="connsiteX79" fmla="*/ 4238624 w 4624387"/>
                  <a:gd name="connsiteY79" fmla="*/ 2624137 h 3076575"/>
                  <a:gd name="connsiteX80" fmla="*/ 4238624 w 4624387"/>
                  <a:gd name="connsiteY80" fmla="*/ 2695575 h 3076575"/>
                  <a:gd name="connsiteX81" fmla="*/ 4262437 w 4624387"/>
                  <a:gd name="connsiteY81" fmla="*/ 2705100 h 3076575"/>
                  <a:gd name="connsiteX82" fmla="*/ 4262437 w 4624387"/>
                  <a:gd name="connsiteY82" fmla="*/ 2767012 h 3076575"/>
                  <a:gd name="connsiteX83" fmla="*/ 4190999 w 4624387"/>
                  <a:gd name="connsiteY83" fmla="*/ 2795587 h 3076575"/>
                  <a:gd name="connsiteX84" fmla="*/ 4057649 w 4624387"/>
                  <a:gd name="connsiteY84" fmla="*/ 2771775 h 3076575"/>
                  <a:gd name="connsiteX85" fmla="*/ 3971924 w 4624387"/>
                  <a:gd name="connsiteY85" fmla="*/ 2819400 h 3076575"/>
                  <a:gd name="connsiteX86" fmla="*/ 3971924 w 4624387"/>
                  <a:gd name="connsiteY86" fmla="*/ 2928937 h 3076575"/>
                  <a:gd name="connsiteX87" fmla="*/ 3876674 w 4624387"/>
                  <a:gd name="connsiteY87" fmla="*/ 2986087 h 3076575"/>
                  <a:gd name="connsiteX88" fmla="*/ 3790949 w 4624387"/>
                  <a:gd name="connsiteY88" fmla="*/ 2976562 h 3076575"/>
                  <a:gd name="connsiteX89" fmla="*/ 3719512 w 4624387"/>
                  <a:gd name="connsiteY89" fmla="*/ 3024187 h 3076575"/>
                  <a:gd name="connsiteX90" fmla="*/ 3686174 w 4624387"/>
                  <a:gd name="connsiteY90" fmla="*/ 3043237 h 3076575"/>
                  <a:gd name="connsiteX91" fmla="*/ 3552824 w 4624387"/>
                  <a:gd name="connsiteY91" fmla="*/ 3033712 h 3076575"/>
                  <a:gd name="connsiteX92" fmla="*/ 3548062 w 4624387"/>
                  <a:gd name="connsiteY92" fmla="*/ 3057525 h 3076575"/>
                  <a:gd name="connsiteX93" fmla="*/ 3343274 w 4624387"/>
                  <a:gd name="connsiteY93" fmla="*/ 3076575 h 3076575"/>
                  <a:gd name="connsiteX94" fmla="*/ 3295649 w 4624387"/>
                  <a:gd name="connsiteY94" fmla="*/ 3000375 h 3076575"/>
                  <a:gd name="connsiteX95" fmla="*/ 3448049 w 4624387"/>
                  <a:gd name="connsiteY95" fmla="*/ 3028950 h 3076575"/>
                  <a:gd name="connsiteX96" fmla="*/ 3462337 w 4624387"/>
                  <a:gd name="connsiteY96" fmla="*/ 2976562 h 3076575"/>
                  <a:gd name="connsiteX97" fmla="*/ 3338512 w 4624387"/>
                  <a:gd name="connsiteY97" fmla="*/ 2957512 h 3076575"/>
                  <a:gd name="connsiteX98" fmla="*/ 3348037 w 4624387"/>
                  <a:gd name="connsiteY98" fmla="*/ 2928937 h 3076575"/>
                  <a:gd name="connsiteX99" fmla="*/ 3400424 w 4624387"/>
                  <a:gd name="connsiteY99" fmla="*/ 2943225 h 3076575"/>
                  <a:gd name="connsiteX100" fmla="*/ 3495674 w 4624387"/>
                  <a:gd name="connsiteY100" fmla="*/ 2957512 h 3076575"/>
                  <a:gd name="connsiteX101" fmla="*/ 3452812 w 4624387"/>
                  <a:gd name="connsiteY101" fmla="*/ 2747962 h 3076575"/>
                  <a:gd name="connsiteX102" fmla="*/ 3433762 w 4624387"/>
                  <a:gd name="connsiteY102" fmla="*/ 2609850 h 3076575"/>
                  <a:gd name="connsiteX103" fmla="*/ 3348037 w 4624387"/>
                  <a:gd name="connsiteY103" fmla="*/ 2590800 h 3076575"/>
                  <a:gd name="connsiteX104" fmla="*/ 3081337 w 4624387"/>
                  <a:gd name="connsiteY104" fmla="*/ 2495550 h 3076575"/>
                  <a:gd name="connsiteX105" fmla="*/ 2986087 w 4624387"/>
                  <a:gd name="connsiteY105" fmla="*/ 2371725 h 3076575"/>
                  <a:gd name="connsiteX106" fmla="*/ 2957512 w 4624387"/>
                  <a:gd name="connsiteY106" fmla="*/ 2338387 h 3076575"/>
                  <a:gd name="connsiteX107" fmla="*/ 2833687 w 4624387"/>
                  <a:gd name="connsiteY107" fmla="*/ 2243137 h 3076575"/>
                  <a:gd name="connsiteX108" fmla="*/ 2776537 w 4624387"/>
                  <a:gd name="connsiteY108" fmla="*/ 2209800 h 3076575"/>
                  <a:gd name="connsiteX109" fmla="*/ 2757487 w 4624387"/>
                  <a:gd name="connsiteY109" fmla="*/ 2147887 h 3076575"/>
                  <a:gd name="connsiteX110" fmla="*/ 2700337 w 4624387"/>
                  <a:gd name="connsiteY110" fmla="*/ 2195512 h 3076575"/>
                  <a:gd name="connsiteX111" fmla="*/ 2438399 w 4624387"/>
                  <a:gd name="connsiteY111" fmla="*/ 2162175 h 3076575"/>
                  <a:gd name="connsiteX112" fmla="*/ 2166937 w 4624387"/>
                  <a:gd name="connsiteY112" fmla="*/ 2200275 h 3076575"/>
                  <a:gd name="connsiteX113" fmla="*/ 2105024 w 4624387"/>
                  <a:gd name="connsiteY113" fmla="*/ 2205037 h 3076575"/>
                  <a:gd name="connsiteX114" fmla="*/ 1785937 w 4624387"/>
                  <a:gd name="connsiteY114" fmla="*/ 2295525 h 3076575"/>
                  <a:gd name="connsiteX115" fmla="*/ 1685924 w 4624387"/>
                  <a:gd name="connsiteY115" fmla="*/ 2305050 h 3076575"/>
                  <a:gd name="connsiteX116" fmla="*/ 1562100 w 4624387"/>
                  <a:gd name="connsiteY116" fmla="*/ 2395537 h 3076575"/>
                  <a:gd name="connsiteX117" fmla="*/ 1481136 w 4624387"/>
                  <a:gd name="connsiteY117" fmla="*/ 2466975 h 3076575"/>
                  <a:gd name="connsiteX118" fmla="*/ 1233487 w 4624387"/>
                  <a:gd name="connsiteY118" fmla="*/ 2714625 h 3076575"/>
                  <a:gd name="connsiteX119" fmla="*/ 1090612 w 4624387"/>
                  <a:gd name="connsiteY119" fmla="*/ 2971800 h 3076575"/>
                  <a:gd name="connsiteX120" fmla="*/ 995362 w 4624387"/>
                  <a:gd name="connsiteY120" fmla="*/ 3038475 h 3076575"/>
                  <a:gd name="connsiteX121" fmla="*/ 919162 w 4624387"/>
                  <a:gd name="connsiteY121" fmla="*/ 3014662 h 3076575"/>
                  <a:gd name="connsiteX122" fmla="*/ 871537 w 4624387"/>
                  <a:gd name="connsiteY122" fmla="*/ 3043237 h 3076575"/>
                  <a:gd name="connsiteX123" fmla="*/ 795337 w 4624387"/>
                  <a:gd name="connsiteY123" fmla="*/ 3019425 h 3076575"/>
                  <a:gd name="connsiteX124" fmla="*/ 747712 w 4624387"/>
                  <a:gd name="connsiteY124" fmla="*/ 2947987 h 3076575"/>
                  <a:gd name="connsiteX125" fmla="*/ 676274 w 4624387"/>
                  <a:gd name="connsiteY125" fmla="*/ 2914650 h 3076575"/>
                  <a:gd name="connsiteX126" fmla="*/ 657224 w 4624387"/>
                  <a:gd name="connsiteY126" fmla="*/ 2871787 h 3076575"/>
                  <a:gd name="connsiteX127" fmla="*/ 604837 w 4624387"/>
                  <a:gd name="connsiteY127" fmla="*/ 2871787 h 3076575"/>
                  <a:gd name="connsiteX128" fmla="*/ 495299 w 4624387"/>
                  <a:gd name="connsiteY128" fmla="*/ 2700337 h 3076575"/>
                  <a:gd name="connsiteX129" fmla="*/ 357187 w 4624387"/>
                  <a:gd name="connsiteY129" fmla="*/ 2647950 h 3076575"/>
                  <a:gd name="connsiteX130" fmla="*/ 219074 w 4624387"/>
                  <a:gd name="connsiteY130" fmla="*/ 2447925 h 3076575"/>
                  <a:gd name="connsiteX131" fmla="*/ 228599 w 4624387"/>
                  <a:gd name="connsiteY131" fmla="*/ 2400300 h 3076575"/>
                  <a:gd name="connsiteX132" fmla="*/ 176212 w 4624387"/>
                  <a:gd name="connsiteY132" fmla="*/ 2362200 h 3076575"/>
                  <a:gd name="connsiteX133" fmla="*/ 157162 w 4624387"/>
                  <a:gd name="connsiteY133" fmla="*/ 2324100 h 3076575"/>
                  <a:gd name="connsiteX134" fmla="*/ 119062 w 4624387"/>
                  <a:gd name="connsiteY134" fmla="*/ 2290762 h 3076575"/>
                  <a:gd name="connsiteX135" fmla="*/ 61912 w 4624387"/>
                  <a:gd name="connsiteY135" fmla="*/ 2214562 h 3076575"/>
                  <a:gd name="connsiteX136" fmla="*/ 0 w 4624387"/>
                  <a:gd name="connsiteY136" fmla="*/ 2128837 h 3076575"/>
                  <a:gd name="connsiteX137" fmla="*/ 85724 w 4624387"/>
                  <a:gd name="connsiteY137" fmla="*/ 2100262 h 3076575"/>
                  <a:gd name="connsiteX138" fmla="*/ 100012 w 4624387"/>
                  <a:gd name="connsiteY138" fmla="*/ 2095500 h 3076575"/>
                  <a:gd name="connsiteX139" fmla="*/ 176212 w 4624387"/>
                  <a:gd name="connsiteY139" fmla="*/ 2109787 h 3076575"/>
                  <a:gd name="connsiteX140" fmla="*/ 276224 w 4624387"/>
                  <a:gd name="connsiteY140" fmla="*/ 2119312 h 3076575"/>
                  <a:gd name="connsiteX141" fmla="*/ 338137 w 4624387"/>
                  <a:gd name="connsiteY141" fmla="*/ 2224087 h 3076575"/>
                  <a:gd name="connsiteX142" fmla="*/ 476249 w 4624387"/>
                  <a:gd name="connsiteY142" fmla="*/ 2219325 h 3076575"/>
                  <a:gd name="connsiteX143" fmla="*/ 500062 w 4624387"/>
                  <a:gd name="connsiteY143" fmla="*/ 2185987 h 3076575"/>
                  <a:gd name="connsiteX144" fmla="*/ 552449 w 4624387"/>
                  <a:gd name="connsiteY144" fmla="*/ 2124075 h 3076575"/>
                  <a:gd name="connsiteX145" fmla="*/ 604837 w 4624387"/>
                  <a:gd name="connsiteY145" fmla="*/ 2047875 h 3076575"/>
                  <a:gd name="connsiteX146" fmla="*/ 619124 w 4624387"/>
                  <a:gd name="connsiteY146" fmla="*/ 1990725 h 3076575"/>
                  <a:gd name="connsiteX147" fmla="*/ 719137 w 4624387"/>
                  <a:gd name="connsiteY147" fmla="*/ 1966912 h 3076575"/>
                  <a:gd name="connsiteX148" fmla="*/ 790574 w 4624387"/>
                  <a:gd name="connsiteY148" fmla="*/ 1990725 h 3076575"/>
                  <a:gd name="connsiteX149" fmla="*/ 904874 w 4624387"/>
                  <a:gd name="connsiteY149" fmla="*/ 1985962 h 3076575"/>
                  <a:gd name="connsiteX150" fmla="*/ 919162 w 4624387"/>
                  <a:gd name="connsiteY150" fmla="*/ 1938337 h 3076575"/>
                  <a:gd name="connsiteX151" fmla="*/ 800100 w 4624387"/>
                  <a:gd name="connsiteY151" fmla="*/ 1909762 h 3076575"/>
                  <a:gd name="connsiteX152" fmla="*/ 819149 w 4624387"/>
                  <a:gd name="connsiteY152" fmla="*/ 1647825 h 3076575"/>
                  <a:gd name="connsiteX153" fmla="*/ 847724 w 4624387"/>
                  <a:gd name="connsiteY153" fmla="*/ 1533525 h 3076575"/>
                  <a:gd name="connsiteX154" fmla="*/ 800099 w 4624387"/>
                  <a:gd name="connsiteY154" fmla="*/ 1343025 h 3076575"/>
                  <a:gd name="connsiteX155" fmla="*/ 776287 w 4624387"/>
                  <a:gd name="connsiteY155" fmla="*/ 1257300 h 3076575"/>
                  <a:gd name="connsiteX156" fmla="*/ 804862 w 4624387"/>
                  <a:gd name="connsiteY156" fmla="*/ 1147762 h 3076575"/>
                  <a:gd name="connsiteX157" fmla="*/ 842962 w 4624387"/>
                  <a:gd name="connsiteY157" fmla="*/ 1100137 h 3076575"/>
                  <a:gd name="connsiteX158" fmla="*/ 733424 w 4624387"/>
                  <a:gd name="connsiteY158" fmla="*/ 1014412 h 3076575"/>
                  <a:gd name="connsiteX159" fmla="*/ 647700 w 4624387"/>
                  <a:gd name="connsiteY159" fmla="*/ 933450 h 3076575"/>
                  <a:gd name="connsiteX160" fmla="*/ 581024 w 4624387"/>
                  <a:gd name="connsiteY160" fmla="*/ 852487 h 3076575"/>
                  <a:gd name="connsiteX161" fmla="*/ 533399 w 4624387"/>
                  <a:gd name="connsiteY161" fmla="*/ 800100 h 3076575"/>
                  <a:gd name="connsiteX162" fmla="*/ 600074 w 4624387"/>
                  <a:gd name="connsiteY162" fmla="*/ 757237 h 3076575"/>
                  <a:gd name="connsiteX163" fmla="*/ 642937 w 4624387"/>
                  <a:gd name="connsiteY163" fmla="*/ 657225 h 3076575"/>
                  <a:gd name="connsiteX164" fmla="*/ 695324 w 4624387"/>
                  <a:gd name="connsiteY164" fmla="*/ 619125 h 3076575"/>
                  <a:gd name="connsiteX165" fmla="*/ 757237 w 4624387"/>
                  <a:gd name="connsiteY165" fmla="*/ 595312 h 3076575"/>
                  <a:gd name="connsiteX166" fmla="*/ 885824 w 4624387"/>
                  <a:gd name="connsiteY166" fmla="*/ 590550 h 3076575"/>
                  <a:gd name="connsiteX167" fmla="*/ 1071562 w 4624387"/>
                  <a:gd name="connsiteY167" fmla="*/ 495300 h 3076575"/>
                  <a:gd name="connsiteX0" fmla="*/ 1071562 w 4624387"/>
                  <a:gd name="connsiteY0" fmla="*/ 495300 h 3076575"/>
                  <a:gd name="connsiteX1" fmla="*/ 1138237 w 4624387"/>
                  <a:gd name="connsiteY1" fmla="*/ 504825 h 3076575"/>
                  <a:gd name="connsiteX2" fmla="*/ 1166812 w 4624387"/>
                  <a:gd name="connsiteY2" fmla="*/ 471487 h 3076575"/>
                  <a:gd name="connsiteX3" fmla="*/ 1166812 w 4624387"/>
                  <a:gd name="connsiteY3" fmla="*/ 447675 h 3076575"/>
                  <a:gd name="connsiteX4" fmla="*/ 1209674 w 4624387"/>
                  <a:gd name="connsiteY4" fmla="*/ 495300 h 3076575"/>
                  <a:gd name="connsiteX5" fmla="*/ 1271587 w 4624387"/>
                  <a:gd name="connsiteY5" fmla="*/ 514350 h 3076575"/>
                  <a:gd name="connsiteX6" fmla="*/ 1328737 w 4624387"/>
                  <a:gd name="connsiteY6" fmla="*/ 566737 h 3076575"/>
                  <a:gd name="connsiteX7" fmla="*/ 1847849 w 4624387"/>
                  <a:gd name="connsiteY7" fmla="*/ 1209675 h 3076575"/>
                  <a:gd name="connsiteX8" fmla="*/ 1952624 w 4624387"/>
                  <a:gd name="connsiteY8" fmla="*/ 1290637 h 3076575"/>
                  <a:gd name="connsiteX9" fmla="*/ 2019299 w 4624387"/>
                  <a:gd name="connsiteY9" fmla="*/ 1290637 h 3076575"/>
                  <a:gd name="connsiteX10" fmla="*/ 2376487 w 4624387"/>
                  <a:gd name="connsiteY10" fmla="*/ 1481137 h 3076575"/>
                  <a:gd name="connsiteX11" fmla="*/ 2566987 w 4624387"/>
                  <a:gd name="connsiteY11" fmla="*/ 1376362 h 3076575"/>
                  <a:gd name="connsiteX12" fmla="*/ 2614612 w 4624387"/>
                  <a:gd name="connsiteY12" fmla="*/ 1404937 h 3076575"/>
                  <a:gd name="connsiteX13" fmla="*/ 2705099 w 4624387"/>
                  <a:gd name="connsiteY13" fmla="*/ 1338262 h 3076575"/>
                  <a:gd name="connsiteX14" fmla="*/ 2771774 w 4624387"/>
                  <a:gd name="connsiteY14" fmla="*/ 1190625 h 3076575"/>
                  <a:gd name="connsiteX15" fmla="*/ 2709862 w 4624387"/>
                  <a:gd name="connsiteY15" fmla="*/ 1028700 h 3076575"/>
                  <a:gd name="connsiteX16" fmla="*/ 2643187 w 4624387"/>
                  <a:gd name="connsiteY16" fmla="*/ 966787 h 3076575"/>
                  <a:gd name="connsiteX17" fmla="*/ 2671762 w 4624387"/>
                  <a:gd name="connsiteY17" fmla="*/ 952500 h 3076575"/>
                  <a:gd name="connsiteX18" fmla="*/ 2757487 w 4624387"/>
                  <a:gd name="connsiteY18" fmla="*/ 995362 h 3076575"/>
                  <a:gd name="connsiteX19" fmla="*/ 2852737 w 4624387"/>
                  <a:gd name="connsiteY19" fmla="*/ 1004887 h 3076575"/>
                  <a:gd name="connsiteX20" fmla="*/ 2867024 w 4624387"/>
                  <a:gd name="connsiteY20" fmla="*/ 938212 h 3076575"/>
                  <a:gd name="connsiteX21" fmla="*/ 2886074 w 4624387"/>
                  <a:gd name="connsiteY21" fmla="*/ 938212 h 3076575"/>
                  <a:gd name="connsiteX22" fmla="*/ 2924174 w 4624387"/>
                  <a:gd name="connsiteY22" fmla="*/ 900112 h 3076575"/>
                  <a:gd name="connsiteX23" fmla="*/ 3033712 w 4624387"/>
                  <a:gd name="connsiteY23" fmla="*/ 895350 h 3076575"/>
                  <a:gd name="connsiteX24" fmla="*/ 3071812 w 4624387"/>
                  <a:gd name="connsiteY24" fmla="*/ 819150 h 3076575"/>
                  <a:gd name="connsiteX25" fmla="*/ 3071812 w 4624387"/>
                  <a:gd name="connsiteY25" fmla="*/ 738187 h 3076575"/>
                  <a:gd name="connsiteX26" fmla="*/ 3014662 w 4624387"/>
                  <a:gd name="connsiteY26" fmla="*/ 652462 h 3076575"/>
                  <a:gd name="connsiteX27" fmla="*/ 3062287 w 4624387"/>
                  <a:gd name="connsiteY27" fmla="*/ 647700 h 3076575"/>
                  <a:gd name="connsiteX28" fmla="*/ 3114674 w 4624387"/>
                  <a:gd name="connsiteY28" fmla="*/ 461962 h 3076575"/>
                  <a:gd name="connsiteX29" fmla="*/ 3105149 w 4624387"/>
                  <a:gd name="connsiteY29" fmla="*/ 400050 h 3076575"/>
                  <a:gd name="connsiteX30" fmla="*/ 3267074 w 4624387"/>
                  <a:gd name="connsiteY30" fmla="*/ 400050 h 3076575"/>
                  <a:gd name="connsiteX31" fmla="*/ 3395662 w 4624387"/>
                  <a:gd name="connsiteY31" fmla="*/ 338137 h 3076575"/>
                  <a:gd name="connsiteX32" fmla="*/ 3519487 w 4624387"/>
                  <a:gd name="connsiteY32" fmla="*/ 319087 h 3076575"/>
                  <a:gd name="connsiteX33" fmla="*/ 3605212 w 4624387"/>
                  <a:gd name="connsiteY33" fmla="*/ 285750 h 3076575"/>
                  <a:gd name="connsiteX34" fmla="*/ 3567112 w 4624387"/>
                  <a:gd name="connsiteY34" fmla="*/ 200025 h 3076575"/>
                  <a:gd name="connsiteX35" fmla="*/ 3576637 w 4624387"/>
                  <a:gd name="connsiteY35" fmla="*/ 133350 h 3076575"/>
                  <a:gd name="connsiteX36" fmla="*/ 3538537 w 4624387"/>
                  <a:gd name="connsiteY36" fmla="*/ 66675 h 3076575"/>
                  <a:gd name="connsiteX37" fmla="*/ 3557587 w 4624387"/>
                  <a:gd name="connsiteY37" fmla="*/ 0 h 3076575"/>
                  <a:gd name="connsiteX38" fmla="*/ 3590924 w 4624387"/>
                  <a:gd name="connsiteY38" fmla="*/ 19050 h 3076575"/>
                  <a:gd name="connsiteX39" fmla="*/ 3614737 w 4624387"/>
                  <a:gd name="connsiteY39" fmla="*/ 100012 h 3076575"/>
                  <a:gd name="connsiteX40" fmla="*/ 3681412 w 4624387"/>
                  <a:gd name="connsiteY40" fmla="*/ 152400 h 3076575"/>
                  <a:gd name="connsiteX41" fmla="*/ 3709987 w 4624387"/>
                  <a:gd name="connsiteY41" fmla="*/ 114300 h 3076575"/>
                  <a:gd name="connsiteX42" fmla="*/ 3776662 w 4624387"/>
                  <a:gd name="connsiteY42" fmla="*/ 90487 h 3076575"/>
                  <a:gd name="connsiteX43" fmla="*/ 3833812 w 4624387"/>
                  <a:gd name="connsiteY43" fmla="*/ 114300 h 3076575"/>
                  <a:gd name="connsiteX44" fmla="*/ 3871912 w 4624387"/>
                  <a:gd name="connsiteY44" fmla="*/ 100012 h 3076575"/>
                  <a:gd name="connsiteX45" fmla="*/ 3919537 w 4624387"/>
                  <a:gd name="connsiteY45" fmla="*/ 138112 h 3076575"/>
                  <a:gd name="connsiteX46" fmla="*/ 3895724 w 4624387"/>
                  <a:gd name="connsiteY46" fmla="*/ 166687 h 3076575"/>
                  <a:gd name="connsiteX47" fmla="*/ 3971924 w 4624387"/>
                  <a:gd name="connsiteY47" fmla="*/ 200025 h 3076575"/>
                  <a:gd name="connsiteX48" fmla="*/ 3924299 w 4624387"/>
                  <a:gd name="connsiteY48" fmla="*/ 228600 h 3076575"/>
                  <a:gd name="connsiteX49" fmla="*/ 3976687 w 4624387"/>
                  <a:gd name="connsiteY49" fmla="*/ 566737 h 3076575"/>
                  <a:gd name="connsiteX50" fmla="*/ 4052887 w 4624387"/>
                  <a:gd name="connsiteY50" fmla="*/ 628650 h 3076575"/>
                  <a:gd name="connsiteX51" fmla="*/ 4176712 w 4624387"/>
                  <a:gd name="connsiteY51" fmla="*/ 671512 h 3076575"/>
                  <a:gd name="connsiteX52" fmla="*/ 4210049 w 4624387"/>
                  <a:gd name="connsiteY52" fmla="*/ 695325 h 3076575"/>
                  <a:gd name="connsiteX53" fmla="*/ 4257674 w 4624387"/>
                  <a:gd name="connsiteY53" fmla="*/ 676275 h 3076575"/>
                  <a:gd name="connsiteX54" fmla="*/ 4352924 w 4624387"/>
                  <a:gd name="connsiteY54" fmla="*/ 733425 h 3076575"/>
                  <a:gd name="connsiteX55" fmla="*/ 4300537 w 4624387"/>
                  <a:gd name="connsiteY55" fmla="*/ 914400 h 3076575"/>
                  <a:gd name="connsiteX56" fmla="*/ 4319587 w 4624387"/>
                  <a:gd name="connsiteY56" fmla="*/ 1009650 h 3076575"/>
                  <a:gd name="connsiteX57" fmla="*/ 4362449 w 4624387"/>
                  <a:gd name="connsiteY57" fmla="*/ 1090612 h 3076575"/>
                  <a:gd name="connsiteX58" fmla="*/ 4386262 w 4624387"/>
                  <a:gd name="connsiteY58" fmla="*/ 1271587 h 3076575"/>
                  <a:gd name="connsiteX59" fmla="*/ 4376737 w 4624387"/>
                  <a:gd name="connsiteY59" fmla="*/ 1352550 h 3076575"/>
                  <a:gd name="connsiteX60" fmla="*/ 4433887 w 4624387"/>
                  <a:gd name="connsiteY60" fmla="*/ 1481137 h 3076575"/>
                  <a:gd name="connsiteX61" fmla="*/ 4505324 w 4624387"/>
                  <a:gd name="connsiteY61" fmla="*/ 1447800 h 3076575"/>
                  <a:gd name="connsiteX62" fmla="*/ 4591049 w 4624387"/>
                  <a:gd name="connsiteY62" fmla="*/ 1481137 h 3076575"/>
                  <a:gd name="connsiteX63" fmla="*/ 4624387 w 4624387"/>
                  <a:gd name="connsiteY63" fmla="*/ 1528762 h 3076575"/>
                  <a:gd name="connsiteX64" fmla="*/ 4467224 w 4624387"/>
                  <a:gd name="connsiteY64" fmla="*/ 1595437 h 3076575"/>
                  <a:gd name="connsiteX65" fmla="*/ 4429124 w 4624387"/>
                  <a:gd name="connsiteY65" fmla="*/ 1757362 h 3076575"/>
                  <a:gd name="connsiteX66" fmla="*/ 4386262 w 4624387"/>
                  <a:gd name="connsiteY66" fmla="*/ 1900237 h 3076575"/>
                  <a:gd name="connsiteX67" fmla="*/ 4410074 w 4624387"/>
                  <a:gd name="connsiteY67" fmla="*/ 1952625 h 3076575"/>
                  <a:gd name="connsiteX68" fmla="*/ 4438649 w 4624387"/>
                  <a:gd name="connsiteY68" fmla="*/ 2166937 h 3076575"/>
                  <a:gd name="connsiteX69" fmla="*/ 4529137 w 4624387"/>
                  <a:gd name="connsiteY69" fmla="*/ 2233612 h 3076575"/>
                  <a:gd name="connsiteX70" fmla="*/ 4567237 w 4624387"/>
                  <a:gd name="connsiteY70" fmla="*/ 2195512 h 3076575"/>
                  <a:gd name="connsiteX71" fmla="*/ 4495799 w 4624387"/>
                  <a:gd name="connsiteY71" fmla="*/ 2362200 h 3076575"/>
                  <a:gd name="connsiteX72" fmla="*/ 4510087 w 4624387"/>
                  <a:gd name="connsiteY72" fmla="*/ 2428875 h 3076575"/>
                  <a:gd name="connsiteX73" fmla="*/ 4510087 w 4624387"/>
                  <a:gd name="connsiteY73" fmla="*/ 2486025 h 3076575"/>
                  <a:gd name="connsiteX74" fmla="*/ 4452937 w 4624387"/>
                  <a:gd name="connsiteY74" fmla="*/ 2486025 h 3076575"/>
                  <a:gd name="connsiteX75" fmla="*/ 4362449 w 4624387"/>
                  <a:gd name="connsiteY75" fmla="*/ 2433637 h 3076575"/>
                  <a:gd name="connsiteX76" fmla="*/ 4267199 w 4624387"/>
                  <a:gd name="connsiteY76" fmla="*/ 2486025 h 3076575"/>
                  <a:gd name="connsiteX77" fmla="*/ 4224337 w 4624387"/>
                  <a:gd name="connsiteY77" fmla="*/ 2509837 h 3076575"/>
                  <a:gd name="connsiteX78" fmla="*/ 4224337 w 4624387"/>
                  <a:gd name="connsiteY78" fmla="*/ 2566987 h 3076575"/>
                  <a:gd name="connsiteX79" fmla="*/ 4238624 w 4624387"/>
                  <a:gd name="connsiteY79" fmla="*/ 2624137 h 3076575"/>
                  <a:gd name="connsiteX80" fmla="*/ 4238624 w 4624387"/>
                  <a:gd name="connsiteY80" fmla="*/ 2695575 h 3076575"/>
                  <a:gd name="connsiteX81" fmla="*/ 4262437 w 4624387"/>
                  <a:gd name="connsiteY81" fmla="*/ 2705100 h 3076575"/>
                  <a:gd name="connsiteX82" fmla="*/ 4262437 w 4624387"/>
                  <a:gd name="connsiteY82" fmla="*/ 2767012 h 3076575"/>
                  <a:gd name="connsiteX83" fmla="*/ 4190999 w 4624387"/>
                  <a:gd name="connsiteY83" fmla="*/ 2795587 h 3076575"/>
                  <a:gd name="connsiteX84" fmla="*/ 4057649 w 4624387"/>
                  <a:gd name="connsiteY84" fmla="*/ 2771775 h 3076575"/>
                  <a:gd name="connsiteX85" fmla="*/ 3971924 w 4624387"/>
                  <a:gd name="connsiteY85" fmla="*/ 2819400 h 3076575"/>
                  <a:gd name="connsiteX86" fmla="*/ 3971924 w 4624387"/>
                  <a:gd name="connsiteY86" fmla="*/ 2928937 h 3076575"/>
                  <a:gd name="connsiteX87" fmla="*/ 3876674 w 4624387"/>
                  <a:gd name="connsiteY87" fmla="*/ 2986087 h 3076575"/>
                  <a:gd name="connsiteX88" fmla="*/ 3790949 w 4624387"/>
                  <a:gd name="connsiteY88" fmla="*/ 2976562 h 3076575"/>
                  <a:gd name="connsiteX89" fmla="*/ 3719512 w 4624387"/>
                  <a:gd name="connsiteY89" fmla="*/ 3024187 h 3076575"/>
                  <a:gd name="connsiteX90" fmla="*/ 3686174 w 4624387"/>
                  <a:gd name="connsiteY90" fmla="*/ 3043237 h 3076575"/>
                  <a:gd name="connsiteX91" fmla="*/ 3552824 w 4624387"/>
                  <a:gd name="connsiteY91" fmla="*/ 3033712 h 3076575"/>
                  <a:gd name="connsiteX92" fmla="*/ 3548062 w 4624387"/>
                  <a:gd name="connsiteY92" fmla="*/ 3057525 h 3076575"/>
                  <a:gd name="connsiteX93" fmla="*/ 3343274 w 4624387"/>
                  <a:gd name="connsiteY93" fmla="*/ 3076575 h 3076575"/>
                  <a:gd name="connsiteX94" fmla="*/ 3295649 w 4624387"/>
                  <a:gd name="connsiteY94" fmla="*/ 3000375 h 3076575"/>
                  <a:gd name="connsiteX95" fmla="*/ 3448049 w 4624387"/>
                  <a:gd name="connsiteY95" fmla="*/ 3028950 h 3076575"/>
                  <a:gd name="connsiteX96" fmla="*/ 3462337 w 4624387"/>
                  <a:gd name="connsiteY96" fmla="*/ 2976562 h 3076575"/>
                  <a:gd name="connsiteX97" fmla="*/ 3338512 w 4624387"/>
                  <a:gd name="connsiteY97" fmla="*/ 2957512 h 3076575"/>
                  <a:gd name="connsiteX98" fmla="*/ 3348037 w 4624387"/>
                  <a:gd name="connsiteY98" fmla="*/ 2928937 h 3076575"/>
                  <a:gd name="connsiteX99" fmla="*/ 3400424 w 4624387"/>
                  <a:gd name="connsiteY99" fmla="*/ 2943225 h 3076575"/>
                  <a:gd name="connsiteX100" fmla="*/ 3495674 w 4624387"/>
                  <a:gd name="connsiteY100" fmla="*/ 2957512 h 3076575"/>
                  <a:gd name="connsiteX101" fmla="*/ 3452812 w 4624387"/>
                  <a:gd name="connsiteY101" fmla="*/ 2747962 h 3076575"/>
                  <a:gd name="connsiteX102" fmla="*/ 3433762 w 4624387"/>
                  <a:gd name="connsiteY102" fmla="*/ 2609850 h 3076575"/>
                  <a:gd name="connsiteX103" fmla="*/ 3348037 w 4624387"/>
                  <a:gd name="connsiteY103" fmla="*/ 2590800 h 3076575"/>
                  <a:gd name="connsiteX104" fmla="*/ 3081337 w 4624387"/>
                  <a:gd name="connsiteY104" fmla="*/ 2495550 h 3076575"/>
                  <a:gd name="connsiteX105" fmla="*/ 2986087 w 4624387"/>
                  <a:gd name="connsiteY105" fmla="*/ 2371725 h 3076575"/>
                  <a:gd name="connsiteX106" fmla="*/ 2957512 w 4624387"/>
                  <a:gd name="connsiteY106" fmla="*/ 2338387 h 3076575"/>
                  <a:gd name="connsiteX107" fmla="*/ 2833687 w 4624387"/>
                  <a:gd name="connsiteY107" fmla="*/ 2243137 h 3076575"/>
                  <a:gd name="connsiteX108" fmla="*/ 2776537 w 4624387"/>
                  <a:gd name="connsiteY108" fmla="*/ 2209800 h 3076575"/>
                  <a:gd name="connsiteX109" fmla="*/ 2757487 w 4624387"/>
                  <a:gd name="connsiteY109" fmla="*/ 2147887 h 3076575"/>
                  <a:gd name="connsiteX110" fmla="*/ 2700337 w 4624387"/>
                  <a:gd name="connsiteY110" fmla="*/ 2195512 h 3076575"/>
                  <a:gd name="connsiteX111" fmla="*/ 2438399 w 4624387"/>
                  <a:gd name="connsiteY111" fmla="*/ 2162175 h 3076575"/>
                  <a:gd name="connsiteX112" fmla="*/ 2166937 w 4624387"/>
                  <a:gd name="connsiteY112" fmla="*/ 2200275 h 3076575"/>
                  <a:gd name="connsiteX113" fmla="*/ 2105024 w 4624387"/>
                  <a:gd name="connsiteY113" fmla="*/ 2205037 h 3076575"/>
                  <a:gd name="connsiteX114" fmla="*/ 1785937 w 4624387"/>
                  <a:gd name="connsiteY114" fmla="*/ 2295525 h 3076575"/>
                  <a:gd name="connsiteX115" fmla="*/ 1685924 w 4624387"/>
                  <a:gd name="connsiteY115" fmla="*/ 2305050 h 3076575"/>
                  <a:gd name="connsiteX116" fmla="*/ 1562100 w 4624387"/>
                  <a:gd name="connsiteY116" fmla="*/ 2395537 h 3076575"/>
                  <a:gd name="connsiteX117" fmla="*/ 1481136 w 4624387"/>
                  <a:gd name="connsiteY117" fmla="*/ 2466975 h 3076575"/>
                  <a:gd name="connsiteX118" fmla="*/ 1233487 w 4624387"/>
                  <a:gd name="connsiteY118" fmla="*/ 2714625 h 3076575"/>
                  <a:gd name="connsiteX119" fmla="*/ 1090612 w 4624387"/>
                  <a:gd name="connsiteY119" fmla="*/ 2971800 h 3076575"/>
                  <a:gd name="connsiteX120" fmla="*/ 995362 w 4624387"/>
                  <a:gd name="connsiteY120" fmla="*/ 3038475 h 3076575"/>
                  <a:gd name="connsiteX121" fmla="*/ 919162 w 4624387"/>
                  <a:gd name="connsiteY121" fmla="*/ 3014662 h 3076575"/>
                  <a:gd name="connsiteX122" fmla="*/ 871537 w 4624387"/>
                  <a:gd name="connsiteY122" fmla="*/ 3043237 h 3076575"/>
                  <a:gd name="connsiteX123" fmla="*/ 795337 w 4624387"/>
                  <a:gd name="connsiteY123" fmla="*/ 3019425 h 3076575"/>
                  <a:gd name="connsiteX124" fmla="*/ 747712 w 4624387"/>
                  <a:gd name="connsiteY124" fmla="*/ 2947987 h 3076575"/>
                  <a:gd name="connsiteX125" fmla="*/ 676274 w 4624387"/>
                  <a:gd name="connsiteY125" fmla="*/ 2914650 h 3076575"/>
                  <a:gd name="connsiteX126" fmla="*/ 657224 w 4624387"/>
                  <a:gd name="connsiteY126" fmla="*/ 2871787 h 3076575"/>
                  <a:gd name="connsiteX127" fmla="*/ 604837 w 4624387"/>
                  <a:gd name="connsiteY127" fmla="*/ 2871787 h 3076575"/>
                  <a:gd name="connsiteX128" fmla="*/ 495299 w 4624387"/>
                  <a:gd name="connsiteY128" fmla="*/ 2700337 h 3076575"/>
                  <a:gd name="connsiteX129" fmla="*/ 357187 w 4624387"/>
                  <a:gd name="connsiteY129" fmla="*/ 2647950 h 3076575"/>
                  <a:gd name="connsiteX130" fmla="*/ 219074 w 4624387"/>
                  <a:gd name="connsiteY130" fmla="*/ 2447925 h 3076575"/>
                  <a:gd name="connsiteX131" fmla="*/ 228599 w 4624387"/>
                  <a:gd name="connsiteY131" fmla="*/ 2400300 h 3076575"/>
                  <a:gd name="connsiteX132" fmla="*/ 176212 w 4624387"/>
                  <a:gd name="connsiteY132" fmla="*/ 2362200 h 3076575"/>
                  <a:gd name="connsiteX133" fmla="*/ 157162 w 4624387"/>
                  <a:gd name="connsiteY133" fmla="*/ 2324100 h 3076575"/>
                  <a:gd name="connsiteX134" fmla="*/ 119062 w 4624387"/>
                  <a:gd name="connsiteY134" fmla="*/ 2290762 h 3076575"/>
                  <a:gd name="connsiteX135" fmla="*/ 61912 w 4624387"/>
                  <a:gd name="connsiteY135" fmla="*/ 2214562 h 3076575"/>
                  <a:gd name="connsiteX136" fmla="*/ 0 w 4624387"/>
                  <a:gd name="connsiteY136" fmla="*/ 2128837 h 3076575"/>
                  <a:gd name="connsiteX137" fmla="*/ 85724 w 4624387"/>
                  <a:gd name="connsiteY137" fmla="*/ 2100262 h 3076575"/>
                  <a:gd name="connsiteX138" fmla="*/ 100012 w 4624387"/>
                  <a:gd name="connsiteY138" fmla="*/ 2095500 h 3076575"/>
                  <a:gd name="connsiteX139" fmla="*/ 176212 w 4624387"/>
                  <a:gd name="connsiteY139" fmla="*/ 2109787 h 3076575"/>
                  <a:gd name="connsiteX140" fmla="*/ 276224 w 4624387"/>
                  <a:gd name="connsiteY140" fmla="*/ 2119312 h 3076575"/>
                  <a:gd name="connsiteX141" fmla="*/ 338137 w 4624387"/>
                  <a:gd name="connsiteY141" fmla="*/ 2224087 h 3076575"/>
                  <a:gd name="connsiteX142" fmla="*/ 476249 w 4624387"/>
                  <a:gd name="connsiteY142" fmla="*/ 2219325 h 3076575"/>
                  <a:gd name="connsiteX143" fmla="*/ 500062 w 4624387"/>
                  <a:gd name="connsiteY143" fmla="*/ 2185987 h 3076575"/>
                  <a:gd name="connsiteX144" fmla="*/ 552449 w 4624387"/>
                  <a:gd name="connsiteY144" fmla="*/ 2124075 h 3076575"/>
                  <a:gd name="connsiteX145" fmla="*/ 604837 w 4624387"/>
                  <a:gd name="connsiteY145" fmla="*/ 2047875 h 3076575"/>
                  <a:gd name="connsiteX146" fmla="*/ 619124 w 4624387"/>
                  <a:gd name="connsiteY146" fmla="*/ 1990725 h 3076575"/>
                  <a:gd name="connsiteX147" fmla="*/ 719137 w 4624387"/>
                  <a:gd name="connsiteY147" fmla="*/ 1966912 h 3076575"/>
                  <a:gd name="connsiteX148" fmla="*/ 790574 w 4624387"/>
                  <a:gd name="connsiteY148" fmla="*/ 1990725 h 3076575"/>
                  <a:gd name="connsiteX149" fmla="*/ 904874 w 4624387"/>
                  <a:gd name="connsiteY149" fmla="*/ 1985962 h 3076575"/>
                  <a:gd name="connsiteX150" fmla="*/ 919162 w 4624387"/>
                  <a:gd name="connsiteY150" fmla="*/ 1938337 h 3076575"/>
                  <a:gd name="connsiteX151" fmla="*/ 800100 w 4624387"/>
                  <a:gd name="connsiteY151" fmla="*/ 1909762 h 3076575"/>
                  <a:gd name="connsiteX152" fmla="*/ 819149 w 4624387"/>
                  <a:gd name="connsiteY152" fmla="*/ 1647825 h 3076575"/>
                  <a:gd name="connsiteX153" fmla="*/ 847724 w 4624387"/>
                  <a:gd name="connsiteY153" fmla="*/ 1533525 h 3076575"/>
                  <a:gd name="connsiteX154" fmla="*/ 800099 w 4624387"/>
                  <a:gd name="connsiteY154" fmla="*/ 1343025 h 3076575"/>
                  <a:gd name="connsiteX155" fmla="*/ 776287 w 4624387"/>
                  <a:gd name="connsiteY155" fmla="*/ 1257300 h 3076575"/>
                  <a:gd name="connsiteX156" fmla="*/ 804862 w 4624387"/>
                  <a:gd name="connsiteY156" fmla="*/ 1147762 h 3076575"/>
                  <a:gd name="connsiteX157" fmla="*/ 842962 w 4624387"/>
                  <a:gd name="connsiteY157" fmla="*/ 1100137 h 3076575"/>
                  <a:gd name="connsiteX158" fmla="*/ 733424 w 4624387"/>
                  <a:gd name="connsiteY158" fmla="*/ 1014412 h 3076575"/>
                  <a:gd name="connsiteX159" fmla="*/ 647700 w 4624387"/>
                  <a:gd name="connsiteY159" fmla="*/ 933450 h 3076575"/>
                  <a:gd name="connsiteX160" fmla="*/ 581024 w 4624387"/>
                  <a:gd name="connsiteY160" fmla="*/ 852487 h 3076575"/>
                  <a:gd name="connsiteX161" fmla="*/ 533399 w 4624387"/>
                  <a:gd name="connsiteY161" fmla="*/ 800100 h 3076575"/>
                  <a:gd name="connsiteX162" fmla="*/ 600074 w 4624387"/>
                  <a:gd name="connsiteY162" fmla="*/ 757237 h 3076575"/>
                  <a:gd name="connsiteX163" fmla="*/ 642937 w 4624387"/>
                  <a:gd name="connsiteY163" fmla="*/ 657225 h 3076575"/>
                  <a:gd name="connsiteX164" fmla="*/ 695324 w 4624387"/>
                  <a:gd name="connsiteY164" fmla="*/ 619125 h 3076575"/>
                  <a:gd name="connsiteX165" fmla="*/ 757237 w 4624387"/>
                  <a:gd name="connsiteY165" fmla="*/ 595312 h 3076575"/>
                  <a:gd name="connsiteX166" fmla="*/ 885824 w 4624387"/>
                  <a:gd name="connsiteY166" fmla="*/ 590550 h 3076575"/>
                  <a:gd name="connsiteX167" fmla="*/ 1071562 w 4624387"/>
                  <a:gd name="connsiteY167" fmla="*/ 495300 h 3076575"/>
                  <a:gd name="connsiteX0" fmla="*/ 1071562 w 4624387"/>
                  <a:gd name="connsiteY0" fmla="*/ 495300 h 3076575"/>
                  <a:gd name="connsiteX1" fmla="*/ 1138237 w 4624387"/>
                  <a:gd name="connsiteY1" fmla="*/ 504825 h 3076575"/>
                  <a:gd name="connsiteX2" fmla="*/ 1166812 w 4624387"/>
                  <a:gd name="connsiteY2" fmla="*/ 471487 h 3076575"/>
                  <a:gd name="connsiteX3" fmla="*/ 1166812 w 4624387"/>
                  <a:gd name="connsiteY3" fmla="*/ 447675 h 3076575"/>
                  <a:gd name="connsiteX4" fmla="*/ 1209674 w 4624387"/>
                  <a:gd name="connsiteY4" fmla="*/ 495300 h 3076575"/>
                  <a:gd name="connsiteX5" fmla="*/ 1271587 w 4624387"/>
                  <a:gd name="connsiteY5" fmla="*/ 514350 h 3076575"/>
                  <a:gd name="connsiteX6" fmla="*/ 1328737 w 4624387"/>
                  <a:gd name="connsiteY6" fmla="*/ 566737 h 3076575"/>
                  <a:gd name="connsiteX7" fmla="*/ 1847849 w 4624387"/>
                  <a:gd name="connsiteY7" fmla="*/ 1209675 h 3076575"/>
                  <a:gd name="connsiteX8" fmla="*/ 1952624 w 4624387"/>
                  <a:gd name="connsiteY8" fmla="*/ 1290637 h 3076575"/>
                  <a:gd name="connsiteX9" fmla="*/ 2019299 w 4624387"/>
                  <a:gd name="connsiteY9" fmla="*/ 1290637 h 3076575"/>
                  <a:gd name="connsiteX10" fmla="*/ 2376487 w 4624387"/>
                  <a:gd name="connsiteY10" fmla="*/ 1481137 h 3076575"/>
                  <a:gd name="connsiteX11" fmla="*/ 2566987 w 4624387"/>
                  <a:gd name="connsiteY11" fmla="*/ 1376362 h 3076575"/>
                  <a:gd name="connsiteX12" fmla="*/ 2614612 w 4624387"/>
                  <a:gd name="connsiteY12" fmla="*/ 1404937 h 3076575"/>
                  <a:gd name="connsiteX13" fmla="*/ 2705099 w 4624387"/>
                  <a:gd name="connsiteY13" fmla="*/ 1338262 h 3076575"/>
                  <a:gd name="connsiteX14" fmla="*/ 2771774 w 4624387"/>
                  <a:gd name="connsiteY14" fmla="*/ 1190625 h 3076575"/>
                  <a:gd name="connsiteX15" fmla="*/ 2709862 w 4624387"/>
                  <a:gd name="connsiteY15" fmla="*/ 1028700 h 3076575"/>
                  <a:gd name="connsiteX16" fmla="*/ 2643187 w 4624387"/>
                  <a:gd name="connsiteY16" fmla="*/ 966787 h 3076575"/>
                  <a:gd name="connsiteX17" fmla="*/ 2671762 w 4624387"/>
                  <a:gd name="connsiteY17" fmla="*/ 952500 h 3076575"/>
                  <a:gd name="connsiteX18" fmla="*/ 2757487 w 4624387"/>
                  <a:gd name="connsiteY18" fmla="*/ 995362 h 3076575"/>
                  <a:gd name="connsiteX19" fmla="*/ 2852737 w 4624387"/>
                  <a:gd name="connsiteY19" fmla="*/ 1004887 h 3076575"/>
                  <a:gd name="connsiteX20" fmla="*/ 2867024 w 4624387"/>
                  <a:gd name="connsiteY20" fmla="*/ 938212 h 3076575"/>
                  <a:gd name="connsiteX21" fmla="*/ 2886074 w 4624387"/>
                  <a:gd name="connsiteY21" fmla="*/ 938212 h 3076575"/>
                  <a:gd name="connsiteX22" fmla="*/ 2924174 w 4624387"/>
                  <a:gd name="connsiteY22" fmla="*/ 900112 h 3076575"/>
                  <a:gd name="connsiteX23" fmla="*/ 3033712 w 4624387"/>
                  <a:gd name="connsiteY23" fmla="*/ 895350 h 3076575"/>
                  <a:gd name="connsiteX24" fmla="*/ 3071812 w 4624387"/>
                  <a:gd name="connsiteY24" fmla="*/ 819150 h 3076575"/>
                  <a:gd name="connsiteX25" fmla="*/ 3071812 w 4624387"/>
                  <a:gd name="connsiteY25" fmla="*/ 738187 h 3076575"/>
                  <a:gd name="connsiteX26" fmla="*/ 3014662 w 4624387"/>
                  <a:gd name="connsiteY26" fmla="*/ 652462 h 3076575"/>
                  <a:gd name="connsiteX27" fmla="*/ 3062287 w 4624387"/>
                  <a:gd name="connsiteY27" fmla="*/ 647700 h 3076575"/>
                  <a:gd name="connsiteX28" fmla="*/ 3114674 w 4624387"/>
                  <a:gd name="connsiteY28" fmla="*/ 461962 h 3076575"/>
                  <a:gd name="connsiteX29" fmla="*/ 3105149 w 4624387"/>
                  <a:gd name="connsiteY29" fmla="*/ 400050 h 3076575"/>
                  <a:gd name="connsiteX30" fmla="*/ 3267074 w 4624387"/>
                  <a:gd name="connsiteY30" fmla="*/ 400050 h 3076575"/>
                  <a:gd name="connsiteX31" fmla="*/ 3395662 w 4624387"/>
                  <a:gd name="connsiteY31" fmla="*/ 338137 h 3076575"/>
                  <a:gd name="connsiteX32" fmla="*/ 3519487 w 4624387"/>
                  <a:gd name="connsiteY32" fmla="*/ 319087 h 3076575"/>
                  <a:gd name="connsiteX33" fmla="*/ 3605212 w 4624387"/>
                  <a:gd name="connsiteY33" fmla="*/ 285750 h 3076575"/>
                  <a:gd name="connsiteX34" fmla="*/ 3567112 w 4624387"/>
                  <a:gd name="connsiteY34" fmla="*/ 200025 h 3076575"/>
                  <a:gd name="connsiteX35" fmla="*/ 3576637 w 4624387"/>
                  <a:gd name="connsiteY35" fmla="*/ 133350 h 3076575"/>
                  <a:gd name="connsiteX36" fmla="*/ 3538537 w 4624387"/>
                  <a:gd name="connsiteY36" fmla="*/ 66675 h 3076575"/>
                  <a:gd name="connsiteX37" fmla="*/ 3557587 w 4624387"/>
                  <a:gd name="connsiteY37" fmla="*/ 0 h 3076575"/>
                  <a:gd name="connsiteX38" fmla="*/ 3590924 w 4624387"/>
                  <a:gd name="connsiteY38" fmla="*/ 19050 h 3076575"/>
                  <a:gd name="connsiteX39" fmla="*/ 3614737 w 4624387"/>
                  <a:gd name="connsiteY39" fmla="*/ 100012 h 3076575"/>
                  <a:gd name="connsiteX40" fmla="*/ 3681412 w 4624387"/>
                  <a:gd name="connsiteY40" fmla="*/ 152400 h 3076575"/>
                  <a:gd name="connsiteX41" fmla="*/ 3709987 w 4624387"/>
                  <a:gd name="connsiteY41" fmla="*/ 114300 h 3076575"/>
                  <a:gd name="connsiteX42" fmla="*/ 3776662 w 4624387"/>
                  <a:gd name="connsiteY42" fmla="*/ 90487 h 3076575"/>
                  <a:gd name="connsiteX43" fmla="*/ 3810000 w 4624387"/>
                  <a:gd name="connsiteY43" fmla="*/ 128588 h 3076575"/>
                  <a:gd name="connsiteX44" fmla="*/ 3871912 w 4624387"/>
                  <a:gd name="connsiteY44" fmla="*/ 100012 h 3076575"/>
                  <a:gd name="connsiteX45" fmla="*/ 3919537 w 4624387"/>
                  <a:gd name="connsiteY45" fmla="*/ 138112 h 3076575"/>
                  <a:gd name="connsiteX46" fmla="*/ 3895724 w 4624387"/>
                  <a:gd name="connsiteY46" fmla="*/ 166687 h 3076575"/>
                  <a:gd name="connsiteX47" fmla="*/ 3971924 w 4624387"/>
                  <a:gd name="connsiteY47" fmla="*/ 200025 h 3076575"/>
                  <a:gd name="connsiteX48" fmla="*/ 3924299 w 4624387"/>
                  <a:gd name="connsiteY48" fmla="*/ 228600 h 3076575"/>
                  <a:gd name="connsiteX49" fmla="*/ 3976687 w 4624387"/>
                  <a:gd name="connsiteY49" fmla="*/ 566737 h 3076575"/>
                  <a:gd name="connsiteX50" fmla="*/ 4052887 w 4624387"/>
                  <a:gd name="connsiteY50" fmla="*/ 628650 h 3076575"/>
                  <a:gd name="connsiteX51" fmla="*/ 4176712 w 4624387"/>
                  <a:gd name="connsiteY51" fmla="*/ 671512 h 3076575"/>
                  <a:gd name="connsiteX52" fmla="*/ 4210049 w 4624387"/>
                  <a:gd name="connsiteY52" fmla="*/ 695325 h 3076575"/>
                  <a:gd name="connsiteX53" fmla="*/ 4257674 w 4624387"/>
                  <a:gd name="connsiteY53" fmla="*/ 676275 h 3076575"/>
                  <a:gd name="connsiteX54" fmla="*/ 4352924 w 4624387"/>
                  <a:gd name="connsiteY54" fmla="*/ 733425 h 3076575"/>
                  <a:gd name="connsiteX55" fmla="*/ 4300537 w 4624387"/>
                  <a:gd name="connsiteY55" fmla="*/ 914400 h 3076575"/>
                  <a:gd name="connsiteX56" fmla="*/ 4319587 w 4624387"/>
                  <a:gd name="connsiteY56" fmla="*/ 1009650 h 3076575"/>
                  <a:gd name="connsiteX57" fmla="*/ 4362449 w 4624387"/>
                  <a:gd name="connsiteY57" fmla="*/ 1090612 h 3076575"/>
                  <a:gd name="connsiteX58" fmla="*/ 4386262 w 4624387"/>
                  <a:gd name="connsiteY58" fmla="*/ 1271587 h 3076575"/>
                  <a:gd name="connsiteX59" fmla="*/ 4376737 w 4624387"/>
                  <a:gd name="connsiteY59" fmla="*/ 1352550 h 3076575"/>
                  <a:gd name="connsiteX60" fmla="*/ 4433887 w 4624387"/>
                  <a:gd name="connsiteY60" fmla="*/ 1481137 h 3076575"/>
                  <a:gd name="connsiteX61" fmla="*/ 4505324 w 4624387"/>
                  <a:gd name="connsiteY61" fmla="*/ 1447800 h 3076575"/>
                  <a:gd name="connsiteX62" fmla="*/ 4591049 w 4624387"/>
                  <a:gd name="connsiteY62" fmla="*/ 1481137 h 3076575"/>
                  <a:gd name="connsiteX63" fmla="*/ 4624387 w 4624387"/>
                  <a:gd name="connsiteY63" fmla="*/ 1528762 h 3076575"/>
                  <a:gd name="connsiteX64" fmla="*/ 4467224 w 4624387"/>
                  <a:gd name="connsiteY64" fmla="*/ 1595437 h 3076575"/>
                  <a:gd name="connsiteX65" fmla="*/ 4429124 w 4624387"/>
                  <a:gd name="connsiteY65" fmla="*/ 1757362 h 3076575"/>
                  <a:gd name="connsiteX66" fmla="*/ 4386262 w 4624387"/>
                  <a:gd name="connsiteY66" fmla="*/ 1900237 h 3076575"/>
                  <a:gd name="connsiteX67" fmla="*/ 4410074 w 4624387"/>
                  <a:gd name="connsiteY67" fmla="*/ 1952625 h 3076575"/>
                  <a:gd name="connsiteX68" fmla="*/ 4438649 w 4624387"/>
                  <a:gd name="connsiteY68" fmla="*/ 2166937 h 3076575"/>
                  <a:gd name="connsiteX69" fmla="*/ 4529137 w 4624387"/>
                  <a:gd name="connsiteY69" fmla="*/ 2233612 h 3076575"/>
                  <a:gd name="connsiteX70" fmla="*/ 4567237 w 4624387"/>
                  <a:gd name="connsiteY70" fmla="*/ 2195512 h 3076575"/>
                  <a:gd name="connsiteX71" fmla="*/ 4495799 w 4624387"/>
                  <a:gd name="connsiteY71" fmla="*/ 2362200 h 3076575"/>
                  <a:gd name="connsiteX72" fmla="*/ 4510087 w 4624387"/>
                  <a:gd name="connsiteY72" fmla="*/ 2428875 h 3076575"/>
                  <a:gd name="connsiteX73" fmla="*/ 4510087 w 4624387"/>
                  <a:gd name="connsiteY73" fmla="*/ 2486025 h 3076575"/>
                  <a:gd name="connsiteX74" fmla="*/ 4452937 w 4624387"/>
                  <a:gd name="connsiteY74" fmla="*/ 2486025 h 3076575"/>
                  <a:gd name="connsiteX75" fmla="*/ 4362449 w 4624387"/>
                  <a:gd name="connsiteY75" fmla="*/ 2433637 h 3076575"/>
                  <a:gd name="connsiteX76" fmla="*/ 4267199 w 4624387"/>
                  <a:gd name="connsiteY76" fmla="*/ 2486025 h 3076575"/>
                  <a:gd name="connsiteX77" fmla="*/ 4224337 w 4624387"/>
                  <a:gd name="connsiteY77" fmla="*/ 2509837 h 3076575"/>
                  <a:gd name="connsiteX78" fmla="*/ 4224337 w 4624387"/>
                  <a:gd name="connsiteY78" fmla="*/ 2566987 h 3076575"/>
                  <a:gd name="connsiteX79" fmla="*/ 4238624 w 4624387"/>
                  <a:gd name="connsiteY79" fmla="*/ 2624137 h 3076575"/>
                  <a:gd name="connsiteX80" fmla="*/ 4238624 w 4624387"/>
                  <a:gd name="connsiteY80" fmla="*/ 2695575 h 3076575"/>
                  <a:gd name="connsiteX81" fmla="*/ 4262437 w 4624387"/>
                  <a:gd name="connsiteY81" fmla="*/ 2705100 h 3076575"/>
                  <a:gd name="connsiteX82" fmla="*/ 4262437 w 4624387"/>
                  <a:gd name="connsiteY82" fmla="*/ 2767012 h 3076575"/>
                  <a:gd name="connsiteX83" fmla="*/ 4190999 w 4624387"/>
                  <a:gd name="connsiteY83" fmla="*/ 2795587 h 3076575"/>
                  <a:gd name="connsiteX84" fmla="*/ 4057649 w 4624387"/>
                  <a:gd name="connsiteY84" fmla="*/ 2771775 h 3076575"/>
                  <a:gd name="connsiteX85" fmla="*/ 3971924 w 4624387"/>
                  <a:gd name="connsiteY85" fmla="*/ 2819400 h 3076575"/>
                  <a:gd name="connsiteX86" fmla="*/ 3971924 w 4624387"/>
                  <a:gd name="connsiteY86" fmla="*/ 2928937 h 3076575"/>
                  <a:gd name="connsiteX87" fmla="*/ 3876674 w 4624387"/>
                  <a:gd name="connsiteY87" fmla="*/ 2986087 h 3076575"/>
                  <a:gd name="connsiteX88" fmla="*/ 3790949 w 4624387"/>
                  <a:gd name="connsiteY88" fmla="*/ 2976562 h 3076575"/>
                  <a:gd name="connsiteX89" fmla="*/ 3719512 w 4624387"/>
                  <a:gd name="connsiteY89" fmla="*/ 3024187 h 3076575"/>
                  <a:gd name="connsiteX90" fmla="*/ 3686174 w 4624387"/>
                  <a:gd name="connsiteY90" fmla="*/ 3043237 h 3076575"/>
                  <a:gd name="connsiteX91" fmla="*/ 3552824 w 4624387"/>
                  <a:gd name="connsiteY91" fmla="*/ 3033712 h 3076575"/>
                  <a:gd name="connsiteX92" fmla="*/ 3548062 w 4624387"/>
                  <a:gd name="connsiteY92" fmla="*/ 3057525 h 3076575"/>
                  <a:gd name="connsiteX93" fmla="*/ 3343274 w 4624387"/>
                  <a:gd name="connsiteY93" fmla="*/ 3076575 h 3076575"/>
                  <a:gd name="connsiteX94" fmla="*/ 3295649 w 4624387"/>
                  <a:gd name="connsiteY94" fmla="*/ 3000375 h 3076575"/>
                  <a:gd name="connsiteX95" fmla="*/ 3448049 w 4624387"/>
                  <a:gd name="connsiteY95" fmla="*/ 3028950 h 3076575"/>
                  <a:gd name="connsiteX96" fmla="*/ 3462337 w 4624387"/>
                  <a:gd name="connsiteY96" fmla="*/ 2976562 h 3076575"/>
                  <a:gd name="connsiteX97" fmla="*/ 3338512 w 4624387"/>
                  <a:gd name="connsiteY97" fmla="*/ 2957512 h 3076575"/>
                  <a:gd name="connsiteX98" fmla="*/ 3348037 w 4624387"/>
                  <a:gd name="connsiteY98" fmla="*/ 2928937 h 3076575"/>
                  <a:gd name="connsiteX99" fmla="*/ 3400424 w 4624387"/>
                  <a:gd name="connsiteY99" fmla="*/ 2943225 h 3076575"/>
                  <a:gd name="connsiteX100" fmla="*/ 3495674 w 4624387"/>
                  <a:gd name="connsiteY100" fmla="*/ 2957512 h 3076575"/>
                  <a:gd name="connsiteX101" fmla="*/ 3452812 w 4624387"/>
                  <a:gd name="connsiteY101" fmla="*/ 2747962 h 3076575"/>
                  <a:gd name="connsiteX102" fmla="*/ 3433762 w 4624387"/>
                  <a:gd name="connsiteY102" fmla="*/ 2609850 h 3076575"/>
                  <a:gd name="connsiteX103" fmla="*/ 3348037 w 4624387"/>
                  <a:gd name="connsiteY103" fmla="*/ 2590800 h 3076575"/>
                  <a:gd name="connsiteX104" fmla="*/ 3081337 w 4624387"/>
                  <a:gd name="connsiteY104" fmla="*/ 2495550 h 3076575"/>
                  <a:gd name="connsiteX105" fmla="*/ 2986087 w 4624387"/>
                  <a:gd name="connsiteY105" fmla="*/ 2371725 h 3076575"/>
                  <a:gd name="connsiteX106" fmla="*/ 2957512 w 4624387"/>
                  <a:gd name="connsiteY106" fmla="*/ 2338387 h 3076575"/>
                  <a:gd name="connsiteX107" fmla="*/ 2833687 w 4624387"/>
                  <a:gd name="connsiteY107" fmla="*/ 2243137 h 3076575"/>
                  <a:gd name="connsiteX108" fmla="*/ 2776537 w 4624387"/>
                  <a:gd name="connsiteY108" fmla="*/ 2209800 h 3076575"/>
                  <a:gd name="connsiteX109" fmla="*/ 2757487 w 4624387"/>
                  <a:gd name="connsiteY109" fmla="*/ 2147887 h 3076575"/>
                  <a:gd name="connsiteX110" fmla="*/ 2700337 w 4624387"/>
                  <a:gd name="connsiteY110" fmla="*/ 2195512 h 3076575"/>
                  <a:gd name="connsiteX111" fmla="*/ 2438399 w 4624387"/>
                  <a:gd name="connsiteY111" fmla="*/ 2162175 h 3076575"/>
                  <a:gd name="connsiteX112" fmla="*/ 2166937 w 4624387"/>
                  <a:gd name="connsiteY112" fmla="*/ 2200275 h 3076575"/>
                  <a:gd name="connsiteX113" fmla="*/ 2105024 w 4624387"/>
                  <a:gd name="connsiteY113" fmla="*/ 2205037 h 3076575"/>
                  <a:gd name="connsiteX114" fmla="*/ 1785937 w 4624387"/>
                  <a:gd name="connsiteY114" fmla="*/ 2295525 h 3076575"/>
                  <a:gd name="connsiteX115" fmla="*/ 1685924 w 4624387"/>
                  <a:gd name="connsiteY115" fmla="*/ 2305050 h 3076575"/>
                  <a:gd name="connsiteX116" fmla="*/ 1562100 w 4624387"/>
                  <a:gd name="connsiteY116" fmla="*/ 2395537 h 3076575"/>
                  <a:gd name="connsiteX117" fmla="*/ 1481136 w 4624387"/>
                  <a:gd name="connsiteY117" fmla="*/ 2466975 h 3076575"/>
                  <a:gd name="connsiteX118" fmla="*/ 1233487 w 4624387"/>
                  <a:gd name="connsiteY118" fmla="*/ 2714625 h 3076575"/>
                  <a:gd name="connsiteX119" fmla="*/ 1090612 w 4624387"/>
                  <a:gd name="connsiteY119" fmla="*/ 2971800 h 3076575"/>
                  <a:gd name="connsiteX120" fmla="*/ 995362 w 4624387"/>
                  <a:gd name="connsiteY120" fmla="*/ 3038475 h 3076575"/>
                  <a:gd name="connsiteX121" fmla="*/ 919162 w 4624387"/>
                  <a:gd name="connsiteY121" fmla="*/ 3014662 h 3076575"/>
                  <a:gd name="connsiteX122" fmla="*/ 871537 w 4624387"/>
                  <a:gd name="connsiteY122" fmla="*/ 3043237 h 3076575"/>
                  <a:gd name="connsiteX123" fmla="*/ 795337 w 4624387"/>
                  <a:gd name="connsiteY123" fmla="*/ 3019425 h 3076575"/>
                  <a:gd name="connsiteX124" fmla="*/ 747712 w 4624387"/>
                  <a:gd name="connsiteY124" fmla="*/ 2947987 h 3076575"/>
                  <a:gd name="connsiteX125" fmla="*/ 676274 w 4624387"/>
                  <a:gd name="connsiteY125" fmla="*/ 2914650 h 3076575"/>
                  <a:gd name="connsiteX126" fmla="*/ 657224 w 4624387"/>
                  <a:gd name="connsiteY126" fmla="*/ 2871787 h 3076575"/>
                  <a:gd name="connsiteX127" fmla="*/ 604837 w 4624387"/>
                  <a:gd name="connsiteY127" fmla="*/ 2871787 h 3076575"/>
                  <a:gd name="connsiteX128" fmla="*/ 495299 w 4624387"/>
                  <a:gd name="connsiteY128" fmla="*/ 2700337 h 3076575"/>
                  <a:gd name="connsiteX129" fmla="*/ 357187 w 4624387"/>
                  <a:gd name="connsiteY129" fmla="*/ 2647950 h 3076575"/>
                  <a:gd name="connsiteX130" fmla="*/ 219074 w 4624387"/>
                  <a:gd name="connsiteY130" fmla="*/ 2447925 h 3076575"/>
                  <a:gd name="connsiteX131" fmla="*/ 228599 w 4624387"/>
                  <a:gd name="connsiteY131" fmla="*/ 2400300 h 3076575"/>
                  <a:gd name="connsiteX132" fmla="*/ 176212 w 4624387"/>
                  <a:gd name="connsiteY132" fmla="*/ 2362200 h 3076575"/>
                  <a:gd name="connsiteX133" fmla="*/ 157162 w 4624387"/>
                  <a:gd name="connsiteY133" fmla="*/ 2324100 h 3076575"/>
                  <a:gd name="connsiteX134" fmla="*/ 119062 w 4624387"/>
                  <a:gd name="connsiteY134" fmla="*/ 2290762 h 3076575"/>
                  <a:gd name="connsiteX135" fmla="*/ 61912 w 4624387"/>
                  <a:gd name="connsiteY135" fmla="*/ 2214562 h 3076575"/>
                  <a:gd name="connsiteX136" fmla="*/ 0 w 4624387"/>
                  <a:gd name="connsiteY136" fmla="*/ 2128837 h 3076575"/>
                  <a:gd name="connsiteX137" fmla="*/ 85724 w 4624387"/>
                  <a:gd name="connsiteY137" fmla="*/ 2100262 h 3076575"/>
                  <a:gd name="connsiteX138" fmla="*/ 100012 w 4624387"/>
                  <a:gd name="connsiteY138" fmla="*/ 2095500 h 3076575"/>
                  <a:gd name="connsiteX139" fmla="*/ 176212 w 4624387"/>
                  <a:gd name="connsiteY139" fmla="*/ 2109787 h 3076575"/>
                  <a:gd name="connsiteX140" fmla="*/ 276224 w 4624387"/>
                  <a:gd name="connsiteY140" fmla="*/ 2119312 h 3076575"/>
                  <a:gd name="connsiteX141" fmla="*/ 338137 w 4624387"/>
                  <a:gd name="connsiteY141" fmla="*/ 2224087 h 3076575"/>
                  <a:gd name="connsiteX142" fmla="*/ 476249 w 4624387"/>
                  <a:gd name="connsiteY142" fmla="*/ 2219325 h 3076575"/>
                  <a:gd name="connsiteX143" fmla="*/ 500062 w 4624387"/>
                  <a:gd name="connsiteY143" fmla="*/ 2185987 h 3076575"/>
                  <a:gd name="connsiteX144" fmla="*/ 552449 w 4624387"/>
                  <a:gd name="connsiteY144" fmla="*/ 2124075 h 3076575"/>
                  <a:gd name="connsiteX145" fmla="*/ 604837 w 4624387"/>
                  <a:gd name="connsiteY145" fmla="*/ 2047875 h 3076575"/>
                  <a:gd name="connsiteX146" fmla="*/ 619124 w 4624387"/>
                  <a:gd name="connsiteY146" fmla="*/ 1990725 h 3076575"/>
                  <a:gd name="connsiteX147" fmla="*/ 719137 w 4624387"/>
                  <a:gd name="connsiteY147" fmla="*/ 1966912 h 3076575"/>
                  <a:gd name="connsiteX148" fmla="*/ 790574 w 4624387"/>
                  <a:gd name="connsiteY148" fmla="*/ 1990725 h 3076575"/>
                  <a:gd name="connsiteX149" fmla="*/ 904874 w 4624387"/>
                  <a:gd name="connsiteY149" fmla="*/ 1985962 h 3076575"/>
                  <a:gd name="connsiteX150" fmla="*/ 919162 w 4624387"/>
                  <a:gd name="connsiteY150" fmla="*/ 1938337 h 3076575"/>
                  <a:gd name="connsiteX151" fmla="*/ 800100 w 4624387"/>
                  <a:gd name="connsiteY151" fmla="*/ 1909762 h 3076575"/>
                  <a:gd name="connsiteX152" fmla="*/ 819149 w 4624387"/>
                  <a:gd name="connsiteY152" fmla="*/ 1647825 h 3076575"/>
                  <a:gd name="connsiteX153" fmla="*/ 847724 w 4624387"/>
                  <a:gd name="connsiteY153" fmla="*/ 1533525 h 3076575"/>
                  <a:gd name="connsiteX154" fmla="*/ 800099 w 4624387"/>
                  <a:gd name="connsiteY154" fmla="*/ 1343025 h 3076575"/>
                  <a:gd name="connsiteX155" fmla="*/ 776287 w 4624387"/>
                  <a:gd name="connsiteY155" fmla="*/ 1257300 h 3076575"/>
                  <a:gd name="connsiteX156" fmla="*/ 804862 w 4624387"/>
                  <a:gd name="connsiteY156" fmla="*/ 1147762 h 3076575"/>
                  <a:gd name="connsiteX157" fmla="*/ 842962 w 4624387"/>
                  <a:gd name="connsiteY157" fmla="*/ 1100137 h 3076575"/>
                  <a:gd name="connsiteX158" fmla="*/ 733424 w 4624387"/>
                  <a:gd name="connsiteY158" fmla="*/ 1014412 h 3076575"/>
                  <a:gd name="connsiteX159" fmla="*/ 647700 w 4624387"/>
                  <a:gd name="connsiteY159" fmla="*/ 933450 h 3076575"/>
                  <a:gd name="connsiteX160" fmla="*/ 581024 w 4624387"/>
                  <a:gd name="connsiteY160" fmla="*/ 852487 h 3076575"/>
                  <a:gd name="connsiteX161" fmla="*/ 533399 w 4624387"/>
                  <a:gd name="connsiteY161" fmla="*/ 800100 h 3076575"/>
                  <a:gd name="connsiteX162" fmla="*/ 600074 w 4624387"/>
                  <a:gd name="connsiteY162" fmla="*/ 757237 h 3076575"/>
                  <a:gd name="connsiteX163" fmla="*/ 642937 w 4624387"/>
                  <a:gd name="connsiteY163" fmla="*/ 657225 h 3076575"/>
                  <a:gd name="connsiteX164" fmla="*/ 695324 w 4624387"/>
                  <a:gd name="connsiteY164" fmla="*/ 619125 h 3076575"/>
                  <a:gd name="connsiteX165" fmla="*/ 757237 w 4624387"/>
                  <a:gd name="connsiteY165" fmla="*/ 595312 h 3076575"/>
                  <a:gd name="connsiteX166" fmla="*/ 885824 w 4624387"/>
                  <a:gd name="connsiteY166" fmla="*/ 590550 h 3076575"/>
                  <a:gd name="connsiteX167" fmla="*/ 1071562 w 4624387"/>
                  <a:gd name="connsiteY167" fmla="*/ 495300 h 3076575"/>
                  <a:gd name="connsiteX0" fmla="*/ 1071562 w 4624387"/>
                  <a:gd name="connsiteY0" fmla="*/ 495300 h 3076575"/>
                  <a:gd name="connsiteX1" fmla="*/ 1138237 w 4624387"/>
                  <a:gd name="connsiteY1" fmla="*/ 504825 h 3076575"/>
                  <a:gd name="connsiteX2" fmla="*/ 1166812 w 4624387"/>
                  <a:gd name="connsiteY2" fmla="*/ 471487 h 3076575"/>
                  <a:gd name="connsiteX3" fmla="*/ 1166812 w 4624387"/>
                  <a:gd name="connsiteY3" fmla="*/ 447675 h 3076575"/>
                  <a:gd name="connsiteX4" fmla="*/ 1209674 w 4624387"/>
                  <a:gd name="connsiteY4" fmla="*/ 495300 h 3076575"/>
                  <a:gd name="connsiteX5" fmla="*/ 1271587 w 4624387"/>
                  <a:gd name="connsiteY5" fmla="*/ 514350 h 3076575"/>
                  <a:gd name="connsiteX6" fmla="*/ 1328737 w 4624387"/>
                  <a:gd name="connsiteY6" fmla="*/ 566737 h 3076575"/>
                  <a:gd name="connsiteX7" fmla="*/ 1847849 w 4624387"/>
                  <a:gd name="connsiteY7" fmla="*/ 1209675 h 3076575"/>
                  <a:gd name="connsiteX8" fmla="*/ 1952624 w 4624387"/>
                  <a:gd name="connsiteY8" fmla="*/ 1290637 h 3076575"/>
                  <a:gd name="connsiteX9" fmla="*/ 2019299 w 4624387"/>
                  <a:gd name="connsiteY9" fmla="*/ 1290637 h 3076575"/>
                  <a:gd name="connsiteX10" fmla="*/ 2376487 w 4624387"/>
                  <a:gd name="connsiteY10" fmla="*/ 1481137 h 3076575"/>
                  <a:gd name="connsiteX11" fmla="*/ 2566987 w 4624387"/>
                  <a:gd name="connsiteY11" fmla="*/ 1376362 h 3076575"/>
                  <a:gd name="connsiteX12" fmla="*/ 2614612 w 4624387"/>
                  <a:gd name="connsiteY12" fmla="*/ 1404937 h 3076575"/>
                  <a:gd name="connsiteX13" fmla="*/ 2705099 w 4624387"/>
                  <a:gd name="connsiteY13" fmla="*/ 1338262 h 3076575"/>
                  <a:gd name="connsiteX14" fmla="*/ 2771774 w 4624387"/>
                  <a:gd name="connsiteY14" fmla="*/ 1190625 h 3076575"/>
                  <a:gd name="connsiteX15" fmla="*/ 2709862 w 4624387"/>
                  <a:gd name="connsiteY15" fmla="*/ 1028700 h 3076575"/>
                  <a:gd name="connsiteX16" fmla="*/ 2643187 w 4624387"/>
                  <a:gd name="connsiteY16" fmla="*/ 966787 h 3076575"/>
                  <a:gd name="connsiteX17" fmla="*/ 2671762 w 4624387"/>
                  <a:gd name="connsiteY17" fmla="*/ 952500 h 3076575"/>
                  <a:gd name="connsiteX18" fmla="*/ 2757487 w 4624387"/>
                  <a:gd name="connsiteY18" fmla="*/ 995362 h 3076575"/>
                  <a:gd name="connsiteX19" fmla="*/ 2852737 w 4624387"/>
                  <a:gd name="connsiteY19" fmla="*/ 1004887 h 3076575"/>
                  <a:gd name="connsiteX20" fmla="*/ 2867024 w 4624387"/>
                  <a:gd name="connsiteY20" fmla="*/ 938212 h 3076575"/>
                  <a:gd name="connsiteX21" fmla="*/ 2886074 w 4624387"/>
                  <a:gd name="connsiteY21" fmla="*/ 938212 h 3076575"/>
                  <a:gd name="connsiteX22" fmla="*/ 2924174 w 4624387"/>
                  <a:gd name="connsiteY22" fmla="*/ 900112 h 3076575"/>
                  <a:gd name="connsiteX23" fmla="*/ 3033712 w 4624387"/>
                  <a:gd name="connsiteY23" fmla="*/ 895350 h 3076575"/>
                  <a:gd name="connsiteX24" fmla="*/ 3071812 w 4624387"/>
                  <a:gd name="connsiteY24" fmla="*/ 819150 h 3076575"/>
                  <a:gd name="connsiteX25" fmla="*/ 3071812 w 4624387"/>
                  <a:gd name="connsiteY25" fmla="*/ 738187 h 3076575"/>
                  <a:gd name="connsiteX26" fmla="*/ 3014662 w 4624387"/>
                  <a:gd name="connsiteY26" fmla="*/ 652462 h 3076575"/>
                  <a:gd name="connsiteX27" fmla="*/ 3062287 w 4624387"/>
                  <a:gd name="connsiteY27" fmla="*/ 647700 h 3076575"/>
                  <a:gd name="connsiteX28" fmla="*/ 3114674 w 4624387"/>
                  <a:gd name="connsiteY28" fmla="*/ 461962 h 3076575"/>
                  <a:gd name="connsiteX29" fmla="*/ 3105149 w 4624387"/>
                  <a:gd name="connsiteY29" fmla="*/ 400050 h 3076575"/>
                  <a:gd name="connsiteX30" fmla="*/ 3267074 w 4624387"/>
                  <a:gd name="connsiteY30" fmla="*/ 400050 h 3076575"/>
                  <a:gd name="connsiteX31" fmla="*/ 3395662 w 4624387"/>
                  <a:gd name="connsiteY31" fmla="*/ 338137 h 3076575"/>
                  <a:gd name="connsiteX32" fmla="*/ 3519487 w 4624387"/>
                  <a:gd name="connsiteY32" fmla="*/ 319087 h 3076575"/>
                  <a:gd name="connsiteX33" fmla="*/ 3605212 w 4624387"/>
                  <a:gd name="connsiteY33" fmla="*/ 285750 h 3076575"/>
                  <a:gd name="connsiteX34" fmla="*/ 3567112 w 4624387"/>
                  <a:gd name="connsiteY34" fmla="*/ 200025 h 3076575"/>
                  <a:gd name="connsiteX35" fmla="*/ 3576637 w 4624387"/>
                  <a:gd name="connsiteY35" fmla="*/ 133350 h 3076575"/>
                  <a:gd name="connsiteX36" fmla="*/ 3538537 w 4624387"/>
                  <a:gd name="connsiteY36" fmla="*/ 66675 h 3076575"/>
                  <a:gd name="connsiteX37" fmla="*/ 3557587 w 4624387"/>
                  <a:gd name="connsiteY37" fmla="*/ 0 h 3076575"/>
                  <a:gd name="connsiteX38" fmla="*/ 3590924 w 4624387"/>
                  <a:gd name="connsiteY38" fmla="*/ 19050 h 3076575"/>
                  <a:gd name="connsiteX39" fmla="*/ 3614737 w 4624387"/>
                  <a:gd name="connsiteY39" fmla="*/ 100012 h 3076575"/>
                  <a:gd name="connsiteX40" fmla="*/ 3681412 w 4624387"/>
                  <a:gd name="connsiteY40" fmla="*/ 152400 h 3076575"/>
                  <a:gd name="connsiteX41" fmla="*/ 3709987 w 4624387"/>
                  <a:gd name="connsiteY41" fmla="*/ 114300 h 3076575"/>
                  <a:gd name="connsiteX42" fmla="*/ 3776662 w 4624387"/>
                  <a:gd name="connsiteY42" fmla="*/ 90487 h 3076575"/>
                  <a:gd name="connsiteX43" fmla="*/ 3810000 w 4624387"/>
                  <a:gd name="connsiteY43" fmla="*/ 128588 h 3076575"/>
                  <a:gd name="connsiteX44" fmla="*/ 3857624 w 4624387"/>
                  <a:gd name="connsiteY44" fmla="*/ 104774 h 3076575"/>
                  <a:gd name="connsiteX45" fmla="*/ 3919537 w 4624387"/>
                  <a:gd name="connsiteY45" fmla="*/ 138112 h 3076575"/>
                  <a:gd name="connsiteX46" fmla="*/ 3895724 w 4624387"/>
                  <a:gd name="connsiteY46" fmla="*/ 166687 h 3076575"/>
                  <a:gd name="connsiteX47" fmla="*/ 3971924 w 4624387"/>
                  <a:gd name="connsiteY47" fmla="*/ 200025 h 3076575"/>
                  <a:gd name="connsiteX48" fmla="*/ 3924299 w 4624387"/>
                  <a:gd name="connsiteY48" fmla="*/ 228600 h 3076575"/>
                  <a:gd name="connsiteX49" fmla="*/ 3976687 w 4624387"/>
                  <a:gd name="connsiteY49" fmla="*/ 566737 h 3076575"/>
                  <a:gd name="connsiteX50" fmla="*/ 4052887 w 4624387"/>
                  <a:gd name="connsiteY50" fmla="*/ 628650 h 3076575"/>
                  <a:gd name="connsiteX51" fmla="*/ 4176712 w 4624387"/>
                  <a:gd name="connsiteY51" fmla="*/ 671512 h 3076575"/>
                  <a:gd name="connsiteX52" fmla="*/ 4210049 w 4624387"/>
                  <a:gd name="connsiteY52" fmla="*/ 695325 h 3076575"/>
                  <a:gd name="connsiteX53" fmla="*/ 4257674 w 4624387"/>
                  <a:gd name="connsiteY53" fmla="*/ 676275 h 3076575"/>
                  <a:gd name="connsiteX54" fmla="*/ 4352924 w 4624387"/>
                  <a:gd name="connsiteY54" fmla="*/ 733425 h 3076575"/>
                  <a:gd name="connsiteX55" fmla="*/ 4300537 w 4624387"/>
                  <a:gd name="connsiteY55" fmla="*/ 914400 h 3076575"/>
                  <a:gd name="connsiteX56" fmla="*/ 4319587 w 4624387"/>
                  <a:gd name="connsiteY56" fmla="*/ 1009650 h 3076575"/>
                  <a:gd name="connsiteX57" fmla="*/ 4362449 w 4624387"/>
                  <a:gd name="connsiteY57" fmla="*/ 1090612 h 3076575"/>
                  <a:gd name="connsiteX58" fmla="*/ 4386262 w 4624387"/>
                  <a:gd name="connsiteY58" fmla="*/ 1271587 h 3076575"/>
                  <a:gd name="connsiteX59" fmla="*/ 4376737 w 4624387"/>
                  <a:gd name="connsiteY59" fmla="*/ 1352550 h 3076575"/>
                  <a:gd name="connsiteX60" fmla="*/ 4433887 w 4624387"/>
                  <a:gd name="connsiteY60" fmla="*/ 1481137 h 3076575"/>
                  <a:gd name="connsiteX61" fmla="*/ 4505324 w 4624387"/>
                  <a:gd name="connsiteY61" fmla="*/ 1447800 h 3076575"/>
                  <a:gd name="connsiteX62" fmla="*/ 4591049 w 4624387"/>
                  <a:gd name="connsiteY62" fmla="*/ 1481137 h 3076575"/>
                  <a:gd name="connsiteX63" fmla="*/ 4624387 w 4624387"/>
                  <a:gd name="connsiteY63" fmla="*/ 1528762 h 3076575"/>
                  <a:gd name="connsiteX64" fmla="*/ 4467224 w 4624387"/>
                  <a:gd name="connsiteY64" fmla="*/ 1595437 h 3076575"/>
                  <a:gd name="connsiteX65" fmla="*/ 4429124 w 4624387"/>
                  <a:gd name="connsiteY65" fmla="*/ 1757362 h 3076575"/>
                  <a:gd name="connsiteX66" fmla="*/ 4386262 w 4624387"/>
                  <a:gd name="connsiteY66" fmla="*/ 1900237 h 3076575"/>
                  <a:gd name="connsiteX67" fmla="*/ 4410074 w 4624387"/>
                  <a:gd name="connsiteY67" fmla="*/ 1952625 h 3076575"/>
                  <a:gd name="connsiteX68" fmla="*/ 4438649 w 4624387"/>
                  <a:gd name="connsiteY68" fmla="*/ 2166937 h 3076575"/>
                  <a:gd name="connsiteX69" fmla="*/ 4529137 w 4624387"/>
                  <a:gd name="connsiteY69" fmla="*/ 2233612 h 3076575"/>
                  <a:gd name="connsiteX70" fmla="*/ 4567237 w 4624387"/>
                  <a:gd name="connsiteY70" fmla="*/ 2195512 h 3076575"/>
                  <a:gd name="connsiteX71" fmla="*/ 4495799 w 4624387"/>
                  <a:gd name="connsiteY71" fmla="*/ 2362200 h 3076575"/>
                  <a:gd name="connsiteX72" fmla="*/ 4510087 w 4624387"/>
                  <a:gd name="connsiteY72" fmla="*/ 2428875 h 3076575"/>
                  <a:gd name="connsiteX73" fmla="*/ 4510087 w 4624387"/>
                  <a:gd name="connsiteY73" fmla="*/ 2486025 h 3076575"/>
                  <a:gd name="connsiteX74" fmla="*/ 4452937 w 4624387"/>
                  <a:gd name="connsiteY74" fmla="*/ 2486025 h 3076575"/>
                  <a:gd name="connsiteX75" fmla="*/ 4362449 w 4624387"/>
                  <a:gd name="connsiteY75" fmla="*/ 2433637 h 3076575"/>
                  <a:gd name="connsiteX76" fmla="*/ 4267199 w 4624387"/>
                  <a:gd name="connsiteY76" fmla="*/ 2486025 h 3076575"/>
                  <a:gd name="connsiteX77" fmla="*/ 4224337 w 4624387"/>
                  <a:gd name="connsiteY77" fmla="*/ 2509837 h 3076575"/>
                  <a:gd name="connsiteX78" fmla="*/ 4224337 w 4624387"/>
                  <a:gd name="connsiteY78" fmla="*/ 2566987 h 3076575"/>
                  <a:gd name="connsiteX79" fmla="*/ 4238624 w 4624387"/>
                  <a:gd name="connsiteY79" fmla="*/ 2624137 h 3076575"/>
                  <a:gd name="connsiteX80" fmla="*/ 4238624 w 4624387"/>
                  <a:gd name="connsiteY80" fmla="*/ 2695575 h 3076575"/>
                  <a:gd name="connsiteX81" fmla="*/ 4262437 w 4624387"/>
                  <a:gd name="connsiteY81" fmla="*/ 2705100 h 3076575"/>
                  <a:gd name="connsiteX82" fmla="*/ 4262437 w 4624387"/>
                  <a:gd name="connsiteY82" fmla="*/ 2767012 h 3076575"/>
                  <a:gd name="connsiteX83" fmla="*/ 4190999 w 4624387"/>
                  <a:gd name="connsiteY83" fmla="*/ 2795587 h 3076575"/>
                  <a:gd name="connsiteX84" fmla="*/ 4057649 w 4624387"/>
                  <a:gd name="connsiteY84" fmla="*/ 2771775 h 3076575"/>
                  <a:gd name="connsiteX85" fmla="*/ 3971924 w 4624387"/>
                  <a:gd name="connsiteY85" fmla="*/ 2819400 h 3076575"/>
                  <a:gd name="connsiteX86" fmla="*/ 3971924 w 4624387"/>
                  <a:gd name="connsiteY86" fmla="*/ 2928937 h 3076575"/>
                  <a:gd name="connsiteX87" fmla="*/ 3876674 w 4624387"/>
                  <a:gd name="connsiteY87" fmla="*/ 2986087 h 3076575"/>
                  <a:gd name="connsiteX88" fmla="*/ 3790949 w 4624387"/>
                  <a:gd name="connsiteY88" fmla="*/ 2976562 h 3076575"/>
                  <a:gd name="connsiteX89" fmla="*/ 3719512 w 4624387"/>
                  <a:gd name="connsiteY89" fmla="*/ 3024187 h 3076575"/>
                  <a:gd name="connsiteX90" fmla="*/ 3686174 w 4624387"/>
                  <a:gd name="connsiteY90" fmla="*/ 3043237 h 3076575"/>
                  <a:gd name="connsiteX91" fmla="*/ 3552824 w 4624387"/>
                  <a:gd name="connsiteY91" fmla="*/ 3033712 h 3076575"/>
                  <a:gd name="connsiteX92" fmla="*/ 3548062 w 4624387"/>
                  <a:gd name="connsiteY92" fmla="*/ 3057525 h 3076575"/>
                  <a:gd name="connsiteX93" fmla="*/ 3343274 w 4624387"/>
                  <a:gd name="connsiteY93" fmla="*/ 3076575 h 3076575"/>
                  <a:gd name="connsiteX94" fmla="*/ 3295649 w 4624387"/>
                  <a:gd name="connsiteY94" fmla="*/ 3000375 h 3076575"/>
                  <a:gd name="connsiteX95" fmla="*/ 3448049 w 4624387"/>
                  <a:gd name="connsiteY95" fmla="*/ 3028950 h 3076575"/>
                  <a:gd name="connsiteX96" fmla="*/ 3462337 w 4624387"/>
                  <a:gd name="connsiteY96" fmla="*/ 2976562 h 3076575"/>
                  <a:gd name="connsiteX97" fmla="*/ 3338512 w 4624387"/>
                  <a:gd name="connsiteY97" fmla="*/ 2957512 h 3076575"/>
                  <a:gd name="connsiteX98" fmla="*/ 3348037 w 4624387"/>
                  <a:gd name="connsiteY98" fmla="*/ 2928937 h 3076575"/>
                  <a:gd name="connsiteX99" fmla="*/ 3400424 w 4624387"/>
                  <a:gd name="connsiteY99" fmla="*/ 2943225 h 3076575"/>
                  <a:gd name="connsiteX100" fmla="*/ 3495674 w 4624387"/>
                  <a:gd name="connsiteY100" fmla="*/ 2957512 h 3076575"/>
                  <a:gd name="connsiteX101" fmla="*/ 3452812 w 4624387"/>
                  <a:gd name="connsiteY101" fmla="*/ 2747962 h 3076575"/>
                  <a:gd name="connsiteX102" fmla="*/ 3433762 w 4624387"/>
                  <a:gd name="connsiteY102" fmla="*/ 2609850 h 3076575"/>
                  <a:gd name="connsiteX103" fmla="*/ 3348037 w 4624387"/>
                  <a:gd name="connsiteY103" fmla="*/ 2590800 h 3076575"/>
                  <a:gd name="connsiteX104" fmla="*/ 3081337 w 4624387"/>
                  <a:gd name="connsiteY104" fmla="*/ 2495550 h 3076575"/>
                  <a:gd name="connsiteX105" fmla="*/ 2986087 w 4624387"/>
                  <a:gd name="connsiteY105" fmla="*/ 2371725 h 3076575"/>
                  <a:gd name="connsiteX106" fmla="*/ 2957512 w 4624387"/>
                  <a:gd name="connsiteY106" fmla="*/ 2338387 h 3076575"/>
                  <a:gd name="connsiteX107" fmla="*/ 2833687 w 4624387"/>
                  <a:gd name="connsiteY107" fmla="*/ 2243137 h 3076575"/>
                  <a:gd name="connsiteX108" fmla="*/ 2776537 w 4624387"/>
                  <a:gd name="connsiteY108" fmla="*/ 2209800 h 3076575"/>
                  <a:gd name="connsiteX109" fmla="*/ 2757487 w 4624387"/>
                  <a:gd name="connsiteY109" fmla="*/ 2147887 h 3076575"/>
                  <a:gd name="connsiteX110" fmla="*/ 2700337 w 4624387"/>
                  <a:gd name="connsiteY110" fmla="*/ 2195512 h 3076575"/>
                  <a:gd name="connsiteX111" fmla="*/ 2438399 w 4624387"/>
                  <a:gd name="connsiteY111" fmla="*/ 2162175 h 3076575"/>
                  <a:gd name="connsiteX112" fmla="*/ 2166937 w 4624387"/>
                  <a:gd name="connsiteY112" fmla="*/ 2200275 h 3076575"/>
                  <a:gd name="connsiteX113" fmla="*/ 2105024 w 4624387"/>
                  <a:gd name="connsiteY113" fmla="*/ 2205037 h 3076575"/>
                  <a:gd name="connsiteX114" fmla="*/ 1785937 w 4624387"/>
                  <a:gd name="connsiteY114" fmla="*/ 2295525 h 3076575"/>
                  <a:gd name="connsiteX115" fmla="*/ 1685924 w 4624387"/>
                  <a:gd name="connsiteY115" fmla="*/ 2305050 h 3076575"/>
                  <a:gd name="connsiteX116" fmla="*/ 1562100 w 4624387"/>
                  <a:gd name="connsiteY116" fmla="*/ 2395537 h 3076575"/>
                  <a:gd name="connsiteX117" fmla="*/ 1481136 w 4624387"/>
                  <a:gd name="connsiteY117" fmla="*/ 2466975 h 3076575"/>
                  <a:gd name="connsiteX118" fmla="*/ 1233487 w 4624387"/>
                  <a:gd name="connsiteY118" fmla="*/ 2714625 h 3076575"/>
                  <a:gd name="connsiteX119" fmla="*/ 1090612 w 4624387"/>
                  <a:gd name="connsiteY119" fmla="*/ 2971800 h 3076575"/>
                  <a:gd name="connsiteX120" fmla="*/ 995362 w 4624387"/>
                  <a:gd name="connsiteY120" fmla="*/ 3038475 h 3076575"/>
                  <a:gd name="connsiteX121" fmla="*/ 919162 w 4624387"/>
                  <a:gd name="connsiteY121" fmla="*/ 3014662 h 3076575"/>
                  <a:gd name="connsiteX122" fmla="*/ 871537 w 4624387"/>
                  <a:gd name="connsiteY122" fmla="*/ 3043237 h 3076575"/>
                  <a:gd name="connsiteX123" fmla="*/ 795337 w 4624387"/>
                  <a:gd name="connsiteY123" fmla="*/ 3019425 h 3076575"/>
                  <a:gd name="connsiteX124" fmla="*/ 747712 w 4624387"/>
                  <a:gd name="connsiteY124" fmla="*/ 2947987 h 3076575"/>
                  <a:gd name="connsiteX125" fmla="*/ 676274 w 4624387"/>
                  <a:gd name="connsiteY125" fmla="*/ 2914650 h 3076575"/>
                  <a:gd name="connsiteX126" fmla="*/ 657224 w 4624387"/>
                  <a:gd name="connsiteY126" fmla="*/ 2871787 h 3076575"/>
                  <a:gd name="connsiteX127" fmla="*/ 604837 w 4624387"/>
                  <a:gd name="connsiteY127" fmla="*/ 2871787 h 3076575"/>
                  <a:gd name="connsiteX128" fmla="*/ 495299 w 4624387"/>
                  <a:gd name="connsiteY128" fmla="*/ 2700337 h 3076575"/>
                  <a:gd name="connsiteX129" fmla="*/ 357187 w 4624387"/>
                  <a:gd name="connsiteY129" fmla="*/ 2647950 h 3076575"/>
                  <a:gd name="connsiteX130" fmla="*/ 219074 w 4624387"/>
                  <a:gd name="connsiteY130" fmla="*/ 2447925 h 3076575"/>
                  <a:gd name="connsiteX131" fmla="*/ 228599 w 4624387"/>
                  <a:gd name="connsiteY131" fmla="*/ 2400300 h 3076575"/>
                  <a:gd name="connsiteX132" fmla="*/ 176212 w 4624387"/>
                  <a:gd name="connsiteY132" fmla="*/ 2362200 h 3076575"/>
                  <a:gd name="connsiteX133" fmla="*/ 157162 w 4624387"/>
                  <a:gd name="connsiteY133" fmla="*/ 2324100 h 3076575"/>
                  <a:gd name="connsiteX134" fmla="*/ 119062 w 4624387"/>
                  <a:gd name="connsiteY134" fmla="*/ 2290762 h 3076575"/>
                  <a:gd name="connsiteX135" fmla="*/ 61912 w 4624387"/>
                  <a:gd name="connsiteY135" fmla="*/ 2214562 h 3076575"/>
                  <a:gd name="connsiteX136" fmla="*/ 0 w 4624387"/>
                  <a:gd name="connsiteY136" fmla="*/ 2128837 h 3076575"/>
                  <a:gd name="connsiteX137" fmla="*/ 85724 w 4624387"/>
                  <a:gd name="connsiteY137" fmla="*/ 2100262 h 3076575"/>
                  <a:gd name="connsiteX138" fmla="*/ 100012 w 4624387"/>
                  <a:gd name="connsiteY138" fmla="*/ 2095500 h 3076575"/>
                  <a:gd name="connsiteX139" fmla="*/ 176212 w 4624387"/>
                  <a:gd name="connsiteY139" fmla="*/ 2109787 h 3076575"/>
                  <a:gd name="connsiteX140" fmla="*/ 276224 w 4624387"/>
                  <a:gd name="connsiteY140" fmla="*/ 2119312 h 3076575"/>
                  <a:gd name="connsiteX141" fmla="*/ 338137 w 4624387"/>
                  <a:gd name="connsiteY141" fmla="*/ 2224087 h 3076575"/>
                  <a:gd name="connsiteX142" fmla="*/ 476249 w 4624387"/>
                  <a:gd name="connsiteY142" fmla="*/ 2219325 h 3076575"/>
                  <a:gd name="connsiteX143" fmla="*/ 500062 w 4624387"/>
                  <a:gd name="connsiteY143" fmla="*/ 2185987 h 3076575"/>
                  <a:gd name="connsiteX144" fmla="*/ 552449 w 4624387"/>
                  <a:gd name="connsiteY144" fmla="*/ 2124075 h 3076575"/>
                  <a:gd name="connsiteX145" fmla="*/ 604837 w 4624387"/>
                  <a:gd name="connsiteY145" fmla="*/ 2047875 h 3076575"/>
                  <a:gd name="connsiteX146" fmla="*/ 619124 w 4624387"/>
                  <a:gd name="connsiteY146" fmla="*/ 1990725 h 3076575"/>
                  <a:gd name="connsiteX147" fmla="*/ 719137 w 4624387"/>
                  <a:gd name="connsiteY147" fmla="*/ 1966912 h 3076575"/>
                  <a:gd name="connsiteX148" fmla="*/ 790574 w 4624387"/>
                  <a:gd name="connsiteY148" fmla="*/ 1990725 h 3076575"/>
                  <a:gd name="connsiteX149" fmla="*/ 904874 w 4624387"/>
                  <a:gd name="connsiteY149" fmla="*/ 1985962 h 3076575"/>
                  <a:gd name="connsiteX150" fmla="*/ 919162 w 4624387"/>
                  <a:gd name="connsiteY150" fmla="*/ 1938337 h 3076575"/>
                  <a:gd name="connsiteX151" fmla="*/ 800100 w 4624387"/>
                  <a:gd name="connsiteY151" fmla="*/ 1909762 h 3076575"/>
                  <a:gd name="connsiteX152" fmla="*/ 819149 w 4624387"/>
                  <a:gd name="connsiteY152" fmla="*/ 1647825 h 3076575"/>
                  <a:gd name="connsiteX153" fmla="*/ 847724 w 4624387"/>
                  <a:gd name="connsiteY153" fmla="*/ 1533525 h 3076575"/>
                  <a:gd name="connsiteX154" fmla="*/ 800099 w 4624387"/>
                  <a:gd name="connsiteY154" fmla="*/ 1343025 h 3076575"/>
                  <a:gd name="connsiteX155" fmla="*/ 776287 w 4624387"/>
                  <a:gd name="connsiteY155" fmla="*/ 1257300 h 3076575"/>
                  <a:gd name="connsiteX156" fmla="*/ 804862 w 4624387"/>
                  <a:gd name="connsiteY156" fmla="*/ 1147762 h 3076575"/>
                  <a:gd name="connsiteX157" fmla="*/ 842962 w 4624387"/>
                  <a:gd name="connsiteY157" fmla="*/ 1100137 h 3076575"/>
                  <a:gd name="connsiteX158" fmla="*/ 733424 w 4624387"/>
                  <a:gd name="connsiteY158" fmla="*/ 1014412 h 3076575"/>
                  <a:gd name="connsiteX159" fmla="*/ 647700 w 4624387"/>
                  <a:gd name="connsiteY159" fmla="*/ 933450 h 3076575"/>
                  <a:gd name="connsiteX160" fmla="*/ 581024 w 4624387"/>
                  <a:gd name="connsiteY160" fmla="*/ 852487 h 3076575"/>
                  <a:gd name="connsiteX161" fmla="*/ 533399 w 4624387"/>
                  <a:gd name="connsiteY161" fmla="*/ 800100 h 3076575"/>
                  <a:gd name="connsiteX162" fmla="*/ 600074 w 4624387"/>
                  <a:gd name="connsiteY162" fmla="*/ 757237 h 3076575"/>
                  <a:gd name="connsiteX163" fmla="*/ 642937 w 4624387"/>
                  <a:gd name="connsiteY163" fmla="*/ 657225 h 3076575"/>
                  <a:gd name="connsiteX164" fmla="*/ 695324 w 4624387"/>
                  <a:gd name="connsiteY164" fmla="*/ 619125 h 3076575"/>
                  <a:gd name="connsiteX165" fmla="*/ 757237 w 4624387"/>
                  <a:gd name="connsiteY165" fmla="*/ 595312 h 3076575"/>
                  <a:gd name="connsiteX166" fmla="*/ 885824 w 4624387"/>
                  <a:gd name="connsiteY166" fmla="*/ 590550 h 3076575"/>
                  <a:gd name="connsiteX167" fmla="*/ 1071562 w 4624387"/>
                  <a:gd name="connsiteY167" fmla="*/ 495300 h 3076575"/>
                  <a:gd name="connsiteX0" fmla="*/ 1071562 w 4624387"/>
                  <a:gd name="connsiteY0" fmla="*/ 495300 h 3076575"/>
                  <a:gd name="connsiteX1" fmla="*/ 1138237 w 4624387"/>
                  <a:gd name="connsiteY1" fmla="*/ 504825 h 3076575"/>
                  <a:gd name="connsiteX2" fmla="*/ 1166812 w 4624387"/>
                  <a:gd name="connsiteY2" fmla="*/ 471487 h 3076575"/>
                  <a:gd name="connsiteX3" fmla="*/ 1166812 w 4624387"/>
                  <a:gd name="connsiteY3" fmla="*/ 447675 h 3076575"/>
                  <a:gd name="connsiteX4" fmla="*/ 1209674 w 4624387"/>
                  <a:gd name="connsiteY4" fmla="*/ 495300 h 3076575"/>
                  <a:gd name="connsiteX5" fmla="*/ 1271587 w 4624387"/>
                  <a:gd name="connsiteY5" fmla="*/ 514350 h 3076575"/>
                  <a:gd name="connsiteX6" fmla="*/ 1328737 w 4624387"/>
                  <a:gd name="connsiteY6" fmla="*/ 566737 h 3076575"/>
                  <a:gd name="connsiteX7" fmla="*/ 1847849 w 4624387"/>
                  <a:gd name="connsiteY7" fmla="*/ 1209675 h 3076575"/>
                  <a:gd name="connsiteX8" fmla="*/ 1952624 w 4624387"/>
                  <a:gd name="connsiteY8" fmla="*/ 1290637 h 3076575"/>
                  <a:gd name="connsiteX9" fmla="*/ 2019299 w 4624387"/>
                  <a:gd name="connsiteY9" fmla="*/ 1290637 h 3076575"/>
                  <a:gd name="connsiteX10" fmla="*/ 2376487 w 4624387"/>
                  <a:gd name="connsiteY10" fmla="*/ 1481137 h 3076575"/>
                  <a:gd name="connsiteX11" fmla="*/ 2566987 w 4624387"/>
                  <a:gd name="connsiteY11" fmla="*/ 1376362 h 3076575"/>
                  <a:gd name="connsiteX12" fmla="*/ 2614612 w 4624387"/>
                  <a:gd name="connsiteY12" fmla="*/ 1404937 h 3076575"/>
                  <a:gd name="connsiteX13" fmla="*/ 2705099 w 4624387"/>
                  <a:gd name="connsiteY13" fmla="*/ 1338262 h 3076575"/>
                  <a:gd name="connsiteX14" fmla="*/ 2771774 w 4624387"/>
                  <a:gd name="connsiteY14" fmla="*/ 1190625 h 3076575"/>
                  <a:gd name="connsiteX15" fmla="*/ 2709862 w 4624387"/>
                  <a:gd name="connsiteY15" fmla="*/ 1028700 h 3076575"/>
                  <a:gd name="connsiteX16" fmla="*/ 2643187 w 4624387"/>
                  <a:gd name="connsiteY16" fmla="*/ 966787 h 3076575"/>
                  <a:gd name="connsiteX17" fmla="*/ 2671762 w 4624387"/>
                  <a:gd name="connsiteY17" fmla="*/ 952500 h 3076575"/>
                  <a:gd name="connsiteX18" fmla="*/ 2757487 w 4624387"/>
                  <a:gd name="connsiteY18" fmla="*/ 995362 h 3076575"/>
                  <a:gd name="connsiteX19" fmla="*/ 2852737 w 4624387"/>
                  <a:gd name="connsiteY19" fmla="*/ 1004887 h 3076575"/>
                  <a:gd name="connsiteX20" fmla="*/ 2867024 w 4624387"/>
                  <a:gd name="connsiteY20" fmla="*/ 938212 h 3076575"/>
                  <a:gd name="connsiteX21" fmla="*/ 2886074 w 4624387"/>
                  <a:gd name="connsiteY21" fmla="*/ 938212 h 3076575"/>
                  <a:gd name="connsiteX22" fmla="*/ 2924174 w 4624387"/>
                  <a:gd name="connsiteY22" fmla="*/ 900112 h 3076575"/>
                  <a:gd name="connsiteX23" fmla="*/ 3033712 w 4624387"/>
                  <a:gd name="connsiteY23" fmla="*/ 895350 h 3076575"/>
                  <a:gd name="connsiteX24" fmla="*/ 3071812 w 4624387"/>
                  <a:gd name="connsiteY24" fmla="*/ 819150 h 3076575"/>
                  <a:gd name="connsiteX25" fmla="*/ 3071812 w 4624387"/>
                  <a:gd name="connsiteY25" fmla="*/ 738187 h 3076575"/>
                  <a:gd name="connsiteX26" fmla="*/ 3014662 w 4624387"/>
                  <a:gd name="connsiteY26" fmla="*/ 652462 h 3076575"/>
                  <a:gd name="connsiteX27" fmla="*/ 3062287 w 4624387"/>
                  <a:gd name="connsiteY27" fmla="*/ 647700 h 3076575"/>
                  <a:gd name="connsiteX28" fmla="*/ 3114674 w 4624387"/>
                  <a:gd name="connsiteY28" fmla="*/ 461962 h 3076575"/>
                  <a:gd name="connsiteX29" fmla="*/ 3105149 w 4624387"/>
                  <a:gd name="connsiteY29" fmla="*/ 400050 h 3076575"/>
                  <a:gd name="connsiteX30" fmla="*/ 3267074 w 4624387"/>
                  <a:gd name="connsiteY30" fmla="*/ 400050 h 3076575"/>
                  <a:gd name="connsiteX31" fmla="*/ 3395662 w 4624387"/>
                  <a:gd name="connsiteY31" fmla="*/ 338137 h 3076575"/>
                  <a:gd name="connsiteX32" fmla="*/ 3519487 w 4624387"/>
                  <a:gd name="connsiteY32" fmla="*/ 319087 h 3076575"/>
                  <a:gd name="connsiteX33" fmla="*/ 3605212 w 4624387"/>
                  <a:gd name="connsiteY33" fmla="*/ 285750 h 3076575"/>
                  <a:gd name="connsiteX34" fmla="*/ 3567112 w 4624387"/>
                  <a:gd name="connsiteY34" fmla="*/ 200025 h 3076575"/>
                  <a:gd name="connsiteX35" fmla="*/ 3576637 w 4624387"/>
                  <a:gd name="connsiteY35" fmla="*/ 133350 h 3076575"/>
                  <a:gd name="connsiteX36" fmla="*/ 3538537 w 4624387"/>
                  <a:gd name="connsiteY36" fmla="*/ 66675 h 3076575"/>
                  <a:gd name="connsiteX37" fmla="*/ 3557587 w 4624387"/>
                  <a:gd name="connsiteY37" fmla="*/ 0 h 3076575"/>
                  <a:gd name="connsiteX38" fmla="*/ 3590924 w 4624387"/>
                  <a:gd name="connsiteY38" fmla="*/ 19050 h 3076575"/>
                  <a:gd name="connsiteX39" fmla="*/ 3614737 w 4624387"/>
                  <a:gd name="connsiteY39" fmla="*/ 100012 h 3076575"/>
                  <a:gd name="connsiteX40" fmla="*/ 3681412 w 4624387"/>
                  <a:gd name="connsiteY40" fmla="*/ 152400 h 3076575"/>
                  <a:gd name="connsiteX41" fmla="*/ 3709987 w 4624387"/>
                  <a:gd name="connsiteY41" fmla="*/ 114300 h 3076575"/>
                  <a:gd name="connsiteX42" fmla="*/ 3776662 w 4624387"/>
                  <a:gd name="connsiteY42" fmla="*/ 90487 h 3076575"/>
                  <a:gd name="connsiteX43" fmla="*/ 3810000 w 4624387"/>
                  <a:gd name="connsiteY43" fmla="*/ 128588 h 3076575"/>
                  <a:gd name="connsiteX44" fmla="*/ 3857624 w 4624387"/>
                  <a:gd name="connsiteY44" fmla="*/ 104774 h 3076575"/>
                  <a:gd name="connsiteX45" fmla="*/ 3886200 w 4624387"/>
                  <a:gd name="connsiteY45" fmla="*/ 142874 h 3076575"/>
                  <a:gd name="connsiteX46" fmla="*/ 3895724 w 4624387"/>
                  <a:gd name="connsiteY46" fmla="*/ 166687 h 3076575"/>
                  <a:gd name="connsiteX47" fmla="*/ 3971924 w 4624387"/>
                  <a:gd name="connsiteY47" fmla="*/ 200025 h 3076575"/>
                  <a:gd name="connsiteX48" fmla="*/ 3924299 w 4624387"/>
                  <a:gd name="connsiteY48" fmla="*/ 228600 h 3076575"/>
                  <a:gd name="connsiteX49" fmla="*/ 3976687 w 4624387"/>
                  <a:gd name="connsiteY49" fmla="*/ 566737 h 3076575"/>
                  <a:gd name="connsiteX50" fmla="*/ 4052887 w 4624387"/>
                  <a:gd name="connsiteY50" fmla="*/ 628650 h 3076575"/>
                  <a:gd name="connsiteX51" fmla="*/ 4176712 w 4624387"/>
                  <a:gd name="connsiteY51" fmla="*/ 671512 h 3076575"/>
                  <a:gd name="connsiteX52" fmla="*/ 4210049 w 4624387"/>
                  <a:gd name="connsiteY52" fmla="*/ 695325 h 3076575"/>
                  <a:gd name="connsiteX53" fmla="*/ 4257674 w 4624387"/>
                  <a:gd name="connsiteY53" fmla="*/ 676275 h 3076575"/>
                  <a:gd name="connsiteX54" fmla="*/ 4352924 w 4624387"/>
                  <a:gd name="connsiteY54" fmla="*/ 733425 h 3076575"/>
                  <a:gd name="connsiteX55" fmla="*/ 4300537 w 4624387"/>
                  <a:gd name="connsiteY55" fmla="*/ 914400 h 3076575"/>
                  <a:gd name="connsiteX56" fmla="*/ 4319587 w 4624387"/>
                  <a:gd name="connsiteY56" fmla="*/ 1009650 h 3076575"/>
                  <a:gd name="connsiteX57" fmla="*/ 4362449 w 4624387"/>
                  <a:gd name="connsiteY57" fmla="*/ 1090612 h 3076575"/>
                  <a:gd name="connsiteX58" fmla="*/ 4386262 w 4624387"/>
                  <a:gd name="connsiteY58" fmla="*/ 1271587 h 3076575"/>
                  <a:gd name="connsiteX59" fmla="*/ 4376737 w 4624387"/>
                  <a:gd name="connsiteY59" fmla="*/ 1352550 h 3076575"/>
                  <a:gd name="connsiteX60" fmla="*/ 4433887 w 4624387"/>
                  <a:gd name="connsiteY60" fmla="*/ 1481137 h 3076575"/>
                  <a:gd name="connsiteX61" fmla="*/ 4505324 w 4624387"/>
                  <a:gd name="connsiteY61" fmla="*/ 1447800 h 3076575"/>
                  <a:gd name="connsiteX62" fmla="*/ 4591049 w 4624387"/>
                  <a:gd name="connsiteY62" fmla="*/ 1481137 h 3076575"/>
                  <a:gd name="connsiteX63" fmla="*/ 4624387 w 4624387"/>
                  <a:gd name="connsiteY63" fmla="*/ 1528762 h 3076575"/>
                  <a:gd name="connsiteX64" fmla="*/ 4467224 w 4624387"/>
                  <a:gd name="connsiteY64" fmla="*/ 1595437 h 3076575"/>
                  <a:gd name="connsiteX65" fmla="*/ 4429124 w 4624387"/>
                  <a:gd name="connsiteY65" fmla="*/ 1757362 h 3076575"/>
                  <a:gd name="connsiteX66" fmla="*/ 4386262 w 4624387"/>
                  <a:gd name="connsiteY66" fmla="*/ 1900237 h 3076575"/>
                  <a:gd name="connsiteX67" fmla="*/ 4410074 w 4624387"/>
                  <a:gd name="connsiteY67" fmla="*/ 1952625 h 3076575"/>
                  <a:gd name="connsiteX68" fmla="*/ 4438649 w 4624387"/>
                  <a:gd name="connsiteY68" fmla="*/ 2166937 h 3076575"/>
                  <a:gd name="connsiteX69" fmla="*/ 4529137 w 4624387"/>
                  <a:gd name="connsiteY69" fmla="*/ 2233612 h 3076575"/>
                  <a:gd name="connsiteX70" fmla="*/ 4567237 w 4624387"/>
                  <a:gd name="connsiteY70" fmla="*/ 2195512 h 3076575"/>
                  <a:gd name="connsiteX71" fmla="*/ 4495799 w 4624387"/>
                  <a:gd name="connsiteY71" fmla="*/ 2362200 h 3076575"/>
                  <a:gd name="connsiteX72" fmla="*/ 4510087 w 4624387"/>
                  <a:gd name="connsiteY72" fmla="*/ 2428875 h 3076575"/>
                  <a:gd name="connsiteX73" fmla="*/ 4510087 w 4624387"/>
                  <a:gd name="connsiteY73" fmla="*/ 2486025 h 3076575"/>
                  <a:gd name="connsiteX74" fmla="*/ 4452937 w 4624387"/>
                  <a:gd name="connsiteY74" fmla="*/ 2486025 h 3076575"/>
                  <a:gd name="connsiteX75" fmla="*/ 4362449 w 4624387"/>
                  <a:gd name="connsiteY75" fmla="*/ 2433637 h 3076575"/>
                  <a:gd name="connsiteX76" fmla="*/ 4267199 w 4624387"/>
                  <a:gd name="connsiteY76" fmla="*/ 2486025 h 3076575"/>
                  <a:gd name="connsiteX77" fmla="*/ 4224337 w 4624387"/>
                  <a:gd name="connsiteY77" fmla="*/ 2509837 h 3076575"/>
                  <a:gd name="connsiteX78" fmla="*/ 4224337 w 4624387"/>
                  <a:gd name="connsiteY78" fmla="*/ 2566987 h 3076575"/>
                  <a:gd name="connsiteX79" fmla="*/ 4238624 w 4624387"/>
                  <a:gd name="connsiteY79" fmla="*/ 2624137 h 3076575"/>
                  <a:gd name="connsiteX80" fmla="*/ 4238624 w 4624387"/>
                  <a:gd name="connsiteY80" fmla="*/ 2695575 h 3076575"/>
                  <a:gd name="connsiteX81" fmla="*/ 4262437 w 4624387"/>
                  <a:gd name="connsiteY81" fmla="*/ 2705100 h 3076575"/>
                  <a:gd name="connsiteX82" fmla="*/ 4262437 w 4624387"/>
                  <a:gd name="connsiteY82" fmla="*/ 2767012 h 3076575"/>
                  <a:gd name="connsiteX83" fmla="*/ 4190999 w 4624387"/>
                  <a:gd name="connsiteY83" fmla="*/ 2795587 h 3076575"/>
                  <a:gd name="connsiteX84" fmla="*/ 4057649 w 4624387"/>
                  <a:gd name="connsiteY84" fmla="*/ 2771775 h 3076575"/>
                  <a:gd name="connsiteX85" fmla="*/ 3971924 w 4624387"/>
                  <a:gd name="connsiteY85" fmla="*/ 2819400 h 3076575"/>
                  <a:gd name="connsiteX86" fmla="*/ 3971924 w 4624387"/>
                  <a:gd name="connsiteY86" fmla="*/ 2928937 h 3076575"/>
                  <a:gd name="connsiteX87" fmla="*/ 3876674 w 4624387"/>
                  <a:gd name="connsiteY87" fmla="*/ 2986087 h 3076575"/>
                  <a:gd name="connsiteX88" fmla="*/ 3790949 w 4624387"/>
                  <a:gd name="connsiteY88" fmla="*/ 2976562 h 3076575"/>
                  <a:gd name="connsiteX89" fmla="*/ 3719512 w 4624387"/>
                  <a:gd name="connsiteY89" fmla="*/ 3024187 h 3076575"/>
                  <a:gd name="connsiteX90" fmla="*/ 3686174 w 4624387"/>
                  <a:gd name="connsiteY90" fmla="*/ 3043237 h 3076575"/>
                  <a:gd name="connsiteX91" fmla="*/ 3552824 w 4624387"/>
                  <a:gd name="connsiteY91" fmla="*/ 3033712 h 3076575"/>
                  <a:gd name="connsiteX92" fmla="*/ 3548062 w 4624387"/>
                  <a:gd name="connsiteY92" fmla="*/ 3057525 h 3076575"/>
                  <a:gd name="connsiteX93" fmla="*/ 3343274 w 4624387"/>
                  <a:gd name="connsiteY93" fmla="*/ 3076575 h 3076575"/>
                  <a:gd name="connsiteX94" fmla="*/ 3295649 w 4624387"/>
                  <a:gd name="connsiteY94" fmla="*/ 3000375 h 3076575"/>
                  <a:gd name="connsiteX95" fmla="*/ 3448049 w 4624387"/>
                  <a:gd name="connsiteY95" fmla="*/ 3028950 h 3076575"/>
                  <a:gd name="connsiteX96" fmla="*/ 3462337 w 4624387"/>
                  <a:gd name="connsiteY96" fmla="*/ 2976562 h 3076575"/>
                  <a:gd name="connsiteX97" fmla="*/ 3338512 w 4624387"/>
                  <a:gd name="connsiteY97" fmla="*/ 2957512 h 3076575"/>
                  <a:gd name="connsiteX98" fmla="*/ 3348037 w 4624387"/>
                  <a:gd name="connsiteY98" fmla="*/ 2928937 h 3076575"/>
                  <a:gd name="connsiteX99" fmla="*/ 3400424 w 4624387"/>
                  <a:gd name="connsiteY99" fmla="*/ 2943225 h 3076575"/>
                  <a:gd name="connsiteX100" fmla="*/ 3495674 w 4624387"/>
                  <a:gd name="connsiteY100" fmla="*/ 2957512 h 3076575"/>
                  <a:gd name="connsiteX101" fmla="*/ 3452812 w 4624387"/>
                  <a:gd name="connsiteY101" fmla="*/ 2747962 h 3076575"/>
                  <a:gd name="connsiteX102" fmla="*/ 3433762 w 4624387"/>
                  <a:gd name="connsiteY102" fmla="*/ 2609850 h 3076575"/>
                  <a:gd name="connsiteX103" fmla="*/ 3348037 w 4624387"/>
                  <a:gd name="connsiteY103" fmla="*/ 2590800 h 3076575"/>
                  <a:gd name="connsiteX104" fmla="*/ 3081337 w 4624387"/>
                  <a:gd name="connsiteY104" fmla="*/ 2495550 h 3076575"/>
                  <a:gd name="connsiteX105" fmla="*/ 2986087 w 4624387"/>
                  <a:gd name="connsiteY105" fmla="*/ 2371725 h 3076575"/>
                  <a:gd name="connsiteX106" fmla="*/ 2957512 w 4624387"/>
                  <a:gd name="connsiteY106" fmla="*/ 2338387 h 3076575"/>
                  <a:gd name="connsiteX107" fmla="*/ 2833687 w 4624387"/>
                  <a:gd name="connsiteY107" fmla="*/ 2243137 h 3076575"/>
                  <a:gd name="connsiteX108" fmla="*/ 2776537 w 4624387"/>
                  <a:gd name="connsiteY108" fmla="*/ 2209800 h 3076575"/>
                  <a:gd name="connsiteX109" fmla="*/ 2757487 w 4624387"/>
                  <a:gd name="connsiteY109" fmla="*/ 2147887 h 3076575"/>
                  <a:gd name="connsiteX110" fmla="*/ 2700337 w 4624387"/>
                  <a:gd name="connsiteY110" fmla="*/ 2195512 h 3076575"/>
                  <a:gd name="connsiteX111" fmla="*/ 2438399 w 4624387"/>
                  <a:gd name="connsiteY111" fmla="*/ 2162175 h 3076575"/>
                  <a:gd name="connsiteX112" fmla="*/ 2166937 w 4624387"/>
                  <a:gd name="connsiteY112" fmla="*/ 2200275 h 3076575"/>
                  <a:gd name="connsiteX113" fmla="*/ 2105024 w 4624387"/>
                  <a:gd name="connsiteY113" fmla="*/ 2205037 h 3076575"/>
                  <a:gd name="connsiteX114" fmla="*/ 1785937 w 4624387"/>
                  <a:gd name="connsiteY114" fmla="*/ 2295525 h 3076575"/>
                  <a:gd name="connsiteX115" fmla="*/ 1685924 w 4624387"/>
                  <a:gd name="connsiteY115" fmla="*/ 2305050 h 3076575"/>
                  <a:gd name="connsiteX116" fmla="*/ 1562100 w 4624387"/>
                  <a:gd name="connsiteY116" fmla="*/ 2395537 h 3076575"/>
                  <a:gd name="connsiteX117" fmla="*/ 1481136 w 4624387"/>
                  <a:gd name="connsiteY117" fmla="*/ 2466975 h 3076575"/>
                  <a:gd name="connsiteX118" fmla="*/ 1233487 w 4624387"/>
                  <a:gd name="connsiteY118" fmla="*/ 2714625 h 3076575"/>
                  <a:gd name="connsiteX119" fmla="*/ 1090612 w 4624387"/>
                  <a:gd name="connsiteY119" fmla="*/ 2971800 h 3076575"/>
                  <a:gd name="connsiteX120" fmla="*/ 995362 w 4624387"/>
                  <a:gd name="connsiteY120" fmla="*/ 3038475 h 3076575"/>
                  <a:gd name="connsiteX121" fmla="*/ 919162 w 4624387"/>
                  <a:gd name="connsiteY121" fmla="*/ 3014662 h 3076575"/>
                  <a:gd name="connsiteX122" fmla="*/ 871537 w 4624387"/>
                  <a:gd name="connsiteY122" fmla="*/ 3043237 h 3076575"/>
                  <a:gd name="connsiteX123" fmla="*/ 795337 w 4624387"/>
                  <a:gd name="connsiteY123" fmla="*/ 3019425 h 3076575"/>
                  <a:gd name="connsiteX124" fmla="*/ 747712 w 4624387"/>
                  <a:gd name="connsiteY124" fmla="*/ 2947987 h 3076575"/>
                  <a:gd name="connsiteX125" fmla="*/ 676274 w 4624387"/>
                  <a:gd name="connsiteY125" fmla="*/ 2914650 h 3076575"/>
                  <a:gd name="connsiteX126" fmla="*/ 657224 w 4624387"/>
                  <a:gd name="connsiteY126" fmla="*/ 2871787 h 3076575"/>
                  <a:gd name="connsiteX127" fmla="*/ 604837 w 4624387"/>
                  <a:gd name="connsiteY127" fmla="*/ 2871787 h 3076575"/>
                  <a:gd name="connsiteX128" fmla="*/ 495299 w 4624387"/>
                  <a:gd name="connsiteY128" fmla="*/ 2700337 h 3076575"/>
                  <a:gd name="connsiteX129" fmla="*/ 357187 w 4624387"/>
                  <a:gd name="connsiteY129" fmla="*/ 2647950 h 3076575"/>
                  <a:gd name="connsiteX130" fmla="*/ 219074 w 4624387"/>
                  <a:gd name="connsiteY130" fmla="*/ 2447925 h 3076575"/>
                  <a:gd name="connsiteX131" fmla="*/ 228599 w 4624387"/>
                  <a:gd name="connsiteY131" fmla="*/ 2400300 h 3076575"/>
                  <a:gd name="connsiteX132" fmla="*/ 176212 w 4624387"/>
                  <a:gd name="connsiteY132" fmla="*/ 2362200 h 3076575"/>
                  <a:gd name="connsiteX133" fmla="*/ 157162 w 4624387"/>
                  <a:gd name="connsiteY133" fmla="*/ 2324100 h 3076575"/>
                  <a:gd name="connsiteX134" fmla="*/ 119062 w 4624387"/>
                  <a:gd name="connsiteY134" fmla="*/ 2290762 h 3076575"/>
                  <a:gd name="connsiteX135" fmla="*/ 61912 w 4624387"/>
                  <a:gd name="connsiteY135" fmla="*/ 2214562 h 3076575"/>
                  <a:gd name="connsiteX136" fmla="*/ 0 w 4624387"/>
                  <a:gd name="connsiteY136" fmla="*/ 2128837 h 3076575"/>
                  <a:gd name="connsiteX137" fmla="*/ 85724 w 4624387"/>
                  <a:gd name="connsiteY137" fmla="*/ 2100262 h 3076575"/>
                  <a:gd name="connsiteX138" fmla="*/ 100012 w 4624387"/>
                  <a:gd name="connsiteY138" fmla="*/ 2095500 h 3076575"/>
                  <a:gd name="connsiteX139" fmla="*/ 176212 w 4624387"/>
                  <a:gd name="connsiteY139" fmla="*/ 2109787 h 3076575"/>
                  <a:gd name="connsiteX140" fmla="*/ 276224 w 4624387"/>
                  <a:gd name="connsiteY140" fmla="*/ 2119312 h 3076575"/>
                  <a:gd name="connsiteX141" fmla="*/ 338137 w 4624387"/>
                  <a:gd name="connsiteY141" fmla="*/ 2224087 h 3076575"/>
                  <a:gd name="connsiteX142" fmla="*/ 476249 w 4624387"/>
                  <a:gd name="connsiteY142" fmla="*/ 2219325 h 3076575"/>
                  <a:gd name="connsiteX143" fmla="*/ 500062 w 4624387"/>
                  <a:gd name="connsiteY143" fmla="*/ 2185987 h 3076575"/>
                  <a:gd name="connsiteX144" fmla="*/ 552449 w 4624387"/>
                  <a:gd name="connsiteY144" fmla="*/ 2124075 h 3076575"/>
                  <a:gd name="connsiteX145" fmla="*/ 604837 w 4624387"/>
                  <a:gd name="connsiteY145" fmla="*/ 2047875 h 3076575"/>
                  <a:gd name="connsiteX146" fmla="*/ 619124 w 4624387"/>
                  <a:gd name="connsiteY146" fmla="*/ 1990725 h 3076575"/>
                  <a:gd name="connsiteX147" fmla="*/ 719137 w 4624387"/>
                  <a:gd name="connsiteY147" fmla="*/ 1966912 h 3076575"/>
                  <a:gd name="connsiteX148" fmla="*/ 790574 w 4624387"/>
                  <a:gd name="connsiteY148" fmla="*/ 1990725 h 3076575"/>
                  <a:gd name="connsiteX149" fmla="*/ 904874 w 4624387"/>
                  <a:gd name="connsiteY149" fmla="*/ 1985962 h 3076575"/>
                  <a:gd name="connsiteX150" fmla="*/ 919162 w 4624387"/>
                  <a:gd name="connsiteY150" fmla="*/ 1938337 h 3076575"/>
                  <a:gd name="connsiteX151" fmla="*/ 800100 w 4624387"/>
                  <a:gd name="connsiteY151" fmla="*/ 1909762 h 3076575"/>
                  <a:gd name="connsiteX152" fmla="*/ 819149 w 4624387"/>
                  <a:gd name="connsiteY152" fmla="*/ 1647825 h 3076575"/>
                  <a:gd name="connsiteX153" fmla="*/ 847724 w 4624387"/>
                  <a:gd name="connsiteY153" fmla="*/ 1533525 h 3076575"/>
                  <a:gd name="connsiteX154" fmla="*/ 800099 w 4624387"/>
                  <a:gd name="connsiteY154" fmla="*/ 1343025 h 3076575"/>
                  <a:gd name="connsiteX155" fmla="*/ 776287 w 4624387"/>
                  <a:gd name="connsiteY155" fmla="*/ 1257300 h 3076575"/>
                  <a:gd name="connsiteX156" fmla="*/ 804862 w 4624387"/>
                  <a:gd name="connsiteY156" fmla="*/ 1147762 h 3076575"/>
                  <a:gd name="connsiteX157" fmla="*/ 842962 w 4624387"/>
                  <a:gd name="connsiteY157" fmla="*/ 1100137 h 3076575"/>
                  <a:gd name="connsiteX158" fmla="*/ 733424 w 4624387"/>
                  <a:gd name="connsiteY158" fmla="*/ 1014412 h 3076575"/>
                  <a:gd name="connsiteX159" fmla="*/ 647700 w 4624387"/>
                  <a:gd name="connsiteY159" fmla="*/ 933450 h 3076575"/>
                  <a:gd name="connsiteX160" fmla="*/ 581024 w 4624387"/>
                  <a:gd name="connsiteY160" fmla="*/ 852487 h 3076575"/>
                  <a:gd name="connsiteX161" fmla="*/ 533399 w 4624387"/>
                  <a:gd name="connsiteY161" fmla="*/ 800100 h 3076575"/>
                  <a:gd name="connsiteX162" fmla="*/ 600074 w 4624387"/>
                  <a:gd name="connsiteY162" fmla="*/ 757237 h 3076575"/>
                  <a:gd name="connsiteX163" fmla="*/ 642937 w 4624387"/>
                  <a:gd name="connsiteY163" fmla="*/ 657225 h 3076575"/>
                  <a:gd name="connsiteX164" fmla="*/ 695324 w 4624387"/>
                  <a:gd name="connsiteY164" fmla="*/ 619125 h 3076575"/>
                  <a:gd name="connsiteX165" fmla="*/ 757237 w 4624387"/>
                  <a:gd name="connsiteY165" fmla="*/ 595312 h 3076575"/>
                  <a:gd name="connsiteX166" fmla="*/ 885824 w 4624387"/>
                  <a:gd name="connsiteY166" fmla="*/ 590550 h 3076575"/>
                  <a:gd name="connsiteX167" fmla="*/ 1071562 w 4624387"/>
                  <a:gd name="connsiteY167" fmla="*/ 495300 h 3076575"/>
                  <a:gd name="connsiteX0" fmla="*/ 1071562 w 4624387"/>
                  <a:gd name="connsiteY0" fmla="*/ 495300 h 3076575"/>
                  <a:gd name="connsiteX1" fmla="*/ 1138237 w 4624387"/>
                  <a:gd name="connsiteY1" fmla="*/ 504825 h 3076575"/>
                  <a:gd name="connsiteX2" fmla="*/ 1166812 w 4624387"/>
                  <a:gd name="connsiteY2" fmla="*/ 471487 h 3076575"/>
                  <a:gd name="connsiteX3" fmla="*/ 1166812 w 4624387"/>
                  <a:gd name="connsiteY3" fmla="*/ 447675 h 3076575"/>
                  <a:gd name="connsiteX4" fmla="*/ 1209674 w 4624387"/>
                  <a:gd name="connsiteY4" fmla="*/ 495300 h 3076575"/>
                  <a:gd name="connsiteX5" fmla="*/ 1271587 w 4624387"/>
                  <a:gd name="connsiteY5" fmla="*/ 514350 h 3076575"/>
                  <a:gd name="connsiteX6" fmla="*/ 1328737 w 4624387"/>
                  <a:gd name="connsiteY6" fmla="*/ 566737 h 3076575"/>
                  <a:gd name="connsiteX7" fmla="*/ 1562099 w 4624387"/>
                  <a:gd name="connsiteY7" fmla="*/ 914400 h 3076575"/>
                  <a:gd name="connsiteX8" fmla="*/ 1847849 w 4624387"/>
                  <a:gd name="connsiteY8" fmla="*/ 1209675 h 3076575"/>
                  <a:gd name="connsiteX9" fmla="*/ 1952624 w 4624387"/>
                  <a:gd name="connsiteY9" fmla="*/ 1290637 h 3076575"/>
                  <a:gd name="connsiteX10" fmla="*/ 2019299 w 4624387"/>
                  <a:gd name="connsiteY10" fmla="*/ 1290637 h 3076575"/>
                  <a:gd name="connsiteX11" fmla="*/ 2376487 w 4624387"/>
                  <a:gd name="connsiteY11" fmla="*/ 1481137 h 3076575"/>
                  <a:gd name="connsiteX12" fmla="*/ 2566987 w 4624387"/>
                  <a:gd name="connsiteY12" fmla="*/ 1376362 h 3076575"/>
                  <a:gd name="connsiteX13" fmla="*/ 2614612 w 4624387"/>
                  <a:gd name="connsiteY13" fmla="*/ 1404937 h 3076575"/>
                  <a:gd name="connsiteX14" fmla="*/ 2705099 w 4624387"/>
                  <a:gd name="connsiteY14" fmla="*/ 1338262 h 3076575"/>
                  <a:gd name="connsiteX15" fmla="*/ 2771774 w 4624387"/>
                  <a:gd name="connsiteY15" fmla="*/ 1190625 h 3076575"/>
                  <a:gd name="connsiteX16" fmla="*/ 2709862 w 4624387"/>
                  <a:gd name="connsiteY16" fmla="*/ 1028700 h 3076575"/>
                  <a:gd name="connsiteX17" fmla="*/ 2643187 w 4624387"/>
                  <a:gd name="connsiteY17" fmla="*/ 966787 h 3076575"/>
                  <a:gd name="connsiteX18" fmla="*/ 2671762 w 4624387"/>
                  <a:gd name="connsiteY18" fmla="*/ 952500 h 3076575"/>
                  <a:gd name="connsiteX19" fmla="*/ 2757487 w 4624387"/>
                  <a:gd name="connsiteY19" fmla="*/ 995362 h 3076575"/>
                  <a:gd name="connsiteX20" fmla="*/ 2852737 w 4624387"/>
                  <a:gd name="connsiteY20" fmla="*/ 1004887 h 3076575"/>
                  <a:gd name="connsiteX21" fmla="*/ 2867024 w 4624387"/>
                  <a:gd name="connsiteY21" fmla="*/ 938212 h 3076575"/>
                  <a:gd name="connsiteX22" fmla="*/ 2886074 w 4624387"/>
                  <a:gd name="connsiteY22" fmla="*/ 938212 h 3076575"/>
                  <a:gd name="connsiteX23" fmla="*/ 2924174 w 4624387"/>
                  <a:gd name="connsiteY23" fmla="*/ 900112 h 3076575"/>
                  <a:gd name="connsiteX24" fmla="*/ 3033712 w 4624387"/>
                  <a:gd name="connsiteY24" fmla="*/ 895350 h 3076575"/>
                  <a:gd name="connsiteX25" fmla="*/ 3071812 w 4624387"/>
                  <a:gd name="connsiteY25" fmla="*/ 819150 h 3076575"/>
                  <a:gd name="connsiteX26" fmla="*/ 3071812 w 4624387"/>
                  <a:gd name="connsiteY26" fmla="*/ 738187 h 3076575"/>
                  <a:gd name="connsiteX27" fmla="*/ 3014662 w 4624387"/>
                  <a:gd name="connsiteY27" fmla="*/ 652462 h 3076575"/>
                  <a:gd name="connsiteX28" fmla="*/ 3062287 w 4624387"/>
                  <a:gd name="connsiteY28" fmla="*/ 647700 h 3076575"/>
                  <a:gd name="connsiteX29" fmla="*/ 3114674 w 4624387"/>
                  <a:gd name="connsiteY29" fmla="*/ 461962 h 3076575"/>
                  <a:gd name="connsiteX30" fmla="*/ 3105149 w 4624387"/>
                  <a:gd name="connsiteY30" fmla="*/ 400050 h 3076575"/>
                  <a:gd name="connsiteX31" fmla="*/ 3267074 w 4624387"/>
                  <a:gd name="connsiteY31" fmla="*/ 400050 h 3076575"/>
                  <a:gd name="connsiteX32" fmla="*/ 3395662 w 4624387"/>
                  <a:gd name="connsiteY32" fmla="*/ 338137 h 3076575"/>
                  <a:gd name="connsiteX33" fmla="*/ 3519487 w 4624387"/>
                  <a:gd name="connsiteY33" fmla="*/ 319087 h 3076575"/>
                  <a:gd name="connsiteX34" fmla="*/ 3605212 w 4624387"/>
                  <a:gd name="connsiteY34" fmla="*/ 285750 h 3076575"/>
                  <a:gd name="connsiteX35" fmla="*/ 3567112 w 4624387"/>
                  <a:gd name="connsiteY35" fmla="*/ 200025 h 3076575"/>
                  <a:gd name="connsiteX36" fmla="*/ 3576637 w 4624387"/>
                  <a:gd name="connsiteY36" fmla="*/ 133350 h 3076575"/>
                  <a:gd name="connsiteX37" fmla="*/ 3538537 w 4624387"/>
                  <a:gd name="connsiteY37" fmla="*/ 66675 h 3076575"/>
                  <a:gd name="connsiteX38" fmla="*/ 3557587 w 4624387"/>
                  <a:gd name="connsiteY38" fmla="*/ 0 h 3076575"/>
                  <a:gd name="connsiteX39" fmla="*/ 3590924 w 4624387"/>
                  <a:gd name="connsiteY39" fmla="*/ 19050 h 3076575"/>
                  <a:gd name="connsiteX40" fmla="*/ 3614737 w 4624387"/>
                  <a:gd name="connsiteY40" fmla="*/ 100012 h 3076575"/>
                  <a:gd name="connsiteX41" fmla="*/ 3681412 w 4624387"/>
                  <a:gd name="connsiteY41" fmla="*/ 152400 h 3076575"/>
                  <a:gd name="connsiteX42" fmla="*/ 3709987 w 4624387"/>
                  <a:gd name="connsiteY42" fmla="*/ 114300 h 3076575"/>
                  <a:gd name="connsiteX43" fmla="*/ 3776662 w 4624387"/>
                  <a:gd name="connsiteY43" fmla="*/ 90487 h 3076575"/>
                  <a:gd name="connsiteX44" fmla="*/ 3810000 w 4624387"/>
                  <a:gd name="connsiteY44" fmla="*/ 128588 h 3076575"/>
                  <a:gd name="connsiteX45" fmla="*/ 3857624 w 4624387"/>
                  <a:gd name="connsiteY45" fmla="*/ 104774 h 3076575"/>
                  <a:gd name="connsiteX46" fmla="*/ 3886200 w 4624387"/>
                  <a:gd name="connsiteY46" fmla="*/ 142874 h 3076575"/>
                  <a:gd name="connsiteX47" fmla="*/ 3895724 w 4624387"/>
                  <a:gd name="connsiteY47" fmla="*/ 166687 h 3076575"/>
                  <a:gd name="connsiteX48" fmla="*/ 3971924 w 4624387"/>
                  <a:gd name="connsiteY48" fmla="*/ 200025 h 3076575"/>
                  <a:gd name="connsiteX49" fmla="*/ 3924299 w 4624387"/>
                  <a:gd name="connsiteY49" fmla="*/ 228600 h 3076575"/>
                  <a:gd name="connsiteX50" fmla="*/ 3976687 w 4624387"/>
                  <a:gd name="connsiteY50" fmla="*/ 566737 h 3076575"/>
                  <a:gd name="connsiteX51" fmla="*/ 4052887 w 4624387"/>
                  <a:gd name="connsiteY51" fmla="*/ 628650 h 3076575"/>
                  <a:gd name="connsiteX52" fmla="*/ 4176712 w 4624387"/>
                  <a:gd name="connsiteY52" fmla="*/ 671512 h 3076575"/>
                  <a:gd name="connsiteX53" fmla="*/ 4210049 w 4624387"/>
                  <a:gd name="connsiteY53" fmla="*/ 695325 h 3076575"/>
                  <a:gd name="connsiteX54" fmla="*/ 4257674 w 4624387"/>
                  <a:gd name="connsiteY54" fmla="*/ 676275 h 3076575"/>
                  <a:gd name="connsiteX55" fmla="*/ 4352924 w 4624387"/>
                  <a:gd name="connsiteY55" fmla="*/ 733425 h 3076575"/>
                  <a:gd name="connsiteX56" fmla="*/ 4300537 w 4624387"/>
                  <a:gd name="connsiteY56" fmla="*/ 914400 h 3076575"/>
                  <a:gd name="connsiteX57" fmla="*/ 4319587 w 4624387"/>
                  <a:gd name="connsiteY57" fmla="*/ 1009650 h 3076575"/>
                  <a:gd name="connsiteX58" fmla="*/ 4362449 w 4624387"/>
                  <a:gd name="connsiteY58" fmla="*/ 1090612 h 3076575"/>
                  <a:gd name="connsiteX59" fmla="*/ 4386262 w 4624387"/>
                  <a:gd name="connsiteY59" fmla="*/ 1271587 h 3076575"/>
                  <a:gd name="connsiteX60" fmla="*/ 4376737 w 4624387"/>
                  <a:gd name="connsiteY60" fmla="*/ 1352550 h 3076575"/>
                  <a:gd name="connsiteX61" fmla="*/ 4433887 w 4624387"/>
                  <a:gd name="connsiteY61" fmla="*/ 1481137 h 3076575"/>
                  <a:gd name="connsiteX62" fmla="*/ 4505324 w 4624387"/>
                  <a:gd name="connsiteY62" fmla="*/ 1447800 h 3076575"/>
                  <a:gd name="connsiteX63" fmla="*/ 4591049 w 4624387"/>
                  <a:gd name="connsiteY63" fmla="*/ 1481137 h 3076575"/>
                  <a:gd name="connsiteX64" fmla="*/ 4624387 w 4624387"/>
                  <a:gd name="connsiteY64" fmla="*/ 1528762 h 3076575"/>
                  <a:gd name="connsiteX65" fmla="*/ 4467224 w 4624387"/>
                  <a:gd name="connsiteY65" fmla="*/ 1595437 h 3076575"/>
                  <a:gd name="connsiteX66" fmla="*/ 4429124 w 4624387"/>
                  <a:gd name="connsiteY66" fmla="*/ 1757362 h 3076575"/>
                  <a:gd name="connsiteX67" fmla="*/ 4386262 w 4624387"/>
                  <a:gd name="connsiteY67" fmla="*/ 1900237 h 3076575"/>
                  <a:gd name="connsiteX68" fmla="*/ 4410074 w 4624387"/>
                  <a:gd name="connsiteY68" fmla="*/ 1952625 h 3076575"/>
                  <a:gd name="connsiteX69" fmla="*/ 4438649 w 4624387"/>
                  <a:gd name="connsiteY69" fmla="*/ 2166937 h 3076575"/>
                  <a:gd name="connsiteX70" fmla="*/ 4529137 w 4624387"/>
                  <a:gd name="connsiteY70" fmla="*/ 2233612 h 3076575"/>
                  <a:gd name="connsiteX71" fmla="*/ 4567237 w 4624387"/>
                  <a:gd name="connsiteY71" fmla="*/ 2195512 h 3076575"/>
                  <a:gd name="connsiteX72" fmla="*/ 4495799 w 4624387"/>
                  <a:gd name="connsiteY72" fmla="*/ 2362200 h 3076575"/>
                  <a:gd name="connsiteX73" fmla="*/ 4510087 w 4624387"/>
                  <a:gd name="connsiteY73" fmla="*/ 2428875 h 3076575"/>
                  <a:gd name="connsiteX74" fmla="*/ 4510087 w 4624387"/>
                  <a:gd name="connsiteY74" fmla="*/ 2486025 h 3076575"/>
                  <a:gd name="connsiteX75" fmla="*/ 4452937 w 4624387"/>
                  <a:gd name="connsiteY75" fmla="*/ 2486025 h 3076575"/>
                  <a:gd name="connsiteX76" fmla="*/ 4362449 w 4624387"/>
                  <a:gd name="connsiteY76" fmla="*/ 2433637 h 3076575"/>
                  <a:gd name="connsiteX77" fmla="*/ 4267199 w 4624387"/>
                  <a:gd name="connsiteY77" fmla="*/ 2486025 h 3076575"/>
                  <a:gd name="connsiteX78" fmla="*/ 4224337 w 4624387"/>
                  <a:gd name="connsiteY78" fmla="*/ 2509837 h 3076575"/>
                  <a:gd name="connsiteX79" fmla="*/ 4224337 w 4624387"/>
                  <a:gd name="connsiteY79" fmla="*/ 2566987 h 3076575"/>
                  <a:gd name="connsiteX80" fmla="*/ 4238624 w 4624387"/>
                  <a:gd name="connsiteY80" fmla="*/ 2624137 h 3076575"/>
                  <a:gd name="connsiteX81" fmla="*/ 4238624 w 4624387"/>
                  <a:gd name="connsiteY81" fmla="*/ 2695575 h 3076575"/>
                  <a:gd name="connsiteX82" fmla="*/ 4262437 w 4624387"/>
                  <a:gd name="connsiteY82" fmla="*/ 2705100 h 3076575"/>
                  <a:gd name="connsiteX83" fmla="*/ 4262437 w 4624387"/>
                  <a:gd name="connsiteY83" fmla="*/ 2767012 h 3076575"/>
                  <a:gd name="connsiteX84" fmla="*/ 4190999 w 4624387"/>
                  <a:gd name="connsiteY84" fmla="*/ 2795587 h 3076575"/>
                  <a:gd name="connsiteX85" fmla="*/ 4057649 w 4624387"/>
                  <a:gd name="connsiteY85" fmla="*/ 2771775 h 3076575"/>
                  <a:gd name="connsiteX86" fmla="*/ 3971924 w 4624387"/>
                  <a:gd name="connsiteY86" fmla="*/ 2819400 h 3076575"/>
                  <a:gd name="connsiteX87" fmla="*/ 3971924 w 4624387"/>
                  <a:gd name="connsiteY87" fmla="*/ 2928937 h 3076575"/>
                  <a:gd name="connsiteX88" fmla="*/ 3876674 w 4624387"/>
                  <a:gd name="connsiteY88" fmla="*/ 2986087 h 3076575"/>
                  <a:gd name="connsiteX89" fmla="*/ 3790949 w 4624387"/>
                  <a:gd name="connsiteY89" fmla="*/ 2976562 h 3076575"/>
                  <a:gd name="connsiteX90" fmla="*/ 3719512 w 4624387"/>
                  <a:gd name="connsiteY90" fmla="*/ 3024187 h 3076575"/>
                  <a:gd name="connsiteX91" fmla="*/ 3686174 w 4624387"/>
                  <a:gd name="connsiteY91" fmla="*/ 3043237 h 3076575"/>
                  <a:gd name="connsiteX92" fmla="*/ 3552824 w 4624387"/>
                  <a:gd name="connsiteY92" fmla="*/ 3033712 h 3076575"/>
                  <a:gd name="connsiteX93" fmla="*/ 3548062 w 4624387"/>
                  <a:gd name="connsiteY93" fmla="*/ 3057525 h 3076575"/>
                  <a:gd name="connsiteX94" fmla="*/ 3343274 w 4624387"/>
                  <a:gd name="connsiteY94" fmla="*/ 3076575 h 3076575"/>
                  <a:gd name="connsiteX95" fmla="*/ 3295649 w 4624387"/>
                  <a:gd name="connsiteY95" fmla="*/ 3000375 h 3076575"/>
                  <a:gd name="connsiteX96" fmla="*/ 3448049 w 4624387"/>
                  <a:gd name="connsiteY96" fmla="*/ 3028950 h 3076575"/>
                  <a:gd name="connsiteX97" fmla="*/ 3462337 w 4624387"/>
                  <a:gd name="connsiteY97" fmla="*/ 2976562 h 3076575"/>
                  <a:gd name="connsiteX98" fmla="*/ 3338512 w 4624387"/>
                  <a:gd name="connsiteY98" fmla="*/ 2957512 h 3076575"/>
                  <a:gd name="connsiteX99" fmla="*/ 3348037 w 4624387"/>
                  <a:gd name="connsiteY99" fmla="*/ 2928937 h 3076575"/>
                  <a:gd name="connsiteX100" fmla="*/ 3400424 w 4624387"/>
                  <a:gd name="connsiteY100" fmla="*/ 2943225 h 3076575"/>
                  <a:gd name="connsiteX101" fmla="*/ 3495674 w 4624387"/>
                  <a:gd name="connsiteY101" fmla="*/ 2957512 h 3076575"/>
                  <a:gd name="connsiteX102" fmla="*/ 3452812 w 4624387"/>
                  <a:gd name="connsiteY102" fmla="*/ 2747962 h 3076575"/>
                  <a:gd name="connsiteX103" fmla="*/ 3433762 w 4624387"/>
                  <a:gd name="connsiteY103" fmla="*/ 2609850 h 3076575"/>
                  <a:gd name="connsiteX104" fmla="*/ 3348037 w 4624387"/>
                  <a:gd name="connsiteY104" fmla="*/ 2590800 h 3076575"/>
                  <a:gd name="connsiteX105" fmla="*/ 3081337 w 4624387"/>
                  <a:gd name="connsiteY105" fmla="*/ 2495550 h 3076575"/>
                  <a:gd name="connsiteX106" fmla="*/ 2986087 w 4624387"/>
                  <a:gd name="connsiteY106" fmla="*/ 2371725 h 3076575"/>
                  <a:gd name="connsiteX107" fmla="*/ 2957512 w 4624387"/>
                  <a:gd name="connsiteY107" fmla="*/ 2338387 h 3076575"/>
                  <a:gd name="connsiteX108" fmla="*/ 2833687 w 4624387"/>
                  <a:gd name="connsiteY108" fmla="*/ 2243137 h 3076575"/>
                  <a:gd name="connsiteX109" fmla="*/ 2776537 w 4624387"/>
                  <a:gd name="connsiteY109" fmla="*/ 2209800 h 3076575"/>
                  <a:gd name="connsiteX110" fmla="*/ 2757487 w 4624387"/>
                  <a:gd name="connsiteY110" fmla="*/ 2147887 h 3076575"/>
                  <a:gd name="connsiteX111" fmla="*/ 2700337 w 4624387"/>
                  <a:gd name="connsiteY111" fmla="*/ 2195512 h 3076575"/>
                  <a:gd name="connsiteX112" fmla="*/ 2438399 w 4624387"/>
                  <a:gd name="connsiteY112" fmla="*/ 2162175 h 3076575"/>
                  <a:gd name="connsiteX113" fmla="*/ 2166937 w 4624387"/>
                  <a:gd name="connsiteY113" fmla="*/ 2200275 h 3076575"/>
                  <a:gd name="connsiteX114" fmla="*/ 2105024 w 4624387"/>
                  <a:gd name="connsiteY114" fmla="*/ 2205037 h 3076575"/>
                  <a:gd name="connsiteX115" fmla="*/ 1785937 w 4624387"/>
                  <a:gd name="connsiteY115" fmla="*/ 2295525 h 3076575"/>
                  <a:gd name="connsiteX116" fmla="*/ 1685924 w 4624387"/>
                  <a:gd name="connsiteY116" fmla="*/ 2305050 h 3076575"/>
                  <a:gd name="connsiteX117" fmla="*/ 1562100 w 4624387"/>
                  <a:gd name="connsiteY117" fmla="*/ 2395537 h 3076575"/>
                  <a:gd name="connsiteX118" fmla="*/ 1481136 w 4624387"/>
                  <a:gd name="connsiteY118" fmla="*/ 2466975 h 3076575"/>
                  <a:gd name="connsiteX119" fmla="*/ 1233487 w 4624387"/>
                  <a:gd name="connsiteY119" fmla="*/ 2714625 h 3076575"/>
                  <a:gd name="connsiteX120" fmla="*/ 1090612 w 4624387"/>
                  <a:gd name="connsiteY120" fmla="*/ 2971800 h 3076575"/>
                  <a:gd name="connsiteX121" fmla="*/ 995362 w 4624387"/>
                  <a:gd name="connsiteY121" fmla="*/ 3038475 h 3076575"/>
                  <a:gd name="connsiteX122" fmla="*/ 919162 w 4624387"/>
                  <a:gd name="connsiteY122" fmla="*/ 3014662 h 3076575"/>
                  <a:gd name="connsiteX123" fmla="*/ 871537 w 4624387"/>
                  <a:gd name="connsiteY123" fmla="*/ 3043237 h 3076575"/>
                  <a:gd name="connsiteX124" fmla="*/ 795337 w 4624387"/>
                  <a:gd name="connsiteY124" fmla="*/ 3019425 h 3076575"/>
                  <a:gd name="connsiteX125" fmla="*/ 747712 w 4624387"/>
                  <a:gd name="connsiteY125" fmla="*/ 2947987 h 3076575"/>
                  <a:gd name="connsiteX126" fmla="*/ 676274 w 4624387"/>
                  <a:gd name="connsiteY126" fmla="*/ 2914650 h 3076575"/>
                  <a:gd name="connsiteX127" fmla="*/ 657224 w 4624387"/>
                  <a:gd name="connsiteY127" fmla="*/ 2871787 h 3076575"/>
                  <a:gd name="connsiteX128" fmla="*/ 604837 w 4624387"/>
                  <a:gd name="connsiteY128" fmla="*/ 2871787 h 3076575"/>
                  <a:gd name="connsiteX129" fmla="*/ 495299 w 4624387"/>
                  <a:gd name="connsiteY129" fmla="*/ 2700337 h 3076575"/>
                  <a:gd name="connsiteX130" fmla="*/ 357187 w 4624387"/>
                  <a:gd name="connsiteY130" fmla="*/ 2647950 h 3076575"/>
                  <a:gd name="connsiteX131" fmla="*/ 219074 w 4624387"/>
                  <a:gd name="connsiteY131" fmla="*/ 2447925 h 3076575"/>
                  <a:gd name="connsiteX132" fmla="*/ 228599 w 4624387"/>
                  <a:gd name="connsiteY132" fmla="*/ 2400300 h 3076575"/>
                  <a:gd name="connsiteX133" fmla="*/ 176212 w 4624387"/>
                  <a:gd name="connsiteY133" fmla="*/ 2362200 h 3076575"/>
                  <a:gd name="connsiteX134" fmla="*/ 157162 w 4624387"/>
                  <a:gd name="connsiteY134" fmla="*/ 2324100 h 3076575"/>
                  <a:gd name="connsiteX135" fmla="*/ 119062 w 4624387"/>
                  <a:gd name="connsiteY135" fmla="*/ 2290762 h 3076575"/>
                  <a:gd name="connsiteX136" fmla="*/ 61912 w 4624387"/>
                  <a:gd name="connsiteY136" fmla="*/ 2214562 h 3076575"/>
                  <a:gd name="connsiteX137" fmla="*/ 0 w 4624387"/>
                  <a:gd name="connsiteY137" fmla="*/ 2128837 h 3076575"/>
                  <a:gd name="connsiteX138" fmla="*/ 85724 w 4624387"/>
                  <a:gd name="connsiteY138" fmla="*/ 2100262 h 3076575"/>
                  <a:gd name="connsiteX139" fmla="*/ 100012 w 4624387"/>
                  <a:gd name="connsiteY139" fmla="*/ 2095500 h 3076575"/>
                  <a:gd name="connsiteX140" fmla="*/ 176212 w 4624387"/>
                  <a:gd name="connsiteY140" fmla="*/ 2109787 h 3076575"/>
                  <a:gd name="connsiteX141" fmla="*/ 276224 w 4624387"/>
                  <a:gd name="connsiteY141" fmla="*/ 2119312 h 3076575"/>
                  <a:gd name="connsiteX142" fmla="*/ 338137 w 4624387"/>
                  <a:gd name="connsiteY142" fmla="*/ 2224087 h 3076575"/>
                  <a:gd name="connsiteX143" fmla="*/ 476249 w 4624387"/>
                  <a:gd name="connsiteY143" fmla="*/ 2219325 h 3076575"/>
                  <a:gd name="connsiteX144" fmla="*/ 500062 w 4624387"/>
                  <a:gd name="connsiteY144" fmla="*/ 2185987 h 3076575"/>
                  <a:gd name="connsiteX145" fmla="*/ 552449 w 4624387"/>
                  <a:gd name="connsiteY145" fmla="*/ 2124075 h 3076575"/>
                  <a:gd name="connsiteX146" fmla="*/ 604837 w 4624387"/>
                  <a:gd name="connsiteY146" fmla="*/ 2047875 h 3076575"/>
                  <a:gd name="connsiteX147" fmla="*/ 619124 w 4624387"/>
                  <a:gd name="connsiteY147" fmla="*/ 1990725 h 3076575"/>
                  <a:gd name="connsiteX148" fmla="*/ 719137 w 4624387"/>
                  <a:gd name="connsiteY148" fmla="*/ 1966912 h 3076575"/>
                  <a:gd name="connsiteX149" fmla="*/ 790574 w 4624387"/>
                  <a:gd name="connsiteY149" fmla="*/ 1990725 h 3076575"/>
                  <a:gd name="connsiteX150" fmla="*/ 904874 w 4624387"/>
                  <a:gd name="connsiteY150" fmla="*/ 1985962 h 3076575"/>
                  <a:gd name="connsiteX151" fmla="*/ 919162 w 4624387"/>
                  <a:gd name="connsiteY151" fmla="*/ 1938337 h 3076575"/>
                  <a:gd name="connsiteX152" fmla="*/ 800100 w 4624387"/>
                  <a:gd name="connsiteY152" fmla="*/ 1909762 h 3076575"/>
                  <a:gd name="connsiteX153" fmla="*/ 819149 w 4624387"/>
                  <a:gd name="connsiteY153" fmla="*/ 1647825 h 3076575"/>
                  <a:gd name="connsiteX154" fmla="*/ 847724 w 4624387"/>
                  <a:gd name="connsiteY154" fmla="*/ 1533525 h 3076575"/>
                  <a:gd name="connsiteX155" fmla="*/ 800099 w 4624387"/>
                  <a:gd name="connsiteY155" fmla="*/ 1343025 h 3076575"/>
                  <a:gd name="connsiteX156" fmla="*/ 776287 w 4624387"/>
                  <a:gd name="connsiteY156" fmla="*/ 1257300 h 3076575"/>
                  <a:gd name="connsiteX157" fmla="*/ 804862 w 4624387"/>
                  <a:gd name="connsiteY157" fmla="*/ 1147762 h 3076575"/>
                  <a:gd name="connsiteX158" fmla="*/ 842962 w 4624387"/>
                  <a:gd name="connsiteY158" fmla="*/ 1100137 h 3076575"/>
                  <a:gd name="connsiteX159" fmla="*/ 733424 w 4624387"/>
                  <a:gd name="connsiteY159" fmla="*/ 1014412 h 3076575"/>
                  <a:gd name="connsiteX160" fmla="*/ 647700 w 4624387"/>
                  <a:gd name="connsiteY160" fmla="*/ 933450 h 3076575"/>
                  <a:gd name="connsiteX161" fmla="*/ 581024 w 4624387"/>
                  <a:gd name="connsiteY161" fmla="*/ 852487 h 3076575"/>
                  <a:gd name="connsiteX162" fmla="*/ 533399 w 4624387"/>
                  <a:gd name="connsiteY162" fmla="*/ 800100 h 3076575"/>
                  <a:gd name="connsiteX163" fmla="*/ 600074 w 4624387"/>
                  <a:gd name="connsiteY163" fmla="*/ 757237 h 3076575"/>
                  <a:gd name="connsiteX164" fmla="*/ 642937 w 4624387"/>
                  <a:gd name="connsiteY164" fmla="*/ 657225 h 3076575"/>
                  <a:gd name="connsiteX165" fmla="*/ 695324 w 4624387"/>
                  <a:gd name="connsiteY165" fmla="*/ 619125 h 3076575"/>
                  <a:gd name="connsiteX166" fmla="*/ 757237 w 4624387"/>
                  <a:gd name="connsiteY166" fmla="*/ 595312 h 3076575"/>
                  <a:gd name="connsiteX167" fmla="*/ 885824 w 4624387"/>
                  <a:gd name="connsiteY167" fmla="*/ 590550 h 3076575"/>
                  <a:gd name="connsiteX168" fmla="*/ 1071562 w 4624387"/>
                  <a:gd name="connsiteY168" fmla="*/ 495300 h 307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4624387" h="3076575">
                    <a:moveTo>
                      <a:pt x="1071562" y="495300"/>
                    </a:moveTo>
                    <a:lnTo>
                      <a:pt x="1138237" y="504825"/>
                    </a:lnTo>
                    <a:lnTo>
                      <a:pt x="1166812" y="471487"/>
                    </a:lnTo>
                    <a:lnTo>
                      <a:pt x="1166812" y="447675"/>
                    </a:lnTo>
                    <a:lnTo>
                      <a:pt x="1209674" y="495300"/>
                    </a:lnTo>
                    <a:lnTo>
                      <a:pt x="1271587" y="514350"/>
                    </a:lnTo>
                    <a:lnTo>
                      <a:pt x="1328737" y="566737"/>
                    </a:lnTo>
                    <a:cubicBezTo>
                      <a:pt x="1414462" y="673100"/>
                      <a:pt x="1476374" y="808037"/>
                      <a:pt x="1562099" y="914400"/>
                    </a:cubicBezTo>
                    <a:lnTo>
                      <a:pt x="1847849" y="1209675"/>
                    </a:lnTo>
                    <a:lnTo>
                      <a:pt x="1952624" y="1290637"/>
                    </a:lnTo>
                    <a:lnTo>
                      <a:pt x="2019299" y="1290637"/>
                    </a:lnTo>
                    <a:lnTo>
                      <a:pt x="2376487" y="1481137"/>
                    </a:lnTo>
                    <a:lnTo>
                      <a:pt x="2566987" y="1376362"/>
                    </a:lnTo>
                    <a:lnTo>
                      <a:pt x="2614612" y="1404937"/>
                    </a:lnTo>
                    <a:lnTo>
                      <a:pt x="2705099" y="1338262"/>
                    </a:lnTo>
                    <a:lnTo>
                      <a:pt x="2771774" y="1190625"/>
                    </a:lnTo>
                    <a:lnTo>
                      <a:pt x="2709862" y="1028700"/>
                    </a:lnTo>
                    <a:lnTo>
                      <a:pt x="2643187" y="966787"/>
                    </a:lnTo>
                    <a:lnTo>
                      <a:pt x="2671762" y="952500"/>
                    </a:lnTo>
                    <a:lnTo>
                      <a:pt x="2757487" y="995362"/>
                    </a:lnTo>
                    <a:lnTo>
                      <a:pt x="2852737" y="1004887"/>
                    </a:lnTo>
                    <a:lnTo>
                      <a:pt x="2867024" y="938212"/>
                    </a:lnTo>
                    <a:lnTo>
                      <a:pt x="2886074" y="938212"/>
                    </a:lnTo>
                    <a:lnTo>
                      <a:pt x="2924174" y="900112"/>
                    </a:lnTo>
                    <a:lnTo>
                      <a:pt x="3033712" y="895350"/>
                    </a:lnTo>
                    <a:lnTo>
                      <a:pt x="3071812" y="819150"/>
                    </a:lnTo>
                    <a:lnTo>
                      <a:pt x="3071812" y="738187"/>
                    </a:lnTo>
                    <a:lnTo>
                      <a:pt x="3014662" y="652462"/>
                    </a:lnTo>
                    <a:lnTo>
                      <a:pt x="3062287" y="647700"/>
                    </a:lnTo>
                    <a:lnTo>
                      <a:pt x="3114674" y="461962"/>
                    </a:lnTo>
                    <a:lnTo>
                      <a:pt x="3105149" y="400050"/>
                    </a:lnTo>
                    <a:lnTo>
                      <a:pt x="3267074" y="400050"/>
                    </a:lnTo>
                    <a:lnTo>
                      <a:pt x="3395662" y="338137"/>
                    </a:lnTo>
                    <a:lnTo>
                      <a:pt x="3519487" y="319087"/>
                    </a:lnTo>
                    <a:lnTo>
                      <a:pt x="3605212" y="285750"/>
                    </a:lnTo>
                    <a:lnTo>
                      <a:pt x="3567112" y="200025"/>
                    </a:lnTo>
                    <a:lnTo>
                      <a:pt x="3576637" y="133350"/>
                    </a:lnTo>
                    <a:lnTo>
                      <a:pt x="3538537" y="66675"/>
                    </a:lnTo>
                    <a:lnTo>
                      <a:pt x="3557587" y="0"/>
                    </a:lnTo>
                    <a:lnTo>
                      <a:pt x="3590924" y="19050"/>
                    </a:lnTo>
                    <a:lnTo>
                      <a:pt x="3614737" y="100012"/>
                    </a:lnTo>
                    <a:lnTo>
                      <a:pt x="3681412" y="152400"/>
                    </a:lnTo>
                    <a:lnTo>
                      <a:pt x="3709987" y="114300"/>
                    </a:lnTo>
                    <a:lnTo>
                      <a:pt x="3776662" y="90487"/>
                    </a:lnTo>
                    <a:lnTo>
                      <a:pt x="3810000" y="128588"/>
                    </a:lnTo>
                    <a:lnTo>
                      <a:pt x="3857624" y="104774"/>
                    </a:lnTo>
                    <a:lnTo>
                      <a:pt x="3886200" y="142874"/>
                    </a:lnTo>
                    <a:lnTo>
                      <a:pt x="3895724" y="166687"/>
                    </a:lnTo>
                    <a:lnTo>
                      <a:pt x="3971924" y="200025"/>
                    </a:lnTo>
                    <a:lnTo>
                      <a:pt x="3924299" y="228600"/>
                    </a:lnTo>
                    <a:lnTo>
                      <a:pt x="3976687" y="566737"/>
                    </a:lnTo>
                    <a:lnTo>
                      <a:pt x="4052887" y="628650"/>
                    </a:lnTo>
                    <a:lnTo>
                      <a:pt x="4176712" y="671512"/>
                    </a:lnTo>
                    <a:lnTo>
                      <a:pt x="4210049" y="695325"/>
                    </a:lnTo>
                    <a:lnTo>
                      <a:pt x="4257674" y="676275"/>
                    </a:lnTo>
                    <a:lnTo>
                      <a:pt x="4352924" y="733425"/>
                    </a:lnTo>
                    <a:lnTo>
                      <a:pt x="4300537" y="914400"/>
                    </a:lnTo>
                    <a:lnTo>
                      <a:pt x="4319587" y="1009650"/>
                    </a:lnTo>
                    <a:lnTo>
                      <a:pt x="4362449" y="1090612"/>
                    </a:lnTo>
                    <a:lnTo>
                      <a:pt x="4386262" y="1271587"/>
                    </a:lnTo>
                    <a:lnTo>
                      <a:pt x="4376737" y="1352550"/>
                    </a:lnTo>
                    <a:lnTo>
                      <a:pt x="4433887" y="1481137"/>
                    </a:lnTo>
                    <a:lnTo>
                      <a:pt x="4505324" y="1447800"/>
                    </a:lnTo>
                    <a:lnTo>
                      <a:pt x="4591049" y="1481137"/>
                    </a:lnTo>
                    <a:lnTo>
                      <a:pt x="4624387" y="1528762"/>
                    </a:lnTo>
                    <a:lnTo>
                      <a:pt x="4467224" y="1595437"/>
                    </a:lnTo>
                    <a:lnTo>
                      <a:pt x="4429124" y="1757362"/>
                    </a:lnTo>
                    <a:lnTo>
                      <a:pt x="4386262" y="1900237"/>
                    </a:lnTo>
                    <a:cubicBezTo>
                      <a:pt x="4411616" y="1945875"/>
                      <a:pt x="4410074" y="1926756"/>
                      <a:pt x="4410074" y="1952625"/>
                    </a:cubicBezTo>
                    <a:lnTo>
                      <a:pt x="4438649" y="2166937"/>
                    </a:lnTo>
                    <a:lnTo>
                      <a:pt x="4529137" y="2233612"/>
                    </a:lnTo>
                    <a:lnTo>
                      <a:pt x="4567237" y="2195512"/>
                    </a:lnTo>
                    <a:lnTo>
                      <a:pt x="4495799" y="2362200"/>
                    </a:lnTo>
                    <a:lnTo>
                      <a:pt x="4510087" y="2428875"/>
                    </a:lnTo>
                    <a:lnTo>
                      <a:pt x="4510087" y="2486025"/>
                    </a:lnTo>
                    <a:lnTo>
                      <a:pt x="4452937" y="2486025"/>
                    </a:lnTo>
                    <a:lnTo>
                      <a:pt x="4362449" y="2433637"/>
                    </a:lnTo>
                    <a:lnTo>
                      <a:pt x="4267199" y="2486025"/>
                    </a:lnTo>
                    <a:lnTo>
                      <a:pt x="4224337" y="2509837"/>
                    </a:lnTo>
                    <a:lnTo>
                      <a:pt x="4224337" y="2566987"/>
                    </a:lnTo>
                    <a:lnTo>
                      <a:pt x="4238624" y="2624137"/>
                    </a:lnTo>
                    <a:lnTo>
                      <a:pt x="4238624" y="2695575"/>
                    </a:lnTo>
                    <a:lnTo>
                      <a:pt x="4262437" y="2705100"/>
                    </a:lnTo>
                    <a:lnTo>
                      <a:pt x="4262437" y="2767012"/>
                    </a:lnTo>
                    <a:lnTo>
                      <a:pt x="4190999" y="2795587"/>
                    </a:lnTo>
                    <a:lnTo>
                      <a:pt x="4057649" y="2771775"/>
                    </a:lnTo>
                    <a:lnTo>
                      <a:pt x="3971924" y="2819400"/>
                    </a:lnTo>
                    <a:lnTo>
                      <a:pt x="3971924" y="2928937"/>
                    </a:lnTo>
                    <a:lnTo>
                      <a:pt x="3876674" y="2986087"/>
                    </a:lnTo>
                    <a:lnTo>
                      <a:pt x="3790949" y="2976562"/>
                    </a:lnTo>
                    <a:lnTo>
                      <a:pt x="3719512" y="3024187"/>
                    </a:lnTo>
                    <a:lnTo>
                      <a:pt x="3686174" y="3043237"/>
                    </a:lnTo>
                    <a:lnTo>
                      <a:pt x="3552824" y="3033712"/>
                    </a:lnTo>
                    <a:lnTo>
                      <a:pt x="3548062" y="3057525"/>
                    </a:lnTo>
                    <a:lnTo>
                      <a:pt x="3343274" y="3076575"/>
                    </a:lnTo>
                    <a:lnTo>
                      <a:pt x="3295649" y="3000375"/>
                    </a:lnTo>
                    <a:lnTo>
                      <a:pt x="3448049" y="3028950"/>
                    </a:lnTo>
                    <a:lnTo>
                      <a:pt x="3462337" y="2976562"/>
                    </a:lnTo>
                    <a:lnTo>
                      <a:pt x="3338512" y="2957512"/>
                    </a:lnTo>
                    <a:lnTo>
                      <a:pt x="3348037" y="2928937"/>
                    </a:lnTo>
                    <a:cubicBezTo>
                      <a:pt x="3393911" y="2944229"/>
                      <a:pt x="3375839" y="2943225"/>
                      <a:pt x="3400424" y="2943225"/>
                    </a:cubicBezTo>
                    <a:lnTo>
                      <a:pt x="3495674" y="2957512"/>
                    </a:lnTo>
                    <a:lnTo>
                      <a:pt x="3452812" y="2747962"/>
                    </a:lnTo>
                    <a:lnTo>
                      <a:pt x="3433762" y="2609850"/>
                    </a:lnTo>
                    <a:lnTo>
                      <a:pt x="3348037" y="2590800"/>
                    </a:lnTo>
                    <a:lnTo>
                      <a:pt x="3081337" y="2495550"/>
                    </a:lnTo>
                    <a:lnTo>
                      <a:pt x="2986087" y="2371725"/>
                    </a:lnTo>
                    <a:lnTo>
                      <a:pt x="2957512" y="2338387"/>
                    </a:lnTo>
                    <a:lnTo>
                      <a:pt x="2833687" y="2243137"/>
                    </a:lnTo>
                    <a:lnTo>
                      <a:pt x="2776537" y="2209800"/>
                    </a:lnTo>
                    <a:lnTo>
                      <a:pt x="2757487" y="2147887"/>
                    </a:lnTo>
                    <a:lnTo>
                      <a:pt x="2700337" y="2195512"/>
                    </a:lnTo>
                    <a:lnTo>
                      <a:pt x="2438399" y="2162175"/>
                    </a:lnTo>
                    <a:lnTo>
                      <a:pt x="2166937" y="2200275"/>
                    </a:lnTo>
                    <a:cubicBezTo>
                      <a:pt x="2117763" y="2205738"/>
                      <a:pt x="2138450" y="2205037"/>
                      <a:pt x="2105024" y="2205037"/>
                    </a:cubicBezTo>
                    <a:lnTo>
                      <a:pt x="1785937" y="2295525"/>
                    </a:lnTo>
                    <a:cubicBezTo>
                      <a:pt x="1724478" y="2309182"/>
                      <a:pt x="1757710" y="2305050"/>
                      <a:pt x="1685924" y="2305050"/>
                    </a:cubicBezTo>
                    <a:lnTo>
                      <a:pt x="1562100" y="2395537"/>
                    </a:lnTo>
                    <a:cubicBezTo>
                      <a:pt x="1535112" y="2419350"/>
                      <a:pt x="1535905" y="2413794"/>
                      <a:pt x="1481136" y="2466975"/>
                    </a:cubicBezTo>
                    <a:cubicBezTo>
                      <a:pt x="1426367" y="2520156"/>
                      <a:pt x="1316037" y="2632075"/>
                      <a:pt x="1233487" y="2714625"/>
                    </a:cubicBezTo>
                    <a:lnTo>
                      <a:pt x="1090612" y="2971800"/>
                    </a:lnTo>
                    <a:lnTo>
                      <a:pt x="995362" y="3038475"/>
                    </a:lnTo>
                    <a:lnTo>
                      <a:pt x="919162" y="3014662"/>
                    </a:lnTo>
                    <a:lnTo>
                      <a:pt x="871537" y="3043237"/>
                    </a:lnTo>
                    <a:lnTo>
                      <a:pt x="795337" y="3019425"/>
                    </a:lnTo>
                    <a:lnTo>
                      <a:pt x="747712" y="2947987"/>
                    </a:lnTo>
                    <a:lnTo>
                      <a:pt x="676274" y="2914650"/>
                    </a:lnTo>
                    <a:lnTo>
                      <a:pt x="657224" y="2871787"/>
                    </a:lnTo>
                    <a:lnTo>
                      <a:pt x="604837" y="2871787"/>
                    </a:lnTo>
                    <a:lnTo>
                      <a:pt x="495299" y="2700337"/>
                    </a:lnTo>
                    <a:lnTo>
                      <a:pt x="357187" y="2647950"/>
                    </a:lnTo>
                    <a:lnTo>
                      <a:pt x="219074" y="2447925"/>
                    </a:lnTo>
                    <a:lnTo>
                      <a:pt x="228599" y="2400300"/>
                    </a:lnTo>
                    <a:lnTo>
                      <a:pt x="176212" y="2362200"/>
                    </a:lnTo>
                    <a:lnTo>
                      <a:pt x="157162" y="2324100"/>
                    </a:lnTo>
                    <a:lnTo>
                      <a:pt x="119062" y="2290762"/>
                    </a:lnTo>
                    <a:lnTo>
                      <a:pt x="61912" y="2214562"/>
                    </a:lnTo>
                    <a:lnTo>
                      <a:pt x="0" y="2128837"/>
                    </a:lnTo>
                    <a:cubicBezTo>
                      <a:pt x="14287" y="2127249"/>
                      <a:pt x="69055" y="2105818"/>
                      <a:pt x="85724" y="2100262"/>
                    </a:cubicBezTo>
                    <a:lnTo>
                      <a:pt x="100012" y="2095500"/>
                    </a:lnTo>
                    <a:lnTo>
                      <a:pt x="176212" y="2109787"/>
                    </a:lnTo>
                    <a:lnTo>
                      <a:pt x="276224" y="2119312"/>
                    </a:lnTo>
                    <a:lnTo>
                      <a:pt x="338137" y="2224087"/>
                    </a:lnTo>
                    <a:lnTo>
                      <a:pt x="476249" y="2219325"/>
                    </a:lnTo>
                    <a:lnTo>
                      <a:pt x="500062" y="2185987"/>
                    </a:lnTo>
                    <a:lnTo>
                      <a:pt x="552449" y="2124075"/>
                    </a:lnTo>
                    <a:lnTo>
                      <a:pt x="604837" y="2047875"/>
                    </a:lnTo>
                    <a:lnTo>
                      <a:pt x="619124" y="1990725"/>
                    </a:lnTo>
                    <a:lnTo>
                      <a:pt x="719137" y="1966912"/>
                    </a:lnTo>
                    <a:lnTo>
                      <a:pt x="790574" y="1990725"/>
                    </a:lnTo>
                    <a:lnTo>
                      <a:pt x="904874" y="1985962"/>
                    </a:lnTo>
                    <a:cubicBezTo>
                      <a:pt x="926305" y="1977231"/>
                      <a:pt x="914399" y="1954212"/>
                      <a:pt x="919162" y="1938337"/>
                    </a:cubicBezTo>
                    <a:lnTo>
                      <a:pt x="800100" y="1909762"/>
                    </a:lnTo>
                    <a:cubicBezTo>
                      <a:pt x="801687" y="1816100"/>
                      <a:pt x="817562" y="1741487"/>
                      <a:pt x="819149" y="1647825"/>
                    </a:cubicBezTo>
                    <a:lnTo>
                      <a:pt x="847724" y="1533525"/>
                    </a:lnTo>
                    <a:lnTo>
                      <a:pt x="800099" y="1343025"/>
                    </a:lnTo>
                    <a:lnTo>
                      <a:pt x="776287" y="1257300"/>
                    </a:lnTo>
                    <a:lnTo>
                      <a:pt x="804862" y="1147762"/>
                    </a:lnTo>
                    <a:lnTo>
                      <a:pt x="842962" y="1100137"/>
                    </a:lnTo>
                    <a:lnTo>
                      <a:pt x="733424" y="1014412"/>
                    </a:lnTo>
                    <a:lnTo>
                      <a:pt x="647700" y="933450"/>
                    </a:lnTo>
                    <a:lnTo>
                      <a:pt x="581024" y="852487"/>
                    </a:lnTo>
                    <a:lnTo>
                      <a:pt x="533399" y="800100"/>
                    </a:lnTo>
                    <a:lnTo>
                      <a:pt x="600074" y="757237"/>
                    </a:lnTo>
                    <a:lnTo>
                      <a:pt x="642937" y="657225"/>
                    </a:lnTo>
                    <a:lnTo>
                      <a:pt x="695324" y="619125"/>
                    </a:lnTo>
                    <a:lnTo>
                      <a:pt x="757237" y="595312"/>
                    </a:lnTo>
                    <a:lnTo>
                      <a:pt x="885824" y="590550"/>
                    </a:lnTo>
                    <a:lnTo>
                      <a:pt x="1071562" y="49530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0" name="橢圓 39"/>
            <p:cNvSpPr/>
            <p:nvPr/>
          </p:nvSpPr>
          <p:spPr>
            <a:xfrm>
              <a:off x="6167991" y="5473461"/>
              <a:ext cx="163964" cy="163964"/>
            </a:xfrm>
            <a:prstGeom prst="ellipse">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a:p>
          </p:txBody>
        </p:sp>
        <p:sp>
          <p:nvSpPr>
            <p:cNvPr id="42" name="橢圓 41"/>
            <p:cNvSpPr/>
            <p:nvPr/>
          </p:nvSpPr>
          <p:spPr>
            <a:xfrm>
              <a:off x="6004027" y="5656763"/>
              <a:ext cx="163964" cy="163964"/>
            </a:xfrm>
            <a:prstGeom prst="ellipse">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a:p>
          </p:txBody>
        </p:sp>
        <p:sp>
          <p:nvSpPr>
            <p:cNvPr id="43" name="橢圓 42"/>
            <p:cNvSpPr/>
            <p:nvPr/>
          </p:nvSpPr>
          <p:spPr>
            <a:xfrm>
              <a:off x="7829653" y="5150190"/>
              <a:ext cx="163964" cy="163964"/>
            </a:xfrm>
            <a:prstGeom prst="ellipse">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a:p>
          </p:txBody>
        </p:sp>
        <p:sp>
          <p:nvSpPr>
            <p:cNvPr id="44" name="橢圓 43"/>
            <p:cNvSpPr/>
            <p:nvPr/>
          </p:nvSpPr>
          <p:spPr>
            <a:xfrm>
              <a:off x="7242541" y="5150190"/>
              <a:ext cx="163964" cy="163964"/>
            </a:xfrm>
            <a:prstGeom prst="ellipse">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a:p>
          </p:txBody>
        </p:sp>
        <p:sp>
          <p:nvSpPr>
            <p:cNvPr id="45" name="橢圓 44"/>
            <p:cNvSpPr/>
            <p:nvPr/>
          </p:nvSpPr>
          <p:spPr>
            <a:xfrm>
              <a:off x="7048935" y="5068208"/>
              <a:ext cx="163964" cy="163964"/>
            </a:xfrm>
            <a:prstGeom prst="ellipse">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a:p>
          </p:txBody>
        </p:sp>
        <p:sp>
          <p:nvSpPr>
            <p:cNvPr id="46" name="橢圓 45"/>
            <p:cNvSpPr/>
            <p:nvPr/>
          </p:nvSpPr>
          <p:spPr>
            <a:xfrm>
              <a:off x="8033318" y="4438362"/>
              <a:ext cx="163964" cy="163964"/>
            </a:xfrm>
            <a:prstGeom prst="ellipse">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a:p>
          </p:txBody>
        </p:sp>
        <p:sp>
          <p:nvSpPr>
            <p:cNvPr id="47" name="橢圓 46"/>
            <p:cNvSpPr/>
            <p:nvPr/>
          </p:nvSpPr>
          <p:spPr>
            <a:xfrm>
              <a:off x="6104342" y="4528772"/>
              <a:ext cx="163964" cy="163964"/>
            </a:xfrm>
            <a:prstGeom prst="ellipse">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a:p>
          </p:txBody>
        </p:sp>
        <p:sp>
          <p:nvSpPr>
            <p:cNvPr id="48" name="橢圓 47"/>
            <p:cNvSpPr/>
            <p:nvPr/>
          </p:nvSpPr>
          <p:spPr>
            <a:xfrm>
              <a:off x="4736237" y="4754726"/>
              <a:ext cx="163964" cy="163964"/>
            </a:xfrm>
            <a:prstGeom prst="ellipse">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a:p>
          </p:txBody>
        </p:sp>
        <p:sp>
          <p:nvSpPr>
            <p:cNvPr id="49" name="橢圓 48"/>
            <p:cNvSpPr/>
            <p:nvPr/>
          </p:nvSpPr>
          <p:spPr>
            <a:xfrm>
              <a:off x="5728563" y="5538432"/>
              <a:ext cx="163964" cy="163964"/>
            </a:xfrm>
            <a:prstGeom prst="ellipse">
              <a:avLst/>
            </a:prstGeom>
            <a:scene3d>
              <a:camera prst="orthographicFront"/>
              <a:lightRig rig="threePt" dir="t"/>
            </a:scene3d>
            <a:sp3d>
              <a:bevelT/>
            </a:sp3d>
          </p:spPr>
          <p:style>
            <a:lnRef idx="0">
              <a:schemeClr val="dk1"/>
            </a:lnRef>
            <a:fillRef idx="3">
              <a:schemeClr val="dk1"/>
            </a:fillRef>
            <a:effectRef idx="3">
              <a:schemeClr val="dk1"/>
            </a:effectRef>
            <a:fontRef idx="minor">
              <a:schemeClr val="lt1"/>
            </a:fontRef>
          </p:style>
          <p:txBody>
            <a:bodyPr rtlCol="0" anchor="ctr"/>
            <a:lstStyle/>
            <a:p>
              <a:pPr algn="ctr"/>
              <a:endParaRPr lang="zh-TW" altLang="en-US"/>
            </a:p>
          </p:txBody>
        </p:sp>
        <p:sp>
          <p:nvSpPr>
            <p:cNvPr id="41" name="文字方塊 40"/>
            <p:cNvSpPr txBox="1"/>
            <p:nvPr/>
          </p:nvSpPr>
          <p:spPr>
            <a:xfrm>
              <a:off x="4176926" y="4706999"/>
              <a:ext cx="679694" cy="262243"/>
            </a:xfrm>
            <a:prstGeom prst="rect">
              <a:avLst/>
            </a:prstGeom>
            <a:noFill/>
          </p:spPr>
          <p:txBody>
            <a:bodyPr wrap="square" rtlCol="0">
              <a:spAutoFit/>
            </a:bodyPr>
            <a:lstStyle/>
            <a:p>
              <a:r>
                <a:rPr lang="zh-TW" altLang="en-US" sz="1400" b="1" dirty="0" smtClean="0"/>
                <a:t>湖</a:t>
              </a:r>
              <a:r>
                <a:rPr lang="zh-TW" altLang="en-US" sz="1400" b="1" dirty="0"/>
                <a:t>井頭</a:t>
              </a:r>
            </a:p>
          </p:txBody>
        </p:sp>
        <p:sp>
          <p:nvSpPr>
            <p:cNvPr id="51" name="文字方塊 50"/>
            <p:cNvSpPr txBox="1"/>
            <p:nvPr/>
          </p:nvSpPr>
          <p:spPr>
            <a:xfrm>
              <a:off x="5486753" y="4259843"/>
              <a:ext cx="1620957" cy="307777"/>
            </a:xfrm>
            <a:prstGeom prst="rect">
              <a:avLst/>
            </a:prstGeom>
            <a:noFill/>
          </p:spPr>
          <p:txBody>
            <a:bodyPr wrap="none" rtlCol="0">
              <a:spAutoFit/>
            </a:bodyPr>
            <a:lstStyle/>
            <a:p>
              <a:r>
                <a:rPr lang="zh-TW" altLang="en-US" sz="1400" b="1" dirty="0" smtClean="0"/>
                <a:t>北山、南山、林厝</a:t>
              </a:r>
              <a:endParaRPr lang="zh-TW" altLang="en-US" sz="1400" b="1" dirty="0"/>
            </a:p>
          </p:txBody>
        </p:sp>
        <p:sp>
          <p:nvSpPr>
            <p:cNvPr id="52" name="文字方塊 51"/>
            <p:cNvSpPr txBox="1"/>
            <p:nvPr/>
          </p:nvSpPr>
          <p:spPr>
            <a:xfrm>
              <a:off x="4856620" y="5502874"/>
              <a:ext cx="1082348" cy="307777"/>
            </a:xfrm>
            <a:prstGeom prst="rect">
              <a:avLst/>
            </a:prstGeom>
            <a:noFill/>
          </p:spPr>
          <p:txBody>
            <a:bodyPr wrap="none" rtlCol="0">
              <a:spAutoFit/>
            </a:bodyPr>
            <a:lstStyle/>
            <a:p>
              <a:r>
                <a:rPr lang="zh-TW" altLang="en-US" sz="1400" b="1" dirty="0" smtClean="0"/>
                <a:t>水頭、謝厝</a:t>
              </a:r>
              <a:endParaRPr lang="zh-TW" altLang="en-US" sz="1400" b="1" dirty="0"/>
            </a:p>
          </p:txBody>
        </p:sp>
        <p:sp>
          <p:nvSpPr>
            <p:cNvPr id="53" name="文字方塊 52"/>
            <p:cNvSpPr txBox="1"/>
            <p:nvPr/>
          </p:nvSpPr>
          <p:spPr>
            <a:xfrm>
              <a:off x="5832001" y="5829803"/>
              <a:ext cx="543739" cy="307777"/>
            </a:xfrm>
            <a:prstGeom prst="rect">
              <a:avLst/>
            </a:prstGeom>
            <a:noFill/>
          </p:spPr>
          <p:txBody>
            <a:bodyPr wrap="none" rtlCol="0">
              <a:spAutoFit/>
            </a:bodyPr>
            <a:lstStyle/>
            <a:p>
              <a:r>
                <a:rPr lang="zh-TW" altLang="en-US" sz="1400" b="1" dirty="0" smtClean="0"/>
                <a:t>珠山</a:t>
              </a:r>
              <a:endParaRPr lang="zh-TW" altLang="en-US" sz="1400" b="1" dirty="0"/>
            </a:p>
          </p:txBody>
        </p:sp>
        <p:sp>
          <p:nvSpPr>
            <p:cNvPr id="54" name="文字方塊 53"/>
            <p:cNvSpPr txBox="1"/>
            <p:nvPr/>
          </p:nvSpPr>
          <p:spPr>
            <a:xfrm>
              <a:off x="6311114" y="5443680"/>
              <a:ext cx="543739" cy="307777"/>
            </a:xfrm>
            <a:prstGeom prst="rect">
              <a:avLst/>
            </a:prstGeom>
            <a:noFill/>
          </p:spPr>
          <p:txBody>
            <a:bodyPr wrap="none" rtlCol="0">
              <a:spAutoFit/>
            </a:bodyPr>
            <a:lstStyle/>
            <a:p>
              <a:r>
                <a:rPr lang="zh-TW" altLang="en-US" sz="1400" b="1" dirty="0" smtClean="0"/>
                <a:t>歐厝</a:t>
              </a:r>
              <a:endParaRPr lang="zh-TW" altLang="en-US" sz="1400" b="1" dirty="0"/>
            </a:p>
          </p:txBody>
        </p:sp>
        <p:sp>
          <p:nvSpPr>
            <p:cNvPr id="55" name="文字方塊 54"/>
            <p:cNvSpPr txBox="1"/>
            <p:nvPr/>
          </p:nvSpPr>
          <p:spPr>
            <a:xfrm>
              <a:off x="6601740" y="5016993"/>
              <a:ext cx="543739" cy="307777"/>
            </a:xfrm>
            <a:prstGeom prst="rect">
              <a:avLst/>
            </a:prstGeom>
            <a:noFill/>
          </p:spPr>
          <p:txBody>
            <a:bodyPr wrap="none" rtlCol="0">
              <a:spAutoFit/>
            </a:bodyPr>
            <a:lstStyle/>
            <a:p>
              <a:r>
                <a:rPr lang="zh-TW" altLang="en-US" sz="1400" b="1" dirty="0" smtClean="0"/>
                <a:t>瓊林</a:t>
              </a:r>
              <a:endParaRPr lang="zh-TW" altLang="en-US" sz="1400" b="1" dirty="0"/>
            </a:p>
          </p:txBody>
        </p:sp>
        <p:sp>
          <p:nvSpPr>
            <p:cNvPr id="56" name="文字方塊 55"/>
            <p:cNvSpPr txBox="1"/>
            <p:nvPr/>
          </p:nvSpPr>
          <p:spPr>
            <a:xfrm>
              <a:off x="7074340" y="5303757"/>
              <a:ext cx="543739" cy="307777"/>
            </a:xfrm>
            <a:prstGeom prst="rect">
              <a:avLst/>
            </a:prstGeom>
            <a:noFill/>
          </p:spPr>
          <p:txBody>
            <a:bodyPr wrap="none" rtlCol="0">
              <a:spAutoFit/>
            </a:bodyPr>
            <a:lstStyle/>
            <a:p>
              <a:r>
                <a:rPr lang="zh-TW" altLang="en-US" sz="1400" b="1" dirty="0" smtClean="0"/>
                <a:t>小徑</a:t>
              </a:r>
              <a:endParaRPr lang="zh-TW" altLang="en-US" sz="1400" b="1" dirty="0"/>
            </a:p>
          </p:txBody>
        </p:sp>
        <p:sp>
          <p:nvSpPr>
            <p:cNvPr id="57" name="文字方塊 56"/>
            <p:cNvSpPr txBox="1"/>
            <p:nvPr/>
          </p:nvSpPr>
          <p:spPr>
            <a:xfrm>
              <a:off x="7959769" y="5108721"/>
              <a:ext cx="543739" cy="307777"/>
            </a:xfrm>
            <a:prstGeom prst="rect">
              <a:avLst/>
            </a:prstGeom>
            <a:noFill/>
          </p:spPr>
          <p:txBody>
            <a:bodyPr wrap="none" rtlCol="0">
              <a:spAutoFit/>
            </a:bodyPr>
            <a:lstStyle/>
            <a:p>
              <a:r>
                <a:rPr lang="zh-TW" altLang="en-US" sz="1400" b="1" dirty="0" smtClean="0"/>
                <a:t>埕下</a:t>
              </a:r>
              <a:endParaRPr lang="zh-TW" altLang="en-US" sz="1400" b="1" dirty="0"/>
            </a:p>
          </p:txBody>
        </p:sp>
        <p:sp>
          <p:nvSpPr>
            <p:cNvPr id="58" name="文字方塊 57"/>
            <p:cNvSpPr txBox="1"/>
            <p:nvPr/>
          </p:nvSpPr>
          <p:spPr>
            <a:xfrm>
              <a:off x="8168280" y="4378564"/>
              <a:ext cx="543739" cy="307777"/>
            </a:xfrm>
            <a:prstGeom prst="rect">
              <a:avLst/>
            </a:prstGeom>
            <a:noFill/>
          </p:spPr>
          <p:txBody>
            <a:bodyPr wrap="none" rtlCol="0">
              <a:spAutoFit/>
            </a:bodyPr>
            <a:lstStyle/>
            <a:p>
              <a:r>
                <a:rPr lang="zh-TW" altLang="en-US" sz="1400" b="1" dirty="0" smtClean="0"/>
                <a:t>山后</a:t>
              </a:r>
              <a:endParaRPr lang="zh-TW" altLang="en-US" sz="1400" b="1" dirty="0"/>
            </a:p>
          </p:txBody>
        </p:sp>
      </p:grpSp>
    </p:spTree>
    <p:extLst>
      <p:ext uri="{BB962C8B-B14F-4D97-AF65-F5344CB8AC3E}">
        <p14:creationId xmlns:p14="http://schemas.microsoft.com/office/powerpoint/2010/main" val="2104910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20640" y="1392687"/>
            <a:ext cx="4610274" cy="1440000"/>
          </a:xfrm>
          <a:prstGeom prst="rect">
            <a:avLst/>
          </a:prstGeom>
          <a:solidFill>
            <a:schemeClr val="accent6">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u="sng"/>
          </a:p>
        </p:txBody>
      </p:sp>
      <p:sp>
        <p:nvSpPr>
          <p:cNvPr id="5" name="矩形 4"/>
          <p:cNvSpPr/>
          <p:nvPr/>
        </p:nvSpPr>
        <p:spPr>
          <a:xfrm>
            <a:off x="5988964" y="2954268"/>
            <a:ext cx="2941950" cy="1295247"/>
          </a:xfrm>
          <a:prstGeom prst="rect">
            <a:avLst/>
          </a:prstGeom>
          <a:solidFill>
            <a:schemeClr val="bg2">
              <a:lumMod val="9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u="sng"/>
          </a:p>
        </p:txBody>
      </p:sp>
      <p:sp>
        <p:nvSpPr>
          <p:cNvPr id="6" name="矩形 5"/>
          <p:cNvSpPr/>
          <p:nvPr/>
        </p:nvSpPr>
        <p:spPr>
          <a:xfrm>
            <a:off x="4321517" y="2358886"/>
            <a:ext cx="1566000" cy="1440000"/>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u="sng" dirty="0"/>
          </a:p>
        </p:txBody>
      </p:sp>
      <p:sp>
        <p:nvSpPr>
          <p:cNvPr id="2" name="投影片編號版面配置區 1"/>
          <p:cNvSpPr>
            <a:spLocks noGrp="1"/>
          </p:cNvSpPr>
          <p:nvPr>
            <p:ph type="sldNum" sz="quarter" idx="12"/>
          </p:nvPr>
        </p:nvSpPr>
        <p:spPr/>
        <p:txBody>
          <a:bodyPr/>
          <a:lstStyle/>
          <a:p>
            <a:fld id="{68EFFDF8-DB98-478C-83A9-5561949AAA15}" type="slidenum">
              <a:rPr lang="en-US" altLang="zh-TW" smtClean="0"/>
              <a:pPr/>
              <a:t>13</a:t>
            </a:fld>
            <a:endParaRPr lang="en-US" altLang="zh-TW" dirty="0"/>
          </a:p>
        </p:txBody>
      </p:sp>
      <p:sp>
        <p:nvSpPr>
          <p:cNvPr id="4" name="文字方塊 3"/>
          <p:cNvSpPr txBox="1"/>
          <p:nvPr/>
        </p:nvSpPr>
        <p:spPr>
          <a:xfrm>
            <a:off x="5914977" y="1779724"/>
            <a:ext cx="2031326" cy="584775"/>
          </a:xfrm>
          <a:prstGeom prst="rect">
            <a:avLst/>
          </a:prstGeom>
          <a:noFill/>
        </p:spPr>
        <p:txBody>
          <a:bodyPr wrap="none" rtlCol="0">
            <a:spAutoFit/>
          </a:bodyPr>
          <a:lstStyle/>
          <a:p>
            <a:pPr algn="ctr"/>
            <a:r>
              <a:rPr lang="zh-TW" altLang="en-US" b="1" dirty="0" smtClean="0"/>
              <a:t>申請整體開發基地</a:t>
            </a:r>
            <a:endParaRPr lang="en-US" altLang="zh-TW" b="1" dirty="0"/>
          </a:p>
          <a:p>
            <a:pPr algn="ctr"/>
            <a:r>
              <a:rPr lang="zh-TW" altLang="en-US" sz="1400" b="1" dirty="0" smtClean="0"/>
              <a:t>（</a:t>
            </a:r>
            <a:r>
              <a:rPr lang="en-US" altLang="zh-TW" sz="1400" b="1" dirty="0"/>
              <a:t>3</a:t>
            </a:r>
            <a:r>
              <a:rPr lang="en-US" altLang="zh-TW" sz="1400" b="1" dirty="0" smtClean="0"/>
              <a:t>,000m</a:t>
            </a:r>
            <a:r>
              <a:rPr lang="en-US" altLang="zh-TW" sz="1400" b="1" baseline="30000" dirty="0" smtClean="0"/>
              <a:t>2</a:t>
            </a:r>
            <a:r>
              <a:rPr lang="zh-TW" altLang="en-US" sz="1400" b="1" dirty="0"/>
              <a:t>）</a:t>
            </a:r>
          </a:p>
        </p:txBody>
      </p:sp>
      <p:sp>
        <p:nvSpPr>
          <p:cNvPr id="7" name="文字方塊 6"/>
          <p:cNvSpPr txBox="1"/>
          <p:nvPr/>
        </p:nvSpPr>
        <p:spPr>
          <a:xfrm>
            <a:off x="4536189" y="2519645"/>
            <a:ext cx="1107996" cy="584775"/>
          </a:xfrm>
          <a:prstGeom prst="rect">
            <a:avLst/>
          </a:prstGeom>
          <a:noFill/>
        </p:spPr>
        <p:txBody>
          <a:bodyPr wrap="none" rtlCol="0">
            <a:spAutoFit/>
          </a:bodyPr>
          <a:lstStyle/>
          <a:p>
            <a:pPr algn="ctr"/>
            <a:r>
              <a:rPr lang="zh-TW" altLang="en-US" b="1" dirty="0"/>
              <a:t>公共設施</a:t>
            </a:r>
            <a:endParaRPr lang="en-US" altLang="zh-TW" b="1" dirty="0"/>
          </a:p>
          <a:p>
            <a:pPr algn="ctr"/>
            <a:r>
              <a:rPr lang="zh-TW" altLang="en-US" sz="1400" b="1" dirty="0" smtClean="0"/>
              <a:t>（</a:t>
            </a:r>
            <a:r>
              <a:rPr lang="en-US" altLang="zh-TW" sz="1400" b="1" dirty="0"/>
              <a:t>9</a:t>
            </a:r>
            <a:r>
              <a:rPr lang="en-US" altLang="zh-TW" sz="1400" b="1" dirty="0" smtClean="0"/>
              <a:t>00m</a:t>
            </a:r>
            <a:r>
              <a:rPr lang="en-US" altLang="zh-TW" sz="1400" b="1" baseline="30000" dirty="0" smtClean="0"/>
              <a:t>2</a:t>
            </a:r>
            <a:r>
              <a:rPr lang="zh-TW" altLang="en-US" sz="1400" b="1" dirty="0"/>
              <a:t>）</a:t>
            </a:r>
          </a:p>
        </p:txBody>
      </p:sp>
      <p:sp>
        <p:nvSpPr>
          <p:cNvPr id="8" name="文字方塊 7"/>
          <p:cNvSpPr txBox="1"/>
          <p:nvPr/>
        </p:nvSpPr>
        <p:spPr>
          <a:xfrm>
            <a:off x="7063175" y="3104164"/>
            <a:ext cx="1338828" cy="584775"/>
          </a:xfrm>
          <a:prstGeom prst="rect">
            <a:avLst/>
          </a:prstGeom>
          <a:noFill/>
        </p:spPr>
        <p:txBody>
          <a:bodyPr wrap="none" rtlCol="0">
            <a:spAutoFit/>
          </a:bodyPr>
          <a:lstStyle/>
          <a:p>
            <a:pPr algn="ctr"/>
            <a:r>
              <a:rPr lang="zh-TW" altLang="en-US" b="1" dirty="0" smtClean="0"/>
              <a:t>可興建土地</a:t>
            </a:r>
            <a:endParaRPr lang="en-US" altLang="zh-TW" b="1" dirty="0"/>
          </a:p>
          <a:p>
            <a:pPr algn="ctr"/>
            <a:r>
              <a:rPr lang="zh-TW" altLang="en-US" sz="1400" b="1" dirty="0" smtClean="0"/>
              <a:t>（</a:t>
            </a:r>
            <a:r>
              <a:rPr lang="en-US" altLang="zh-TW" sz="1400" b="1" dirty="0" smtClean="0"/>
              <a:t>2,100m</a:t>
            </a:r>
            <a:r>
              <a:rPr lang="en-US" altLang="zh-TW" sz="1400" b="1" baseline="30000" dirty="0" smtClean="0"/>
              <a:t>2</a:t>
            </a:r>
            <a:r>
              <a:rPr lang="zh-TW" altLang="en-US" sz="1400" b="1" dirty="0" smtClean="0"/>
              <a:t>）</a:t>
            </a:r>
            <a:endParaRPr lang="en-US" altLang="zh-TW" sz="1400" b="1" dirty="0" smtClean="0"/>
          </a:p>
        </p:txBody>
      </p:sp>
      <p:sp>
        <p:nvSpPr>
          <p:cNvPr id="9" name="矩形 8"/>
          <p:cNvSpPr/>
          <p:nvPr/>
        </p:nvSpPr>
        <p:spPr>
          <a:xfrm>
            <a:off x="8473714" y="4117846"/>
            <a:ext cx="463329" cy="363523"/>
          </a:xfrm>
          <a:prstGeom prst="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0" name="文字方塊 9"/>
          <p:cNvSpPr txBox="1"/>
          <p:nvPr/>
        </p:nvSpPr>
        <p:spPr>
          <a:xfrm>
            <a:off x="5089219" y="4717703"/>
            <a:ext cx="4009299" cy="800219"/>
          </a:xfrm>
          <a:prstGeom prst="rect">
            <a:avLst/>
          </a:prstGeom>
          <a:ln w="190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zh-TW" altLang="en-US" b="1" dirty="0" smtClean="0"/>
              <a:t>房舍</a:t>
            </a:r>
            <a:endParaRPr lang="en-US" altLang="zh-TW" b="1" dirty="0"/>
          </a:p>
          <a:p>
            <a:r>
              <a:rPr lang="zh-TW" altLang="en-US" sz="1400" dirty="0"/>
              <a:t>總樓地板面積：</a:t>
            </a:r>
            <a:r>
              <a:rPr lang="en-US" altLang="zh-TW" sz="1400" dirty="0"/>
              <a:t>2,100m</a:t>
            </a:r>
            <a:r>
              <a:rPr lang="en-US" altLang="zh-TW" sz="1400" baseline="30000" dirty="0"/>
              <a:t>2</a:t>
            </a:r>
            <a:r>
              <a:rPr lang="en-US" altLang="zh-TW" sz="1400" dirty="0"/>
              <a:t> × 180%</a:t>
            </a:r>
            <a:r>
              <a:rPr lang="zh-TW" altLang="en-US" sz="1400" dirty="0"/>
              <a:t>容積率 </a:t>
            </a:r>
            <a:r>
              <a:rPr lang="en-US" altLang="zh-TW" sz="1400" dirty="0"/>
              <a:t>=</a:t>
            </a:r>
            <a:r>
              <a:rPr lang="zh-TW" altLang="en-US" sz="1400" dirty="0"/>
              <a:t> </a:t>
            </a:r>
            <a:r>
              <a:rPr lang="en-US" altLang="zh-TW" sz="1400" dirty="0"/>
              <a:t>3,780m</a:t>
            </a:r>
            <a:r>
              <a:rPr lang="en-US" altLang="zh-TW" sz="1400" baseline="30000" dirty="0"/>
              <a:t>2</a:t>
            </a:r>
          </a:p>
          <a:p>
            <a:r>
              <a:rPr lang="zh-TW" altLang="en-US" sz="1400" dirty="0"/>
              <a:t>可興建戶數：</a:t>
            </a:r>
            <a:r>
              <a:rPr lang="en-US" altLang="zh-TW" sz="1400" dirty="0"/>
              <a:t>3,780m</a:t>
            </a:r>
            <a:r>
              <a:rPr lang="en-US" altLang="zh-TW" sz="1400" baseline="30000" dirty="0"/>
              <a:t>2</a:t>
            </a:r>
            <a:r>
              <a:rPr lang="zh-TW" altLang="en-US" sz="1400" dirty="0"/>
              <a:t> </a:t>
            </a:r>
            <a:r>
              <a:rPr lang="en-US" altLang="zh-TW" sz="1400" dirty="0"/>
              <a:t>÷</a:t>
            </a:r>
            <a:r>
              <a:rPr lang="zh-TW" altLang="en-US" sz="1400" dirty="0" smtClean="0"/>
              <a:t> </a:t>
            </a:r>
            <a:r>
              <a:rPr lang="en-US" altLang="zh-TW" sz="1400" dirty="0"/>
              <a:t>350</a:t>
            </a:r>
            <a:r>
              <a:rPr lang="zh-TW" altLang="en-US" sz="1400" dirty="0"/>
              <a:t> </a:t>
            </a:r>
            <a:r>
              <a:rPr lang="en-US" altLang="zh-TW" sz="1400" dirty="0"/>
              <a:t>m</a:t>
            </a:r>
            <a:r>
              <a:rPr lang="en-US" altLang="zh-TW" sz="1400" baseline="30000" dirty="0"/>
              <a:t>2</a:t>
            </a:r>
            <a:r>
              <a:rPr lang="en-US" altLang="zh-TW" sz="1400" dirty="0"/>
              <a:t>/</a:t>
            </a:r>
            <a:r>
              <a:rPr lang="zh-TW" altLang="en-US" sz="1400" dirty="0" smtClean="0"/>
              <a:t>戶 </a:t>
            </a:r>
            <a:r>
              <a:rPr lang="en-US" altLang="zh-TW" sz="1400" dirty="0" smtClean="0"/>
              <a:t>(</a:t>
            </a:r>
            <a:r>
              <a:rPr lang="zh-TW" altLang="en-US" sz="1400" dirty="0" smtClean="0"/>
              <a:t>*註</a:t>
            </a:r>
            <a:r>
              <a:rPr lang="en-US" altLang="zh-TW" sz="1400" dirty="0" smtClean="0"/>
              <a:t>)</a:t>
            </a:r>
            <a:r>
              <a:rPr lang="zh-TW" altLang="en-US" sz="1400" dirty="0" smtClean="0"/>
              <a:t> </a:t>
            </a:r>
            <a:r>
              <a:rPr lang="en-US" altLang="zh-TW" sz="1400" dirty="0"/>
              <a:t>=</a:t>
            </a:r>
            <a:r>
              <a:rPr lang="zh-TW" altLang="en-US" sz="1400" dirty="0"/>
              <a:t> </a:t>
            </a:r>
            <a:r>
              <a:rPr lang="en-US" altLang="zh-TW" sz="1400" b="1" u="sng" dirty="0"/>
              <a:t>10.8</a:t>
            </a:r>
            <a:r>
              <a:rPr lang="zh-TW" altLang="en-US" sz="1400" b="1" u="sng" dirty="0"/>
              <a:t> </a:t>
            </a:r>
            <a:r>
              <a:rPr lang="zh-TW" altLang="en-US" sz="1400" b="1" u="sng" dirty="0" smtClean="0"/>
              <a:t>戶</a:t>
            </a:r>
            <a:endParaRPr lang="en-US" altLang="zh-TW" sz="1400" b="1" u="sng" dirty="0"/>
          </a:p>
        </p:txBody>
      </p:sp>
      <p:sp>
        <p:nvSpPr>
          <p:cNvPr id="11" name="矩形 10"/>
          <p:cNvSpPr/>
          <p:nvPr/>
        </p:nvSpPr>
        <p:spPr>
          <a:xfrm>
            <a:off x="7923518" y="4123376"/>
            <a:ext cx="463329" cy="363523"/>
          </a:xfrm>
          <a:prstGeom prst="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2" name="矩形 11"/>
          <p:cNvSpPr/>
          <p:nvPr/>
        </p:nvSpPr>
        <p:spPr>
          <a:xfrm>
            <a:off x="7373322" y="4123850"/>
            <a:ext cx="463329" cy="363523"/>
          </a:xfrm>
          <a:prstGeom prst="rect">
            <a:avLst/>
          </a:prstGeom>
          <a:solidFill>
            <a:schemeClr val="accent2">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cxnSp>
        <p:nvCxnSpPr>
          <p:cNvPr id="13" name="肘形接點 12"/>
          <p:cNvCxnSpPr>
            <a:stCxn id="9" idx="2"/>
            <a:endCxn id="10" idx="0"/>
          </p:cNvCxnSpPr>
          <p:nvPr/>
        </p:nvCxnSpPr>
        <p:spPr>
          <a:xfrm rot="5400000">
            <a:off x="7781457" y="3793781"/>
            <a:ext cx="236334" cy="1611510"/>
          </a:xfrm>
          <a:prstGeom prst="bentConnector3">
            <a:avLst>
              <a:gd name="adj1" fmla="val 50000"/>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肘形接點 14"/>
          <p:cNvCxnSpPr>
            <a:stCxn id="11" idx="2"/>
            <a:endCxn id="10" idx="0"/>
          </p:cNvCxnSpPr>
          <p:nvPr/>
        </p:nvCxnSpPr>
        <p:spPr>
          <a:xfrm rot="5400000">
            <a:off x="7509124" y="4071644"/>
            <a:ext cx="230804" cy="1061314"/>
          </a:xfrm>
          <a:prstGeom prst="bentConnector3">
            <a:avLst>
              <a:gd name="adj1" fmla="val 50000"/>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肘形接點 15"/>
          <p:cNvCxnSpPr>
            <a:stCxn id="12" idx="2"/>
            <a:endCxn id="10" idx="0"/>
          </p:cNvCxnSpPr>
          <p:nvPr/>
        </p:nvCxnSpPr>
        <p:spPr>
          <a:xfrm rot="5400000">
            <a:off x="7234263" y="4346979"/>
            <a:ext cx="230330" cy="511118"/>
          </a:xfrm>
          <a:prstGeom prst="bentConnector3">
            <a:avLst>
              <a:gd name="adj1" fmla="val 50000"/>
            </a:avLst>
          </a:prstGeom>
          <a:ln>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4334216" y="5867523"/>
            <a:ext cx="4677627" cy="584077"/>
          </a:xfrm>
          <a:prstGeom prst="rect">
            <a:avLst/>
          </a:prstGeom>
          <a:solidFill>
            <a:schemeClr val="accent4">
              <a:lumMod val="60000"/>
              <a:lumOff val="40000"/>
            </a:schemeClr>
          </a:solidFill>
          <a:ln>
            <a:noFill/>
          </a:ln>
        </p:spPr>
        <p:style>
          <a:lnRef idx="2">
            <a:schemeClr val="accent3"/>
          </a:lnRef>
          <a:fillRef idx="1">
            <a:schemeClr val="lt1"/>
          </a:fillRef>
          <a:effectRef idx="0">
            <a:schemeClr val="accent3"/>
          </a:effectRef>
          <a:fontRef idx="minor">
            <a:schemeClr val="dk1"/>
          </a:fontRef>
        </p:style>
        <p:txBody>
          <a:bodyPr rtlCol="0" anchor="ctr">
            <a:scene3d>
              <a:camera prst="orthographicFront"/>
              <a:lightRig rig="harsh" dir="t"/>
            </a:scene3d>
            <a:sp3d prstMaterial="matte">
              <a:contourClr>
                <a:schemeClr val="bg1">
                  <a:lumMod val="65000"/>
                </a:schemeClr>
              </a:contourClr>
            </a:sp3d>
          </a:bodyPr>
          <a:lstStyle/>
          <a:p>
            <a:pPr algn="ctr"/>
            <a:r>
              <a:rPr lang="zh-TW" altLang="en-US" b="1" dirty="0" smtClean="0">
                <a:solidFill>
                  <a:schemeClr val="tx1"/>
                </a:solidFill>
              </a:rPr>
              <a:t>每</a:t>
            </a:r>
            <a:r>
              <a:rPr lang="en-US" altLang="zh-TW" b="1" dirty="0" smtClean="0">
                <a:solidFill>
                  <a:schemeClr val="tx1"/>
                </a:solidFill>
              </a:rPr>
              <a:t>0.3</a:t>
            </a:r>
            <a:r>
              <a:rPr lang="zh-TW" altLang="en-US" b="1" dirty="0" smtClean="0">
                <a:solidFill>
                  <a:schemeClr val="tx1"/>
                </a:solidFill>
              </a:rPr>
              <a:t>公頃可提供約</a:t>
            </a:r>
            <a:r>
              <a:rPr lang="zh-TW" altLang="en-US" b="1" u="sng" dirty="0">
                <a:solidFill>
                  <a:srgbClr val="FF0000"/>
                </a:solidFill>
              </a:rPr>
              <a:t> </a:t>
            </a:r>
            <a:r>
              <a:rPr lang="zh-TW" altLang="en-US" b="1" u="sng" dirty="0" smtClean="0">
                <a:solidFill>
                  <a:srgbClr val="FF0000"/>
                </a:solidFill>
              </a:rPr>
              <a:t> </a:t>
            </a:r>
            <a:r>
              <a:rPr lang="en-US" altLang="zh-TW" b="1" u="sng" dirty="0" smtClean="0">
                <a:solidFill>
                  <a:srgbClr val="FF0000"/>
                </a:solidFill>
              </a:rPr>
              <a:t>10.8</a:t>
            </a:r>
            <a:r>
              <a:rPr lang="zh-TW" altLang="en-US" b="1" u="sng" dirty="0" smtClean="0">
                <a:solidFill>
                  <a:srgbClr val="FF0000"/>
                </a:solidFill>
              </a:rPr>
              <a:t>  </a:t>
            </a:r>
            <a:r>
              <a:rPr lang="zh-TW" altLang="en-US" b="1" dirty="0" smtClean="0">
                <a:solidFill>
                  <a:schemeClr val="tx1"/>
                </a:solidFill>
              </a:rPr>
              <a:t>戶興建 </a:t>
            </a:r>
            <a:r>
              <a:rPr lang="en-US" altLang="zh-TW" b="1" dirty="0" smtClean="0">
                <a:solidFill>
                  <a:schemeClr val="tx1"/>
                </a:solidFill>
              </a:rPr>
              <a:t>(</a:t>
            </a:r>
            <a:r>
              <a:rPr lang="zh-TW" altLang="en-US" b="1" dirty="0" smtClean="0">
                <a:solidFill>
                  <a:schemeClr val="tx1"/>
                </a:solidFill>
              </a:rPr>
              <a:t>依個案情形調整</a:t>
            </a:r>
            <a:r>
              <a:rPr lang="en-US" altLang="zh-TW" b="1" dirty="0" smtClean="0">
                <a:solidFill>
                  <a:schemeClr val="tx1"/>
                </a:solidFill>
              </a:rPr>
              <a:t>)</a:t>
            </a:r>
            <a:endParaRPr lang="zh-TW" altLang="en-US" b="1" dirty="0">
              <a:solidFill>
                <a:schemeClr val="tx1"/>
              </a:solidFill>
            </a:endParaRPr>
          </a:p>
        </p:txBody>
      </p:sp>
      <p:sp>
        <p:nvSpPr>
          <p:cNvPr id="20" name="標題 2"/>
          <p:cNvSpPr txBox="1">
            <a:spLocks/>
          </p:cNvSpPr>
          <p:nvPr/>
        </p:nvSpPr>
        <p:spPr>
          <a:xfrm>
            <a:off x="151375" y="73435"/>
            <a:ext cx="8847769" cy="68321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000" dirty="0" smtClean="0">
                <a:latin typeface="微軟正黑體" panose="020B0604030504040204" pitchFamily="34" charset="-120"/>
                <a:ea typeface="微軟正黑體" panose="020B0604030504040204" pitchFamily="34" charset="-120"/>
              </a:rPr>
              <a:t>整體</a:t>
            </a:r>
            <a:r>
              <a:rPr lang="zh-TW" altLang="en-US" sz="4000" dirty="0">
                <a:latin typeface="微軟正黑體" panose="020B0604030504040204" pitchFamily="34" charset="-120"/>
                <a:ea typeface="微軟正黑體" panose="020B0604030504040204" pitchFamily="34" charset="-120"/>
              </a:rPr>
              <a:t>開發審議規範重點</a:t>
            </a:r>
            <a:r>
              <a:rPr lang="en-US" altLang="zh-TW" sz="4000" dirty="0" smtClean="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二</a:t>
            </a:r>
            <a:r>
              <a:rPr lang="en-US" altLang="zh-TW" sz="4000" dirty="0" smtClean="0">
                <a:latin typeface="微軟正黑體" panose="020B0604030504040204" pitchFamily="34" charset="-120"/>
                <a:ea typeface="微軟正黑體" panose="020B0604030504040204" pitchFamily="34" charset="-120"/>
              </a:rPr>
              <a:t>)</a:t>
            </a:r>
            <a:endParaRPr lang="en-US" altLang="zh-TW" sz="4000" dirty="0">
              <a:latin typeface="微軟正黑體" panose="020B0604030504040204" pitchFamily="34" charset="-120"/>
              <a:ea typeface="微軟正黑體" panose="020B0604030504040204" pitchFamily="34" charset="-120"/>
            </a:endParaRPr>
          </a:p>
        </p:txBody>
      </p:sp>
      <p:sp>
        <p:nvSpPr>
          <p:cNvPr id="35" name="文字方塊 34"/>
          <p:cNvSpPr txBox="1"/>
          <p:nvPr/>
        </p:nvSpPr>
        <p:spPr>
          <a:xfrm>
            <a:off x="6679981" y="3769308"/>
            <a:ext cx="2068195" cy="307777"/>
          </a:xfrm>
          <a:prstGeom prst="rect">
            <a:avLst/>
          </a:prstGeom>
          <a:noFill/>
        </p:spPr>
        <p:txBody>
          <a:bodyPr wrap="none" rtlCol="0">
            <a:spAutoFit/>
          </a:bodyPr>
          <a:lstStyle/>
          <a:p>
            <a:r>
              <a:rPr lang="en-US" altLang="zh-TW" sz="1400" dirty="0" smtClean="0"/>
              <a:t>3,000m</a:t>
            </a:r>
            <a:r>
              <a:rPr lang="en-US" altLang="zh-TW" sz="1400" baseline="30000" dirty="0" smtClean="0"/>
              <a:t>2</a:t>
            </a:r>
            <a:r>
              <a:rPr lang="en-US" altLang="zh-TW" sz="1400" dirty="0" smtClean="0"/>
              <a:t> </a:t>
            </a:r>
            <a:r>
              <a:rPr lang="en-US" altLang="zh-TW" sz="1400" dirty="0"/>
              <a:t>× </a:t>
            </a:r>
            <a:r>
              <a:rPr lang="en-US" altLang="zh-TW" sz="1400" dirty="0" smtClean="0"/>
              <a:t>70% =2,100m</a:t>
            </a:r>
            <a:r>
              <a:rPr lang="en-US" altLang="zh-TW" sz="1400" baseline="30000" dirty="0" smtClean="0"/>
              <a:t>2</a:t>
            </a:r>
            <a:endParaRPr lang="zh-TW" altLang="en-US" sz="1400" dirty="0"/>
          </a:p>
        </p:txBody>
      </p:sp>
      <p:sp>
        <p:nvSpPr>
          <p:cNvPr id="37" name="文字方塊 36"/>
          <p:cNvSpPr txBox="1"/>
          <p:nvPr/>
        </p:nvSpPr>
        <p:spPr>
          <a:xfrm>
            <a:off x="4437334" y="3153540"/>
            <a:ext cx="1333486" cy="523220"/>
          </a:xfrm>
          <a:prstGeom prst="rect">
            <a:avLst/>
          </a:prstGeom>
          <a:noFill/>
        </p:spPr>
        <p:txBody>
          <a:bodyPr wrap="square" rtlCol="0">
            <a:spAutoFit/>
          </a:bodyPr>
          <a:lstStyle/>
          <a:p>
            <a:r>
              <a:rPr lang="en-US" altLang="zh-TW" sz="1400" dirty="0" smtClean="0"/>
              <a:t>3,000m</a:t>
            </a:r>
            <a:r>
              <a:rPr lang="en-US" altLang="zh-TW" sz="1400" baseline="30000" dirty="0" smtClean="0"/>
              <a:t>2</a:t>
            </a:r>
            <a:r>
              <a:rPr lang="en-US" altLang="zh-TW" sz="1400" dirty="0" smtClean="0"/>
              <a:t> </a:t>
            </a:r>
            <a:r>
              <a:rPr lang="en-US" altLang="zh-TW" sz="1400" dirty="0"/>
              <a:t>× </a:t>
            </a:r>
            <a:r>
              <a:rPr lang="en-US" altLang="zh-TW" sz="1400" dirty="0" smtClean="0"/>
              <a:t>30% </a:t>
            </a:r>
            <a:br>
              <a:rPr lang="en-US" altLang="zh-TW" sz="1400" dirty="0" smtClean="0"/>
            </a:br>
            <a:r>
              <a:rPr lang="en-US" altLang="zh-TW" sz="1400" dirty="0" smtClean="0"/>
              <a:t>=</a:t>
            </a:r>
            <a:r>
              <a:rPr lang="zh-TW" altLang="en-US" sz="1400" dirty="0" smtClean="0"/>
              <a:t> </a:t>
            </a:r>
            <a:r>
              <a:rPr lang="en-US" altLang="zh-TW" sz="1400" dirty="0" smtClean="0"/>
              <a:t>900m</a:t>
            </a:r>
            <a:r>
              <a:rPr lang="en-US" altLang="zh-TW" sz="1400" baseline="30000" dirty="0" smtClean="0"/>
              <a:t>2</a:t>
            </a:r>
            <a:endParaRPr lang="zh-TW" altLang="en-US" sz="1400" dirty="0"/>
          </a:p>
        </p:txBody>
      </p:sp>
      <p:sp>
        <p:nvSpPr>
          <p:cNvPr id="86" name="文字方塊 85"/>
          <p:cNvSpPr txBox="1"/>
          <p:nvPr/>
        </p:nvSpPr>
        <p:spPr>
          <a:xfrm>
            <a:off x="4321516" y="3795596"/>
            <a:ext cx="1566001"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TW" altLang="en-US" sz="1200" dirty="0" smtClean="0"/>
              <a:t>作公園</a:t>
            </a:r>
            <a:r>
              <a:rPr lang="zh-TW" altLang="en-US" sz="1200" dirty="0"/>
              <a:t>、綠地、</a:t>
            </a:r>
            <a:r>
              <a:rPr lang="zh-TW" altLang="en-US" sz="1200" dirty="0" smtClean="0"/>
              <a:t>廣場、</a:t>
            </a:r>
            <a:r>
              <a:rPr lang="zh-TW" altLang="en-US" sz="1200" dirty="0"/>
              <a:t>停車場、排水溝渠、環保設施及道路等公共設施使用</a:t>
            </a:r>
          </a:p>
        </p:txBody>
      </p:sp>
      <p:sp>
        <p:nvSpPr>
          <p:cNvPr id="28" name="文字方塊 27"/>
          <p:cNvSpPr txBox="1"/>
          <p:nvPr/>
        </p:nvSpPr>
        <p:spPr>
          <a:xfrm>
            <a:off x="5271618" y="5517922"/>
            <a:ext cx="3857146" cy="276999"/>
          </a:xfrm>
          <a:prstGeom prst="rect">
            <a:avLst/>
          </a:prstGeom>
          <a:noFill/>
        </p:spPr>
        <p:txBody>
          <a:bodyPr wrap="none" rtlCol="0">
            <a:spAutoFit/>
          </a:bodyPr>
          <a:lstStyle/>
          <a:p>
            <a:r>
              <a:rPr lang="zh-TW" altLang="en-US" sz="1200" b="1" dirty="0" smtClean="0"/>
              <a:t>（註：管二興建農舍之總樓地板面積不得超過</a:t>
            </a:r>
            <a:r>
              <a:rPr lang="en-US" altLang="zh-TW" sz="1200" b="1" dirty="0" smtClean="0"/>
              <a:t>350m</a:t>
            </a:r>
            <a:r>
              <a:rPr lang="en-US" altLang="zh-TW" sz="1200" b="1" baseline="30000" dirty="0" smtClean="0"/>
              <a:t>2</a:t>
            </a:r>
            <a:r>
              <a:rPr lang="zh-TW" altLang="en-US" sz="1200" b="1" dirty="0" smtClean="0"/>
              <a:t> ）</a:t>
            </a:r>
            <a:endParaRPr lang="zh-TW" altLang="en-US" sz="1200" b="1" dirty="0"/>
          </a:p>
        </p:txBody>
      </p:sp>
      <p:grpSp>
        <p:nvGrpSpPr>
          <p:cNvPr id="14" name="群組 13"/>
          <p:cNvGrpSpPr/>
          <p:nvPr/>
        </p:nvGrpSpPr>
        <p:grpSpPr>
          <a:xfrm>
            <a:off x="24375" y="985251"/>
            <a:ext cx="4337983" cy="5631710"/>
            <a:chOff x="5506476" y="1172919"/>
            <a:chExt cx="3879974" cy="5631710"/>
          </a:xfrm>
        </p:grpSpPr>
        <p:sp>
          <p:nvSpPr>
            <p:cNvPr id="23" name="手繪多邊形 22"/>
            <p:cNvSpPr/>
            <p:nvPr/>
          </p:nvSpPr>
          <p:spPr>
            <a:xfrm>
              <a:off x="5637267" y="1314610"/>
              <a:ext cx="3361878" cy="655200"/>
            </a:xfrm>
            <a:custGeom>
              <a:avLst/>
              <a:gdLst>
                <a:gd name="connsiteX0" fmla="*/ 0 w 3139006"/>
                <a:gd name="connsiteY0" fmla="*/ 0 h 980939"/>
                <a:gd name="connsiteX1" fmla="*/ 3139006 w 3139006"/>
                <a:gd name="connsiteY1" fmla="*/ 0 h 980939"/>
                <a:gd name="connsiteX2" fmla="*/ 3139006 w 3139006"/>
                <a:gd name="connsiteY2" fmla="*/ 980939 h 980939"/>
                <a:gd name="connsiteX3" fmla="*/ 0 w 3139006"/>
                <a:gd name="connsiteY3" fmla="*/ 980939 h 980939"/>
                <a:gd name="connsiteX4" fmla="*/ 0 w 3139006"/>
                <a:gd name="connsiteY4" fmla="*/ 0 h 98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006" h="980939">
                  <a:moveTo>
                    <a:pt x="0" y="0"/>
                  </a:moveTo>
                  <a:lnTo>
                    <a:pt x="3139006" y="0"/>
                  </a:lnTo>
                  <a:lnTo>
                    <a:pt x="3139006" y="980939"/>
                  </a:lnTo>
                  <a:lnTo>
                    <a:pt x="0" y="980939"/>
                  </a:lnTo>
                  <a:lnTo>
                    <a:pt x="0" y="0"/>
                  </a:lnTo>
                  <a:close/>
                </a:path>
              </a:pathLst>
            </a:custGeom>
            <a:ln>
              <a:solidFill>
                <a:schemeClr val="accent6">
                  <a:lumMod val="60000"/>
                  <a:lumOff val="40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64423" tIns="133350" rIns="133350" bIns="133350" numCol="1" spcCol="1270" anchor="ctr" anchorCtr="0">
              <a:noAutofit/>
            </a:bodyPr>
            <a:lstStyle/>
            <a:p>
              <a:pPr lvl="0" algn="l" defTabSz="1555750">
                <a:lnSpc>
                  <a:spcPct val="90000"/>
                </a:lnSpc>
                <a:spcBef>
                  <a:spcPct val="0"/>
                </a:spcBef>
                <a:spcAft>
                  <a:spcPct val="35000"/>
                </a:spcAft>
              </a:pPr>
              <a:r>
                <a:rPr lang="zh-TW" altLang="en-US" sz="2400" b="1" dirty="0" smtClean="0">
                  <a:solidFill>
                    <a:srgbClr val="FF0000"/>
                  </a:solidFill>
                </a:rPr>
                <a:t>開發基地之條件</a:t>
              </a:r>
              <a:endParaRPr lang="zh-TW" altLang="en-US" sz="2400" b="1" kern="1200" dirty="0">
                <a:solidFill>
                  <a:srgbClr val="FF0000"/>
                </a:solidFill>
              </a:endParaRPr>
            </a:p>
          </p:txBody>
        </p:sp>
        <p:sp>
          <p:nvSpPr>
            <p:cNvPr id="24" name="矩形 23"/>
            <p:cNvSpPr/>
            <p:nvPr/>
          </p:nvSpPr>
          <p:spPr>
            <a:xfrm>
              <a:off x="5506476" y="1172919"/>
              <a:ext cx="648000" cy="648000"/>
            </a:xfrm>
            <a:prstGeom prst="rect">
              <a:avLst/>
            </a:prstGeom>
            <a:solidFill>
              <a:schemeClr val="accent6">
                <a:lumMod val="40000"/>
                <a:lumOff val="6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zh-TW" altLang="en-US" sz="2400" b="1" dirty="0" smtClean="0">
                  <a:solidFill>
                    <a:schemeClr val="tx1"/>
                  </a:solidFill>
                </a:rPr>
                <a:t>二</a:t>
              </a:r>
              <a:endParaRPr lang="en-US" altLang="zh-TW" sz="2400" b="1" dirty="0" smtClean="0">
                <a:solidFill>
                  <a:schemeClr val="tx1"/>
                </a:solidFill>
              </a:endParaRPr>
            </a:p>
          </p:txBody>
        </p:sp>
        <p:sp>
          <p:nvSpPr>
            <p:cNvPr id="25" name="矩形 24"/>
            <p:cNvSpPr/>
            <p:nvPr/>
          </p:nvSpPr>
          <p:spPr>
            <a:xfrm>
              <a:off x="5595051" y="2095648"/>
              <a:ext cx="3791399" cy="4708981"/>
            </a:xfrm>
            <a:prstGeom prst="rect">
              <a:avLst/>
            </a:prstGeom>
          </p:spPr>
          <p:txBody>
            <a:bodyPr wrap="square">
              <a:spAutoFit/>
            </a:bodyPr>
            <a:lstStyle/>
            <a:p>
              <a:pPr marL="342900" lvl="0" indent="-342900">
                <a:spcAft>
                  <a:spcPts val="1200"/>
                </a:spcAft>
                <a:buFont typeface="+mj-lt"/>
                <a:buAutoNum type="arabicPeriod"/>
              </a:pPr>
              <a:r>
                <a:rPr lang="zh-TW" altLang="en-US" sz="1600" dirty="0"/>
                <a:t>申請開發基地面積</a:t>
              </a:r>
              <a:r>
                <a:rPr lang="zh-TW" altLang="en-US" sz="1600" b="1" dirty="0"/>
                <a:t>不得</a:t>
              </a:r>
              <a:r>
                <a:rPr lang="zh-TW" altLang="en-US" sz="1600" b="1" dirty="0" smtClean="0"/>
                <a:t>小於</a:t>
              </a:r>
              <a:r>
                <a:rPr lang="en-US" altLang="zh-TW" sz="1600" b="1" dirty="0" smtClean="0"/>
                <a:t>0.3</a:t>
              </a:r>
              <a:r>
                <a:rPr lang="zh-TW" altLang="en-US" sz="1600" b="1" dirty="0" smtClean="0"/>
                <a:t>公頃</a:t>
              </a:r>
              <a:r>
                <a:rPr lang="zh-TW" altLang="en-US" sz="1600" dirty="0"/>
                <a:t>為</a:t>
              </a:r>
              <a:r>
                <a:rPr lang="zh-TW" altLang="en-US" sz="1600" dirty="0" smtClean="0"/>
                <a:t>原則</a:t>
              </a:r>
              <a:endParaRPr lang="en-US" altLang="zh-TW" sz="1600" dirty="0" smtClean="0"/>
            </a:p>
            <a:p>
              <a:pPr marL="342900" lvl="0" indent="-342900">
                <a:spcAft>
                  <a:spcPts val="1200"/>
                </a:spcAft>
                <a:buFont typeface="+mj-lt"/>
                <a:buAutoNum type="arabicPeriod"/>
              </a:pPr>
              <a:r>
                <a:rPr lang="zh-TW" altLang="en-US" sz="1600" dirty="0" smtClean="0"/>
                <a:t>因地形等阻隔者經審查後最小</a:t>
              </a:r>
              <a:r>
                <a:rPr lang="zh-TW" altLang="en-US" sz="1600" dirty="0"/>
                <a:t>面積</a:t>
              </a:r>
              <a:r>
                <a:rPr lang="zh-TW" altLang="en-US" sz="1600" b="1" dirty="0"/>
                <a:t>不得</a:t>
              </a:r>
              <a:r>
                <a:rPr lang="zh-TW" altLang="en-US" sz="1600" b="1" dirty="0" smtClean="0"/>
                <a:t>小於</a:t>
              </a:r>
              <a:r>
                <a:rPr lang="en-US" altLang="zh-TW" sz="1600" b="1" dirty="0" smtClean="0"/>
                <a:t>0.2</a:t>
              </a:r>
              <a:r>
                <a:rPr lang="zh-TW" altLang="en-US" sz="1600" b="1" dirty="0" smtClean="0"/>
                <a:t>公頃</a:t>
              </a:r>
              <a:endParaRPr lang="en-US" altLang="zh-TW" sz="1600" b="1" dirty="0" smtClean="0"/>
            </a:p>
            <a:p>
              <a:pPr marL="342900" lvl="0" indent="-342900">
                <a:spcAft>
                  <a:spcPts val="1200"/>
                </a:spcAft>
                <a:buFont typeface="+mj-lt"/>
                <a:buAutoNum type="arabicPeriod"/>
              </a:pPr>
              <a:r>
                <a:rPr lang="zh-TW" altLang="en-US" sz="1600" b="1" dirty="0" smtClean="0"/>
                <a:t>「埕下」</a:t>
              </a:r>
              <a:r>
                <a:rPr lang="zh-TW" altLang="en-US" sz="1600" dirty="0" smtClean="0"/>
                <a:t>及</a:t>
              </a:r>
              <a:r>
                <a:rPr lang="zh-TW" altLang="en-US" sz="1600" b="1" dirty="0" smtClean="0"/>
                <a:t>「湖井頭」</a:t>
              </a:r>
              <a:r>
                <a:rPr lang="zh-TW" altLang="en-US" sz="1600" dirty="0" smtClean="0"/>
                <a:t>等</a:t>
              </a:r>
              <a:r>
                <a:rPr lang="zh-TW" altLang="en-US" sz="1600" dirty="0"/>
                <a:t>聚落因外圍緩衝用地之土地面積有限</a:t>
              </a:r>
              <a:r>
                <a:rPr lang="zh-TW" altLang="en-US" sz="1600" dirty="0" smtClean="0"/>
                <a:t>，不受上述面積限制</a:t>
              </a:r>
              <a:endParaRPr lang="en-US" altLang="zh-TW" sz="1600" dirty="0" smtClean="0"/>
            </a:p>
            <a:p>
              <a:pPr marL="342900" lvl="0" indent="-342900">
                <a:spcAft>
                  <a:spcPts val="1200"/>
                </a:spcAft>
                <a:buFont typeface="+mj-lt"/>
                <a:buAutoNum type="arabicPeriod"/>
              </a:pPr>
              <a:r>
                <a:rPr lang="zh-TW" altLang="en-US" sz="1600" dirty="0" smtClean="0"/>
                <a:t>申請基地</a:t>
              </a:r>
              <a:r>
                <a:rPr lang="zh-TW" altLang="en-US" sz="1600" dirty="0"/>
                <a:t>形狀應完整連接</a:t>
              </a:r>
              <a:r>
                <a:rPr lang="zh-TW" altLang="en-US" sz="1600" dirty="0" smtClean="0"/>
                <a:t>，連接</a:t>
              </a:r>
              <a:r>
                <a:rPr lang="zh-TW" altLang="en-US" sz="1600" dirty="0"/>
                <a:t>部分最小寬度不得小於</a:t>
              </a:r>
              <a:r>
                <a:rPr lang="en-US" altLang="zh-TW" sz="1600" dirty="0"/>
                <a:t>20</a:t>
              </a:r>
              <a:r>
                <a:rPr lang="zh-TW" altLang="en-US" sz="1600" dirty="0"/>
                <a:t>公尺</a:t>
              </a:r>
              <a:r>
                <a:rPr lang="zh-TW" altLang="en-US" sz="1600" dirty="0" smtClean="0"/>
                <a:t>，且</a:t>
              </a:r>
              <a:r>
                <a:rPr lang="zh-TW" altLang="en-US" sz="1600" dirty="0"/>
                <a:t>面臨已開闢既成道路或至少留設一</a:t>
              </a:r>
              <a:r>
                <a:rPr lang="zh-TW" altLang="en-US" sz="1600" dirty="0" smtClean="0"/>
                <a:t>條</a:t>
              </a:r>
              <a:r>
                <a:rPr lang="en-US" altLang="zh-TW" sz="1600" dirty="0" smtClean="0"/>
                <a:t>6</a:t>
              </a:r>
              <a:r>
                <a:rPr lang="zh-TW" altLang="en-US" sz="1600" dirty="0" smtClean="0"/>
                <a:t>公尺</a:t>
              </a:r>
              <a:r>
                <a:rPr lang="zh-TW" altLang="en-US" sz="1600" dirty="0"/>
                <a:t>寬（含）以上之出入道路與聯外道路銜接</a:t>
              </a:r>
              <a:endParaRPr lang="en-US" altLang="zh-TW" sz="1600" dirty="0" smtClean="0"/>
            </a:p>
            <a:p>
              <a:pPr marL="342900" lvl="0" indent="-342900">
                <a:spcAft>
                  <a:spcPts val="1200"/>
                </a:spcAft>
                <a:buFont typeface="+mj-lt"/>
                <a:buAutoNum type="arabicPeriod"/>
              </a:pPr>
              <a:r>
                <a:rPr lang="zh-TW" altLang="en-US" sz="1600" b="1" dirty="0" smtClean="0"/>
                <a:t>建</a:t>
              </a:r>
              <a:r>
                <a:rPr lang="zh-TW" altLang="en-US" sz="1600" b="1" dirty="0"/>
                <a:t>蔽</a:t>
              </a:r>
              <a:r>
                <a:rPr lang="zh-TW" altLang="en-US" sz="1600" b="1" dirty="0" smtClean="0"/>
                <a:t>率</a:t>
              </a:r>
              <a:r>
                <a:rPr lang="en-US" altLang="zh-TW" sz="1600" b="1" dirty="0" smtClean="0"/>
                <a:t>60</a:t>
              </a:r>
              <a:r>
                <a:rPr lang="en-US" altLang="zh-TW" sz="1600" b="1" dirty="0"/>
                <a:t>%</a:t>
              </a:r>
              <a:r>
                <a:rPr lang="zh-TW" altLang="en-US" sz="1600" b="1" dirty="0" smtClean="0"/>
                <a:t>，容積率</a:t>
              </a:r>
              <a:r>
                <a:rPr lang="en-US" altLang="zh-TW" sz="1600" b="1" dirty="0" smtClean="0"/>
                <a:t>120%</a:t>
              </a:r>
              <a:r>
                <a:rPr lang="en-US" altLang="zh-TW" sz="1600" dirty="0"/>
                <a:t>(</a:t>
              </a:r>
              <a:r>
                <a:rPr lang="en-US" altLang="zh-TW" sz="1600" dirty="0" smtClean="0"/>
                <a:t>2</a:t>
              </a:r>
              <a:r>
                <a:rPr lang="zh-TW" altLang="en-US" sz="1600" dirty="0" smtClean="0"/>
                <a:t>樓</a:t>
              </a:r>
              <a:r>
                <a:rPr lang="en-US" altLang="zh-TW" sz="1600" dirty="0" smtClean="0"/>
                <a:t>)</a:t>
              </a:r>
            </a:p>
            <a:p>
              <a:pPr marL="342900" lvl="0" indent="-342900">
                <a:spcAft>
                  <a:spcPts val="1200"/>
                </a:spcAft>
                <a:buFont typeface="+mj-lt"/>
                <a:buAutoNum type="arabicPeriod"/>
              </a:pPr>
              <a:r>
                <a:rPr lang="zh-TW" altLang="en-US" sz="1600" dirty="0" smtClean="0"/>
                <a:t>作為</a:t>
              </a:r>
              <a:r>
                <a:rPr lang="zh-TW" altLang="en-US" sz="1600" dirty="0"/>
                <a:t>容積移轉接受基地</a:t>
              </a:r>
              <a:r>
                <a:rPr lang="zh-TW" altLang="en-US" sz="1600" dirty="0" smtClean="0"/>
                <a:t>，</a:t>
              </a:r>
              <a:r>
                <a:rPr lang="en-US" altLang="zh-TW" sz="1600" dirty="0" smtClean="0"/>
                <a:t/>
              </a:r>
              <a:br>
                <a:rPr lang="en-US" altLang="zh-TW" sz="1600" dirty="0" smtClean="0"/>
              </a:br>
              <a:r>
                <a:rPr lang="zh-TW" altLang="en-US" sz="1600" dirty="0" smtClean="0"/>
                <a:t>容積</a:t>
              </a:r>
              <a:r>
                <a:rPr lang="zh-TW" altLang="en-US" sz="1600" dirty="0"/>
                <a:t>率得</a:t>
              </a:r>
              <a:r>
                <a:rPr lang="zh-TW" altLang="en-US" sz="1600" b="1" dirty="0"/>
                <a:t>提高至</a:t>
              </a:r>
              <a:r>
                <a:rPr lang="en-US" altLang="zh-TW" sz="1600" b="1" dirty="0" smtClean="0"/>
                <a:t>180%(</a:t>
              </a:r>
              <a:r>
                <a:rPr lang="en-US" altLang="zh-TW" sz="1600" dirty="0" smtClean="0"/>
                <a:t>3</a:t>
              </a:r>
              <a:r>
                <a:rPr lang="zh-TW" altLang="en-US" sz="1600" dirty="0" smtClean="0"/>
                <a:t>樓</a:t>
              </a:r>
              <a:r>
                <a:rPr lang="en-US" altLang="zh-TW" sz="1600" dirty="0" smtClean="0"/>
                <a:t>)</a:t>
              </a:r>
            </a:p>
            <a:p>
              <a:pPr marL="342900" lvl="0" indent="-342900">
                <a:spcAft>
                  <a:spcPts val="1200"/>
                </a:spcAft>
                <a:buFont typeface="+mj-lt"/>
                <a:buAutoNum type="arabicPeriod"/>
              </a:pPr>
              <a:r>
                <a:rPr lang="zh-TW" altLang="en-US" sz="1600" dirty="0" smtClean="0"/>
                <a:t>留</a:t>
              </a:r>
              <a:r>
                <a:rPr lang="zh-TW" altLang="en-US" sz="1600" dirty="0"/>
                <a:t>設</a:t>
              </a:r>
              <a:r>
                <a:rPr lang="en-US" altLang="zh-TW" sz="1600" b="1" dirty="0"/>
                <a:t>30%</a:t>
              </a:r>
              <a:r>
                <a:rPr lang="zh-TW" altLang="en-US" sz="1600" b="1" dirty="0"/>
                <a:t>土地</a:t>
              </a:r>
              <a:r>
                <a:rPr lang="zh-TW" altLang="en-US" sz="1600" dirty="0"/>
                <a:t>作為公共設施</a:t>
              </a:r>
              <a:r>
                <a:rPr lang="zh-TW" altLang="en-US" sz="1600" dirty="0" smtClean="0"/>
                <a:t>，並於</a:t>
              </a:r>
              <a:r>
                <a:rPr lang="zh-TW" altLang="en-US" sz="1600" dirty="0"/>
                <a:t>公共設施土地產權移轉為公有並興闢完竣後，再予核發使用執照。</a:t>
              </a:r>
              <a:endParaRPr lang="zh-TW" altLang="en-US" sz="1600" dirty="0" smtClean="0"/>
            </a:p>
          </p:txBody>
        </p:sp>
      </p:grpSp>
      <p:sp>
        <p:nvSpPr>
          <p:cNvPr id="17" name="矩形 16"/>
          <p:cNvSpPr/>
          <p:nvPr/>
        </p:nvSpPr>
        <p:spPr>
          <a:xfrm>
            <a:off x="4248058" y="1023186"/>
            <a:ext cx="1858201" cy="369332"/>
          </a:xfrm>
          <a:prstGeom prst="rect">
            <a:avLst/>
          </a:prstGeom>
        </p:spPr>
        <p:txBody>
          <a:bodyPr wrap="none">
            <a:spAutoFit/>
          </a:bodyPr>
          <a:lstStyle/>
          <a:p>
            <a:pPr marL="285750" indent="-285750">
              <a:buFont typeface="Wingdings" panose="05000000000000000000" pitchFamily="2" charset="2"/>
              <a:buChar char="Ø"/>
            </a:pPr>
            <a:r>
              <a:rPr lang="zh-TW" altLang="en-US" b="1" dirty="0">
                <a:latin typeface="微軟正黑體" panose="020B0604030504040204" pitchFamily="34" charset="-120"/>
                <a:ea typeface="微軟正黑體" panose="020B0604030504040204" pitchFamily="34" charset="-120"/>
              </a:rPr>
              <a:t>興建規模概估</a:t>
            </a:r>
          </a:p>
        </p:txBody>
      </p:sp>
    </p:spTree>
    <p:extLst>
      <p:ext uri="{BB962C8B-B14F-4D97-AF65-F5344CB8AC3E}">
        <p14:creationId xmlns:p14="http://schemas.microsoft.com/office/powerpoint/2010/main" val="3039708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68EFFDF8-DB98-478C-83A9-5561949AAA15}" type="slidenum">
              <a:rPr lang="en-US" altLang="zh-TW" smtClean="0"/>
              <a:pPr/>
              <a:t>14</a:t>
            </a:fld>
            <a:endParaRPr lang="en-US" altLang="zh-TW" dirty="0"/>
          </a:p>
        </p:txBody>
      </p:sp>
      <p:sp>
        <p:nvSpPr>
          <p:cNvPr id="3" name="標題 2"/>
          <p:cNvSpPr txBox="1">
            <a:spLocks/>
          </p:cNvSpPr>
          <p:nvPr/>
        </p:nvSpPr>
        <p:spPr>
          <a:xfrm>
            <a:off x="151375" y="73435"/>
            <a:ext cx="8847769" cy="68321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000" dirty="0" smtClean="0">
                <a:latin typeface="微軟正黑體" panose="020B0604030504040204" pitchFamily="34" charset="-120"/>
                <a:ea typeface="微軟正黑體" panose="020B0604030504040204" pitchFamily="34" charset="-120"/>
              </a:rPr>
              <a:t>整體</a:t>
            </a:r>
            <a:r>
              <a:rPr lang="zh-TW" altLang="en-US" sz="4000" dirty="0">
                <a:latin typeface="微軟正黑體" panose="020B0604030504040204" pitchFamily="34" charset="-120"/>
                <a:ea typeface="微軟正黑體" panose="020B0604030504040204" pitchFamily="34" charset="-120"/>
              </a:rPr>
              <a:t>開發審議規範重點</a:t>
            </a:r>
            <a:r>
              <a:rPr lang="en-US" altLang="zh-TW" sz="4000" dirty="0">
                <a:latin typeface="微軟正黑體" panose="020B0604030504040204" pitchFamily="34" charset="-120"/>
                <a:ea typeface="微軟正黑體" panose="020B0604030504040204" pitchFamily="34" charset="-120"/>
              </a:rPr>
              <a:t>(</a:t>
            </a:r>
            <a:r>
              <a:rPr lang="zh-TW" altLang="en-US" sz="4000" dirty="0">
                <a:latin typeface="微軟正黑體" panose="020B0604030504040204" pitchFamily="34" charset="-120"/>
                <a:ea typeface="微軟正黑體" panose="020B0604030504040204" pitchFamily="34" charset="-120"/>
              </a:rPr>
              <a:t>三</a:t>
            </a:r>
            <a:r>
              <a:rPr lang="en-US" altLang="zh-TW" sz="4000" dirty="0" smtClean="0">
                <a:latin typeface="微軟正黑體" panose="020B0604030504040204" pitchFamily="34" charset="-120"/>
                <a:ea typeface="微軟正黑體" panose="020B0604030504040204" pitchFamily="34" charset="-120"/>
              </a:rPr>
              <a:t>)</a:t>
            </a:r>
            <a:endParaRPr lang="zh-TW" altLang="en-US" sz="4000" dirty="0">
              <a:latin typeface="微軟正黑體" panose="020B0604030504040204" pitchFamily="34" charset="-120"/>
              <a:ea typeface="微軟正黑體" panose="020B0604030504040204" pitchFamily="34" charset="-120"/>
            </a:endParaRPr>
          </a:p>
        </p:txBody>
      </p:sp>
      <p:graphicFrame>
        <p:nvGraphicFramePr>
          <p:cNvPr id="40" name="表格 39"/>
          <p:cNvGraphicFramePr>
            <a:graphicFrameLocks noGrp="1"/>
          </p:cNvGraphicFramePr>
          <p:nvPr>
            <p:extLst/>
          </p:nvPr>
        </p:nvGraphicFramePr>
        <p:xfrm>
          <a:off x="5949662" y="1283400"/>
          <a:ext cx="3049482" cy="5098536"/>
        </p:xfrm>
        <a:graphic>
          <a:graphicData uri="http://schemas.openxmlformats.org/drawingml/2006/table">
            <a:tbl>
              <a:tblPr firstRow="1" bandRow="1">
                <a:tableStyleId>{5940675A-B579-460E-94D1-54222C63F5DA}</a:tableStyleId>
              </a:tblPr>
              <a:tblGrid>
                <a:gridCol w="670213"/>
                <a:gridCol w="2379269"/>
              </a:tblGrid>
              <a:tr h="728362">
                <a:tc>
                  <a:txBody>
                    <a:bodyPr/>
                    <a:lstStyle/>
                    <a:p>
                      <a:pPr algn="ctr"/>
                      <a:r>
                        <a:rPr lang="zh-TW" altLang="en-US" sz="1800" b="1" dirty="0" smtClean="0"/>
                        <a:t>停車</a:t>
                      </a:r>
                      <a:endParaRPr lang="zh-TW" altLang="en-US" sz="1800" b="1" dirty="0"/>
                    </a:p>
                  </a:txBody>
                  <a:tcPr anchor="ctr">
                    <a:solidFill>
                      <a:schemeClr val="accent2">
                        <a:lumMod val="60000"/>
                        <a:lumOff val="40000"/>
                      </a:schemeClr>
                    </a:solidFill>
                  </a:tcPr>
                </a:tc>
                <a:tc>
                  <a:txBody>
                    <a:bodyPr/>
                    <a:lstStyle/>
                    <a:p>
                      <a:r>
                        <a:rPr lang="zh-TW" altLang="en-US" sz="1600" dirty="0" smtClean="0"/>
                        <a:t>以</a:t>
                      </a:r>
                      <a:r>
                        <a:rPr lang="zh-TW" altLang="en-US" sz="1600" b="1" dirty="0" smtClean="0"/>
                        <a:t>毎戶至少一個停車位</a:t>
                      </a:r>
                      <a:r>
                        <a:rPr lang="zh-TW" altLang="en-US" sz="1600" dirty="0" smtClean="0"/>
                        <a:t>為原則</a:t>
                      </a:r>
                      <a:endParaRPr lang="zh-TW" altLang="en-US" sz="1600" dirty="0"/>
                    </a:p>
                  </a:txBody>
                  <a:tcPr anchor="ctr">
                    <a:solidFill>
                      <a:schemeClr val="accent2">
                        <a:lumMod val="20000"/>
                        <a:lumOff val="80000"/>
                      </a:schemeClr>
                    </a:solidFill>
                  </a:tcPr>
                </a:tc>
              </a:tr>
              <a:tr h="1976983">
                <a:tc>
                  <a:txBody>
                    <a:bodyPr/>
                    <a:lstStyle/>
                    <a:p>
                      <a:pPr algn="ctr"/>
                      <a:r>
                        <a:rPr lang="zh-TW" altLang="en-US" sz="1800" b="1" dirty="0" smtClean="0"/>
                        <a:t>排水</a:t>
                      </a:r>
                      <a:endParaRPr lang="zh-TW" altLang="en-US" sz="1800" b="1" dirty="0"/>
                    </a:p>
                  </a:txBody>
                  <a:tcPr anchor="ctr">
                    <a:solidFill>
                      <a:schemeClr val="accent4">
                        <a:lumMod val="60000"/>
                        <a:lumOff val="40000"/>
                      </a:schemeClr>
                    </a:solidFill>
                  </a:tcPr>
                </a:tc>
                <a:tc>
                  <a:txBody>
                    <a:bodyPr/>
                    <a:lstStyle/>
                    <a:p>
                      <a:pPr marL="0" indent="0">
                        <a:spcAft>
                          <a:spcPts val="300"/>
                        </a:spcAft>
                        <a:buFont typeface="+mj-lt"/>
                        <a:buNone/>
                      </a:pPr>
                      <a:r>
                        <a:rPr lang="zh-TW" altLang="en-US" sz="1600" dirty="0" smtClean="0"/>
                        <a:t>基地排水應</a:t>
                      </a:r>
                      <a:r>
                        <a:rPr lang="zh-TW" altLang="en-US" sz="1600" b="1" dirty="0" smtClean="0"/>
                        <a:t>採雨水、污水分流排放</a:t>
                      </a:r>
                      <a:r>
                        <a:rPr lang="zh-TW" altLang="en-US" sz="1600" dirty="0" smtClean="0"/>
                        <a:t>方式，並接通至經主管機關認可之排水幹線、河川、公共水域或污水下水道</a:t>
                      </a:r>
                    </a:p>
                  </a:txBody>
                  <a:tcPr anchor="ctr">
                    <a:solidFill>
                      <a:schemeClr val="accent4">
                        <a:lumMod val="20000"/>
                        <a:lumOff val="80000"/>
                      </a:schemeClr>
                    </a:solidFill>
                  </a:tcPr>
                </a:tc>
              </a:tr>
              <a:tr h="1040518">
                <a:tc>
                  <a:txBody>
                    <a:bodyPr/>
                    <a:lstStyle/>
                    <a:p>
                      <a:pPr algn="ctr"/>
                      <a:r>
                        <a:rPr lang="zh-TW" altLang="en-US" sz="1800" b="1" dirty="0" smtClean="0"/>
                        <a:t>建築設計</a:t>
                      </a:r>
                      <a:endParaRPr lang="zh-TW" altLang="en-US" sz="1800" b="1" dirty="0"/>
                    </a:p>
                  </a:txBody>
                  <a:tcPr anchor="ctr">
                    <a:solidFill>
                      <a:schemeClr val="accent1">
                        <a:lumMod val="60000"/>
                        <a:lumOff val="40000"/>
                      </a:schemeClr>
                    </a:solidFill>
                  </a:tcPr>
                </a:tc>
                <a:tc>
                  <a:txBody>
                    <a:bodyPr/>
                    <a:lstStyle/>
                    <a:p>
                      <a:pPr marL="0" indent="0">
                        <a:spcAft>
                          <a:spcPts val="300"/>
                        </a:spcAft>
                        <a:buFont typeface="+mj-lt"/>
                        <a:buNone/>
                      </a:pPr>
                      <a:r>
                        <a:rPr lang="zh-TW" altLang="en-US" sz="1600" dirty="0" smtClean="0"/>
                        <a:t>建築設計應於審議開發許可後，始得申請建築</a:t>
                      </a:r>
                    </a:p>
                  </a:txBody>
                  <a:tcPr anchor="ctr">
                    <a:solidFill>
                      <a:schemeClr val="accent1">
                        <a:lumMod val="20000"/>
                        <a:lumOff val="80000"/>
                      </a:schemeClr>
                    </a:solidFill>
                  </a:tcPr>
                </a:tc>
              </a:tr>
              <a:tr h="1352673">
                <a:tc>
                  <a:txBody>
                    <a:bodyPr/>
                    <a:lstStyle/>
                    <a:p>
                      <a:pPr algn="ctr"/>
                      <a:r>
                        <a:rPr lang="zh-TW" altLang="en-US" sz="1800" b="1" dirty="0" smtClean="0"/>
                        <a:t>公用設備管線</a:t>
                      </a:r>
                      <a:endParaRPr lang="zh-TW" altLang="en-US" sz="1800" b="1" dirty="0"/>
                    </a:p>
                  </a:txBody>
                  <a:tcPr anchor="ctr">
                    <a:solidFill>
                      <a:schemeClr val="accent6">
                        <a:lumMod val="60000"/>
                        <a:lumOff val="40000"/>
                      </a:schemeClr>
                    </a:solidFill>
                  </a:tcPr>
                </a:tc>
                <a:tc>
                  <a:txBody>
                    <a:bodyPr/>
                    <a:lstStyle/>
                    <a:p>
                      <a:r>
                        <a:rPr lang="zh-TW" altLang="en-US" sz="1600" dirty="0" smtClean="0"/>
                        <a:t>應予以</a:t>
                      </a:r>
                      <a:r>
                        <a:rPr lang="zh-TW" altLang="en-US" sz="1600" b="1" dirty="0" smtClean="0"/>
                        <a:t>地下化</a:t>
                      </a:r>
                      <a:r>
                        <a:rPr lang="zh-TW" altLang="en-US" sz="1600" dirty="0" smtClean="0"/>
                        <a:t>為原則，若其設施暴露於地面以上者，應於以美化及考慮其安全性。</a:t>
                      </a:r>
                    </a:p>
                  </a:txBody>
                  <a:tcPr anchor="ctr">
                    <a:solidFill>
                      <a:schemeClr val="accent6">
                        <a:lumMod val="20000"/>
                        <a:lumOff val="80000"/>
                      </a:schemeClr>
                    </a:solidFill>
                  </a:tcPr>
                </a:tc>
              </a:tr>
            </a:tbl>
          </a:graphicData>
        </a:graphic>
      </p:graphicFrame>
      <p:grpSp>
        <p:nvGrpSpPr>
          <p:cNvPr id="5" name="群組 4"/>
          <p:cNvGrpSpPr/>
          <p:nvPr/>
        </p:nvGrpSpPr>
        <p:grpSpPr>
          <a:xfrm>
            <a:off x="151375" y="2138418"/>
            <a:ext cx="5717796" cy="4243518"/>
            <a:chOff x="151376" y="1073897"/>
            <a:chExt cx="5717796" cy="4243518"/>
          </a:xfrm>
        </p:grpSpPr>
        <p:pic>
          <p:nvPicPr>
            <p:cNvPr id="4" name="圖片 3"/>
            <p:cNvPicPr>
              <a:picLocks noChangeAspect="1"/>
            </p:cNvPicPr>
            <p:nvPr/>
          </p:nvPicPr>
          <p:blipFill rotWithShape="1">
            <a:blip r:embed="rId2" cstate="print">
              <a:extLst>
                <a:ext uri="{28A0092B-C50C-407E-A947-70E740481C1C}">
                  <a14:useLocalDpi xmlns:a14="http://schemas.microsoft.com/office/drawing/2010/main" val="0"/>
                </a:ext>
              </a:extLst>
            </a:blip>
            <a:srcRect l="29532" t="5284" r="30930"/>
            <a:stretch/>
          </p:blipFill>
          <p:spPr>
            <a:xfrm rot="5400000">
              <a:off x="888515" y="336758"/>
              <a:ext cx="4243518" cy="5717796"/>
            </a:xfrm>
            <a:prstGeom prst="roundRect">
              <a:avLst>
                <a:gd name="adj" fmla="val 0"/>
              </a:avLst>
            </a:prstGeom>
          </p:spPr>
        </p:pic>
        <p:sp>
          <p:nvSpPr>
            <p:cNvPr id="6" name="手繪多邊形 5"/>
            <p:cNvSpPr/>
            <p:nvPr/>
          </p:nvSpPr>
          <p:spPr>
            <a:xfrm>
              <a:off x="2684160" y="1910391"/>
              <a:ext cx="1246482" cy="1520373"/>
            </a:xfrm>
            <a:custGeom>
              <a:avLst/>
              <a:gdLst>
                <a:gd name="connsiteX0" fmla="*/ 0 w 1062038"/>
                <a:gd name="connsiteY0" fmla="*/ 123825 h 1295400"/>
                <a:gd name="connsiteX1" fmla="*/ 180975 w 1062038"/>
                <a:gd name="connsiteY1" fmla="*/ 1295400 h 1295400"/>
                <a:gd name="connsiteX2" fmla="*/ 1062038 w 1062038"/>
                <a:gd name="connsiteY2" fmla="*/ 1147762 h 1295400"/>
                <a:gd name="connsiteX3" fmla="*/ 881063 w 1062038"/>
                <a:gd name="connsiteY3" fmla="*/ 0 h 1295400"/>
                <a:gd name="connsiteX4" fmla="*/ 0 w 1062038"/>
                <a:gd name="connsiteY4" fmla="*/ 123825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038" h="1295400">
                  <a:moveTo>
                    <a:pt x="0" y="123825"/>
                  </a:moveTo>
                  <a:lnTo>
                    <a:pt x="180975" y="1295400"/>
                  </a:lnTo>
                  <a:lnTo>
                    <a:pt x="1062038" y="1147762"/>
                  </a:lnTo>
                  <a:lnTo>
                    <a:pt x="881063" y="0"/>
                  </a:lnTo>
                  <a:lnTo>
                    <a:pt x="0" y="123825"/>
                  </a:lnTo>
                  <a:close/>
                </a:path>
              </a:pathLst>
            </a:custGeom>
            <a:solidFill>
              <a:srgbClr val="A66BD3">
                <a:alpha val="40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手繪多邊形 6"/>
            <p:cNvSpPr/>
            <p:nvPr/>
          </p:nvSpPr>
          <p:spPr>
            <a:xfrm>
              <a:off x="4608303" y="3057413"/>
              <a:ext cx="924914" cy="1183772"/>
            </a:xfrm>
            <a:custGeom>
              <a:avLst/>
              <a:gdLst>
                <a:gd name="connsiteX0" fmla="*/ 0 w 825500"/>
                <a:gd name="connsiteY0" fmla="*/ 82550 h 977900"/>
                <a:gd name="connsiteX1" fmla="*/ 146050 w 825500"/>
                <a:gd name="connsiteY1" fmla="*/ 977900 h 977900"/>
                <a:gd name="connsiteX2" fmla="*/ 825500 w 825500"/>
                <a:gd name="connsiteY2" fmla="*/ 952500 h 977900"/>
                <a:gd name="connsiteX3" fmla="*/ 660400 w 825500"/>
                <a:gd name="connsiteY3" fmla="*/ 0 h 977900"/>
                <a:gd name="connsiteX4" fmla="*/ 0 w 825500"/>
                <a:gd name="connsiteY4" fmla="*/ 82550 h 977900"/>
                <a:gd name="connsiteX0" fmla="*/ 0 w 825500"/>
                <a:gd name="connsiteY0" fmla="*/ 82550 h 1008607"/>
                <a:gd name="connsiteX1" fmla="*/ 139226 w 825500"/>
                <a:gd name="connsiteY1" fmla="*/ 1008607 h 1008607"/>
                <a:gd name="connsiteX2" fmla="*/ 825500 w 825500"/>
                <a:gd name="connsiteY2" fmla="*/ 952500 h 1008607"/>
                <a:gd name="connsiteX3" fmla="*/ 660400 w 825500"/>
                <a:gd name="connsiteY3" fmla="*/ 0 h 1008607"/>
                <a:gd name="connsiteX4" fmla="*/ 0 w 825500"/>
                <a:gd name="connsiteY4" fmla="*/ 82550 h 1008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500" h="1008607">
                  <a:moveTo>
                    <a:pt x="0" y="82550"/>
                  </a:moveTo>
                  <a:lnTo>
                    <a:pt x="139226" y="1008607"/>
                  </a:lnTo>
                  <a:lnTo>
                    <a:pt x="825500" y="952500"/>
                  </a:lnTo>
                  <a:lnTo>
                    <a:pt x="660400" y="0"/>
                  </a:lnTo>
                  <a:lnTo>
                    <a:pt x="0" y="82550"/>
                  </a:lnTo>
                  <a:close/>
                </a:path>
              </a:pathLst>
            </a:custGeom>
            <a:solidFill>
              <a:srgbClr val="5B9BD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手繪多邊形 7"/>
            <p:cNvSpPr/>
            <p:nvPr/>
          </p:nvSpPr>
          <p:spPr>
            <a:xfrm>
              <a:off x="1203216" y="4164275"/>
              <a:ext cx="4337534" cy="484432"/>
            </a:xfrm>
            <a:custGeom>
              <a:avLst/>
              <a:gdLst>
                <a:gd name="connsiteX0" fmla="*/ 31750 w 3695700"/>
                <a:gd name="connsiteY0" fmla="*/ 984250 h 1219200"/>
                <a:gd name="connsiteX1" fmla="*/ 2451100 w 3695700"/>
                <a:gd name="connsiteY1" fmla="*/ 895350 h 1219200"/>
                <a:gd name="connsiteX2" fmla="*/ 2305050 w 3695700"/>
                <a:gd name="connsiteY2" fmla="*/ 76200 h 1219200"/>
                <a:gd name="connsiteX3" fmla="*/ 2838450 w 3695700"/>
                <a:gd name="connsiteY3" fmla="*/ 0 h 1219200"/>
                <a:gd name="connsiteX4" fmla="*/ 2965450 w 3695700"/>
                <a:gd name="connsiteY4" fmla="*/ 844550 h 1219200"/>
                <a:gd name="connsiteX5" fmla="*/ 3670300 w 3695700"/>
                <a:gd name="connsiteY5" fmla="*/ 806450 h 1219200"/>
                <a:gd name="connsiteX6" fmla="*/ 3695700 w 3695700"/>
                <a:gd name="connsiteY6" fmla="*/ 946150 h 1219200"/>
                <a:gd name="connsiteX7" fmla="*/ 3670300 w 3695700"/>
                <a:gd name="connsiteY7" fmla="*/ 996950 h 1219200"/>
                <a:gd name="connsiteX8" fmla="*/ 3638550 w 3695700"/>
                <a:gd name="connsiteY8" fmla="*/ 1041400 h 1219200"/>
                <a:gd name="connsiteX9" fmla="*/ 0 w 3695700"/>
                <a:gd name="connsiteY9" fmla="*/ 1219200 h 1219200"/>
                <a:gd name="connsiteX10" fmla="*/ 31750 w 3695700"/>
                <a:gd name="connsiteY10" fmla="*/ 984250 h 1219200"/>
                <a:gd name="connsiteX0" fmla="*/ 31750 w 3695700"/>
                <a:gd name="connsiteY0" fmla="*/ 984250 h 1219200"/>
                <a:gd name="connsiteX1" fmla="*/ 2451100 w 3695700"/>
                <a:gd name="connsiteY1" fmla="*/ 895350 h 1219200"/>
                <a:gd name="connsiteX2" fmla="*/ 2838450 w 3695700"/>
                <a:gd name="connsiteY2" fmla="*/ 0 h 1219200"/>
                <a:gd name="connsiteX3" fmla="*/ 2965450 w 3695700"/>
                <a:gd name="connsiteY3" fmla="*/ 844550 h 1219200"/>
                <a:gd name="connsiteX4" fmla="*/ 3670300 w 3695700"/>
                <a:gd name="connsiteY4" fmla="*/ 806450 h 1219200"/>
                <a:gd name="connsiteX5" fmla="*/ 3695700 w 3695700"/>
                <a:gd name="connsiteY5" fmla="*/ 946150 h 1219200"/>
                <a:gd name="connsiteX6" fmla="*/ 3670300 w 3695700"/>
                <a:gd name="connsiteY6" fmla="*/ 996950 h 1219200"/>
                <a:gd name="connsiteX7" fmla="*/ 3638550 w 3695700"/>
                <a:gd name="connsiteY7" fmla="*/ 1041400 h 1219200"/>
                <a:gd name="connsiteX8" fmla="*/ 0 w 3695700"/>
                <a:gd name="connsiteY8" fmla="*/ 1219200 h 1219200"/>
                <a:gd name="connsiteX9" fmla="*/ 31750 w 3695700"/>
                <a:gd name="connsiteY9" fmla="*/ 984250 h 1219200"/>
                <a:gd name="connsiteX0" fmla="*/ 31750 w 3695700"/>
                <a:gd name="connsiteY0" fmla="*/ 177800 h 412750"/>
                <a:gd name="connsiteX1" fmla="*/ 2451100 w 3695700"/>
                <a:gd name="connsiteY1" fmla="*/ 88900 h 412750"/>
                <a:gd name="connsiteX2" fmla="*/ 2965450 w 3695700"/>
                <a:gd name="connsiteY2" fmla="*/ 38100 h 412750"/>
                <a:gd name="connsiteX3" fmla="*/ 3670300 w 3695700"/>
                <a:gd name="connsiteY3" fmla="*/ 0 h 412750"/>
                <a:gd name="connsiteX4" fmla="*/ 3695700 w 3695700"/>
                <a:gd name="connsiteY4" fmla="*/ 139700 h 412750"/>
                <a:gd name="connsiteX5" fmla="*/ 3670300 w 3695700"/>
                <a:gd name="connsiteY5" fmla="*/ 190500 h 412750"/>
                <a:gd name="connsiteX6" fmla="*/ 3638550 w 3695700"/>
                <a:gd name="connsiteY6" fmla="*/ 234950 h 412750"/>
                <a:gd name="connsiteX7" fmla="*/ 0 w 3695700"/>
                <a:gd name="connsiteY7" fmla="*/ 412750 h 412750"/>
                <a:gd name="connsiteX8" fmla="*/ 31750 w 3695700"/>
                <a:gd name="connsiteY8" fmla="*/ 177800 h 412750"/>
                <a:gd name="connsiteX0" fmla="*/ 31750 w 3695700"/>
                <a:gd name="connsiteY0" fmla="*/ 177800 h 412750"/>
                <a:gd name="connsiteX1" fmla="*/ 2451100 w 3695700"/>
                <a:gd name="connsiteY1" fmla="*/ 88900 h 412750"/>
                <a:gd name="connsiteX2" fmla="*/ 2965450 w 3695700"/>
                <a:gd name="connsiteY2" fmla="*/ 65396 h 412750"/>
                <a:gd name="connsiteX3" fmla="*/ 3670300 w 3695700"/>
                <a:gd name="connsiteY3" fmla="*/ 0 h 412750"/>
                <a:gd name="connsiteX4" fmla="*/ 3695700 w 3695700"/>
                <a:gd name="connsiteY4" fmla="*/ 139700 h 412750"/>
                <a:gd name="connsiteX5" fmla="*/ 3670300 w 3695700"/>
                <a:gd name="connsiteY5" fmla="*/ 190500 h 412750"/>
                <a:gd name="connsiteX6" fmla="*/ 3638550 w 3695700"/>
                <a:gd name="connsiteY6" fmla="*/ 234950 h 412750"/>
                <a:gd name="connsiteX7" fmla="*/ 0 w 3695700"/>
                <a:gd name="connsiteY7" fmla="*/ 412750 h 412750"/>
                <a:gd name="connsiteX8" fmla="*/ 31750 w 3695700"/>
                <a:gd name="connsiteY8" fmla="*/ 177800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5700" h="412750">
                  <a:moveTo>
                    <a:pt x="31750" y="177800"/>
                  </a:moveTo>
                  <a:lnTo>
                    <a:pt x="2451100" y="88900"/>
                  </a:lnTo>
                  <a:lnTo>
                    <a:pt x="2965450" y="65396"/>
                  </a:lnTo>
                  <a:lnTo>
                    <a:pt x="3670300" y="0"/>
                  </a:lnTo>
                  <a:lnTo>
                    <a:pt x="3695700" y="139700"/>
                  </a:lnTo>
                  <a:lnTo>
                    <a:pt x="3670300" y="190500"/>
                  </a:lnTo>
                  <a:lnTo>
                    <a:pt x="3638550" y="234950"/>
                  </a:lnTo>
                  <a:lnTo>
                    <a:pt x="0" y="412750"/>
                  </a:lnTo>
                  <a:lnTo>
                    <a:pt x="31750" y="177800"/>
                  </a:lnTo>
                  <a:close/>
                </a:path>
              </a:pathLst>
            </a:custGeom>
            <a:solidFill>
              <a:schemeClr val="bg1">
                <a:alpha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9" name="手繪多邊形 8"/>
            <p:cNvSpPr/>
            <p:nvPr/>
          </p:nvSpPr>
          <p:spPr>
            <a:xfrm>
              <a:off x="1384864" y="2219591"/>
              <a:ext cx="411395" cy="545545"/>
            </a:xfrm>
            <a:custGeom>
              <a:avLst/>
              <a:gdLst>
                <a:gd name="connsiteX0" fmla="*/ 0 w 350520"/>
                <a:gd name="connsiteY0" fmla="*/ 45720 h 464820"/>
                <a:gd name="connsiteX1" fmla="*/ 76200 w 350520"/>
                <a:gd name="connsiteY1" fmla="*/ 464820 h 464820"/>
                <a:gd name="connsiteX2" fmla="*/ 350520 w 350520"/>
                <a:gd name="connsiteY2" fmla="*/ 411480 h 464820"/>
                <a:gd name="connsiteX3" fmla="*/ 281940 w 350520"/>
                <a:gd name="connsiteY3" fmla="*/ 0 h 464820"/>
                <a:gd name="connsiteX4" fmla="*/ 0 w 350520"/>
                <a:gd name="connsiteY4" fmla="*/ 45720 h 464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20" h="464820">
                  <a:moveTo>
                    <a:pt x="0" y="45720"/>
                  </a:moveTo>
                  <a:lnTo>
                    <a:pt x="76200" y="464820"/>
                  </a:lnTo>
                  <a:lnTo>
                    <a:pt x="350520" y="411480"/>
                  </a:lnTo>
                  <a:lnTo>
                    <a:pt x="281940" y="0"/>
                  </a:lnTo>
                  <a:lnTo>
                    <a:pt x="0" y="45720"/>
                  </a:lnTo>
                  <a:close/>
                </a:path>
              </a:pathLst>
            </a:custGeom>
            <a:solidFill>
              <a:schemeClr val="accent4">
                <a:lumMod val="60000"/>
                <a:lumOff val="40000"/>
                <a:alpha val="5019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手繪多邊形 9"/>
            <p:cNvSpPr/>
            <p:nvPr/>
          </p:nvSpPr>
          <p:spPr>
            <a:xfrm>
              <a:off x="1617343" y="2916209"/>
              <a:ext cx="599206" cy="402452"/>
            </a:xfrm>
            <a:custGeom>
              <a:avLst/>
              <a:gdLst>
                <a:gd name="connsiteX0" fmla="*/ 0 w 510540"/>
                <a:gd name="connsiteY0" fmla="*/ 45720 h 342900"/>
                <a:gd name="connsiteX1" fmla="*/ 45720 w 510540"/>
                <a:gd name="connsiteY1" fmla="*/ 342900 h 342900"/>
                <a:gd name="connsiteX2" fmla="*/ 510540 w 510540"/>
                <a:gd name="connsiteY2" fmla="*/ 274320 h 342900"/>
                <a:gd name="connsiteX3" fmla="*/ 472440 w 510540"/>
                <a:gd name="connsiteY3" fmla="*/ 0 h 342900"/>
                <a:gd name="connsiteX4" fmla="*/ 0 w 510540"/>
                <a:gd name="connsiteY4" fmla="*/ 4572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40" h="342900">
                  <a:moveTo>
                    <a:pt x="0" y="45720"/>
                  </a:moveTo>
                  <a:lnTo>
                    <a:pt x="45720" y="342900"/>
                  </a:lnTo>
                  <a:lnTo>
                    <a:pt x="510540" y="274320"/>
                  </a:lnTo>
                  <a:lnTo>
                    <a:pt x="472440" y="0"/>
                  </a:lnTo>
                  <a:lnTo>
                    <a:pt x="0" y="45720"/>
                  </a:lnTo>
                  <a:close/>
                </a:path>
              </a:pathLst>
            </a:custGeom>
            <a:solidFill>
              <a:schemeClr val="accent4">
                <a:lumMod val="60000"/>
                <a:lumOff val="40000"/>
                <a:alpha val="5019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2893027" y="2510692"/>
              <a:ext cx="869469" cy="296410"/>
            </a:xfrm>
            <a:prstGeom prst="rect">
              <a:avLst/>
            </a:prstGeom>
          </p:spPr>
          <p:txBody>
            <a:bodyPr wrap="none">
              <a:spAutoFit/>
            </a:bodyPr>
            <a:lstStyle>
              <a:defPPr>
                <a:defRPr lang="zh-TW"/>
              </a:defPPr>
              <a:lvl1pPr>
                <a:defRPr sz="1400" b="1">
                  <a:effectLst>
                    <a:glow rad="254000">
                      <a:schemeClr val="bg1">
                        <a:alpha val="70000"/>
                      </a:schemeClr>
                    </a:glow>
                  </a:effectLst>
                </a:defRPr>
              </a:lvl1pPr>
            </a:lstStyle>
            <a:p>
              <a:r>
                <a:rPr lang="zh-TW" altLang="en-US" dirty="0" smtClean="0"/>
                <a:t>公共設施</a:t>
              </a:r>
              <a:endParaRPr lang="zh-TW" altLang="en-US" dirty="0"/>
            </a:p>
          </p:txBody>
        </p:sp>
        <p:sp>
          <p:nvSpPr>
            <p:cNvPr id="13" name="文字方塊 12"/>
            <p:cNvSpPr txBox="1"/>
            <p:nvPr/>
          </p:nvSpPr>
          <p:spPr>
            <a:xfrm rot="21014894">
              <a:off x="4773694" y="3381726"/>
              <a:ext cx="523658" cy="503897"/>
            </a:xfrm>
            <a:prstGeom prst="rect">
              <a:avLst/>
            </a:prstGeom>
          </p:spPr>
          <p:txBody>
            <a:bodyPr wrap="none">
              <a:spAutoFit/>
            </a:bodyPr>
            <a:lstStyle>
              <a:defPPr>
                <a:defRPr lang="zh-TW"/>
              </a:defPPr>
              <a:lvl1pPr>
                <a:defRPr sz="1400" b="1">
                  <a:effectLst>
                    <a:glow rad="254000">
                      <a:schemeClr val="bg1">
                        <a:alpha val="70000"/>
                      </a:schemeClr>
                    </a:glow>
                  </a:effectLst>
                </a:defRPr>
              </a:lvl1pPr>
            </a:lstStyle>
            <a:p>
              <a:r>
                <a:rPr lang="zh-TW" altLang="en-US" dirty="0" smtClean="0"/>
                <a:t>停車</a:t>
              </a:r>
              <a:endParaRPr lang="en-US" altLang="zh-TW" dirty="0" smtClean="0"/>
            </a:p>
            <a:p>
              <a:r>
                <a:rPr lang="zh-TW" altLang="en-US" dirty="0" smtClean="0"/>
                <a:t>空間</a:t>
              </a:r>
              <a:endParaRPr lang="zh-TW" altLang="en-US" dirty="0"/>
            </a:p>
          </p:txBody>
        </p:sp>
        <p:sp>
          <p:nvSpPr>
            <p:cNvPr id="14" name="文字方塊 13"/>
            <p:cNvSpPr txBox="1"/>
            <p:nvPr/>
          </p:nvSpPr>
          <p:spPr>
            <a:xfrm rot="21355996">
              <a:off x="2893026" y="4288507"/>
              <a:ext cx="869469" cy="296410"/>
            </a:xfrm>
            <a:prstGeom prst="rect">
              <a:avLst/>
            </a:prstGeom>
          </p:spPr>
          <p:txBody>
            <a:bodyPr wrap="none">
              <a:spAutoFit/>
            </a:bodyPr>
            <a:lstStyle>
              <a:defPPr>
                <a:defRPr lang="zh-TW"/>
              </a:defPPr>
              <a:lvl1pPr>
                <a:defRPr sz="1400" b="1">
                  <a:effectLst>
                    <a:glow rad="254000">
                      <a:schemeClr val="bg1">
                        <a:alpha val="70000"/>
                      </a:schemeClr>
                    </a:glow>
                  </a:effectLst>
                </a:defRPr>
              </a:lvl1pPr>
            </a:lstStyle>
            <a:p>
              <a:r>
                <a:rPr lang="zh-TW" altLang="en-US" dirty="0"/>
                <a:t>社區道路</a:t>
              </a:r>
            </a:p>
          </p:txBody>
        </p:sp>
        <p:sp>
          <p:nvSpPr>
            <p:cNvPr id="15" name="手繪多邊形 14"/>
            <p:cNvSpPr/>
            <p:nvPr/>
          </p:nvSpPr>
          <p:spPr>
            <a:xfrm>
              <a:off x="1840996" y="2409994"/>
              <a:ext cx="599138" cy="443612"/>
            </a:xfrm>
            <a:custGeom>
              <a:avLst/>
              <a:gdLst>
                <a:gd name="connsiteX0" fmla="*/ 0 w 480060"/>
                <a:gd name="connsiteY0" fmla="*/ 45720 h 342900"/>
                <a:gd name="connsiteX1" fmla="*/ 45720 w 480060"/>
                <a:gd name="connsiteY1" fmla="*/ 342900 h 342900"/>
                <a:gd name="connsiteX2" fmla="*/ 480060 w 480060"/>
                <a:gd name="connsiteY2" fmla="*/ 274320 h 342900"/>
                <a:gd name="connsiteX3" fmla="*/ 434340 w 480060"/>
                <a:gd name="connsiteY3" fmla="*/ 0 h 342900"/>
                <a:gd name="connsiteX4" fmla="*/ 0 w 480060"/>
                <a:gd name="connsiteY4" fmla="*/ 4572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 h="342900">
                  <a:moveTo>
                    <a:pt x="0" y="45720"/>
                  </a:moveTo>
                  <a:lnTo>
                    <a:pt x="45720" y="342900"/>
                  </a:lnTo>
                  <a:lnTo>
                    <a:pt x="480060" y="274320"/>
                  </a:lnTo>
                  <a:lnTo>
                    <a:pt x="434340" y="0"/>
                  </a:lnTo>
                  <a:lnTo>
                    <a:pt x="0" y="45720"/>
                  </a:lnTo>
                  <a:close/>
                </a:path>
              </a:pathLst>
            </a:custGeom>
            <a:solidFill>
              <a:schemeClr val="accent4">
                <a:lumMod val="60000"/>
                <a:lumOff val="40000"/>
                <a:alpha val="5019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手繪多邊形 15"/>
            <p:cNvSpPr/>
            <p:nvPr/>
          </p:nvSpPr>
          <p:spPr>
            <a:xfrm>
              <a:off x="3486506" y="3551188"/>
              <a:ext cx="500828" cy="393508"/>
            </a:xfrm>
            <a:custGeom>
              <a:avLst/>
              <a:gdLst>
                <a:gd name="connsiteX0" fmla="*/ 0 w 426720"/>
                <a:gd name="connsiteY0" fmla="*/ 76200 h 335280"/>
                <a:gd name="connsiteX1" fmla="*/ 45720 w 426720"/>
                <a:gd name="connsiteY1" fmla="*/ 335280 h 335280"/>
                <a:gd name="connsiteX2" fmla="*/ 426720 w 426720"/>
                <a:gd name="connsiteY2" fmla="*/ 274320 h 335280"/>
                <a:gd name="connsiteX3" fmla="*/ 381000 w 426720"/>
                <a:gd name="connsiteY3" fmla="*/ 0 h 335280"/>
                <a:gd name="connsiteX4" fmla="*/ 0 w 426720"/>
                <a:gd name="connsiteY4" fmla="*/ 7620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 h="335280">
                  <a:moveTo>
                    <a:pt x="0" y="76200"/>
                  </a:moveTo>
                  <a:lnTo>
                    <a:pt x="45720" y="335280"/>
                  </a:lnTo>
                  <a:lnTo>
                    <a:pt x="426720" y="274320"/>
                  </a:lnTo>
                  <a:lnTo>
                    <a:pt x="381000" y="0"/>
                  </a:lnTo>
                  <a:lnTo>
                    <a:pt x="0" y="76200"/>
                  </a:lnTo>
                  <a:close/>
                </a:path>
              </a:pathLst>
            </a:custGeom>
            <a:solidFill>
              <a:schemeClr val="accent4">
                <a:lumMod val="60000"/>
                <a:lumOff val="40000"/>
                <a:alpha val="5019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手繪多邊形 16"/>
            <p:cNvSpPr/>
            <p:nvPr/>
          </p:nvSpPr>
          <p:spPr>
            <a:xfrm>
              <a:off x="4353586" y="1986099"/>
              <a:ext cx="411395" cy="384565"/>
            </a:xfrm>
            <a:custGeom>
              <a:avLst/>
              <a:gdLst>
                <a:gd name="connsiteX0" fmla="*/ 0 w 350520"/>
                <a:gd name="connsiteY0" fmla="*/ 45720 h 327660"/>
                <a:gd name="connsiteX1" fmla="*/ 30480 w 350520"/>
                <a:gd name="connsiteY1" fmla="*/ 327660 h 327660"/>
                <a:gd name="connsiteX2" fmla="*/ 350520 w 350520"/>
                <a:gd name="connsiteY2" fmla="*/ 274320 h 327660"/>
                <a:gd name="connsiteX3" fmla="*/ 312420 w 350520"/>
                <a:gd name="connsiteY3" fmla="*/ 0 h 327660"/>
                <a:gd name="connsiteX4" fmla="*/ 0 w 350520"/>
                <a:gd name="connsiteY4" fmla="*/ 45720 h 327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20" h="327660">
                  <a:moveTo>
                    <a:pt x="0" y="45720"/>
                  </a:moveTo>
                  <a:lnTo>
                    <a:pt x="30480" y="327660"/>
                  </a:lnTo>
                  <a:lnTo>
                    <a:pt x="350520" y="274320"/>
                  </a:lnTo>
                  <a:lnTo>
                    <a:pt x="312420" y="0"/>
                  </a:lnTo>
                  <a:lnTo>
                    <a:pt x="0" y="45720"/>
                  </a:lnTo>
                  <a:close/>
                </a:path>
              </a:pathLst>
            </a:custGeom>
            <a:solidFill>
              <a:schemeClr val="accent4">
                <a:lumMod val="60000"/>
                <a:lumOff val="40000"/>
                <a:alpha val="5019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手繪多邊形 17"/>
            <p:cNvSpPr/>
            <p:nvPr/>
          </p:nvSpPr>
          <p:spPr>
            <a:xfrm>
              <a:off x="1563682" y="3569075"/>
              <a:ext cx="518715" cy="751243"/>
            </a:xfrm>
            <a:custGeom>
              <a:avLst/>
              <a:gdLst>
                <a:gd name="connsiteX0" fmla="*/ 0 w 441960"/>
                <a:gd name="connsiteY0" fmla="*/ 45720 h 640080"/>
                <a:gd name="connsiteX1" fmla="*/ 114300 w 441960"/>
                <a:gd name="connsiteY1" fmla="*/ 640080 h 640080"/>
                <a:gd name="connsiteX2" fmla="*/ 441960 w 441960"/>
                <a:gd name="connsiteY2" fmla="*/ 563880 h 640080"/>
                <a:gd name="connsiteX3" fmla="*/ 342900 w 441960"/>
                <a:gd name="connsiteY3" fmla="*/ 0 h 640080"/>
                <a:gd name="connsiteX4" fmla="*/ 0 w 441960"/>
                <a:gd name="connsiteY4" fmla="*/ 45720 h 64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 h="640080">
                  <a:moveTo>
                    <a:pt x="0" y="45720"/>
                  </a:moveTo>
                  <a:lnTo>
                    <a:pt x="114300" y="640080"/>
                  </a:lnTo>
                  <a:lnTo>
                    <a:pt x="441960" y="563880"/>
                  </a:lnTo>
                  <a:lnTo>
                    <a:pt x="342900" y="0"/>
                  </a:lnTo>
                  <a:lnTo>
                    <a:pt x="0" y="45720"/>
                  </a:lnTo>
                  <a:close/>
                </a:path>
              </a:pathLst>
            </a:custGeom>
            <a:solidFill>
              <a:schemeClr val="accent4">
                <a:lumMod val="60000"/>
                <a:lumOff val="40000"/>
                <a:alpha val="5019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手繪多邊形 18"/>
            <p:cNvSpPr/>
            <p:nvPr/>
          </p:nvSpPr>
          <p:spPr>
            <a:xfrm>
              <a:off x="2518186" y="3341018"/>
              <a:ext cx="411395" cy="617093"/>
            </a:xfrm>
            <a:custGeom>
              <a:avLst/>
              <a:gdLst>
                <a:gd name="connsiteX0" fmla="*/ 0 w 350520"/>
                <a:gd name="connsiteY0" fmla="*/ 106680 h 525780"/>
                <a:gd name="connsiteX1" fmla="*/ 68580 w 350520"/>
                <a:gd name="connsiteY1" fmla="*/ 525780 h 525780"/>
                <a:gd name="connsiteX2" fmla="*/ 350520 w 350520"/>
                <a:gd name="connsiteY2" fmla="*/ 464820 h 525780"/>
                <a:gd name="connsiteX3" fmla="*/ 274320 w 350520"/>
                <a:gd name="connsiteY3" fmla="*/ 0 h 525780"/>
                <a:gd name="connsiteX4" fmla="*/ 0 w 350520"/>
                <a:gd name="connsiteY4" fmla="*/ 106680 h 525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520" h="525780">
                  <a:moveTo>
                    <a:pt x="0" y="106680"/>
                  </a:moveTo>
                  <a:lnTo>
                    <a:pt x="68580" y="525780"/>
                  </a:lnTo>
                  <a:lnTo>
                    <a:pt x="350520" y="464820"/>
                  </a:lnTo>
                  <a:lnTo>
                    <a:pt x="274320" y="0"/>
                  </a:lnTo>
                  <a:lnTo>
                    <a:pt x="0" y="106680"/>
                  </a:lnTo>
                  <a:close/>
                </a:path>
              </a:pathLst>
            </a:custGeom>
            <a:solidFill>
              <a:schemeClr val="accent4">
                <a:lumMod val="60000"/>
                <a:lumOff val="40000"/>
                <a:alpha val="5019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手繪多邊形 19"/>
            <p:cNvSpPr/>
            <p:nvPr/>
          </p:nvSpPr>
          <p:spPr>
            <a:xfrm>
              <a:off x="2994621" y="3712169"/>
              <a:ext cx="339848" cy="491885"/>
            </a:xfrm>
            <a:custGeom>
              <a:avLst/>
              <a:gdLst>
                <a:gd name="connsiteX0" fmla="*/ 0 w 289560"/>
                <a:gd name="connsiteY0" fmla="*/ 45720 h 419100"/>
                <a:gd name="connsiteX1" fmla="*/ 45720 w 289560"/>
                <a:gd name="connsiteY1" fmla="*/ 419100 h 419100"/>
                <a:gd name="connsiteX2" fmla="*/ 289560 w 289560"/>
                <a:gd name="connsiteY2" fmla="*/ 388620 h 419100"/>
                <a:gd name="connsiteX3" fmla="*/ 243840 w 289560"/>
                <a:gd name="connsiteY3" fmla="*/ 0 h 419100"/>
                <a:gd name="connsiteX4" fmla="*/ 0 w 289560"/>
                <a:gd name="connsiteY4" fmla="*/ 4572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560" h="419100">
                  <a:moveTo>
                    <a:pt x="0" y="45720"/>
                  </a:moveTo>
                  <a:lnTo>
                    <a:pt x="45720" y="419100"/>
                  </a:lnTo>
                  <a:lnTo>
                    <a:pt x="289560" y="388620"/>
                  </a:lnTo>
                  <a:lnTo>
                    <a:pt x="243840" y="0"/>
                  </a:lnTo>
                  <a:lnTo>
                    <a:pt x="0" y="45720"/>
                  </a:lnTo>
                  <a:close/>
                </a:path>
              </a:pathLst>
            </a:custGeom>
            <a:solidFill>
              <a:schemeClr val="accent4">
                <a:lumMod val="60000"/>
                <a:lumOff val="40000"/>
                <a:alpha val="5019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手繪多邊形 20"/>
            <p:cNvSpPr/>
            <p:nvPr/>
          </p:nvSpPr>
          <p:spPr>
            <a:xfrm>
              <a:off x="3907178" y="2370664"/>
              <a:ext cx="715469" cy="473998"/>
            </a:xfrm>
            <a:custGeom>
              <a:avLst/>
              <a:gdLst>
                <a:gd name="connsiteX0" fmla="*/ 0 w 609600"/>
                <a:gd name="connsiteY0" fmla="*/ 60960 h 403860"/>
                <a:gd name="connsiteX1" fmla="*/ 60960 w 609600"/>
                <a:gd name="connsiteY1" fmla="*/ 403860 h 403860"/>
                <a:gd name="connsiteX2" fmla="*/ 609600 w 609600"/>
                <a:gd name="connsiteY2" fmla="*/ 320040 h 403860"/>
                <a:gd name="connsiteX3" fmla="*/ 556260 w 609600"/>
                <a:gd name="connsiteY3" fmla="*/ 0 h 403860"/>
                <a:gd name="connsiteX4" fmla="*/ 0 w 609600"/>
                <a:gd name="connsiteY4" fmla="*/ 60960 h 40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403860">
                  <a:moveTo>
                    <a:pt x="0" y="60960"/>
                  </a:moveTo>
                  <a:lnTo>
                    <a:pt x="60960" y="403860"/>
                  </a:lnTo>
                  <a:lnTo>
                    <a:pt x="609600" y="320040"/>
                  </a:lnTo>
                  <a:lnTo>
                    <a:pt x="556260" y="0"/>
                  </a:lnTo>
                  <a:lnTo>
                    <a:pt x="0" y="60960"/>
                  </a:lnTo>
                  <a:close/>
                </a:path>
              </a:pathLst>
            </a:custGeom>
            <a:solidFill>
              <a:schemeClr val="accent4">
                <a:lumMod val="60000"/>
                <a:lumOff val="40000"/>
                <a:alpha val="5019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p:cNvSpPr txBox="1"/>
            <p:nvPr/>
          </p:nvSpPr>
          <p:spPr>
            <a:xfrm>
              <a:off x="1583895" y="2588497"/>
              <a:ext cx="523658" cy="296410"/>
            </a:xfrm>
            <a:prstGeom prst="rect">
              <a:avLst/>
            </a:prstGeom>
          </p:spPr>
          <p:txBody>
            <a:bodyPr wrap="none">
              <a:spAutoFit/>
            </a:bodyPr>
            <a:lstStyle>
              <a:defPPr>
                <a:defRPr lang="zh-TW"/>
              </a:defPPr>
              <a:lvl1pPr>
                <a:defRPr sz="1400" b="1">
                  <a:effectLst>
                    <a:glow rad="254000">
                      <a:schemeClr val="bg1">
                        <a:alpha val="70000"/>
                      </a:schemeClr>
                    </a:glow>
                  </a:effectLst>
                </a:defRPr>
              </a:lvl1pPr>
            </a:lstStyle>
            <a:p>
              <a:r>
                <a:rPr lang="zh-TW" altLang="en-US" dirty="0" smtClean="0"/>
                <a:t>住宅</a:t>
              </a:r>
              <a:endParaRPr lang="zh-TW" altLang="en-US" dirty="0"/>
            </a:p>
          </p:txBody>
        </p:sp>
        <p:sp>
          <p:nvSpPr>
            <p:cNvPr id="23" name="手繪多邊形 22"/>
            <p:cNvSpPr/>
            <p:nvPr/>
          </p:nvSpPr>
          <p:spPr>
            <a:xfrm>
              <a:off x="2028397" y="3542245"/>
              <a:ext cx="507234" cy="402452"/>
            </a:xfrm>
            <a:custGeom>
              <a:avLst/>
              <a:gdLst>
                <a:gd name="connsiteX0" fmla="*/ 0 w 510540"/>
                <a:gd name="connsiteY0" fmla="*/ 45720 h 342900"/>
                <a:gd name="connsiteX1" fmla="*/ 45720 w 510540"/>
                <a:gd name="connsiteY1" fmla="*/ 342900 h 342900"/>
                <a:gd name="connsiteX2" fmla="*/ 510540 w 510540"/>
                <a:gd name="connsiteY2" fmla="*/ 274320 h 342900"/>
                <a:gd name="connsiteX3" fmla="*/ 472440 w 510540"/>
                <a:gd name="connsiteY3" fmla="*/ 0 h 342900"/>
                <a:gd name="connsiteX4" fmla="*/ 0 w 510540"/>
                <a:gd name="connsiteY4" fmla="*/ 4572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40" h="342900">
                  <a:moveTo>
                    <a:pt x="0" y="45720"/>
                  </a:moveTo>
                  <a:lnTo>
                    <a:pt x="45720" y="342900"/>
                  </a:lnTo>
                  <a:lnTo>
                    <a:pt x="510540" y="274320"/>
                  </a:lnTo>
                  <a:lnTo>
                    <a:pt x="472440" y="0"/>
                  </a:lnTo>
                  <a:lnTo>
                    <a:pt x="0" y="45720"/>
                  </a:lnTo>
                  <a:close/>
                </a:path>
              </a:pathLst>
            </a:custGeom>
            <a:solidFill>
              <a:schemeClr val="accent4">
                <a:lumMod val="60000"/>
                <a:lumOff val="40000"/>
                <a:alpha val="5019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左-右雙向箭號 25"/>
            <p:cNvSpPr/>
            <p:nvPr/>
          </p:nvSpPr>
          <p:spPr>
            <a:xfrm>
              <a:off x="916637" y="4319366"/>
              <a:ext cx="924358" cy="367572"/>
            </a:xfrm>
            <a:prstGeom prst="leftRightArrow">
              <a:avLst>
                <a:gd name="adj1" fmla="val 57637"/>
                <a:gd name="adj2" fmla="val 54903"/>
              </a:avLst>
            </a:prstGeom>
            <a:solidFill>
              <a:srgbClr val="FF7C80">
                <a:alpha val="5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文字方塊 26"/>
            <p:cNvSpPr txBox="1"/>
            <p:nvPr/>
          </p:nvSpPr>
          <p:spPr>
            <a:xfrm>
              <a:off x="1053397" y="4352297"/>
              <a:ext cx="696563" cy="296410"/>
            </a:xfrm>
            <a:prstGeom prst="rect">
              <a:avLst/>
            </a:prstGeom>
          </p:spPr>
          <p:txBody>
            <a:bodyPr wrap="none">
              <a:spAutoFit/>
            </a:bodyPr>
            <a:lstStyle>
              <a:defPPr>
                <a:defRPr lang="zh-TW"/>
              </a:defPPr>
              <a:lvl1pPr>
                <a:defRPr sz="1400" b="1">
                  <a:effectLst>
                    <a:glow rad="254000">
                      <a:schemeClr val="bg1">
                        <a:alpha val="70000"/>
                      </a:schemeClr>
                    </a:glow>
                  </a:effectLst>
                </a:defRPr>
              </a:lvl1pPr>
            </a:lstStyle>
            <a:p>
              <a:r>
                <a:rPr lang="zh-TW" altLang="en-US" dirty="0"/>
                <a:t>出入口</a:t>
              </a:r>
            </a:p>
          </p:txBody>
        </p:sp>
        <p:sp>
          <p:nvSpPr>
            <p:cNvPr id="28" name="文字方塊 27"/>
            <p:cNvSpPr txBox="1"/>
            <p:nvPr/>
          </p:nvSpPr>
          <p:spPr>
            <a:xfrm>
              <a:off x="1745890" y="3616578"/>
              <a:ext cx="523658" cy="296410"/>
            </a:xfrm>
            <a:prstGeom prst="rect">
              <a:avLst/>
            </a:prstGeom>
          </p:spPr>
          <p:txBody>
            <a:bodyPr wrap="none">
              <a:spAutoFit/>
            </a:bodyPr>
            <a:lstStyle>
              <a:defPPr>
                <a:defRPr lang="zh-TW"/>
              </a:defPPr>
              <a:lvl1pPr>
                <a:defRPr sz="1400" b="1">
                  <a:effectLst>
                    <a:glow rad="254000">
                      <a:schemeClr val="bg1">
                        <a:alpha val="70000"/>
                      </a:schemeClr>
                    </a:glow>
                  </a:effectLst>
                </a:defRPr>
              </a:lvl1pPr>
            </a:lstStyle>
            <a:p>
              <a:r>
                <a:rPr lang="zh-TW" altLang="en-US" dirty="0" smtClean="0"/>
                <a:t>住宅</a:t>
              </a:r>
              <a:endParaRPr lang="zh-TW" altLang="en-US" dirty="0"/>
            </a:p>
          </p:txBody>
        </p:sp>
        <p:sp>
          <p:nvSpPr>
            <p:cNvPr id="34" name="文字方塊 33"/>
            <p:cNvSpPr txBox="1"/>
            <p:nvPr/>
          </p:nvSpPr>
          <p:spPr>
            <a:xfrm>
              <a:off x="4232806" y="2236385"/>
              <a:ext cx="523658" cy="296410"/>
            </a:xfrm>
            <a:prstGeom prst="rect">
              <a:avLst/>
            </a:prstGeom>
          </p:spPr>
          <p:txBody>
            <a:bodyPr wrap="none">
              <a:spAutoFit/>
            </a:bodyPr>
            <a:lstStyle>
              <a:defPPr>
                <a:defRPr lang="zh-TW"/>
              </a:defPPr>
              <a:lvl1pPr>
                <a:defRPr sz="1400" b="1">
                  <a:effectLst>
                    <a:glow rad="254000">
                      <a:schemeClr val="bg1">
                        <a:alpha val="70000"/>
                      </a:schemeClr>
                    </a:glow>
                  </a:effectLst>
                </a:defRPr>
              </a:lvl1pPr>
            </a:lstStyle>
            <a:p>
              <a:r>
                <a:rPr lang="zh-TW" altLang="en-US" dirty="0"/>
                <a:t>住宅</a:t>
              </a:r>
            </a:p>
          </p:txBody>
        </p:sp>
        <p:sp>
          <p:nvSpPr>
            <p:cNvPr id="36" name="文字方塊 35"/>
            <p:cNvSpPr txBox="1"/>
            <p:nvPr/>
          </p:nvSpPr>
          <p:spPr>
            <a:xfrm rot="20950335">
              <a:off x="535563" y="2592174"/>
              <a:ext cx="400153" cy="1155999"/>
            </a:xfrm>
            <a:prstGeom prst="rect">
              <a:avLst/>
            </a:prstGeom>
          </p:spPr>
          <p:txBody>
            <a:bodyPr wrap="none">
              <a:spAutoFit/>
            </a:bodyPr>
            <a:lstStyle>
              <a:defPPr>
                <a:defRPr lang="zh-TW"/>
              </a:defPPr>
              <a:lvl1pPr>
                <a:defRPr sz="1400" b="1">
                  <a:effectLst>
                    <a:glow rad="254000">
                      <a:schemeClr val="bg1">
                        <a:alpha val="70000"/>
                      </a:schemeClr>
                    </a:glow>
                  </a:effectLst>
                </a:defRPr>
              </a:lvl1pPr>
            </a:lstStyle>
            <a:p>
              <a:r>
                <a:rPr lang="zh-TW" altLang="en-US" sz="1800" dirty="0" smtClean="0"/>
                <a:t>聯</a:t>
              </a:r>
              <a:endParaRPr lang="en-US" altLang="zh-TW" sz="1800" dirty="0" smtClean="0"/>
            </a:p>
            <a:p>
              <a:r>
                <a:rPr lang="zh-TW" altLang="en-US" sz="1800" dirty="0" smtClean="0"/>
                <a:t>外</a:t>
              </a:r>
              <a:endParaRPr lang="en-US" altLang="zh-TW" sz="1800" dirty="0" smtClean="0"/>
            </a:p>
            <a:p>
              <a:r>
                <a:rPr lang="zh-TW" altLang="en-US" sz="1800" dirty="0" smtClean="0"/>
                <a:t>道</a:t>
              </a:r>
              <a:endParaRPr lang="en-US" altLang="zh-TW" sz="1800" dirty="0" smtClean="0"/>
            </a:p>
            <a:p>
              <a:r>
                <a:rPr lang="zh-TW" altLang="en-US" sz="1800" dirty="0" smtClean="0"/>
                <a:t>路</a:t>
              </a:r>
              <a:endParaRPr lang="zh-TW" altLang="en-US" sz="1800" dirty="0"/>
            </a:p>
          </p:txBody>
        </p:sp>
        <p:sp>
          <p:nvSpPr>
            <p:cNvPr id="32" name="手繪多邊形 31"/>
            <p:cNvSpPr/>
            <p:nvPr/>
          </p:nvSpPr>
          <p:spPr>
            <a:xfrm>
              <a:off x="4043431" y="3470677"/>
              <a:ext cx="500828" cy="393508"/>
            </a:xfrm>
            <a:custGeom>
              <a:avLst/>
              <a:gdLst>
                <a:gd name="connsiteX0" fmla="*/ 0 w 426720"/>
                <a:gd name="connsiteY0" fmla="*/ 76200 h 335280"/>
                <a:gd name="connsiteX1" fmla="*/ 45720 w 426720"/>
                <a:gd name="connsiteY1" fmla="*/ 335280 h 335280"/>
                <a:gd name="connsiteX2" fmla="*/ 426720 w 426720"/>
                <a:gd name="connsiteY2" fmla="*/ 274320 h 335280"/>
                <a:gd name="connsiteX3" fmla="*/ 381000 w 426720"/>
                <a:gd name="connsiteY3" fmla="*/ 0 h 335280"/>
                <a:gd name="connsiteX4" fmla="*/ 0 w 426720"/>
                <a:gd name="connsiteY4" fmla="*/ 76200 h 335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 h="335280">
                  <a:moveTo>
                    <a:pt x="0" y="76200"/>
                  </a:moveTo>
                  <a:lnTo>
                    <a:pt x="45720" y="335280"/>
                  </a:lnTo>
                  <a:lnTo>
                    <a:pt x="426720" y="274320"/>
                  </a:lnTo>
                  <a:lnTo>
                    <a:pt x="381000" y="0"/>
                  </a:lnTo>
                  <a:lnTo>
                    <a:pt x="0" y="76200"/>
                  </a:lnTo>
                  <a:close/>
                </a:path>
              </a:pathLst>
            </a:custGeom>
            <a:solidFill>
              <a:schemeClr val="accent4">
                <a:lumMod val="60000"/>
                <a:lumOff val="40000"/>
                <a:alpha val="50196"/>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文字方塊 37"/>
            <p:cNvSpPr txBox="1"/>
            <p:nvPr/>
          </p:nvSpPr>
          <p:spPr>
            <a:xfrm>
              <a:off x="3736257" y="3609871"/>
              <a:ext cx="523658" cy="296410"/>
            </a:xfrm>
            <a:prstGeom prst="rect">
              <a:avLst/>
            </a:prstGeom>
          </p:spPr>
          <p:txBody>
            <a:bodyPr wrap="none">
              <a:spAutoFit/>
            </a:bodyPr>
            <a:lstStyle>
              <a:defPPr>
                <a:defRPr lang="zh-TW"/>
              </a:defPPr>
              <a:lvl1pPr>
                <a:defRPr sz="1400" b="1">
                  <a:effectLst>
                    <a:glow rad="254000">
                      <a:schemeClr val="bg1">
                        <a:alpha val="70000"/>
                      </a:schemeClr>
                    </a:glow>
                  </a:effectLst>
                </a:defRPr>
              </a:lvl1pPr>
            </a:lstStyle>
            <a:p>
              <a:r>
                <a:rPr lang="zh-TW" altLang="en-US" dirty="0"/>
                <a:t>住宅</a:t>
              </a:r>
            </a:p>
          </p:txBody>
        </p:sp>
        <p:sp>
          <p:nvSpPr>
            <p:cNvPr id="33" name="文字方塊 32"/>
            <p:cNvSpPr txBox="1"/>
            <p:nvPr/>
          </p:nvSpPr>
          <p:spPr>
            <a:xfrm>
              <a:off x="2678504" y="3661308"/>
              <a:ext cx="523658" cy="296410"/>
            </a:xfrm>
            <a:prstGeom prst="rect">
              <a:avLst/>
            </a:prstGeom>
          </p:spPr>
          <p:txBody>
            <a:bodyPr wrap="none">
              <a:spAutoFit/>
            </a:bodyPr>
            <a:lstStyle>
              <a:defPPr>
                <a:defRPr lang="zh-TW"/>
              </a:defPPr>
              <a:lvl1pPr>
                <a:defRPr sz="1400" b="1">
                  <a:effectLst>
                    <a:glow rad="254000">
                      <a:schemeClr val="bg1">
                        <a:alpha val="70000"/>
                      </a:schemeClr>
                    </a:glow>
                  </a:effectLst>
                </a:defRPr>
              </a:lvl1pPr>
            </a:lstStyle>
            <a:p>
              <a:r>
                <a:rPr lang="zh-TW" altLang="en-US" dirty="0" smtClean="0"/>
                <a:t>住宅</a:t>
              </a:r>
              <a:endParaRPr lang="zh-TW" altLang="en-US" dirty="0"/>
            </a:p>
          </p:txBody>
        </p:sp>
      </p:grpSp>
      <p:sp>
        <p:nvSpPr>
          <p:cNvPr id="35" name="手繪多邊形 34"/>
          <p:cNvSpPr/>
          <p:nvPr/>
        </p:nvSpPr>
        <p:spPr>
          <a:xfrm>
            <a:off x="333447" y="1304714"/>
            <a:ext cx="5343453" cy="655200"/>
          </a:xfrm>
          <a:custGeom>
            <a:avLst/>
            <a:gdLst>
              <a:gd name="connsiteX0" fmla="*/ 0 w 3139006"/>
              <a:gd name="connsiteY0" fmla="*/ 0 h 980939"/>
              <a:gd name="connsiteX1" fmla="*/ 3139006 w 3139006"/>
              <a:gd name="connsiteY1" fmla="*/ 0 h 980939"/>
              <a:gd name="connsiteX2" fmla="*/ 3139006 w 3139006"/>
              <a:gd name="connsiteY2" fmla="*/ 980939 h 980939"/>
              <a:gd name="connsiteX3" fmla="*/ 0 w 3139006"/>
              <a:gd name="connsiteY3" fmla="*/ 980939 h 980939"/>
              <a:gd name="connsiteX4" fmla="*/ 0 w 3139006"/>
              <a:gd name="connsiteY4" fmla="*/ 0 h 98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006" h="980939">
                <a:moveTo>
                  <a:pt x="0" y="0"/>
                </a:moveTo>
                <a:lnTo>
                  <a:pt x="3139006" y="0"/>
                </a:lnTo>
                <a:lnTo>
                  <a:pt x="3139006" y="980939"/>
                </a:lnTo>
                <a:lnTo>
                  <a:pt x="0" y="980939"/>
                </a:lnTo>
                <a:lnTo>
                  <a:pt x="0" y="0"/>
                </a:lnTo>
                <a:close/>
              </a:path>
            </a:pathLst>
          </a:custGeom>
          <a:ln>
            <a:solidFill>
              <a:schemeClr val="accent6">
                <a:lumMod val="60000"/>
                <a:lumOff val="40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64423" tIns="133350" rIns="133350" bIns="133350" numCol="1" spcCol="1270" anchor="ctr" anchorCtr="0">
            <a:noAutofit/>
          </a:bodyPr>
          <a:lstStyle/>
          <a:p>
            <a:pPr lvl="0" algn="l" defTabSz="1555750">
              <a:lnSpc>
                <a:spcPct val="90000"/>
              </a:lnSpc>
              <a:spcBef>
                <a:spcPct val="0"/>
              </a:spcBef>
              <a:spcAft>
                <a:spcPct val="35000"/>
              </a:spcAft>
            </a:pPr>
            <a:r>
              <a:rPr lang="zh-TW" altLang="en-US" sz="2400" b="1" dirty="0" smtClean="0">
                <a:solidFill>
                  <a:srgbClr val="FF0000"/>
                </a:solidFill>
              </a:rPr>
              <a:t>基地規劃之原則</a:t>
            </a:r>
            <a:endParaRPr lang="zh-TW" altLang="en-US" sz="2400" b="1" kern="1200" dirty="0">
              <a:solidFill>
                <a:srgbClr val="FF0000"/>
              </a:solidFill>
            </a:endParaRPr>
          </a:p>
        </p:txBody>
      </p:sp>
      <p:sp>
        <p:nvSpPr>
          <p:cNvPr id="37" name="矩形 36"/>
          <p:cNvSpPr/>
          <p:nvPr/>
        </p:nvSpPr>
        <p:spPr>
          <a:xfrm>
            <a:off x="202657" y="1163023"/>
            <a:ext cx="690864" cy="648000"/>
          </a:xfrm>
          <a:prstGeom prst="rect">
            <a:avLst/>
          </a:prstGeom>
          <a:solidFill>
            <a:schemeClr val="accent6">
              <a:lumMod val="40000"/>
              <a:lumOff val="6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zh-TW" altLang="en-US" sz="2400" b="1" dirty="0" smtClean="0">
                <a:solidFill>
                  <a:schemeClr val="tx1"/>
                </a:solidFill>
              </a:rPr>
              <a:t>三</a:t>
            </a:r>
            <a:endParaRPr lang="en-US" altLang="zh-TW" sz="2400" b="1" dirty="0" smtClean="0">
              <a:solidFill>
                <a:schemeClr val="tx1"/>
              </a:solidFill>
            </a:endParaRPr>
          </a:p>
        </p:txBody>
      </p:sp>
      <p:sp>
        <p:nvSpPr>
          <p:cNvPr id="11" name="文字方塊 10"/>
          <p:cNvSpPr txBox="1"/>
          <p:nvPr/>
        </p:nvSpPr>
        <p:spPr>
          <a:xfrm>
            <a:off x="1389772" y="2161599"/>
            <a:ext cx="3185487" cy="369332"/>
          </a:xfrm>
          <a:prstGeom prst="rect">
            <a:avLst/>
          </a:prstGeom>
        </p:spPr>
        <p:txBody>
          <a:bodyPr wrap="none">
            <a:spAutoFit/>
          </a:bodyPr>
          <a:lstStyle>
            <a:defPPr>
              <a:defRPr lang="zh-TW"/>
            </a:defPPr>
            <a:lvl1pPr>
              <a:defRPr b="1">
                <a:effectLst>
                  <a:glow rad="254000">
                    <a:schemeClr val="bg1">
                      <a:alpha val="70000"/>
                    </a:schemeClr>
                  </a:glow>
                </a:effectLst>
              </a:defRPr>
            </a:lvl1pPr>
          </a:lstStyle>
          <a:p>
            <a:r>
              <a:rPr lang="zh-TW" altLang="en-US" dirty="0"/>
              <a:t>整體開發基地興建情境示意圖</a:t>
            </a:r>
          </a:p>
        </p:txBody>
      </p:sp>
    </p:spTree>
    <p:extLst>
      <p:ext uri="{BB962C8B-B14F-4D97-AF65-F5344CB8AC3E}">
        <p14:creationId xmlns:p14="http://schemas.microsoft.com/office/powerpoint/2010/main" val="2018327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68EFFDF8-DB98-478C-83A9-5561949AAA15}" type="slidenum">
              <a:rPr lang="en-US" altLang="zh-TW" sz="1200" smtClean="0"/>
              <a:pPr/>
              <a:t>15</a:t>
            </a:fld>
            <a:endParaRPr lang="en-US" altLang="zh-TW" sz="1200" dirty="0"/>
          </a:p>
        </p:txBody>
      </p:sp>
      <p:sp>
        <p:nvSpPr>
          <p:cNvPr id="3" name="手繪多邊形 2"/>
          <p:cNvSpPr/>
          <p:nvPr/>
        </p:nvSpPr>
        <p:spPr>
          <a:xfrm>
            <a:off x="528177" y="1234926"/>
            <a:ext cx="8197637" cy="655200"/>
          </a:xfrm>
          <a:custGeom>
            <a:avLst/>
            <a:gdLst>
              <a:gd name="connsiteX0" fmla="*/ 0 w 3139006"/>
              <a:gd name="connsiteY0" fmla="*/ 0 h 980939"/>
              <a:gd name="connsiteX1" fmla="*/ 3139006 w 3139006"/>
              <a:gd name="connsiteY1" fmla="*/ 0 h 980939"/>
              <a:gd name="connsiteX2" fmla="*/ 3139006 w 3139006"/>
              <a:gd name="connsiteY2" fmla="*/ 980939 h 980939"/>
              <a:gd name="connsiteX3" fmla="*/ 0 w 3139006"/>
              <a:gd name="connsiteY3" fmla="*/ 980939 h 980939"/>
              <a:gd name="connsiteX4" fmla="*/ 0 w 3139006"/>
              <a:gd name="connsiteY4" fmla="*/ 0 h 98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006" h="980939">
                <a:moveTo>
                  <a:pt x="0" y="0"/>
                </a:moveTo>
                <a:lnTo>
                  <a:pt x="3139006" y="0"/>
                </a:lnTo>
                <a:lnTo>
                  <a:pt x="3139006" y="980939"/>
                </a:lnTo>
                <a:lnTo>
                  <a:pt x="0" y="980939"/>
                </a:lnTo>
                <a:lnTo>
                  <a:pt x="0" y="0"/>
                </a:lnTo>
                <a:close/>
              </a:path>
            </a:pathLst>
          </a:custGeom>
          <a:ln>
            <a:solidFill>
              <a:schemeClr val="accent6">
                <a:lumMod val="60000"/>
                <a:lumOff val="40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64423" tIns="133350" rIns="133350" bIns="133350" numCol="1" spcCol="1270" anchor="ctr" anchorCtr="0">
            <a:noAutofit/>
          </a:bodyPr>
          <a:lstStyle/>
          <a:p>
            <a:pPr lvl="0" algn="l" defTabSz="1555750">
              <a:lnSpc>
                <a:spcPct val="90000"/>
              </a:lnSpc>
              <a:spcBef>
                <a:spcPct val="0"/>
              </a:spcBef>
              <a:spcAft>
                <a:spcPct val="35000"/>
              </a:spcAft>
            </a:pPr>
            <a:r>
              <a:rPr lang="zh-TW" altLang="en-US" sz="2400" b="1" dirty="0" smtClean="0">
                <a:solidFill>
                  <a:srgbClr val="FF0000"/>
                </a:solidFill>
              </a:rPr>
              <a:t>審議流程</a:t>
            </a:r>
            <a:endParaRPr lang="zh-TW" altLang="en-US" sz="2400" b="1" kern="1200" dirty="0">
              <a:solidFill>
                <a:srgbClr val="FF0000"/>
              </a:solidFill>
            </a:endParaRPr>
          </a:p>
        </p:txBody>
      </p:sp>
      <p:sp>
        <p:nvSpPr>
          <p:cNvPr id="4" name="矩形 3"/>
          <p:cNvSpPr/>
          <p:nvPr/>
        </p:nvSpPr>
        <p:spPr>
          <a:xfrm>
            <a:off x="397387" y="1093235"/>
            <a:ext cx="648000" cy="648000"/>
          </a:xfrm>
          <a:prstGeom prst="rect">
            <a:avLst/>
          </a:prstGeom>
          <a:solidFill>
            <a:schemeClr val="accent6">
              <a:lumMod val="40000"/>
              <a:lumOff val="6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zh-TW" altLang="en-US" sz="2400" b="1" dirty="0">
                <a:solidFill>
                  <a:schemeClr val="tx1"/>
                </a:solidFill>
              </a:rPr>
              <a:t>四</a:t>
            </a:r>
            <a:endParaRPr lang="en-US" altLang="zh-TW" sz="2400" b="1" dirty="0" smtClean="0">
              <a:solidFill>
                <a:schemeClr val="tx1"/>
              </a:solidFill>
            </a:endParaRPr>
          </a:p>
        </p:txBody>
      </p:sp>
      <p:sp>
        <p:nvSpPr>
          <p:cNvPr id="6" name="矩形 5"/>
          <p:cNvSpPr/>
          <p:nvPr/>
        </p:nvSpPr>
        <p:spPr>
          <a:xfrm>
            <a:off x="177185" y="1999078"/>
            <a:ext cx="360000" cy="2620082"/>
          </a:xfrm>
          <a:prstGeom prst="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lang="zh-TW" altLang="en-US" sz="1200" spc="300" dirty="0" smtClean="0">
                <a:latin typeface="微軟正黑體" panose="020B0604030504040204" pitchFamily="34" charset="-120"/>
                <a:ea typeface="微軟正黑體" panose="020B0604030504040204" pitchFamily="34" charset="-120"/>
              </a:rPr>
              <a:t>申請</a:t>
            </a:r>
            <a:r>
              <a:rPr lang="zh-TW" altLang="en-US" sz="1200" spc="300" dirty="0">
                <a:latin typeface="微軟正黑體" panose="020B0604030504040204" pitchFamily="34" charset="-120"/>
                <a:ea typeface="微軟正黑體" panose="020B0604030504040204" pitchFamily="34" charset="-120"/>
              </a:rPr>
              <a:t>人</a:t>
            </a:r>
          </a:p>
        </p:txBody>
      </p:sp>
      <p:grpSp>
        <p:nvGrpSpPr>
          <p:cNvPr id="11" name="群組 29"/>
          <p:cNvGrpSpPr/>
          <p:nvPr/>
        </p:nvGrpSpPr>
        <p:grpSpPr>
          <a:xfrm>
            <a:off x="785260" y="4633097"/>
            <a:ext cx="2523517" cy="1497726"/>
            <a:chOff x="676055" y="4696577"/>
            <a:chExt cx="2523517" cy="1497726"/>
          </a:xfrm>
        </p:grpSpPr>
        <p:sp>
          <p:nvSpPr>
            <p:cNvPr id="5" name="矩形 4"/>
            <p:cNvSpPr/>
            <p:nvPr/>
          </p:nvSpPr>
          <p:spPr>
            <a:xfrm>
              <a:off x="676055" y="4696577"/>
              <a:ext cx="369332" cy="1497726"/>
            </a:xfrm>
            <a:prstGeom prst="rect">
              <a:avLst/>
            </a:prstGeom>
            <a:solidFill>
              <a:schemeClr val="tx1"/>
            </a:solidFill>
            <a:ln>
              <a:solidFill>
                <a:schemeClr val="tx1"/>
              </a:solidFill>
            </a:ln>
          </p:spPr>
          <p:txBody>
            <a:bodyPr vert="eaVert" wrap="square">
              <a:spAutoFit/>
            </a:bodyPr>
            <a:lstStyle/>
            <a:p>
              <a:r>
                <a:rPr lang="zh-TW" altLang="en-US" sz="1200" b="1" spc="300"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如</a:t>
              </a:r>
              <a:r>
                <a:rPr lang="zh-TW" altLang="zh-TW" sz="1200" b="1" spc="300"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含</a:t>
              </a:r>
              <a:r>
                <a:rPr lang="zh-TW" altLang="zh-TW" sz="1200" b="1" spc="3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容積移轉</a:t>
              </a:r>
              <a:r>
                <a:rPr lang="zh-TW" altLang="zh-TW" sz="1200" b="1" spc="300" dirty="0" smtClean="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者</a:t>
              </a:r>
              <a:endParaRPr lang="zh-TW" altLang="en-US" sz="1200" b="1" spc="300" dirty="0">
                <a:solidFill>
                  <a:schemeClr val="bg1"/>
                </a:solidFill>
                <a:latin typeface="微軟正黑體" panose="020B0604030504040204" pitchFamily="34" charset="-120"/>
                <a:ea typeface="微軟正黑體" panose="020B0604030504040204" pitchFamily="34" charset="-120"/>
              </a:endParaRPr>
            </a:p>
          </p:txBody>
        </p:sp>
        <p:sp>
          <p:nvSpPr>
            <p:cNvPr id="7" name="矩形 6"/>
            <p:cNvSpPr/>
            <p:nvPr/>
          </p:nvSpPr>
          <p:spPr>
            <a:xfrm>
              <a:off x="1045387" y="4696577"/>
              <a:ext cx="2154185"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200" b="1" spc="300" dirty="0" smtClean="0">
                  <a:latin typeface="微軟正黑體" panose="020B0604030504040204" pitchFamily="34" charset="-120"/>
                  <a:ea typeface="微軟正黑體" panose="020B0604030504040204" pitchFamily="34" charset="-120"/>
                </a:rPr>
                <a:t>容積移轉可行性說明書</a:t>
              </a:r>
              <a:endParaRPr lang="zh-TW" altLang="en-US" sz="1200" b="1" spc="300" dirty="0">
                <a:latin typeface="微軟正黑體" panose="020B0604030504040204" pitchFamily="34" charset="-120"/>
                <a:ea typeface="微軟正黑體" panose="020B0604030504040204" pitchFamily="34" charset="-120"/>
              </a:endParaRPr>
            </a:p>
          </p:txBody>
        </p:sp>
        <p:sp>
          <p:nvSpPr>
            <p:cNvPr id="8" name="矩形 7"/>
            <p:cNvSpPr/>
            <p:nvPr/>
          </p:nvSpPr>
          <p:spPr>
            <a:xfrm>
              <a:off x="1045387" y="5056577"/>
              <a:ext cx="2154185" cy="11377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altLang="zh-TW" sz="1200" dirty="0" smtClean="0">
                  <a:latin typeface="微軟正黑體" panose="020B0604030504040204" pitchFamily="34" charset="-120"/>
                  <a:ea typeface="微軟正黑體" panose="020B0604030504040204" pitchFamily="34" charset="-120"/>
                </a:rPr>
                <a:t>1.</a:t>
              </a:r>
              <a:r>
                <a:rPr lang="zh-TW" altLang="en-US" sz="1200" dirty="0" smtClean="0">
                  <a:latin typeface="微軟正黑體" panose="020B0604030504040204" pitchFamily="34" charset="-120"/>
                  <a:ea typeface="微軟正黑體" panose="020B0604030504040204" pitchFamily="34" charset="-120"/>
                </a:rPr>
                <a:t>申請書</a:t>
              </a:r>
              <a:endParaRPr lang="en-US" altLang="zh-TW" sz="1200" dirty="0" smtClean="0">
                <a:latin typeface="微軟正黑體" panose="020B0604030504040204" pitchFamily="34" charset="-120"/>
                <a:ea typeface="微軟正黑體" panose="020B0604030504040204" pitchFamily="34" charset="-120"/>
              </a:endParaRPr>
            </a:p>
            <a:p>
              <a:r>
                <a:rPr lang="en-US" altLang="zh-TW" sz="1200" dirty="0" smtClean="0">
                  <a:latin typeface="微軟正黑體" panose="020B0604030504040204" pitchFamily="34" charset="-120"/>
                  <a:ea typeface="微軟正黑體" panose="020B0604030504040204" pitchFamily="34" charset="-120"/>
                </a:rPr>
                <a:t>2.</a:t>
              </a:r>
              <a:r>
                <a:rPr lang="zh-TW" altLang="en-US" sz="1200" dirty="0" smtClean="0">
                  <a:latin typeface="微軟正黑體" panose="020B0604030504040204" pitchFamily="34" charset="-120"/>
                  <a:ea typeface="微軟正黑體" panose="020B0604030504040204" pitchFamily="34" charset="-120"/>
                </a:rPr>
                <a:t>申請送出</a:t>
              </a:r>
              <a:r>
                <a:rPr lang="zh-TW" altLang="en-US" sz="1200" dirty="0">
                  <a:latin typeface="微軟正黑體" panose="020B0604030504040204" pitchFamily="34" charset="-120"/>
                  <a:ea typeface="微軟正黑體" panose="020B0604030504040204" pitchFamily="34" charset="-120"/>
                </a:rPr>
                <a:t>及接受基地</a:t>
              </a:r>
              <a:r>
                <a:rPr lang="zh-TW" altLang="en-US" sz="1200" dirty="0" smtClean="0">
                  <a:latin typeface="微軟正黑體" panose="020B0604030504040204" pitchFamily="34" charset="-120"/>
                  <a:ea typeface="微軟正黑體" panose="020B0604030504040204" pitchFamily="34" charset="-120"/>
                </a:rPr>
                <a:t>文件</a:t>
              </a:r>
              <a:endParaRPr lang="en-US" altLang="zh-TW" sz="1200" dirty="0" smtClean="0">
                <a:latin typeface="微軟正黑體" panose="020B0604030504040204" pitchFamily="34" charset="-120"/>
                <a:ea typeface="微軟正黑體" panose="020B0604030504040204" pitchFamily="34" charset="-120"/>
              </a:endParaRPr>
            </a:p>
            <a:p>
              <a:r>
                <a:rPr lang="en-US" altLang="zh-TW" sz="1200" dirty="0" smtClean="0">
                  <a:latin typeface="微軟正黑體" panose="020B0604030504040204" pitchFamily="34" charset="-120"/>
                  <a:ea typeface="微軟正黑體" panose="020B0604030504040204" pitchFamily="34" charset="-120"/>
                </a:rPr>
                <a:t>3.</a:t>
              </a:r>
              <a:r>
                <a:rPr lang="zh-TW" altLang="en-US" sz="1200" dirty="0" smtClean="0">
                  <a:latin typeface="微軟正黑體" panose="020B0604030504040204" pitchFamily="34" charset="-120"/>
                  <a:ea typeface="微軟正黑體" panose="020B0604030504040204" pitchFamily="34" charset="-120"/>
                </a:rPr>
                <a:t>申請送出</a:t>
              </a:r>
              <a:r>
                <a:rPr lang="zh-TW" altLang="en-US" sz="1200" dirty="0">
                  <a:latin typeface="微軟正黑體" panose="020B0604030504040204" pitchFamily="34" charset="-120"/>
                  <a:ea typeface="微軟正黑體" panose="020B0604030504040204" pitchFamily="34" charset="-120"/>
                </a:rPr>
                <a:t>基地現況環境說明</a:t>
              </a:r>
              <a:endParaRPr lang="en-US" altLang="zh-TW" sz="1200" dirty="0" smtClean="0">
                <a:latin typeface="微軟正黑體" panose="020B0604030504040204" pitchFamily="34" charset="-120"/>
                <a:ea typeface="微軟正黑體" panose="020B0604030504040204" pitchFamily="34" charset="-120"/>
              </a:endParaRPr>
            </a:p>
            <a:p>
              <a:r>
                <a:rPr lang="en-US" altLang="zh-TW" sz="1200" dirty="0" smtClean="0">
                  <a:latin typeface="微軟正黑體" panose="020B0604030504040204" pitchFamily="34" charset="-120"/>
                  <a:ea typeface="微軟正黑體" panose="020B0604030504040204" pitchFamily="34" charset="-120"/>
                </a:rPr>
                <a:t>4.</a:t>
              </a:r>
              <a:r>
                <a:rPr lang="zh-TW" altLang="en-US" sz="1200" dirty="0" smtClean="0">
                  <a:latin typeface="微軟正黑體" panose="020B0604030504040204" pitchFamily="34" charset="-120"/>
                  <a:ea typeface="微軟正黑體" panose="020B0604030504040204" pitchFamily="34" charset="-120"/>
                </a:rPr>
                <a:t>申請接受</a:t>
              </a:r>
              <a:r>
                <a:rPr lang="zh-TW" altLang="en-US" sz="1200" dirty="0">
                  <a:latin typeface="微軟正黑體" panose="020B0604030504040204" pitchFamily="34" charset="-120"/>
                  <a:ea typeface="微軟正黑體" panose="020B0604030504040204" pitchFamily="34" charset="-120"/>
                </a:rPr>
                <a:t>基地現況環境</a:t>
              </a:r>
              <a:r>
                <a:rPr lang="zh-TW" altLang="en-US" sz="1200" dirty="0" smtClean="0">
                  <a:latin typeface="微軟正黑體" panose="020B0604030504040204" pitchFamily="34" charset="-120"/>
                  <a:ea typeface="微軟正黑體" panose="020B0604030504040204" pitchFamily="34" charset="-120"/>
                </a:rPr>
                <a:t>說明</a:t>
              </a:r>
              <a:endParaRPr lang="en-US" altLang="zh-TW" sz="1200" dirty="0" smtClean="0">
                <a:latin typeface="微軟正黑體" panose="020B0604030504040204" pitchFamily="34" charset="-120"/>
                <a:ea typeface="微軟正黑體" panose="020B0604030504040204" pitchFamily="34" charset="-120"/>
              </a:endParaRPr>
            </a:p>
            <a:p>
              <a:r>
                <a:rPr lang="en-US" altLang="zh-TW" sz="1200" dirty="0" smtClean="0">
                  <a:latin typeface="微軟正黑體" panose="020B0604030504040204" pitchFamily="34" charset="-120"/>
                  <a:ea typeface="微軟正黑體" panose="020B0604030504040204" pitchFamily="34" charset="-120"/>
                </a:rPr>
                <a:t>5.</a:t>
              </a:r>
              <a:r>
                <a:rPr lang="zh-TW" altLang="en-US" sz="1200" dirty="0" smtClean="0">
                  <a:latin typeface="微軟正黑體" panose="020B0604030504040204" pitchFamily="34" charset="-120"/>
                  <a:ea typeface="微軟正黑體" panose="020B0604030504040204" pitchFamily="34" charset="-120"/>
                </a:rPr>
                <a:t>申請接受</a:t>
              </a:r>
              <a:r>
                <a:rPr lang="zh-TW" altLang="en-US" sz="1200" dirty="0">
                  <a:latin typeface="微軟正黑體" panose="020B0604030504040204" pitchFamily="34" charset="-120"/>
                  <a:ea typeface="微軟正黑體" panose="020B0604030504040204" pitchFamily="34" charset="-120"/>
                </a:rPr>
                <a:t>基地之容積試算</a:t>
              </a:r>
              <a:endParaRPr lang="en-US" altLang="zh-TW" sz="1200" dirty="0" smtClean="0">
                <a:latin typeface="微軟正黑體" panose="020B0604030504040204" pitchFamily="34" charset="-120"/>
                <a:ea typeface="微軟正黑體" panose="020B0604030504040204" pitchFamily="34" charset="-120"/>
              </a:endParaRPr>
            </a:p>
            <a:p>
              <a:r>
                <a:rPr lang="en-US" altLang="zh-TW" sz="1200" dirty="0" smtClean="0">
                  <a:latin typeface="微軟正黑體" panose="020B0604030504040204" pitchFamily="34" charset="-120"/>
                  <a:ea typeface="微軟正黑體" panose="020B0604030504040204" pitchFamily="34" charset="-120"/>
                </a:rPr>
                <a:t>6.</a:t>
              </a:r>
              <a:r>
                <a:rPr lang="zh-TW" altLang="en-US" sz="1200" dirty="0" smtClean="0">
                  <a:latin typeface="微軟正黑體" panose="020B0604030504040204" pitchFamily="34" charset="-120"/>
                  <a:ea typeface="微軟正黑體" panose="020B0604030504040204" pitchFamily="34" charset="-120"/>
                </a:rPr>
                <a:t>政府協助事項</a:t>
              </a:r>
              <a:endParaRPr lang="zh-TW" altLang="en-US" sz="1200" dirty="0">
                <a:latin typeface="微軟正黑體" panose="020B0604030504040204" pitchFamily="34" charset="-120"/>
                <a:ea typeface="微軟正黑體" panose="020B0604030504040204" pitchFamily="34" charset="-120"/>
              </a:endParaRPr>
            </a:p>
          </p:txBody>
        </p:sp>
      </p:grpSp>
      <p:grpSp>
        <p:nvGrpSpPr>
          <p:cNvPr id="12" name="群組 30"/>
          <p:cNvGrpSpPr/>
          <p:nvPr/>
        </p:nvGrpSpPr>
        <p:grpSpPr>
          <a:xfrm>
            <a:off x="785260" y="2002069"/>
            <a:ext cx="2523517" cy="2442291"/>
            <a:chOff x="676055" y="1999080"/>
            <a:chExt cx="2523517" cy="2442291"/>
          </a:xfrm>
        </p:grpSpPr>
        <p:sp>
          <p:nvSpPr>
            <p:cNvPr id="9" name="矩形 8"/>
            <p:cNvSpPr/>
            <p:nvPr/>
          </p:nvSpPr>
          <p:spPr>
            <a:xfrm>
              <a:off x="676055" y="2344913"/>
              <a:ext cx="2523517" cy="209645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1200" dirty="0" smtClean="0">
                  <a:latin typeface="微軟正黑體" panose="020B0604030504040204" pitchFamily="34" charset="-120"/>
                  <a:ea typeface="微軟正黑體" panose="020B0604030504040204" pitchFamily="34" charset="-120"/>
                </a:rPr>
                <a:t> </a:t>
              </a:r>
              <a:r>
                <a:rPr lang="en-US" altLang="zh-TW" sz="1200" dirty="0" smtClean="0">
                  <a:latin typeface="微軟正黑體" panose="020B0604030504040204" pitchFamily="34" charset="-120"/>
                  <a:ea typeface="微軟正黑體" panose="020B0604030504040204" pitchFamily="34" charset="-120"/>
                </a:rPr>
                <a:t>1.</a:t>
              </a:r>
              <a:r>
                <a:rPr lang="zh-TW" altLang="en-US" sz="1200" dirty="0" smtClean="0">
                  <a:latin typeface="微軟正黑體" panose="020B0604030504040204" pitchFamily="34" charset="-120"/>
                  <a:ea typeface="微軟正黑體" panose="020B0604030504040204" pitchFamily="34" charset="-120"/>
                </a:rPr>
                <a:t>基本資料</a:t>
              </a:r>
              <a:endParaRPr lang="en-US" altLang="zh-TW" sz="1200" dirty="0" smtClean="0">
                <a:latin typeface="微軟正黑體" panose="020B0604030504040204" pitchFamily="34" charset="-120"/>
                <a:ea typeface="微軟正黑體" panose="020B0604030504040204" pitchFamily="34" charset="-120"/>
              </a:endParaRPr>
            </a:p>
            <a:p>
              <a:r>
                <a:rPr lang="zh-TW" altLang="en-US" sz="1200" dirty="0">
                  <a:latin typeface="微軟正黑體" panose="020B0604030504040204" pitchFamily="34" charset="-120"/>
                  <a:ea typeface="微軟正黑體" panose="020B0604030504040204" pitchFamily="34" charset="-120"/>
                </a:rPr>
                <a:t> </a:t>
              </a:r>
              <a:r>
                <a:rPr lang="en-US" altLang="zh-TW" sz="1200" dirty="0" smtClean="0">
                  <a:latin typeface="微軟正黑體" panose="020B0604030504040204" pitchFamily="34" charset="-120"/>
                  <a:ea typeface="微軟正黑體" panose="020B0604030504040204" pitchFamily="34" charset="-120"/>
                </a:rPr>
                <a:t>2.</a:t>
              </a:r>
              <a:r>
                <a:rPr lang="zh-TW" altLang="en-US" sz="1200" dirty="0" smtClean="0">
                  <a:latin typeface="微軟正黑體" panose="020B0604030504040204" pitchFamily="34" charset="-120"/>
                  <a:ea typeface="微軟正黑體" panose="020B0604030504040204" pitchFamily="34" charset="-120"/>
                </a:rPr>
                <a:t>土地使用計畫</a:t>
              </a:r>
              <a:endParaRPr lang="en-US" altLang="zh-TW" sz="1200" dirty="0" smtClean="0">
                <a:latin typeface="微軟正黑體" panose="020B0604030504040204" pitchFamily="34" charset="-120"/>
                <a:ea typeface="微軟正黑體" panose="020B0604030504040204" pitchFamily="34" charset="-120"/>
              </a:endParaRPr>
            </a:p>
            <a:p>
              <a:r>
                <a:rPr lang="zh-TW" altLang="en-US" sz="1200" dirty="0" smtClean="0">
                  <a:latin typeface="微軟正黑體" panose="020B0604030504040204" pitchFamily="34" charset="-120"/>
                  <a:ea typeface="微軟正黑體" panose="020B0604030504040204" pitchFamily="34" charset="-120"/>
                </a:rPr>
                <a:t> </a:t>
              </a:r>
              <a:r>
                <a:rPr lang="en-US" altLang="zh-TW" sz="1200" dirty="0" smtClean="0">
                  <a:latin typeface="微軟正黑體" panose="020B0604030504040204" pitchFamily="34" charset="-120"/>
                  <a:ea typeface="微軟正黑體" panose="020B0604030504040204" pitchFamily="34" charset="-120"/>
                </a:rPr>
                <a:t>3.</a:t>
              </a:r>
              <a:r>
                <a:rPr lang="zh-TW" altLang="en-US" sz="1200" dirty="0" smtClean="0">
                  <a:latin typeface="微軟正黑體" panose="020B0604030504040204" pitchFamily="34" charset="-120"/>
                  <a:ea typeface="微軟正黑體" panose="020B0604030504040204" pitchFamily="34" charset="-120"/>
                </a:rPr>
                <a:t>建築配置計畫</a:t>
              </a:r>
              <a:endParaRPr lang="en-US" altLang="zh-TW" sz="1200" dirty="0" smtClean="0">
                <a:latin typeface="微軟正黑體" panose="020B0604030504040204" pitchFamily="34" charset="-120"/>
                <a:ea typeface="微軟正黑體" panose="020B0604030504040204" pitchFamily="34" charset="-120"/>
              </a:endParaRPr>
            </a:p>
            <a:p>
              <a:r>
                <a:rPr lang="zh-TW" altLang="en-US" sz="1200" dirty="0">
                  <a:latin typeface="微軟正黑體" panose="020B0604030504040204" pitchFamily="34" charset="-120"/>
                  <a:ea typeface="微軟正黑體" panose="020B0604030504040204" pitchFamily="34" charset="-120"/>
                </a:rPr>
                <a:t> </a:t>
              </a:r>
              <a:r>
                <a:rPr lang="en-US" altLang="zh-TW" sz="1200" dirty="0" smtClean="0">
                  <a:latin typeface="微軟正黑體" panose="020B0604030504040204" pitchFamily="34" charset="-120"/>
                  <a:ea typeface="微軟正黑體" panose="020B0604030504040204" pitchFamily="34" charset="-120"/>
                </a:rPr>
                <a:t>4.</a:t>
              </a:r>
              <a:r>
                <a:rPr lang="zh-TW" altLang="en-US" sz="1200" dirty="0" smtClean="0">
                  <a:latin typeface="微軟正黑體" panose="020B0604030504040204" pitchFamily="34" charset="-120"/>
                  <a:ea typeface="微軟正黑體" panose="020B0604030504040204" pitchFamily="34" charset="-120"/>
                </a:rPr>
                <a:t>交通動線計畫</a:t>
              </a:r>
              <a:endParaRPr lang="en-US" altLang="zh-TW" sz="1200" dirty="0" smtClean="0">
                <a:latin typeface="微軟正黑體" panose="020B0604030504040204" pitchFamily="34" charset="-120"/>
                <a:ea typeface="微軟正黑體" panose="020B0604030504040204" pitchFamily="34" charset="-120"/>
              </a:endParaRPr>
            </a:p>
            <a:p>
              <a:r>
                <a:rPr lang="zh-TW" altLang="en-US" sz="1200" dirty="0">
                  <a:latin typeface="微軟正黑體" panose="020B0604030504040204" pitchFamily="34" charset="-120"/>
                  <a:ea typeface="微軟正黑體" panose="020B0604030504040204" pitchFamily="34" charset="-120"/>
                </a:rPr>
                <a:t> </a:t>
              </a:r>
              <a:r>
                <a:rPr lang="en-US" altLang="zh-TW" sz="1200" dirty="0" smtClean="0">
                  <a:latin typeface="微軟正黑體" panose="020B0604030504040204" pitchFamily="34" charset="-120"/>
                  <a:ea typeface="微軟正黑體" panose="020B0604030504040204" pitchFamily="34" charset="-120"/>
                </a:rPr>
                <a:t>5.</a:t>
              </a:r>
              <a:r>
                <a:rPr lang="zh-TW" altLang="en-US" sz="1200" dirty="0" smtClean="0">
                  <a:latin typeface="微軟正黑體" panose="020B0604030504040204" pitchFamily="34" charset="-120"/>
                  <a:ea typeface="微軟正黑體" panose="020B0604030504040204" pitchFamily="34" charset="-120"/>
                </a:rPr>
                <a:t>公共設施計畫</a:t>
              </a:r>
              <a:endParaRPr lang="en-US" altLang="zh-TW" sz="1200" dirty="0" smtClean="0">
                <a:latin typeface="微軟正黑體" panose="020B0604030504040204" pitchFamily="34" charset="-120"/>
                <a:ea typeface="微軟正黑體" panose="020B0604030504040204" pitchFamily="34" charset="-120"/>
              </a:endParaRPr>
            </a:p>
            <a:p>
              <a:r>
                <a:rPr lang="zh-TW" altLang="en-US" sz="1200" dirty="0">
                  <a:latin typeface="微軟正黑體" panose="020B0604030504040204" pitchFamily="34" charset="-120"/>
                  <a:ea typeface="微軟正黑體" panose="020B0604030504040204" pitchFamily="34" charset="-120"/>
                </a:rPr>
                <a:t> </a:t>
              </a:r>
              <a:r>
                <a:rPr lang="en-US" altLang="zh-TW" sz="1200" dirty="0" smtClean="0">
                  <a:latin typeface="微軟正黑體" panose="020B0604030504040204" pitchFamily="34" charset="-120"/>
                  <a:ea typeface="微軟正黑體" panose="020B0604030504040204" pitchFamily="34" charset="-120"/>
                </a:rPr>
                <a:t>6.</a:t>
              </a:r>
              <a:r>
                <a:rPr lang="zh-TW" altLang="en-US" sz="1200" dirty="0" smtClean="0">
                  <a:latin typeface="微軟正黑體" panose="020B0604030504040204" pitchFamily="34" charset="-120"/>
                  <a:ea typeface="微軟正黑體" panose="020B0604030504040204" pitchFamily="34" charset="-120"/>
                </a:rPr>
                <a:t>整地排水計畫</a:t>
              </a:r>
              <a:endParaRPr lang="en-US" altLang="zh-TW" sz="1200" dirty="0" smtClean="0">
                <a:latin typeface="微軟正黑體" panose="020B0604030504040204" pitchFamily="34" charset="-120"/>
                <a:ea typeface="微軟正黑體" panose="020B0604030504040204" pitchFamily="34" charset="-120"/>
              </a:endParaRPr>
            </a:p>
            <a:p>
              <a:r>
                <a:rPr lang="zh-TW" altLang="en-US" sz="1200" dirty="0">
                  <a:latin typeface="微軟正黑體" panose="020B0604030504040204" pitchFamily="34" charset="-120"/>
                  <a:ea typeface="微軟正黑體" panose="020B0604030504040204" pitchFamily="34" charset="-120"/>
                </a:rPr>
                <a:t> </a:t>
              </a:r>
              <a:r>
                <a:rPr lang="en-US" altLang="zh-TW" sz="1200" dirty="0" smtClean="0">
                  <a:latin typeface="微軟正黑體" panose="020B0604030504040204" pitchFamily="34" charset="-120"/>
                  <a:ea typeface="微軟正黑體" panose="020B0604030504040204" pitchFamily="34" charset="-120"/>
                </a:rPr>
                <a:t>7.</a:t>
              </a:r>
              <a:r>
                <a:rPr lang="zh-TW" altLang="en-US" sz="1200" dirty="0" smtClean="0">
                  <a:latin typeface="微軟正黑體" panose="020B0604030504040204" pitchFamily="34" charset="-120"/>
                  <a:ea typeface="微軟正黑體" panose="020B0604030504040204" pitchFamily="34" charset="-120"/>
                </a:rPr>
                <a:t>公共防災計畫</a:t>
              </a:r>
              <a:endParaRPr lang="en-US" altLang="zh-TW" sz="1200" dirty="0" smtClean="0">
                <a:latin typeface="微軟正黑體" panose="020B0604030504040204" pitchFamily="34" charset="-120"/>
                <a:ea typeface="微軟正黑體" panose="020B0604030504040204" pitchFamily="34" charset="-120"/>
              </a:endParaRPr>
            </a:p>
            <a:p>
              <a:r>
                <a:rPr lang="zh-TW" altLang="en-US" sz="1200" dirty="0">
                  <a:latin typeface="微軟正黑體" panose="020B0604030504040204" pitchFamily="34" charset="-120"/>
                  <a:ea typeface="微軟正黑體" panose="020B0604030504040204" pitchFamily="34" charset="-120"/>
                </a:rPr>
                <a:t> </a:t>
              </a:r>
              <a:r>
                <a:rPr lang="en-US" altLang="zh-TW" sz="1200" dirty="0" smtClean="0">
                  <a:latin typeface="微軟正黑體" panose="020B0604030504040204" pitchFamily="34" charset="-120"/>
                  <a:ea typeface="微軟正黑體" panose="020B0604030504040204" pitchFamily="34" charset="-120"/>
                </a:rPr>
                <a:t>8.</a:t>
              </a:r>
              <a:r>
                <a:rPr lang="zh-TW" altLang="en-US" sz="1200" dirty="0" smtClean="0">
                  <a:latin typeface="微軟正黑體" panose="020B0604030504040204" pitchFamily="34" charset="-120"/>
                  <a:ea typeface="微軟正黑體" panose="020B0604030504040204" pitchFamily="34" charset="-120"/>
                </a:rPr>
                <a:t>景觀計畫</a:t>
              </a:r>
              <a:endParaRPr lang="en-US" altLang="zh-TW" sz="1200" dirty="0" smtClean="0">
                <a:latin typeface="微軟正黑體" panose="020B0604030504040204" pitchFamily="34" charset="-120"/>
                <a:ea typeface="微軟正黑體" panose="020B0604030504040204" pitchFamily="34" charset="-120"/>
              </a:endParaRPr>
            </a:p>
            <a:p>
              <a:r>
                <a:rPr lang="zh-TW" altLang="en-US" sz="1200" dirty="0">
                  <a:latin typeface="微軟正黑體" panose="020B0604030504040204" pitchFamily="34" charset="-120"/>
                  <a:ea typeface="微軟正黑體" panose="020B0604030504040204" pitchFamily="34" charset="-120"/>
                </a:rPr>
                <a:t> </a:t>
              </a:r>
              <a:r>
                <a:rPr lang="en-US" altLang="zh-TW" sz="1200" dirty="0" smtClean="0">
                  <a:latin typeface="微軟正黑體" panose="020B0604030504040204" pitchFamily="34" charset="-120"/>
                  <a:ea typeface="微軟正黑體" panose="020B0604030504040204" pitchFamily="34" charset="-120"/>
                </a:rPr>
                <a:t>9.</a:t>
              </a:r>
              <a:r>
                <a:rPr lang="zh-TW" altLang="en-US" sz="1200" dirty="0" smtClean="0">
                  <a:latin typeface="微軟正黑體" panose="020B0604030504040204" pitchFamily="34" charset="-120"/>
                  <a:ea typeface="微軟正黑體" panose="020B0604030504040204" pitchFamily="34" charset="-120"/>
                </a:rPr>
                <a:t>土地交換分配計畫</a:t>
              </a:r>
              <a:endParaRPr lang="en-US" altLang="zh-TW" sz="1200" dirty="0" smtClean="0">
                <a:latin typeface="微軟正黑體" panose="020B0604030504040204" pitchFamily="34" charset="-120"/>
                <a:ea typeface="微軟正黑體" panose="020B0604030504040204" pitchFamily="34" charset="-120"/>
              </a:endParaRPr>
            </a:p>
            <a:p>
              <a:r>
                <a:rPr lang="zh-TW" altLang="en-US" sz="1200" dirty="0">
                  <a:latin typeface="微軟正黑體" panose="020B0604030504040204" pitchFamily="34" charset="-120"/>
                  <a:ea typeface="微軟正黑體" panose="020B0604030504040204" pitchFamily="34" charset="-120"/>
                </a:rPr>
                <a:t> </a:t>
              </a:r>
              <a:r>
                <a:rPr lang="en-US" altLang="zh-TW" sz="1200" dirty="0" smtClean="0">
                  <a:latin typeface="微軟正黑體" panose="020B0604030504040204" pitchFamily="34" charset="-120"/>
                  <a:ea typeface="微軟正黑體" panose="020B0604030504040204" pitchFamily="34" charset="-120"/>
                </a:rPr>
                <a:t>10.</a:t>
              </a:r>
              <a:r>
                <a:rPr lang="zh-TW" altLang="en-US" sz="1200" dirty="0" smtClean="0">
                  <a:latin typeface="微軟正黑體" panose="020B0604030504040204" pitchFamily="34" charset="-120"/>
                  <a:ea typeface="微軟正黑體" panose="020B0604030504040204" pitchFamily="34" charset="-120"/>
                </a:rPr>
                <a:t>財務計畫</a:t>
              </a:r>
              <a:endParaRPr lang="en-US" altLang="zh-TW" sz="1200" dirty="0" smtClean="0">
                <a:latin typeface="微軟正黑體" panose="020B0604030504040204" pitchFamily="34" charset="-120"/>
                <a:ea typeface="微軟正黑體" panose="020B0604030504040204" pitchFamily="34" charset="-120"/>
              </a:endParaRPr>
            </a:p>
            <a:p>
              <a:r>
                <a:rPr lang="zh-TW" altLang="en-US" sz="1200" dirty="0" smtClean="0">
                  <a:latin typeface="微軟正黑體" panose="020B0604030504040204" pitchFamily="34" charset="-120"/>
                  <a:ea typeface="微軟正黑體" panose="020B0604030504040204" pitchFamily="34" charset="-120"/>
                </a:rPr>
                <a:t> </a:t>
              </a:r>
              <a:r>
                <a:rPr lang="en-US" altLang="zh-TW" sz="1200" dirty="0" smtClean="0">
                  <a:latin typeface="微軟正黑體" panose="020B0604030504040204" pitchFamily="34" charset="-120"/>
                  <a:ea typeface="微軟正黑體" panose="020B0604030504040204" pitchFamily="34" charset="-120"/>
                </a:rPr>
                <a:t>11.</a:t>
              </a:r>
              <a:r>
                <a:rPr lang="zh-TW" altLang="en-US" sz="1200" dirty="0" smtClean="0">
                  <a:latin typeface="微軟正黑體" panose="020B0604030504040204" pitchFamily="34" charset="-120"/>
                  <a:ea typeface="微軟正黑體" panose="020B0604030504040204" pitchFamily="34" charset="-120"/>
                </a:rPr>
                <a:t>預先評估環境影響</a:t>
              </a:r>
              <a:endParaRPr lang="zh-TW" altLang="en-US" sz="1200" dirty="0">
                <a:latin typeface="微軟正黑體" panose="020B0604030504040204" pitchFamily="34" charset="-120"/>
                <a:ea typeface="微軟正黑體" panose="020B0604030504040204" pitchFamily="34" charset="-120"/>
              </a:endParaRPr>
            </a:p>
          </p:txBody>
        </p:sp>
        <p:sp>
          <p:nvSpPr>
            <p:cNvPr id="10" name="矩形 9"/>
            <p:cNvSpPr/>
            <p:nvPr/>
          </p:nvSpPr>
          <p:spPr>
            <a:xfrm>
              <a:off x="676055" y="1999080"/>
              <a:ext cx="2523517" cy="3458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200" b="1" spc="300" dirty="0" smtClean="0">
                  <a:solidFill>
                    <a:schemeClr val="tx1"/>
                  </a:solidFill>
                  <a:latin typeface="微軟正黑體" panose="020B0604030504040204" pitchFamily="34" charset="-120"/>
                  <a:ea typeface="微軟正黑體" panose="020B0604030504040204" pitchFamily="34" charset="-120"/>
                </a:rPr>
                <a:t>提送申請開發許可資料</a:t>
              </a:r>
              <a:endParaRPr lang="zh-TW" altLang="en-US" sz="1200" b="1" spc="300" dirty="0">
                <a:solidFill>
                  <a:schemeClr val="tx1"/>
                </a:solidFill>
                <a:latin typeface="微軟正黑體" panose="020B0604030504040204" pitchFamily="34" charset="-120"/>
                <a:ea typeface="微軟正黑體" panose="020B0604030504040204" pitchFamily="34" charset="-120"/>
              </a:endParaRPr>
            </a:p>
          </p:txBody>
        </p:sp>
      </p:grpSp>
      <p:sp>
        <p:nvSpPr>
          <p:cNvPr id="15" name="矩形 14"/>
          <p:cNvSpPr/>
          <p:nvPr/>
        </p:nvSpPr>
        <p:spPr>
          <a:xfrm>
            <a:off x="3563602" y="1999078"/>
            <a:ext cx="360000" cy="2622733"/>
          </a:xfrm>
          <a:prstGeom prst="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lang="zh-TW" altLang="en-US" sz="1200" spc="300" dirty="0" smtClean="0">
                <a:latin typeface="微軟正黑體" panose="020B0604030504040204" pitchFamily="34" charset="-120"/>
                <a:ea typeface="微軟正黑體" panose="020B0604030504040204" pitchFamily="34" charset="-120"/>
              </a:rPr>
              <a:t>資料</a:t>
            </a:r>
            <a:r>
              <a:rPr lang="zh-TW" altLang="en-US" sz="1200" spc="300" dirty="0">
                <a:latin typeface="微軟正黑體" panose="020B0604030504040204" pitchFamily="34" charset="-120"/>
                <a:ea typeface="微軟正黑體" panose="020B0604030504040204" pitchFamily="34" charset="-120"/>
              </a:rPr>
              <a:t>查核</a:t>
            </a:r>
          </a:p>
        </p:txBody>
      </p:sp>
      <p:sp>
        <p:nvSpPr>
          <p:cNvPr id="18" name="文字方塊 17"/>
          <p:cNvSpPr txBox="1"/>
          <p:nvPr/>
        </p:nvSpPr>
        <p:spPr>
          <a:xfrm>
            <a:off x="3244904" y="6171612"/>
            <a:ext cx="646331" cy="276999"/>
          </a:xfrm>
          <a:prstGeom prst="rect">
            <a:avLst/>
          </a:prstGeom>
          <a:solidFill>
            <a:schemeClr val="bg1"/>
          </a:solidFill>
        </p:spPr>
        <p:txBody>
          <a:bodyPr wrap="none" rtlCol="0">
            <a:spAutoFit/>
          </a:bodyPr>
          <a:lstStyle/>
          <a:p>
            <a:r>
              <a:rPr lang="zh-TW" altLang="en-US" sz="1200" dirty="0" smtClean="0">
                <a:latin typeface="微軟正黑體" panose="020B0604030504040204" pitchFamily="34" charset="-120"/>
                <a:ea typeface="微軟正黑體" panose="020B0604030504040204" pitchFamily="34" charset="-120"/>
              </a:rPr>
              <a:t>未通過</a:t>
            </a:r>
            <a:endParaRPr lang="zh-TW" altLang="en-US" sz="1200" dirty="0">
              <a:latin typeface="微軟正黑體" panose="020B0604030504040204" pitchFamily="34" charset="-120"/>
              <a:ea typeface="微軟正黑體" panose="020B0604030504040204" pitchFamily="34" charset="-120"/>
            </a:endParaRPr>
          </a:p>
        </p:txBody>
      </p:sp>
      <p:sp>
        <p:nvSpPr>
          <p:cNvPr id="19" name="矩形 18"/>
          <p:cNvSpPr/>
          <p:nvPr/>
        </p:nvSpPr>
        <p:spPr>
          <a:xfrm>
            <a:off x="5168156" y="1996427"/>
            <a:ext cx="360000" cy="2622733"/>
          </a:xfrm>
          <a:prstGeom prst="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lang="zh-TW" altLang="en-US" sz="1200" spc="300" dirty="0" smtClean="0">
                <a:latin typeface="微軟正黑體" panose="020B0604030504040204" pitchFamily="34" charset="-120"/>
                <a:ea typeface="微軟正黑體" panose="020B0604030504040204" pitchFamily="34" charset="-120"/>
              </a:rPr>
              <a:t>整體開發計畫書圖修正</a:t>
            </a:r>
            <a:endParaRPr lang="zh-TW" altLang="en-US" sz="1200" spc="300" dirty="0">
              <a:latin typeface="微軟正黑體" panose="020B0604030504040204" pitchFamily="34" charset="-120"/>
              <a:ea typeface="微軟正黑體" panose="020B0604030504040204" pitchFamily="34" charset="-120"/>
            </a:endParaRPr>
          </a:p>
        </p:txBody>
      </p:sp>
      <p:sp>
        <p:nvSpPr>
          <p:cNvPr id="20" name="矩形 19"/>
          <p:cNvSpPr/>
          <p:nvPr/>
        </p:nvSpPr>
        <p:spPr>
          <a:xfrm>
            <a:off x="4108078" y="1996427"/>
            <a:ext cx="540000" cy="2622733"/>
          </a:xfrm>
          <a:prstGeom prst="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lang="zh-TW" altLang="en-US" sz="1200" spc="300" dirty="0">
                <a:latin typeface="微軟正黑體" panose="020B0604030504040204" pitchFamily="34" charset="-120"/>
                <a:ea typeface="微軟正黑體" panose="020B0604030504040204" pitchFamily="34" charset="-120"/>
              </a:rPr>
              <a:t>金門國家公園傳統</a:t>
            </a:r>
            <a:r>
              <a:rPr lang="zh-TW" altLang="en-US" sz="1200" spc="300" dirty="0" smtClean="0">
                <a:latin typeface="微軟正黑體" panose="020B0604030504040204" pitchFamily="34" charset="-120"/>
                <a:ea typeface="微軟正黑體" panose="020B0604030504040204" pitchFamily="34" charset="-120"/>
              </a:rPr>
              <a:t>聚落建築</a:t>
            </a:r>
            <a:endParaRPr lang="en-US" altLang="zh-TW" sz="1200" spc="300" dirty="0" smtClean="0">
              <a:latin typeface="微軟正黑體" panose="020B0604030504040204" pitchFamily="34" charset="-120"/>
              <a:ea typeface="微軟正黑體" panose="020B0604030504040204" pitchFamily="34" charset="-120"/>
            </a:endParaRPr>
          </a:p>
          <a:p>
            <a:pPr algn="ctr"/>
            <a:r>
              <a:rPr lang="zh-TW" altLang="en-US" sz="1200" spc="300" dirty="0" smtClean="0">
                <a:latin typeface="微軟正黑體" panose="020B0604030504040204" pitchFamily="34" charset="-120"/>
                <a:ea typeface="微軟正黑體" panose="020B0604030504040204" pitchFamily="34" charset="-120"/>
              </a:rPr>
              <a:t>審議</a:t>
            </a:r>
            <a:r>
              <a:rPr lang="zh-TW" altLang="en-US" sz="1200" spc="300" dirty="0">
                <a:latin typeface="微軟正黑體" panose="020B0604030504040204" pitchFamily="34" charset="-120"/>
                <a:ea typeface="微軟正黑體" panose="020B0604030504040204" pitchFamily="34" charset="-120"/>
              </a:rPr>
              <a:t>諮詢委員會審查</a:t>
            </a:r>
            <a:r>
              <a:rPr lang="zh-TW" altLang="en-US" sz="1200" spc="300" dirty="0" smtClean="0">
                <a:latin typeface="微軟正黑體" panose="020B0604030504040204" pitchFamily="34" charset="-120"/>
                <a:ea typeface="微軟正黑體" panose="020B0604030504040204" pitchFamily="34" charset="-120"/>
              </a:rPr>
              <a:t>決議</a:t>
            </a:r>
            <a:endParaRPr lang="zh-TW" altLang="en-US" sz="1200" spc="300" dirty="0">
              <a:latin typeface="微軟正黑體" panose="020B0604030504040204" pitchFamily="34" charset="-120"/>
              <a:ea typeface="微軟正黑體" panose="020B0604030504040204" pitchFamily="34" charset="-120"/>
            </a:endParaRPr>
          </a:p>
        </p:txBody>
      </p:sp>
      <p:sp>
        <p:nvSpPr>
          <p:cNvPr id="21" name="矩形 20"/>
          <p:cNvSpPr/>
          <p:nvPr/>
        </p:nvSpPr>
        <p:spPr>
          <a:xfrm>
            <a:off x="5765915" y="1996427"/>
            <a:ext cx="360000" cy="2616383"/>
          </a:xfrm>
          <a:prstGeom prst="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lang="zh-TW" altLang="en-US" sz="1200" spc="300" dirty="0" smtClean="0">
                <a:latin typeface="微軟正黑體" panose="020B0604030504040204" pitchFamily="34" charset="-120"/>
                <a:ea typeface="微軟正黑體" panose="020B0604030504040204" pitchFamily="34" charset="-120"/>
              </a:rPr>
              <a:t>簽定協議（承諾）書</a:t>
            </a:r>
            <a:endParaRPr lang="zh-TW" altLang="en-US" sz="1200" spc="300" dirty="0">
              <a:latin typeface="微軟正黑體" panose="020B0604030504040204" pitchFamily="34" charset="-120"/>
              <a:ea typeface="微軟正黑體" panose="020B0604030504040204" pitchFamily="34" charset="-120"/>
            </a:endParaRPr>
          </a:p>
        </p:txBody>
      </p:sp>
      <p:sp>
        <p:nvSpPr>
          <p:cNvPr id="22" name="矩形 21"/>
          <p:cNvSpPr/>
          <p:nvPr/>
        </p:nvSpPr>
        <p:spPr>
          <a:xfrm>
            <a:off x="6707294" y="1996427"/>
            <a:ext cx="360000" cy="2616383"/>
          </a:xfrm>
          <a:prstGeom prst="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lang="zh-TW" altLang="en-US" sz="1200" spc="300" dirty="0" smtClean="0">
                <a:latin typeface="微軟正黑體" panose="020B0604030504040204" pitchFamily="34" charset="-120"/>
                <a:ea typeface="微軟正黑體" panose="020B0604030504040204" pitchFamily="34" charset="-120"/>
              </a:rPr>
              <a:t>核發開發許可</a:t>
            </a:r>
            <a:endParaRPr lang="zh-TW" altLang="en-US" sz="1200" spc="300" dirty="0">
              <a:latin typeface="微軟正黑體" panose="020B0604030504040204" pitchFamily="34" charset="-120"/>
              <a:ea typeface="微軟正黑體" panose="020B0604030504040204" pitchFamily="34" charset="-120"/>
            </a:endParaRPr>
          </a:p>
        </p:txBody>
      </p:sp>
      <p:sp>
        <p:nvSpPr>
          <p:cNvPr id="23" name="矩形 22"/>
          <p:cNvSpPr/>
          <p:nvPr/>
        </p:nvSpPr>
        <p:spPr>
          <a:xfrm>
            <a:off x="6167294" y="4810106"/>
            <a:ext cx="540000" cy="1638505"/>
          </a:xfrm>
          <a:prstGeom prst="rect">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lang="zh-TW" altLang="en-US" sz="1200" spc="300" dirty="0" smtClean="0">
                <a:latin typeface="微軟正黑體" panose="020B0604030504040204" pitchFamily="34" charset="-120"/>
                <a:ea typeface="微軟正黑體" panose="020B0604030504040204" pitchFamily="34" charset="-120"/>
              </a:rPr>
              <a:t>取得全數土地</a:t>
            </a:r>
            <a:endParaRPr lang="en-US" altLang="zh-TW" sz="1200" spc="300" dirty="0" smtClean="0">
              <a:latin typeface="微軟正黑體" panose="020B0604030504040204" pitchFamily="34" charset="-120"/>
              <a:ea typeface="微軟正黑體" panose="020B0604030504040204" pitchFamily="34" charset="-120"/>
            </a:endParaRPr>
          </a:p>
          <a:p>
            <a:pPr algn="ctr"/>
            <a:r>
              <a:rPr lang="zh-TW" altLang="en-US" sz="1200" spc="300" dirty="0" smtClean="0">
                <a:latin typeface="微軟正黑體" panose="020B0604030504040204" pitchFamily="34" charset="-120"/>
                <a:ea typeface="微軟正黑體" panose="020B0604030504040204" pitchFamily="34" charset="-120"/>
              </a:rPr>
              <a:t>所有權人之同意</a:t>
            </a:r>
            <a:endParaRPr lang="en-US" altLang="zh-TW" sz="1200" spc="300" dirty="0" smtClean="0">
              <a:latin typeface="微軟正黑體" panose="020B0604030504040204" pitchFamily="34" charset="-120"/>
              <a:ea typeface="微軟正黑體" panose="020B0604030504040204" pitchFamily="34" charset="-120"/>
            </a:endParaRPr>
          </a:p>
        </p:txBody>
      </p:sp>
      <p:sp>
        <p:nvSpPr>
          <p:cNvPr id="24" name="矩形 23"/>
          <p:cNvSpPr/>
          <p:nvPr/>
        </p:nvSpPr>
        <p:spPr>
          <a:xfrm>
            <a:off x="7595777" y="3188428"/>
            <a:ext cx="360000" cy="144466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200" dirty="0" smtClean="0">
                <a:latin typeface="微軟正黑體" panose="020B0604030504040204" pitchFamily="34" charset="-120"/>
                <a:ea typeface="微軟正黑體" panose="020B0604030504040204" pitchFamily="34" charset="-120"/>
              </a:rPr>
              <a:t>申請雜項執</a:t>
            </a:r>
            <a:r>
              <a:rPr lang="zh-TW" altLang="en-US" sz="1200" dirty="0">
                <a:latin typeface="微軟正黑體" panose="020B0604030504040204" pitchFamily="34" charset="-120"/>
                <a:ea typeface="微軟正黑體" panose="020B0604030504040204" pitchFamily="34" charset="-120"/>
              </a:rPr>
              <a:t>照</a:t>
            </a:r>
          </a:p>
        </p:txBody>
      </p:sp>
      <p:sp>
        <p:nvSpPr>
          <p:cNvPr id="25" name="矩形 24"/>
          <p:cNvSpPr/>
          <p:nvPr/>
        </p:nvSpPr>
        <p:spPr>
          <a:xfrm>
            <a:off x="7595777" y="1996427"/>
            <a:ext cx="1403367" cy="9867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1200" dirty="0">
                <a:latin typeface="微軟正黑體" panose="020B0604030504040204" pitchFamily="34" charset="-120"/>
                <a:ea typeface="微軟正黑體" panose="020B0604030504040204" pitchFamily="34" charset="-120"/>
              </a:rPr>
              <a:t>雜項工程需與建築物一併施工者</a:t>
            </a:r>
            <a:r>
              <a:rPr lang="zh-TW" altLang="en-US" sz="1200" dirty="0" smtClean="0">
                <a:latin typeface="微軟正黑體" panose="020B0604030504040204" pitchFamily="34" charset="-120"/>
                <a:ea typeface="微軟正黑體" panose="020B0604030504040204" pitchFamily="34" charset="-120"/>
              </a:rPr>
              <a:t>，雜項</a:t>
            </a:r>
            <a:r>
              <a:rPr lang="zh-TW" altLang="en-US" sz="1200" dirty="0">
                <a:latin typeface="微軟正黑體" panose="020B0604030504040204" pitchFamily="34" charset="-120"/>
                <a:ea typeface="微軟正黑體" panose="020B0604030504040204" pitchFamily="34" charset="-120"/>
              </a:rPr>
              <a:t>執照得併同於建造執照中申請</a:t>
            </a:r>
          </a:p>
        </p:txBody>
      </p:sp>
      <p:sp>
        <p:nvSpPr>
          <p:cNvPr id="26" name="矩形 25"/>
          <p:cNvSpPr/>
          <p:nvPr/>
        </p:nvSpPr>
        <p:spPr>
          <a:xfrm>
            <a:off x="8156760" y="3188429"/>
            <a:ext cx="360000" cy="144466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200" dirty="0" smtClean="0">
                <a:latin typeface="微軟正黑體" panose="020B0604030504040204" pitchFamily="34" charset="-120"/>
                <a:ea typeface="微軟正黑體" panose="020B0604030504040204" pitchFamily="34" charset="-120"/>
              </a:rPr>
              <a:t>申請建造執照</a:t>
            </a:r>
            <a:endParaRPr lang="zh-TW" altLang="en-US" sz="1200" dirty="0">
              <a:latin typeface="微軟正黑體" panose="020B0604030504040204" pitchFamily="34" charset="-120"/>
              <a:ea typeface="微軟正黑體" panose="020B0604030504040204" pitchFamily="34" charset="-120"/>
            </a:endParaRPr>
          </a:p>
        </p:txBody>
      </p:sp>
      <p:sp>
        <p:nvSpPr>
          <p:cNvPr id="27" name="文字方塊 26"/>
          <p:cNvSpPr txBox="1"/>
          <p:nvPr/>
        </p:nvSpPr>
        <p:spPr>
          <a:xfrm>
            <a:off x="4617728" y="4810106"/>
            <a:ext cx="540000" cy="1638505"/>
          </a:xfrm>
          <a:prstGeom prst="rect">
            <a:avLst/>
          </a:prstGeom>
        </p:spPr>
        <p:style>
          <a:lnRef idx="2">
            <a:schemeClr val="dk1"/>
          </a:lnRef>
          <a:fillRef idx="1">
            <a:schemeClr val="lt1"/>
          </a:fillRef>
          <a:effectRef idx="0">
            <a:schemeClr val="dk1"/>
          </a:effectRef>
          <a:fontRef idx="minor">
            <a:schemeClr val="dk1"/>
          </a:fontRef>
        </p:style>
        <p:txBody>
          <a:bodyPr vert="eaVert" rtlCol="0" anchor="ctr"/>
          <a:lstStyle>
            <a:defPPr>
              <a:defRPr lang="zh-TW"/>
            </a:defPPr>
            <a:lvl1pPr algn="ctr">
              <a:defRPr sz="1200" spc="300">
                <a:solidFill>
                  <a:schemeClr val="dk1"/>
                </a:solidFill>
                <a:latin typeface="微軟正黑體" panose="020B0604030504040204" pitchFamily="34" charset="-120"/>
                <a:ea typeface="微軟正黑體" panose="020B0604030504040204" pitchFamily="34" charset="-12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TW" altLang="en-US" dirty="0"/>
              <a:t>需</a:t>
            </a:r>
            <a:r>
              <a:rPr lang="zh-TW" altLang="en-US" dirty="0" smtClean="0"/>
              <a:t>補充其它經管理處決議應附之事項</a:t>
            </a:r>
            <a:endParaRPr lang="zh-TW" altLang="en-US" dirty="0"/>
          </a:p>
        </p:txBody>
      </p:sp>
      <p:sp>
        <p:nvSpPr>
          <p:cNvPr id="28" name="文字方塊 27"/>
          <p:cNvSpPr txBox="1"/>
          <p:nvPr/>
        </p:nvSpPr>
        <p:spPr>
          <a:xfrm>
            <a:off x="5313347" y="4962990"/>
            <a:ext cx="369332" cy="707886"/>
          </a:xfrm>
          <a:prstGeom prst="rect">
            <a:avLst/>
          </a:prstGeom>
          <a:solidFill>
            <a:schemeClr val="bg1"/>
          </a:solidFill>
        </p:spPr>
        <p:txBody>
          <a:bodyPr vert="eaVert" wrap="none" rtlCol="0">
            <a:spAutoFit/>
          </a:bodyPr>
          <a:lstStyle/>
          <a:p>
            <a:r>
              <a:rPr lang="zh-TW" altLang="en-US" sz="1200" dirty="0" smtClean="0">
                <a:latin typeface="微軟正黑體" panose="020B0604030504040204" pitchFamily="34" charset="-120"/>
                <a:ea typeface="微軟正黑體" panose="020B0604030504040204" pitchFamily="34" charset="-120"/>
              </a:rPr>
              <a:t>審議通過</a:t>
            </a:r>
            <a:endParaRPr lang="zh-TW" altLang="en-US" sz="1200" dirty="0">
              <a:latin typeface="微軟正黑體" panose="020B0604030504040204" pitchFamily="34" charset="-120"/>
              <a:ea typeface="微軟正黑體" panose="020B0604030504040204" pitchFamily="34" charset="-120"/>
            </a:endParaRPr>
          </a:p>
        </p:txBody>
      </p:sp>
      <p:cxnSp>
        <p:nvCxnSpPr>
          <p:cNvPr id="33" name="直線單箭頭接點 32"/>
          <p:cNvCxnSpPr>
            <a:stCxn id="6" idx="3"/>
          </p:cNvCxnSpPr>
          <p:nvPr/>
        </p:nvCxnSpPr>
        <p:spPr>
          <a:xfrm>
            <a:off x="537185" y="3309119"/>
            <a:ext cx="24807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p:cNvCxnSpPr>
            <a:endCxn id="15" idx="1"/>
          </p:cNvCxnSpPr>
          <p:nvPr/>
        </p:nvCxnSpPr>
        <p:spPr>
          <a:xfrm>
            <a:off x="3308777" y="3310445"/>
            <a:ext cx="25482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肘形接點 37"/>
          <p:cNvCxnSpPr>
            <a:stCxn id="20" idx="2"/>
            <a:endCxn id="6" idx="2"/>
          </p:cNvCxnSpPr>
          <p:nvPr/>
        </p:nvCxnSpPr>
        <p:spPr>
          <a:xfrm rot="5400000">
            <a:off x="2367632" y="2608714"/>
            <a:ext cx="12700" cy="4020893"/>
          </a:xfrm>
          <a:prstGeom prst="bentConnector3">
            <a:avLst>
              <a:gd name="adj1" fmla="val 14275268"/>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肘形接點 43"/>
          <p:cNvCxnSpPr>
            <a:endCxn id="27" idx="1"/>
          </p:cNvCxnSpPr>
          <p:nvPr/>
        </p:nvCxnSpPr>
        <p:spPr>
          <a:xfrm rot="16200000" flipH="1">
            <a:off x="4050820" y="5062451"/>
            <a:ext cx="1003846" cy="12997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肘形接點 46"/>
          <p:cNvCxnSpPr>
            <a:stCxn id="27" idx="3"/>
            <a:endCxn id="19" idx="2"/>
          </p:cNvCxnSpPr>
          <p:nvPr/>
        </p:nvCxnSpPr>
        <p:spPr>
          <a:xfrm flipV="1">
            <a:off x="5157728" y="4619160"/>
            <a:ext cx="190428" cy="1010199"/>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p:cNvCxnSpPr>
            <a:stCxn id="15" idx="3"/>
            <a:endCxn id="20" idx="1"/>
          </p:cNvCxnSpPr>
          <p:nvPr/>
        </p:nvCxnSpPr>
        <p:spPr>
          <a:xfrm flipV="1">
            <a:off x="3923602" y="3307794"/>
            <a:ext cx="184476" cy="2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p:cNvCxnSpPr>
            <a:stCxn id="20" idx="3"/>
            <a:endCxn id="19" idx="1"/>
          </p:cNvCxnSpPr>
          <p:nvPr/>
        </p:nvCxnSpPr>
        <p:spPr>
          <a:xfrm>
            <a:off x="4648078" y="3307794"/>
            <a:ext cx="52007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p:cNvCxnSpPr>
            <a:stCxn id="19" idx="3"/>
            <a:endCxn id="21" idx="1"/>
          </p:cNvCxnSpPr>
          <p:nvPr/>
        </p:nvCxnSpPr>
        <p:spPr>
          <a:xfrm flipV="1">
            <a:off x="5528156" y="3304619"/>
            <a:ext cx="237759" cy="31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7" name="直線單箭頭接點 56"/>
          <p:cNvCxnSpPr>
            <a:stCxn id="21" idx="3"/>
            <a:endCxn id="22" idx="1"/>
          </p:cNvCxnSpPr>
          <p:nvPr/>
        </p:nvCxnSpPr>
        <p:spPr>
          <a:xfrm>
            <a:off x="6125915" y="3304619"/>
            <a:ext cx="58137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p:nvPr/>
        </p:nvCxnSpPr>
        <p:spPr>
          <a:xfrm flipH="1" flipV="1">
            <a:off x="6403989" y="3304618"/>
            <a:ext cx="4095" cy="15054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肘形接點 61"/>
          <p:cNvCxnSpPr>
            <a:stCxn id="25" idx="1"/>
            <a:endCxn id="24" idx="1"/>
          </p:cNvCxnSpPr>
          <p:nvPr/>
        </p:nvCxnSpPr>
        <p:spPr>
          <a:xfrm rot="10800000" flipV="1">
            <a:off x="7595777" y="2489819"/>
            <a:ext cx="12700" cy="1420944"/>
          </a:xfrm>
          <a:prstGeom prst="bentConnector3">
            <a:avLst>
              <a:gd name="adj1" fmla="val 1800000"/>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直線接點 63"/>
          <p:cNvCxnSpPr>
            <a:stCxn id="22" idx="3"/>
          </p:cNvCxnSpPr>
          <p:nvPr/>
        </p:nvCxnSpPr>
        <p:spPr>
          <a:xfrm flipV="1">
            <a:off x="7067294" y="3304618"/>
            <a:ext cx="32082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文字方塊 28"/>
          <p:cNvSpPr txBox="1"/>
          <p:nvPr/>
        </p:nvSpPr>
        <p:spPr>
          <a:xfrm>
            <a:off x="7183301" y="2673223"/>
            <a:ext cx="346249" cy="1054135"/>
          </a:xfrm>
          <a:prstGeom prst="rect">
            <a:avLst/>
          </a:prstGeom>
          <a:solidFill>
            <a:schemeClr val="bg1"/>
          </a:solidFill>
        </p:spPr>
        <p:txBody>
          <a:bodyPr vert="eaVert" wrap="none" rtlCol="0" anchor="b">
            <a:spAutoFit/>
          </a:bodyPr>
          <a:lstStyle/>
          <a:p>
            <a:pPr algn="ctr"/>
            <a:r>
              <a:rPr lang="en-US" altLang="zh-TW" sz="1050" dirty="0" smtClean="0">
                <a:latin typeface="微軟正黑體" panose="020B0604030504040204" pitchFamily="34" charset="-120"/>
                <a:ea typeface="微軟正黑體" panose="020B0604030504040204" pitchFamily="34" charset="-120"/>
              </a:rPr>
              <a:t>(</a:t>
            </a:r>
            <a:r>
              <a:rPr lang="zh-TW" altLang="en-US" sz="1050" dirty="0" smtClean="0">
                <a:latin typeface="微軟正黑體" panose="020B0604030504040204" pitchFamily="34" charset="-120"/>
                <a:ea typeface="微軟正黑體" panose="020B0604030504040204" pitchFamily="34" charset="-120"/>
              </a:rPr>
              <a:t> 下列兩者擇一 </a:t>
            </a:r>
            <a:r>
              <a:rPr lang="en-US" altLang="zh-TW" sz="1050" dirty="0" smtClean="0">
                <a:latin typeface="微軟正黑體" panose="020B0604030504040204" pitchFamily="34" charset="-120"/>
                <a:ea typeface="微軟正黑體" panose="020B0604030504040204" pitchFamily="34" charset="-120"/>
              </a:rPr>
              <a:t>)</a:t>
            </a:r>
            <a:endParaRPr lang="zh-TW" altLang="en-US" sz="1050" dirty="0">
              <a:latin typeface="微軟正黑體" panose="020B0604030504040204" pitchFamily="34" charset="-120"/>
              <a:ea typeface="微軟正黑體" panose="020B0604030504040204" pitchFamily="34" charset="-120"/>
            </a:endParaRPr>
          </a:p>
        </p:txBody>
      </p:sp>
      <p:cxnSp>
        <p:nvCxnSpPr>
          <p:cNvPr id="66" name="直線單箭頭接點 65"/>
          <p:cNvCxnSpPr>
            <a:stCxn id="24" idx="3"/>
            <a:endCxn id="26" idx="1"/>
          </p:cNvCxnSpPr>
          <p:nvPr/>
        </p:nvCxnSpPr>
        <p:spPr>
          <a:xfrm>
            <a:off x="7955777" y="3910763"/>
            <a:ext cx="20098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肘形接點 72"/>
          <p:cNvCxnSpPr>
            <a:endCxn id="5" idx="1"/>
          </p:cNvCxnSpPr>
          <p:nvPr/>
        </p:nvCxnSpPr>
        <p:spPr>
          <a:xfrm rot="16200000" flipH="1">
            <a:off x="-315430" y="4281270"/>
            <a:ext cx="2077342" cy="124038"/>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肘形接點 74"/>
          <p:cNvCxnSpPr/>
          <p:nvPr/>
        </p:nvCxnSpPr>
        <p:spPr>
          <a:xfrm rot="5400000" flipH="1" flipV="1">
            <a:off x="2338705" y="4274690"/>
            <a:ext cx="2055033" cy="114891"/>
          </a:xfrm>
          <a:prstGeom prst="bentConnector3">
            <a:avLst>
              <a:gd name="adj1" fmla="val -1985"/>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標題 2"/>
          <p:cNvSpPr txBox="1">
            <a:spLocks/>
          </p:cNvSpPr>
          <p:nvPr/>
        </p:nvSpPr>
        <p:spPr>
          <a:xfrm>
            <a:off x="151375" y="73435"/>
            <a:ext cx="8847769"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000" dirty="0" smtClean="0">
                <a:latin typeface="微軟正黑體" panose="020B0604030504040204" pitchFamily="34" charset="-120"/>
                <a:ea typeface="微軟正黑體" panose="020B0604030504040204" pitchFamily="34" charset="-120"/>
              </a:rPr>
              <a:t>整體開發審議規範重點</a:t>
            </a:r>
            <a:r>
              <a:rPr lang="en-US" altLang="zh-TW" sz="4000" dirty="0" smtClean="0">
                <a:latin typeface="微軟正黑體" panose="020B0604030504040204" pitchFamily="34" charset="-120"/>
                <a:ea typeface="微軟正黑體" panose="020B0604030504040204" pitchFamily="34" charset="-120"/>
              </a:rPr>
              <a:t>(</a:t>
            </a:r>
            <a:r>
              <a:rPr lang="zh-TW" altLang="en-US" sz="4000" dirty="0" smtClean="0">
                <a:latin typeface="微軟正黑體" panose="020B0604030504040204" pitchFamily="34" charset="-120"/>
                <a:ea typeface="微軟正黑體" panose="020B0604030504040204" pitchFamily="34" charset="-120"/>
              </a:rPr>
              <a:t>四</a:t>
            </a:r>
            <a:r>
              <a:rPr lang="en-US" altLang="zh-TW" sz="4000" dirty="0" smtClean="0">
                <a:latin typeface="微軟正黑體" panose="020B0604030504040204" pitchFamily="34" charset="-120"/>
                <a:ea typeface="微軟正黑體" panose="020B0604030504040204" pitchFamily="34" charset="-120"/>
              </a:rPr>
              <a:t>)</a:t>
            </a:r>
            <a:endParaRPr lang="zh-TW" altLang="en-US" sz="4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29078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8315325" y="9525"/>
            <a:ext cx="828675" cy="756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68EFFDF8-DB98-478C-83A9-5561949AAA15}" type="slidenum">
              <a:rPr lang="en-US" altLang="zh-TW" smtClean="0"/>
              <a:pPr/>
              <a:t>16</a:t>
            </a:fld>
            <a:endParaRPr lang="en-US" altLang="zh-TW" dirty="0"/>
          </a:p>
        </p:txBody>
      </p:sp>
      <p:sp>
        <p:nvSpPr>
          <p:cNvPr id="3" name="標題 2"/>
          <p:cNvSpPr txBox="1">
            <a:spLocks/>
          </p:cNvSpPr>
          <p:nvPr/>
        </p:nvSpPr>
        <p:spPr>
          <a:xfrm>
            <a:off x="151375" y="73435"/>
            <a:ext cx="8847769" cy="68321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b="1" u="sng" dirty="0" smtClean="0">
                <a:latin typeface="微軟正黑體" panose="020B0604030504040204" pitchFamily="34" charset="-120"/>
                <a:ea typeface="微軟正黑體" panose="020B0604030504040204" pitchFamily="34" charset="-120"/>
              </a:rPr>
              <a:t>不適宜</a:t>
            </a:r>
            <a:r>
              <a:rPr lang="zh-TW" altLang="en-US" sz="3600" b="1" dirty="0" smtClean="0">
                <a:latin typeface="微軟正黑體" panose="020B0604030504040204" pitchFamily="34" charset="-120"/>
                <a:ea typeface="微軟正黑體" panose="020B0604030504040204" pitchFamily="34" charset="-120"/>
              </a:rPr>
              <a:t>作整體</a:t>
            </a:r>
            <a:r>
              <a:rPr lang="zh-TW" altLang="en-US" sz="3600" b="1" dirty="0">
                <a:latin typeface="微軟正黑體" panose="020B0604030504040204" pitchFamily="34" charset="-120"/>
                <a:ea typeface="微軟正黑體" panose="020B0604030504040204" pitchFamily="34" charset="-120"/>
              </a:rPr>
              <a:t>開發土地之</a:t>
            </a:r>
            <a:r>
              <a:rPr lang="zh-TW" altLang="en-US" sz="3600" b="1" dirty="0" smtClean="0">
                <a:latin typeface="微軟正黑體" panose="020B0604030504040204" pitchFamily="34" charset="-120"/>
                <a:ea typeface="微軟正黑體" panose="020B0604030504040204" pitchFamily="34" charset="-120"/>
              </a:rPr>
              <a:t>原則</a:t>
            </a:r>
            <a:endParaRPr lang="zh-TW" altLang="en-US" sz="3600" b="1" dirty="0">
              <a:latin typeface="微軟正黑體" panose="020B0604030504040204" pitchFamily="34" charset="-120"/>
              <a:ea typeface="微軟正黑體" panose="020B0604030504040204" pitchFamily="34" charset="-120"/>
            </a:endParaRPr>
          </a:p>
        </p:txBody>
      </p:sp>
      <p:sp>
        <p:nvSpPr>
          <p:cNvPr id="4" name="文字方塊 3"/>
          <p:cNvSpPr txBox="1"/>
          <p:nvPr/>
        </p:nvSpPr>
        <p:spPr>
          <a:xfrm>
            <a:off x="219456" y="1110554"/>
            <a:ext cx="8779688" cy="3108543"/>
          </a:xfrm>
          <a:prstGeom prst="rect">
            <a:avLst/>
          </a:prstGeom>
          <a:noFill/>
        </p:spPr>
        <p:txBody>
          <a:bodyPr wrap="square" rtlCol="0">
            <a:spAutoFit/>
          </a:bodyPr>
          <a:lstStyle/>
          <a:p>
            <a:pPr marL="342900" indent="-342900">
              <a:spcAft>
                <a:spcPts val="1200"/>
              </a:spcAft>
              <a:buFont typeface="+mj-ea"/>
              <a:buAutoNum type="ea1ChtPeriod"/>
            </a:pPr>
            <a:r>
              <a:rPr lang="zh-TW" altLang="en-US" sz="1600" dirty="0"/>
              <a:t>金門</a:t>
            </a:r>
            <a:r>
              <a:rPr lang="zh-TW" altLang="en-US" sz="1600" dirty="0" smtClean="0"/>
              <a:t>國家公園第一</a:t>
            </a:r>
            <a:r>
              <a:rPr lang="zh-TW" altLang="en-US" sz="1600" dirty="0"/>
              <a:t>類一般管制區外圍緩衝</a:t>
            </a:r>
            <a:r>
              <a:rPr lang="zh-TW" altLang="en-US" sz="1600" dirty="0" smtClean="0"/>
              <a:t>用地整體</a:t>
            </a:r>
            <a:r>
              <a:rPr lang="zh-TW" altLang="en-US" sz="1600" dirty="0"/>
              <a:t>開發許可審議規範</a:t>
            </a:r>
            <a:r>
              <a:rPr lang="en-US" altLang="zh-TW" sz="1600" dirty="0" smtClean="0"/>
              <a:t>(</a:t>
            </a:r>
            <a:r>
              <a:rPr lang="zh-TW" altLang="en-US" sz="1600" dirty="0" smtClean="0"/>
              <a:t>草案</a:t>
            </a:r>
            <a:r>
              <a:rPr lang="en-US" altLang="zh-TW" sz="1600" dirty="0" smtClean="0"/>
              <a:t>)</a:t>
            </a:r>
            <a:r>
              <a:rPr lang="zh-TW" altLang="en-US" sz="1600" dirty="0" smtClean="0"/>
              <a:t>第四條：</a:t>
            </a:r>
            <a:r>
              <a:rPr lang="en-US" altLang="zh-TW" sz="1600" dirty="0" smtClean="0"/>
              <a:t/>
            </a:r>
            <a:br>
              <a:rPr lang="en-US" altLang="zh-TW" sz="1600" dirty="0" smtClean="0"/>
            </a:br>
            <a:r>
              <a:rPr lang="zh-TW" altLang="en-US" sz="1600" dirty="0" smtClean="0"/>
              <a:t>申請</a:t>
            </a:r>
            <a:r>
              <a:rPr lang="zh-TW" altLang="en-US" sz="1600" dirty="0"/>
              <a:t>整體開發有下列情形者，不得納入整體開發許可範圍</a:t>
            </a:r>
            <a:r>
              <a:rPr lang="zh-TW" altLang="en-US" sz="1600" dirty="0" smtClean="0"/>
              <a:t>：</a:t>
            </a:r>
            <a:r>
              <a:rPr lang="en-US" altLang="zh-TW" sz="1600" dirty="0" smtClean="0"/>
              <a:t/>
            </a:r>
            <a:br>
              <a:rPr lang="en-US" altLang="zh-TW" sz="1600" dirty="0" smtClean="0"/>
            </a:br>
            <a:r>
              <a:rPr lang="en-US" altLang="zh-TW" sz="1600" dirty="0" smtClean="0"/>
              <a:t>(</a:t>
            </a:r>
            <a:r>
              <a:rPr lang="zh-TW" altLang="en-US" sz="1600" dirty="0"/>
              <a:t>一</a:t>
            </a:r>
            <a:r>
              <a:rPr lang="en-US" altLang="zh-TW" sz="1600" dirty="0"/>
              <a:t>)</a:t>
            </a:r>
            <a:r>
              <a:rPr lang="zh-TW" altLang="en-US" sz="1600" dirty="0"/>
              <a:t>坡度陡峭者</a:t>
            </a:r>
            <a:r>
              <a:rPr lang="zh-TW" altLang="en-US" sz="1600" dirty="0" smtClean="0"/>
              <a:t>。</a:t>
            </a:r>
            <a:r>
              <a:rPr lang="en-US" altLang="zh-TW" sz="1600" dirty="0" smtClean="0"/>
              <a:t/>
            </a:r>
            <a:br>
              <a:rPr lang="en-US" altLang="zh-TW" sz="1600" dirty="0" smtClean="0"/>
            </a:br>
            <a:r>
              <a:rPr lang="en-US" altLang="zh-TW" sz="1600" dirty="0" smtClean="0"/>
              <a:t>(</a:t>
            </a:r>
            <a:r>
              <a:rPr lang="zh-TW" altLang="en-US" sz="1600" dirty="0"/>
              <a:t>二</a:t>
            </a:r>
            <a:r>
              <a:rPr lang="en-US" altLang="zh-TW" sz="1600" dirty="0"/>
              <a:t>)</a:t>
            </a:r>
            <a:r>
              <a:rPr lang="zh-TW" altLang="en-US" sz="1600" dirty="0"/>
              <a:t>地區結構不良、地層破碎、斷層或順向坡有滑動之虞者</a:t>
            </a:r>
            <a:r>
              <a:rPr lang="zh-TW" altLang="en-US" sz="1600" dirty="0" smtClean="0"/>
              <a:t>。</a:t>
            </a:r>
            <a:r>
              <a:rPr lang="en-US" altLang="zh-TW" sz="1600" dirty="0" smtClean="0"/>
              <a:t/>
            </a:r>
            <a:br>
              <a:rPr lang="en-US" altLang="zh-TW" sz="1600" dirty="0" smtClean="0"/>
            </a:br>
            <a:r>
              <a:rPr lang="en-US" altLang="zh-TW" sz="1600" dirty="0" smtClean="0"/>
              <a:t>(</a:t>
            </a:r>
            <a:r>
              <a:rPr lang="zh-TW" altLang="en-US" sz="1600" dirty="0"/>
              <a:t>三</a:t>
            </a:r>
            <a:r>
              <a:rPr lang="en-US" altLang="zh-TW" sz="1600" dirty="0"/>
              <a:t>)</a:t>
            </a:r>
            <a:r>
              <a:rPr lang="zh-TW" altLang="en-US" sz="1600" dirty="0"/>
              <a:t>有嚴重破壞水資源之虞者</a:t>
            </a:r>
            <a:r>
              <a:rPr lang="zh-TW" altLang="en-US" sz="1600" dirty="0" smtClean="0"/>
              <a:t>。</a:t>
            </a:r>
            <a:r>
              <a:rPr lang="en-US" altLang="zh-TW" sz="1600" dirty="0" smtClean="0"/>
              <a:t/>
            </a:r>
            <a:br>
              <a:rPr lang="en-US" altLang="zh-TW" sz="1600" dirty="0" smtClean="0"/>
            </a:br>
            <a:r>
              <a:rPr lang="en-US" altLang="zh-TW" sz="1600" dirty="0" smtClean="0"/>
              <a:t>(</a:t>
            </a:r>
            <a:r>
              <a:rPr lang="zh-TW" altLang="en-US" sz="1600" dirty="0"/>
              <a:t>四</a:t>
            </a:r>
            <a:r>
              <a:rPr lang="en-US" altLang="zh-TW" sz="1600" dirty="0" smtClean="0"/>
              <a:t>)</a:t>
            </a:r>
            <a:r>
              <a:rPr lang="zh-TW" altLang="en-US" sz="1600" dirty="0" smtClean="0"/>
              <a:t>影響重要動植物棲息地之虞者。</a:t>
            </a:r>
            <a:r>
              <a:rPr lang="en-US" altLang="zh-TW" sz="1600" dirty="0" smtClean="0"/>
              <a:t/>
            </a:r>
            <a:br>
              <a:rPr lang="en-US" altLang="zh-TW" sz="1600" dirty="0" smtClean="0"/>
            </a:br>
            <a:r>
              <a:rPr lang="en-US" altLang="zh-TW" sz="1600" dirty="0" smtClean="0"/>
              <a:t>(</a:t>
            </a:r>
            <a:r>
              <a:rPr lang="zh-TW" altLang="en-US" sz="1600" dirty="0" smtClean="0"/>
              <a:t>五</a:t>
            </a:r>
            <a:r>
              <a:rPr lang="en-US" altLang="zh-TW" sz="1600" dirty="0" smtClean="0"/>
              <a:t>)</a:t>
            </a:r>
            <a:r>
              <a:rPr lang="zh-TW" altLang="en-US" sz="1600" dirty="0"/>
              <a:t>其他法令規定不得建築者</a:t>
            </a:r>
            <a:r>
              <a:rPr lang="zh-TW" altLang="en-US" sz="1600" dirty="0" smtClean="0"/>
              <a:t>。</a:t>
            </a:r>
            <a:endParaRPr lang="en-US" altLang="zh-TW" sz="1600" dirty="0" smtClean="0"/>
          </a:p>
          <a:p>
            <a:pPr marL="342900" indent="-342900">
              <a:spcAft>
                <a:spcPts val="1200"/>
              </a:spcAft>
              <a:buFont typeface="+mj-ea"/>
              <a:buAutoNum type="ea1ChtPeriod"/>
            </a:pPr>
            <a:r>
              <a:rPr lang="zh-TW" altLang="en-US" sz="1600" dirty="0" smtClean="0"/>
              <a:t>公有土地。</a:t>
            </a:r>
            <a:endParaRPr lang="en-US" altLang="zh-TW" sz="1600" dirty="0" smtClean="0"/>
          </a:p>
          <a:p>
            <a:pPr marL="342900" indent="-342900">
              <a:spcAft>
                <a:spcPts val="1200"/>
              </a:spcAft>
              <a:buFont typeface="+mj-ea"/>
              <a:buAutoNum type="ea1ChtPeriod"/>
            </a:pPr>
            <a:r>
              <a:rPr lang="zh-TW" altLang="en-US" sz="1600" dirty="0" smtClean="0"/>
              <a:t>現有建築物及其基地。</a:t>
            </a:r>
            <a:endParaRPr lang="en-US" altLang="zh-TW" sz="1600" dirty="0" smtClean="0"/>
          </a:p>
          <a:p>
            <a:pPr marL="342900" indent="-342900">
              <a:spcAft>
                <a:spcPts val="2400"/>
              </a:spcAft>
              <a:buFont typeface="+mj-ea"/>
              <a:buAutoNum type="ea1ChtPeriod"/>
            </a:pPr>
            <a:r>
              <a:rPr lang="zh-TW" altLang="en-US" sz="1600" dirty="0" smtClean="0"/>
              <a:t>公共設施土地。</a:t>
            </a:r>
            <a:endParaRPr lang="en-US" altLang="zh-TW" sz="1600" dirty="0" smtClean="0"/>
          </a:p>
        </p:txBody>
      </p:sp>
      <p:cxnSp>
        <p:nvCxnSpPr>
          <p:cNvPr id="21" name="直線接點 20"/>
          <p:cNvCxnSpPr/>
          <p:nvPr/>
        </p:nvCxnSpPr>
        <p:spPr>
          <a:xfrm flipV="1">
            <a:off x="151375" y="4295667"/>
            <a:ext cx="8847769" cy="17218"/>
          </a:xfrm>
          <a:prstGeom prst="line">
            <a:avLst/>
          </a:prstGeom>
          <a:ln w="38100">
            <a:solidFill>
              <a:srgbClr val="A50021"/>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22" name="表格 21"/>
          <p:cNvGraphicFramePr>
            <a:graphicFrameLocks noGrp="1"/>
          </p:cNvGraphicFramePr>
          <p:nvPr>
            <p:extLst/>
          </p:nvPr>
        </p:nvGraphicFramePr>
        <p:xfrm>
          <a:off x="219456" y="4975583"/>
          <a:ext cx="8779686" cy="1371600"/>
        </p:xfrm>
        <a:graphic>
          <a:graphicData uri="http://schemas.openxmlformats.org/drawingml/2006/table">
            <a:tbl>
              <a:tblPr firstRow="1" bandRow="1">
                <a:tableStyleId>{5940675A-B579-460E-94D1-54222C63F5DA}</a:tableStyleId>
              </a:tblPr>
              <a:tblGrid>
                <a:gridCol w="1463281"/>
                <a:gridCol w="1463281"/>
                <a:gridCol w="1463281"/>
                <a:gridCol w="1463281"/>
                <a:gridCol w="1463281"/>
                <a:gridCol w="1463281"/>
              </a:tblGrid>
              <a:tr h="252000">
                <a:tc>
                  <a:txBody>
                    <a:bodyPr/>
                    <a:lstStyle/>
                    <a:p>
                      <a:pPr algn="ctr"/>
                      <a:r>
                        <a:rPr lang="zh-TW" altLang="en-US" sz="1200" b="1" dirty="0" smtClean="0"/>
                        <a:t>聚落</a:t>
                      </a:r>
                      <a:endParaRPr lang="zh-TW" altLang="en-US" sz="1200" b="1" dirty="0"/>
                    </a:p>
                  </a:txBody>
                  <a:tcPr anchor="ctr">
                    <a:solidFill>
                      <a:schemeClr val="accent4">
                        <a:lumMod val="60000"/>
                        <a:lumOff val="40000"/>
                      </a:schemeClr>
                    </a:solidFill>
                  </a:tcPr>
                </a:tc>
                <a:tc>
                  <a:txBody>
                    <a:bodyPr/>
                    <a:lstStyle/>
                    <a:p>
                      <a:pPr algn="ctr"/>
                      <a:r>
                        <a:rPr lang="zh-TW" altLang="en-US" sz="1200" b="1" dirty="0" smtClean="0"/>
                        <a:t>面積</a:t>
                      </a:r>
                      <a:r>
                        <a:rPr lang="en-US" altLang="zh-TW" sz="1200" b="1" dirty="0" smtClean="0"/>
                        <a:t>(</a:t>
                      </a:r>
                      <a:r>
                        <a:rPr lang="zh-TW" altLang="en-US" sz="1200" b="1" dirty="0" smtClean="0"/>
                        <a:t>公頃</a:t>
                      </a:r>
                      <a:r>
                        <a:rPr lang="en-US" altLang="zh-TW" sz="1200" b="1" dirty="0" smtClean="0"/>
                        <a:t>)</a:t>
                      </a:r>
                      <a:endParaRPr lang="zh-TW" altLang="en-US" sz="1200" b="1" dirty="0"/>
                    </a:p>
                  </a:txBody>
                  <a:tcPr anchor="ctr">
                    <a:solidFill>
                      <a:schemeClr val="accent4">
                        <a:lumMod val="60000"/>
                        <a:lumOff val="40000"/>
                      </a:schemeClr>
                    </a:solidFill>
                  </a:tcPr>
                </a:tc>
                <a:tc>
                  <a:txBody>
                    <a:bodyPr/>
                    <a:lstStyle/>
                    <a:p>
                      <a:pPr algn="ctr"/>
                      <a:r>
                        <a:rPr lang="zh-TW" altLang="en-US" sz="1200" b="1" dirty="0" smtClean="0"/>
                        <a:t>聚落</a:t>
                      </a:r>
                      <a:endParaRPr lang="zh-TW" altLang="en-US" sz="1200" b="1" dirty="0"/>
                    </a:p>
                  </a:txBody>
                  <a:tcPr anchor="ctr">
                    <a:solidFill>
                      <a:schemeClr val="accent6">
                        <a:lumMod val="60000"/>
                        <a:lumOff val="40000"/>
                      </a:schemeClr>
                    </a:solidFill>
                  </a:tcPr>
                </a:tc>
                <a:tc>
                  <a:txBody>
                    <a:bodyPr/>
                    <a:lstStyle/>
                    <a:p>
                      <a:pPr algn="ctr"/>
                      <a:r>
                        <a:rPr lang="zh-TW" altLang="en-US" sz="1200" b="1" dirty="0" smtClean="0"/>
                        <a:t>面積</a:t>
                      </a:r>
                      <a:r>
                        <a:rPr lang="en-US" altLang="zh-TW" sz="1200" b="1" dirty="0" smtClean="0"/>
                        <a:t>(</a:t>
                      </a:r>
                      <a:r>
                        <a:rPr lang="zh-TW" altLang="en-US" sz="1200" b="1" dirty="0" smtClean="0"/>
                        <a:t>公頃</a:t>
                      </a:r>
                      <a:r>
                        <a:rPr lang="en-US" altLang="zh-TW" sz="1200" b="1" dirty="0" smtClean="0"/>
                        <a:t>)</a:t>
                      </a:r>
                      <a:endParaRPr lang="zh-TW" altLang="en-US" sz="1200" b="1" dirty="0"/>
                    </a:p>
                  </a:txBody>
                  <a:tcPr anchor="ctr">
                    <a:solidFill>
                      <a:schemeClr val="accent6">
                        <a:lumMod val="60000"/>
                        <a:lumOff val="40000"/>
                      </a:schemeClr>
                    </a:solidFill>
                  </a:tcPr>
                </a:tc>
                <a:tc>
                  <a:txBody>
                    <a:bodyPr/>
                    <a:lstStyle/>
                    <a:p>
                      <a:pPr algn="ctr"/>
                      <a:r>
                        <a:rPr lang="zh-TW" altLang="en-US" sz="1200" b="1" dirty="0" smtClean="0"/>
                        <a:t>聚落</a:t>
                      </a:r>
                      <a:endParaRPr lang="zh-TW" altLang="en-US" sz="1200" b="1" dirty="0"/>
                    </a:p>
                  </a:txBody>
                  <a:tcPr anchor="ctr">
                    <a:solidFill>
                      <a:schemeClr val="accent4">
                        <a:lumMod val="60000"/>
                        <a:lumOff val="40000"/>
                      </a:schemeClr>
                    </a:solidFill>
                  </a:tcPr>
                </a:tc>
                <a:tc>
                  <a:txBody>
                    <a:bodyPr/>
                    <a:lstStyle/>
                    <a:p>
                      <a:pPr algn="ctr"/>
                      <a:r>
                        <a:rPr lang="zh-TW" altLang="en-US" sz="1200" b="1" dirty="0" smtClean="0"/>
                        <a:t>面積</a:t>
                      </a:r>
                      <a:r>
                        <a:rPr lang="en-US" altLang="zh-TW" sz="1200" b="1" dirty="0" smtClean="0"/>
                        <a:t>(</a:t>
                      </a:r>
                      <a:r>
                        <a:rPr lang="zh-TW" altLang="en-US" sz="1200" b="1" dirty="0" smtClean="0"/>
                        <a:t>公頃</a:t>
                      </a:r>
                      <a:r>
                        <a:rPr lang="en-US" altLang="zh-TW" sz="1200" b="1" dirty="0" smtClean="0"/>
                        <a:t>)</a:t>
                      </a:r>
                      <a:endParaRPr lang="zh-TW" altLang="en-US" sz="1200" b="1" dirty="0"/>
                    </a:p>
                  </a:txBody>
                  <a:tcPr anchor="ctr">
                    <a:solidFill>
                      <a:schemeClr val="accent4">
                        <a:lumMod val="60000"/>
                        <a:lumOff val="40000"/>
                      </a:schemeClr>
                    </a:solidFill>
                  </a:tcPr>
                </a:tc>
              </a:tr>
              <a:tr h="252000">
                <a:tc>
                  <a:txBody>
                    <a:bodyPr/>
                    <a:lstStyle/>
                    <a:p>
                      <a:pPr algn="ctr"/>
                      <a:r>
                        <a:rPr lang="zh-TW" altLang="en-US" sz="1200" b="1" dirty="0" smtClean="0"/>
                        <a:t>瓊林</a:t>
                      </a:r>
                      <a:endParaRPr lang="zh-TW" altLang="en-US" sz="1200" b="1" dirty="0"/>
                    </a:p>
                  </a:txBody>
                  <a:tcPr anchor="ctr">
                    <a:solidFill>
                      <a:schemeClr val="bg1"/>
                    </a:solidFill>
                  </a:tcPr>
                </a:tc>
                <a:tc>
                  <a:txBody>
                    <a:bodyPr/>
                    <a:lstStyle/>
                    <a:p>
                      <a:pPr algn="ctr"/>
                      <a:r>
                        <a:rPr lang="en-US" altLang="zh-TW" sz="1200" dirty="0" smtClean="0"/>
                        <a:t>15.06</a:t>
                      </a:r>
                      <a:endParaRPr lang="zh-TW" altLang="en-US" sz="1200" dirty="0"/>
                    </a:p>
                  </a:txBody>
                  <a:tcPr anchor="ctr">
                    <a:solidFill>
                      <a:schemeClr val="bg1"/>
                    </a:solidFill>
                  </a:tcPr>
                </a:tc>
                <a:tc>
                  <a:txBody>
                    <a:bodyPr/>
                    <a:lstStyle/>
                    <a:p>
                      <a:pPr algn="ctr"/>
                      <a:r>
                        <a:rPr lang="zh-TW" altLang="en-US" sz="1200" b="1" dirty="0" smtClean="0"/>
                        <a:t>水頭、謝厝</a:t>
                      </a:r>
                      <a:endParaRPr lang="zh-TW" altLang="en-US" sz="1200" b="1" dirty="0"/>
                    </a:p>
                  </a:txBody>
                  <a:tcPr anchor="ctr">
                    <a:solidFill>
                      <a:schemeClr val="bg1"/>
                    </a:solidFill>
                  </a:tcPr>
                </a:tc>
                <a:tc>
                  <a:txBody>
                    <a:bodyPr/>
                    <a:lstStyle/>
                    <a:p>
                      <a:pPr algn="ctr"/>
                      <a:r>
                        <a:rPr lang="en-US" altLang="zh-TW" sz="1200" dirty="0" smtClean="0"/>
                        <a:t>10.65</a:t>
                      </a:r>
                      <a:endParaRPr lang="zh-TW" altLang="en-US" sz="1200" dirty="0"/>
                    </a:p>
                  </a:txBody>
                  <a:tcPr anchor="ctr">
                    <a:solidFill>
                      <a:schemeClr val="bg1"/>
                    </a:solidFill>
                  </a:tcPr>
                </a:tc>
                <a:tc>
                  <a:txBody>
                    <a:bodyPr/>
                    <a:lstStyle/>
                    <a:p>
                      <a:pPr algn="ctr"/>
                      <a:r>
                        <a:rPr lang="zh-TW" altLang="en-US" sz="1200" b="1" dirty="0" smtClean="0"/>
                        <a:t>北山、南山、林厝</a:t>
                      </a:r>
                      <a:endParaRPr lang="zh-TW" altLang="en-US" sz="1200" b="1" dirty="0"/>
                    </a:p>
                  </a:txBody>
                  <a:tcPr anchor="ctr">
                    <a:solidFill>
                      <a:schemeClr val="bg1"/>
                    </a:solidFill>
                  </a:tcPr>
                </a:tc>
                <a:tc>
                  <a:txBody>
                    <a:bodyPr/>
                    <a:lstStyle/>
                    <a:p>
                      <a:pPr algn="ctr"/>
                      <a:r>
                        <a:rPr lang="en-US" altLang="zh-TW" sz="1200" dirty="0" smtClean="0"/>
                        <a:t>19.00</a:t>
                      </a:r>
                      <a:endParaRPr lang="zh-TW" altLang="en-US" sz="1200" dirty="0"/>
                    </a:p>
                  </a:txBody>
                  <a:tcPr anchor="ctr"/>
                </a:tc>
              </a:tr>
              <a:tr h="252000">
                <a:tc>
                  <a:txBody>
                    <a:bodyPr/>
                    <a:lstStyle/>
                    <a:p>
                      <a:pPr algn="ctr"/>
                      <a:r>
                        <a:rPr lang="zh-TW" altLang="en-US" sz="1200" b="1" dirty="0" smtClean="0"/>
                        <a:t>小徑</a:t>
                      </a:r>
                      <a:endParaRPr lang="zh-TW" altLang="en-US" sz="1200" b="1" dirty="0"/>
                    </a:p>
                  </a:txBody>
                  <a:tcPr anchor="ctr">
                    <a:solidFill>
                      <a:schemeClr val="accent4">
                        <a:lumMod val="20000"/>
                        <a:lumOff val="80000"/>
                      </a:schemeClr>
                    </a:solidFill>
                  </a:tcPr>
                </a:tc>
                <a:tc>
                  <a:txBody>
                    <a:bodyPr/>
                    <a:lstStyle/>
                    <a:p>
                      <a:pPr algn="ctr"/>
                      <a:r>
                        <a:rPr lang="en-US" altLang="zh-TW" sz="1200" dirty="0" smtClean="0"/>
                        <a:t>1.78</a:t>
                      </a:r>
                      <a:endParaRPr lang="zh-TW" altLang="en-US" sz="1200" dirty="0"/>
                    </a:p>
                  </a:txBody>
                  <a:tcPr anchor="ctr">
                    <a:solidFill>
                      <a:schemeClr val="accent4">
                        <a:lumMod val="20000"/>
                        <a:lumOff val="80000"/>
                      </a:schemeClr>
                    </a:solidFill>
                  </a:tcPr>
                </a:tc>
                <a:tc>
                  <a:txBody>
                    <a:bodyPr/>
                    <a:lstStyle/>
                    <a:p>
                      <a:pPr algn="ctr"/>
                      <a:r>
                        <a:rPr lang="zh-TW" altLang="en-US" sz="1200" b="1" dirty="0" smtClean="0"/>
                        <a:t>珠山</a:t>
                      </a:r>
                      <a:endParaRPr lang="zh-TW" altLang="en-US" sz="1200" b="1" dirty="0"/>
                    </a:p>
                  </a:txBody>
                  <a:tcPr anchor="ctr">
                    <a:solidFill>
                      <a:schemeClr val="accent6">
                        <a:lumMod val="20000"/>
                        <a:lumOff val="80000"/>
                      </a:schemeClr>
                    </a:solidFill>
                  </a:tcPr>
                </a:tc>
                <a:tc>
                  <a:txBody>
                    <a:bodyPr/>
                    <a:lstStyle/>
                    <a:p>
                      <a:pPr algn="ctr"/>
                      <a:r>
                        <a:rPr lang="en-US" altLang="zh-TW" sz="1200" dirty="0" smtClean="0"/>
                        <a:t>4.60</a:t>
                      </a:r>
                      <a:endParaRPr lang="zh-TW" altLang="en-US" sz="1200" dirty="0"/>
                    </a:p>
                  </a:txBody>
                  <a:tcPr anchor="ctr">
                    <a:solidFill>
                      <a:schemeClr val="accent6">
                        <a:lumMod val="20000"/>
                        <a:lumOff val="80000"/>
                      </a:schemeClr>
                    </a:solidFill>
                  </a:tcPr>
                </a:tc>
                <a:tc>
                  <a:txBody>
                    <a:bodyPr/>
                    <a:lstStyle/>
                    <a:p>
                      <a:pPr algn="ctr"/>
                      <a:r>
                        <a:rPr lang="zh-TW" altLang="en-US" sz="1200" b="1" dirty="0" smtClean="0"/>
                        <a:t>山后</a:t>
                      </a:r>
                      <a:endParaRPr lang="zh-TW" altLang="en-US" sz="1200" b="1" dirty="0"/>
                    </a:p>
                  </a:txBody>
                  <a:tcPr anchor="ctr">
                    <a:solidFill>
                      <a:schemeClr val="accent4">
                        <a:lumMod val="20000"/>
                        <a:lumOff val="80000"/>
                      </a:schemeClr>
                    </a:solidFill>
                  </a:tcPr>
                </a:tc>
                <a:tc>
                  <a:txBody>
                    <a:bodyPr/>
                    <a:lstStyle/>
                    <a:p>
                      <a:pPr algn="ctr"/>
                      <a:r>
                        <a:rPr lang="en-US" altLang="zh-TW" sz="1200" dirty="0" smtClean="0"/>
                        <a:t>6.59</a:t>
                      </a:r>
                      <a:endParaRPr lang="zh-TW" altLang="en-US" sz="1200" dirty="0"/>
                    </a:p>
                  </a:txBody>
                  <a:tcPr anchor="ctr">
                    <a:solidFill>
                      <a:schemeClr val="accent4">
                        <a:lumMod val="20000"/>
                        <a:lumOff val="80000"/>
                      </a:schemeClr>
                    </a:solidFill>
                  </a:tcPr>
                </a:tc>
              </a:tr>
              <a:tr h="252000">
                <a:tc>
                  <a:txBody>
                    <a:bodyPr/>
                    <a:lstStyle/>
                    <a:p>
                      <a:pPr algn="ctr"/>
                      <a:r>
                        <a:rPr lang="zh-TW" altLang="en-US" sz="1200" b="1" dirty="0" smtClean="0"/>
                        <a:t>埕下</a:t>
                      </a:r>
                      <a:endParaRPr lang="zh-TW" altLang="en-US" sz="1200" b="1" dirty="0"/>
                    </a:p>
                  </a:txBody>
                  <a:tcPr anchor="ctr">
                    <a:lnB w="38100" cap="flat" cmpd="sng" algn="ctr">
                      <a:solidFill>
                        <a:srgbClr val="FF0000"/>
                      </a:solidFill>
                      <a:prstDash val="solid"/>
                      <a:round/>
                      <a:headEnd type="none" w="med" len="med"/>
                      <a:tailEnd type="none" w="med" len="med"/>
                    </a:lnB>
                    <a:solidFill>
                      <a:schemeClr val="bg1"/>
                    </a:solidFill>
                  </a:tcPr>
                </a:tc>
                <a:tc>
                  <a:txBody>
                    <a:bodyPr/>
                    <a:lstStyle/>
                    <a:p>
                      <a:pPr algn="ctr"/>
                      <a:r>
                        <a:rPr lang="en-US" altLang="zh-TW" sz="1200" dirty="0" smtClean="0"/>
                        <a:t>0.12</a:t>
                      </a:r>
                      <a:endParaRPr lang="zh-TW" altLang="en-US" sz="1200" dirty="0"/>
                    </a:p>
                  </a:txBody>
                  <a:tcPr anchor="ctr">
                    <a:lnB w="38100" cap="flat" cmpd="sng" algn="ctr">
                      <a:solidFill>
                        <a:srgbClr val="FF0000"/>
                      </a:solidFill>
                      <a:prstDash val="solid"/>
                      <a:round/>
                      <a:headEnd type="none" w="med" len="med"/>
                      <a:tailEnd type="none" w="med" len="med"/>
                    </a:lnB>
                    <a:solidFill>
                      <a:schemeClr val="bg1"/>
                    </a:solidFill>
                  </a:tcPr>
                </a:tc>
                <a:tc>
                  <a:txBody>
                    <a:bodyPr/>
                    <a:lstStyle/>
                    <a:p>
                      <a:pPr algn="ctr"/>
                      <a:r>
                        <a:rPr lang="zh-TW" altLang="en-US" sz="1200" b="1" dirty="0" smtClean="0"/>
                        <a:t>歐厝</a:t>
                      </a:r>
                      <a:endParaRPr lang="zh-TW" altLang="en-US" sz="1200" b="1" dirty="0"/>
                    </a:p>
                  </a:txBody>
                  <a:tcPr anchor="ctr">
                    <a:lnB w="38100" cap="flat" cmpd="sng" algn="ctr">
                      <a:solidFill>
                        <a:srgbClr val="FF0000"/>
                      </a:solidFill>
                      <a:prstDash val="solid"/>
                      <a:round/>
                      <a:headEnd type="none" w="med" len="med"/>
                      <a:tailEnd type="none" w="med" len="med"/>
                    </a:lnB>
                    <a:solidFill>
                      <a:schemeClr val="bg1"/>
                    </a:solidFill>
                  </a:tcPr>
                </a:tc>
                <a:tc>
                  <a:txBody>
                    <a:bodyPr/>
                    <a:lstStyle/>
                    <a:p>
                      <a:pPr algn="ctr"/>
                      <a:r>
                        <a:rPr lang="en-US" altLang="zh-TW" sz="1200" dirty="0" smtClean="0"/>
                        <a:t>5.51</a:t>
                      </a:r>
                      <a:endParaRPr lang="zh-TW" altLang="en-US" sz="1200" dirty="0"/>
                    </a:p>
                  </a:txBody>
                  <a:tcPr anchor="ctr">
                    <a:lnB w="38100" cap="flat" cmpd="sng" algn="ctr">
                      <a:solidFill>
                        <a:srgbClr val="FF0000"/>
                      </a:solidFill>
                      <a:prstDash val="solid"/>
                      <a:round/>
                      <a:headEnd type="none" w="med" len="med"/>
                      <a:tailEnd type="none" w="med" len="med"/>
                    </a:lnB>
                    <a:solidFill>
                      <a:schemeClr val="bg1"/>
                    </a:solidFill>
                  </a:tcPr>
                </a:tc>
                <a:tc>
                  <a:txBody>
                    <a:bodyPr/>
                    <a:lstStyle/>
                    <a:p>
                      <a:pPr algn="ctr"/>
                      <a:r>
                        <a:rPr lang="zh-TW" altLang="en-US" sz="1200" b="1" dirty="0" smtClean="0"/>
                        <a:t>湖井頭</a:t>
                      </a:r>
                      <a:endParaRPr lang="zh-TW" altLang="en-US" sz="1200" b="1" dirty="0"/>
                    </a:p>
                  </a:txBody>
                  <a:tcPr anchor="ctr">
                    <a:lnB w="38100" cap="flat" cmpd="sng" algn="ctr">
                      <a:solidFill>
                        <a:srgbClr val="FF0000"/>
                      </a:solidFill>
                      <a:prstDash val="solid"/>
                      <a:round/>
                      <a:headEnd type="none" w="med" len="med"/>
                      <a:tailEnd type="none" w="med" len="med"/>
                    </a:lnB>
                    <a:solidFill>
                      <a:schemeClr val="bg1"/>
                    </a:solidFill>
                  </a:tcPr>
                </a:tc>
                <a:tc>
                  <a:txBody>
                    <a:bodyPr/>
                    <a:lstStyle/>
                    <a:p>
                      <a:pPr algn="ctr"/>
                      <a:r>
                        <a:rPr lang="en-US" altLang="zh-TW" sz="1200" dirty="0" smtClean="0"/>
                        <a:t>0.20</a:t>
                      </a:r>
                      <a:endParaRPr lang="zh-TW" altLang="en-US" sz="1200" dirty="0"/>
                    </a:p>
                  </a:txBody>
                  <a:tcPr anchor="ctr">
                    <a:lnB w="38100" cap="flat" cmpd="sng" algn="ctr">
                      <a:solidFill>
                        <a:srgbClr val="FF0000"/>
                      </a:solidFill>
                      <a:prstDash val="solid"/>
                      <a:round/>
                      <a:headEnd type="none" w="med" len="med"/>
                      <a:tailEnd type="none" w="med" len="med"/>
                    </a:lnB>
                  </a:tcPr>
                </a:tc>
              </a:tr>
              <a:tr h="252000">
                <a:tc gridSpan="6">
                  <a:txBody>
                    <a:bodyPr/>
                    <a:lstStyle/>
                    <a:p>
                      <a:pPr algn="ctr"/>
                      <a:r>
                        <a:rPr lang="zh-TW" altLang="en-US" sz="1200" b="1" dirty="0" smtClean="0"/>
                        <a:t>合　　計：  </a:t>
                      </a:r>
                      <a:r>
                        <a:rPr lang="en-US" altLang="zh-TW" sz="1200" b="1" dirty="0" smtClean="0"/>
                        <a:t>63.48</a:t>
                      </a:r>
                      <a:r>
                        <a:rPr lang="zh-TW" altLang="en-US" sz="1200" b="1" dirty="0" smtClean="0"/>
                        <a:t>  公頃</a:t>
                      </a:r>
                      <a:endParaRPr lang="zh-TW" altLang="en-US" sz="1200" b="1" dirty="0"/>
                    </a:p>
                  </a:txBody>
                  <a:tcPr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accent4">
                        <a:lumMod val="20000"/>
                        <a:lumOff val="80000"/>
                      </a:schemeClr>
                    </a:solidFill>
                  </a:tcPr>
                </a:tc>
                <a:tc hMerge="1">
                  <a:txBody>
                    <a:bodyPr/>
                    <a:lstStyle/>
                    <a:p>
                      <a:pPr algn="ctr"/>
                      <a:endParaRPr lang="zh-TW" altLang="en-US" sz="1200" dirty="0"/>
                    </a:p>
                  </a:txBody>
                  <a:tcPr anchor="ctr"/>
                </a:tc>
                <a:tc hMerge="1">
                  <a:txBody>
                    <a:bodyPr/>
                    <a:lstStyle/>
                    <a:p>
                      <a:pPr algn="ctr"/>
                      <a:endParaRPr lang="zh-TW" altLang="en-US" sz="1200" dirty="0"/>
                    </a:p>
                  </a:txBody>
                  <a:tcPr anchor="ctr"/>
                </a:tc>
                <a:tc hMerge="1">
                  <a:txBody>
                    <a:bodyPr/>
                    <a:lstStyle/>
                    <a:p>
                      <a:pPr algn="ctr"/>
                      <a:endParaRPr lang="zh-TW" altLang="en-US" sz="1200" dirty="0"/>
                    </a:p>
                  </a:txBody>
                  <a:tcPr anchor="ctr"/>
                </a:tc>
                <a:tc hMerge="1">
                  <a:txBody>
                    <a:bodyPr/>
                    <a:lstStyle/>
                    <a:p>
                      <a:pPr algn="ctr"/>
                      <a:endParaRPr lang="zh-TW" altLang="en-US" sz="1200" dirty="0"/>
                    </a:p>
                  </a:txBody>
                  <a:tcPr anchor="ctr"/>
                </a:tc>
                <a:tc hMerge="1">
                  <a:txBody>
                    <a:bodyPr/>
                    <a:lstStyle/>
                    <a:p>
                      <a:pPr algn="ctr"/>
                      <a:endParaRPr lang="zh-TW" altLang="en-US" sz="1200" b="1" dirty="0"/>
                    </a:p>
                  </a:txBody>
                  <a:tcPr anchor="ctr">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accent4">
                        <a:lumMod val="20000"/>
                        <a:lumOff val="80000"/>
                      </a:schemeClr>
                    </a:solidFill>
                  </a:tcPr>
                </a:tc>
              </a:tr>
            </a:tbl>
          </a:graphicData>
        </a:graphic>
      </p:graphicFrame>
      <p:cxnSp>
        <p:nvCxnSpPr>
          <p:cNvPr id="6" name="直線接點 5"/>
          <p:cNvCxnSpPr/>
          <p:nvPr/>
        </p:nvCxnSpPr>
        <p:spPr>
          <a:xfrm>
            <a:off x="3105992" y="4975583"/>
            <a:ext cx="0" cy="1086645"/>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1" name="直線接點 10"/>
          <p:cNvCxnSpPr/>
          <p:nvPr/>
        </p:nvCxnSpPr>
        <p:spPr>
          <a:xfrm>
            <a:off x="6105030" y="4975583"/>
            <a:ext cx="0" cy="1086645"/>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5" name="矩形 4"/>
          <p:cNvSpPr/>
          <p:nvPr/>
        </p:nvSpPr>
        <p:spPr>
          <a:xfrm>
            <a:off x="185414" y="4480541"/>
            <a:ext cx="8813727" cy="338554"/>
          </a:xfrm>
          <a:prstGeom prst="rect">
            <a:avLst/>
          </a:prstGeom>
        </p:spPr>
        <p:txBody>
          <a:bodyPr wrap="square">
            <a:spAutoFit/>
          </a:bodyPr>
          <a:lstStyle/>
          <a:p>
            <a:pPr>
              <a:spcAft>
                <a:spcPts val="1200"/>
              </a:spcAft>
            </a:pPr>
            <a:r>
              <a:rPr lang="zh-TW" altLang="en-US" sz="1600" dirty="0"/>
              <a:t>依上述原則，概估外圍緩衝用地內</a:t>
            </a:r>
            <a:r>
              <a:rPr lang="zh-TW" altLang="en-US" sz="1600" b="1" u="sng" dirty="0"/>
              <a:t>適宜</a:t>
            </a:r>
            <a:r>
              <a:rPr lang="zh-TW" altLang="en-US" sz="1600" dirty="0"/>
              <a:t>作為</a:t>
            </a:r>
            <a:r>
              <a:rPr lang="zh-TW" altLang="en-US" sz="1600" b="1" dirty="0"/>
              <a:t>整體開發</a:t>
            </a:r>
            <a:r>
              <a:rPr lang="zh-TW" altLang="en-US" sz="1600" dirty="0"/>
              <a:t>之土地面積估算：</a:t>
            </a:r>
            <a:endParaRPr lang="en-US" altLang="zh-TW" sz="1600" dirty="0"/>
          </a:p>
        </p:txBody>
      </p:sp>
    </p:spTree>
    <p:extLst>
      <p:ext uri="{BB962C8B-B14F-4D97-AF65-F5344CB8AC3E}">
        <p14:creationId xmlns:p14="http://schemas.microsoft.com/office/powerpoint/2010/main" val="14145462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4" name="矩形 3"/>
          <p:cNvSpPr/>
          <p:nvPr/>
        </p:nvSpPr>
        <p:spPr>
          <a:xfrm>
            <a:off x="0" y="3429000"/>
            <a:ext cx="9144000" cy="3007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0" y="3601527"/>
            <a:ext cx="9144000" cy="30079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9257" y="3902316"/>
            <a:ext cx="2261937" cy="1696453"/>
          </a:xfrm>
          <a:prstGeom prst="rect">
            <a:avLst/>
          </a:prstGeom>
        </p:spPr>
      </p:pic>
      <p:sp>
        <p:nvSpPr>
          <p:cNvPr id="10" name="文字方塊 9"/>
          <p:cNvSpPr txBox="1"/>
          <p:nvPr/>
        </p:nvSpPr>
        <p:spPr>
          <a:xfrm>
            <a:off x="0" y="610953"/>
            <a:ext cx="9144000" cy="2462213"/>
          </a:xfrm>
          <a:prstGeom prst="rect">
            <a:avLst/>
          </a:prstGeom>
          <a:noFill/>
        </p:spPr>
        <p:txBody>
          <a:bodyPr wrap="square" rtlCol="0">
            <a:spAutoFit/>
          </a:bodyPr>
          <a:lstStyle>
            <a:defPPr>
              <a:defRPr lang="zh-TW"/>
            </a:defPPr>
            <a:lvl1pPr>
              <a:defRPr sz="6000" b="1">
                <a:effectLst>
                  <a:glow rad="635000">
                    <a:schemeClr val="bg1">
                      <a:alpha val="40000"/>
                    </a:schemeClr>
                  </a:glow>
                </a:effectLst>
              </a:defRPr>
            </a:lvl1pPr>
          </a:lstStyle>
          <a:p>
            <a:pPr algn="ctr">
              <a:spcAft>
                <a:spcPts val="1200"/>
              </a:spcAft>
            </a:pPr>
            <a:r>
              <a:rPr lang="zh-TW" altLang="en-US" sz="4800" dirty="0" smtClean="0"/>
              <a:t>　附件一、</a:t>
            </a:r>
            <a:endParaRPr lang="en-US" altLang="zh-TW" sz="4800" dirty="0" smtClean="0"/>
          </a:p>
          <a:p>
            <a:pPr algn="ctr"/>
            <a:r>
              <a:rPr lang="zh-TW" altLang="en-US" sz="4800" dirty="0" smtClean="0"/>
              <a:t>土地</a:t>
            </a:r>
            <a:r>
              <a:rPr lang="zh-TW" altLang="en-US" sz="4800" dirty="0"/>
              <a:t>使用管制要點</a:t>
            </a:r>
            <a:endParaRPr lang="en-US" altLang="zh-TW" sz="4800" dirty="0"/>
          </a:p>
          <a:p>
            <a:pPr algn="ctr"/>
            <a:r>
              <a:rPr lang="zh-TW" altLang="en-US" sz="4800" dirty="0" smtClean="0"/>
              <a:t>變更</a:t>
            </a:r>
            <a:r>
              <a:rPr lang="zh-TW" altLang="en-US" sz="4800" dirty="0"/>
              <a:t>前後條文對照</a:t>
            </a:r>
          </a:p>
        </p:txBody>
      </p:sp>
      <p:sp>
        <p:nvSpPr>
          <p:cNvPr id="11" name="矩形 10"/>
          <p:cNvSpPr/>
          <p:nvPr/>
        </p:nvSpPr>
        <p:spPr>
          <a:xfrm>
            <a:off x="0" y="5598770"/>
            <a:ext cx="9144000" cy="3007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4170" y="3902314"/>
            <a:ext cx="2261940" cy="1696455"/>
          </a:xfrm>
          <a:prstGeom prst="rect">
            <a:avLst/>
          </a:prstGeom>
        </p:spPr>
      </p:pic>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02314"/>
            <a:ext cx="2346280" cy="1696456"/>
          </a:xfrm>
          <a:prstGeom prst="rect">
            <a:avLst/>
          </a:prstGeom>
        </p:spPr>
      </p:pic>
      <p:pic>
        <p:nvPicPr>
          <p:cNvPr id="15" name="圖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110" y="3915034"/>
            <a:ext cx="2267890" cy="1683736"/>
          </a:xfrm>
          <a:prstGeom prst="rect">
            <a:avLst/>
          </a:prstGeom>
        </p:spPr>
      </p:pic>
      <p:sp>
        <p:nvSpPr>
          <p:cNvPr id="6" name="投影片編號版面配置區 5"/>
          <p:cNvSpPr>
            <a:spLocks noGrp="1"/>
          </p:cNvSpPr>
          <p:nvPr>
            <p:ph type="sldNum" sz="quarter" idx="12"/>
          </p:nvPr>
        </p:nvSpPr>
        <p:spPr/>
        <p:txBody>
          <a:bodyPr/>
          <a:lstStyle/>
          <a:p>
            <a:fld id="{68EFFDF8-DB98-478C-83A9-5561949AAA15}" type="slidenum">
              <a:rPr lang="en-US" altLang="zh-TW" smtClean="0"/>
              <a:pPr/>
              <a:t>17</a:t>
            </a:fld>
            <a:endParaRPr lang="en-US" altLang="zh-TW" dirty="0"/>
          </a:p>
        </p:txBody>
      </p:sp>
    </p:spTree>
    <p:extLst>
      <p:ext uri="{BB962C8B-B14F-4D97-AF65-F5344CB8AC3E}">
        <p14:creationId xmlns:p14="http://schemas.microsoft.com/office/powerpoint/2010/main" val="22937909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txBox="1">
            <a:spLocks/>
          </p:cNvSpPr>
          <p:nvPr/>
        </p:nvSpPr>
        <p:spPr>
          <a:xfrm>
            <a:off x="151376" y="73435"/>
            <a:ext cx="7886700"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smtClean="0">
                <a:latin typeface="微軟正黑體" panose="020B0604030504040204" pitchFamily="34" charset="-120"/>
                <a:ea typeface="微軟正黑體" panose="020B0604030504040204" pitchFamily="34" charset="-120"/>
              </a:rPr>
              <a:t>一、</a:t>
            </a:r>
            <a:r>
              <a:rPr lang="zh-TW" altLang="en-US" dirty="0">
                <a:latin typeface="微軟正黑體" panose="020B0604030504040204" pitchFamily="34" charset="-120"/>
                <a:ea typeface="微軟正黑體" panose="020B0604030504040204" pitchFamily="34" charset="-120"/>
              </a:rPr>
              <a:t>土地使用管制要點</a:t>
            </a:r>
            <a:r>
              <a:rPr lang="zh-TW" altLang="en-US" dirty="0" smtClean="0">
                <a:latin typeface="微軟正黑體" panose="020B0604030504040204" pitchFamily="34" charset="-120"/>
                <a:ea typeface="微軟正黑體" panose="020B0604030504040204" pitchFamily="34" charset="-120"/>
              </a:rPr>
              <a:t>變更</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一</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369449006"/>
              </p:ext>
            </p:extLst>
          </p:nvPr>
        </p:nvGraphicFramePr>
        <p:xfrm>
          <a:off x="66710" y="1054894"/>
          <a:ext cx="9000001" cy="4370807"/>
        </p:xfrm>
        <a:graphic>
          <a:graphicData uri="http://schemas.openxmlformats.org/drawingml/2006/table">
            <a:tbl>
              <a:tblPr firstRow="1" firstCol="1" bandRow="1">
                <a:tableStyleId>{5940675A-B579-460E-94D1-54222C63F5DA}</a:tableStyleId>
              </a:tblPr>
              <a:tblGrid>
                <a:gridCol w="3575509">
                  <a:extLst>
                    <a:ext uri="{9D8B030D-6E8A-4147-A177-3AD203B41FA5}">
                      <a16:colId xmlns:a16="http://schemas.microsoft.com/office/drawing/2014/main" xmlns="" val="20000"/>
                    </a:ext>
                  </a:extLst>
                </a:gridCol>
                <a:gridCol w="3575509">
                  <a:extLst>
                    <a:ext uri="{9D8B030D-6E8A-4147-A177-3AD203B41FA5}">
                      <a16:colId xmlns:a16="http://schemas.microsoft.com/office/drawing/2014/main" xmlns="" val="20001"/>
                    </a:ext>
                  </a:extLst>
                </a:gridCol>
                <a:gridCol w="1848983">
                  <a:extLst>
                    <a:ext uri="{9D8B030D-6E8A-4147-A177-3AD203B41FA5}">
                      <a16:colId xmlns:a16="http://schemas.microsoft.com/office/drawing/2014/main" xmlns="" val="20002"/>
                    </a:ext>
                  </a:extLst>
                </a:gridCol>
              </a:tblGrid>
              <a:tr h="190177">
                <a:tc>
                  <a:txBody>
                    <a:bodyPr/>
                    <a:lstStyle/>
                    <a:p>
                      <a:pPr marL="0" indent="0" algn="ctr">
                        <a:lnSpc>
                          <a:spcPct val="100000"/>
                        </a:lnSpc>
                        <a:spcAft>
                          <a:spcPts val="0"/>
                        </a:spcAft>
                      </a:pPr>
                      <a:r>
                        <a:rPr lang="zh-TW" altLang="en-US" sz="1200" b="1" dirty="0">
                          <a:solidFill>
                            <a:schemeClr val="bg1"/>
                          </a:solidFill>
                        </a:rPr>
                        <a:t>修正</a:t>
                      </a:r>
                      <a:r>
                        <a:rPr lang="zh-TW" sz="1200" b="1" dirty="0">
                          <a:solidFill>
                            <a:schemeClr val="bg1"/>
                          </a:solidFill>
                        </a:rPr>
                        <a:t>條文</a:t>
                      </a:r>
                    </a:p>
                  </a:txBody>
                  <a:tcPr marL="29668" marR="29668" marT="0" marB="0" anchor="ctr">
                    <a:solidFill>
                      <a:srgbClr val="0070C0"/>
                    </a:solidFill>
                  </a:tcPr>
                </a:tc>
                <a:tc>
                  <a:txBody>
                    <a:bodyPr/>
                    <a:lstStyle/>
                    <a:p>
                      <a:pPr marL="0" indent="0" algn="ctr">
                        <a:lnSpc>
                          <a:spcPct val="100000"/>
                        </a:lnSpc>
                        <a:spcAft>
                          <a:spcPts val="0"/>
                        </a:spcAft>
                      </a:pPr>
                      <a:r>
                        <a:rPr lang="zh-TW" altLang="en-US" sz="1200" b="1" dirty="0">
                          <a:solidFill>
                            <a:schemeClr val="bg1"/>
                          </a:solidFill>
                        </a:rPr>
                        <a:t>原</a:t>
                      </a:r>
                      <a:r>
                        <a:rPr lang="zh-TW" sz="1200" b="1" dirty="0">
                          <a:solidFill>
                            <a:schemeClr val="bg1"/>
                          </a:solidFill>
                        </a:rPr>
                        <a:t>計畫條文</a:t>
                      </a:r>
                    </a:p>
                  </a:txBody>
                  <a:tcPr marL="29668" marR="29668" marT="0" marB="0" anchor="ctr">
                    <a:solidFill>
                      <a:srgbClr val="0070C0"/>
                    </a:solidFill>
                  </a:tcPr>
                </a:tc>
                <a:tc>
                  <a:txBody>
                    <a:bodyPr/>
                    <a:lstStyle/>
                    <a:p>
                      <a:pPr marL="0" indent="0" algn="ctr">
                        <a:lnSpc>
                          <a:spcPct val="100000"/>
                        </a:lnSpc>
                        <a:spcAft>
                          <a:spcPts val="0"/>
                        </a:spcAft>
                      </a:pPr>
                      <a:r>
                        <a:rPr lang="zh-TW" sz="1200" b="1" dirty="0">
                          <a:solidFill>
                            <a:schemeClr val="bg1"/>
                          </a:solidFill>
                        </a:rPr>
                        <a:t>條文</a:t>
                      </a:r>
                      <a:r>
                        <a:rPr lang="zh-TW" altLang="en-US" sz="1200" b="1" dirty="0">
                          <a:solidFill>
                            <a:schemeClr val="bg1"/>
                          </a:solidFill>
                        </a:rPr>
                        <a:t>修正</a:t>
                      </a:r>
                      <a:r>
                        <a:rPr lang="zh-TW" sz="1200" b="1" dirty="0">
                          <a:solidFill>
                            <a:schemeClr val="bg1"/>
                          </a:solidFill>
                        </a:rPr>
                        <a:t>說明</a:t>
                      </a:r>
                    </a:p>
                  </a:txBody>
                  <a:tcPr marL="29668" marR="29668" marT="0" marB="0" anchor="ctr">
                    <a:solidFill>
                      <a:srgbClr val="0070C0"/>
                    </a:solidFill>
                  </a:tcPr>
                </a:tc>
                <a:extLst>
                  <a:ext uri="{0D108BD9-81ED-4DB2-BD59-A6C34878D82A}">
                    <a16:rowId xmlns:a16="http://schemas.microsoft.com/office/drawing/2014/main" xmlns="" val="10000"/>
                  </a:ext>
                </a:extLst>
              </a:tr>
              <a:tr h="540926">
                <a:tc>
                  <a:txBody>
                    <a:bodyPr/>
                    <a:lstStyle/>
                    <a:p>
                      <a:pPr marL="288000" indent="-720000">
                        <a:lnSpc>
                          <a:spcPct val="100000"/>
                        </a:lnSpc>
                        <a:spcAft>
                          <a:spcPts val="0"/>
                        </a:spcAft>
                      </a:pPr>
                      <a:r>
                        <a:rPr lang="zh-TW" sz="1200" dirty="0"/>
                        <a:t>一、本要點依據「金門國家公園保護利用管制原則」第六點第二款第二目訂定之。</a:t>
                      </a:r>
                    </a:p>
                  </a:txBody>
                  <a:tcPr marL="29668" marR="29668" marT="0" marB="0" anchor="ctr"/>
                </a:tc>
                <a:tc>
                  <a:txBody>
                    <a:bodyPr/>
                    <a:lstStyle/>
                    <a:p>
                      <a:pPr marL="288000" indent="-720000">
                        <a:lnSpc>
                          <a:spcPct val="100000"/>
                        </a:lnSpc>
                        <a:spcAft>
                          <a:spcPts val="0"/>
                        </a:spcAft>
                      </a:pPr>
                      <a:r>
                        <a:rPr lang="zh-TW" sz="1200" dirty="0"/>
                        <a:t>一、本要點依據「金門國家公園保護利用管制原則」第六點第二款第二目訂定之。</a:t>
                      </a:r>
                    </a:p>
                  </a:txBody>
                  <a:tcPr marL="29668" marR="29668" marT="0" marB="0" anchor="ctr"/>
                </a:tc>
                <a:tc>
                  <a:txBody>
                    <a:bodyPr/>
                    <a:lstStyle/>
                    <a:p>
                      <a:pPr marL="0" indent="0">
                        <a:lnSpc>
                          <a:spcPct val="100000"/>
                        </a:lnSpc>
                        <a:spcAft>
                          <a:spcPts val="0"/>
                        </a:spcAft>
                      </a:pPr>
                      <a:r>
                        <a:rPr lang="zh-TW" sz="1200" dirty="0"/>
                        <a:t>維持原條文。</a:t>
                      </a:r>
                    </a:p>
                  </a:txBody>
                  <a:tcPr marL="29668" marR="29668" marT="0" marB="0" anchor="ctr"/>
                </a:tc>
                <a:extLst>
                  <a:ext uri="{0D108BD9-81ED-4DB2-BD59-A6C34878D82A}">
                    <a16:rowId xmlns:a16="http://schemas.microsoft.com/office/drawing/2014/main" xmlns="" val="10001"/>
                  </a:ext>
                </a:extLst>
              </a:tr>
              <a:tr h="540926">
                <a:tc>
                  <a:txBody>
                    <a:bodyPr/>
                    <a:lstStyle/>
                    <a:p>
                      <a:pPr marL="288000" indent="-720000">
                        <a:lnSpc>
                          <a:spcPct val="100000"/>
                        </a:lnSpc>
                        <a:spcAft>
                          <a:spcPts val="0"/>
                        </a:spcAft>
                      </a:pPr>
                      <a:r>
                        <a:rPr lang="zh-TW" sz="1200" dirty="0"/>
                        <a:t>二、本計畫區劃設下列</a:t>
                      </a:r>
                      <a:r>
                        <a:rPr lang="zh-TW" sz="1200" b="0" u="none" dirty="0">
                          <a:solidFill>
                            <a:schemeClr val="tx1"/>
                          </a:solidFill>
                        </a:rPr>
                        <a:t>三</a:t>
                      </a:r>
                      <a:r>
                        <a:rPr lang="zh-TW" sz="1200" dirty="0"/>
                        <a:t>種用地，分別管制其建築及使用：</a:t>
                      </a:r>
                    </a:p>
                  </a:txBody>
                  <a:tcPr marL="29668" marR="29668" marT="0" marB="0" anchor="ctr"/>
                </a:tc>
                <a:tc>
                  <a:txBody>
                    <a:bodyPr/>
                    <a:lstStyle/>
                    <a:p>
                      <a:pPr marL="288000" indent="-720000">
                        <a:lnSpc>
                          <a:spcPct val="100000"/>
                        </a:lnSpc>
                        <a:spcAft>
                          <a:spcPts val="0"/>
                        </a:spcAft>
                      </a:pPr>
                      <a:r>
                        <a:rPr lang="zh-TW" sz="1200" dirty="0"/>
                        <a:t>二、本計畫區劃設下</a:t>
                      </a:r>
                      <a:r>
                        <a:rPr lang="zh-TW" sz="1200" b="0" u="none" dirty="0">
                          <a:solidFill>
                            <a:schemeClr val="tx1"/>
                          </a:solidFill>
                        </a:rPr>
                        <a:t>列</a:t>
                      </a:r>
                      <a:r>
                        <a:rPr lang="zh-TW" altLang="en-US" sz="1200" b="0" u="none" dirty="0">
                          <a:solidFill>
                            <a:schemeClr val="tx1"/>
                          </a:solidFill>
                        </a:rPr>
                        <a:t>三</a:t>
                      </a:r>
                      <a:r>
                        <a:rPr lang="zh-TW" sz="1200" b="0" u="none" dirty="0">
                          <a:solidFill>
                            <a:schemeClr val="tx1"/>
                          </a:solidFill>
                        </a:rPr>
                        <a:t>種</a:t>
                      </a:r>
                      <a:r>
                        <a:rPr lang="zh-TW" sz="1200" dirty="0"/>
                        <a:t>用地，分別管制其建築及使用：</a:t>
                      </a:r>
                    </a:p>
                  </a:txBody>
                  <a:tcPr marL="29668" marR="29668" marT="0" marB="0" anchor="ctr"/>
                </a:tc>
                <a:tc>
                  <a:txBody>
                    <a:bodyPr/>
                    <a:lstStyle/>
                    <a:p>
                      <a:pPr marL="0" indent="0">
                        <a:lnSpc>
                          <a:spcPct val="100000"/>
                        </a:lnSpc>
                        <a:spcAft>
                          <a:spcPts val="0"/>
                        </a:spcAft>
                      </a:pPr>
                      <a:r>
                        <a:rPr lang="zh-TW" altLang="en-US" sz="1200" dirty="0"/>
                        <a:t>維持原條文</a:t>
                      </a:r>
                      <a:endParaRPr lang="zh-TW" sz="1200" dirty="0"/>
                    </a:p>
                  </a:txBody>
                  <a:tcPr marL="29668" marR="29668" marT="0" marB="0" anchor="ctr"/>
                </a:tc>
                <a:extLst>
                  <a:ext uri="{0D108BD9-81ED-4DB2-BD59-A6C34878D82A}">
                    <a16:rowId xmlns:a16="http://schemas.microsoft.com/office/drawing/2014/main" xmlns="" val="10002"/>
                  </a:ext>
                </a:extLst>
              </a:tr>
              <a:tr h="811389">
                <a:tc>
                  <a:txBody>
                    <a:bodyPr/>
                    <a:lstStyle/>
                    <a:p>
                      <a:pPr marL="252000" lvl="0" indent="-457200" algn="just">
                        <a:lnSpc>
                          <a:spcPct val="100000"/>
                        </a:lnSpc>
                        <a:spcAft>
                          <a:spcPts val="0"/>
                        </a:spcAft>
                        <a:buFont typeface="+mj-ea"/>
                        <a:buNone/>
                      </a:pPr>
                      <a:r>
                        <a:rPr lang="en-US" altLang="zh-TW" sz="1200" dirty="0"/>
                        <a:t>(</a:t>
                      </a:r>
                      <a:r>
                        <a:rPr lang="zh-TW" altLang="zh-TW" sz="1200" dirty="0"/>
                        <a:t>一</a:t>
                      </a:r>
                      <a:r>
                        <a:rPr lang="en-US" altLang="zh-TW" sz="1200" dirty="0"/>
                        <a:t>)</a:t>
                      </a:r>
                      <a:r>
                        <a:rPr lang="zh-TW" sz="1200" dirty="0"/>
                        <a:t>歷史風貌用地：為保存具有地方特色之傳統建築及地景空間元素，使地區特有之歷史風貌及文化得以持續維護保存。</a:t>
                      </a:r>
                    </a:p>
                  </a:txBody>
                  <a:tcPr marL="29668" marR="29668" marT="0" marB="0" anchor="ctr"/>
                </a:tc>
                <a:tc>
                  <a:txBody>
                    <a:bodyPr/>
                    <a:lstStyle/>
                    <a:p>
                      <a:pPr marL="252000" indent="-457200">
                        <a:lnSpc>
                          <a:spcPct val="100000"/>
                        </a:lnSpc>
                        <a:spcAft>
                          <a:spcPts val="0"/>
                        </a:spcAft>
                      </a:pPr>
                      <a:r>
                        <a:rPr lang="en-US" sz="1200" dirty="0"/>
                        <a:t>(</a:t>
                      </a:r>
                      <a:r>
                        <a:rPr lang="zh-TW" sz="1200" dirty="0"/>
                        <a:t>一</a:t>
                      </a:r>
                      <a:r>
                        <a:rPr lang="en-US" sz="1200" dirty="0"/>
                        <a:t>)</a:t>
                      </a:r>
                      <a:r>
                        <a:rPr lang="zh-TW" sz="1200" dirty="0"/>
                        <a:t>歷史風貌用地：為保存具有地方特色之傳統建築及地景空間元素，使地區特有之歷史風貌及文化得以持續維護保存。</a:t>
                      </a:r>
                    </a:p>
                  </a:txBody>
                  <a:tcPr marL="29668" marR="29668" marT="0" marB="0" anchor="ctr"/>
                </a:tc>
                <a:tc>
                  <a:txBody>
                    <a:bodyPr/>
                    <a:lstStyle/>
                    <a:p>
                      <a:pPr marL="0" indent="0">
                        <a:lnSpc>
                          <a:spcPct val="100000"/>
                        </a:lnSpc>
                        <a:spcAft>
                          <a:spcPts val="0"/>
                        </a:spcAft>
                      </a:pPr>
                      <a:r>
                        <a:rPr lang="zh-TW" sz="1200"/>
                        <a:t>維持原條文。</a:t>
                      </a:r>
                    </a:p>
                  </a:txBody>
                  <a:tcPr marL="29668" marR="29668" marT="0" marB="0" anchor="ctr"/>
                </a:tc>
                <a:extLst>
                  <a:ext uri="{0D108BD9-81ED-4DB2-BD59-A6C34878D82A}">
                    <a16:rowId xmlns:a16="http://schemas.microsoft.com/office/drawing/2014/main" xmlns="" val="10003"/>
                  </a:ext>
                </a:extLst>
              </a:tr>
              <a:tr h="811389">
                <a:tc>
                  <a:txBody>
                    <a:bodyPr/>
                    <a:lstStyle/>
                    <a:p>
                      <a:pPr marL="252000" lvl="0" indent="-457200" algn="just">
                        <a:lnSpc>
                          <a:spcPct val="100000"/>
                        </a:lnSpc>
                        <a:spcAft>
                          <a:spcPts val="0"/>
                        </a:spcAft>
                        <a:buFont typeface="+mj-ea"/>
                        <a:buNone/>
                      </a:pPr>
                      <a:r>
                        <a:rPr lang="en-US" altLang="zh-TW" sz="1200" dirty="0"/>
                        <a:t>(</a:t>
                      </a:r>
                      <a:r>
                        <a:rPr lang="zh-TW" altLang="zh-TW" sz="1200" dirty="0"/>
                        <a:t>二</a:t>
                      </a:r>
                      <a:r>
                        <a:rPr lang="en-US" altLang="zh-TW" sz="1200" dirty="0"/>
                        <a:t>)</a:t>
                      </a:r>
                      <a:r>
                        <a:rPr lang="zh-TW" sz="1200" b="0" u="none" dirty="0">
                          <a:solidFill>
                            <a:schemeClr val="tx1"/>
                          </a:solidFill>
                        </a:rPr>
                        <a:t>生活發展用地</a:t>
                      </a:r>
                      <a:r>
                        <a:rPr lang="zh-TW" sz="1200" dirty="0"/>
                        <a:t>：為維持聚落完整生活空間，保存其既有空間層次與紋理並兼顧居民改善生活空間需求。</a:t>
                      </a:r>
                    </a:p>
                  </a:txBody>
                  <a:tcPr marL="29668" marR="29668" marT="0" marB="0" anchor="ctr"/>
                </a:tc>
                <a:tc>
                  <a:txBody>
                    <a:bodyPr/>
                    <a:lstStyle/>
                    <a:p>
                      <a:pPr marL="252000" indent="-457200">
                        <a:lnSpc>
                          <a:spcPct val="100000"/>
                        </a:lnSpc>
                        <a:spcAft>
                          <a:spcPts val="0"/>
                        </a:spcAft>
                      </a:pPr>
                      <a:r>
                        <a:rPr lang="en-US" sz="1200" dirty="0"/>
                        <a:t>(</a:t>
                      </a:r>
                      <a:r>
                        <a:rPr lang="zh-TW" sz="1200" dirty="0"/>
                        <a:t>二</a:t>
                      </a:r>
                      <a:r>
                        <a:rPr lang="en-US" sz="1200" dirty="0"/>
                        <a:t>)</a:t>
                      </a:r>
                      <a:r>
                        <a:rPr lang="zh-TW" sz="1200" b="0" u="none" dirty="0">
                          <a:solidFill>
                            <a:schemeClr val="tx1"/>
                          </a:solidFill>
                        </a:rPr>
                        <a:t>生活發展用地</a:t>
                      </a:r>
                      <a:r>
                        <a:rPr lang="zh-TW" sz="1200" dirty="0"/>
                        <a:t>：為維持聚落完整生活空間，保存其既有空間層次與紋理並兼顧居民改善生活空間需求。</a:t>
                      </a:r>
                    </a:p>
                  </a:txBody>
                  <a:tcPr marL="29668" marR="29668" marT="0" marB="0" anchor="ctr"/>
                </a:tc>
                <a:tc>
                  <a:txBody>
                    <a:bodyPr/>
                    <a:lstStyle/>
                    <a:p>
                      <a:pPr marL="0" indent="0">
                        <a:lnSpc>
                          <a:spcPct val="100000"/>
                        </a:lnSpc>
                        <a:spcAft>
                          <a:spcPts val="0"/>
                        </a:spcAft>
                      </a:pPr>
                      <a:r>
                        <a:rPr lang="zh-TW" altLang="en-US" sz="1200" dirty="0"/>
                        <a:t>維持原條文</a:t>
                      </a:r>
                      <a:r>
                        <a:rPr lang="zh-TW" sz="1200" dirty="0"/>
                        <a:t>。</a:t>
                      </a:r>
                    </a:p>
                  </a:txBody>
                  <a:tcPr marL="29668" marR="29668" marT="0" marB="0" anchor="ctr"/>
                </a:tc>
                <a:extLst>
                  <a:ext uri="{0D108BD9-81ED-4DB2-BD59-A6C34878D82A}">
                    <a16:rowId xmlns:a16="http://schemas.microsoft.com/office/drawing/2014/main" xmlns="" val="10004"/>
                  </a:ext>
                </a:extLst>
              </a:tr>
              <a:tr h="1476000">
                <a:tc>
                  <a:txBody>
                    <a:bodyPr/>
                    <a:lstStyle/>
                    <a:p>
                      <a:pPr marL="252000" lvl="0" indent="-457200" algn="just">
                        <a:lnSpc>
                          <a:spcPct val="100000"/>
                        </a:lnSpc>
                        <a:spcAft>
                          <a:spcPts val="0"/>
                        </a:spcAft>
                        <a:buFont typeface="+mj-ea"/>
                        <a:buNone/>
                      </a:pPr>
                      <a:r>
                        <a:rPr lang="en-US" altLang="zh-TW" sz="1200" b="0" u="none" dirty="0">
                          <a:solidFill>
                            <a:schemeClr val="tx1"/>
                          </a:solidFill>
                        </a:rPr>
                        <a:t>(</a:t>
                      </a:r>
                      <a:r>
                        <a:rPr lang="zh-TW" altLang="zh-TW" sz="1200" b="0" u="none" dirty="0">
                          <a:solidFill>
                            <a:schemeClr val="tx1"/>
                          </a:solidFill>
                        </a:rPr>
                        <a:t>三</a:t>
                      </a:r>
                      <a:r>
                        <a:rPr lang="en-US" altLang="zh-TW" sz="1200" b="0" u="none" dirty="0">
                          <a:solidFill>
                            <a:schemeClr val="tx1"/>
                          </a:solidFill>
                        </a:rPr>
                        <a:t>)</a:t>
                      </a:r>
                      <a:r>
                        <a:rPr lang="zh-TW" sz="1200" b="0" u="none" dirty="0">
                          <a:solidFill>
                            <a:schemeClr val="tx1"/>
                          </a:solidFill>
                        </a:rPr>
                        <a:t>外圍緩衝用地：為維持既有聚落外圍農林自然環境、緩和本計畫區與鄰近地區之景觀衝擊，並提供聚落人口成長所需建築及保存維修傳統建築獎勵容積所需空間</a:t>
                      </a:r>
                      <a:r>
                        <a:rPr lang="zh-TW" altLang="en-US" sz="1200" b="1" u="sng" dirty="0">
                          <a:solidFill>
                            <a:srgbClr val="FF0000"/>
                          </a:solidFill>
                        </a:rPr>
                        <a:t>，其土地</a:t>
                      </a:r>
                      <a:r>
                        <a:rPr lang="zh-TW" altLang="en-US" sz="1200" b="1" u="sng" dirty="0" smtClean="0">
                          <a:solidFill>
                            <a:srgbClr val="FF0000"/>
                          </a:solidFill>
                        </a:rPr>
                        <a:t>開發得以</a:t>
                      </a:r>
                      <a:r>
                        <a:rPr lang="zh-TW" altLang="en-US" sz="1200" b="1" u="sng" dirty="0">
                          <a:solidFill>
                            <a:srgbClr val="FF0000"/>
                          </a:solidFill>
                        </a:rPr>
                        <a:t>整體開發為原則，並作為歷史風貌用地或生活發展用地之容積移轉接受基地。</a:t>
                      </a:r>
                      <a:endParaRPr lang="zh-TW" sz="1200" b="1" u="sng" dirty="0">
                        <a:solidFill>
                          <a:srgbClr val="FF0000"/>
                        </a:solidFill>
                      </a:endParaRPr>
                    </a:p>
                  </a:txBody>
                  <a:tcPr marL="29668" marR="29668" marT="0" marB="0" anchor="ctr"/>
                </a:tc>
                <a:tc>
                  <a:txBody>
                    <a:bodyPr/>
                    <a:lstStyle/>
                    <a:p>
                      <a:pPr marL="252000" indent="-457200">
                        <a:lnSpc>
                          <a:spcPct val="100000"/>
                        </a:lnSpc>
                        <a:spcAft>
                          <a:spcPts val="0"/>
                        </a:spcAft>
                      </a:pPr>
                      <a:r>
                        <a:rPr lang="en-US" sz="1200" b="0" u="none" dirty="0">
                          <a:solidFill>
                            <a:schemeClr val="tx1"/>
                          </a:solidFill>
                        </a:rPr>
                        <a:t>(</a:t>
                      </a:r>
                      <a:r>
                        <a:rPr lang="zh-TW" altLang="en-US" sz="1200" b="0" u="none" dirty="0">
                          <a:solidFill>
                            <a:schemeClr val="tx1"/>
                          </a:solidFill>
                        </a:rPr>
                        <a:t>三</a:t>
                      </a:r>
                      <a:r>
                        <a:rPr lang="en-US" sz="1200" b="0" u="none" dirty="0">
                          <a:solidFill>
                            <a:schemeClr val="tx1"/>
                          </a:solidFill>
                        </a:rPr>
                        <a:t>)</a:t>
                      </a:r>
                      <a:r>
                        <a:rPr lang="zh-TW" sz="1200" b="0" u="none" dirty="0">
                          <a:solidFill>
                            <a:schemeClr val="tx1"/>
                          </a:solidFill>
                        </a:rPr>
                        <a:t>外圍緩衝用地：為維持既有聚落外圍農林自然環境、緩和本計畫區與鄰近地區之景觀衝擊，並提供聚落人口成長所需建築及保存維修傳統建築獎勵容積所需空間。</a:t>
                      </a:r>
                      <a:endParaRPr lang="en-US" altLang="zh-TW" sz="1200" b="0" u="none" dirty="0">
                        <a:solidFill>
                          <a:schemeClr val="tx1"/>
                        </a:solidFill>
                      </a:endParaRPr>
                    </a:p>
                    <a:p>
                      <a:pPr marL="252000" indent="-457200">
                        <a:lnSpc>
                          <a:spcPct val="100000"/>
                        </a:lnSpc>
                        <a:spcAft>
                          <a:spcPts val="0"/>
                        </a:spcAft>
                      </a:pPr>
                      <a:endParaRPr lang="en-US" altLang="zh-TW" sz="1200" b="0" u="none" dirty="0">
                        <a:solidFill>
                          <a:schemeClr val="tx1"/>
                        </a:solidFill>
                      </a:endParaRPr>
                    </a:p>
                    <a:p>
                      <a:pPr marL="252000" indent="-457200">
                        <a:lnSpc>
                          <a:spcPct val="100000"/>
                        </a:lnSpc>
                        <a:spcAft>
                          <a:spcPts val="0"/>
                        </a:spcAft>
                      </a:pPr>
                      <a:endParaRPr lang="zh-TW" sz="1200" b="0" u="none" dirty="0">
                        <a:solidFill>
                          <a:schemeClr val="tx1"/>
                        </a:solidFill>
                      </a:endParaRPr>
                    </a:p>
                  </a:txBody>
                  <a:tcPr marL="29668" marR="29668" marT="0" marB="0" anchor="ctr"/>
                </a:tc>
                <a:tc>
                  <a:txBody>
                    <a:bodyPr/>
                    <a:lstStyle/>
                    <a:p>
                      <a:pPr marL="0" indent="0">
                        <a:lnSpc>
                          <a:spcPct val="100000"/>
                        </a:lnSpc>
                        <a:spcAft>
                          <a:spcPts val="0"/>
                        </a:spcAft>
                      </a:pPr>
                      <a:r>
                        <a:rPr lang="zh-TW" altLang="en-US" sz="1200" dirty="0"/>
                        <a:t>新增外圍緩衝用地有關整體開發及作為容積移轉接受基地之說明。</a:t>
                      </a:r>
                      <a:endParaRPr lang="en-US" altLang="zh-TW" sz="1200" dirty="0"/>
                    </a:p>
                    <a:p>
                      <a:pPr marL="0" indent="0">
                        <a:lnSpc>
                          <a:spcPct val="100000"/>
                        </a:lnSpc>
                        <a:spcAft>
                          <a:spcPts val="0"/>
                        </a:spcAft>
                      </a:pPr>
                      <a:endParaRPr lang="en-US" altLang="zh-TW" sz="1200" dirty="0"/>
                    </a:p>
                    <a:p>
                      <a:pPr marL="0" indent="0">
                        <a:lnSpc>
                          <a:spcPct val="100000"/>
                        </a:lnSpc>
                        <a:spcAft>
                          <a:spcPts val="0"/>
                        </a:spcAft>
                      </a:pPr>
                      <a:endParaRPr lang="en-US" altLang="zh-TW" sz="1200" dirty="0"/>
                    </a:p>
                    <a:p>
                      <a:pPr marL="0" indent="0">
                        <a:lnSpc>
                          <a:spcPct val="100000"/>
                        </a:lnSpc>
                        <a:spcAft>
                          <a:spcPts val="0"/>
                        </a:spcAft>
                      </a:pPr>
                      <a:endParaRPr lang="zh-TW" sz="1200" dirty="0"/>
                    </a:p>
                  </a:txBody>
                  <a:tcPr marL="29668" marR="29668" marT="0" marB="0" anchor="ctr"/>
                </a:tc>
                <a:extLst>
                  <a:ext uri="{0D108BD9-81ED-4DB2-BD59-A6C34878D82A}">
                    <a16:rowId xmlns:a16="http://schemas.microsoft.com/office/drawing/2014/main" xmlns="" val="10006"/>
                  </a:ext>
                </a:extLst>
              </a:tr>
            </a:tbl>
          </a:graphicData>
        </a:graphic>
      </p:graphicFrame>
      <p:sp>
        <p:nvSpPr>
          <p:cNvPr id="6" name="投影片編號版面配置區 5"/>
          <p:cNvSpPr>
            <a:spLocks noGrp="1"/>
          </p:cNvSpPr>
          <p:nvPr>
            <p:ph type="sldNum" sz="quarter" idx="12"/>
          </p:nvPr>
        </p:nvSpPr>
        <p:spPr/>
        <p:txBody>
          <a:bodyPr/>
          <a:lstStyle/>
          <a:p>
            <a:fld id="{68EFFDF8-DB98-478C-83A9-5561949AAA15}" type="slidenum">
              <a:rPr lang="en-US" altLang="zh-TW" smtClean="0"/>
              <a:pPr/>
              <a:t>18</a:t>
            </a:fld>
            <a:endParaRPr lang="en-US" altLang="zh-TW" dirty="0"/>
          </a:p>
        </p:txBody>
      </p:sp>
    </p:spTree>
    <p:extLst>
      <p:ext uri="{BB962C8B-B14F-4D97-AF65-F5344CB8AC3E}">
        <p14:creationId xmlns:p14="http://schemas.microsoft.com/office/powerpoint/2010/main" val="28210899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txBox="1">
            <a:spLocks/>
          </p:cNvSpPr>
          <p:nvPr/>
        </p:nvSpPr>
        <p:spPr>
          <a:xfrm>
            <a:off x="151376" y="73435"/>
            <a:ext cx="7886700"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smtClean="0">
                <a:latin typeface="微軟正黑體" panose="020B0604030504040204" pitchFamily="34" charset="-120"/>
                <a:ea typeface="微軟正黑體" panose="020B0604030504040204" pitchFamily="34" charset="-120"/>
              </a:rPr>
              <a:t>一、</a:t>
            </a:r>
            <a:r>
              <a:rPr lang="zh-TW" altLang="en-US" dirty="0">
                <a:latin typeface="微軟正黑體" panose="020B0604030504040204" pitchFamily="34" charset="-120"/>
                <a:ea typeface="微軟正黑體" panose="020B0604030504040204" pitchFamily="34" charset="-120"/>
              </a:rPr>
              <a:t>土地使用管制要點</a:t>
            </a:r>
            <a:r>
              <a:rPr lang="zh-TW" altLang="en-US" dirty="0" smtClean="0">
                <a:latin typeface="微軟正黑體" panose="020B0604030504040204" pitchFamily="34" charset="-120"/>
                <a:ea typeface="微軟正黑體" panose="020B0604030504040204" pitchFamily="34" charset="-120"/>
              </a:rPr>
              <a:t>變更</a:t>
            </a:r>
            <a:r>
              <a:rPr lang="en-US" altLang="zh-TW" dirty="0" smtClean="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二</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3320298487"/>
              </p:ext>
            </p:extLst>
          </p:nvPr>
        </p:nvGraphicFramePr>
        <p:xfrm>
          <a:off x="54000" y="879992"/>
          <a:ext cx="9036000" cy="5845022"/>
        </p:xfrm>
        <a:graphic>
          <a:graphicData uri="http://schemas.openxmlformats.org/drawingml/2006/table">
            <a:tbl>
              <a:tblPr firstRow="1" firstCol="1" bandRow="1">
                <a:tableStyleId>{5940675A-B579-460E-94D1-54222C63F5DA}</a:tableStyleId>
              </a:tblPr>
              <a:tblGrid>
                <a:gridCol w="3012000">
                  <a:extLst>
                    <a:ext uri="{9D8B030D-6E8A-4147-A177-3AD203B41FA5}">
                      <a16:colId xmlns:a16="http://schemas.microsoft.com/office/drawing/2014/main" xmlns="" val="20000"/>
                    </a:ext>
                  </a:extLst>
                </a:gridCol>
                <a:gridCol w="3216419">
                  <a:extLst>
                    <a:ext uri="{9D8B030D-6E8A-4147-A177-3AD203B41FA5}">
                      <a16:colId xmlns:a16="http://schemas.microsoft.com/office/drawing/2014/main" xmlns="" val="20001"/>
                    </a:ext>
                  </a:extLst>
                </a:gridCol>
                <a:gridCol w="2807581">
                  <a:extLst>
                    <a:ext uri="{9D8B030D-6E8A-4147-A177-3AD203B41FA5}">
                      <a16:colId xmlns:a16="http://schemas.microsoft.com/office/drawing/2014/main" xmlns="" val="20002"/>
                    </a:ext>
                  </a:extLst>
                </a:gridCol>
              </a:tblGrid>
              <a:tr h="122703">
                <a:tc>
                  <a:txBody>
                    <a:bodyPr/>
                    <a:lstStyle/>
                    <a:p>
                      <a:pPr marL="0" indent="0" algn="ctr">
                        <a:lnSpc>
                          <a:spcPct val="100000"/>
                        </a:lnSpc>
                        <a:spcAft>
                          <a:spcPts val="0"/>
                        </a:spcAft>
                      </a:pPr>
                      <a:r>
                        <a:rPr lang="zh-TW" altLang="en-US" sz="1200" b="1" dirty="0">
                          <a:solidFill>
                            <a:schemeClr val="bg1"/>
                          </a:solidFill>
                        </a:rPr>
                        <a:t>修正</a:t>
                      </a:r>
                      <a:r>
                        <a:rPr lang="zh-TW" sz="1200" b="1" dirty="0">
                          <a:solidFill>
                            <a:schemeClr val="bg1"/>
                          </a:solidFill>
                        </a:rPr>
                        <a:t>條文</a:t>
                      </a:r>
                    </a:p>
                  </a:txBody>
                  <a:tcPr marL="29668" marR="29668" marT="0" marB="0" anchor="ctr">
                    <a:solidFill>
                      <a:srgbClr val="0070C0"/>
                    </a:solidFill>
                  </a:tcPr>
                </a:tc>
                <a:tc>
                  <a:txBody>
                    <a:bodyPr/>
                    <a:lstStyle/>
                    <a:p>
                      <a:pPr marL="0" indent="0" algn="ctr">
                        <a:lnSpc>
                          <a:spcPct val="100000"/>
                        </a:lnSpc>
                        <a:spcAft>
                          <a:spcPts val="0"/>
                        </a:spcAft>
                      </a:pPr>
                      <a:r>
                        <a:rPr lang="zh-TW" altLang="en-US" sz="1200" b="1" dirty="0">
                          <a:solidFill>
                            <a:schemeClr val="bg1"/>
                          </a:solidFill>
                        </a:rPr>
                        <a:t>原</a:t>
                      </a:r>
                      <a:r>
                        <a:rPr lang="zh-TW" sz="1200" b="1" dirty="0">
                          <a:solidFill>
                            <a:schemeClr val="bg1"/>
                          </a:solidFill>
                        </a:rPr>
                        <a:t>計畫條文</a:t>
                      </a:r>
                    </a:p>
                  </a:txBody>
                  <a:tcPr marL="29668" marR="29668" marT="0" marB="0" anchor="ctr">
                    <a:solidFill>
                      <a:srgbClr val="0070C0"/>
                    </a:solidFill>
                  </a:tcPr>
                </a:tc>
                <a:tc>
                  <a:txBody>
                    <a:bodyPr/>
                    <a:lstStyle/>
                    <a:p>
                      <a:pPr marL="0" indent="0" algn="ctr">
                        <a:lnSpc>
                          <a:spcPct val="100000"/>
                        </a:lnSpc>
                        <a:spcAft>
                          <a:spcPts val="0"/>
                        </a:spcAft>
                      </a:pPr>
                      <a:r>
                        <a:rPr lang="zh-TW" sz="1200" b="1" dirty="0">
                          <a:solidFill>
                            <a:schemeClr val="bg1"/>
                          </a:solidFill>
                        </a:rPr>
                        <a:t>條文</a:t>
                      </a:r>
                      <a:r>
                        <a:rPr lang="zh-TW" altLang="en-US" sz="1200" b="1" dirty="0">
                          <a:solidFill>
                            <a:schemeClr val="bg1"/>
                          </a:solidFill>
                        </a:rPr>
                        <a:t>修正</a:t>
                      </a:r>
                      <a:r>
                        <a:rPr lang="zh-TW" sz="1200" b="1" dirty="0">
                          <a:solidFill>
                            <a:schemeClr val="bg1"/>
                          </a:solidFill>
                        </a:rPr>
                        <a:t>說明</a:t>
                      </a:r>
                    </a:p>
                  </a:txBody>
                  <a:tcPr marL="29668" marR="29668" marT="0" marB="0" anchor="ctr">
                    <a:solidFill>
                      <a:srgbClr val="0070C0"/>
                    </a:solidFill>
                  </a:tcPr>
                </a:tc>
                <a:extLst>
                  <a:ext uri="{0D108BD9-81ED-4DB2-BD59-A6C34878D82A}">
                    <a16:rowId xmlns:a16="http://schemas.microsoft.com/office/drawing/2014/main" xmlns="" val="10000"/>
                  </a:ext>
                </a:extLst>
              </a:tr>
              <a:tr h="116448">
                <a:tc>
                  <a:txBody>
                    <a:bodyPr/>
                    <a:lstStyle/>
                    <a:p>
                      <a:pPr marL="0" indent="0">
                        <a:lnSpc>
                          <a:spcPct val="100000"/>
                        </a:lnSpc>
                        <a:spcAft>
                          <a:spcPts val="0"/>
                        </a:spcAft>
                      </a:pPr>
                      <a:r>
                        <a:rPr lang="zh-TW" sz="1200" dirty="0"/>
                        <a:t>三、本計畫區之建築管理規定如下：</a:t>
                      </a:r>
                    </a:p>
                  </a:txBody>
                  <a:tcPr marL="68580" marR="68580" marT="0" marB="0" anchor="ctr">
                    <a:solidFill>
                      <a:schemeClr val="bg1"/>
                    </a:solidFill>
                  </a:tcPr>
                </a:tc>
                <a:tc>
                  <a:txBody>
                    <a:bodyPr/>
                    <a:lstStyle/>
                    <a:p>
                      <a:pPr marL="0" indent="0">
                        <a:lnSpc>
                          <a:spcPct val="100000"/>
                        </a:lnSpc>
                        <a:spcAft>
                          <a:spcPts val="0"/>
                        </a:spcAft>
                      </a:pPr>
                      <a:r>
                        <a:rPr lang="zh-TW" sz="1200" dirty="0"/>
                        <a:t>三、本計畫區之建築管理規定如下：</a:t>
                      </a:r>
                    </a:p>
                  </a:txBody>
                  <a:tcPr marL="68580" marR="68580" marT="0" marB="0" anchor="ctr">
                    <a:solidFill>
                      <a:schemeClr val="bg1"/>
                    </a:solidFill>
                  </a:tcPr>
                </a:tc>
                <a:tc>
                  <a:txBody>
                    <a:bodyPr/>
                    <a:lstStyle/>
                    <a:p>
                      <a:pPr marL="0" indent="0">
                        <a:lnSpc>
                          <a:spcPct val="100000"/>
                        </a:lnSpc>
                        <a:spcAft>
                          <a:spcPts val="0"/>
                        </a:spcAft>
                      </a:pPr>
                      <a:r>
                        <a:rPr lang="zh-TW" sz="1200" dirty="0"/>
                        <a:t>維持原條文。</a:t>
                      </a:r>
                    </a:p>
                  </a:txBody>
                  <a:tcPr marL="68580" marR="68580" marT="0" marB="0" anchor="ctr">
                    <a:solidFill>
                      <a:schemeClr val="bg1"/>
                    </a:solidFill>
                  </a:tcPr>
                </a:tc>
                <a:extLst>
                  <a:ext uri="{0D108BD9-81ED-4DB2-BD59-A6C34878D82A}">
                    <a16:rowId xmlns:a16="http://schemas.microsoft.com/office/drawing/2014/main" xmlns="" val="10001"/>
                  </a:ext>
                </a:extLst>
              </a:tr>
              <a:tr h="204470">
                <a:tc>
                  <a:txBody>
                    <a:bodyPr/>
                    <a:lstStyle/>
                    <a:p>
                      <a:pPr marL="0" lvl="0" indent="0">
                        <a:lnSpc>
                          <a:spcPct val="100000"/>
                        </a:lnSpc>
                        <a:spcAft>
                          <a:spcPts val="0"/>
                        </a:spcAft>
                        <a:buFont typeface="標楷體" panose="03000509000000000000" pitchFamily="65" charset="-120"/>
                        <a:buNone/>
                      </a:pPr>
                      <a:r>
                        <a:rPr lang="en-US" altLang="zh-TW" sz="1200" dirty="0"/>
                        <a:t>(</a:t>
                      </a:r>
                      <a:r>
                        <a:rPr lang="zh-TW" altLang="en-US" sz="1200" dirty="0"/>
                        <a:t>一</a:t>
                      </a:r>
                      <a:r>
                        <a:rPr lang="en-US" altLang="zh-TW" sz="1200" dirty="0"/>
                        <a:t>)</a:t>
                      </a:r>
                      <a:r>
                        <a:rPr lang="zh-TW" sz="1200" dirty="0"/>
                        <a:t>歷史風貌用地</a:t>
                      </a:r>
                    </a:p>
                  </a:txBody>
                  <a:tcPr marL="68580" marR="68580" marT="0" marB="0" anchor="ctr">
                    <a:solidFill>
                      <a:schemeClr val="bg1"/>
                    </a:solidFill>
                  </a:tcPr>
                </a:tc>
                <a:tc>
                  <a:txBody>
                    <a:bodyPr/>
                    <a:lstStyle/>
                    <a:p>
                      <a:pPr marL="0" indent="0">
                        <a:lnSpc>
                          <a:spcPct val="100000"/>
                        </a:lnSpc>
                        <a:spcAft>
                          <a:spcPts val="0"/>
                        </a:spcAft>
                      </a:pPr>
                      <a:r>
                        <a:rPr lang="en-US" sz="1200" dirty="0"/>
                        <a:t>(</a:t>
                      </a:r>
                      <a:r>
                        <a:rPr lang="zh-TW" sz="1200" dirty="0"/>
                        <a:t>一</a:t>
                      </a:r>
                      <a:r>
                        <a:rPr lang="en-US" sz="1200" dirty="0"/>
                        <a:t>)</a:t>
                      </a:r>
                      <a:r>
                        <a:rPr lang="zh-TW" sz="1200" dirty="0"/>
                        <a:t>歷史風貌用地</a:t>
                      </a:r>
                    </a:p>
                  </a:txBody>
                  <a:tcPr marL="68580" marR="68580" marT="0" marB="0" anchor="ctr">
                    <a:solidFill>
                      <a:schemeClr val="bg1"/>
                    </a:solidFill>
                  </a:tcPr>
                </a:tc>
                <a:tc>
                  <a:txBody>
                    <a:bodyPr/>
                    <a:lstStyle/>
                    <a:p>
                      <a:pPr marL="0" indent="0">
                        <a:lnSpc>
                          <a:spcPct val="100000"/>
                        </a:lnSpc>
                        <a:spcAft>
                          <a:spcPts val="0"/>
                        </a:spcAft>
                      </a:pPr>
                      <a:r>
                        <a:rPr lang="zh-TW" sz="1200" dirty="0"/>
                        <a:t>維持原條文。</a:t>
                      </a:r>
                    </a:p>
                  </a:txBody>
                  <a:tcPr marL="68580" marR="68580" marT="0" marB="0" anchor="ctr">
                    <a:solidFill>
                      <a:schemeClr val="bg1"/>
                    </a:solidFill>
                  </a:tcPr>
                </a:tc>
                <a:extLst>
                  <a:ext uri="{0D108BD9-81ED-4DB2-BD59-A6C34878D82A}">
                    <a16:rowId xmlns:a16="http://schemas.microsoft.com/office/drawing/2014/main" xmlns="" val="10002"/>
                  </a:ext>
                </a:extLst>
              </a:tr>
              <a:tr h="730662">
                <a:tc>
                  <a:txBody>
                    <a:bodyPr/>
                    <a:lstStyle/>
                    <a:p>
                      <a:pPr marL="108000" lvl="1" indent="-457200">
                        <a:lnSpc>
                          <a:spcPct val="100000"/>
                        </a:lnSpc>
                        <a:spcAft>
                          <a:spcPts val="0"/>
                        </a:spcAft>
                        <a:buFont typeface="+mj-lt"/>
                        <a:buNone/>
                      </a:pPr>
                      <a:r>
                        <a:rPr lang="en-US" altLang="zh-TW" sz="1200" dirty="0"/>
                        <a:t>1.</a:t>
                      </a:r>
                      <a:r>
                        <a:rPr lang="zh-TW" sz="1200" dirty="0"/>
                        <a:t>原有傳統建築以原貌修繕為原則</a:t>
                      </a:r>
                      <a:r>
                        <a:rPr lang="zh-TW" sz="1200" b="0" u="none" strike="noStrike" dirty="0">
                          <a:solidFill>
                            <a:schemeClr val="tx1"/>
                          </a:solidFill>
                        </a:rPr>
                        <a:t>，但有助</a:t>
                      </a:r>
                      <a:r>
                        <a:rPr lang="zh-TW" altLang="en-US" sz="1200" b="1" u="sng" strike="noStrike" dirty="0">
                          <a:solidFill>
                            <a:srgbClr val="FF0000"/>
                          </a:solidFill>
                        </a:rPr>
                        <a:t>聚落</a:t>
                      </a:r>
                      <a:r>
                        <a:rPr lang="zh-TW" sz="1200" b="0" u="none" strike="noStrike" dirty="0">
                          <a:solidFill>
                            <a:schemeClr val="tx1"/>
                          </a:solidFill>
                        </a:rPr>
                        <a:t>於整體風貌或地景</a:t>
                      </a:r>
                      <a:r>
                        <a:rPr lang="zh-TW" altLang="en-US" sz="1200" b="0" u="none" strike="noStrike" dirty="0">
                          <a:solidFill>
                            <a:schemeClr val="tx1"/>
                          </a:solidFill>
                        </a:rPr>
                        <a:t>改，得准予拆除並做修建、改建、增建或新建，</a:t>
                      </a:r>
                      <a:r>
                        <a:rPr lang="zh-TW" altLang="en-US" sz="1200" b="1" u="sng" strike="noStrike" dirty="0">
                          <a:solidFill>
                            <a:srgbClr val="FF0000"/>
                          </a:solidFill>
                        </a:rPr>
                        <a:t>且均應符合傳統建築之形式、材料、語彙與高度。</a:t>
                      </a:r>
                      <a:endParaRPr lang="zh-TW" sz="1200" b="1" u="sng" strike="noStrike" dirty="0">
                        <a:solidFill>
                          <a:srgbClr val="FF0000"/>
                        </a:solidFill>
                      </a:endParaRPr>
                    </a:p>
                  </a:txBody>
                  <a:tcPr marL="68580" marR="68580" marT="0" marB="0" anchor="ctr">
                    <a:solidFill>
                      <a:schemeClr val="bg1"/>
                    </a:solidFill>
                  </a:tcPr>
                </a:tc>
                <a:tc>
                  <a:txBody>
                    <a:bodyPr/>
                    <a:lstStyle/>
                    <a:p>
                      <a:pPr marL="108000" lvl="1" indent="-457200">
                        <a:lnSpc>
                          <a:spcPct val="100000"/>
                        </a:lnSpc>
                        <a:spcAft>
                          <a:spcPts val="0"/>
                        </a:spcAft>
                        <a:buFont typeface="+mj-lt"/>
                        <a:buNone/>
                      </a:pPr>
                      <a:r>
                        <a:rPr lang="en-US" altLang="zh-TW" sz="1200" dirty="0"/>
                        <a:t>1.</a:t>
                      </a:r>
                      <a:r>
                        <a:rPr lang="zh-TW" altLang="en-US" sz="1200" dirty="0"/>
                        <a:t>原有傳統建築以原貌修繕為原則</a:t>
                      </a:r>
                      <a:r>
                        <a:rPr lang="zh-TW" altLang="en-US" sz="1200" b="0" u="none" strike="noStrike" dirty="0">
                          <a:solidFill>
                            <a:schemeClr val="tx1"/>
                          </a:solidFill>
                        </a:rPr>
                        <a:t>，但有助於整體風貌或地景改，得准予拆除並做修建、改建、增建或新建，</a:t>
                      </a:r>
                      <a:r>
                        <a:rPr lang="zh-TW" altLang="en-US" sz="1200" b="1" u="sng" strike="noStrike" dirty="0">
                          <a:solidFill>
                            <a:srgbClr val="FF0000"/>
                          </a:solidFill>
                        </a:rPr>
                        <a:t>其建築之善者形式、材料、語彙與高度均應符合傳統建築整體風貌。</a:t>
                      </a:r>
                    </a:p>
                  </a:txBody>
                  <a:tcPr marL="68580" marR="68580" marT="0" marB="0">
                    <a:solidFill>
                      <a:schemeClr val="bg1"/>
                    </a:solidFill>
                  </a:tcPr>
                </a:tc>
                <a:tc>
                  <a:txBody>
                    <a:bodyPr/>
                    <a:lstStyle/>
                    <a:p>
                      <a:pPr marL="0" indent="0" algn="just">
                        <a:lnSpc>
                          <a:spcPct val="100000"/>
                        </a:lnSpc>
                        <a:spcAft>
                          <a:spcPts val="0"/>
                        </a:spcAft>
                      </a:pPr>
                      <a:r>
                        <a:rPr lang="en-US" altLang="zh-TW" sz="1200" dirty="0"/>
                        <a:t>1.</a:t>
                      </a:r>
                      <a:r>
                        <a:rPr lang="zh-TW" altLang="en-US" sz="1200" dirty="0"/>
                        <a:t>新增部分文字。</a:t>
                      </a:r>
                    </a:p>
                    <a:p>
                      <a:pPr marL="0" indent="0" algn="just">
                        <a:lnSpc>
                          <a:spcPct val="100000"/>
                        </a:lnSpc>
                        <a:spcAft>
                          <a:spcPts val="0"/>
                        </a:spcAft>
                      </a:pPr>
                      <a:r>
                        <a:rPr lang="en-US" altLang="zh-TW" sz="1200" dirty="0"/>
                        <a:t>2.</a:t>
                      </a:r>
                      <a:r>
                        <a:rPr lang="zh-TW" altLang="en-US" sz="1200" dirty="0"/>
                        <a:t>調整文字順序。</a:t>
                      </a:r>
                    </a:p>
                    <a:p>
                      <a:pPr marL="0" indent="0" algn="just">
                        <a:lnSpc>
                          <a:spcPct val="100000"/>
                        </a:lnSpc>
                        <a:spcAft>
                          <a:spcPts val="0"/>
                        </a:spcAft>
                      </a:pPr>
                      <a:endParaRPr lang="zh-TW" sz="1200" dirty="0"/>
                    </a:p>
                  </a:txBody>
                  <a:tcPr marL="68580" marR="68580" marT="0" marB="0" anchor="ctr">
                    <a:solidFill>
                      <a:schemeClr val="bg1"/>
                    </a:solidFill>
                  </a:tcPr>
                </a:tc>
                <a:extLst>
                  <a:ext uri="{0D108BD9-81ED-4DB2-BD59-A6C34878D82A}">
                    <a16:rowId xmlns:a16="http://schemas.microsoft.com/office/drawing/2014/main" xmlns="" val="10003"/>
                  </a:ext>
                </a:extLst>
              </a:tr>
              <a:tr h="817881">
                <a:tc>
                  <a:txBody>
                    <a:bodyPr/>
                    <a:lstStyle/>
                    <a:p>
                      <a:pPr marL="108000" lvl="0" indent="-457200" algn="l" defTabSz="914400" rtl="0" eaLnBrk="1" latinLnBrk="0" hangingPunct="1">
                        <a:lnSpc>
                          <a:spcPct val="100000"/>
                        </a:lnSpc>
                        <a:spcAft>
                          <a:spcPts val="0"/>
                        </a:spcAft>
                        <a:buFont typeface="+mj-lt"/>
                        <a:buNone/>
                      </a:pPr>
                      <a:r>
                        <a:rPr lang="en-US" altLang="zh-TW" sz="1200" kern="1200" dirty="0">
                          <a:solidFill>
                            <a:schemeClr val="tx1"/>
                          </a:solidFill>
                          <a:latin typeface="+mn-lt"/>
                          <a:ea typeface="+mn-ea"/>
                          <a:cs typeface="+mn-cs"/>
                        </a:rPr>
                        <a:t>2.</a:t>
                      </a:r>
                      <a:r>
                        <a:rPr lang="zh-TW" sz="1200" kern="1200" dirty="0">
                          <a:solidFill>
                            <a:schemeClr val="tx1"/>
                          </a:solidFill>
                          <a:latin typeface="+mn-lt"/>
                          <a:ea typeface="+mn-ea"/>
                          <a:cs typeface="+mn-cs"/>
                        </a:rPr>
                        <a:t>原有空地以原貌維存為原則</a:t>
                      </a:r>
                      <a:r>
                        <a:rPr lang="zh-TW" sz="1200" b="0" u="none" kern="1200" dirty="0">
                          <a:solidFill>
                            <a:schemeClr val="tx1"/>
                          </a:solidFill>
                          <a:latin typeface="+mn-lt"/>
                          <a:ea typeface="+mn-ea"/>
                          <a:cs typeface="+mn-cs"/>
                        </a:rPr>
                        <a:t>，如不妨礙公共交通與安全或有助於促進整體生活機能者，得准予興建，但其建築之形式、材料、語彙與高度均應符合傳統建築整體風貌。</a:t>
                      </a:r>
                    </a:p>
                  </a:txBody>
                  <a:tcPr marL="68580" marR="68580" marT="0" marB="0" anchor="ctr">
                    <a:solidFill>
                      <a:schemeClr val="bg1"/>
                    </a:solidFill>
                  </a:tcPr>
                </a:tc>
                <a:tc>
                  <a:txBody>
                    <a:bodyPr/>
                    <a:lstStyle/>
                    <a:p>
                      <a:pPr marL="108000" lvl="1" indent="-457200" algn="l" defTabSz="914400" rtl="0" eaLnBrk="1" latinLnBrk="0" hangingPunct="1">
                        <a:lnSpc>
                          <a:spcPct val="100000"/>
                        </a:lnSpc>
                        <a:spcAft>
                          <a:spcPts val="0"/>
                        </a:spcAft>
                        <a:buFont typeface="+mj-lt"/>
                        <a:buNone/>
                      </a:pPr>
                      <a:r>
                        <a:rPr lang="en-US" altLang="zh-TW" sz="1200" kern="1200" dirty="0">
                          <a:solidFill>
                            <a:schemeClr val="tx1"/>
                          </a:solidFill>
                          <a:latin typeface="+mn-lt"/>
                          <a:ea typeface="+mn-ea"/>
                          <a:cs typeface="+mn-cs"/>
                        </a:rPr>
                        <a:t>2.</a:t>
                      </a:r>
                      <a:r>
                        <a:rPr lang="zh-TW" altLang="en-US" sz="1200" kern="1200" dirty="0">
                          <a:solidFill>
                            <a:schemeClr val="tx1"/>
                          </a:solidFill>
                          <a:latin typeface="+mn-lt"/>
                          <a:ea typeface="+mn-ea"/>
                          <a:cs typeface="+mn-cs"/>
                        </a:rPr>
                        <a:t>原有空地以原貌維存為原則，如不妨礙公共交通與安全或有助於促進整體生活機能者，得准予興建，但其建築之形式、材料、語彙與高度均應符合傳統建築整體風貌。</a:t>
                      </a:r>
                      <a:endParaRPr lang="zh-TW" sz="1200" kern="1200" dirty="0">
                        <a:solidFill>
                          <a:schemeClr val="tx1"/>
                        </a:solidFill>
                        <a:latin typeface="+mn-lt"/>
                        <a:ea typeface="+mn-ea"/>
                        <a:cs typeface="+mn-cs"/>
                      </a:endParaRPr>
                    </a:p>
                  </a:txBody>
                  <a:tcPr marL="68580" marR="68580" marT="0" marB="0" anchor="ctr">
                    <a:solidFill>
                      <a:schemeClr val="bg1"/>
                    </a:solidFill>
                  </a:tcPr>
                </a:tc>
                <a:tc>
                  <a:txBody>
                    <a:bodyPr/>
                    <a:lstStyle/>
                    <a:p>
                      <a:pPr marL="0" indent="0" algn="just">
                        <a:lnSpc>
                          <a:spcPct val="100000"/>
                        </a:lnSpc>
                        <a:spcAft>
                          <a:spcPts val="0"/>
                        </a:spcAft>
                      </a:pPr>
                      <a:r>
                        <a:rPr lang="zh-TW" altLang="en-US" sz="1200" dirty="0"/>
                        <a:t>維持原條文</a:t>
                      </a:r>
                      <a:r>
                        <a:rPr lang="zh-TW" sz="1200" dirty="0"/>
                        <a:t>。</a:t>
                      </a:r>
                    </a:p>
                  </a:txBody>
                  <a:tcPr marL="68580" marR="68580" marT="0" marB="0" anchor="ctr">
                    <a:solidFill>
                      <a:schemeClr val="bg1"/>
                    </a:solidFill>
                  </a:tcPr>
                </a:tc>
                <a:extLst>
                  <a:ext uri="{0D108BD9-81ED-4DB2-BD59-A6C34878D82A}">
                    <a16:rowId xmlns:a16="http://schemas.microsoft.com/office/drawing/2014/main" xmlns="" val="10004"/>
                  </a:ext>
                </a:extLst>
              </a:tr>
              <a:tr h="1530831">
                <a:tc>
                  <a:txBody>
                    <a:bodyPr/>
                    <a:lstStyle/>
                    <a:p>
                      <a:pPr marL="108000" lvl="0" indent="-457200" algn="just">
                        <a:lnSpc>
                          <a:spcPct val="100000"/>
                        </a:lnSpc>
                        <a:spcAft>
                          <a:spcPts val="0"/>
                        </a:spcAft>
                        <a:buFont typeface="+mj-lt"/>
                        <a:buNone/>
                      </a:pPr>
                      <a:r>
                        <a:rPr lang="en-US" altLang="zh-TW" sz="1200" dirty="0"/>
                        <a:t>3.</a:t>
                      </a:r>
                      <a:r>
                        <a:rPr lang="zh-TW" altLang="en-US" sz="1200" dirty="0"/>
                        <a:t>為獎勵傳統建築保存，所有權人若依原樣完整修復其傳統建築或將可建築之空地仍維持作空地使用者，可</a:t>
                      </a:r>
                      <a:r>
                        <a:rPr lang="zh-TW" altLang="en-US" sz="1200" b="1" u="sng" dirty="0">
                          <a:solidFill>
                            <a:srgbClr val="FF0000"/>
                          </a:solidFill>
                        </a:rPr>
                        <a:t>申請原保存基地面積</a:t>
                      </a:r>
                      <a:r>
                        <a:rPr lang="en-US" altLang="zh-TW" sz="1200" b="1" u="sng" dirty="0">
                          <a:solidFill>
                            <a:srgbClr val="FF0000"/>
                          </a:solidFill>
                        </a:rPr>
                        <a:t>180%</a:t>
                      </a:r>
                      <a:r>
                        <a:rPr lang="zh-TW" altLang="en-US" sz="1200" dirty="0"/>
                        <a:t>建築容積移轉之獎勵，由土地所有權人</a:t>
                      </a:r>
                      <a:r>
                        <a:rPr lang="zh-TW" altLang="en-US" sz="1200" b="1" u="sng" dirty="0">
                          <a:solidFill>
                            <a:srgbClr val="FF0000"/>
                          </a:solidFill>
                        </a:rPr>
                        <a:t>移轉容積至外圍緩衝用地，或移轉至經管理處或金門縣政府核准之其他適當基地建築，其新建建築基地容積率之上限應依照容積接受基地之土地使用管制規定。</a:t>
                      </a:r>
                      <a:endParaRPr lang="zh-TW" sz="1200" b="1" u="sng" dirty="0">
                        <a:solidFill>
                          <a:srgbClr val="FF0000"/>
                        </a:solidFill>
                      </a:endParaRPr>
                    </a:p>
                  </a:txBody>
                  <a:tcPr marL="68580" marR="68580" marT="0" marB="0">
                    <a:solidFill>
                      <a:schemeClr val="bg1"/>
                    </a:solidFill>
                  </a:tcPr>
                </a:tc>
                <a:tc>
                  <a:txBody>
                    <a:bodyPr/>
                    <a:lstStyle/>
                    <a:p>
                      <a:pPr marL="108000" lvl="0" indent="-457200" algn="just">
                        <a:lnSpc>
                          <a:spcPct val="100000"/>
                        </a:lnSpc>
                        <a:spcAft>
                          <a:spcPts val="0"/>
                        </a:spcAft>
                        <a:buFont typeface="+mj-lt"/>
                        <a:buNone/>
                      </a:pPr>
                      <a:r>
                        <a:rPr lang="en-US" altLang="zh-TW" sz="1200" dirty="0"/>
                        <a:t>3.</a:t>
                      </a:r>
                      <a:r>
                        <a:rPr lang="zh-TW" altLang="en-US" sz="1200" dirty="0"/>
                        <a:t>為獎勵傳統建築保存，所有權人若依原樣完整修復其傳統建築或將可建築之空地仍維持作空地使用者，可</a:t>
                      </a:r>
                      <a:r>
                        <a:rPr lang="zh-TW" altLang="en-US" sz="1200" b="1" u="sng" dirty="0">
                          <a:solidFill>
                            <a:srgbClr val="FF0000"/>
                          </a:solidFill>
                        </a:rPr>
                        <a:t>獲得</a:t>
                      </a:r>
                      <a:r>
                        <a:rPr lang="zh-TW" altLang="en-US" sz="1200" dirty="0"/>
                        <a:t>建築容積移轉之獎勵，由土地所有權人</a:t>
                      </a:r>
                      <a:r>
                        <a:rPr lang="zh-TW" altLang="en-US" sz="1200" b="1" u="sng" dirty="0">
                          <a:solidFill>
                            <a:srgbClr val="FF0000"/>
                          </a:solidFill>
                        </a:rPr>
                        <a:t>一次移轉</a:t>
                      </a:r>
                      <a:r>
                        <a:rPr lang="zh-TW" altLang="en-US" sz="1200" b="0" u="sng" dirty="0">
                          <a:solidFill>
                            <a:srgbClr val="FF0000"/>
                          </a:solidFill>
                        </a:rPr>
                        <a:t>至外圍緩衝用地</a:t>
                      </a:r>
                      <a:r>
                        <a:rPr lang="zh-TW" altLang="en-US" sz="1200" b="1" u="sng" dirty="0">
                          <a:solidFill>
                            <a:srgbClr val="FF0000"/>
                          </a:solidFill>
                        </a:rPr>
                        <a:t>內適當基地建築，其新建建築總樓地板面積不得超過原保存基地面積之</a:t>
                      </a:r>
                      <a:r>
                        <a:rPr lang="en-US" sz="1200" b="1" u="sng" dirty="0" smtClean="0">
                          <a:solidFill>
                            <a:srgbClr val="FF0000"/>
                          </a:solidFill>
                        </a:rPr>
                        <a:t>180</a:t>
                      </a:r>
                      <a:r>
                        <a:rPr lang="en-US" altLang="zh-TW" sz="1200" b="1" u="sng" dirty="0" smtClean="0">
                          <a:solidFill>
                            <a:srgbClr val="FF0000"/>
                          </a:solidFill>
                        </a:rPr>
                        <a:t>%</a:t>
                      </a:r>
                      <a:r>
                        <a:rPr lang="zh-TW" altLang="en-US" sz="1200" b="1" u="sng" dirty="0" smtClean="0">
                          <a:solidFill>
                            <a:srgbClr val="FF0000"/>
                          </a:solidFill>
                        </a:rPr>
                        <a:t>。</a:t>
                      </a:r>
                      <a:r>
                        <a:rPr lang="zh-TW" altLang="en-US" sz="1200" b="1" u="sng" dirty="0">
                          <a:solidFill>
                            <a:srgbClr val="FF0000"/>
                          </a:solidFill>
                        </a:rPr>
                        <a:t>前述計算所得之獎勵建築樓地板面積，如未達</a:t>
                      </a:r>
                      <a:r>
                        <a:rPr lang="en-US" sz="1200" b="1" u="sng" dirty="0">
                          <a:solidFill>
                            <a:srgbClr val="FF0000"/>
                          </a:solidFill>
                        </a:rPr>
                        <a:t>165</a:t>
                      </a:r>
                      <a:r>
                        <a:rPr lang="zh-TW" altLang="en-US" sz="1200" b="1" u="sng" dirty="0">
                          <a:solidFill>
                            <a:srgbClr val="FF0000"/>
                          </a:solidFill>
                        </a:rPr>
                        <a:t>平方公尺者得以</a:t>
                      </a:r>
                      <a:r>
                        <a:rPr lang="en-US" sz="1200" b="1" u="sng" dirty="0">
                          <a:solidFill>
                            <a:srgbClr val="FF0000"/>
                          </a:solidFill>
                        </a:rPr>
                        <a:t>165</a:t>
                      </a:r>
                      <a:r>
                        <a:rPr lang="zh-TW" altLang="en-US" sz="1200" b="1" u="sng" dirty="0">
                          <a:solidFill>
                            <a:srgbClr val="FF0000"/>
                          </a:solidFill>
                        </a:rPr>
                        <a:t>平方公尺興建一棟。</a:t>
                      </a:r>
                    </a:p>
                  </a:txBody>
                  <a:tcPr marL="68580" marR="68580" marT="0" marB="0">
                    <a:solidFill>
                      <a:schemeClr val="bg1"/>
                    </a:solidFill>
                  </a:tcPr>
                </a:tc>
                <a:tc>
                  <a:txBody>
                    <a:bodyPr/>
                    <a:lstStyle/>
                    <a:p>
                      <a:pPr marL="228600" lvl="0" indent="-228600">
                        <a:lnSpc>
                          <a:spcPct val="100000"/>
                        </a:lnSpc>
                        <a:spcAft>
                          <a:spcPts val="0"/>
                        </a:spcAft>
                        <a:buFont typeface="+mj-lt"/>
                        <a:buAutoNum type="arabicPeriod"/>
                      </a:pPr>
                      <a:r>
                        <a:rPr lang="zh-TW" sz="1200" dirty="0"/>
                        <a:t>刪除“一次</a:t>
                      </a:r>
                      <a:r>
                        <a:rPr lang="en-US" sz="1200" dirty="0"/>
                        <a:t>”</a:t>
                      </a:r>
                      <a:r>
                        <a:rPr lang="zh-TW" sz="1200" dirty="0"/>
                        <a:t>移轉及新建建築總樓地板面積及獎勵建築樓地板面積未達</a:t>
                      </a:r>
                      <a:r>
                        <a:rPr lang="en-US" sz="1200" dirty="0"/>
                        <a:t>165</a:t>
                      </a:r>
                      <a:r>
                        <a:rPr lang="zh-TW" sz="1200" dirty="0"/>
                        <a:t>平方公尺之規定，其容積移轉之規定回歸中央相關法令。</a:t>
                      </a:r>
                    </a:p>
                    <a:p>
                      <a:pPr marL="228600" lvl="0" indent="-228600">
                        <a:lnSpc>
                          <a:spcPct val="100000"/>
                        </a:lnSpc>
                        <a:spcAft>
                          <a:spcPts val="0"/>
                        </a:spcAft>
                        <a:buFont typeface="+mj-lt"/>
                        <a:buAutoNum type="arabicPeriod"/>
                      </a:pPr>
                      <a:r>
                        <a:rPr lang="zh-TW" sz="1200" dirty="0"/>
                        <a:t>增加容積移轉接受基地之範圍</a:t>
                      </a:r>
                      <a:r>
                        <a:rPr lang="zh-TW" sz="1200" dirty="0" smtClean="0"/>
                        <a:t>。</a:t>
                      </a:r>
                      <a:endParaRPr lang="en-US" altLang="zh-TW" sz="1200" dirty="0" smtClean="0"/>
                    </a:p>
                    <a:p>
                      <a:pPr marL="228600" lvl="0" indent="-228600">
                        <a:lnSpc>
                          <a:spcPct val="100000"/>
                        </a:lnSpc>
                        <a:spcAft>
                          <a:spcPts val="0"/>
                        </a:spcAft>
                        <a:buFont typeface="+mj-lt"/>
                        <a:buAutoNum type="arabicPeriod"/>
                      </a:pPr>
                      <a:r>
                        <a:rPr lang="zh-TW" altLang="en-US" sz="1200" dirty="0" smtClean="0"/>
                        <a:t>外圍緩衝用地內接受基地移入容積以歷史風貌用地或生活發展用地內送出基地面積</a:t>
                      </a:r>
                      <a:r>
                        <a:rPr lang="en-US" altLang="zh-TW" sz="1200" dirty="0" smtClean="0"/>
                        <a:t>180%</a:t>
                      </a:r>
                      <a:r>
                        <a:rPr lang="zh-TW" altLang="en-US" sz="1200" dirty="0" smtClean="0"/>
                        <a:t>容積絕對值計算。</a:t>
                      </a:r>
                      <a:endParaRPr lang="zh-TW" sz="1200" dirty="0"/>
                    </a:p>
                  </a:txBody>
                  <a:tcPr marL="68580" marR="68580" marT="0" marB="0">
                    <a:solidFill>
                      <a:schemeClr val="bg1"/>
                    </a:solidFill>
                  </a:tcPr>
                </a:tc>
                <a:extLst>
                  <a:ext uri="{0D108BD9-81ED-4DB2-BD59-A6C34878D82A}">
                    <a16:rowId xmlns:a16="http://schemas.microsoft.com/office/drawing/2014/main" xmlns="" val="10005"/>
                  </a:ext>
                </a:extLst>
              </a:tr>
              <a:tr h="764275">
                <a:tc>
                  <a:txBody>
                    <a:bodyPr/>
                    <a:lstStyle/>
                    <a:p>
                      <a:pPr marL="108000" lvl="0" indent="-457200" algn="just">
                        <a:lnSpc>
                          <a:spcPct val="100000"/>
                        </a:lnSpc>
                        <a:spcAft>
                          <a:spcPts val="0"/>
                        </a:spcAft>
                        <a:buFont typeface="+mj-lt"/>
                        <a:buNone/>
                      </a:pPr>
                      <a:r>
                        <a:rPr lang="en-US" altLang="zh-TW" sz="1200" b="1" u="sng" dirty="0">
                          <a:solidFill>
                            <a:srgbClr val="FF0000"/>
                          </a:solidFill>
                        </a:rPr>
                        <a:t>4.</a:t>
                      </a:r>
                      <a:r>
                        <a:rPr lang="zh-TW" sz="1200" b="1" u="sng" dirty="0">
                          <a:solidFill>
                            <a:srgbClr val="FF0000"/>
                          </a:solidFill>
                        </a:rPr>
                        <a:t>既有合法現代建築倘有助於整體風貌或地改善，得准予拆除或重建。全棟拆除者，依</a:t>
                      </a:r>
                      <a:r>
                        <a:rPr lang="zh-TW" altLang="en-US" sz="1200" b="1" u="sng" dirty="0">
                          <a:solidFill>
                            <a:srgbClr val="FF0000"/>
                          </a:solidFill>
                        </a:rPr>
                        <a:t>前項</a:t>
                      </a:r>
                      <a:r>
                        <a:rPr lang="zh-TW" sz="1200" b="1" u="sng" dirty="0">
                          <a:solidFill>
                            <a:srgbClr val="FF0000"/>
                          </a:solidFill>
                        </a:rPr>
                        <a:t>之容積移轉規定處理；部分拆除者，其未使用之合法容積未達基地面積</a:t>
                      </a:r>
                      <a:r>
                        <a:rPr lang="en-US" sz="1200" b="1" u="sng" dirty="0">
                          <a:solidFill>
                            <a:srgbClr val="FF0000"/>
                          </a:solidFill>
                        </a:rPr>
                        <a:t>180%</a:t>
                      </a:r>
                      <a:r>
                        <a:rPr lang="zh-TW" sz="1200" b="1" u="sng" dirty="0">
                          <a:solidFill>
                            <a:srgbClr val="FF0000"/>
                          </a:solidFill>
                        </a:rPr>
                        <a:t>之部分，可申請建築容積移轉。</a:t>
                      </a:r>
                    </a:p>
                  </a:txBody>
                  <a:tcPr marL="68580" marR="68580" marT="0" marB="0" anchor="ctr">
                    <a:solidFill>
                      <a:schemeClr val="bg1"/>
                    </a:solidFill>
                  </a:tcPr>
                </a:tc>
                <a:tc>
                  <a:txBody>
                    <a:bodyPr/>
                    <a:lstStyle/>
                    <a:p>
                      <a:r>
                        <a:rPr lang="zh-TW" altLang="en-US" sz="1200" b="1" u="sng" dirty="0">
                          <a:solidFill>
                            <a:srgbClr val="FF0000"/>
                          </a:solidFill>
                        </a:rPr>
                        <a:t> </a:t>
                      </a:r>
                      <a:r>
                        <a:rPr lang="en-US" altLang="zh-TW" sz="1200" b="1" u="sng" dirty="0">
                          <a:solidFill>
                            <a:srgbClr val="FF0000"/>
                          </a:solidFill>
                        </a:rPr>
                        <a:t>(</a:t>
                      </a:r>
                      <a:r>
                        <a:rPr lang="zh-TW" altLang="en-US" sz="1200" b="1" u="sng" dirty="0">
                          <a:solidFill>
                            <a:srgbClr val="FF0000"/>
                          </a:solidFill>
                        </a:rPr>
                        <a:t>無</a:t>
                      </a:r>
                      <a:r>
                        <a:rPr lang="en-US" altLang="zh-TW" sz="1200" b="1" u="sng" dirty="0">
                          <a:solidFill>
                            <a:srgbClr val="FF0000"/>
                          </a:solidFill>
                        </a:rPr>
                        <a:t>)</a:t>
                      </a:r>
                      <a:endParaRPr lang="en-US" sz="1200" b="1" u="sng" dirty="0">
                        <a:solidFill>
                          <a:srgbClr val="FF0000"/>
                        </a:solidFill>
                      </a:endParaRPr>
                    </a:p>
                  </a:txBody>
                  <a:tcPr marL="68580" marR="68580" marT="0" marB="0" anchor="ctr">
                    <a:solidFill>
                      <a:schemeClr val="bg1"/>
                    </a:solidFill>
                  </a:tcPr>
                </a:tc>
                <a:tc>
                  <a:txBody>
                    <a:bodyPr/>
                    <a:lstStyle/>
                    <a:p>
                      <a:pPr marL="0" indent="0">
                        <a:lnSpc>
                          <a:spcPct val="100000"/>
                        </a:lnSpc>
                        <a:spcAft>
                          <a:spcPts val="0"/>
                        </a:spcAft>
                      </a:pPr>
                      <a:r>
                        <a:rPr lang="zh-TW" sz="1200" dirty="0"/>
                        <a:t>為維護歷史風貌用地聚落之整體風貌，鼓勵既有合法現代建築拆除或重建，給予容積移轉之機制。</a:t>
                      </a:r>
                    </a:p>
                  </a:txBody>
                  <a:tcPr marL="68580" marR="68580" marT="0" marB="0" anchor="ctr">
                    <a:solidFill>
                      <a:schemeClr val="bg1"/>
                    </a:solidFill>
                  </a:tcPr>
                </a:tc>
                <a:extLst>
                  <a:ext uri="{0D108BD9-81ED-4DB2-BD59-A6C34878D82A}">
                    <a16:rowId xmlns:a16="http://schemas.microsoft.com/office/drawing/2014/main" xmlns="" val="10006"/>
                  </a:ext>
                </a:extLst>
              </a:tr>
              <a:tr h="604786">
                <a:tc>
                  <a:txBody>
                    <a:bodyPr/>
                    <a:lstStyle/>
                    <a:p>
                      <a:pPr marL="108000" lvl="0" indent="-457200">
                        <a:lnSpc>
                          <a:spcPct val="100000"/>
                        </a:lnSpc>
                        <a:spcAft>
                          <a:spcPts val="0"/>
                        </a:spcAft>
                        <a:buFont typeface="+mj-lt"/>
                        <a:buNone/>
                      </a:pPr>
                      <a:r>
                        <a:rPr lang="en-US" altLang="zh-TW" sz="1200" b="1" u="sng" dirty="0">
                          <a:solidFill>
                            <a:srgbClr val="FF0000"/>
                          </a:solidFill>
                        </a:rPr>
                        <a:t>5</a:t>
                      </a:r>
                      <a:r>
                        <a:rPr lang="en-US" altLang="zh-TW" sz="1200" b="0" u="none" dirty="0">
                          <a:solidFill>
                            <a:schemeClr val="tx1"/>
                          </a:solidFill>
                        </a:rPr>
                        <a:t>.</a:t>
                      </a:r>
                      <a:r>
                        <a:rPr lang="zh-TW" sz="1200" b="0" u="none" dirty="0">
                          <a:solidFill>
                            <a:schemeClr val="tx1"/>
                          </a:solidFill>
                        </a:rPr>
                        <a:t>前述建築許可，</a:t>
                      </a:r>
                      <a:r>
                        <a:rPr lang="zh-TW" sz="1200" dirty="0"/>
                        <a:t>管理處</a:t>
                      </a:r>
                      <a:r>
                        <a:rPr lang="zh-TW" altLang="en-US" sz="1200" b="1" u="sng" dirty="0">
                          <a:solidFill>
                            <a:srgbClr val="FF0000"/>
                          </a:solidFill>
                        </a:rPr>
                        <a:t>應</a:t>
                      </a:r>
                      <a:r>
                        <a:rPr lang="zh-TW" sz="1200" dirty="0"/>
                        <a:t>提請「金門國家公園傳統聚落建築審議諮詢委員會」審查。</a:t>
                      </a:r>
                    </a:p>
                  </a:txBody>
                  <a:tcPr marL="68580" marR="68580" marT="0" marB="0" anchor="ctr">
                    <a:solidFill>
                      <a:schemeClr val="bg1"/>
                    </a:solidFill>
                  </a:tcPr>
                </a:tc>
                <a:tc>
                  <a:txBody>
                    <a:bodyPr/>
                    <a:lstStyle/>
                    <a:p>
                      <a:pPr marL="108000" lvl="0" indent="-457200" algn="just">
                        <a:lnSpc>
                          <a:spcPct val="100000"/>
                        </a:lnSpc>
                        <a:spcAft>
                          <a:spcPts val="0"/>
                        </a:spcAft>
                        <a:buFont typeface="+mj-lt"/>
                        <a:buNone/>
                      </a:pPr>
                      <a:r>
                        <a:rPr lang="en-US" altLang="zh-TW" sz="1200" b="1" u="sng" dirty="0">
                          <a:solidFill>
                            <a:srgbClr val="FF0000"/>
                          </a:solidFill>
                        </a:rPr>
                        <a:t>4</a:t>
                      </a:r>
                      <a:r>
                        <a:rPr lang="en-US" altLang="zh-TW" sz="1200" b="0" u="none" dirty="0">
                          <a:solidFill>
                            <a:schemeClr val="tx1"/>
                          </a:solidFill>
                        </a:rPr>
                        <a:t>.</a:t>
                      </a:r>
                      <a:r>
                        <a:rPr lang="zh-TW" sz="1200" b="0" u="none" dirty="0">
                          <a:solidFill>
                            <a:schemeClr val="tx1"/>
                          </a:solidFill>
                        </a:rPr>
                        <a:t>前述建築</a:t>
                      </a:r>
                      <a:r>
                        <a:rPr lang="zh-TW" altLang="en-US" sz="1200" b="0" u="none" dirty="0">
                          <a:solidFill>
                            <a:schemeClr val="tx1"/>
                          </a:solidFill>
                        </a:rPr>
                        <a:t>許可</a:t>
                      </a:r>
                      <a:r>
                        <a:rPr lang="zh-TW" sz="1200" b="0" u="none" dirty="0">
                          <a:solidFill>
                            <a:schemeClr val="tx1"/>
                          </a:solidFill>
                        </a:rPr>
                        <a:t>，</a:t>
                      </a:r>
                      <a:r>
                        <a:rPr lang="zh-TW" altLang="en-US" sz="1200" b="1" u="sng" dirty="0">
                          <a:solidFill>
                            <a:srgbClr val="FF0000"/>
                          </a:solidFill>
                        </a:rPr>
                        <a:t>必要時</a:t>
                      </a:r>
                      <a:r>
                        <a:rPr lang="zh-TW" sz="1200" dirty="0"/>
                        <a:t>管理處</a:t>
                      </a:r>
                      <a:r>
                        <a:rPr lang="zh-TW" sz="1200" b="1" u="sng" dirty="0">
                          <a:solidFill>
                            <a:srgbClr val="FF0000"/>
                          </a:solidFill>
                        </a:rPr>
                        <a:t>得</a:t>
                      </a:r>
                      <a:r>
                        <a:rPr lang="zh-TW" sz="1200" dirty="0"/>
                        <a:t>提請「金門國家公園傳統聚落建築審議諮詢委員會」審查。</a:t>
                      </a:r>
                    </a:p>
                  </a:txBody>
                  <a:tcPr marL="68580" marR="68580" marT="0" marB="0" anchor="ctr">
                    <a:solidFill>
                      <a:schemeClr val="bg1"/>
                    </a:solidFill>
                  </a:tcPr>
                </a:tc>
                <a:tc>
                  <a:txBody>
                    <a:bodyPr/>
                    <a:lstStyle/>
                    <a:p>
                      <a:pPr marL="228600" indent="-228600">
                        <a:lnSpc>
                          <a:spcPct val="100000"/>
                        </a:lnSpc>
                        <a:spcAft>
                          <a:spcPts val="0"/>
                        </a:spcAft>
                        <a:buFont typeface="+mj-lt"/>
                        <a:buAutoNum type="arabicPeriod"/>
                      </a:pPr>
                      <a:r>
                        <a:rPr lang="zh-TW" altLang="en-US" sz="1200" dirty="0" smtClean="0"/>
                        <a:t>修正</a:t>
                      </a:r>
                      <a:r>
                        <a:rPr lang="zh-TW" altLang="en-US" sz="1200" dirty="0"/>
                        <a:t>條文項次。</a:t>
                      </a:r>
                    </a:p>
                    <a:p>
                      <a:pPr marL="228600" indent="-228600">
                        <a:lnSpc>
                          <a:spcPct val="100000"/>
                        </a:lnSpc>
                        <a:spcAft>
                          <a:spcPts val="0"/>
                        </a:spcAft>
                        <a:buFont typeface="+mj-lt"/>
                        <a:buAutoNum type="arabicPeriod"/>
                      </a:pPr>
                      <a:r>
                        <a:rPr lang="zh-TW" altLang="en-US" sz="1200" dirty="0" smtClean="0"/>
                        <a:t>歷史</a:t>
                      </a:r>
                      <a:r>
                        <a:rPr lang="zh-TW" altLang="en-US" sz="1200" dirty="0"/>
                        <a:t>風貌用地之劃設目的係為保存及維護傳統建築及地景文化，故區內建築物建造行為均需經由管理處提請「金門國家公園傳統聚落建築審議諮詢會」審查，故修正歷史風貌用地之建築許可審查時機。</a:t>
                      </a:r>
                    </a:p>
                  </a:txBody>
                  <a:tcPr marL="68580" marR="68580" marT="0" marB="0" anchor="ctr">
                    <a:solidFill>
                      <a:schemeClr val="bg1"/>
                    </a:solidFill>
                  </a:tcPr>
                </a:tc>
                <a:extLst>
                  <a:ext uri="{0D108BD9-81ED-4DB2-BD59-A6C34878D82A}">
                    <a16:rowId xmlns:a16="http://schemas.microsoft.com/office/drawing/2014/main" xmlns="" val="10007"/>
                  </a:ext>
                </a:extLst>
              </a:tr>
            </a:tbl>
          </a:graphicData>
        </a:graphic>
      </p:graphicFrame>
      <p:sp>
        <p:nvSpPr>
          <p:cNvPr id="6" name="投影片編號版面配置區 5"/>
          <p:cNvSpPr>
            <a:spLocks noGrp="1"/>
          </p:cNvSpPr>
          <p:nvPr>
            <p:ph type="sldNum" sz="quarter" idx="12"/>
          </p:nvPr>
        </p:nvSpPr>
        <p:spPr/>
        <p:txBody>
          <a:bodyPr/>
          <a:lstStyle/>
          <a:p>
            <a:fld id="{68EFFDF8-DB98-478C-83A9-5561949AAA15}" type="slidenum">
              <a:rPr lang="en-US" altLang="zh-TW" smtClean="0">
                <a:solidFill>
                  <a:schemeClr val="tx1"/>
                </a:solidFill>
              </a:rPr>
              <a:pPr/>
              <a:t>19</a:t>
            </a:fld>
            <a:endParaRPr lang="en-US" altLang="zh-TW" dirty="0">
              <a:solidFill>
                <a:schemeClr val="tx1"/>
              </a:solidFill>
            </a:endParaRPr>
          </a:p>
        </p:txBody>
      </p:sp>
    </p:spTree>
    <p:extLst>
      <p:ext uri="{BB962C8B-B14F-4D97-AF65-F5344CB8AC3E}">
        <p14:creationId xmlns:p14="http://schemas.microsoft.com/office/powerpoint/2010/main" val="4059388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68EFFDF8-DB98-478C-83A9-5561949AAA15}" type="slidenum">
              <a:rPr lang="en-US" altLang="zh-TW" smtClean="0"/>
              <a:pPr/>
              <a:t>2</a:t>
            </a:fld>
            <a:endParaRPr lang="en-US" altLang="zh-TW" dirty="0"/>
          </a:p>
        </p:txBody>
      </p:sp>
      <p:sp>
        <p:nvSpPr>
          <p:cNvPr id="3" name="標題 2"/>
          <p:cNvSpPr txBox="1">
            <a:spLocks/>
          </p:cNvSpPr>
          <p:nvPr/>
        </p:nvSpPr>
        <p:spPr>
          <a:xfrm>
            <a:off x="151376" y="73435"/>
            <a:ext cx="7886700"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smtClean="0"/>
              <a:t>主要計畫及細部計畫歷程</a:t>
            </a:r>
            <a:endParaRPr lang="zh-TW" altLang="en-US" dirty="0"/>
          </a:p>
        </p:txBody>
      </p:sp>
      <p:grpSp>
        <p:nvGrpSpPr>
          <p:cNvPr id="4" name="群組 3"/>
          <p:cNvGrpSpPr/>
          <p:nvPr/>
        </p:nvGrpSpPr>
        <p:grpSpPr>
          <a:xfrm>
            <a:off x="176274" y="1077405"/>
            <a:ext cx="8777226" cy="486790"/>
            <a:chOff x="375752" y="243502"/>
            <a:chExt cx="8460696" cy="486790"/>
          </a:xfrm>
        </p:grpSpPr>
        <p:sp>
          <p:nvSpPr>
            <p:cNvPr id="6" name="矩形 5"/>
            <p:cNvSpPr/>
            <p:nvPr/>
          </p:nvSpPr>
          <p:spPr>
            <a:xfrm>
              <a:off x="375752" y="243502"/>
              <a:ext cx="8460696" cy="486790"/>
            </a:xfrm>
            <a:prstGeom prst="rect">
              <a:avLst/>
            </a:prstGeom>
            <a:gradFill flip="none" rotWithShape="1">
              <a:gsLst>
                <a:gs pos="0">
                  <a:schemeClr val="accent1">
                    <a:lumMod val="5000"/>
                    <a:lumOff val="95000"/>
                  </a:schemeClr>
                </a:gs>
                <a:gs pos="9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p:spPr>
          <p:style>
            <a:lnRef idx="2">
              <a:schemeClr val="lt1">
                <a:hueOff val="0"/>
                <a:satOff val="0"/>
                <a:lumOff val="0"/>
                <a:alphaOff val="0"/>
              </a:schemeClr>
            </a:lnRef>
            <a:fillRef idx="1">
              <a:scrgbClr r="0" g="0" b="0"/>
            </a:fillRef>
            <a:effectRef idx="0">
              <a:schemeClr val="accent1">
                <a:alpha val="90000"/>
                <a:hueOff val="0"/>
                <a:satOff val="0"/>
                <a:lumOff val="0"/>
                <a:alphaOff val="0"/>
              </a:schemeClr>
            </a:effectRef>
            <a:fontRef idx="minor">
              <a:schemeClr val="lt1"/>
            </a:fontRef>
          </p:style>
        </p:sp>
        <p:sp>
          <p:nvSpPr>
            <p:cNvPr id="7" name="矩形 6"/>
            <p:cNvSpPr/>
            <p:nvPr/>
          </p:nvSpPr>
          <p:spPr>
            <a:xfrm>
              <a:off x="375752" y="243502"/>
              <a:ext cx="8460696" cy="486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390" tIns="45720" rIns="45720" bIns="45720" numCol="1" spcCol="1270" anchor="ctr" anchorCtr="0">
              <a:noAutofit/>
            </a:bodyPr>
            <a:lstStyle/>
            <a:p>
              <a:pPr lvl="0" algn="l" defTabSz="800100">
                <a:lnSpc>
                  <a:spcPct val="90000"/>
                </a:lnSpc>
                <a:spcBef>
                  <a:spcPct val="0"/>
                </a:spcBef>
                <a:spcAft>
                  <a:spcPct val="35000"/>
                </a:spcAft>
              </a:pPr>
              <a:r>
                <a:rPr kumimoji="1" lang="en-US" altLang="zh-TW" sz="2200" b="1" dirty="0" smtClean="0">
                  <a:solidFill>
                    <a:schemeClr val="tx1"/>
                  </a:solidFill>
                  <a:latin typeface="微軟正黑體" pitchFamily="34" charset="-120"/>
                  <a:ea typeface="微軟正黑體" pitchFamily="34" charset="-120"/>
                  <a:cs typeface="Times New Roman" pitchFamily="18" charset="0"/>
                </a:rPr>
                <a:t>84</a:t>
              </a:r>
              <a:r>
                <a:rPr kumimoji="1" lang="zh-TW" altLang="en-US" sz="22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年</a:t>
              </a:r>
              <a:r>
                <a:rPr kumimoji="1" lang="en-US" altLang="zh-TW" sz="22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10</a:t>
              </a:r>
              <a:r>
                <a:rPr kumimoji="1" lang="zh-TW" altLang="en-US" sz="22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月</a:t>
              </a:r>
              <a:r>
                <a:rPr kumimoji="1" lang="en-US" altLang="zh-TW" sz="22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18</a:t>
              </a:r>
              <a:r>
                <a:rPr kumimoji="1" lang="zh-TW" altLang="en-US" sz="22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日公告實施金門國家公園計畫</a:t>
              </a:r>
              <a:endParaRPr lang="zh-TW" altLang="en-US" sz="2200" b="1" kern="1200" dirty="0">
                <a:solidFill>
                  <a:schemeClr val="tx1"/>
                </a:solidFill>
                <a:latin typeface="微軟正黑體" pitchFamily="34" charset="-120"/>
                <a:ea typeface="微軟正黑體" pitchFamily="34" charset="-120"/>
              </a:endParaRPr>
            </a:p>
          </p:txBody>
        </p:sp>
      </p:grpSp>
      <p:grpSp>
        <p:nvGrpSpPr>
          <p:cNvPr id="8" name="群組 7"/>
          <p:cNvGrpSpPr/>
          <p:nvPr/>
        </p:nvGrpSpPr>
        <p:grpSpPr>
          <a:xfrm>
            <a:off x="176274" y="1661605"/>
            <a:ext cx="8777226" cy="486790"/>
            <a:chOff x="375752" y="243502"/>
            <a:chExt cx="8460696" cy="486790"/>
          </a:xfrm>
        </p:grpSpPr>
        <p:sp>
          <p:nvSpPr>
            <p:cNvPr id="9" name="矩形 8"/>
            <p:cNvSpPr/>
            <p:nvPr/>
          </p:nvSpPr>
          <p:spPr>
            <a:xfrm>
              <a:off x="375752" y="243502"/>
              <a:ext cx="8460696" cy="486790"/>
            </a:xfrm>
            <a:prstGeom prst="rect">
              <a:avLst/>
            </a:prstGeom>
            <a:gradFill flip="none" rotWithShape="1">
              <a:gsLst>
                <a:gs pos="0">
                  <a:schemeClr val="accent1">
                    <a:lumMod val="5000"/>
                    <a:lumOff val="95000"/>
                  </a:schemeClr>
                </a:gs>
                <a:gs pos="9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p:spPr>
          <p:style>
            <a:lnRef idx="2">
              <a:schemeClr val="lt1">
                <a:hueOff val="0"/>
                <a:satOff val="0"/>
                <a:lumOff val="0"/>
                <a:alphaOff val="0"/>
              </a:schemeClr>
            </a:lnRef>
            <a:fillRef idx="1">
              <a:scrgbClr r="0" g="0" b="0"/>
            </a:fillRef>
            <a:effectRef idx="0">
              <a:schemeClr val="accent1">
                <a:alpha val="90000"/>
                <a:hueOff val="0"/>
                <a:satOff val="0"/>
                <a:lumOff val="0"/>
                <a:alphaOff val="0"/>
              </a:schemeClr>
            </a:effectRef>
            <a:fontRef idx="minor">
              <a:schemeClr val="lt1"/>
            </a:fontRef>
          </p:style>
        </p:sp>
        <p:sp>
          <p:nvSpPr>
            <p:cNvPr id="10" name="矩形 9"/>
            <p:cNvSpPr/>
            <p:nvPr/>
          </p:nvSpPr>
          <p:spPr>
            <a:xfrm>
              <a:off x="375752" y="243502"/>
              <a:ext cx="8460696" cy="486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390" tIns="45720" rIns="45720" bIns="45720" numCol="1" spcCol="1270" anchor="ctr" anchorCtr="0">
              <a:noAutofit/>
            </a:bodyPr>
            <a:lstStyle/>
            <a:p>
              <a:pPr lvl="0" algn="l" defTabSz="800100">
                <a:lnSpc>
                  <a:spcPct val="90000"/>
                </a:lnSpc>
                <a:spcBef>
                  <a:spcPct val="0"/>
                </a:spcBef>
                <a:spcAft>
                  <a:spcPct val="35000"/>
                </a:spcAft>
              </a:pPr>
              <a:r>
                <a:rPr kumimoji="1" lang="en-US" altLang="zh-TW" sz="2200" b="1" dirty="0" smtClean="0">
                  <a:solidFill>
                    <a:schemeClr val="tx1"/>
                  </a:solidFill>
                  <a:latin typeface="微軟正黑體" pitchFamily="34" charset="-120"/>
                  <a:ea typeface="微軟正黑體" pitchFamily="34" charset="-120"/>
                  <a:cs typeface="Times New Roman" pitchFamily="18" charset="0"/>
                </a:rPr>
                <a:t>92</a:t>
              </a:r>
              <a:r>
                <a:rPr kumimoji="1" lang="zh-TW" altLang="en-US" sz="22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年</a:t>
              </a:r>
              <a:r>
                <a:rPr kumimoji="1" lang="en-US" altLang="zh-TW" sz="22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10</a:t>
              </a:r>
              <a:r>
                <a:rPr kumimoji="1" lang="zh-TW" altLang="en-US" sz="22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月</a:t>
              </a:r>
              <a:r>
                <a:rPr kumimoji="1" lang="en-US" altLang="zh-TW" sz="22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18</a:t>
              </a:r>
              <a:r>
                <a:rPr kumimoji="1" lang="zh-TW" altLang="en-US" sz="22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日公告實施金門國家公園計畫（第一次通盤檢討）</a:t>
              </a:r>
              <a:endParaRPr lang="zh-TW" altLang="en-US" sz="2200" b="1" kern="1200" dirty="0">
                <a:solidFill>
                  <a:schemeClr val="tx1"/>
                </a:solidFill>
                <a:latin typeface="微軟正黑體" pitchFamily="34" charset="-120"/>
                <a:ea typeface="微軟正黑體" pitchFamily="34" charset="-120"/>
              </a:endParaRPr>
            </a:p>
          </p:txBody>
        </p:sp>
      </p:grpSp>
      <p:grpSp>
        <p:nvGrpSpPr>
          <p:cNvPr id="12" name="群組 11"/>
          <p:cNvGrpSpPr/>
          <p:nvPr/>
        </p:nvGrpSpPr>
        <p:grpSpPr>
          <a:xfrm>
            <a:off x="188974" y="2233105"/>
            <a:ext cx="8777226" cy="486790"/>
            <a:chOff x="375752" y="243502"/>
            <a:chExt cx="8460696" cy="486790"/>
          </a:xfrm>
        </p:grpSpPr>
        <p:sp>
          <p:nvSpPr>
            <p:cNvPr id="13" name="矩形 12"/>
            <p:cNvSpPr/>
            <p:nvPr/>
          </p:nvSpPr>
          <p:spPr>
            <a:xfrm>
              <a:off x="375752" y="243502"/>
              <a:ext cx="8460696" cy="486790"/>
            </a:xfrm>
            <a:prstGeom prst="rect">
              <a:avLst/>
            </a:prstGeom>
            <a:gradFill flip="none" rotWithShape="1">
              <a:gsLst>
                <a:gs pos="0">
                  <a:schemeClr val="accent1">
                    <a:lumMod val="5000"/>
                    <a:lumOff val="95000"/>
                  </a:schemeClr>
                </a:gs>
                <a:gs pos="9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p:spPr>
          <p:style>
            <a:lnRef idx="2">
              <a:schemeClr val="lt1">
                <a:hueOff val="0"/>
                <a:satOff val="0"/>
                <a:lumOff val="0"/>
                <a:alphaOff val="0"/>
              </a:schemeClr>
            </a:lnRef>
            <a:fillRef idx="1">
              <a:scrgbClr r="0" g="0" b="0"/>
            </a:fillRef>
            <a:effectRef idx="0">
              <a:schemeClr val="accent1">
                <a:alpha val="90000"/>
                <a:hueOff val="0"/>
                <a:satOff val="0"/>
                <a:lumOff val="0"/>
                <a:alphaOff val="0"/>
              </a:schemeClr>
            </a:effectRef>
            <a:fontRef idx="minor">
              <a:schemeClr val="lt1"/>
            </a:fontRef>
          </p:style>
        </p:sp>
        <p:sp>
          <p:nvSpPr>
            <p:cNvPr id="14" name="矩形 13"/>
            <p:cNvSpPr/>
            <p:nvPr/>
          </p:nvSpPr>
          <p:spPr>
            <a:xfrm>
              <a:off x="375752" y="243502"/>
              <a:ext cx="8460696" cy="486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390" tIns="45720" rIns="45720" bIns="45720" numCol="1" spcCol="1270" anchor="ctr" anchorCtr="0">
              <a:noAutofit/>
            </a:bodyPr>
            <a:lstStyle/>
            <a:p>
              <a:pPr lvl="0" algn="l" defTabSz="800100">
                <a:lnSpc>
                  <a:spcPct val="90000"/>
                </a:lnSpc>
                <a:spcBef>
                  <a:spcPct val="0"/>
                </a:spcBef>
                <a:spcAft>
                  <a:spcPct val="35000"/>
                </a:spcAft>
              </a:pPr>
              <a:r>
                <a:rPr kumimoji="1" lang="en-US" altLang="zh-TW" sz="22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95</a:t>
              </a:r>
              <a:r>
                <a:rPr kumimoji="1" lang="zh-TW" altLang="en-US" sz="22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年</a:t>
              </a:r>
              <a:r>
                <a:rPr kumimoji="1" lang="en-US" altLang="zh-TW" sz="22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10</a:t>
              </a:r>
              <a:r>
                <a:rPr kumimoji="1" lang="zh-TW" altLang="en-US" sz="22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月</a:t>
              </a:r>
              <a:r>
                <a:rPr kumimoji="1" lang="en-US" altLang="zh-TW" sz="22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18</a:t>
              </a:r>
              <a:r>
                <a:rPr kumimoji="1" lang="zh-TW" altLang="en-US" sz="22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日公告實施金門國家公園第一類一般管制區細部計畫</a:t>
              </a:r>
              <a:endParaRPr lang="zh-TW" altLang="en-US" sz="2200" b="1" kern="1200" dirty="0">
                <a:solidFill>
                  <a:srgbClr val="FF0000"/>
                </a:solidFill>
                <a:latin typeface="微軟正黑體" pitchFamily="34" charset="-120"/>
                <a:ea typeface="微軟正黑體" pitchFamily="34" charset="-120"/>
              </a:endParaRPr>
            </a:p>
          </p:txBody>
        </p:sp>
      </p:grpSp>
      <p:grpSp>
        <p:nvGrpSpPr>
          <p:cNvPr id="16" name="群組 15"/>
          <p:cNvGrpSpPr/>
          <p:nvPr/>
        </p:nvGrpSpPr>
        <p:grpSpPr>
          <a:xfrm>
            <a:off x="188974" y="2830005"/>
            <a:ext cx="8777226" cy="486790"/>
            <a:chOff x="375752" y="243502"/>
            <a:chExt cx="8460696" cy="486790"/>
          </a:xfrm>
        </p:grpSpPr>
        <p:sp>
          <p:nvSpPr>
            <p:cNvPr id="17" name="矩形 16"/>
            <p:cNvSpPr/>
            <p:nvPr/>
          </p:nvSpPr>
          <p:spPr>
            <a:xfrm>
              <a:off x="375752" y="243502"/>
              <a:ext cx="8460696" cy="486790"/>
            </a:xfrm>
            <a:prstGeom prst="rect">
              <a:avLst/>
            </a:prstGeom>
            <a:gradFill flip="none" rotWithShape="1">
              <a:gsLst>
                <a:gs pos="0">
                  <a:schemeClr val="accent1">
                    <a:lumMod val="5000"/>
                    <a:lumOff val="95000"/>
                  </a:schemeClr>
                </a:gs>
                <a:gs pos="9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p:spPr>
          <p:style>
            <a:lnRef idx="2">
              <a:schemeClr val="lt1">
                <a:hueOff val="0"/>
                <a:satOff val="0"/>
                <a:lumOff val="0"/>
                <a:alphaOff val="0"/>
              </a:schemeClr>
            </a:lnRef>
            <a:fillRef idx="1">
              <a:scrgbClr r="0" g="0" b="0"/>
            </a:fillRef>
            <a:effectRef idx="0">
              <a:schemeClr val="accent1">
                <a:alpha val="90000"/>
                <a:hueOff val="0"/>
                <a:satOff val="0"/>
                <a:lumOff val="0"/>
                <a:alphaOff val="0"/>
              </a:schemeClr>
            </a:effectRef>
            <a:fontRef idx="minor">
              <a:schemeClr val="lt1"/>
            </a:fontRef>
          </p:style>
        </p:sp>
        <p:sp>
          <p:nvSpPr>
            <p:cNvPr id="18" name="矩形 17"/>
            <p:cNvSpPr/>
            <p:nvPr/>
          </p:nvSpPr>
          <p:spPr>
            <a:xfrm>
              <a:off x="375752" y="243502"/>
              <a:ext cx="8460696" cy="486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390" tIns="45720" rIns="45720" bIns="45720" numCol="1" spcCol="1270" anchor="ctr" anchorCtr="0">
              <a:noAutofit/>
            </a:bodyPr>
            <a:lstStyle/>
            <a:p>
              <a:pPr lvl="0" algn="l" defTabSz="800100">
                <a:lnSpc>
                  <a:spcPct val="90000"/>
                </a:lnSpc>
                <a:spcBef>
                  <a:spcPct val="0"/>
                </a:spcBef>
                <a:spcAft>
                  <a:spcPct val="35000"/>
                </a:spcAft>
              </a:pPr>
              <a:r>
                <a:rPr kumimoji="1" lang="en-US" altLang="zh-TW" sz="22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101</a:t>
              </a:r>
              <a:r>
                <a:rPr kumimoji="1" lang="zh-TW" altLang="en-US" sz="22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年</a:t>
              </a:r>
              <a:r>
                <a:rPr kumimoji="1" lang="en-US" altLang="zh-TW" sz="22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10</a:t>
              </a:r>
              <a:r>
                <a:rPr kumimoji="1" lang="zh-TW" altLang="en-US" sz="22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月</a:t>
              </a:r>
              <a:r>
                <a:rPr kumimoji="1" lang="en-US" altLang="zh-TW" sz="22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18</a:t>
              </a:r>
              <a:r>
                <a:rPr kumimoji="1" lang="zh-TW" altLang="en-US" sz="22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日公告實施金門國家公園計畫（第二次通盤檢討）</a:t>
              </a:r>
              <a:endParaRPr lang="zh-TW" altLang="en-US" sz="2200" b="1" kern="1200" dirty="0">
                <a:solidFill>
                  <a:schemeClr val="tx1"/>
                </a:solidFill>
                <a:latin typeface="微軟正黑體" pitchFamily="34" charset="-120"/>
                <a:ea typeface="微軟正黑體" pitchFamily="34" charset="-120"/>
              </a:endParaRPr>
            </a:p>
          </p:txBody>
        </p:sp>
      </p:grpSp>
      <p:sp>
        <p:nvSpPr>
          <p:cNvPr id="24" name="矩形 23"/>
          <p:cNvSpPr/>
          <p:nvPr/>
        </p:nvSpPr>
        <p:spPr>
          <a:xfrm>
            <a:off x="0" y="4013200"/>
            <a:ext cx="9144000" cy="3007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0" y="4185727"/>
            <a:ext cx="9144000" cy="30079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6" name="圖片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9257" y="4486516"/>
            <a:ext cx="2261937" cy="1696453"/>
          </a:xfrm>
          <a:prstGeom prst="rect">
            <a:avLst/>
          </a:prstGeom>
        </p:spPr>
      </p:pic>
      <p:sp>
        <p:nvSpPr>
          <p:cNvPr id="27" name="矩形 26"/>
          <p:cNvSpPr/>
          <p:nvPr/>
        </p:nvSpPr>
        <p:spPr>
          <a:xfrm>
            <a:off x="0" y="6182970"/>
            <a:ext cx="9144000" cy="3007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圖片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4170" y="4486514"/>
            <a:ext cx="2261940" cy="1696455"/>
          </a:xfrm>
          <a:prstGeom prst="rect">
            <a:avLst/>
          </a:prstGeom>
        </p:spPr>
      </p:pic>
      <p:pic>
        <p:nvPicPr>
          <p:cNvPr id="29" name="圖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86514"/>
            <a:ext cx="2346280" cy="1696456"/>
          </a:xfrm>
          <a:prstGeom prst="rect">
            <a:avLst/>
          </a:prstGeom>
        </p:spPr>
      </p:pic>
      <p:pic>
        <p:nvPicPr>
          <p:cNvPr id="30" name="圖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110" y="4499234"/>
            <a:ext cx="2267890" cy="1683736"/>
          </a:xfrm>
          <a:prstGeom prst="rect">
            <a:avLst/>
          </a:prstGeom>
        </p:spPr>
      </p:pic>
      <p:sp>
        <p:nvSpPr>
          <p:cNvPr id="31" name="矩形 30"/>
          <p:cNvSpPr/>
          <p:nvPr/>
        </p:nvSpPr>
        <p:spPr>
          <a:xfrm>
            <a:off x="201674" y="3439605"/>
            <a:ext cx="8777226" cy="698590"/>
          </a:xfrm>
          <a:prstGeom prst="rect">
            <a:avLst/>
          </a:prstGeom>
          <a:gradFill flip="none" rotWithShape="1">
            <a:gsLst>
              <a:gs pos="0">
                <a:schemeClr val="accent1">
                  <a:lumMod val="5000"/>
                  <a:lumOff val="95000"/>
                </a:schemeClr>
              </a:gs>
              <a:gs pos="9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p:spPr>
        <p:style>
          <a:lnRef idx="2">
            <a:schemeClr val="lt1">
              <a:hueOff val="0"/>
              <a:satOff val="0"/>
              <a:lumOff val="0"/>
              <a:alphaOff val="0"/>
            </a:schemeClr>
          </a:lnRef>
          <a:fillRef idx="1">
            <a:scrgbClr r="0" g="0" b="0"/>
          </a:fillRef>
          <a:effectRef idx="0">
            <a:schemeClr val="accent1">
              <a:alpha val="90000"/>
              <a:hueOff val="0"/>
              <a:satOff val="0"/>
              <a:lumOff val="0"/>
              <a:alphaOff val="0"/>
            </a:schemeClr>
          </a:effectRef>
          <a:fontRef idx="minor">
            <a:schemeClr val="lt1"/>
          </a:fontRef>
        </p:style>
      </p:sp>
      <p:sp>
        <p:nvSpPr>
          <p:cNvPr id="32" name="矩形 31"/>
          <p:cNvSpPr/>
          <p:nvPr/>
        </p:nvSpPr>
        <p:spPr>
          <a:xfrm>
            <a:off x="187950" y="3551809"/>
            <a:ext cx="8777226" cy="5481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390" tIns="45720" rIns="45720" bIns="45720" numCol="1" spcCol="1270" anchor="ctr" anchorCtr="0">
            <a:noAutofit/>
          </a:bodyPr>
          <a:lstStyle/>
          <a:p>
            <a:pPr defTabSz="800100">
              <a:lnSpc>
                <a:spcPct val="90000"/>
              </a:lnSpc>
              <a:spcBef>
                <a:spcPct val="0"/>
              </a:spcBef>
              <a:spcAft>
                <a:spcPct val="35000"/>
              </a:spcAft>
            </a:pPr>
            <a:r>
              <a:rPr kumimoji="1" lang="en-US" altLang="zh-TW" sz="22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106</a:t>
            </a:r>
            <a:r>
              <a:rPr kumimoji="1" lang="zh-TW" altLang="en-US" sz="22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年</a:t>
            </a:r>
            <a:r>
              <a:rPr kumimoji="1" lang="en-US" altLang="zh-TW" sz="22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11</a:t>
            </a:r>
            <a:r>
              <a:rPr kumimoji="1" lang="zh-TW" altLang="en-US" sz="22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月</a:t>
            </a:r>
            <a:r>
              <a:rPr kumimoji="1" lang="en-US" altLang="zh-TW" sz="22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03</a:t>
            </a:r>
            <a:r>
              <a:rPr kumimoji="1" lang="zh-TW" altLang="en-US" sz="2200" b="1" i="0" u="none" strike="noStrike" kern="1200"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日公告實施金門</a:t>
            </a:r>
            <a:r>
              <a:rPr kumimoji="1" lang="zh-TW" altLang="en-US" sz="2200" b="1" dirty="0">
                <a:solidFill>
                  <a:srgbClr val="FF0000"/>
                </a:solidFill>
                <a:latin typeface="微軟正黑體" pitchFamily="34" charset="-120"/>
                <a:ea typeface="微軟正黑體" pitchFamily="34" charset="-120"/>
                <a:cs typeface="Times New Roman" pitchFamily="18" charset="0"/>
              </a:rPr>
              <a:t>國家公園第一類一般管制區細部</a:t>
            </a:r>
            <a:r>
              <a:rPr kumimoji="1" lang="zh-TW" altLang="en-US" sz="2200" b="1" dirty="0" smtClean="0">
                <a:solidFill>
                  <a:srgbClr val="FF0000"/>
                </a:solidFill>
                <a:latin typeface="微軟正黑體" pitchFamily="34" charset="-120"/>
                <a:ea typeface="微軟正黑體" pitchFamily="34" charset="-120"/>
                <a:cs typeface="Times New Roman" pitchFamily="18" charset="0"/>
              </a:rPr>
              <a:t>計畫</a:t>
            </a:r>
            <a:r>
              <a:rPr lang="en-US" altLang="zh-TW" sz="2200" b="1" dirty="0">
                <a:solidFill>
                  <a:srgbClr val="FF0000"/>
                </a:solidFill>
                <a:latin typeface="微軟正黑體" pitchFamily="34" charset="-120"/>
                <a:ea typeface="微軟正黑體" pitchFamily="34" charset="-120"/>
              </a:rPr>
              <a:t/>
            </a:r>
            <a:br>
              <a:rPr lang="en-US" altLang="zh-TW" sz="2200" b="1" dirty="0">
                <a:solidFill>
                  <a:srgbClr val="FF0000"/>
                </a:solidFill>
                <a:latin typeface="微軟正黑體" pitchFamily="34" charset="-120"/>
                <a:ea typeface="微軟正黑體" pitchFamily="34" charset="-120"/>
              </a:rPr>
            </a:br>
            <a:r>
              <a:rPr lang="zh-TW" altLang="en-US" sz="2200" b="1" dirty="0" smtClean="0">
                <a:solidFill>
                  <a:srgbClr val="FF0000"/>
                </a:solidFill>
                <a:latin typeface="微軟正黑體" pitchFamily="34" charset="-120"/>
                <a:ea typeface="微軟正黑體" pitchFamily="34" charset="-120"/>
              </a:rPr>
              <a:t>                         （第一次通盤檢討）</a:t>
            </a:r>
            <a:endParaRPr lang="zh-TW" altLang="en-US" sz="2200" b="1" dirty="0">
              <a:solidFill>
                <a:srgbClr val="FF0000"/>
              </a:solidFill>
              <a:latin typeface="微軟正黑體" pitchFamily="34" charset="-120"/>
              <a:ea typeface="微軟正黑體" pitchFamily="34"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txBox="1">
            <a:spLocks/>
          </p:cNvSpPr>
          <p:nvPr/>
        </p:nvSpPr>
        <p:spPr>
          <a:xfrm>
            <a:off x="151376" y="73435"/>
            <a:ext cx="7886700"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smtClean="0">
                <a:latin typeface="微軟正黑體" panose="020B0604030504040204" pitchFamily="34" charset="-120"/>
                <a:ea typeface="微軟正黑體" panose="020B0604030504040204" pitchFamily="34" charset="-120"/>
              </a:rPr>
              <a:t>一、</a:t>
            </a:r>
            <a:r>
              <a:rPr lang="zh-TW" altLang="en-US" dirty="0">
                <a:latin typeface="微軟正黑體" panose="020B0604030504040204" pitchFamily="34" charset="-120"/>
                <a:ea typeface="微軟正黑體" panose="020B0604030504040204" pitchFamily="34" charset="-120"/>
              </a:rPr>
              <a:t>土地使用管制要點</a:t>
            </a:r>
            <a:r>
              <a:rPr lang="zh-TW" altLang="en-US" dirty="0" smtClean="0">
                <a:latin typeface="微軟正黑體" panose="020B0604030504040204" pitchFamily="34" charset="-120"/>
                <a:ea typeface="微軟正黑體" panose="020B0604030504040204" pitchFamily="34" charset="-120"/>
              </a:rPr>
              <a:t>變更</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三</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2228143773"/>
              </p:ext>
            </p:extLst>
          </p:nvPr>
        </p:nvGraphicFramePr>
        <p:xfrm>
          <a:off x="72000" y="822915"/>
          <a:ext cx="9000000" cy="5931296"/>
        </p:xfrm>
        <a:graphic>
          <a:graphicData uri="http://schemas.openxmlformats.org/drawingml/2006/table">
            <a:tbl>
              <a:tblPr firstRow="1" firstCol="1" bandRow="1">
                <a:tableStyleId>{5940675A-B579-460E-94D1-54222C63F5DA}</a:tableStyleId>
              </a:tblPr>
              <a:tblGrid>
                <a:gridCol w="3374585">
                  <a:extLst>
                    <a:ext uri="{9D8B030D-6E8A-4147-A177-3AD203B41FA5}">
                      <a16:colId xmlns:a16="http://schemas.microsoft.com/office/drawing/2014/main" xmlns="" val="20000"/>
                    </a:ext>
                  </a:extLst>
                </a:gridCol>
                <a:gridCol w="2785403">
                  <a:extLst>
                    <a:ext uri="{9D8B030D-6E8A-4147-A177-3AD203B41FA5}">
                      <a16:colId xmlns:a16="http://schemas.microsoft.com/office/drawing/2014/main" xmlns="" val="20001"/>
                    </a:ext>
                  </a:extLst>
                </a:gridCol>
                <a:gridCol w="2840012">
                  <a:extLst>
                    <a:ext uri="{9D8B030D-6E8A-4147-A177-3AD203B41FA5}">
                      <a16:colId xmlns:a16="http://schemas.microsoft.com/office/drawing/2014/main" xmlns="" val="20002"/>
                    </a:ext>
                  </a:extLst>
                </a:gridCol>
              </a:tblGrid>
              <a:tr h="205617">
                <a:tc>
                  <a:txBody>
                    <a:bodyPr/>
                    <a:lstStyle/>
                    <a:p>
                      <a:pPr marL="0" indent="0" algn="ctr">
                        <a:lnSpc>
                          <a:spcPct val="100000"/>
                        </a:lnSpc>
                        <a:spcAft>
                          <a:spcPts val="0"/>
                        </a:spcAft>
                      </a:pPr>
                      <a:r>
                        <a:rPr lang="zh-TW" altLang="en-US" sz="1200" b="1" dirty="0">
                          <a:solidFill>
                            <a:schemeClr val="bg1"/>
                          </a:solidFill>
                        </a:rPr>
                        <a:t>修正</a:t>
                      </a:r>
                      <a:r>
                        <a:rPr lang="zh-TW" sz="1200" b="1" dirty="0">
                          <a:solidFill>
                            <a:schemeClr val="bg1"/>
                          </a:solidFill>
                        </a:rPr>
                        <a:t>條文</a:t>
                      </a:r>
                    </a:p>
                  </a:txBody>
                  <a:tcPr marL="29668" marR="29668" marT="0" marB="0" anchor="ctr">
                    <a:solidFill>
                      <a:srgbClr val="0070C0"/>
                    </a:solidFill>
                  </a:tcPr>
                </a:tc>
                <a:tc>
                  <a:txBody>
                    <a:bodyPr/>
                    <a:lstStyle/>
                    <a:p>
                      <a:pPr marL="0" indent="0" algn="ctr">
                        <a:lnSpc>
                          <a:spcPct val="100000"/>
                        </a:lnSpc>
                        <a:spcAft>
                          <a:spcPts val="0"/>
                        </a:spcAft>
                      </a:pPr>
                      <a:r>
                        <a:rPr lang="zh-TW" altLang="en-US" sz="1200" b="1" dirty="0">
                          <a:solidFill>
                            <a:schemeClr val="bg1"/>
                          </a:solidFill>
                        </a:rPr>
                        <a:t>原</a:t>
                      </a:r>
                      <a:r>
                        <a:rPr lang="zh-TW" sz="1200" b="1" dirty="0">
                          <a:solidFill>
                            <a:schemeClr val="bg1"/>
                          </a:solidFill>
                        </a:rPr>
                        <a:t>計畫條文</a:t>
                      </a:r>
                    </a:p>
                  </a:txBody>
                  <a:tcPr marL="29668" marR="29668" marT="0" marB="0" anchor="ctr">
                    <a:solidFill>
                      <a:srgbClr val="0070C0"/>
                    </a:solidFill>
                  </a:tcPr>
                </a:tc>
                <a:tc>
                  <a:txBody>
                    <a:bodyPr/>
                    <a:lstStyle/>
                    <a:p>
                      <a:pPr marL="0" indent="0" algn="ctr">
                        <a:lnSpc>
                          <a:spcPct val="100000"/>
                        </a:lnSpc>
                        <a:spcAft>
                          <a:spcPts val="0"/>
                        </a:spcAft>
                      </a:pPr>
                      <a:r>
                        <a:rPr lang="zh-TW" sz="1200" b="1" dirty="0">
                          <a:solidFill>
                            <a:schemeClr val="bg1"/>
                          </a:solidFill>
                        </a:rPr>
                        <a:t>條文</a:t>
                      </a:r>
                      <a:r>
                        <a:rPr lang="zh-TW" altLang="en-US" sz="1200" b="1" dirty="0">
                          <a:solidFill>
                            <a:schemeClr val="bg1"/>
                          </a:solidFill>
                        </a:rPr>
                        <a:t>修正</a:t>
                      </a:r>
                      <a:r>
                        <a:rPr lang="zh-TW" sz="1200" b="1" dirty="0">
                          <a:solidFill>
                            <a:schemeClr val="bg1"/>
                          </a:solidFill>
                        </a:rPr>
                        <a:t>說明</a:t>
                      </a:r>
                    </a:p>
                  </a:txBody>
                  <a:tcPr marL="29668" marR="29668" marT="0" marB="0" anchor="ctr">
                    <a:solidFill>
                      <a:srgbClr val="0070C0"/>
                    </a:solidFill>
                  </a:tcPr>
                </a:tc>
                <a:extLst>
                  <a:ext uri="{0D108BD9-81ED-4DB2-BD59-A6C34878D82A}">
                    <a16:rowId xmlns:a16="http://schemas.microsoft.com/office/drawing/2014/main" xmlns="" val="10000"/>
                  </a:ext>
                </a:extLst>
              </a:tr>
              <a:tr h="239279">
                <a:tc>
                  <a:txBody>
                    <a:bodyPr/>
                    <a:lstStyle/>
                    <a:p>
                      <a:pPr marL="0" lvl="0" indent="0">
                        <a:lnSpc>
                          <a:spcPct val="100000"/>
                        </a:lnSpc>
                        <a:spcAft>
                          <a:spcPts val="0"/>
                        </a:spcAft>
                        <a:buFont typeface="標楷體" panose="03000509000000000000" pitchFamily="65" charset="-120"/>
                        <a:buNone/>
                      </a:pPr>
                      <a:r>
                        <a:rPr lang="en-US" altLang="zh-TW" sz="1200" b="0" u="none" dirty="0">
                          <a:solidFill>
                            <a:schemeClr val="tx1"/>
                          </a:solidFill>
                        </a:rPr>
                        <a:t>(</a:t>
                      </a:r>
                      <a:r>
                        <a:rPr lang="zh-TW" altLang="en-US" sz="1200" b="0" u="none" dirty="0">
                          <a:solidFill>
                            <a:schemeClr val="tx1"/>
                          </a:solidFill>
                        </a:rPr>
                        <a:t>二</a:t>
                      </a:r>
                      <a:r>
                        <a:rPr lang="en-US" altLang="zh-TW" sz="1200" b="0" u="none" dirty="0">
                          <a:solidFill>
                            <a:schemeClr val="tx1"/>
                          </a:solidFill>
                        </a:rPr>
                        <a:t>)</a:t>
                      </a:r>
                      <a:r>
                        <a:rPr lang="zh-TW" sz="1200" b="0" u="none" dirty="0">
                          <a:solidFill>
                            <a:schemeClr val="tx1"/>
                          </a:solidFill>
                        </a:rPr>
                        <a:t>生活發展用地</a:t>
                      </a:r>
                    </a:p>
                  </a:txBody>
                  <a:tcPr marL="68580" marR="68580" marT="0" marB="0" anchor="ctr">
                    <a:solidFill>
                      <a:schemeClr val="bg1"/>
                    </a:solidFill>
                  </a:tcPr>
                </a:tc>
                <a:tc>
                  <a:txBody>
                    <a:bodyPr/>
                    <a:lstStyle/>
                    <a:p>
                      <a:pPr marL="0" indent="0">
                        <a:lnSpc>
                          <a:spcPct val="100000"/>
                        </a:lnSpc>
                        <a:spcAft>
                          <a:spcPts val="0"/>
                        </a:spcAft>
                      </a:pPr>
                      <a:r>
                        <a:rPr lang="en-US" sz="1200" b="0" u="none" dirty="0">
                          <a:solidFill>
                            <a:schemeClr val="tx1"/>
                          </a:solidFill>
                        </a:rPr>
                        <a:t>(</a:t>
                      </a:r>
                      <a:r>
                        <a:rPr lang="zh-TW" sz="1200" b="0" u="none" dirty="0">
                          <a:solidFill>
                            <a:schemeClr val="tx1"/>
                          </a:solidFill>
                        </a:rPr>
                        <a:t>二</a:t>
                      </a:r>
                      <a:r>
                        <a:rPr lang="en-US" sz="1200" b="0" u="none" dirty="0">
                          <a:solidFill>
                            <a:schemeClr val="tx1"/>
                          </a:solidFill>
                        </a:rPr>
                        <a:t>)</a:t>
                      </a:r>
                      <a:r>
                        <a:rPr lang="zh-TW" sz="1200" b="0" u="none" dirty="0">
                          <a:solidFill>
                            <a:schemeClr val="tx1"/>
                          </a:solidFill>
                        </a:rPr>
                        <a:t>生活發展用地</a:t>
                      </a:r>
                    </a:p>
                  </a:txBody>
                  <a:tcPr marL="68580" marR="68580" marT="0" marB="0" anchor="ctr">
                    <a:solidFill>
                      <a:schemeClr val="bg1"/>
                    </a:solidFill>
                  </a:tcPr>
                </a:tc>
                <a:tc>
                  <a:txBody>
                    <a:bodyPr/>
                    <a:lstStyle/>
                    <a:p>
                      <a:pPr marL="0" indent="0">
                        <a:lnSpc>
                          <a:spcPct val="100000"/>
                        </a:lnSpc>
                        <a:spcAft>
                          <a:spcPts val="0"/>
                        </a:spcAft>
                      </a:pPr>
                      <a:r>
                        <a:rPr lang="zh-TW" altLang="en-US" sz="1200" b="0" u="none" dirty="0">
                          <a:solidFill>
                            <a:schemeClr val="tx1"/>
                          </a:solidFill>
                        </a:rPr>
                        <a:t>維持原條文</a:t>
                      </a:r>
                      <a:r>
                        <a:rPr lang="zh-TW" sz="1200" b="0" u="none" dirty="0">
                          <a:solidFill>
                            <a:schemeClr val="tx1"/>
                          </a:solidFill>
                        </a:rPr>
                        <a:t>。</a:t>
                      </a:r>
                    </a:p>
                  </a:txBody>
                  <a:tcPr marL="68580" marR="68580" marT="0" marB="0">
                    <a:solidFill>
                      <a:schemeClr val="bg1"/>
                    </a:solidFill>
                  </a:tcPr>
                </a:tc>
                <a:extLst>
                  <a:ext uri="{0D108BD9-81ED-4DB2-BD59-A6C34878D82A}">
                    <a16:rowId xmlns:a16="http://schemas.microsoft.com/office/drawing/2014/main" xmlns="" val="10001"/>
                  </a:ext>
                </a:extLst>
              </a:tr>
              <a:tr h="0">
                <a:tc>
                  <a:txBody>
                    <a:bodyPr/>
                    <a:lstStyle/>
                    <a:p>
                      <a:pPr marL="108000" lvl="0" indent="-457200">
                        <a:lnSpc>
                          <a:spcPct val="100000"/>
                        </a:lnSpc>
                        <a:spcAft>
                          <a:spcPts val="0"/>
                        </a:spcAft>
                        <a:buFont typeface="+mj-lt"/>
                        <a:buNone/>
                      </a:pPr>
                      <a:r>
                        <a:rPr lang="en-US" altLang="zh-TW" sz="1200" b="0" u="none" dirty="0">
                          <a:solidFill>
                            <a:schemeClr val="tx1"/>
                          </a:solidFill>
                        </a:rPr>
                        <a:t>1.</a:t>
                      </a:r>
                      <a:r>
                        <a:rPr lang="zh-TW" sz="1200" b="0" u="none" dirty="0">
                          <a:solidFill>
                            <a:schemeClr val="tx1"/>
                          </a:solidFill>
                        </a:rPr>
                        <a:t>原有</a:t>
                      </a:r>
                      <a:r>
                        <a:rPr lang="zh-TW" altLang="en-US" sz="1200" b="1" u="sng" dirty="0">
                          <a:solidFill>
                            <a:srgbClr val="FF0000"/>
                          </a:solidFill>
                        </a:rPr>
                        <a:t>傳統</a:t>
                      </a:r>
                      <a:r>
                        <a:rPr lang="zh-TW" sz="1200" b="0" u="none" dirty="0">
                          <a:solidFill>
                            <a:schemeClr val="tx1"/>
                          </a:solidFill>
                        </a:rPr>
                        <a:t>建築物得依原貌修建或改建；如採紅瓦斜屋頂並符合整體聚落風貌設計者，經管理處審查許可，得在不超過原有基層面積三分之二及簷</a:t>
                      </a:r>
                      <a:r>
                        <a:rPr lang="zh-TW" sz="1200" b="0" u="none" dirty="0" smtClean="0">
                          <a:solidFill>
                            <a:schemeClr val="tx1"/>
                          </a:solidFill>
                        </a:rPr>
                        <a:t>高</a:t>
                      </a:r>
                      <a:r>
                        <a:rPr lang="zh-TW" altLang="en-US" sz="1200" b="1" u="sng" dirty="0" smtClean="0">
                          <a:solidFill>
                            <a:srgbClr val="FF0000"/>
                          </a:solidFill>
                        </a:rPr>
                        <a:t>七</a:t>
                      </a:r>
                      <a:r>
                        <a:rPr lang="zh-TW" sz="1200" b="0" u="none" dirty="0" smtClean="0">
                          <a:solidFill>
                            <a:schemeClr val="tx1"/>
                          </a:solidFill>
                        </a:rPr>
                        <a:t>公尺</a:t>
                      </a:r>
                      <a:r>
                        <a:rPr lang="zh-TW" sz="1200" b="0" u="none" dirty="0">
                          <a:solidFill>
                            <a:schemeClr val="tx1"/>
                          </a:solidFill>
                        </a:rPr>
                        <a:t>原則下增建第二層樓。</a:t>
                      </a:r>
                    </a:p>
                  </a:txBody>
                  <a:tcPr marL="68580" marR="68580" marT="0" marB="0" anchor="ctr">
                    <a:solidFill>
                      <a:schemeClr val="bg1"/>
                    </a:solidFill>
                  </a:tcPr>
                </a:tc>
                <a:tc>
                  <a:txBody>
                    <a:bodyPr/>
                    <a:lstStyle/>
                    <a:p>
                      <a:pPr marL="108000" lvl="0" indent="-457200" algn="just">
                        <a:lnSpc>
                          <a:spcPct val="100000"/>
                        </a:lnSpc>
                        <a:spcAft>
                          <a:spcPts val="0"/>
                        </a:spcAft>
                        <a:buFont typeface="+mj-lt"/>
                        <a:buNone/>
                      </a:pPr>
                      <a:r>
                        <a:rPr lang="en-US" altLang="zh-TW" sz="1200" dirty="0"/>
                        <a:t>1.</a:t>
                      </a:r>
                      <a:r>
                        <a:rPr lang="zh-TW" sz="1200" dirty="0"/>
                        <a:t>原有</a:t>
                      </a:r>
                      <a:r>
                        <a:rPr lang="zh-TW" sz="1200" b="1" u="sng" dirty="0">
                          <a:solidFill>
                            <a:srgbClr val="FF0000"/>
                          </a:solidFill>
                        </a:rPr>
                        <a:t>合法</a:t>
                      </a:r>
                      <a:r>
                        <a:rPr lang="zh-TW" sz="1200" dirty="0"/>
                        <a:t>建築物得依原貌修建</a:t>
                      </a:r>
                      <a:r>
                        <a:rPr lang="zh-TW" altLang="en-US" sz="1200" dirty="0"/>
                        <a:t>或改建</a:t>
                      </a:r>
                      <a:r>
                        <a:rPr lang="zh-TW" sz="1200" dirty="0"/>
                        <a:t>；如採紅瓦斜屋頂並符合整體聚落風貌設計者，經管理處審查許可，得在不超過原有基層面積三分之二及簷高</a:t>
                      </a:r>
                      <a:r>
                        <a:rPr lang="en-US" sz="1200" b="1" u="sng" dirty="0">
                          <a:solidFill>
                            <a:srgbClr val="FF0000"/>
                          </a:solidFill>
                        </a:rPr>
                        <a:t>7</a:t>
                      </a:r>
                      <a:r>
                        <a:rPr lang="zh-TW" sz="1200" dirty="0"/>
                        <a:t>公尺原則下增建第二層樓。</a:t>
                      </a:r>
                    </a:p>
                  </a:txBody>
                  <a:tcPr marL="68580" marR="68580" marT="0" marB="0">
                    <a:solidFill>
                      <a:schemeClr val="bg1"/>
                    </a:solidFill>
                  </a:tcPr>
                </a:tc>
                <a:tc>
                  <a:txBody>
                    <a:bodyPr/>
                    <a:lstStyle/>
                    <a:p>
                      <a:pPr marL="228600" indent="-228600" algn="just">
                        <a:lnSpc>
                          <a:spcPct val="100000"/>
                        </a:lnSpc>
                        <a:spcAft>
                          <a:spcPts val="0"/>
                        </a:spcAft>
                        <a:buFont typeface="+mj-lt"/>
                        <a:buAutoNum type="arabicPeriod"/>
                      </a:pPr>
                      <a:r>
                        <a:rPr lang="zh-TW" altLang="en-US" sz="1200" dirty="0"/>
                        <a:t>修正「原有合法建築物」為「原有傳統建築物」，以區別傳統建築物及非傳統建築物</a:t>
                      </a:r>
                      <a:r>
                        <a:rPr lang="zh-TW" altLang="en-US" sz="1200" dirty="0" smtClean="0"/>
                        <a:t>。</a:t>
                      </a:r>
                      <a:endParaRPr lang="en-US" altLang="zh-TW" sz="1200" dirty="0" smtClean="0"/>
                    </a:p>
                    <a:p>
                      <a:pPr marL="228600" indent="-228600" algn="just">
                        <a:lnSpc>
                          <a:spcPct val="100000"/>
                        </a:lnSpc>
                        <a:spcAft>
                          <a:spcPts val="0"/>
                        </a:spcAft>
                        <a:buFont typeface="+mj-lt"/>
                        <a:buAutoNum type="arabicPeriod"/>
                      </a:pPr>
                      <a:r>
                        <a:rPr lang="zh-TW" altLang="en-US" sz="1200" dirty="0" smtClean="0"/>
                        <a:t>修正阿拉伯數字為中文數字。</a:t>
                      </a:r>
                      <a:endParaRPr lang="zh-TW" sz="1200" dirty="0"/>
                    </a:p>
                  </a:txBody>
                  <a:tcPr marL="68580" marR="68580" marT="0" marB="0">
                    <a:solidFill>
                      <a:schemeClr val="bg1"/>
                    </a:solidFill>
                  </a:tcPr>
                </a:tc>
                <a:extLst>
                  <a:ext uri="{0D108BD9-81ED-4DB2-BD59-A6C34878D82A}">
                    <a16:rowId xmlns:a16="http://schemas.microsoft.com/office/drawing/2014/main" xmlns="" val="10002"/>
                  </a:ext>
                </a:extLst>
              </a:tr>
              <a:tr h="0">
                <a:tc>
                  <a:txBody>
                    <a:bodyPr/>
                    <a:lstStyle/>
                    <a:p>
                      <a:pPr marL="108000" lvl="0" indent="-457200">
                        <a:lnSpc>
                          <a:spcPct val="100000"/>
                        </a:lnSpc>
                        <a:spcAft>
                          <a:spcPts val="0"/>
                        </a:spcAft>
                        <a:buFont typeface="+mj-lt"/>
                        <a:buNone/>
                      </a:pPr>
                      <a:r>
                        <a:rPr lang="en-US" altLang="zh-TW" sz="1200" dirty="0"/>
                        <a:t>2.</a:t>
                      </a:r>
                      <a:r>
                        <a:rPr lang="zh-TW" altLang="en-US" sz="1200" b="1" u="sng" dirty="0">
                          <a:solidFill>
                            <a:srgbClr val="FF0000"/>
                          </a:solidFill>
                        </a:rPr>
                        <a:t>原有空地及非傳統建築之</a:t>
                      </a:r>
                      <a:r>
                        <a:rPr lang="zh-TW" altLang="en-US" sz="1200" dirty="0"/>
                        <a:t>建築物新建、增建及改建，其最大建蔽率</a:t>
                      </a:r>
                      <a:r>
                        <a:rPr lang="en-US" altLang="zh-TW" sz="1200" dirty="0"/>
                        <a:t>60%</a:t>
                      </a:r>
                      <a:r>
                        <a:rPr lang="zh-TW" altLang="en-US" sz="1200" dirty="0"/>
                        <a:t>、最大容積率</a:t>
                      </a:r>
                      <a:r>
                        <a:rPr lang="en-US" altLang="zh-TW" sz="1200" dirty="0"/>
                        <a:t>180%</a:t>
                      </a:r>
                      <a:r>
                        <a:rPr lang="zh-TW" altLang="en-US" sz="1200" dirty="0"/>
                        <a:t>、建築高度不得超過三層樓及簷</a:t>
                      </a:r>
                      <a:r>
                        <a:rPr lang="zh-TW" altLang="en-US" sz="1200" b="1" u="sng" dirty="0" smtClean="0">
                          <a:solidFill>
                            <a:srgbClr val="FF0000"/>
                          </a:solidFill>
                        </a:rPr>
                        <a:t>高一０點五</a:t>
                      </a:r>
                      <a:r>
                        <a:rPr lang="zh-TW" altLang="en-US" sz="1200" dirty="0" smtClean="0"/>
                        <a:t>公尺</a:t>
                      </a:r>
                      <a:r>
                        <a:rPr lang="zh-TW" altLang="en-US" sz="1200" dirty="0"/>
                        <a:t>並不得另設屋突，</a:t>
                      </a:r>
                      <a:r>
                        <a:rPr lang="zh-TW" altLang="en-US" sz="1200" b="1" u="sng" dirty="0">
                          <a:solidFill>
                            <a:srgbClr val="FF0000"/>
                          </a:solidFill>
                        </a:rPr>
                        <a:t>其建築之形式、材料、語彙與高度均應符合傳統聚落整體風貌。</a:t>
                      </a:r>
                      <a:endParaRPr lang="zh-TW" sz="1200" b="1" u="sng" dirty="0">
                        <a:solidFill>
                          <a:srgbClr val="FF0000"/>
                        </a:solidFill>
                      </a:endParaRPr>
                    </a:p>
                  </a:txBody>
                  <a:tcPr marL="68580" marR="68580" marT="0" marB="0">
                    <a:solidFill>
                      <a:schemeClr val="bg1"/>
                    </a:solidFill>
                  </a:tcPr>
                </a:tc>
                <a:tc>
                  <a:txBody>
                    <a:bodyPr/>
                    <a:lstStyle/>
                    <a:p>
                      <a:pPr marL="108000" lvl="0" indent="-457200" algn="just">
                        <a:lnSpc>
                          <a:spcPct val="100000"/>
                        </a:lnSpc>
                        <a:spcAft>
                          <a:spcPts val="0"/>
                        </a:spcAft>
                        <a:buFont typeface="+mj-lt"/>
                        <a:buNone/>
                      </a:pPr>
                      <a:r>
                        <a:rPr lang="en-US" altLang="zh-TW" sz="1200" b="0" u="none" dirty="0">
                          <a:solidFill>
                            <a:schemeClr val="tx1"/>
                          </a:solidFill>
                        </a:rPr>
                        <a:t>2.</a:t>
                      </a:r>
                      <a:r>
                        <a:rPr lang="zh-TW" sz="1200" b="0" u="none" dirty="0">
                          <a:solidFill>
                            <a:schemeClr val="tx1"/>
                          </a:solidFill>
                        </a:rPr>
                        <a:t>建築物新建、增建及改建，其最大建蔽率</a:t>
                      </a:r>
                      <a:r>
                        <a:rPr lang="en-US" sz="1200" b="0" u="none" dirty="0">
                          <a:solidFill>
                            <a:schemeClr val="tx1"/>
                          </a:solidFill>
                        </a:rPr>
                        <a:t>60%</a:t>
                      </a:r>
                      <a:r>
                        <a:rPr lang="zh-TW" sz="1200" b="0" u="none" dirty="0">
                          <a:solidFill>
                            <a:schemeClr val="tx1"/>
                          </a:solidFill>
                        </a:rPr>
                        <a:t>、最大容積率</a:t>
                      </a:r>
                      <a:r>
                        <a:rPr lang="en-US" sz="1200" b="0" u="none" dirty="0">
                          <a:solidFill>
                            <a:schemeClr val="tx1"/>
                          </a:solidFill>
                        </a:rPr>
                        <a:t>180%</a:t>
                      </a:r>
                      <a:r>
                        <a:rPr lang="zh-TW" sz="1200" b="0" u="none" dirty="0">
                          <a:solidFill>
                            <a:schemeClr val="tx1"/>
                          </a:solidFill>
                        </a:rPr>
                        <a:t>、建築高度不得超過三層樓及簷高</a:t>
                      </a:r>
                      <a:r>
                        <a:rPr lang="en-US" sz="1200" b="1" u="sng" dirty="0">
                          <a:solidFill>
                            <a:srgbClr val="FF0000"/>
                          </a:solidFill>
                        </a:rPr>
                        <a:t>10.5</a:t>
                      </a:r>
                      <a:r>
                        <a:rPr lang="zh-TW" sz="1200" b="0" u="none" dirty="0">
                          <a:solidFill>
                            <a:schemeClr val="tx1"/>
                          </a:solidFill>
                        </a:rPr>
                        <a:t>公尺並不得另設屋突</a:t>
                      </a:r>
                      <a:r>
                        <a:rPr lang="zh-TW" altLang="en-US" sz="1200" b="0" u="none" dirty="0">
                          <a:solidFill>
                            <a:schemeClr val="tx1"/>
                          </a:solidFill>
                        </a:rPr>
                        <a:t>。</a:t>
                      </a:r>
                      <a:endParaRPr lang="zh-TW" sz="1200" b="0" u="none" dirty="0">
                        <a:solidFill>
                          <a:schemeClr val="tx1"/>
                        </a:solidFill>
                      </a:endParaRPr>
                    </a:p>
                  </a:txBody>
                  <a:tcPr marL="68580" marR="68580" marT="0" marB="0">
                    <a:solidFill>
                      <a:schemeClr val="bg1"/>
                    </a:solidFill>
                  </a:tcPr>
                </a:tc>
                <a:tc>
                  <a:txBody>
                    <a:bodyPr/>
                    <a:lstStyle/>
                    <a:p>
                      <a:pPr marL="228600" indent="-228600" algn="just">
                        <a:lnSpc>
                          <a:spcPct val="100000"/>
                        </a:lnSpc>
                        <a:spcAft>
                          <a:spcPts val="0"/>
                        </a:spcAft>
                        <a:buFont typeface="+mj-lt"/>
                        <a:buAutoNum type="arabicPeriod"/>
                      </a:pPr>
                      <a:r>
                        <a:rPr lang="zh-TW" altLang="en-US" sz="1200" dirty="0"/>
                        <a:t>修正新增「原有空地及非傳統建築」，以區別傳統建築物及非傳統建築物</a:t>
                      </a:r>
                      <a:r>
                        <a:rPr lang="zh-TW" altLang="en-US" sz="1200" dirty="0" smtClean="0"/>
                        <a:t>。</a:t>
                      </a:r>
                      <a:endParaRPr lang="en-US" altLang="zh-TW" sz="1200" dirty="0" smtClean="0"/>
                    </a:p>
                    <a:p>
                      <a:pPr marL="228600" indent="-228600" algn="just">
                        <a:lnSpc>
                          <a:spcPct val="100000"/>
                        </a:lnSpc>
                        <a:spcAft>
                          <a:spcPts val="0"/>
                        </a:spcAft>
                        <a:buFont typeface="+mj-lt"/>
                        <a:buAutoNum type="arabicPeriod"/>
                      </a:pPr>
                      <a:r>
                        <a:rPr lang="zh-TW" altLang="en-US" sz="1200" dirty="0" smtClean="0"/>
                        <a:t>修正阿拉伯數字為中文數字。</a:t>
                      </a:r>
                      <a:endParaRPr lang="zh-TW" sz="1200" dirty="0"/>
                    </a:p>
                  </a:txBody>
                  <a:tcPr marL="68580" marR="68580" marT="0" marB="0">
                    <a:solidFill>
                      <a:schemeClr val="bg1"/>
                    </a:solidFill>
                  </a:tcPr>
                </a:tc>
                <a:extLst>
                  <a:ext uri="{0D108BD9-81ED-4DB2-BD59-A6C34878D82A}">
                    <a16:rowId xmlns:a16="http://schemas.microsoft.com/office/drawing/2014/main" xmlns="" val="10004"/>
                  </a:ext>
                </a:extLst>
              </a:tr>
              <a:tr h="0">
                <a:tc>
                  <a:txBody>
                    <a:bodyPr/>
                    <a:lstStyle/>
                    <a:p>
                      <a:pPr marL="108000" lvl="0" indent="-457200">
                        <a:lnSpc>
                          <a:spcPct val="100000"/>
                        </a:lnSpc>
                        <a:spcAft>
                          <a:spcPts val="0"/>
                        </a:spcAft>
                        <a:buFont typeface="+mj-lt"/>
                        <a:buNone/>
                      </a:pPr>
                      <a:r>
                        <a:rPr lang="en-US" altLang="zh-TW" sz="1200" b="0" u="none" dirty="0">
                          <a:solidFill>
                            <a:schemeClr val="tx1"/>
                          </a:solidFill>
                        </a:rPr>
                        <a:t>3.</a:t>
                      </a:r>
                      <a:r>
                        <a:rPr lang="zh-TW" sz="1200" b="0" u="none" dirty="0">
                          <a:solidFill>
                            <a:schemeClr val="tx1"/>
                          </a:solidFill>
                        </a:rPr>
                        <a:t>新建建築物之基地毗鄰歷史風貌用地者，其建築形式應採紅瓦斜屋頂並具傳統建築語彙。</a:t>
                      </a:r>
                    </a:p>
                  </a:txBody>
                  <a:tcPr marL="68580" marR="68580" marT="0" marB="0" anchor="ctr">
                    <a:solidFill>
                      <a:schemeClr val="bg1"/>
                    </a:solidFill>
                  </a:tcPr>
                </a:tc>
                <a:tc>
                  <a:txBody>
                    <a:bodyPr/>
                    <a:lstStyle/>
                    <a:p>
                      <a:pPr marL="108000" lvl="0" indent="-457200">
                        <a:lnSpc>
                          <a:spcPct val="100000"/>
                        </a:lnSpc>
                        <a:spcAft>
                          <a:spcPts val="0"/>
                        </a:spcAft>
                        <a:buFont typeface="+mj-lt"/>
                        <a:buNone/>
                      </a:pPr>
                      <a:r>
                        <a:rPr lang="en-US" altLang="zh-TW" sz="1200" b="0" u="none" dirty="0">
                          <a:solidFill>
                            <a:schemeClr val="tx1"/>
                          </a:solidFill>
                        </a:rPr>
                        <a:t>3.</a:t>
                      </a:r>
                      <a:r>
                        <a:rPr lang="zh-TW" altLang="zh-TW" sz="1200" b="0" u="none" dirty="0">
                          <a:solidFill>
                            <a:schemeClr val="tx1"/>
                          </a:solidFill>
                        </a:rPr>
                        <a:t>新建建築物之基地毗鄰歷史風貌用地者，其建築形式應採紅瓦斜屋頂並具傳統建築語彙。</a:t>
                      </a:r>
                    </a:p>
                  </a:txBody>
                  <a:tcPr marL="68580" marR="68580" marT="0" marB="0" anchor="ctr">
                    <a:solidFill>
                      <a:schemeClr val="bg1"/>
                    </a:solidFill>
                  </a:tcPr>
                </a:tc>
                <a:tc>
                  <a:txBody>
                    <a:bodyPr/>
                    <a:lstStyle/>
                    <a:p>
                      <a:pPr marL="0" indent="0" algn="just">
                        <a:lnSpc>
                          <a:spcPct val="100000"/>
                        </a:lnSpc>
                        <a:spcAft>
                          <a:spcPts val="0"/>
                        </a:spcAft>
                      </a:pPr>
                      <a:r>
                        <a:rPr lang="zh-TW" altLang="en-US" sz="1200" b="0" u="none" strike="noStrike" dirty="0">
                          <a:solidFill>
                            <a:schemeClr val="tx1"/>
                          </a:solidFill>
                        </a:rPr>
                        <a:t>維持原條文。</a:t>
                      </a:r>
                      <a:endParaRPr lang="zh-TW" sz="1200" b="0" u="none" strike="noStrike" dirty="0">
                        <a:solidFill>
                          <a:schemeClr val="tx1"/>
                        </a:solidFill>
                      </a:endParaRPr>
                    </a:p>
                  </a:txBody>
                  <a:tcPr marL="68580" marR="68580" marT="0" marB="0">
                    <a:solidFill>
                      <a:schemeClr val="bg1"/>
                    </a:solidFill>
                  </a:tcPr>
                </a:tc>
                <a:extLst>
                  <a:ext uri="{0D108BD9-81ED-4DB2-BD59-A6C34878D82A}">
                    <a16:rowId xmlns:a16="http://schemas.microsoft.com/office/drawing/2014/main" xmlns="" val="10005"/>
                  </a:ext>
                </a:extLst>
              </a:tr>
              <a:tr h="529285">
                <a:tc>
                  <a:txBody>
                    <a:bodyPr/>
                    <a:lstStyle/>
                    <a:p>
                      <a:pPr marL="108000" marR="0" lvl="0" indent="-457200" algn="just" defTabSz="914400" rtl="0" eaLnBrk="1" fontAlgn="auto" latinLnBrk="0" hangingPunct="1">
                        <a:lnSpc>
                          <a:spcPct val="100000"/>
                        </a:lnSpc>
                        <a:spcBef>
                          <a:spcPts val="0"/>
                        </a:spcBef>
                        <a:spcAft>
                          <a:spcPts val="0"/>
                        </a:spcAft>
                        <a:buClrTx/>
                        <a:buSzTx/>
                        <a:buFontTx/>
                        <a:buNone/>
                        <a:tabLst/>
                        <a:defRPr/>
                      </a:pPr>
                      <a:r>
                        <a:rPr lang="en-US" altLang="zh-TW" sz="1200" b="1" u="sng" dirty="0">
                          <a:solidFill>
                            <a:srgbClr val="FF0000"/>
                          </a:solidFill>
                        </a:rPr>
                        <a:t>4.</a:t>
                      </a:r>
                      <a:r>
                        <a:rPr lang="zh-TW" altLang="en-US" sz="1200" b="1" u="sng" dirty="0">
                          <a:solidFill>
                            <a:srgbClr val="FF0000"/>
                          </a:solidFill>
                        </a:rPr>
                        <a:t>可建築空地或頹屋得依傳統建築原貌重建或修復，其未使用之合法容積未達基地面積</a:t>
                      </a:r>
                      <a:r>
                        <a:rPr lang="en-US" sz="1200" b="1" u="sng" dirty="0">
                          <a:solidFill>
                            <a:srgbClr val="FF0000"/>
                          </a:solidFill>
                        </a:rPr>
                        <a:t>180%</a:t>
                      </a:r>
                      <a:r>
                        <a:rPr lang="zh-TW" altLang="en-US" sz="1200" b="1" u="sng" dirty="0">
                          <a:solidFill>
                            <a:srgbClr val="FF0000"/>
                          </a:solidFill>
                        </a:rPr>
                        <a:t>之部分，得申請建築容積移轉。</a:t>
                      </a:r>
                    </a:p>
                  </a:txBody>
                  <a:tcPr marL="68580" marR="68580" marT="0" marB="0" anchor="ctr">
                    <a:solidFill>
                      <a:schemeClr val="bg1"/>
                    </a:solidFill>
                  </a:tcPr>
                </a:tc>
                <a:tc>
                  <a:txBody>
                    <a:bodyPr/>
                    <a:lstStyle/>
                    <a:p>
                      <a:pPr marL="108000" lvl="0" indent="-457200" algn="just">
                        <a:lnSpc>
                          <a:spcPct val="100000"/>
                        </a:lnSpc>
                        <a:spcAft>
                          <a:spcPts val="0"/>
                        </a:spcAft>
                        <a:buFont typeface="+mj-lt"/>
                        <a:buNone/>
                      </a:pPr>
                      <a:r>
                        <a:rPr lang="en-US" altLang="zh-TW" sz="1200" b="1" u="sng" dirty="0">
                          <a:solidFill>
                            <a:srgbClr val="FF0000"/>
                          </a:solidFill>
                        </a:rPr>
                        <a:t>(</a:t>
                      </a:r>
                      <a:r>
                        <a:rPr lang="zh-TW" altLang="en-US" sz="1200" b="1" u="sng" dirty="0">
                          <a:solidFill>
                            <a:srgbClr val="FF0000"/>
                          </a:solidFill>
                        </a:rPr>
                        <a:t>無</a:t>
                      </a:r>
                      <a:r>
                        <a:rPr lang="en-US" altLang="zh-TW" sz="1200" b="1" u="sng" dirty="0">
                          <a:solidFill>
                            <a:srgbClr val="FF0000"/>
                          </a:solidFill>
                        </a:rPr>
                        <a:t>)</a:t>
                      </a:r>
                      <a:endParaRPr lang="zh-TW" sz="1200" b="1" u="sng" dirty="0">
                        <a:solidFill>
                          <a:srgbClr val="FF0000"/>
                        </a:solidFill>
                      </a:endParaRPr>
                    </a:p>
                  </a:txBody>
                  <a:tcPr marL="68580" marR="68580" marT="0" marB="0" anchor="ctr">
                    <a:solidFill>
                      <a:schemeClr val="bg1"/>
                    </a:solidFill>
                  </a:tcPr>
                </a:tc>
                <a:tc>
                  <a:txBody>
                    <a:bodyPr/>
                    <a:lstStyle/>
                    <a:p>
                      <a:pPr marL="0" indent="0">
                        <a:lnSpc>
                          <a:spcPct val="100000"/>
                        </a:lnSpc>
                        <a:spcAft>
                          <a:spcPts val="0"/>
                        </a:spcAft>
                      </a:pPr>
                      <a:r>
                        <a:rPr lang="zh-TW" altLang="en-US" sz="1200" dirty="0"/>
                        <a:t>為維護聚落整體風貌</a:t>
                      </a:r>
                      <a:r>
                        <a:rPr lang="zh-TW" altLang="en-US" sz="1200" dirty="0" smtClean="0"/>
                        <a:t>，鼓勵</a:t>
                      </a:r>
                      <a:r>
                        <a:rPr lang="zh-TW" altLang="en-US" sz="1200" dirty="0"/>
                        <a:t>可建築空地或頹屋得依傳統建築原貌重建或修復，給予容積移轉之機制。</a:t>
                      </a:r>
                    </a:p>
                  </a:txBody>
                  <a:tcPr marL="68580" marR="68580" marT="0" marB="0">
                    <a:solidFill>
                      <a:schemeClr val="bg1"/>
                    </a:solidFill>
                  </a:tcPr>
                </a:tc>
                <a:extLst>
                  <a:ext uri="{0D108BD9-81ED-4DB2-BD59-A6C34878D82A}">
                    <a16:rowId xmlns:a16="http://schemas.microsoft.com/office/drawing/2014/main" xmlns="" val="10006"/>
                  </a:ext>
                </a:extLst>
              </a:tr>
              <a:tr h="0">
                <a:tc>
                  <a:txBody>
                    <a:bodyPr/>
                    <a:lstStyle/>
                    <a:p>
                      <a:pPr marL="108000" lvl="0" indent="-457200" algn="just">
                        <a:lnSpc>
                          <a:spcPct val="100000"/>
                        </a:lnSpc>
                        <a:spcAft>
                          <a:spcPts val="0"/>
                        </a:spcAft>
                        <a:buFont typeface="+mj-lt"/>
                        <a:buNone/>
                      </a:pPr>
                      <a:r>
                        <a:rPr lang="en-US" altLang="zh-TW" sz="1200" b="1" u="sng" dirty="0">
                          <a:solidFill>
                            <a:srgbClr val="FF0000"/>
                          </a:solidFill>
                        </a:rPr>
                        <a:t>5</a:t>
                      </a:r>
                      <a:r>
                        <a:rPr lang="en-US" altLang="zh-TW" sz="1200" dirty="0"/>
                        <a:t>.</a:t>
                      </a:r>
                      <a:r>
                        <a:rPr lang="zh-TW" sz="1200" dirty="0"/>
                        <a:t>為獎勵傳統建築保存，所有權人若依原樣完整修復其傳統建築或將可建築之空地仍維持作空地使用者，可</a:t>
                      </a:r>
                      <a:r>
                        <a:rPr lang="zh-TW" altLang="en-US" sz="1200" b="1" u="sng" dirty="0">
                          <a:solidFill>
                            <a:srgbClr val="FF0000"/>
                          </a:solidFill>
                        </a:rPr>
                        <a:t>申請原保存基地面積</a:t>
                      </a:r>
                      <a:r>
                        <a:rPr lang="en-US" altLang="zh-TW" sz="1200" b="1" u="sng" dirty="0">
                          <a:solidFill>
                            <a:srgbClr val="FF0000"/>
                          </a:solidFill>
                        </a:rPr>
                        <a:t>180%</a:t>
                      </a:r>
                      <a:r>
                        <a:rPr lang="zh-TW" sz="1200" dirty="0"/>
                        <a:t>建築容積移轉之獎勵，由土地所有權人</a:t>
                      </a:r>
                      <a:r>
                        <a:rPr lang="zh-TW" altLang="en-US" sz="1200" b="1" u="sng" dirty="0">
                          <a:solidFill>
                            <a:srgbClr val="FF0000"/>
                          </a:solidFill>
                        </a:rPr>
                        <a:t>移轉容積至外圍緩衝用地，或移轉至經管理處或金門縣政府核准之其他適當基地建築，其新建建築基地容積率之上限應依照容積接受基地之土地使用管制規定。</a:t>
                      </a:r>
                      <a:endParaRPr lang="zh-TW" sz="1200" b="1" u="sng" dirty="0">
                        <a:solidFill>
                          <a:srgbClr val="FF0000"/>
                        </a:solidFill>
                      </a:endParaRPr>
                    </a:p>
                  </a:txBody>
                  <a:tcPr marL="68580" marR="68580" marT="0" marB="0">
                    <a:solidFill>
                      <a:schemeClr val="bg1"/>
                    </a:solidFill>
                  </a:tcPr>
                </a:tc>
                <a:tc>
                  <a:txBody>
                    <a:bodyPr/>
                    <a:lstStyle/>
                    <a:p>
                      <a:pPr marL="108000" lvl="0" indent="-457200" algn="just">
                        <a:lnSpc>
                          <a:spcPct val="100000"/>
                        </a:lnSpc>
                        <a:spcAft>
                          <a:spcPts val="0"/>
                        </a:spcAft>
                        <a:buFont typeface="+mj-lt"/>
                        <a:buNone/>
                      </a:pPr>
                      <a:r>
                        <a:rPr lang="en-US" altLang="zh-TW" sz="1200" b="0" u="sng" dirty="0">
                          <a:solidFill>
                            <a:srgbClr val="FF0000"/>
                          </a:solidFill>
                        </a:rPr>
                        <a:t>4</a:t>
                      </a:r>
                      <a:r>
                        <a:rPr lang="en-US" altLang="zh-TW" sz="1200" dirty="0"/>
                        <a:t>.</a:t>
                      </a:r>
                      <a:r>
                        <a:rPr lang="zh-TW" altLang="en-US" sz="1200" dirty="0"/>
                        <a:t>為獎勵傳統建築保存，所有權人若依原樣完整修復其傳統建築或將可建築之空地仍維持作空地使用者，可</a:t>
                      </a:r>
                      <a:r>
                        <a:rPr lang="zh-TW" altLang="en-US" sz="1200" b="1" u="sng" dirty="0">
                          <a:solidFill>
                            <a:srgbClr val="FF0000"/>
                          </a:solidFill>
                        </a:rPr>
                        <a:t>獲得</a:t>
                      </a:r>
                      <a:r>
                        <a:rPr lang="zh-TW" altLang="en-US" sz="1200" dirty="0"/>
                        <a:t>建築容積移轉之獎勵，由土地所有權人</a:t>
                      </a:r>
                      <a:r>
                        <a:rPr lang="zh-TW" altLang="en-US" sz="1200" b="1" u="sng" dirty="0">
                          <a:solidFill>
                            <a:srgbClr val="FF0000"/>
                          </a:solidFill>
                        </a:rPr>
                        <a:t>一次移轉</a:t>
                      </a:r>
                      <a:r>
                        <a:rPr lang="zh-TW" altLang="en-US" sz="1200" dirty="0"/>
                        <a:t>至外圍緩衝用地</a:t>
                      </a:r>
                      <a:r>
                        <a:rPr lang="zh-TW" altLang="en-US" sz="1200" b="1" u="sng" dirty="0">
                          <a:solidFill>
                            <a:srgbClr val="FF0000"/>
                          </a:solidFill>
                        </a:rPr>
                        <a:t>內適當基地建築，其新建建築總樓地板面積不得超過原保存基地面積之</a:t>
                      </a:r>
                      <a:r>
                        <a:rPr lang="en-US" sz="1200" b="1" u="sng" dirty="0" smtClean="0">
                          <a:solidFill>
                            <a:srgbClr val="FF0000"/>
                          </a:solidFill>
                        </a:rPr>
                        <a:t>100</a:t>
                      </a:r>
                      <a:r>
                        <a:rPr lang="en-US" altLang="zh-TW" sz="1200" b="1" u="sng" dirty="0" smtClean="0">
                          <a:solidFill>
                            <a:srgbClr val="FF0000"/>
                          </a:solidFill>
                        </a:rPr>
                        <a:t>%</a:t>
                      </a:r>
                      <a:r>
                        <a:rPr lang="zh-TW" altLang="en-US" sz="1200" b="1" u="sng" dirty="0" smtClean="0">
                          <a:solidFill>
                            <a:srgbClr val="FF0000"/>
                          </a:solidFill>
                        </a:rPr>
                        <a:t>。</a:t>
                      </a:r>
                      <a:r>
                        <a:rPr lang="zh-TW" altLang="en-US" sz="1200" b="1" u="sng" dirty="0">
                          <a:solidFill>
                            <a:srgbClr val="FF0000"/>
                          </a:solidFill>
                        </a:rPr>
                        <a:t>前述計算所得之獎勵建築樓地板面積，如未達</a:t>
                      </a:r>
                      <a:r>
                        <a:rPr lang="en-US" sz="1200" b="1" u="sng" dirty="0">
                          <a:solidFill>
                            <a:srgbClr val="FF0000"/>
                          </a:solidFill>
                        </a:rPr>
                        <a:t>165</a:t>
                      </a:r>
                      <a:r>
                        <a:rPr lang="zh-TW" altLang="en-US" sz="1200" b="1" u="sng" dirty="0">
                          <a:solidFill>
                            <a:srgbClr val="FF0000"/>
                          </a:solidFill>
                        </a:rPr>
                        <a:t>平方公尺者得以</a:t>
                      </a:r>
                      <a:r>
                        <a:rPr lang="en-US" sz="1200" b="1" u="sng" dirty="0">
                          <a:solidFill>
                            <a:srgbClr val="FF0000"/>
                          </a:solidFill>
                        </a:rPr>
                        <a:t>165</a:t>
                      </a:r>
                      <a:r>
                        <a:rPr lang="zh-TW" altLang="en-US" sz="1200" b="1" u="sng" dirty="0">
                          <a:solidFill>
                            <a:srgbClr val="FF0000"/>
                          </a:solidFill>
                        </a:rPr>
                        <a:t>平方公尺興建一棟。</a:t>
                      </a:r>
                    </a:p>
                  </a:txBody>
                  <a:tcPr marL="68580" marR="68580" marT="0" marB="0">
                    <a:solidFill>
                      <a:schemeClr val="bg1"/>
                    </a:solidFill>
                  </a:tcPr>
                </a:tc>
                <a:tc>
                  <a:txBody>
                    <a:bodyPr/>
                    <a:lstStyle/>
                    <a:p>
                      <a:pPr marL="228600" lvl="0" indent="-228600" algn="just">
                        <a:lnSpc>
                          <a:spcPct val="100000"/>
                        </a:lnSpc>
                        <a:spcAft>
                          <a:spcPts val="0"/>
                        </a:spcAft>
                        <a:buFont typeface="+mj-lt"/>
                        <a:buAutoNum type="arabicPeriod"/>
                      </a:pPr>
                      <a:r>
                        <a:rPr lang="zh-TW" altLang="en-US" sz="1200" dirty="0" smtClean="0"/>
                        <a:t>修正</a:t>
                      </a:r>
                      <a:r>
                        <a:rPr lang="zh-TW" altLang="en-US" sz="1200" dirty="0"/>
                        <a:t>條文項次。</a:t>
                      </a:r>
                    </a:p>
                    <a:p>
                      <a:pPr marL="228600" lvl="0" indent="-228600" algn="just">
                        <a:lnSpc>
                          <a:spcPct val="100000"/>
                        </a:lnSpc>
                        <a:spcAft>
                          <a:spcPts val="0"/>
                        </a:spcAft>
                        <a:buFont typeface="+mj-lt"/>
                        <a:buAutoNum type="arabicPeriod"/>
                      </a:pPr>
                      <a:r>
                        <a:rPr lang="zh-TW" altLang="en-US" sz="1200" dirty="0" smtClean="0"/>
                        <a:t>刪除</a:t>
                      </a:r>
                      <a:r>
                        <a:rPr lang="zh-TW" altLang="en-US" sz="1200" dirty="0"/>
                        <a:t>“一次”移轉及新建建築總樓地板面積及獎勵建築樓地板面積未達</a:t>
                      </a:r>
                      <a:r>
                        <a:rPr lang="en-US" altLang="zh-TW" sz="1200" dirty="0"/>
                        <a:t>165</a:t>
                      </a:r>
                      <a:r>
                        <a:rPr lang="zh-TW" altLang="en-US" sz="1200" dirty="0"/>
                        <a:t>平方公尺之規定，其容積移轉之規定回歸中央相關法令。</a:t>
                      </a:r>
                    </a:p>
                    <a:p>
                      <a:pPr marL="228600" lvl="0" indent="-228600" algn="just">
                        <a:lnSpc>
                          <a:spcPct val="100000"/>
                        </a:lnSpc>
                        <a:spcAft>
                          <a:spcPts val="0"/>
                        </a:spcAft>
                        <a:buFont typeface="+mj-lt"/>
                        <a:buAutoNum type="arabicPeriod"/>
                      </a:pPr>
                      <a:r>
                        <a:rPr lang="zh-TW" altLang="en-US" sz="1200" dirty="0" smtClean="0"/>
                        <a:t>增加</a:t>
                      </a:r>
                      <a:r>
                        <a:rPr lang="zh-TW" altLang="en-US" sz="1200" dirty="0"/>
                        <a:t>容積移轉接受基地之範圍。</a:t>
                      </a:r>
                    </a:p>
                    <a:p>
                      <a:pPr marL="228600" lvl="0" indent="-228600" algn="just">
                        <a:lnSpc>
                          <a:spcPct val="100000"/>
                        </a:lnSpc>
                        <a:spcAft>
                          <a:spcPts val="0"/>
                        </a:spcAft>
                        <a:buFont typeface="+mj-lt"/>
                        <a:buAutoNum type="arabicPeriod"/>
                      </a:pPr>
                      <a:r>
                        <a:rPr lang="zh-TW" altLang="en-US" sz="1200" dirty="0" smtClean="0"/>
                        <a:t>為</a:t>
                      </a:r>
                      <a:r>
                        <a:rPr lang="zh-TW" altLang="en-US" sz="1200" dirty="0"/>
                        <a:t>獎勵位於生活發展用地區內之傳統建築保存，調整與歷史發展用地之規定相同</a:t>
                      </a:r>
                      <a:r>
                        <a:rPr lang="zh-TW" altLang="en-US" sz="1200" dirty="0" smtClean="0"/>
                        <a:t>。</a:t>
                      </a:r>
                      <a:endParaRPr lang="en-US" altLang="zh-TW" sz="1200" dirty="0" smtClean="0"/>
                    </a:p>
                    <a:p>
                      <a:pPr marL="228600" lvl="0" indent="-228600" algn="just">
                        <a:lnSpc>
                          <a:spcPct val="100000"/>
                        </a:lnSpc>
                        <a:spcAft>
                          <a:spcPts val="0"/>
                        </a:spcAft>
                        <a:buFont typeface="+mj-lt"/>
                        <a:buAutoNum type="arabicPeriod"/>
                      </a:pPr>
                      <a:r>
                        <a:rPr lang="zh-TW" altLang="en-US" sz="1200" dirty="0" smtClean="0"/>
                        <a:t>外圍緩衝用地內接受基地移入容積以歷史風貌用地或生活發展用地內送出基地面積</a:t>
                      </a:r>
                      <a:r>
                        <a:rPr lang="en-US" altLang="zh-TW" sz="1200" dirty="0" smtClean="0"/>
                        <a:t>180%</a:t>
                      </a:r>
                      <a:r>
                        <a:rPr lang="zh-TW" altLang="en-US" sz="1200" dirty="0" smtClean="0"/>
                        <a:t>容積絕對值計算。</a:t>
                      </a:r>
                      <a:endParaRPr lang="zh-TW" sz="1200" dirty="0"/>
                    </a:p>
                  </a:txBody>
                  <a:tcPr marL="68580" marR="68580" marT="0" marB="0">
                    <a:solidFill>
                      <a:schemeClr val="bg1"/>
                    </a:solidFill>
                  </a:tcPr>
                </a:tc>
                <a:extLst>
                  <a:ext uri="{0D108BD9-81ED-4DB2-BD59-A6C34878D82A}">
                    <a16:rowId xmlns:a16="http://schemas.microsoft.com/office/drawing/2014/main" xmlns="" val="10007"/>
                  </a:ext>
                </a:extLst>
              </a:tr>
              <a:tr h="0">
                <a:tc>
                  <a:txBody>
                    <a:bodyPr/>
                    <a:lstStyle/>
                    <a:p>
                      <a:pPr marL="108000" lvl="0" indent="-457200" algn="just">
                        <a:lnSpc>
                          <a:spcPct val="100000"/>
                        </a:lnSpc>
                        <a:spcAft>
                          <a:spcPts val="0"/>
                        </a:spcAft>
                        <a:buFont typeface="+mj-lt"/>
                        <a:buNone/>
                      </a:pPr>
                      <a:r>
                        <a:rPr lang="en-US" altLang="zh-TW" sz="1200" b="1" u="sng" dirty="0">
                          <a:solidFill>
                            <a:srgbClr val="FF0000"/>
                          </a:solidFill>
                        </a:rPr>
                        <a:t>6.</a:t>
                      </a:r>
                      <a:r>
                        <a:rPr lang="zh-TW" altLang="en-US" sz="1200" b="1" u="sng" dirty="0">
                          <a:solidFill>
                            <a:srgbClr val="FF0000"/>
                          </a:solidFill>
                        </a:rPr>
                        <a:t>上述建築許可，管理處得提請「金門國家公園傳統聚落建築審議諮詢委員會」審查。</a:t>
                      </a:r>
                    </a:p>
                  </a:txBody>
                  <a:tcPr marL="68580" marR="68580" marT="0" marB="0" anchor="ctr">
                    <a:solidFill>
                      <a:schemeClr val="bg1"/>
                    </a:solidFill>
                  </a:tcPr>
                </a:tc>
                <a:tc>
                  <a:txBody>
                    <a:bodyPr/>
                    <a:lstStyle/>
                    <a:p>
                      <a:pPr marL="108000" lvl="0" indent="-457200" algn="just">
                        <a:lnSpc>
                          <a:spcPct val="100000"/>
                        </a:lnSpc>
                        <a:spcAft>
                          <a:spcPts val="0"/>
                        </a:spcAft>
                        <a:buFont typeface="+mj-lt"/>
                        <a:buNone/>
                      </a:pPr>
                      <a:r>
                        <a:rPr lang="en-US" altLang="zh-TW" sz="1200" b="1" u="sng" dirty="0">
                          <a:solidFill>
                            <a:srgbClr val="FF0000"/>
                          </a:solidFill>
                        </a:rPr>
                        <a:t>(</a:t>
                      </a:r>
                      <a:r>
                        <a:rPr lang="zh-TW" altLang="en-US" sz="1200" b="1" u="sng" dirty="0">
                          <a:solidFill>
                            <a:srgbClr val="FF0000"/>
                          </a:solidFill>
                        </a:rPr>
                        <a:t>無</a:t>
                      </a:r>
                      <a:r>
                        <a:rPr lang="en-US" altLang="zh-TW" sz="1200" b="1" u="sng" dirty="0">
                          <a:solidFill>
                            <a:srgbClr val="FF0000"/>
                          </a:solidFill>
                        </a:rPr>
                        <a:t>)</a:t>
                      </a:r>
                      <a:endParaRPr lang="zh-TW" sz="1200" b="1" u="sng" dirty="0">
                        <a:solidFill>
                          <a:srgbClr val="FF0000"/>
                        </a:solidFill>
                      </a:endParaRPr>
                    </a:p>
                  </a:txBody>
                  <a:tcPr marL="68580" marR="68580" marT="0" marB="0" anchor="ctr">
                    <a:solidFill>
                      <a:schemeClr val="bg1"/>
                    </a:solidFill>
                  </a:tcPr>
                </a:tc>
                <a:tc>
                  <a:txBody>
                    <a:bodyPr/>
                    <a:lstStyle/>
                    <a:p>
                      <a:pPr marL="0" indent="0" algn="just">
                        <a:lnSpc>
                          <a:spcPct val="100000"/>
                        </a:lnSpc>
                        <a:spcAft>
                          <a:spcPts val="0"/>
                        </a:spcAft>
                      </a:pPr>
                      <a:r>
                        <a:rPr lang="zh-TW" sz="1200" dirty="0"/>
                        <a:t>新增生活發展用地之建築</a:t>
                      </a:r>
                      <a:r>
                        <a:rPr lang="zh-TW" altLang="en-US" sz="1200" dirty="0"/>
                        <a:t>許可</a:t>
                      </a:r>
                      <a:r>
                        <a:rPr lang="zh-TW" sz="1200" dirty="0"/>
                        <a:t>審查機制。</a:t>
                      </a:r>
                    </a:p>
                  </a:txBody>
                  <a:tcPr marL="68580" marR="68580" marT="0" marB="0">
                    <a:solidFill>
                      <a:schemeClr val="bg1"/>
                    </a:solidFill>
                  </a:tcPr>
                </a:tc>
                <a:extLst>
                  <a:ext uri="{0D108BD9-81ED-4DB2-BD59-A6C34878D82A}">
                    <a16:rowId xmlns:a16="http://schemas.microsoft.com/office/drawing/2014/main" xmlns="" val="10008"/>
                  </a:ext>
                </a:extLst>
              </a:tr>
            </a:tbl>
          </a:graphicData>
        </a:graphic>
      </p:graphicFrame>
      <p:sp>
        <p:nvSpPr>
          <p:cNvPr id="6" name="投影片編號版面配置區 5"/>
          <p:cNvSpPr>
            <a:spLocks noGrp="1"/>
          </p:cNvSpPr>
          <p:nvPr>
            <p:ph type="sldNum" sz="quarter" idx="12"/>
          </p:nvPr>
        </p:nvSpPr>
        <p:spPr/>
        <p:txBody>
          <a:bodyPr/>
          <a:lstStyle/>
          <a:p>
            <a:fld id="{68EFFDF8-DB98-478C-83A9-5561949AAA15}" type="slidenum">
              <a:rPr lang="en-US" altLang="zh-TW" smtClean="0">
                <a:solidFill>
                  <a:schemeClr val="tx1"/>
                </a:solidFill>
              </a:rPr>
              <a:pPr/>
              <a:t>20</a:t>
            </a:fld>
            <a:endParaRPr lang="en-US" altLang="zh-TW" dirty="0">
              <a:solidFill>
                <a:schemeClr val="tx1"/>
              </a:solidFill>
            </a:endParaRPr>
          </a:p>
        </p:txBody>
      </p:sp>
    </p:spTree>
    <p:extLst>
      <p:ext uri="{BB962C8B-B14F-4D97-AF65-F5344CB8AC3E}">
        <p14:creationId xmlns:p14="http://schemas.microsoft.com/office/powerpoint/2010/main" val="41497121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txBox="1">
            <a:spLocks/>
          </p:cNvSpPr>
          <p:nvPr/>
        </p:nvSpPr>
        <p:spPr>
          <a:xfrm>
            <a:off x="151376" y="73435"/>
            <a:ext cx="7886700"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smtClean="0">
                <a:latin typeface="微軟正黑體" panose="020B0604030504040204" pitchFamily="34" charset="-120"/>
                <a:ea typeface="微軟正黑體" panose="020B0604030504040204" pitchFamily="34" charset="-120"/>
              </a:rPr>
              <a:t>一、</a:t>
            </a:r>
            <a:r>
              <a:rPr lang="zh-TW" altLang="en-US" dirty="0">
                <a:latin typeface="微軟正黑體" panose="020B0604030504040204" pitchFamily="34" charset="-120"/>
                <a:ea typeface="微軟正黑體" panose="020B0604030504040204" pitchFamily="34" charset="-120"/>
              </a:rPr>
              <a:t>土地使用管制要點</a:t>
            </a:r>
            <a:r>
              <a:rPr lang="zh-TW" altLang="en-US" dirty="0" smtClean="0">
                <a:latin typeface="微軟正黑體" panose="020B0604030504040204" pitchFamily="34" charset="-120"/>
                <a:ea typeface="微軟正黑體" panose="020B0604030504040204" pitchFamily="34" charset="-120"/>
              </a:rPr>
              <a:t>變更</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四</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2990158363"/>
              </p:ext>
            </p:extLst>
          </p:nvPr>
        </p:nvGraphicFramePr>
        <p:xfrm>
          <a:off x="72000" y="835025"/>
          <a:ext cx="9000002" cy="5936311"/>
        </p:xfrm>
        <a:graphic>
          <a:graphicData uri="http://schemas.openxmlformats.org/drawingml/2006/table">
            <a:tbl>
              <a:tblPr firstRow="1" firstCol="1" bandRow="1">
                <a:tableStyleId>{5940675A-B579-460E-94D1-54222C63F5DA}</a:tableStyleId>
              </a:tblPr>
              <a:tblGrid>
                <a:gridCol w="3308874">
                  <a:extLst>
                    <a:ext uri="{9D8B030D-6E8A-4147-A177-3AD203B41FA5}">
                      <a16:colId xmlns:a16="http://schemas.microsoft.com/office/drawing/2014/main" xmlns="" val="20000"/>
                    </a:ext>
                  </a:extLst>
                </a:gridCol>
                <a:gridCol w="2478505">
                  <a:extLst>
                    <a:ext uri="{9D8B030D-6E8A-4147-A177-3AD203B41FA5}">
                      <a16:colId xmlns:a16="http://schemas.microsoft.com/office/drawing/2014/main" xmlns="" val="20001"/>
                    </a:ext>
                  </a:extLst>
                </a:gridCol>
                <a:gridCol w="3212623">
                  <a:extLst>
                    <a:ext uri="{9D8B030D-6E8A-4147-A177-3AD203B41FA5}">
                      <a16:colId xmlns:a16="http://schemas.microsoft.com/office/drawing/2014/main" xmlns="" val="20002"/>
                    </a:ext>
                  </a:extLst>
                </a:gridCol>
              </a:tblGrid>
              <a:tr h="187490">
                <a:tc>
                  <a:txBody>
                    <a:bodyPr/>
                    <a:lstStyle/>
                    <a:p>
                      <a:pPr marL="0" indent="0" algn="ctr">
                        <a:lnSpc>
                          <a:spcPct val="100000"/>
                        </a:lnSpc>
                        <a:spcAft>
                          <a:spcPts val="0"/>
                        </a:spcAft>
                      </a:pPr>
                      <a:r>
                        <a:rPr lang="zh-TW" altLang="en-US" sz="1200" b="1" dirty="0">
                          <a:solidFill>
                            <a:schemeClr val="bg1"/>
                          </a:solidFill>
                        </a:rPr>
                        <a:t>修正</a:t>
                      </a:r>
                      <a:r>
                        <a:rPr lang="zh-TW" sz="1200" b="1" dirty="0">
                          <a:solidFill>
                            <a:schemeClr val="bg1"/>
                          </a:solidFill>
                        </a:rPr>
                        <a:t>條文</a:t>
                      </a:r>
                    </a:p>
                  </a:txBody>
                  <a:tcPr marL="29668" marR="29668" marT="0" marB="0" anchor="ctr">
                    <a:solidFill>
                      <a:srgbClr val="0070C0"/>
                    </a:solidFill>
                  </a:tcPr>
                </a:tc>
                <a:tc>
                  <a:txBody>
                    <a:bodyPr/>
                    <a:lstStyle/>
                    <a:p>
                      <a:pPr marL="0" indent="0" algn="ctr">
                        <a:lnSpc>
                          <a:spcPct val="100000"/>
                        </a:lnSpc>
                        <a:spcAft>
                          <a:spcPts val="0"/>
                        </a:spcAft>
                      </a:pPr>
                      <a:r>
                        <a:rPr lang="zh-TW" altLang="en-US" sz="1200" b="1" dirty="0">
                          <a:solidFill>
                            <a:schemeClr val="bg1"/>
                          </a:solidFill>
                        </a:rPr>
                        <a:t>原</a:t>
                      </a:r>
                      <a:r>
                        <a:rPr lang="zh-TW" sz="1200" b="1" dirty="0">
                          <a:solidFill>
                            <a:schemeClr val="bg1"/>
                          </a:solidFill>
                        </a:rPr>
                        <a:t>計畫條文</a:t>
                      </a:r>
                    </a:p>
                  </a:txBody>
                  <a:tcPr marL="29668" marR="29668" marT="0" marB="0" anchor="ctr">
                    <a:solidFill>
                      <a:srgbClr val="0070C0"/>
                    </a:solidFill>
                  </a:tcPr>
                </a:tc>
                <a:tc>
                  <a:txBody>
                    <a:bodyPr/>
                    <a:lstStyle/>
                    <a:p>
                      <a:pPr marL="0" indent="0" algn="ctr">
                        <a:lnSpc>
                          <a:spcPct val="100000"/>
                        </a:lnSpc>
                        <a:spcAft>
                          <a:spcPts val="0"/>
                        </a:spcAft>
                      </a:pPr>
                      <a:r>
                        <a:rPr lang="zh-TW" sz="1200" b="1" dirty="0">
                          <a:solidFill>
                            <a:schemeClr val="bg1"/>
                          </a:solidFill>
                        </a:rPr>
                        <a:t>條文</a:t>
                      </a:r>
                      <a:r>
                        <a:rPr lang="zh-TW" altLang="en-US" sz="1200" b="1" dirty="0">
                          <a:solidFill>
                            <a:schemeClr val="bg1"/>
                          </a:solidFill>
                        </a:rPr>
                        <a:t>修正</a:t>
                      </a:r>
                      <a:r>
                        <a:rPr lang="zh-TW" sz="1200" b="1" dirty="0">
                          <a:solidFill>
                            <a:schemeClr val="bg1"/>
                          </a:solidFill>
                        </a:rPr>
                        <a:t>說明</a:t>
                      </a:r>
                    </a:p>
                  </a:txBody>
                  <a:tcPr marL="29668" marR="29668" marT="0" marB="0" anchor="ctr">
                    <a:solidFill>
                      <a:srgbClr val="0070C0"/>
                    </a:solidFill>
                  </a:tcPr>
                </a:tc>
                <a:extLst>
                  <a:ext uri="{0D108BD9-81ED-4DB2-BD59-A6C34878D82A}">
                    <a16:rowId xmlns:a16="http://schemas.microsoft.com/office/drawing/2014/main" xmlns="" val="10000"/>
                  </a:ext>
                </a:extLst>
              </a:tr>
              <a:tr h="206370">
                <a:tc>
                  <a:txBody>
                    <a:bodyPr/>
                    <a:lstStyle/>
                    <a:p>
                      <a:pPr marL="0" indent="0">
                        <a:lnSpc>
                          <a:spcPct val="100000"/>
                        </a:lnSpc>
                        <a:spcAft>
                          <a:spcPts val="0"/>
                        </a:spcAft>
                      </a:pPr>
                      <a:r>
                        <a:rPr lang="en-US" sz="1200" b="0" u="none" dirty="0">
                          <a:solidFill>
                            <a:schemeClr val="tx1"/>
                          </a:solidFill>
                        </a:rPr>
                        <a:t>(</a:t>
                      </a:r>
                      <a:r>
                        <a:rPr lang="zh-TW" sz="1200" b="0" u="none" dirty="0">
                          <a:solidFill>
                            <a:schemeClr val="tx1"/>
                          </a:solidFill>
                        </a:rPr>
                        <a:t>三</a:t>
                      </a:r>
                      <a:r>
                        <a:rPr lang="en-US" sz="1200" b="0" u="none" dirty="0">
                          <a:solidFill>
                            <a:schemeClr val="tx1"/>
                          </a:solidFill>
                        </a:rPr>
                        <a:t>)</a:t>
                      </a:r>
                      <a:r>
                        <a:rPr lang="zh-TW" sz="1200" b="0" u="none" dirty="0">
                          <a:solidFill>
                            <a:schemeClr val="tx1"/>
                          </a:solidFill>
                        </a:rPr>
                        <a:t>外圍緩衝用地</a:t>
                      </a:r>
                    </a:p>
                  </a:txBody>
                  <a:tcPr marL="68580" marR="68580" marT="0" marB="0" anchor="ctr"/>
                </a:tc>
                <a:tc>
                  <a:txBody>
                    <a:bodyPr/>
                    <a:lstStyle/>
                    <a:p>
                      <a:pPr marL="0" indent="0">
                        <a:lnSpc>
                          <a:spcPct val="100000"/>
                        </a:lnSpc>
                        <a:spcAft>
                          <a:spcPts val="0"/>
                        </a:spcAft>
                      </a:pPr>
                      <a:r>
                        <a:rPr lang="en-US" sz="1200" b="0" u="none" dirty="0">
                          <a:solidFill>
                            <a:schemeClr val="tx1"/>
                          </a:solidFill>
                        </a:rPr>
                        <a:t>(</a:t>
                      </a:r>
                      <a:r>
                        <a:rPr lang="zh-TW" altLang="en-US" sz="1200" b="0" u="none" dirty="0">
                          <a:solidFill>
                            <a:schemeClr val="tx1"/>
                          </a:solidFill>
                        </a:rPr>
                        <a:t>三</a:t>
                      </a:r>
                      <a:r>
                        <a:rPr lang="en-US" sz="1200" b="0" u="none" dirty="0">
                          <a:solidFill>
                            <a:schemeClr val="tx1"/>
                          </a:solidFill>
                        </a:rPr>
                        <a:t>)</a:t>
                      </a:r>
                      <a:r>
                        <a:rPr lang="zh-TW" sz="1200" b="0" u="none" dirty="0">
                          <a:solidFill>
                            <a:schemeClr val="tx1"/>
                          </a:solidFill>
                        </a:rPr>
                        <a:t>外圍緩衝用地</a:t>
                      </a:r>
                    </a:p>
                  </a:txBody>
                  <a:tcPr marL="68580" marR="68580" marT="0" marB="0" anchor="ctr"/>
                </a:tc>
                <a:tc>
                  <a:txBody>
                    <a:bodyPr/>
                    <a:lstStyle/>
                    <a:p>
                      <a:pPr marL="0" indent="0" algn="just">
                        <a:lnSpc>
                          <a:spcPct val="100000"/>
                        </a:lnSpc>
                        <a:spcAft>
                          <a:spcPts val="0"/>
                        </a:spcAft>
                      </a:pPr>
                      <a:r>
                        <a:rPr lang="zh-TW" altLang="en-US" sz="1200" b="0" u="none" dirty="0">
                          <a:solidFill>
                            <a:schemeClr val="tx1"/>
                          </a:solidFill>
                        </a:rPr>
                        <a:t>維持原條文</a:t>
                      </a:r>
                      <a:r>
                        <a:rPr lang="zh-TW" sz="1200" b="0" u="none" dirty="0">
                          <a:solidFill>
                            <a:schemeClr val="tx1"/>
                          </a:solidFill>
                        </a:rPr>
                        <a:t>。</a:t>
                      </a:r>
                    </a:p>
                  </a:txBody>
                  <a:tcPr marL="68580" marR="68580" marT="0" marB="0" anchor="ctr"/>
                </a:tc>
                <a:extLst>
                  <a:ext uri="{0D108BD9-81ED-4DB2-BD59-A6C34878D82A}">
                    <a16:rowId xmlns:a16="http://schemas.microsoft.com/office/drawing/2014/main" xmlns="" val="10001"/>
                  </a:ext>
                </a:extLst>
              </a:tr>
              <a:tr h="1724321">
                <a:tc>
                  <a:txBody>
                    <a:bodyPr/>
                    <a:lstStyle/>
                    <a:p>
                      <a:pPr marL="108000" lvl="0" indent="-457200" algn="just" defTabSz="914400" rtl="0" eaLnBrk="1" latinLnBrk="0" hangingPunct="1">
                        <a:lnSpc>
                          <a:spcPct val="100000"/>
                        </a:lnSpc>
                        <a:spcAft>
                          <a:spcPts val="0"/>
                        </a:spcAft>
                        <a:buFont typeface="+mj-lt"/>
                        <a:buNone/>
                      </a:pPr>
                      <a:r>
                        <a:rPr lang="en-US" altLang="zh-TW" sz="1200" kern="1200" dirty="0">
                          <a:solidFill>
                            <a:schemeClr val="tx1"/>
                          </a:solidFill>
                          <a:latin typeface="+mn-lt"/>
                          <a:ea typeface="+mn-ea"/>
                          <a:cs typeface="+mn-cs"/>
                        </a:rPr>
                        <a:t>1.</a:t>
                      </a:r>
                      <a:r>
                        <a:rPr lang="zh-TW" sz="1200" kern="1200" dirty="0">
                          <a:solidFill>
                            <a:schemeClr val="tx1"/>
                          </a:solidFill>
                          <a:latin typeface="+mn-lt"/>
                          <a:ea typeface="+mn-ea"/>
                          <a:cs typeface="+mn-cs"/>
                        </a:rPr>
                        <a:t>原有合法建築物之新建、增建、改建及修建可採原建築面積或最大建蔽率</a:t>
                      </a:r>
                      <a:r>
                        <a:rPr lang="en-US" sz="1200" kern="1200" dirty="0" smtClean="0">
                          <a:solidFill>
                            <a:schemeClr val="tx1"/>
                          </a:solidFill>
                          <a:latin typeface="+mn-lt"/>
                          <a:ea typeface="+mn-ea"/>
                          <a:cs typeface="+mn-cs"/>
                        </a:rPr>
                        <a:t>40</a:t>
                      </a:r>
                      <a:r>
                        <a:rPr lang="en-US" altLang="zh-TW" sz="1200" b="0" u="none" dirty="0" smtClean="0">
                          <a:solidFill>
                            <a:schemeClr val="tx1"/>
                          </a:solidFill>
                        </a:rPr>
                        <a:t>%</a:t>
                      </a:r>
                      <a:r>
                        <a:rPr lang="zh-TW" sz="1200" kern="1200" dirty="0" smtClean="0">
                          <a:solidFill>
                            <a:schemeClr val="tx1"/>
                          </a:solidFill>
                          <a:latin typeface="+mn-lt"/>
                          <a:ea typeface="+mn-ea"/>
                          <a:cs typeface="+mn-cs"/>
                        </a:rPr>
                        <a:t>，</a:t>
                      </a:r>
                      <a:r>
                        <a:rPr lang="zh-TW" sz="1200" kern="1200" dirty="0">
                          <a:solidFill>
                            <a:schemeClr val="tx1"/>
                          </a:solidFill>
                          <a:latin typeface="+mn-lt"/>
                          <a:ea typeface="+mn-ea"/>
                          <a:cs typeface="+mn-cs"/>
                        </a:rPr>
                        <a:t>高度不得超過</a:t>
                      </a:r>
                      <a:r>
                        <a:rPr lang="zh-TW" sz="1200" b="1" u="sng" kern="1200" dirty="0">
                          <a:solidFill>
                            <a:srgbClr val="FF0000"/>
                          </a:solidFill>
                          <a:latin typeface="+mn-lt"/>
                          <a:ea typeface="+mn-ea"/>
                          <a:cs typeface="+mn-cs"/>
                        </a:rPr>
                        <a:t>三</a:t>
                      </a:r>
                      <a:r>
                        <a:rPr lang="zh-TW" sz="1200" b="0" u="none" kern="1200" dirty="0">
                          <a:solidFill>
                            <a:schemeClr val="tx1"/>
                          </a:solidFill>
                          <a:latin typeface="+mn-lt"/>
                          <a:ea typeface="+mn-ea"/>
                          <a:cs typeface="+mn-cs"/>
                        </a:rPr>
                        <a:t>層</a:t>
                      </a:r>
                      <a:r>
                        <a:rPr lang="zh-TW" sz="1200" kern="1200" dirty="0">
                          <a:solidFill>
                            <a:schemeClr val="tx1"/>
                          </a:solidFill>
                          <a:latin typeface="+mn-lt"/>
                          <a:ea typeface="+mn-ea"/>
                          <a:cs typeface="+mn-cs"/>
                        </a:rPr>
                        <a:t>樓或簷</a:t>
                      </a:r>
                      <a:r>
                        <a:rPr lang="zh-TW" sz="1200" kern="1200" dirty="0" smtClean="0">
                          <a:solidFill>
                            <a:schemeClr val="tx1"/>
                          </a:solidFill>
                          <a:latin typeface="+mn-lt"/>
                          <a:ea typeface="+mn-ea"/>
                          <a:cs typeface="+mn-cs"/>
                        </a:rPr>
                        <a:t>高</a:t>
                      </a:r>
                      <a:r>
                        <a:rPr lang="zh-TW" altLang="en-US" sz="1200" b="1" u="sng" kern="1200" dirty="0" smtClean="0">
                          <a:solidFill>
                            <a:srgbClr val="FF0000"/>
                          </a:solidFill>
                          <a:latin typeface="+mn-lt"/>
                          <a:ea typeface="+mn-ea"/>
                          <a:cs typeface="+mn-cs"/>
                        </a:rPr>
                        <a:t>一０點五</a:t>
                      </a:r>
                      <a:r>
                        <a:rPr lang="zh-TW" sz="1200" kern="1200" dirty="0" smtClean="0">
                          <a:solidFill>
                            <a:schemeClr val="tx1"/>
                          </a:solidFill>
                          <a:latin typeface="+mn-lt"/>
                          <a:ea typeface="+mn-ea"/>
                          <a:cs typeface="+mn-cs"/>
                        </a:rPr>
                        <a:t>公尺</a:t>
                      </a:r>
                      <a:r>
                        <a:rPr lang="zh-TW" sz="1200" kern="1200" dirty="0">
                          <a:solidFill>
                            <a:schemeClr val="tx1"/>
                          </a:solidFill>
                          <a:latin typeface="+mn-lt"/>
                          <a:ea typeface="+mn-ea"/>
                          <a:cs typeface="+mn-cs"/>
                        </a:rPr>
                        <a:t>，</a:t>
                      </a:r>
                      <a:r>
                        <a:rPr lang="zh-TW" sz="1200" b="1" u="sng" kern="1200" dirty="0">
                          <a:solidFill>
                            <a:srgbClr val="FF0000"/>
                          </a:solidFill>
                          <a:latin typeface="+mn-lt"/>
                          <a:ea typeface="+mn-ea"/>
                          <a:cs typeface="+mn-cs"/>
                        </a:rPr>
                        <a:t>且最大建築基層面積不得</a:t>
                      </a:r>
                      <a:r>
                        <a:rPr lang="zh-TW" sz="1200" b="1" u="sng" kern="1200" dirty="0" smtClean="0">
                          <a:solidFill>
                            <a:srgbClr val="FF0000"/>
                          </a:solidFill>
                          <a:latin typeface="+mn-lt"/>
                          <a:ea typeface="+mn-ea"/>
                          <a:cs typeface="+mn-cs"/>
                        </a:rPr>
                        <a:t>超過</a:t>
                      </a:r>
                      <a:r>
                        <a:rPr lang="zh-TW" altLang="en-US" sz="1200" b="1" u="sng" kern="1200" dirty="0" smtClean="0">
                          <a:solidFill>
                            <a:srgbClr val="FF0000"/>
                          </a:solidFill>
                          <a:latin typeface="+mn-lt"/>
                          <a:ea typeface="+mn-ea"/>
                          <a:cs typeface="+mn-cs"/>
                        </a:rPr>
                        <a:t>一百六十五</a:t>
                      </a:r>
                      <a:r>
                        <a:rPr lang="zh-TW" sz="1200" b="1" u="sng" kern="1200" dirty="0" smtClean="0">
                          <a:solidFill>
                            <a:srgbClr val="FF0000"/>
                          </a:solidFill>
                          <a:latin typeface="+mn-lt"/>
                          <a:ea typeface="+mn-ea"/>
                          <a:cs typeface="+mn-cs"/>
                        </a:rPr>
                        <a:t>平方公尺</a:t>
                      </a:r>
                      <a:r>
                        <a:rPr lang="zh-TW" sz="1200" kern="1200" dirty="0">
                          <a:solidFill>
                            <a:schemeClr val="tx1"/>
                          </a:solidFill>
                          <a:latin typeface="+mn-lt"/>
                          <a:ea typeface="+mn-ea"/>
                          <a:cs typeface="+mn-cs"/>
                        </a:rPr>
                        <a:t>，建築總樓地板面積不得</a:t>
                      </a:r>
                      <a:r>
                        <a:rPr lang="zh-TW" sz="1200" kern="1200" dirty="0" smtClean="0">
                          <a:solidFill>
                            <a:schemeClr val="tx1"/>
                          </a:solidFill>
                          <a:latin typeface="+mn-lt"/>
                          <a:ea typeface="+mn-ea"/>
                          <a:cs typeface="+mn-cs"/>
                        </a:rPr>
                        <a:t>超過</a:t>
                      </a:r>
                      <a:r>
                        <a:rPr lang="zh-TW" altLang="en-US" sz="1200" b="1" u="sng" kern="1200" dirty="0" smtClean="0">
                          <a:solidFill>
                            <a:srgbClr val="FF0000"/>
                          </a:solidFill>
                          <a:latin typeface="+mn-lt"/>
                          <a:ea typeface="+mn-ea"/>
                          <a:cs typeface="+mn-cs"/>
                        </a:rPr>
                        <a:t>三百五十</a:t>
                      </a:r>
                      <a:r>
                        <a:rPr lang="zh-TW" sz="1200" kern="1200" dirty="0" smtClean="0">
                          <a:solidFill>
                            <a:schemeClr val="tx1"/>
                          </a:solidFill>
                          <a:latin typeface="+mn-lt"/>
                          <a:ea typeface="+mn-ea"/>
                          <a:cs typeface="+mn-cs"/>
                        </a:rPr>
                        <a:t>平方公尺</a:t>
                      </a:r>
                      <a:r>
                        <a:rPr lang="zh-TW" sz="1200" kern="1200" dirty="0">
                          <a:solidFill>
                            <a:schemeClr val="tx1"/>
                          </a:solidFill>
                          <a:latin typeface="+mn-lt"/>
                          <a:ea typeface="+mn-ea"/>
                          <a:cs typeface="+mn-cs"/>
                        </a:rPr>
                        <a:t>，</a:t>
                      </a:r>
                      <a:r>
                        <a:rPr lang="zh-TW" sz="1200" b="1" u="sng" kern="1200" dirty="0">
                          <a:solidFill>
                            <a:srgbClr val="FF0000"/>
                          </a:solidFill>
                          <a:latin typeface="+mn-lt"/>
                          <a:ea typeface="+mn-ea"/>
                          <a:cs typeface="+mn-cs"/>
                        </a:rPr>
                        <a:t>第三層建築面積不得超過基層建築面積三分之二，且應採斜屋頂並不得另設屋突。</a:t>
                      </a:r>
                      <a:endParaRPr lang="en-US" sz="1200" b="1" u="sng" kern="1200" dirty="0">
                        <a:solidFill>
                          <a:srgbClr val="FF0000"/>
                        </a:solidFill>
                        <a:latin typeface="+mn-lt"/>
                        <a:ea typeface="+mn-ea"/>
                        <a:cs typeface="+mn-cs"/>
                      </a:endParaRPr>
                    </a:p>
                  </a:txBody>
                  <a:tcPr marL="68580" marR="68580" marT="0" marB="0"/>
                </a:tc>
                <a:tc>
                  <a:txBody>
                    <a:bodyPr/>
                    <a:lstStyle/>
                    <a:p>
                      <a:pPr marL="108000" lvl="0" indent="-457200" algn="just">
                        <a:lnSpc>
                          <a:spcPct val="100000"/>
                        </a:lnSpc>
                        <a:spcAft>
                          <a:spcPts val="0"/>
                        </a:spcAft>
                        <a:buFont typeface="+mj-lt"/>
                        <a:buNone/>
                      </a:pPr>
                      <a:r>
                        <a:rPr lang="en-US" altLang="zh-TW" sz="1200" dirty="0"/>
                        <a:t>1.</a:t>
                      </a:r>
                      <a:r>
                        <a:rPr lang="zh-TW" sz="1200" dirty="0"/>
                        <a:t>原有合法建築物之新建、增建、改建及修建可採原建築面積或最大建蔽率</a:t>
                      </a:r>
                      <a:r>
                        <a:rPr lang="en-US" sz="1200" dirty="0" smtClean="0"/>
                        <a:t>40</a:t>
                      </a:r>
                      <a:r>
                        <a:rPr lang="en-US" altLang="zh-TW" sz="1200" b="0" u="none" dirty="0" smtClean="0">
                          <a:solidFill>
                            <a:schemeClr val="tx1"/>
                          </a:solidFill>
                        </a:rPr>
                        <a:t>%</a:t>
                      </a:r>
                      <a:r>
                        <a:rPr lang="zh-TW" sz="1200" dirty="0" smtClean="0"/>
                        <a:t>，</a:t>
                      </a:r>
                      <a:r>
                        <a:rPr lang="zh-TW" sz="1200" dirty="0"/>
                        <a:t>高度不得超過</a:t>
                      </a:r>
                      <a:r>
                        <a:rPr lang="zh-TW" sz="1200" b="1" u="sng" dirty="0">
                          <a:solidFill>
                            <a:srgbClr val="FF0000"/>
                          </a:solidFill>
                        </a:rPr>
                        <a:t>二</a:t>
                      </a:r>
                      <a:r>
                        <a:rPr lang="zh-TW" sz="1200" dirty="0"/>
                        <a:t>層樓或簷高</a:t>
                      </a:r>
                      <a:r>
                        <a:rPr lang="en-US" sz="1200" b="1" u="sng" dirty="0">
                          <a:solidFill>
                            <a:srgbClr val="FF0000"/>
                          </a:solidFill>
                        </a:rPr>
                        <a:t>7</a:t>
                      </a:r>
                      <a:r>
                        <a:rPr lang="zh-TW" sz="1200" dirty="0"/>
                        <a:t>公尺，且建築總樓地板面積不得超過</a:t>
                      </a:r>
                      <a:r>
                        <a:rPr lang="en-US" sz="1200" b="1" u="sng" dirty="0">
                          <a:solidFill>
                            <a:srgbClr val="FF0000"/>
                          </a:solidFill>
                        </a:rPr>
                        <a:t>330</a:t>
                      </a:r>
                      <a:r>
                        <a:rPr lang="zh-TW" sz="1200" dirty="0"/>
                        <a:t>平方公尺。</a:t>
                      </a:r>
                    </a:p>
                  </a:txBody>
                  <a:tcPr marL="68580" marR="68580" marT="36000" marB="0"/>
                </a:tc>
                <a:tc>
                  <a:txBody>
                    <a:bodyPr/>
                    <a:lstStyle/>
                    <a:p>
                      <a:pPr marL="228600" indent="-228600" algn="just">
                        <a:lnSpc>
                          <a:spcPct val="100000"/>
                        </a:lnSpc>
                        <a:spcAft>
                          <a:spcPts val="0"/>
                        </a:spcAft>
                        <a:buFont typeface="+mj-lt"/>
                        <a:buAutoNum type="arabicPeriod"/>
                      </a:pPr>
                      <a:r>
                        <a:rPr lang="zh-TW" altLang="en-US" sz="1200" dirty="0"/>
                        <a:t>參照「金門國家公園保護利用管制原則」中，第二類一般管制區（管二）之土地建築使用規定，修正「樓層高度」、「最大建築基層面積」、「建築總樓地板面積」及新增「第三層建築面積及相關之規定」，使外圍緩衝用地區內原有合法建築物與第二類一般管制區區內原有合法建築物規定一致</a:t>
                      </a:r>
                      <a:r>
                        <a:rPr lang="zh-TW" altLang="en-US" sz="1200" dirty="0" smtClean="0"/>
                        <a:t>。</a:t>
                      </a:r>
                      <a:endParaRPr lang="en-US" altLang="zh-TW" sz="1200" dirty="0" smtClean="0"/>
                    </a:p>
                    <a:p>
                      <a:pPr marL="228600" indent="-228600" algn="just">
                        <a:lnSpc>
                          <a:spcPct val="100000"/>
                        </a:lnSpc>
                        <a:spcAft>
                          <a:spcPts val="0"/>
                        </a:spcAft>
                        <a:buFont typeface="+mj-lt"/>
                        <a:buAutoNum type="arabicPeriod"/>
                      </a:pPr>
                      <a:r>
                        <a:rPr lang="zh-TW" altLang="en-US" sz="1200" dirty="0" smtClean="0"/>
                        <a:t>修正阿拉伯數字為中文數字。</a:t>
                      </a:r>
                      <a:endParaRPr lang="zh-TW" sz="1200" dirty="0"/>
                    </a:p>
                  </a:txBody>
                  <a:tcPr marL="68580" marR="68580" marT="36000" marB="0"/>
                </a:tc>
                <a:extLst>
                  <a:ext uri="{0D108BD9-81ED-4DB2-BD59-A6C34878D82A}">
                    <a16:rowId xmlns:a16="http://schemas.microsoft.com/office/drawing/2014/main" xmlns="" val="10002"/>
                  </a:ext>
                </a:extLst>
              </a:tr>
              <a:tr h="599379">
                <a:tc>
                  <a:txBody>
                    <a:bodyPr/>
                    <a:lstStyle/>
                    <a:p>
                      <a:pPr marL="108000" lvl="0" indent="-457200" algn="just">
                        <a:lnSpc>
                          <a:spcPct val="100000"/>
                        </a:lnSpc>
                        <a:spcAft>
                          <a:spcPts val="0"/>
                        </a:spcAft>
                        <a:buFont typeface="+mj-lt"/>
                        <a:buNone/>
                      </a:pPr>
                      <a:r>
                        <a:rPr lang="en-US" altLang="zh-TW" sz="1200" dirty="0"/>
                        <a:t>2.</a:t>
                      </a:r>
                      <a:r>
                        <a:rPr lang="zh-TW" altLang="en-US" sz="1200" dirty="0"/>
                        <a:t>申請農舍建築及集村興建者得準用「金門國家公園保護利用管制原則」第六點第三款規定，</a:t>
                      </a:r>
                      <a:r>
                        <a:rPr lang="zh-TW" altLang="en-US" sz="1200" b="1" u="sng" dirty="0">
                          <a:solidFill>
                            <a:srgbClr val="FF0000"/>
                          </a:solidFill>
                        </a:rPr>
                        <a:t>但其不得做為容積移轉之接受基地。</a:t>
                      </a:r>
                      <a:endParaRPr lang="zh-TW" sz="1200" b="1" u="sng" dirty="0">
                        <a:solidFill>
                          <a:srgbClr val="FF0000"/>
                        </a:solidFill>
                      </a:endParaRPr>
                    </a:p>
                  </a:txBody>
                  <a:tcPr marL="68580" marR="68580" marT="36000" marB="0"/>
                </a:tc>
                <a:tc>
                  <a:txBody>
                    <a:bodyPr/>
                    <a:lstStyle/>
                    <a:p>
                      <a:pPr marL="108000" lvl="0" indent="-457200" algn="just">
                        <a:lnSpc>
                          <a:spcPct val="100000"/>
                        </a:lnSpc>
                        <a:spcAft>
                          <a:spcPts val="0"/>
                        </a:spcAft>
                        <a:buFont typeface="+mj-lt"/>
                        <a:buNone/>
                      </a:pPr>
                      <a:r>
                        <a:rPr lang="en-US" altLang="zh-TW" sz="1200" dirty="0"/>
                        <a:t>2.</a:t>
                      </a:r>
                      <a:r>
                        <a:rPr lang="zh-TW" sz="1200" dirty="0"/>
                        <a:t>申請農舍建築及集村興建者得準用「金門國家公園保護利用管制原則」第六點第三款規定。</a:t>
                      </a:r>
                    </a:p>
                  </a:txBody>
                  <a:tcPr marL="68580" marR="68580" marT="36000" marB="0"/>
                </a:tc>
                <a:tc>
                  <a:txBody>
                    <a:bodyPr/>
                    <a:lstStyle/>
                    <a:p>
                      <a:pPr marL="0" indent="0" algn="just">
                        <a:lnSpc>
                          <a:spcPct val="100000"/>
                        </a:lnSpc>
                        <a:spcAft>
                          <a:spcPts val="0"/>
                        </a:spcAft>
                      </a:pPr>
                      <a:r>
                        <a:rPr lang="zh-TW" altLang="en-US" sz="1200" dirty="0"/>
                        <a:t>新增不得做為容積移轉之接受基地之相關規定。</a:t>
                      </a:r>
                      <a:endParaRPr lang="zh-TW" sz="1200" dirty="0"/>
                    </a:p>
                  </a:txBody>
                  <a:tcPr marL="68580" marR="68580" marT="36000" marB="0"/>
                </a:tc>
                <a:extLst>
                  <a:ext uri="{0D108BD9-81ED-4DB2-BD59-A6C34878D82A}">
                    <a16:rowId xmlns:a16="http://schemas.microsoft.com/office/drawing/2014/main" xmlns="" val="10003"/>
                  </a:ext>
                </a:extLst>
              </a:tr>
              <a:tr h="1536831">
                <a:tc>
                  <a:txBody>
                    <a:bodyPr/>
                    <a:lstStyle/>
                    <a:p>
                      <a:pPr marL="108000" lvl="0" indent="-457200">
                        <a:lnSpc>
                          <a:spcPct val="100000"/>
                        </a:lnSpc>
                        <a:spcAft>
                          <a:spcPts val="0"/>
                        </a:spcAft>
                        <a:buFont typeface="+mj-lt"/>
                        <a:buNone/>
                      </a:pPr>
                      <a:r>
                        <a:rPr lang="en-US" altLang="zh-TW" sz="1200" b="1" u="sng" dirty="0" smtClean="0">
                          <a:solidFill>
                            <a:srgbClr val="FF0000"/>
                          </a:solidFill>
                        </a:rPr>
                        <a:t>3</a:t>
                      </a:r>
                      <a:r>
                        <a:rPr lang="en-US" altLang="zh-TW" sz="1200" b="0" u="none" dirty="0" smtClean="0">
                          <a:solidFill>
                            <a:schemeClr val="tx1"/>
                          </a:solidFill>
                        </a:rPr>
                        <a:t>.</a:t>
                      </a:r>
                      <a:r>
                        <a:rPr lang="zh-TW" altLang="en-US" sz="1200" b="0" u="none" dirty="0">
                          <a:solidFill>
                            <a:schemeClr val="tx1"/>
                          </a:solidFill>
                        </a:rPr>
                        <a:t>作為歷史風貌用地或生活發展用地之建築容積獎勵</a:t>
                      </a:r>
                      <a:r>
                        <a:rPr lang="zh-TW" altLang="en-US" sz="1200" b="1" u="sng" dirty="0">
                          <a:solidFill>
                            <a:srgbClr val="FF0000"/>
                          </a:solidFill>
                        </a:rPr>
                        <a:t>接受</a:t>
                      </a:r>
                      <a:r>
                        <a:rPr lang="zh-TW" altLang="en-US" sz="1200" b="0" u="none" dirty="0">
                          <a:solidFill>
                            <a:schemeClr val="tx1"/>
                          </a:solidFill>
                        </a:rPr>
                        <a:t>基地時，</a:t>
                      </a:r>
                      <a:r>
                        <a:rPr lang="zh-TW" altLang="en-US" sz="1200" b="1" u="sng" dirty="0">
                          <a:solidFill>
                            <a:srgbClr val="FF0000"/>
                          </a:solidFill>
                        </a:rPr>
                        <a:t>建築物最大容積率得提高至</a:t>
                      </a:r>
                      <a:r>
                        <a:rPr lang="en-US" altLang="zh-TW" sz="1200" b="1" u="sng" dirty="0" smtClean="0">
                          <a:solidFill>
                            <a:srgbClr val="FF0000"/>
                          </a:solidFill>
                        </a:rPr>
                        <a:t>180%</a:t>
                      </a:r>
                      <a:r>
                        <a:rPr lang="zh-TW" altLang="en-US" sz="1200" b="1" u="sng" dirty="0" smtClean="0">
                          <a:solidFill>
                            <a:srgbClr val="FF0000"/>
                          </a:solidFill>
                        </a:rPr>
                        <a:t>、</a:t>
                      </a:r>
                      <a:r>
                        <a:rPr lang="zh-TW" altLang="en-US" sz="1200" b="1" u="sng" dirty="0">
                          <a:solidFill>
                            <a:srgbClr val="FF0000"/>
                          </a:solidFill>
                        </a:rPr>
                        <a:t>建築高度得提</a:t>
                      </a:r>
                      <a:r>
                        <a:rPr lang="zh-TW" altLang="en-US" sz="1200" b="1" u="sng" dirty="0" smtClean="0">
                          <a:solidFill>
                            <a:srgbClr val="FF0000"/>
                          </a:solidFill>
                        </a:rPr>
                        <a:t>高至</a:t>
                      </a:r>
                      <a:r>
                        <a:rPr lang="zh-TW" altLang="en-US" sz="1200" b="1" u="sng" kern="1200" dirty="0" smtClean="0">
                          <a:solidFill>
                            <a:srgbClr val="FF0000"/>
                          </a:solidFill>
                          <a:latin typeface="+mn-lt"/>
                          <a:ea typeface="+mn-ea"/>
                          <a:cs typeface="+mn-cs"/>
                        </a:rPr>
                        <a:t>一０點五</a:t>
                      </a:r>
                      <a:r>
                        <a:rPr lang="zh-TW" altLang="en-US" sz="1200" b="1" u="sng" dirty="0" smtClean="0">
                          <a:solidFill>
                            <a:srgbClr val="FF0000"/>
                          </a:solidFill>
                        </a:rPr>
                        <a:t>公尺</a:t>
                      </a:r>
                      <a:r>
                        <a:rPr lang="zh-TW" altLang="en-US" sz="1200" b="0" u="none" dirty="0">
                          <a:solidFill>
                            <a:schemeClr val="tx1"/>
                          </a:solidFill>
                        </a:rPr>
                        <a:t>，其建築應採紅瓦斜屋頂並不得另設屋突；建築線除另有指定外與計畫道路境界線距離不得</a:t>
                      </a:r>
                      <a:r>
                        <a:rPr lang="zh-TW" altLang="en-US" sz="1200" b="0" u="none" dirty="0" smtClean="0">
                          <a:solidFill>
                            <a:schemeClr val="tx1"/>
                          </a:solidFill>
                        </a:rPr>
                        <a:t>小於</a:t>
                      </a:r>
                      <a:r>
                        <a:rPr lang="zh-TW" altLang="en-US" sz="1200" b="1" u="sng" dirty="0">
                          <a:solidFill>
                            <a:srgbClr val="FF0000"/>
                          </a:solidFill>
                        </a:rPr>
                        <a:t>八</a:t>
                      </a:r>
                      <a:r>
                        <a:rPr lang="zh-TW" altLang="en-US" sz="1200" b="0" u="none" dirty="0" smtClean="0">
                          <a:solidFill>
                            <a:schemeClr val="tx1"/>
                          </a:solidFill>
                        </a:rPr>
                        <a:t>公尺</a:t>
                      </a:r>
                      <a:r>
                        <a:rPr lang="zh-TW" altLang="en-US" sz="1200" b="0" u="none" dirty="0">
                          <a:solidFill>
                            <a:schemeClr val="tx1"/>
                          </a:solidFill>
                        </a:rPr>
                        <a:t>。</a:t>
                      </a:r>
                      <a:endParaRPr lang="zh-TW" sz="1200" b="0" u="none" dirty="0">
                        <a:solidFill>
                          <a:schemeClr val="tx1"/>
                        </a:solidFill>
                      </a:endParaRPr>
                    </a:p>
                  </a:txBody>
                  <a:tcPr marL="68580" marR="68580" marT="36000" marB="0"/>
                </a:tc>
                <a:tc>
                  <a:txBody>
                    <a:bodyPr/>
                    <a:lstStyle/>
                    <a:p>
                      <a:pPr marL="108000" lvl="0" indent="-457200">
                        <a:lnSpc>
                          <a:spcPct val="100000"/>
                        </a:lnSpc>
                        <a:spcAft>
                          <a:spcPts val="0"/>
                        </a:spcAft>
                        <a:buFont typeface="+mj-lt"/>
                        <a:buNone/>
                      </a:pPr>
                      <a:r>
                        <a:rPr lang="en-US" altLang="zh-TW" sz="1200" b="1" u="sng" dirty="0">
                          <a:solidFill>
                            <a:srgbClr val="FF0000"/>
                          </a:solidFill>
                        </a:rPr>
                        <a:t>3</a:t>
                      </a:r>
                      <a:r>
                        <a:rPr lang="en-US" altLang="zh-TW" sz="1200" b="0" u="none" dirty="0">
                          <a:solidFill>
                            <a:schemeClr val="tx1"/>
                          </a:solidFill>
                        </a:rPr>
                        <a:t>.</a:t>
                      </a:r>
                      <a:r>
                        <a:rPr lang="zh-TW" sz="1200" b="0" u="none" dirty="0">
                          <a:solidFill>
                            <a:schemeClr val="tx1"/>
                          </a:solidFill>
                        </a:rPr>
                        <a:t>作為歷史風貌用地或生活發展用地之建築容積獎勵</a:t>
                      </a:r>
                      <a:r>
                        <a:rPr lang="zh-TW" sz="1200" b="1" u="sng" dirty="0">
                          <a:solidFill>
                            <a:srgbClr val="FF0000"/>
                          </a:solidFill>
                        </a:rPr>
                        <a:t>承受</a:t>
                      </a:r>
                      <a:r>
                        <a:rPr lang="zh-TW" sz="1200" b="0" u="none" dirty="0">
                          <a:solidFill>
                            <a:schemeClr val="tx1"/>
                          </a:solidFill>
                        </a:rPr>
                        <a:t>基地時，</a:t>
                      </a:r>
                      <a:r>
                        <a:rPr lang="zh-TW" sz="1200" b="1" u="sng" dirty="0">
                          <a:solidFill>
                            <a:srgbClr val="FF0000"/>
                          </a:solidFill>
                        </a:rPr>
                        <a:t>建築物最大建蔽率</a:t>
                      </a:r>
                      <a:r>
                        <a:rPr lang="en-US" sz="1200" b="1" u="sng" dirty="0" smtClean="0">
                          <a:solidFill>
                            <a:srgbClr val="FF0000"/>
                          </a:solidFill>
                        </a:rPr>
                        <a:t>60</a:t>
                      </a:r>
                      <a:r>
                        <a:rPr lang="en-US" altLang="zh-TW" sz="1200" b="1" u="sng" dirty="0" smtClean="0">
                          <a:solidFill>
                            <a:srgbClr val="FF0000"/>
                          </a:solidFill>
                        </a:rPr>
                        <a:t>%</a:t>
                      </a:r>
                      <a:r>
                        <a:rPr lang="zh-TW" sz="1200" b="1" u="sng" dirty="0" smtClean="0">
                          <a:solidFill>
                            <a:srgbClr val="FF0000"/>
                          </a:solidFill>
                        </a:rPr>
                        <a:t>、</a:t>
                      </a:r>
                      <a:r>
                        <a:rPr lang="zh-TW" sz="1200" b="1" u="sng" dirty="0">
                          <a:solidFill>
                            <a:srgbClr val="FF0000"/>
                          </a:solidFill>
                        </a:rPr>
                        <a:t>最大容積率</a:t>
                      </a:r>
                      <a:r>
                        <a:rPr lang="en-US" sz="1200" b="1" u="sng" dirty="0" smtClean="0">
                          <a:solidFill>
                            <a:srgbClr val="FF0000"/>
                          </a:solidFill>
                        </a:rPr>
                        <a:t>180</a:t>
                      </a:r>
                      <a:r>
                        <a:rPr lang="en-US" altLang="zh-TW" sz="1200" b="1" u="sng" dirty="0" smtClean="0">
                          <a:solidFill>
                            <a:srgbClr val="FF0000"/>
                          </a:solidFill>
                        </a:rPr>
                        <a:t>%</a:t>
                      </a:r>
                      <a:r>
                        <a:rPr lang="zh-TW" sz="1200" b="1" u="sng" dirty="0" smtClean="0">
                          <a:solidFill>
                            <a:srgbClr val="FF0000"/>
                          </a:solidFill>
                        </a:rPr>
                        <a:t>、</a:t>
                      </a:r>
                      <a:r>
                        <a:rPr lang="zh-TW" sz="1200" b="1" u="sng" dirty="0">
                          <a:solidFill>
                            <a:srgbClr val="FF0000"/>
                          </a:solidFill>
                        </a:rPr>
                        <a:t>建築總樓地板面積不得超過</a:t>
                      </a:r>
                      <a:r>
                        <a:rPr lang="en-US" sz="1200" b="1" u="sng" dirty="0">
                          <a:solidFill>
                            <a:srgbClr val="FF0000"/>
                          </a:solidFill>
                        </a:rPr>
                        <a:t>330</a:t>
                      </a:r>
                      <a:r>
                        <a:rPr lang="zh-TW" sz="1200" b="1" u="sng" dirty="0">
                          <a:solidFill>
                            <a:srgbClr val="FF0000"/>
                          </a:solidFill>
                        </a:rPr>
                        <a:t>平方公尺、高度不得超過三層樓或簷高</a:t>
                      </a:r>
                      <a:r>
                        <a:rPr lang="en-US" sz="1200" b="1" u="sng" dirty="0">
                          <a:solidFill>
                            <a:srgbClr val="FF0000"/>
                          </a:solidFill>
                        </a:rPr>
                        <a:t>10.5</a:t>
                      </a:r>
                      <a:r>
                        <a:rPr lang="zh-TW" sz="1200" b="1" u="sng" dirty="0">
                          <a:solidFill>
                            <a:srgbClr val="FF0000"/>
                          </a:solidFill>
                        </a:rPr>
                        <a:t>公尺</a:t>
                      </a:r>
                      <a:r>
                        <a:rPr lang="zh-TW" sz="1200" b="0" u="none" dirty="0">
                          <a:solidFill>
                            <a:schemeClr val="tx1"/>
                          </a:solidFill>
                        </a:rPr>
                        <a:t>，其建築應採紅瓦斜屋頂並不得另設屋突；建築線除另有指定外與計畫道路境界線距離不得小於</a:t>
                      </a:r>
                      <a:r>
                        <a:rPr lang="en-US" sz="1200" b="0" u="sng" dirty="0">
                          <a:solidFill>
                            <a:srgbClr val="FF0000"/>
                          </a:solidFill>
                        </a:rPr>
                        <a:t>15</a:t>
                      </a:r>
                      <a:r>
                        <a:rPr lang="zh-TW" sz="1200" b="0" u="none" dirty="0">
                          <a:solidFill>
                            <a:schemeClr val="tx1"/>
                          </a:solidFill>
                        </a:rPr>
                        <a:t>公尺。</a:t>
                      </a:r>
                    </a:p>
                  </a:txBody>
                  <a:tcPr marL="68580" marR="68580" marT="36000" marB="0"/>
                </a:tc>
                <a:tc>
                  <a:txBody>
                    <a:bodyPr/>
                    <a:lstStyle/>
                    <a:p>
                      <a:pPr marL="228600" indent="-228600">
                        <a:lnSpc>
                          <a:spcPct val="100000"/>
                        </a:lnSpc>
                        <a:spcAft>
                          <a:spcPts val="0"/>
                        </a:spcAft>
                        <a:buFont typeface="+mj-lt"/>
                        <a:buAutoNum type="arabicPeriod"/>
                      </a:pPr>
                      <a:r>
                        <a:rPr lang="zh-TW" altLang="en-US" sz="1200" dirty="0" smtClean="0"/>
                        <a:t>修正</a:t>
                      </a:r>
                      <a:r>
                        <a:rPr lang="zh-TW" altLang="en-US" sz="1200" dirty="0"/>
                        <a:t>條文項次。</a:t>
                      </a:r>
                    </a:p>
                    <a:p>
                      <a:pPr marL="228600" indent="-228600">
                        <a:lnSpc>
                          <a:spcPct val="100000"/>
                        </a:lnSpc>
                        <a:spcAft>
                          <a:spcPts val="0"/>
                        </a:spcAft>
                        <a:buFont typeface="+mj-lt"/>
                        <a:buAutoNum type="arabicPeriod"/>
                      </a:pPr>
                      <a:r>
                        <a:rPr lang="zh-TW" altLang="en-US" sz="1200" dirty="0" smtClean="0"/>
                        <a:t>依</a:t>
                      </a:r>
                      <a:r>
                        <a:rPr lang="zh-TW" altLang="en-US" sz="1200" dirty="0"/>
                        <a:t>「都市計畫容積移轉實施辦法」第五條用詞定義，修正「承受基地」為</a:t>
                      </a:r>
                      <a:r>
                        <a:rPr lang="zh-TW" altLang="en-US" sz="1200" dirty="0" smtClean="0"/>
                        <a:t>「接受基地</a:t>
                      </a:r>
                      <a:r>
                        <a:rPr lang="zh-TW" altLang="en-US" sz="1200" dirty="0"/>
                        <a:t>」。</a:t>
                      </a:r>
                    </a:p>
                    <a:p>
                      <a:pPr marL="228600" indent="-228600">
                        <a:lnSpc>
                          <a:spcPct val="100000"/>
                        </a:lnSpc>
                        <a:spcAft>
                          <a:spcPts val="0"/>
                        </a:spcAft>
                        <a:buFont typeface="+mj-lt"/>
                        <a:buAutoNum type="arabicPeriod"/>
                      </a:pPr>
                      <a:r>
                        <a:rPr lang="zh-TW" altLang="en-US" sz="1200" dirty="0" smtClean="0"/>
                        <a:t>新增</a:t>
                      </a:r>
                      <a:r>
                        <a:rPr lang="zh-TW" altLang="en-US" sz="1200" dirty="0"/>
                        <a:t>容積移轉之相關說明</a:t>
                      </a:r>
                      <a:r>
                        <a:rPr lang="zh-TW" altLang="en-US" sz="1200" dirty="0" smtClean="0"/>
                        <a:t>。</a:t>
                      </a:r>
                      <a:endParaRPr lang="en-US" altLang="zh-TW" sz="1200" dirty="0" smtClean="0"/>
                    </a:p>
                    <a:p>
                      <a:pPr marL="228600" indent="-228600">
                        <a:lnSpc>
                          <a:spcPct val="100000"/>
                        </a:lnSpc>
                        <a:spcAft>
                          <a:spcPts val="0"/>
                        </a:spcAft>
                        <a:buFont typeface="+mj-lt"/>
                        <a:buAutoNum type="arabicPeriod"/>
                      </a:pPr>
                      <a:r>
                        <a:rPr lang="zh-TW" altLang="en-US" sz="1200" dirty="0" smtClean="0"/>
                        <a:t>修正阿拉伯數字為中文數字。</a:t>
                      </a:r>
                      <a:endParaRPr lang="zh-TW" altLang="en-US" sz="1200" dirty="0"/>
                    </a:p>
                  </a:txBody>
                  <a:tcPr marL="68580" marR="68580" marT="36000" marB="0"/>
                </a:tc>
              </a:tr>
              <a:tr h="1536831">
                <a:tc>
                  <a:txBody>
                    <a:bodyPr/>
                    <a:lstStyle/>
                    <a:p>
                      <a:pPr marL="108000" lvl="0" indent="-457200" algn="just">
                        <a:lnSpc>
                          <a:spcPct val="100000"/>
                        </a:lnSpc>
                        <a:spcAft>
                          <a:spcPts val="0"/>
                        </a:spcAft>
                        <a:buFont typeface="+mj-lt"/>
                        <a:buNone/>
                      </a:pPr>
                      <a:r>
                        <a:rPr lang="en-US" altLang="zh-TW" sz="1200" b="1" u="sng" dirty="0" smtClean="0">
                          <a:solidFill>
                            <a:srgbClr val="FF0000"/>
                          </a:solidFill>
                        </a:rPr>
                        <a:t>4.</a:t>
                      </a:r>
                      <a:r>
                        <a:rPr lang="zh-TW" altLang="en-US" sz="1200" b="1" u="sng" dirty="0">
                          <a:solidFill>
                            <a:srgbClr val="FF0000"/>
                          </a:solidFill>
                        </a:rPr>
                        <a:t>建築物新建、增建及改建</a:t>
                      </a:r>
                      <a:r>
                        <a:rPr lang="zh-TW" altLang="en-US" sz="1200" b="1" u="sng" dirty="0" smtClean="0">
                          <a:solidFill>
                            <a:srgbClr val="FF0000"/>
                          </a:solidFill>
                        </a:rPr>
                        <a:t>，得以</a:t>
                      </a:r>
                      <a:r>
                        <a:rPr lang="zh-TW" altLang="en-US" sz="1200" b="1" u="sng" dirty="0">
                          <a:solidFill>
                            <a:srgbClr val="FF0000"/>
                          </a:solidFill>
                        </a:rPr>
                        <a:t>整體開發為原則，並應自行負擔百分之三十公共設施用地及依「金門國家公園計畫外圍緩衝用地整體開發許可審議規範」，提出開發計畫及相關文件，其建築物最大建蔽率</a:t>
                      </a:r>
                      <a:r>
                        <a:rPr lang="en-US" altLang="zh-TW" sz="1200" b="1" u="sng" dirty="0">
                          <a:solidFill>
                            <a:srgbClr val="FF0000"/>
                          </a:solidFill>
                        </a:rPr>
                        <a:t>60%</a:t>
                      </a:r>
                      <a:r>
                        <a:rPr lang="zh-TW" altLang="en-US" sz="1200" b="1" u="sng" dirty="0">
                          <a:solidFill>
                            <a:srgbClr val="FF0000"/>
                          </a:solidFill>
                        </a:rPr>
                        <a:t>、最大容積率</a:t>
                      </a:r>
                      <a:r>
                        <a:rPr lang="en-US" altLang="zh-TW" sz="1200" b="1" u="sng" dirty="0">
                          <a:solidFill>
                            <a:srgbClr val="FF0000"/>
                          </a:solidFill>
                        </a:rPr>
                        <a:t>120%</a:t>
                      </a:r>
                      <a:r>
                        <a:rPr lang="zh-TW" altLang="en-US" sz="1200" b="1" u="sng" dirty="0">
                          <a:solidFill>
                            <a:srgbClr val="FF0000"/>
                          </a:solidFill>
                        </a:rPr>
                        <a:t>、建築高度不得超過二層樓及簷</a:t>
                      </a:r>
                      <a:r>
                        <a:rPr lang="zh-TW" altLang="en-US" sz="1200" b="1" u="sng" dirty="0" smtClean="0">
                          <a:solidFill>
                            <a:srgbClr val="FF0000"/>
                          </a:solidFill>
                        </a:rPr>
                        <a:t>高七公尺</a:t>
                      </a:r>
                      <a:r>
                        <a:rPr lang="zh-TW" altLang="en-US" sz="1200" b="1" u="sng" dirty="0">
                          <a:solidFill>
                            <a:srgbClr val="FF0000"/>
                          </a:solidFill>
                        </a:rPr>
                        <a:t>並不得另設屋突，其建築之形式、材料、語彙與高度均應符合傳統聚落整體風貌。</a:t>
                      </a:r>
                      <a:endParaRPr lang="zh-TW" sz="1200" b="1" u="sng" dirty="0">
                        <a:solidFill>
                          <a:srgbClr val="FF0000"/>
                        </a:solidFill>
                      </a:endParaRPr>
                    </a:p>
                  </a:txBody>
                  <a:tcPr marL="68580" marR="68580" marT="36000" marB="0">
                    <a:solidFill>
                      <a:schemeClr val="bg1"/>
                    </a:solidFill>
                  </a:tcPr>
                </a:tc>
                <a:tc>
                  <a:txBody>
                    <a:bodyPr/>
                    <a:lstStyle/>
                    <a:p>
                      <a:pPr marL="108000" lvl="0" indent="-457200" algn="just">
                        <a:lnSpc>
                          <a:spcPct val="100000"/>
                        </a:lnSpc>
                        <a:spcAft>
                          <a:spcPts val="0"/>
                        </a:spcAft>
                        <a:buFont typeface="+mj-lt"/>
                        <a:buNone/>
                      </a:pPr>
                      <a:r>
                        <a:rPr lang="zh-TW" altLang="en-US" sz="1200" dirty="0"/>
                        <a:t>  </a:t>
                      </a:r>
                      <a:r>
                        <a:rPr lang="en-US" altLang="zh-TW" sz="1200" b="0" u="sng" dirty="0">
                          <a:solidFill>
                            <a:srgbClr val="FF0000"/>
                          </a:solidFill>
                        </a:rPr>
                        <a:t>(</a:t>
                      </a:r>
                      <a:r>
                        <a:rPr lang="zh-TW" altLang="en-US" sz="1200" b="0" u="sng" dirty="0">
                          <a:solidFill>
                            <a:srgbClr val="FF0000"/>
                          </a:solidFill>
                        </a:rPr>
                        <a:t>無</a:t>
                      </a:r>
                      <a:r>
                        <a:rPr lang="en-US" altLang="zh-TW" sz="1200" b="0" u="sng" dirty="0">
                          <a:solidFill>
                            <a:srgbClr val="FF0000"/>
                          </a:solidFill>
                        </a:rPr>
                        <a:t>)</a:t>
                      </a:r>
                      <a:endParaRPr lang="zh-TW" sz="1200" b="0" u="sng" dirty="0">
                        <a:solidFill>
                          <a:srgbClr val="FF0000"/>
                        </a:solidFill>
                      </a:endParaRPr>
                    </a:p>
                  </a:txBody>
                  <a:tcPr marL="68580" marR="68580" marT="36000" marB="0" anchor="ctr">
                    <a:solidFill>
                      <a:schemeClr val="bg1"/>
                    </a:solidFill>
                  </a:tcPr>
                </a:tc>
                <a:tc>
                  <a:txBody>
                    <a:bodyPr/>
                    <a:lstStyle/>
                    <a:p>
                      <a:pPr marL="0" indent="0" algn="just">
                        <a:lnSpc>
                          <a:spcPct val="100000"/>
                        </a:lnSpc>
                        <a:spcAft>
                          <a:spcPts val="0"/>
                        </a:spcAft>
                      </a:pPr>
                      <a:r>
                        <a:rPr lang="zh-TW" altLang="en-US" sz="1200" dirty="0"/>
                        <a:t>新增外圍緩衝用地之建築物新建、增建及改建需以「整體開發」為原則，及其建築形式之相關規定，且需依照「金門國家公園計畫外圍緩衝用地整體開發許可審議規範」提出開發計畫及相關文件。</a:t>
                      </a:r>
                      <a:endParaRPr lang="zh-TW" sz="1200" dirty="0"/>
                    </a:p>
                  </a:txBody>
                  <a:tcPr marL="68580" marR="68580" marT="36000" marB="0">
                    <a:solidFill>
                      <a:schemeClr val="bg1"/>
                    </a:solidFill>
                  </a:tcPr>
                </a:tc>
                <a:extLst>
                  <a:ext uri="{0D108BD9-81ED-4DB2-BD59-A6C34878D82A}">
                    <a16:rowId xmlns:a16="http://schemas.microsoft.com/office/drawing/2014/main" xmlns="" val="3147230332"/>
                  </a:ext>
                </a:extLst>
              </a:tr>
            </a:tbl>
          </a:graphicData>
        </a:graphic>
      </p:graphicFrame>
      <p:sp>
        <p:nvSpPr>
          <p:cNvPr id="6" name="投影片編號版面配置區 5"/>
          <p:cNvSpPr>
            <a:spLocks noGrp="1"/>
          </p:cNvSpPr>
          <p:nvPr>
            <p:ph type="sldNum" sz="quarter" idx="12"/>
          </p:nvPr>
        </p:nvSpPr>
        <p:spPr/>
        <p:txBody>
          <a:bodyPr/>
          <a:lstStyle/>
          <a:p>
            <a:fld id="{68EFFDF8-DB98-478C-83A9-5561949AAA15}" type="slidenum">
              <a:rPr lang="en-US" altLang="zh-TW" smtClean="0">
                <a:solidFill>
                  <a:schemeClr val="tx1"/>
                </a:solidFill>
              </a:rPr>
              <a:pPr/>
              <a:t>21</a:t>
            </a:fld>
            <a:endParaRPr lang="en-US" altLang="zh-TW" dirty="0">
              <a:solidFill>
                <a:schemeClr val="tx1"/>
              </a:solidFill>
            </a:endParaRPr>
          </a:p>
        </p:txBody>
      </p:sp>
    </p:spTree>
    <p:extLst>
      <p:ext uri="{BB962C8B-B14F-4D97-AF65-F5344CB8AC3E}">
        <p14:creationId xmlns:p14="http://schemas.microsoft.com/office/powerpoint/2010/main" val="39182517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txBox="1">
            <a:spLocks/>
          </p:cNvSpPr>
          <p:nvPr/>
        </p:nvSpPr>
        <p:spPr>
          <a:xfrm>
            <a:off x="151376" y="73435"/>
            <a:ext cx="7886700"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smtClean="0">
                <a:latin typeface="微軟正黑體" panose="020B0604030504040204" pitchFamily="34" charset="-120"/>
                <a:ea typeface="微軟正黑體" panose="020B0604030504040204" pitchFamily="34" charset="-120"/>
              </a:rPr>
              <a:t>一、</a:t>
            </a:r>
            <a:r>
              <a:rPr lang="zh-TW" altLang="en-US" dirty="0">
                <a:latin typeface="微軟正黑體" panose="020B0604030504040204" pitchFamily="34" charset="-120"/>
                <a:ea typeface="微軟正黑體" panose="020B0604030504040204" pitchFamily="34" charset="-120"/>
              </a:rPr>
              <a:t>土地使用管制要點</a:t>
            </a:r>
            <a:r>
              <a:rPr lang="zh-TW" altLang="en-US" dirty="0" smtClean="0">
                <a:latin typeface="微軟正黑體" panose="020B0604030504040204" pitchFamily="34" charset="-120"/>
                <a:ea typeface="微軟正黑體" panose="020B0604030504040204" pitchFamily="34" charset="-120"/>
              </a:rPr>
              <a:t>變更</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五</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graphicFrame>
        <p:nvGraphicFramePr>
          <p:cNvPr id="5" name="表格 3"/>
          <p:cNvGraphicFramePr>
            <a:graphicFrameLocks noGrp="1"/>
          </p:cNvGraphicFramePr>
          <p:nvPr>
            <p:extLst/>
          </p:nvPr>
        </p:nvGraphicFramePr>
        <p:xfrm>
          <a:off x="71999" y="1094334"/>
          <a:ext cx="9000002" cy="3779274"/>
        </p:xfrm>
        <a:graphic>
          <a:graphicData uri="http://schemas.openxmlformats.org/drawingml/2006/table">
            <a:tbl>
              <a:tblPr firstRow="1" firstCol="1" bandRow="1">
                <a:tableStyleId>{5940675A-B579-460E-94D1-54222C63F5DA}</a:tableStyleId>
              </a:tblPr>
              <a:tblGrid>
                <a:gridCol w="3738000">
                  <a:extLst>
                    <a:ext uri="{9D8B030D-6E8A-4147-A177-3AD203B41FA5}">
                      <a16:colId xmlns:a16="http://schemas.microsoft.com/office/drawing/2014/main" xmlns="" val="20000"/>
                    </a:ext>
                  </a:extLst>
                </a:gridCol>
                <a:gridCol w="2647950">
                  <a:extLst>
                    <a:ext uri="{9D8B030D-6E8A-4147-A177-3AD203B41FA5}">
                      <a16:colId xmlns:a16="http://schemas.microsoft.com/office/drawing/2014/main" xmlns="" val="20001"/>
                    </a:ext>
                  </a:extLst>
                </a:gridCol>
                <a:gridCol w="2614052">
                  <a:extLst>
                    <a:ext uri="{9D8B030D-6E8A-4147-A177-3AD203B41FA5}">
                      <a16:colId xmlns:a16="http://schemas.microsoft.com/office/drawing/2014/main" xmlns="" val="20002"/>
                    </a:ext>
                  </a:extLst>
                </a:gridCol>
              </a:tblGrid>
              <a:tr h="162407">
                <a:tc>
                  <a:txBody>
                    <a:bodyPr/>
                    <a:lstStyle/>
                    <a:p>
                      <a:pPr marL="0" indent="0" algn="ctr">
                        <a:lnSpc>
                          <a:spcPct val="100000"/>
                        </a:lnSpc>
                        <a:spcAft>
                          <a:spcPts val="0"/>
                        </a:spcAft>
                      </a:pPr>
                      <a:r>
                        <a:rPr lang="zh-TW" altLang="en-US" sz="1200" b="1" dirty="0">
                          <a:solidFill>
                            <a:schemeClr val="bg1"/>
                          </a:solidFill>
                        </a:rPr>
                        <a:t>修正</a:t>
                      </a:r>
                      <a:r>
                        <a:rPr lang="zh-TW" sz="1200" b="1" dirty="0">
                          <a:solidFill>
                            <a:schemeClr val="bg1"/>
                          </a:solidFill>
                        </a:rPr>
                        <a:t>條文</a:t>
                      </a:r>
                    </a:p>
                  </a:txBody>
                  <a:tcPr marL="29668" marR="29668" marT="0" marB="0" anchor="ctr">
                    <a:solidFill>
                      <a:srgbClr val="0070C0"/>
                    </a:solidFill>
                  </a:tcPr>
                </a:tc>
                <a:tc>
                  <a:txBody>
                    <a:bodyPr/>
                    <a:lstStyle/>
                    <a:p>
                      <a:pPr marL="0" indent="0" algn="ctr">
                        <a:lnSpc>
                          <a:spcPct val="100000"/>
                        </a:lnSpc>
                        <a:spcAft>
                          <a:spcPts val="0"/>
                        </a:spcAft>
                      </a:pPr>
                      <a:r>
                        <a:rPr lang="zh-TW" altLang="en-US" sz="1200" b="1" dirty="0">
                          <a:solidFill>
                            <a:schemeClr val="bg1"/>
                          </a:solidFill>
                        </a:rPr>
                        <a:t>原</a:t>
                      </a:r>
                      <a:r>
                        <a:rPr lang="zh-TW" sz="1200" b="1" dirty="0">
                          <a:solidFill>
                            <a:schemeClr val="bg1"/>
                          </a:solidFill>
                        </a:rPr>
                        <a:t>計畫條文</a:t>
                      </a:r>
                    </a:p>
                  </a:txBody>
                  <a:tcPr marL="29668" marR="29668" marT="0" marB="0" anchor="ctr">
                    <a:solidFill>
                      <a:srgbClr val="0070C0"/>
                    </a:solidFill>
                  </a:tcPr>
                </a:tc>
                <a:tc>
                  <a:txBody>
                    <a:bodyPr/>
                    <a:lstStyle/>
                    <a:p>
                      <a:pPr marL="0" indent="0" algn="ctr">
                        <a:lnSpc>
                          <a:spcPct val="100000"/>
                        </a:lnSpc>
                        <a:spcAft>
                          <a:spcPts val="0"/>
                        </a:spcAft>
                      </a:pPr>
                      <a:r>
                        <a:rPr lang="zh-TW" sz="1200" b="1" dirty="0">
                          <a:solidFill>
                            <a:schemeClr val="bg1"/>
                          </a:solidFill>
                        </a:rPr>
                        <a:t>條文</a:t>
                      </a:r>
                      <a:r>
                        <a:rPr lang="zh-TW" altLang="en-US" sz="1200" b="1" dirty="0">
                          <a:solidFill>
                            <a:schemeClr val="bg1"/>
                          </a:solidFill>
                        </a:rPr>
                        <a:t>修正</a:t>
                      </a:r>
                      <a:r>
                        <a:rPr lang="zh-TW" sz="1200" b="1" dirty="0">
                          <a:solidFill>
                            <a:schemeClr val="bg1"/>
                          </a:solidFill>
                        </a:rPr>
                        <a:t>說明</a:t>
                      </a:r>
                    </a:p>
                  </a:txBody>
                  <a:tcPr marL="29668" marR="29668" marT="0" marB="0" anchor="ctr">
                    <a:solidFill>
                      <a:srgbClr val="0070C0"/>
                    </a:solidFill>
                  </a:tcPr>
                </a:tc>
                <a:extLst>
                  <a:ext uri="{0D108BD9-81ED-4DB2-BD59-A6C34878D82A}">
                    <a16:rowId xmlns:a16="http://schemas.microsoft.com/office/drawing/2014/main" xmlns="" val="10000"/>
                  </a:ext>
                </a:extLst>
              </a:tr>
              <a:tr h="1168815">
                <a:tc>
                  <a:txBody>
                    <a:bodyPr/>
                    <a:lstStyle/>
                    <a:p>
                      <a:pPr marL="108000" marR="0" lvl="0" indent="-457200" algn="just" defTabSz="914400" rtl="0" eaLnBrk="1" fontAlgn="auto" latinLnBrk="0" hangingPunct="1">
                        <a:lnSpc>
                          <a:spcPct val="100000"/>
                        </a:lnSpc>
                        <a:spcBef>
                          <a:spcPts val="0"/>
                        </a:spcBef>
                        <a:spcAft>
                          <a:spcPts val="0"/>
                        </a:spcAft>
                        <a:buClrTx/>
                        <a:buSzTx/>
                        <a:buFont typeface="+mj-lt"/>
                        <a:buNone/>
                        <a:tabLst/>
                        <a:defRPr/>
                      </a:pPr>
                      <a:r>
                        <a:rPr lang="en-US" altLang="zh-TW" sz="1200" b="1" u="sng" dirty="0">
                          <a:solidFill>
                            <a:srgbClr val="FF0000"/>
                          </a:solidFill>
                        </a:rPr>
                        <a:t>5</a:t>
                      </a:r>
                      <a:r>
                        <a:rPr lang="en-US" altLang="zh-TW" sz="1200" b="0" u="none" dirty="0">
                          <a:solidFill>
                            <a:schemeClr val="tx1"/>
                          </a:solidFill>
                        </a:rPr>
                        <a:t>.</a:t>
                      </a:r>
                      <a:r>
                        <a:rPr lang="zh-TW" altLang="en-US" sz="1200" b="0" u="none" dirty="0">
                          <a:solidFill>
                            <a:schemeClr val="tx1"/>
                          </a:solidFill>
                        </a:rPr>
                        <a:t>新建建築之座向及建築線應配合聚落整體景觀或既有脈絡，並應預留公共設施所需用地，以達本區整體和諧發展並符合傳統聚落建築特色。其建築審查應由管理處提請「金門國家公園傳統聚落建築審議諮詢委員會」審查。</a:t>
                      </a:r>
                    </a:p>
                    <a:p>
                      <a:pPr marL="108000" lvl="0" indent="-457200" algn="just">
                        <a:lnSpc>
                          <a:spcPct val="100000"/>
                        </a:lnSpc>
                        <a:spcAft>
                          <a:spcPts val="0"/>
                        </a:spcAft>
                        <a:buFont typeface="+mj-lt"/>
                        <a:buNone/>
                      </a:pPr>
                      <a:endParaRPr lang="zh-TW" sz="1200" b="0" u="none" dirty="0">
                        <a:solidFill>
                          <a:schemeClr val="tx1"/>
                        </a:solidFill>
                      </a:endParaRPr>
                    </a:p>
                  </a:txBody>
                  <a:tcPr marL="68580" marR="68580" marT="36000" marB="0"/>
                </a:tc>
                <a:tc>
                  <a:txBody>
                    <a:bodyPr/>
                    <a:lstStyle/>
                    <a:p>
                      <a:pPr marL="108000" lvl="0" indent="-457200" algn="just">
                        <a:lnSpc>
                          <a:spcPct val="100000"/>
                        </a:lnSpc>
                        <a:spcAft>
                          <a:spcPts val="0"/>
                        </a:spcAft>
                        <a:buFont typeface="+mj-lt"/>
                        <a:buNone/>
                      </a:pPr>
                      <a:r>
                        <a:rPr lang="en-US" altLang="zh-TW" sz="1200" b="1" u="sng" dirty="0">
                          <a:solidFill>
                            <a:srgbClr val="FF0000"/>
                          </a:solidFill>
                        </a:rPr>
                        <a:t>4</a:t>
                      </a:r>
                      <a:r>
                        <a:rPr lang="en-US" altLang="zh-TW" sz="1200" b="0" u="none" dirty="0">
                          <a:solidFill>
                            <a:schemeClr val="tx1"/>
                          </a:solidFill>
                        </a:rPr>
                        <a:t>.</a:t>
                      </a:r>
                      <a:r>
                        <a:rPr lang="zh-TW" sz="1200" b="0" u="none" dirty="0">
                          <a:solidFill>
                            <a:schemeClr val="tx1"/>
                          </a:solidFill>
                        </a:rPr>
                        <a:t>新建建築之座向及建築線應配合聚落整體景觀或既有脈絡，並應預留公共設施所需用地，以達本區整體和諧發展並符合傳統聚落建築特色。其建築審查應由管理處提請「金門國家公園傳統聚落建築審議諮詢委員會」審查。</a:t>
                      </a:r>
                    </a:p>
                  </a:txBody>
                  <a:tcPr marL="68580" marR="68580" marT="36000" marB="0"/>
                </a:tc>
                <a:tc>
                  <a:txBody>
                    <a:bodyPr/>
                    <a:lstStyle/>
                    <a:p>
                      <a:pPr marL="0" indent="0" algn="just">
                        <a:lnSpc>
                          <a:spcPct val="100000"/>
                        </a:lnSpc>
                        <a:spcAft>
                          <a:spcPts val="0"/>
                        </a:spcAft>
                      </a:pPr>
                      <a:r>
                        <a:rPr lang="zh-TW" altLang="en-US" sz="1200" b="0" u="none" dirty="0">
                          <a:solidFill>
                            <a:schemeClr val="tx1"/>
                          </a:solidFill>
                        </a:rPr>
                        <a:t>修正條文項次。</a:t>
                      </a:r>
                      <a:endParaRPr lang="zh-TW" sz="1200" b="0" u="none" dirty="0">
                        <a:solidFill>
                          <a:schemeClr val="tx1"/>
                        </a:solidFill>
                      </a:endParaRPr>
                    </a:p>
                  </a:txBody>
                  <a:tcPr marL="68580" marR="68580" marT="36000" marB="0"/>
                </a:tc>
                <a:extLst>
                  <a:ext uri="{0D108BD9-81ED-4DB2-BD59-A6C34878D82A}">
                    <a16:rowId xmlns:a16="http://schemas.microsoft.com/office/drawing/2014/main" xmlns="" val="10005"/>
                  </a:ext>
                </a:extLst>
              </a:tr>
              <a:tr h="1136846">
                <a:tc>
                  <a:txBody>
                    <a:bodyPr/>
                    <a:lstStyle/>
                    <a:p>
                      <a:pPr marL="252000" lvl="0" indent="-457200">
                        <a:lnSpc>
                          <a:spcPct val="100000"/>
                        </a:lnSpc>
                        <a:spcAft>
                          <a:spcPts val="0"/>
                        </a:spcAft>
                        <a:buFont typeface="標楷體" panose="03000509000000000000" pitchFamily="65" charset="-120"/>
                        <a:buNone/>
                      </a:pPr>
                      <a:r>
                        <a:rPr lang="en-US" altLang="zh-TW" sz="1200" b="0" u="none" dirty="0">
                          <a:solidFill>
                            <a:schemeClr val="tx1"/>
                          </a:solidFill>
                        </a:rPr>
                        <a:t>(</a:t>
                      </a:r>
                      <a:r>
                        <a:rPr lang="zh-TW" altLang="en-US" sz="1200" b="0" u="none" dirty="0">
                          <a:solidFill>
                            <a:schemeClr val="tx1"/>
                          </a:solidFill>
                        </a:rPr>
                        <a:t>四</a:t>
                      </a:r>
                      <a:r>
                        <a:rPr lang="en-US" altLang="zh-TW" sz="1200" b="0" u="none" dirty="0">
                          <a:solidFill>
                            <a:schemeClr val="tx1"/>
                          </a:solidFill>
                        </a:rPr>
                        <a:t>)</a:t>
                      </a:r>
                      <a:r>
                        <a:rPr lang="zh-TW" altLang="en-US" sz="1200" dirty="0"/>
                        <a:t>前述建築物屬新、增、改建者，其外觀色彩應與環境協調，外牆應採用配合當地景觀之材質；其法定空地應保留二分之一以上之透水性舖面或植栽綠化。</a:t>
                      </a:r>
                      <a:endParaRPr lang="zh-TW" sz="1200" dirty="0"/>
                    </a:p>
                  </a:txBody>
                  <a:tcPr marL="68580" marR="68580" marT="0" marB="0"/>
                </a:tc>
                <a:tc>
                  <a:txBody>
                    <a:bodyPr/>
                    <a:lstStyle/>
                    <a:p>
                      <a:pPr marL="252000" indent="-457200" algn="just">
                        <a:lnSpc>
                          <a:spcPct val="100000"/>
                        </a:lnSpc>
                        <a:spcAft>
                          <a:spcPts val="0"/>
                        </a:spcAft>
                      </a:pPr>
                      <a:r>
                        <a:rPr lang="en-US" sz="1200" b="0" u="none" dirty="0">
                          <a:solidFill>
                            <a:schemeClr val="tx1"/>
                          </a:solidFill>
                        </a:rPr>
                        <a:t>(</a:t>
                      </a:r>
                      <a:r>
                        <a:rPr lang="zh-TW" altLang="en-US" sz="1200" b="0" u="none" dirty="0">
                          <a:solidFill>
                            <a:schemeClr val="tx1"/>
                          </a:solidFill>
                        </a:rPr>
                        <a:t>四</a:t>
                      </a:r>
                      <a:r>
                        <a:rPr lang="en-US" sz="1200" b="0" u="none" dirty="0">
                          <a:solidFill>
                            <a:schemeClr val="tx1"/>
                          </a:solidFill>
                        </a:rPr>
                        <a:t>)</a:t>
                      </a:r>
                      <a:r>
                        <a:rPr lang="zh-TW" altLang="en-US" sz="1200" dirty="0"/>
                        <a:t>前述建築物屬新、增、改建者，其外觀色彩應與環境協調，外牆應採用配合當地景觀之</a:t>
                      </a:r>
                      <a:r>
                        <a:rPr lang="zh-TW" altLang="en-US" sz="1200" b="1" u="sng" dirty="0">
                          <a:solidFill>
                            <a:srgbClr val="FF0000"/>
                          </a:solidFill>
                        </a:rPr>
                        <a:t>木材、石材、紅磚或類似之面磚、清水泥斬假石及洗石子等</a:t>
                      </a:r>
                      <a:r>
                        <a:rPr lang="zh-TW" altLang="en-US" sz="1200" dirty="0"/>
                        <a:t>材質；其法定空地應保留二分之一以上之透水性舖面或植栽綠化。</a:t>
                      </a:r>
                      <a:endParaRPr lang="zh-TW" sz="1200" dirty="0"/>
                    </a:p>
                  </a:txBody>
                  <a:tcPr marL="68580" marR="68580" marT="0" marB="0"/>
                </a:tc>
                <a:tc>
                  <a:txBody>
                    <a:bodyPr/>
                    <a:lstStyle/>
                    <a:p>
                      <a:pPr marL="0" lvl="0" indent="0">
                        <a:lnSpc>
                          <a:spcPct val="100000"/>
                        </a:lnSpc>
                        <a:spcAft>
                          <a:spcPts val="0"/>
                        </a:spcAft>
                        <a:buFont typeface="+mj-lt"/>
                        <a:buNone/>
                      </a:pPr>
                      <a:r>
                        <a:rPr lang="zh-TW" sz="1200" dirty="0"/>
                        <a:t>刪除外牆採用材質之列舉，由審議機制規範之。</a:t>
                      </a:r>
                    </a:p>
                  </a:txBody>
                  <a:tcPr marL="68580" marR="68580" marT="0" marB="0"/>
                </a:tc>
                <a:extLst>
                  <a:ext uri="{0D108BD9-81ED-4DB2-BD59-A6C34878D82A}">
                    <a16:rowId xmlns:a16="http://schemas.microsoft.com/office/drawing/2014/main" xmlns="" val="3851506935"/>
                  </a:ext>
                </a:extLst>
              </a:tr>
              <a:tr h="1000074">
                <a:tc>
                  <a:txBody>
                    <a:bodyPr/>
                    <a:lstStyle/>
                    <a:p>
                      <a:pPr marL="252000" lvl="0" indent="-457200">
                        <a:lnSpc>
                          <a:spcPct val="100000"/>
                        </a:lnSpc>
                        <a:spcAft>
                          <a:spcPts val="0"/>
                        </a:spcAft>
                        <a:buFont typeface="標楷體" panose="03000509000000000000" pitchFamily="65" charset="-120"/>
                        <a:buNone/>
                      </a:pPr>
                      <a:r>
                        <a:rPr lang="en-US" altLang="zh-TW" sz="1200" b="0" u="none" dirty="0">
                          <a:solidFill>
                            <a:schemeClr val="tx1"/>
                          </a:solidFill>
                        </a:rPr>
                        <a:t>(</a:t>
                      </a:r>
                      <a:r>
                        <a:rPr lang="zh-TW" altLang="en-US" sz="1200" b="0" u="none" dirty="0">
                          <a:solidFill>
                            <a:schemeClr val="tx1"/>
                          </a:solidFill>
                        </a:rPr>
                        <a:t>五</a:t>
                      </a:r>
                      <a:r>
                        <a:rPr lang="en-US" altLang="zh-TW" sz="1200" b="0" u="none" dirty="0">
                          <a:solidFill>
                            <a:schemeClr val="tx1"/>
                          </a:solidFill>
                        </a:rPr>
                        <a:t>)</a:t>
                      </a:r>
                      <a:r>
                        <a:rPr lang="zh-TW" sz="1200" b="0" u="none" dirty="0">
                          <a:solidFill>
                            <a:schemeClr val="tx1"/>
                          </a:solidFill>
                        </a:rPr>
                        <a:t>為資源保育、展示、國防及公共建設必要之建築物或設施，其造形與色彩應配合傳統聚落整體景觀，但經由管理處審查許可者得不受此限。</a:t>
                      </a:r>
                    </a:p>
                  </a:txBody>
                  <a:tcPr marL="68580" marR="68580" marT="0" marB="0"/>
                </a:tc>
                <a:tc>
                  <a:txBody>
                    <a:bodyPr/>
                    <a:lstStyle/>
                    <a:p>
                      <a:pPr marL="252000" indent="-457200" algn="just">
                        <a:lnSpc>
                          <a:spcPct val="100000"/>
                        </a:lnSpc>
                        <a:spcAft>
                          <a:spcPts val="0"/>
                        </a:spcAft>
                      </a:pPr>
                      <a:r>
                        <a:rPr lang="en-US" sz="1200" b="0" u="none" dirty="0">
                          <a:solidFill>
                            <a:schemeClr val="tx1"/>
                          </a:solidFill>
                        </a:rPr>
                        <a:t>(</a:t>
                      </a:r>
                      <a:r>
                        <a:rPr lang="zh-TW" altLang="en-US" sz="1200" b="0" u="none" dirty="0">
                          <a:solidFill>
                            <a:schemeClr val="tx1"/>
                          </a:solidFill>
                        </a:rPr>
                        <a:t>五</a:t>
                      </a:r>
                      <a:r>
                        <a:rPr lang="en-US" sz="1200" b="0" u="none" dirty="0">
                          <a:solidFill>
                            <a:schemeClr val="tx1"/>
                          </a:solidFill>
                        </a:rPr>
                        <a:t>)</a:t>
                      </a:r>
                      <a:r>
                        <a:rPr lang="zh-TW" sz="1200" b="0" u="none" dirty="0">
                          <a:solidFill>
                            <a:schemeClr val="tx1"/>
                          </a:solidFill>
                        </a:rPr>
                        <a:t>為資源保育、展示、國防及公共建設必要之建築物或設施，其造形與色彩應配合傳統聚落整體景觀，但經由管理處審查許可者得不受此限。</a:t>
                      </a:r>
                    </a:p>
                  </a:txBody>
                  <a:tcPr marL="68580" marR="68580" marT="0" marB="0"/>
                </a:tc>
                <a:tc>
                  <a:txBody>
                    <a:bodyPr/>
                    <a:lstStyle/>
                    <a:p>
                      <a:pPr marL="0" indent="-457200" algn="just">
                        <a:lnSpc>
                          <a:spcPct val="100000"/>
                        </a:lnSpc>
                        <a:spcAft>
                          <a:spcPts val="0"/>
                        </a:spcAft>
                      </a:pPr>
                      <a:r>
                        <a:rPr lang="zh-TW" altLang="en-US" sz="1200" b="0" u="none" dirty="0">
                          <a:solidFill>
                            <a:schemeClr val="tx1"/>
                          </a:solidFill>
                        </a:rPr>
                        <a:t>維持原條文</a:t>
                      </a:r>
                      <a:r>
                        <a:rPr lang="zh-TW" sz="1200" b="0" u="none" dirty="0">
                          <a:solidFill>
                            <a:schemeClr val="tx1"/>
                          </a:solidFill>
                        </a:rPr>
                        <a:t>。</a:t>
                      </a:r>
                    </a:p>
                  </a:txBody>
                  <a:tcPr marL="68580" marR="68580" marT="0" marB="0"/>
                </a:tc>
                <a:extLst>
                  <a:ext uri="{0D108BD9-81ED-4DB2-BD59-A6C34878D82A}">
                    <a16:rowId xmlns:a16="http://schemas.microsoft.com/office/drawing/2014/main" xmlns="" val="1631284281"/>
                  </a:ext>
                </a:extLst>
              </a:tr>
            </a:tbl>
          </a:graphicData>
        </a:graphic>
      </p:graphicFrame>
      <p:sp>
        <p:nvSpPr>
          <p:cNvPr id="6" name="投影片編號版面配置區 5"/>
          <p:cNvSpPr>
            <a:spLocks noGrp="1"/>
          </p:cNvSpPr>
          <p:nvPr>
            <p:ph type="sldNum" sz="quarter" idx="12"/>
          </p:nvPr>
        </p:nvSpPr>
        <p:spPr/>
        <p:txBody>
          <a:bodyPr/>
          <a:lstStyle/>
          <a:p>
            <a:fld id="{68EFFDF8-DB98-478C-83A9-5561949AAA15}" type="slidenum">
              <a:rPr lang="en-US" altLang="zh-TW" smtClean="0"/>
              <a:pPr/>
              <a:t>22</a:t>
            </a:fld>
            <a:endParaRPr lang="en-US" altLang="zh-TW" dirty="0"/>
          </a:p>
        </p:txBody>
      </p:sp>
    </p:spTree>
    <p:extLst>
      <p:ext uri="{BB962C8B-B14F-4D97-AF65-F5344CB8AC3E}">
        <p14:creationId xmlns:p14="http://schemas.microsoft.com/office/powerpoint/2010/main" val="30023772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nvPr>
        </p:nvGraphicFramePr>
        <p:xfrm>
          <a:off x="66773" y="863811"/>
          <a:ext cx="9000003" cy="5931147"/>
        </p:xfrm>
        <a:graphic>
          <a:graphicData uri="http://schemas.openxmlformats.org/drawingml/2006/table">
            <a:tbl>
              <a:tblPr firstRow="1" firstCol="1" bandRow="1">
                <a:tableStyleId>{5940675A-B579-460E-94D1-54222C63F5DA}</a:tableStyleId>
              </a:tblPr>
              <a:tblGrid>
                <a:gridCol w="3581495">
                  <a:extLst>
                    <a:ext uri="{9D8B030D-6E8A-4147-A177-3AD203B41FA5}">
                      <a16:colId xmlns:a16="http://schemas.microsoft.com/office/drawing/2014/main" xmlns="" val="20000"/>
                    </a:ext>
                  </a:extLst>
                </a:gridCol>
                <a:gridCol w="3581495">
                  <a:extLst>
                    <a:ext uri="{9D8B030D-6E8A-4147-A177-3AD203B41FA5}">
                      <a16:colId xmlns:a16="http://schemas.microsoft.com/office/drawing/2014/main" xmlns="" val="20001"/>
                    </a:ext>
                  </a:extLst>
                </a:gridCol>
                <a:gridCol w="1837013">
                  <a:extLst>
                    <a:ext uri="{9D8B030D-6E8A-4147-A177-3AD203B41FA5}">
                      <a16:colId xmlns:a16="http://schemas.microsoft.com/office/drawing/2014/main" xmlns="" val="20002"/>
                    </a:ext>
                  </a:extLst>
                </a:gridCol>
              </a:tblGrid>
              <a:tr h="261867">
                <a:tc>
                  <a:txBody>
                    <a:bodyPr/>
                    <a:lstStyle/>
                    <a:p>
                      <a:pPr marL="0" indent="0" algn="ctr">
                        <a:lnSpc>
                          <a:spcPct val="100000"/>
                        </a:lnSpc>
                        <a:spcAft>
                          <a:spcPts val="0"/>
                        </a:spcAft>
                      </a:pPr>
                      <a:r>
                        <a:rPr lang="zh-TW" altLang="en-US" sz="1200" b="1" dirty="0">
                          <a:solidFill>
                            <a:schemeClr val="bg1"/>
                          </a:solidFill>
                        </a:rPr>
                        <a:t>修正</a:t>
                      </a:r>
                      <a:r>
                        <a:rPr lang="zh-TW" sz="1200" b="1" dirty="0">
                          <a:solidFill>
                            <a:schemeClr val="bg1"/>
                          </a:solidFill>
                        </a:rPr>
                        <a:t>條文</a:t>
                      </a:r>
                    </a:p>
                  </a:txBody>
                  <a:tcPr marL="29668" marR="29668" marT="0" marB="0" anchor="ctr">
                    <a:solidFill>
                      <a:srgbClr val="0070C0"/>
                    </a:solidFill>
                  </a:tcPr>
                </a:tc>
                <a:tc>
                  <a:txBody>
                    <a:bodyPr/>
                    <a:lstStyle/>
                    <a:p>
                      <a:pPr marL="0" indent="0" algn="ctr">
                        <a:lnSpc>
                          <a:spcPct val="100000"/>
                        </a:lnSpc>
                        <a:spcAft>
                          <a:spcPts val="0"/>
                        </a:spcAft>
                      </a:pPr>
                      <a:r>
                        <a:rPr lang="zh-TW" altLang="en-US" sz="1200" b="1" u="none" dirty="0">
                          <a:solidFill>
                            <a:schemeClr val="bg1"/>
                          </a:solidFill>
                        </a:rPr>
                        <a:t>原</a:t>
                      </a:r>
                      <a:r>
                        <a:rPr lang="zh-TW" sz="1200" b="1" u="none" dirty="0">
                          <a:solidFill>
                            <a:schemeClr val="bg1"/>
                          </a:solidFill>
                        </a:rPr>
                        <a:t>計畫條文</a:t>
                      </a:r>
                    </a:p>
                  </a:txBody>
                  <a:tcPr marL="29668" marR="29668" marT="0" marB="0" anchor="ctr">
                    <a:solidFill>
                      <a:srgbClr val="0070C0"/>
                    </a:solidFill>
                  </a:tcPr>
                </a:tc>
                <a:tc>
                  <a:txBody>
                    <a:bodyPr/>
                    <a:lstStyle/>
                    <a:p>
                      <a:pPr marL="0" indent="0" algn="ctr">
                        <a:lnSpc>
                          <a:spcPct val="100000"/>
                        </a:lnSpc>
                        <a:spcAft>
                          <a:spcPts val="0"/>
                        </a:spcAft>
                      </a:pPr>
                      <a:r>
                        <a:rPr lang="zh-TW" sz="1200" b="1" dirty="0">
                          <a:solidFill>
                            <a:schemeClr val="bg1"/>
                          </a:solidFill>
                        </a:rPr>
                        <a:t>條文</a:t>
                      </a:r>
                      <a:r>
                        <a:rPr lang="zh-TW" altLang="en-US" sz="1200" b="1" dirty="0">
                          <a:solidFill>
                            <a:schemeClr val="bg1"/>
                          </a:solidFill>
                        </a:rPr>
                        <a:t>修正</a:t>
                      </a:r>
                      <a:r>
                        <a:rPr lang="zh-TW" sz="1200" b="1" dirty="0">
                          <a:solidFill>
                            <a:schemeClr val="bg1"/>
                          </a:solidFill>
                        </a:rPr>
                        <a:t>說明</a:t>
                      </a:r>
                    </a:p>
                  </a:txBody>
                  <a:tcPr marL="29668" marR="29668" marT="0" marB="0" anchor="ctr">
                    <a:solidFill>
                      <a:srgbClr val="0070C0"/>
                    </a:solidFill>
                  </a:tcPr>
                </a:tc>
                <a:extLst>
                  <a:ext uri="{0D108BD9-81ED-4DB2-BD59-A6C34878D82A}">
                    <a16:rowId xmlns:a16="http://schemas.microsoft.com/office/drawing/2014/main" xmlns="" val="10000"/>
                  </a:ext>
                </a:extLst>
              </a:tr>
              <a:tr h="317923">
                <a:tc>
                  <a:txBody>
                    <a:bodyPr/>
                    <a:lstStyle/>
                    <a:p>
                      <a:pPr marL="324000" indent="-457200">
                        <a:lnSpc>
                          <a:spcPct val="100000"/>
                        </a:lnSpc>
                        <a:spcAft>
                          <a:spcPts val="0"/>
                        </a:spcAft>
                      </a:pPr>
                      <a:r>
                        <a:rPr lang="zh-TW" altLang="en-US" sz="1200" b="0" u="none" dirty="0">
                          <a:solidFill>
                            <a:schemeClr val="tx1"/>
                          </a:solidFill>
                        </a:rPr>
                        <a:t>四、</a:t>
                      </a:r>
                      <a:r>
                        <a:rPr lang="zh-TW" sz="1200" b="0" u="none" dirty="0">
                          <a:solidFill>
                            <a:schemeClr val="tx1"/>
                          </a:solidFill>
                        </a:rPr>
                        <a:t>歷史風貌用地及生活發展用地之容許使用項目，容許以下用途：</a:t>
                      </a:r>
                    </a:p>
                  </a:txBody>
                  <a:tcPr marL="68580" marR="68580" marT="0" marB="0"/>
                </a:tc>
                <a:tc>
                  <a:txBody>
                    <a:bodyPr/>
                    <a:lstStyle/>
                    <a:p>
                      <a:pPr marL="324000" indent="-457200">
                        <a:lnSpc>
                          <a:spcPct val="100000"/>
                        </a:lnSpc>
                        <a:spcAft>
                          <a:spcPts val="0"/>
                        </a:spcAft>
                      </a:pPr>
                      <a:r>
                        <a:rPr lang="zh-TW" altLang="en-US" sz="1200" b="0" u="none" dirty="0">
                          <a:solidFill>
                            <a:schemeClr val="tx1"/>
                          </a:solidFill>
                        </a:rPr>
                        <a:t>四、歷史風貌用地及生活發展用地之容許使用項目，</a:t>
                      </a:r>
                      <a:r>
                        <a:rPr lang="zh-TW" altLang="en-US" sz="1200" b="1" u="sng" dirty="0">
                          <a:solidFill>
                            <a:srgbClr val="FF0000"/>
                          </a:solidFill>
                        </a:rPr>
                        <a:t>除住宅及公共服務設施外</a:t>
                      </a:r>
                      <a:r>
                        <a:rPr lang="zh-TW" altLang="en-US" sz="1200" b="0" u="none" dirty="0">
                          <a:solidFill>
                            <a:schemeClr val="tx1"/>
                          </a:solidFill>
                        </a:rPr>
                        <a:t>，容許以下用途：</a:t>
                      </a:r>
                    </a:p>
                  </a:txBody>
                  <a:tcPr marL="68580" marR="68580" marT="0" marB="0"/>
                </a:tc>
                <a:tc>
                  <a:txBody>
                    <a:bodyPr/>
                    <a:lstStyle/>
                    <a:p>
                      <a:pPr marL="0" indent="-457200">
                        <a:lnSpc>
                          <a:spcPct val="100000"/>
                        </a:lnSpc>
                        <a:spcAft>
                          <a:spcPts val="0"/>
                        </a:spcAft>
                      </a:pPr>
                      <a:r>
                        <a:rPr lang="zh-TW" altLang="en-US" sz="1200" dirty="0"/>
                        <a:t>將「住宅」及「公共服務設施」之容許使用項目，移至第四點第一款及第二款。</a:t>
                      </a:r>
                      <a:endParaRPr lang="zh-TW" sz="1200" dirty="0"/>
                    </a:p>
                  </a:txBody>
                  <a:tcPr marL="68580" marR="68580" marT="0" marB="0"/>
                </a:tc>
                <a:extLst>
                  <a:ext uri="{0D108BD9-81ED-4DB2-BD59-A6C34878D82A}">
                    <a16:rowId xmlns:a16="http://schemas.microsoft.com/office/drawing/2014/main" xmlns="" val="10003"/>
                  </a:ext>
                </a:extLst>
              </a:tr>
              <a:tr h="1576606">
                <a:tc>
                  <a:txBody>
                    <a:bodyPr/>
                    <a:lstStyle/>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一</a:t>
                      </a:r>
                      <a:r>
                        <a:rPr lang="en-US" altLang="zh-TW" sz="1200" b="1" u="sng" dirty="0">
                          <a:solidFill>
                            <a:srgbClr val="FF0000"/>
                          </a:solidFill>
                        </a:rPr>
                        <a:t>)</a:t>
                      </a:r>
                      <a:r>
                        <a:rPr lang="zh-TW" altLang="en-US" sz="1200" b="1" u="sng" dirty="0">
                          <a:solidFill>
                            <a:srgbClr val="FF0000"/>
                          </a:solidFill>
                        </a:rPr>
                        <a:t>住宅。</a:t>
                      </a:r>
                      <a:endParaRPr lang="en-US" altLang="zh-TW" sz="1200" b="1" u="sng" dirty="0">
                        <a:solidFill>
                          <a:srgbClr val="FF0000"/>
                        </a:solidFill>
                      </a:endParaRP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二</a:t>
                      </a:r>
                      <a:r>
                        <a:rPr lang="en-US" altLang="zh-TW" sz="1200" b="1" u="sng" dirty="0">
                          <a:solidFill>
                            <a:srgbClr val="FF0000"/>
                          </a:solidFill>
                        </a:rPr>
                        <a:t>)</a:t>
                      </a:r>
                      <a:r>
                        <a:rPr lang="zh-TW" altLang="en-US" sz="1200" b="1" u="sng" dirty="0">
                          <a:solidFill>
                            <a:srgbClr val="FF0000"/>
                          </a:solidFill>
                        </a:rPr>
                        <a:t>公共服務設施。</a:t>
                      </a:r>
                      <a:endParaRPr lang="en-US" altLang="zh-TW" sz="1200" b="1" u="sng" dirty="0">
                        <a:solidFill>
                          <a:srgbClr val="FF0000"/>
                        </a:solidFill>
                      </a:endParaRP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三</a:t>
                      </a:r>
                      <a:r>
                        <a:rPr lang="en-US" altLang="zh-TW" sz="1200" b="1" u="sng" dirty="0">
                          <a:solidFill>
                            <a:srgbClr val="FF0000"/>
                          </a:solidFill>
                        </a:rPr>
                        <a:t>)</a:t>
                      </a:r>
                      <a:r>
                        <a:rPr lang="zh-TW" sz="1200" b="0" u="none" dirty="0">
                          <a:solidFill>
                            <a:schemeClr val="tx1"/>
                          </a:solidFill>
                        </a:rPr>
                        <a:t>宗祠及宗教設施：如宗祠、寺廟、教會（堂）、其他宗教建築物等。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四</a:t>
                      </a:r>
                      <a:r>
                        <a:rPr lang="en-US" altLang="zh-TW" sz="1200" b="1" u="sng" dirty="0">
                          <a:solidFill>
                            <a:srgbClr val="FF0000"/>
                          </a:solidFill>
                        </a:rPr>
                        <a:t>)</a:t>
                      </a:r>
                      <a:r>
                        <a:rPr lang="zh-TW" sz="1200" b="0" u="none" dirty="0">
                          <a:solidFill>
                            <a:schemeClr val="tx1"/>
                          </a:solidFill>
                        </a:rPr>
                        <a:t>教育設施：如托兒所、幼稚園及學術研究機構等。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五</a:t>
                      </a:r>
                      <a:r>
                        <a:rPr lang="en-US" altLang="zh-TW" sz="1200" b="1" u="sng" dirty="0">
                          <a:solidFill>
                            <a:srgbClr val="FF0000"/>
                          </a:solidFill>
                        </a:rPr>
                        <a:t>)</a:t>
                      </a:r>
                      <a:r>
                        <a:rPr lang="zh-TW" sz="1200" b="0" u="none" dirty="0">
                          <a:solidFill>
                            <a:schemeClr val="tx1"/>
                          </a:solidFill>
                        </a:rPr>
                        <a:t>社教設施：如圖書館、歷史文物館、陳列館、紀念性建築物等。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六</a:t>
                      </a:r>
                      <a:r>
                        <a:rPr lang="en-US" altLang="zh-TW" sz="1200" b="1" u="sng" dirty="0">
                          <a:solidFill>
                            <a:srgbClr val="FF0000"/>
                          </a:solidFill>
                        </a:rPr>
                        <a:t>)</a:t>
                      </a:r>
                      <a:r>
                        <a:rPr lang="zh-TW" sz="1200" b="0" u="none" dirty="0">
                          <a:solidFill>
                            <a:schemeClr val="tx1"/>
                          </a:solidFill>
                        </a:rPr>
                        <a:t>文康設施：如集會場所、里民及社區活動中心等。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七</a:t>
                      </a:r>
                      <a:r>
                        <a:rPr lang="en-US" altLang="zh-TW" sz="1200" b="1" u="sng" dirty="0">
                          <a:solidFill>
                            <a:srgbClr val="FF0000"/>
                          </a:solidFill>
                        </a:rPr>
                        <a:t>)</a:t>
                      </a:r>
                      <a:r>
                        <a:rPr lang="zh-TW" sz="1200" b="0" u="none" dirty="0">
                          <a:solidFill>
                            <a:schemeClr val="tx1"/>
                          </a:solidFill>
                        </a:rPr>
                        <a:t>社區遊憩設施：如社區公園、兒童遊樂場、籃球場等。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八</a:t>
                      </a:r>
                      <a:r>
                        <a:rPr lang="en-US" altLang="zh-TW" sz="1200" b="1" u="sng" dirty="0">
                          <a:solidFill>
                            <a:srgbClr val="FF0000"/>
                          </a:solidFill>
                        </a:rPr>
                        <a:t>)</a:t>
                      </a:r>
                      <a:r>
                        <a:rPr lang="zh-TW" sz="1200" b="0" u="none" dirty="0">
                          <a:solidFill>
                            <a:schemeClr val="tx1"/>
                          </a:solidFill>
                        </a:rPr>
                        <a:t>醫療保健服務業：如診所、藥局等。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九</a:t>
                      </a:r>
                      <a:r>
                        <a:rPr lang="en-US" altLang="zh-TW" sz="1200" b="1" u="sng" dirty="0">
                          <a:solidFill>
                            <a:srgbClr val="FF0000"/>
                          </a:solidFill>
                        </a:rPr>
                        <a:t>)</a:t>
                      </a:r>
                      <a:r>
                        <a:rPr lang="zh-TW" sz="1200" b="0" u="none" dirty="0">
                          <a:solidFill>
                            <a:schemeClr val="tx1"/>
                          </a:solidFill>
                        </a:rPr>
                        <a:t>日常用品零售業：如飲食品、日用雜貨、糧食、服飾用品、日常用五金等。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十</a:t>
                      </a:r>
                      <a:r>
                        <a:rPr lang="en-US" altLang="zh-TW" sz="1200" b="1" u="sng" dirty="0">
                          <a:solidFill>
                            <a:srgbClr val="FF0000"/>
                          </a:solidFill>
                        </a:rPr>
                        <a:t>)</a:t>
                      </a:r>
                      <a:r>
                        <a:rPr lang="zh-TW" sz="1200" b="0" u="none" dirty="0">
                          <a:solidFill>
                            <a:schemeClr val="tx1"/>
                          </a:solidFill>
                        </a:rPr>
                        <a:t>一般零售業：如中西藥品、書籍、紙張、文具、體育用品、家具、裝潢、木器、籐器、水電、電氣、自行車、古玩、藝品、鮮花、禮品、 鐘錶眼鏡、照相器材、縫紉、茶葉、園藝等。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十一</a:t>
                      </a:r>
                      <a:r>
                        <a:rPr lang="en-US" altLang="zh-TW" sz="1200" b="1" u="sng" dirty="0">
                          <a:solidFill>
                            <a:srgbClr val="FF0000"/>
                          </a:solidFill>
                        </a:rPr>
                        <a:t>)</a:t>
                      </a:r>
                      <a:r>
                        <a:rPr lang="zh-TW" sz="1200" b="0" u="none" dirty="0">
                          <a:solidFill>
                            <a:schemeClr val="tx1"/>
                          </a:solidFill>
                        </a:rPr>
                        <a:t>日常服務業：如理髮、美容、照相、裁縫、織補、皮鞋修補、茶館、 咖啡館、小吃店等。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十二</a:t>
                      </a:r>
                      <a:r>
                        <a:rPr lang="en-US" altLang="zh-TW" sz="1200" b="1" u="sng" dirty="0">
                          <a:solidFill>
                            <a:srgbClr val="FF0000"/>
                          </a:solidFill>
                        </a:rPr>
                        <a:t>)</a:t>
                      </a:r>
                      <a:r>
                        <a:rPr lang="zh-TW" sz="1200" b="0" u="none" dirty="0">
                          <a:solidFill>
                            <a:schemeClr val="tx1"/>
                          </a:solidFill>
                        </a:rPr>
                        <a:t>一般服務業：如裱褙、木工、家具修理業等。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十三</a:t>
                      </a:r>
                      <a:r>
                        <a:rPr lang="en-US" altLang="zh-TW" sz="1200" b="1" u="sng" dirty="0">
                          <a:solidFill>
                            <a:srgbClr val="FF0000"/>
                          </a:solidFill>
                        </a:rPr>
                        <a:t>)</a:t>
                      </a:r>
                      <a:r>
                        <a:rPr lang="zh-TW" sz="1200" b="0" u="none" dirty="0">
                          <a:solidFill>
                            <a:schemeClr val="tx1"/>
                          </a:solidFill>
                        </a:rPr>
                        <a:t>自由職業事務所：如律師、建築師、會計師、技師、工程及技術服務、代書、文化藝術工作室等。</a:t>
                      </a:r>
                    </a:p>
                    <a:p>
                      <a:pPr marL="0" lvl="0" indent="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十四</a:t>
                      </a:r>
                      <a:r>
                        <a:rPr lang="en-US" altLang="zh-TW" sz="1200" b="1" u="sng" dirty="0">
                          <a:solidFill>
                            <a:srgbClr val="FF0000"/>
                          </a:solidFill>
                        </a:rPr>
                        <a:t>)</a:t>
                      </a:r>
                      <a:r>
                        <a:rPr lang="zh-TW" sz="1200" b="0" u="none" dirty="0">
                          <a:solidFill>
                            <a:schemeClr val="tx1"/>
                          </a:solidFill>
                        </a:rPr>
                        <a:t>其他屬地區傳統特色產業，且經管理處審查許可者。</a:t>
                      </a:r>
                    </a:p>
                  </a:txBody>
                  <a:tcPr marL="68580" marR="68580" marT="0" marB="0">
                    <a:solidFill>
                      <a:schemeClr val="bg1"/>
                    </a:solidFill>
                  </a:tcPr>
                </a:tc>
                <a:tc>
                  <a:txBody>
                    <a:bodyPr/>
                    <a:lstStyle/>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一</a:t>
                      </a:r>
                      <a:r>
                        <a:rPr lang="en-US" altLang="zh-TW" sz="1200" b="1" u="sng" dirty="0">
                          <a:solidFill>
                            <a:srgbClr val="FF0000"/>
                          </a:solidFill>
                        </a:rPr>
                        <a:t>)</a:t>
                      </a:r>
                      <a:r>
                        <a:rPr lang="zh-TW" altLang="en-US" sz="1200" b="0" u="none" dirty="0">
                          <a:solidFill>
                            <a:schemeClr val="tx1"/>
                          </a:solidFill>
                        </a:rPr>
                        <a:t>宗祠及宗教設施：如宗祠、寺廟、教會（堂）、其他宗教建築物等。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二</a:t>
                      </a:r>
                      <a:r>
                        <a:rPr lang="en-US" altLang="zh-TW" sz="1200" b="1" u="sng" dirty="0">
                          <a:solidFill>
                            <a:srgbClr val="FF0000"/>
                          </a:solidFill>
                        </a:rPr>
                        <a:t>)</a:t>
                      </a:r>
                      <a:r>
                        <a:rPr lang="zh-TW" altLang="en-US" sz="1200" b="0" u="none" dirty="0">
                          <a:solidFill>
                            <a:schemeClr val="tx1"/>
                          </a:solidFill>
                        </a:rPr>
                        <a:t>教育設施：如托兒所、幼稚園及學術研究機構等。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三</a:t>
                      </a:r>
                      <a:r>
                        <a:rPr lang="en-US" altLang="zh-TW" sz="1200" b="1" u="sng" dirty="0">
                          <a:solidFill>
                            <a:srgbClr val="FF0000"/>
                          </a:solidFill>
                        </a:rPr>
                        <a:t>)</a:t>
                      </a:r>
                      <a:r>
                        <a:rPr lang="zh-TW" altLang="en-US" sz="1200" b="0" u="none" dirty="0">
                          <a:solidFill>
                            <a:schemeClr val="tx1"/>
                          </a:solidFill>
                        </a:rPr>
                        <a:t>社教設施：如圖書館、歷史文物館、陳列館、紀念性建築物等。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四</a:t>
                      </a:r>
                      <a:r>
                        <a:rPr lang="en-US" altLang="zh-TW" sz="1200" b="1" u="sng" dirty="0">
                          <a:solidFill>
                            <a:srgbClr val="FF0000"/>
                          </a:solidFill>
                        </a:rPr>
                        <a:t>)</a:t>
                      </a:r>
                      <a:r>
                        <a:rPr lang="zh-TW" altLang="en-US" sz="1200" b="0" u="none" dirty="0">
                          <a:solidFill>
                            <a:schemeClr val="tx1"/>
                          </a:solidFill>
                        </a:rPr>
                        <a:t>文康設施：如集會場所、里民及社區活動中心等。</a:t>
                      </a:r>
                    </a:p>
                    <a:p>
                      <a:pPr marL="252000" lvl="0" indent="-457200" algn="just">
                        <a:lnSpc>
                          <a:spcPct val="100000"/>
                        </a:lnSpc>
                        <a:spcAft>
                          <a:spcPts val="0"/>
                        </a:spcAft>
                        <a:buFont typeface="+mj-ea"/>
                        <a:buNone/>
                      </a:pPr>
                      <a:r>
                        <a:rPr lang="en-US" altLang="zh-TW" sz="1200" b="1" u="none" dirty="0">
                          <a:solidFill>
                            <a:srgbClr val="FF0000"/>
                          </a:solidFill>
                        </a:rPr>
                        <a:t>(</a:t>
                      </a:r>
                      <a:r>
                        <a:rPr lang="zh-TW" altLang="en-US" sz="1200" b="1" u="none" dirty="0">
                          <a:solidFill>
                            <a:srgbClr val="FF0000"/>
                          </a:solidFill>
                        </a:rPr>
                        <a:t>五</a:t>
                      </a:r>
                      <a:r>
                        <a:rPr lang="en-US" altLang="zh-TW" sz="1200" b="1" u="none" dirty="0">
                          <a:solidFill>
                            <a:srgbClr val="FF0000"/>
                          </a:solidFill>
                        </a:rPr>
                        <a:t>)</a:t>
                      </a:r>
                      <a:r>
                        <a:rPr lang="zh-TW" altLang="en-US" sz="1200" b="0" u="none" dirty="0">
                          <a:solidFill>
                            <a:schemeClr val="tx1"/>
                          </a:solidFill>
                        </a:rPr>
                        <a:t>社區遊憩設施：如社區公園、兒童遊樂場、籃球場等。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六</a:t>
                      </a:r>
                      <a:r>
                        <a:rPr lang="en-US" altLang="zh-TW" sz="1200" b="1" u="sng" dirty="0">
                          <a:solidFill>
                            <a:srgbClr val="FF0000"/>
                          </a:solidFill>
                        </a:rPr>
                        <a:t>)</a:t>
                      </a:r>
                      <a:r>
                        <a:rPr lang="zh-TW" altLang="en-US" sz="1200" b="0" u="none" dirty="0">
                          <a:solidFill>
                            <a:schemeClr val="tx1"/>
                          </a:solidFill>
                        </a:rPr>
                        <a:t>醫療保健服務業：如診所、藥局等。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七</a:t>
                      </a:r>
                      <a:r>
                        <a:rPr lang="en-US" altLang="zh-TW" sz="1200" b="1" u="sng" dirty="0">
                          <a:solidFill>
                            <a:srgbClr val="FF0000"/>
                          </a:solidFill>
                        </a:rPr>
                        <a:t>)</a:t>
                      </a:r>
                      <a:r>
                        <a:rPr lang="zh-TW" altLang="en-US" sz="1200" b="0" u="none" dirty="0">
                          <a:solidFill>
                            <a:schemeClr val="tx1"/>
                          </a:solidFill>
                        </a:rPr>
                        <a:t>日常用品零售業：如飲食品、日用雜貨、糧食、零售業：如中西藥品、書籍、紙張、文具服飾用品、日常用五金等。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八</a:t>
                      </a:r>
                      <a:r>
                        <a:rPr lang="en-US" altLang="zh-TW" sz="1200" b="1" u="sng" dirty="0">
                          <a:solidFill>
                            <a:srgbClr val="FF0000"/>
                          </a:solidFill>
                        </a:rPr>
                        <a:t>)</a:t>
                      </a:r>
                      <a:r>
                        <a:rPr lang="zh-TW" altLang="en-US" sz="1200" b="0" u="none" dirty="0">
                          <a:solidFill>
                            <a:schemeClr val="tx1"/>
                          </a:solidFill>
                        </a:rPr>
                        <a:t>一般、體育用品、家具、裝潢、木器、籐器、水電、電氣、自行車、古玩、藝品、鮮花、禮品、 鐘錶眼鏡、照相器材、縫紉、茶葉、園藝等。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九</a:t>
                      </a:r>
                      <a:r>
                        <a:rPr lang="en-US" altLang="zh-TW" sz="1200" b="1" u="sng" dirty="0">
                          <a:solidFill>
                            <a:srgbClr val="FF0000"/>
                          </a:solidFill>
                        </a:rPr>
                        <a:t>)</a:t>
                      </a:r>
                      <a:r>
                        <a:rPr lang="zh-TW" altLang="en-US" sz="1200" b="0" u="none" dirty="0">
                          <a:solidFill>
                            <a:schemeClr val="tx1"/>
                          </a:solidFill>
                        </a:rPr>
                        <a:t>日常服務業：如理髮、美容、照相、裁縫、織補、皮鞋修補、茶館、 咖啡館、小吃店等。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十</a:t>
                      </a:r>
                      <a:r>
                        <a:rPr lang="en-US" altLang="zh-TW" sz="1200" b="1" u="sng" dirty="0">
                          <a:solidFill>
                            <a:srgbClr val="FF0000"/>
                          </a:solidFill>
                        </a:rPr>
                        <a:t>)</a:t>
                      </a:r>
                      <a:r>
                        <a:rPr lang="zh-TW" altLang="en-US" sz="1200" b="0" u="none" dirty="0">
                          <a:solidFill>
                            <a:schemeClr val="tx1"/>
                          </a:solidFill>
                        </a:rPr>
                        <a:t>一般服務業：如裱褙、木工、家具修理業等。</a:t>
                      </a:r>
                    </a:p>
                    <a:p>
                      <a:pPr marL="252000" lvl="0" indent="-45720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十一</a:t>
                      </a:r>
                      <a:r>
                        <a:rPr lang="en-US" altLang="zh-TW" sz="1200" b="1" u="sng" dirty="0">
                          <a:solidFill>
                            <a:srgbClr val="FF0000"/>
                          </a:solidFill>
                        </a:rPr>
                        <a:t>)</a:t>
                      </a:r>
                      <a:r>
                        <a:rPr lang="zh-TW" altLang="en-US" sz="1200" b="0" u="none" dirty="0">
                          <a:solidFill>
                            <a:schemeClr val="tx1"/>
                          </a:solidFill>
                        </a:rPr>
                        <a:t>自由職業事務所：如律師、建築師、會計師、技師、工程及技術服務、代書、文化藝術工作室等。</a:t>
                      </a:r>
                    </a:p>
                    <a:p>
                      <a:pPr marL="0" lvl="0" indent="0" algn="just">
                        <a:lnSpc>
                          <a:spcPct val="100000"/>
                        </a:lnSpc>
                        <a:spcAft>
                          <a:spcPts val="0"/>
                        </a:spcAft>
                        <a:buFont typeface="+mj-ea"/>
                        <a:buNone/>
                      </a:pPr>
                      <a:r>
                        <a:rPr lang="en-US" altLang="zh-TW" sz="1200" b="1" u="sng" dirty="0">
                          <a:solidFill>
                            <a:srgbClr val="FF0000"/>
                          </a:solidFill>
                        </a:rPr>
                        <a:t>(</a:t>
                      </a:r>
                      <a:r>
                        <a:rPr lang="zh-TW" altLang="en-US" sz="1200" b="1" u="sng" dirty="0">
                          <a:solidFill>
                            <a:srgbClr val="FF0000"/>
                          </a:solidFill>
                        </a:rPr>
                        <a:t>十二</a:t>
                      </a:r>
                      <a:r>
                        <a:rPr lang="en-US" altLang="zh-TW" sz="1200" b="1" u="sng" dirty="0">
                          <a:solidFill>
                            <a:srgbClr val="FF0000"/>
                          </a:solidFill>
                        </a:rPr>
                        <a:t>)</a:t>
                      </a:r>
                      <a:r>
                        <a:rPr lang="zh-TW" altLang="en-US" sz="1200" b="0" u="none" dirty="0">
                          <a:solidFill>
                            <a:schemeClr val="tx1"/>
                          </a:solidFill>
                        </a:rPr>
                        <a:t>其他屬地區傳統特色產業，且經管理處審查許可者。</a:t>
                      </a:r>
                      <a:endParaRPr lang="zh-TW" sz="1200" b="0" u="none" dirty="0">
                        <a:solidFill>
                          <a:schemeClr val="tx1"/>
                        </a:solidFill>
                      </a:endParaRPr>
                    </a:p>
                  </a:txBody>
                  <a:tcPr marL="68580" marR="68580" marT="0" marB="0">
                    <a:solidFill>
                      <a:schemeClr val="bg1"/>
                    </a:solidFill>
                  </a:tcPr>
                </a:tc>
                <a:tc>
                  <a:txBody>
                    <a:bodyPr/>
                    <a:lstStyle/>
                    <a:p>
                      <a:pPr marL="228600" lvl="0" indent="-228600" algn="just">
                        <a:lnSpc>
                          <a:spcPct val="100000"/>
                        </a:lnSpc>
                        <a:spcAft>
                          <a:spcPts val="0"/>
                        </a:spcAft>
                        <a:buFont typeface="+mj-lt"/>
                        <a:buAutoNum type="arabicPeriod"/>
                      </a:pPr>
                      <a:r>
                        <a:rPr lang="zh-TW" altLang="en-US" sz="1200" dirty="0"/>
                        <a:t>修正條文項次。</a:t>
                      </a:r>
                    </a:p>
                    <a:p>
                      <a:pPr marL="228600" lvl="0" indent="-228600" algn="just">
                        <a:lnSpc>
                          <a:spcPct val="100000"/>
                        </a:lnSpc>
                        <a:spcAft>
                          <a:spcPts val="0"/>
                        </a:spcAft>
                        <a:buFont typeface="+mj-lt"/>
                        <a:buAutoNum type="arabicPeriod"/>
                      </a:pPr>
                      <a:r>
                        <a:rPr lang="zh-TW" altLang="en-US" sz="1200" dirty="0"/>
                        <a:t>新增「住宅」及「公共服務設施」之容許使用項目。</a:t>
                      </a:r>
                    </a:p>
                    <a:p>
                      <a:pPr marL="228600" lvl="0" indent="-228600" algn="just">
                        <a:lnSpc>
                          <a:spcPct val="100000"/>
                        </a:lnSpc>
                        <a:spcAft>
                          <a:spcPts val="0"/>
                        </a:spcAft>
                        <a:buFont typeface="+mj-lt"/>
                        <a:buAutoNum type="arabicPeriod"/>
                      </a:pPr>
                      <a:endParaRPr lang="zh-TW" sz="1200" dirty="0"/>
                    </a:p>
                  </a:txBody>
                  <a:tcPr marL="68580" marR="68580" marT="0" marB="0">
                    <a:solidFill>
                      <a:schemeClr val="bg1"/>
                    </a:solidFill>
                  </a:tcPr>
                </a:tc>
                <a:extLst>
                  <a:ext uri="{0D108BD9-81ED-4DB2-BD59-A6C34878D82A}">
                    <a16:rowId xmlns:a16="http://schemas.microsoft.com/office/drawing/2014/main" xmlns="" val="10004"/>
                  </a:ext>
                </a:extLst>
              </a:tr>
            </a:tbl>
          </a:graphicData>
        </a:graphic>
      </p:graphicFrame>
      <p:sp>
        <p:nvSpPr>
          <p:cNvPr id="3" name="標題 2"/>
          <p:cNvSpPr txBox="1">
            <a:spLocks/>
          </p:cNvSpPr>
          <p:nvPr/>
        </p:nvSpPr>
        <p:spPr>
          <a:xfrm>
            <a:off x="151376" y="73435"/>
            <a:ext cx="7886700"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smtClean="0">
                <a:latin typeface="微軟正黑體" panose="020B0604030504040204" pitchFamily="34" charset="-120"/>
                <a:ea typeface="微軟正黑體" panose="020B0604030504040204" pitchFamily="34" charset="-120"/>
              </a:rPr>
              <a:t>一、</a:t>
            </a:r>
            <a:r>
              <a:rPr lang="zh-TW" altLang="en-US" dirty="0">
                <a:latin typeface="微軟正黑體" panose="020B0604030504040204" pitchFamily="34" charset="-120"/>
                <a:ea typeface="微軟正黑體" panose="020B0604030504040204" pitchFamily="34" charset="-120"/>
              </a:rPr>
              <a:t>土地使用管制要點</a:t>
            </a:r>
            <a:r>
              <a:rPr lang="zh-TW" altLang="en-US" dirty="0" smtClean="0">
                <a:latin typeface="微軟正黑體" panose="020B0604030504040204" pitchFamily="34" charset="-120"/>
                <a:ea typeface="微軟正黑體" panose="020B0604030504040204" pitchFamily="34" charset="-120"/>
              </a:rPr>
              <a:t>變更</a:t>
            </a:r>
            <a:r>
              <a:rPr lang="en-US" altLang="zh-TW" dirty="0" smtClean="0">
                <a:latin typeface="微軟正黑體" panose="020B0604030504040204" pitchFamily="34" charset="-120"/>
                <a:ea typeface="微軟正黑體" panose="020B0604030504040204" pitchFamily="34" charset="-120"/>
              </a:rPr>
              <a:t>(</a:t>
            </a:r>
            <a:r>
              <a:rPr lang="zh-TW" altLang="en-US" dirty="0" smtClean="0">
                <a:latin typeface="微軟正黑體" panose="020B0604030504040204" pitchFamily="34" charset="-120"/>
                <a:ea typeface="微軟正黑體" panose="020B0604030504040204" pitchFamily="34" charset="-120"/>
              </a:rPr>
              <a:t>六</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p:txBody>
          <a:bodyPr/>
          <a:lstStyle/>
          <a:p>
            <a:fld id="{68EFFDF8-DB98-478C-83A9-5561949AAA15}" type="slidenum">
              <a:rPr lang="en-US" altLang="zh-TW" smtClean="0">
                <a:solidFill>
                  <a:schemeClr val="tx1"/>
                </a:solidFill>
              </a:rPr>
              <a:pPr/>
              <a:t>23</a:t>
            </a:fld>
            <a:endParaRPr lang="en-US" altLang="zh-TW" dirty="0">
              <a:solidFill>
                <a:schemeClr val="tx1"/>
              </a:solidFill>
            </a:endParaRPr>
          </a:p>
        </p:txBody>
      </p:sp>
    </p:spTree>
    <p:extLst>
      <p:ext uri="{BB962C8B-B14F-4D97-AF65-F5344CB8AC3E}">
        <p14:creationId xmlns:p14="http://schemas.microsoft.com/office/powerpoint/2010/main" val="39273692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2947160510"/>
              </p:ext>
            </p:extLst>
          </p:nvPr>
        </p:nvGraphicFramePr>
        <p:xfrm>
          <a:off x="50523" y="885327"/>
          <a:ext cx="9000001" cy="5861898"/>
        </p:xfrm>
        <a:graphic>
          <a:graphicData uri="http://schemas.openxmlformats.org/drawingml/2006/table">
            <a:tbl>
              <a:tblPr firstRow="1" firstCol="1" bandRow="1">
                <a:tableStyleId>{5940675A-B579-460E-94D1-54222C63F5DA}</a:tableStyleId>
              </a:tblPr>
              <a:tblGrid>
                <a:gridCol w="3724937">
                  <a:extLst>
                    <a:ext uri="{9D8B030D-6E8A-4147-A177-3AD203B41FA5}">
                      <a16:colId xmlns:a16="http://schemas.microsoft.com/office/drawing/2014/main" xmlns="" val="20000"/>
                    </a:ext>
                  </a:extLst>
                </a:gridCol>
                <a:gridCol w="3742381">
                  <a:extLst>
                    <a:ext uri="{9D8B030D-6E8A-4147-A177-3AD203B41FA5}">
                      <a16:colId xmlns:a16="http://schemas.microsoft.com/office/drawing/2014/main" xmlns="" val="20001"/>
                    </a:ext>
                  </a:extLst>
                </a:gridCol>
                <a:gridCol w="1532683">
                  <a:extLst>
                    <a:ext uri="{9D8B030D-6E8A-4147-A177-3AD203B41FA5}">
                      <a16:colId xmlns:a16="http://schemas.microsoft.com/office/drawing/2014/main" xmlns="" val="20002"/>
                    </a:ext>
                  </a:extLst>
                </a:gridCol>
              </a:tblGrid>
              <a:tr h="192618">
                <a:tc>
                  <a:txBody>
                    <a:bodyPr/>
                    <a:lstStyle/>
                    <a:p>
                      <a:pPr marL="0" indent="0" algn="ctr">
                        <a:lnSpc>
                          <a:spcPct val="100000"/>
                        </a:lnSpc>
                        <a:spcAft>
                          <a:spcPts val="0"/>
                        </a:spcAft>
                      </a:pPr>
                      <a:r>
                        <a:rPr lang="zh-TW" altLang="en-US" sz="1200" b="1" dirty="0">
                          <a:solidFill>
                            <a:schemeClr val="bg1"/>
                          </a:solidFill>
                        </a:rPr>
                        <a:t>修正</a:t>
                      </a:r>
                      <a:r>
                        <a:rPr lang="zh-TW" sz="1200" b="1" dirty="0">
                          <a:solidFill>
                            <a:schemeClr val="bg1"/>
                          </a:solidFill>
                        </a:rPr>
                        <a:t>條文</a:t>
                      </a:r>
                    </a:p>
                  </a:txBody>
                  <a:tcPr marL="29668" marR="29668" marT="0" marB="0" anchor="ctr">
                    <a:solidFill>
                      <a:srgbClr val="0070C0"/>
                    </a:solidFill>
                  </a:tcPr>
                </a:tc>
                <a:tc>
                  <a:txBody>
                    <a:bodyPr/>
                    <a:lstStyle/>
                    <a:p>
                      <a:pPr marL="0" indent="0" algn="ctr">
                        <a:lnSpc>
                          <a:spcPct val="100000"/>
                        </a:lnSpc>
                        <a:spcAft>
                          <a:spcPts val="0"/>
                        </a:spcAft>
                      </a:pPr>
                      <a:r>
                        <a:rPr lang="zh-TW" altLang="en-US" sz="1200" b="1" u="none" dirty="0">
                          <a:solidFill>
                            <a:schemeClr val="bg1"/>
                          </a:solidFill>
                        </a:rPr>
                        <a:t>原</a:t>
                      </a:r>
                      <a:r>
                        <a:rPr lang="zh-TW" sz="1200" b="1" u="none" dirty="0">
                          <a:solidFill>
                            <a:schemeClr val="bg1"/>
                          </a:solidFill>
                        </a:rPr>
                        <a:t>計畫條文</a:t>
                      </a:r>
                    </a:p>
                  </a:txBody>
                  <a:tcPr marL="29668" marR="29668" marT="0" marB="0" anchor="ctr">
                    <a:solidFill>
                      <a:srgbClr val="0070C0"/>
                    </a:solidFill>
                  </a:tcPr>
                </a:tc>
                <a:tc>
                  <a:txBody>
                    <a:bodyPr/>
                    <a:lstStyle/>
                    <a:p>
                      <a:pPr marL="0" indent="0" algn="ctr">
                        <a:lnSpc>
                          <a:spcPct val="100000"/>
                        </a:lnSpc>
                        <a:spcAft>
                          <a:spcPts val="0"/>
                        </a:spcAft>
                      </a:pPr>
                      <a:r>
                        <a:rPr lang="zh-TW" sz="1200" b="1" dirty="0">
                          <a:solidFill>
                            <a:schemeClr val="bg1"/>
                          </a:solidFill>
                        </a:rPr>
                        <a:t>條文</a:t>
                      </a:r>
                      <a:r>
                        <a:rPr lang="zh-TW" altLang="en-US" sz="1200" b="1" dirty="0">
                          <a:solidFill>
                            <a:schemeClr val="bg1"/>
                          </a:solidFill>
                        </a:rPr>
                        <a:t>修正</a:t>
                      </a:r>
                      <a:r>
                        <a:rPr lang="zh-TW" sz="1200" b="1" dirty="0">
                          <a:solidFill>
                            <a:schemeClr val="bg1"/>
                          </a:solidFill>
                        </a:rPr>
                        <a:t>說明</a:t>
                      </a:r>
                    </a:p>
                  </a:txBody>
                  <a:tcPr marL="29668" marR="29668" marT="0" marB="0" anchor="ctr">
                    <a:solidFill>
                      <a:srgbClr val="0070C0"/>
                    </a:solidFill>
                  </a:tcPr>
                </a:tc>
                <a:extLst>
                  <a:ext uri="{0D108BD9-81ED-4DB2-BD59-A6C34878D82A}">
                    <a16:rowId xmlns:a16="http://schemas.microsoft.com/office/drawing/2014/main" xmlns="" val="10000"/>
                  </a:ext>
                </a:extLst>
              </a:tr>
              <a:tr h="1111139">
                <a:tc>
                  <a:txBody>
                    <a:bodyPr/>
                    <a:lstStyle/>
                    <a:p>
                      <a:pPr marL="324000" indent="-457200">
                        <a:lnSpc>
                          <a:spcPct val="100000"/>
                        </a:lnSpc>
                        <a:spcAft>
                          <a:spcPts val="0"/>
                        </a:spcAft>
                      </a:pPr>
                      <a:r>
                        <a:rPr lang="zh-TW" sz="1200" b="0" i="0" u="none" dirty="0">
                          <a:solidFill>
                            <a:schemeClr val="tx1"/>
                          </a:solidFill>
                        </a:rPr>
                        <a:t>五、</a:t>
                      </a:r>
                      <a:r>
                        <a:rPr lang="zh-TW" sz="1200" b="0" u="none" dirty="0">
                          <a:solidFill>
                            <a:schemeClr val="tx1"/>
                          </a:solidFill>
                        </a:rPr>
                        <a:t>外圍緩衝用地以維持既有農、林、漁、牧使用為主，其建築物除做住宅、公共服務設施及農業生產必要設施使用外，其他屬地區傳統特色產業，且經管理處審查許可者，得為觀光產業、農特產品展售等使用。</a:t>
                      </a:r>
                      <a:r>
                        <a:rPr lang="zh-TW" altLang="en-US" sz="1200" b="1" u="sng" dirty="0">
                          <a:solidFill>
                            <a:srgbClr val="FF0000"/>
                          </a:solidFill>
                        </a:rPr>
                        <a:t>但依本要點申請整體開發許可相關規定之外圍緩衝用地，得比照本要點第四點規定之容許使用項目用途。</a:t>
                      </a:r>
                      <a:endParaRPr lang="zh-TW" sz="1200" b="1" u="sng" dirty="0">
                        <a:solidFill>
                          <a:srgbClr val="FF0000"/>
                        </a:solidFill>
                      </a:endParaRPr>
                    </a:p>
                  </a:txBody>
                  <a:tcPr marL="68580" marR="68580" marT="0" marB="0" anchor="ctr"/>
                </a:tc>
                <a:tc>
                  <a:txBody>
                    <a:bodyPr/>
                    <a:lstStyle/>
                    <a:p>
                      <a:pPr marL="324000" indent="-457200">
                        <a:lnSpc>
                          <a:spcPct val="100000"/>
                        </a:lnSpc>
                        <a:spcAft>
                          <a:spcPts val="0"/>
                        </a:spcAft>
                      </a:pPr>
                      <a:r>
                        <a:rPr lang="zh-TW" altLang="en-US" sz="1200" b="0" u="none" dirty="0">
                          <a:solidFill>
                            <a:schemeClr val="tx1"/>
                          </a:solidFill>
                        </a:rPr>
                        <a:t>五</a:t>
                      </a:r>
                      <a:r>
                        <a:rPr lang="zh-TW" sz="1200" b="0" u="none" dirty="0">
                          <a:solidFill>
                            <a:schemeClr val="tx1"/>
                          </a:solidFill>
                        </a:rPr>
                        <a:t>、外圍緩衝用地以維持既有農、林、漁、牧使用為主，其建築物除做住宅、公共服務設施及農業生產必要設施使用外，其他屬地區傳統特色產業，且經管理處審查許可者，得為觀光產業、農特產品展售等使用。</a:t>
                      </a:r>
                      <a:endParaRPr lang="en-US" altLang="zh-TW" sz="1200" b="0" u="none" dirty="0">
                        <a:solidFill>
                          <a:schemeClr val="tx1"/>
                        </a:solidFill>
                      </a:endParaRPr>
                    </a:p>
                    <a:p>
                      <a:pPr marL="324000" indent="-457200">
                        <a:lnSpc>
                          <a:spcPct val="100000"/>
                        </a:lnSpc>
                        <a:spcAft>
                          <a:spcPts val="0"/>
                        </a:spcAft>
                      </a:pPr>
                      <a:endParaRPr lang="en-US" altLang="zh-TW" sz="1200" b="0" u="none" dirty="0">
                        <a:solidFill>
                          <a:schemeClr val="tx1"/>
                        </a:solidFill>
                      </a:endParaRPr>
                    </a:p>
                    <a:p>
                      <a:pPr marL="324000" indent="-457200">
                        <a:lnSpc>
                          <a:spcPct val="100000"/>
                        </a:lnSpc>
                        <a:spcAft>
                          <a:spcPts val="0"/>
                        </a:spcAft>
                      </a:pPr>
                      <a:endParaRPr lang="zh-TW" sz="1200" b="0" u="none" dirty="0">
                        <a:solidFill>
                          <a:schemeClr val="tx1"/>
                        </a:solidFill>
                      </a:endParaRPr>
                    </a:p>
                  </a:txBody>
                  <a:tcPr marL="68580" marR="68580" marT="0" marB="0" anchor="ctr"/>
                </a:tc>
                <a:tc>
                  <a:txBody>
                    <a:bodyPr/>
                    <a:lstStyle/>
                    <a:p>
                      <a:pPr marL="0" indent="0" algn="just">
                        <a:lnSpc>
                          <a:spcPct val="100000"/>
                        </a:lnSpc>
                        <a:spcAft>
                          <a:spcPts val="0"/>
                        </a:spcAft>
                      </a:pPr>
                      <a:r>
                        <a:rPr lang="zh-TW" altLang="en-US" sz="1200" b="0" u="none" dirty="0">
                          <a:solidFill>
                            <a:schemeClr val="tx1"/>
                          </a:solidFill>
                        </a:rPr>
                        <a:t>新增申請整體開發許可相關規定之外圍緩衝用地，得比照本要點第四點規定之容許使用項目用途之規定。</a:t>
                      </a:r>
                      <a:endParaRPr lang="en-US" altLang="zh-TW" sz="1200" b="0" u="none" dirty="0">
                        <a:solidFill>
                          <a:schemeClr val="tx1"/>
                        </a:solidFill>
                      </a:endParaRPr>
                    </a:p>
                    <a:p>
                      <a:pPr marL="0" indent="0" algn="just">
                        <a:lnSpc>
                          <a:spcPct val="100000"/>
                        </a:lnSpc>
                        <a:spcAft>
                          <a:spcPts val="0"/>
                        </a:spcAft>
                      </a:pPr>
                      <a:endParaRPr lang="en-US" altLang="zh-TW" sz="1200" b="0" u="none" dirty="0">
                        <a:solidFill>
                          <a:schemeClr val="tx1"/>
                        </a:solidFill>
                      </a:endParaRPr>
                    </a:p>
                    <a:p>
                      <a:pPr marL="0" indent="0" algn="just">
                        <a:lnSpc>
                          <a:spcPct val="100000"/>
                        </a:lnSpc>
                        <a:spcAft>
                          <a:spcPts val="0"/>
                        </a:spcAft>
                      </a:pPr>
                      <a:endParaRPr lang="zh-TW" sz="1200" b="0" u="none" dirty="0">
                        <a:solidFill>
                          <a:schemeClr val="tx1"/>
                        </a:solidFill>
                      </a:endParaRPr>
                    </a:p>
                  </a:txBody>
                  <a:tcPr marL="68580" marR="68580" marT="0" marB="0" anchor="ctr"/>
                </a:tc>
                <a:extLst>
                  <a:ext uri="{0D108BD9-81ED-4DB2-BD59-A6C34878D82A}">
                    <a16:rowId xmlns:a16="http://schemas.microsoft.com/office/drawing/2014/main" xmlns="" val="10001"/>
                  </a:ext>
                </a:extLst>
              </a:tr>
              <a:tr h="1835247">
                <a:tc>
                  <a:txBody>
                    <a:bodyPr/>
                    <a:lstStyle/>
                    <a:p>
                      <a:pPr marL="324000" indent="-457200">
                        <a:lnSpc>
                          <a:spcPct val="100000"/>
                        </a:lnSpc>
                        <a:spcAft>
                          <a:spcPts val="0"/>
                        </a:spcAft>
                      </a:pPr>
                      <a:r>
                        <a:rPr lang="zh-TW" sz="1200" b="0" u="none" dirty="0">
                          <a:solidFill>
                            <a:schemeClr val="tx1"/>
                          </a:solidFill>
                        </a:rPr>
                        <a:t>六、歷史風貌用地及生活發展用地內之傳統建築依原貌完整修復完成且承諾永久保存者，所有權人及其直系血親在當地設籍二年以上，因子女結婚或人口自然增加分戶需要，得於外圍緩衝用地內適當基地建築住宅使用</a:t>
                      </a:r>
                      <a:r>
                        <a:rPr lang="zh-TW" sz="1200" b="0" u="none" dirty="0" smtClean="0">
                          <a:solidFill>
                            <a:schemeClr val="tx1"/>
                          </a:solidFill>
                        </a:rPr>
                        <a:t>，每一</a:t>
                      </a:r>
                      <a:r>
                        <a:rPr lang="zh-TW" sz="1200" b="0" u="none" dirty="0">
                          <a:solidFill>
                            <a:schemeClr val="tx1"/>
                          </a:solidFill>
                        </a:rPr>
                        <a:t>申請戶以一棟為限，但其建築物最大建蔽率</a:t>
                      </a:r>
                      <a:r>
                        <a:rPr lang="en-US" sz="1200" b="0" u="none" dirty="0" smtClean="0">
                          <a:solidFill>
                            <a:schemeClr val="tx1"/>
                          </a:solidFill>
                        </a:rPr>
                        <a:t>60</a:t>
                      </a:r>
                      <a:r>
                        <a:rPr lang="en-US" altLang="zh-TW" sz="1200" b="0" u="none" dirty="0" smtClean="0">
                          <a:solidFill>
                            <a:schemeClr val="tx1"/>
                          </a:solidFill>
                        </a:rPr>
                        <a:t>%</a:t>
                      </a:r>
                      <a:r>
                        <a:rPr lang="zh-TW" sz="1200" b="0" u="none" dirty="0" smtClean="0">
                          <a:solidFill>
                            <a:schemeClr val="tx1"/>
                          </a:solidFill>
                        </a:rPr>
                        <a:t>、</a:t>
                      </a:r>
                      <a:r>
                        <a:rPr lang="zh-TW" sz="1200" b="0" u="none" dirty="0">
                          <a:solidFill>
                            <a:schemeClr val="tx1"/>
                          </a:solidFill>
                        </a:rPr>
                        <a:t>高度不得超過二層樓及簷</a:t>
                      </a:r>
                      <a:r>
                        <a:rPr lang="zh-TW" sz="1200" b="0" u="none" dirty="0" smtClean="0">
                          <a:solidFill>
                            <a:schemeClr val="tx1"/>
                          </a:solidFill>
                        </a:rPr>
                        <a:t>高</a:t>
                      </a:r>
                      <a:r>
                        <a:rPr lang="zh-TW" altLang="en-US" sz="1200" b="1" u="sng" dirty="0" smtClean="0">
                          <a:solidFill>
                            <a:srgbClr val="FF0000"/>
                          </a:solidFill>
                        </a:rPr>
                        <a:t>七</a:t>
                      </a:r>
                      <a:r>
                        <a:rPr lang="zh-TW" sz="1200" b="0" u="none" dirty="0" smtClean="0">
                          <a:solidFill>
                            <a:schemeClr val="tx1"/>
                          </a:solidFill>
                        </a:rPr>
                        <a:t>公尺</a:t>
                      </a:r>
                      <a:r>
                        <a:rPr lang="zh-TW" sz="1200" b="0" u="none" dirty="0">
                          <a:solidFill>
                            <a:schemeClr val="tx1"/>
                          </a:solidFill>
                        </a:rPr>
                        <a:t>、建築總樓地板面積不得</a:t>
                      </a:r>
                      <a:r>
                        <a:rPr lang="zh-TW" sz="1200" b="0" u="none" dirty="0" smtClean="0">
                          <a:solidFill>
                            <a:schemeClr val="tx1"/>
                          </a:solidFill>
                        </a:rPr>
                        <a:t>超過</a:t>
                      </a:r>
                      <a:r>
                        <a:rPr lang="zh-TW" altLang="en-US" sz="1200" b="1" u="sng" dirty="0" smtClean="0">
                          <a:solidFill>
                            <a:srgbClr val="FF0000"/>
                          </a:solidFill>
                        </a:rPr>
                        <a:t>一百六十五</a:t>
                      </a:r>
                      <a:r>
                        <a:rPr lang="zh-TW" sz="1200" b="0" u="none" dirty="0" smtClean="0">
                          <a:solidFill>
                            <a:schemeClr val="tx1"/>
                          </a:solidFill>
                        </a:rPr>
                        <a:t>平方公尺</a:t>
                      </a:r>
                      <a:r>
                        <a:rPr lang="zh-TW" sz="1200" b="0" u="none" dirty="0">
                          <a:solidFill>
                            <a:schemeClr val="tx1"/>
                          </a:solidFill>
                        </a:rPr>
                        <a:t>，並應採傳統建築形式及紅瓦斜屋頂且不得另設屋突；建築線除另有指定外與計畫道路境界線距離不得</a:t>
                      </a:r>
                      <a:r>
                        <a:rPr lang="zh-TW" sz="1200" b="0" u="none" dirty="0" smtClean="0">
                          <a:solidFill>
                            <a:schemeClr val="tx1"/>
                          </a:solidFill>
                        </a:rPr>
                        <a:t>小於</a:t>
                      </a:r>
                      <a:r>
                        <a:rPr lang="zh-TW" altLang="en-US" sz="1200" b="1" u="sng" dirty="0" smtClean="0">
                          <a:solidFill>
                            <a:srgbClr val="FF0000"/>
                          </a:solidFill>
                        </a:rPr>
                        <a:t>八</a:t>
                      </a:r>
                      <a:r>
                        <a:rPr lang="zh-TW" sz="1200" b="0" u="none" dirty="0" smtClean="0">
                          <a:solidFill>
                            <a:schemeClr val="tx1"/>
                          </a:solidFill>
                        </a:rPr>
                        <a:t>公尺</a:t>
                      </a:r>
                      <a:r>
                        <a:rPr lang="zh-TW" sz="1200" b="0" u="none" dirty="0">
                          <a:solidFill>
                            <a:schemeClr val="tx1"/>
                          </a:solidFill>
                        </a:rPr>
                        <a:t>，並依本要點第三點第四款規定辦理。</a:t>
                      </a:r>
                    </a:p>
                  </a:txBody>
                  <a:tcPr marL="68580" marR="68580" marT="0" marB="0"/>
                </a:tc>
                <a:tc>
                  <a:txBody>
                    <a:bodyPr/>
                    <a:lstStyle/>
                    <a:p>
                      <a:pPr marL="324000" indent="-457200">
                        <a:lnSpc>
                          <a:spcPct val="100000"/>
                        </a:lnSpc>
                        <a:spcAft>
                          <a:spcPts val="0"/>
                        </a:spcAft>
                      </a:pPr>
                      <a:r>
                        <a:rPr lang="zh-TW" altLang="en-US" sz="1200" b="0" u="none" dirty="0">
                          <a:solidFill>
                            <a:schemeClr val="tx1"/>
                          </a:solidFill>
                        </a:rPr>
                        <a:t>六</a:t>
                      </a:r>
                      <a:r>
                        <a:rPr lang="zh-TW" sz="1200" b="0" u="none" dirty="0">
                          <a:solidFill>
                            <a:schemeClr val="tx1"/>
                          </a:solidFill>
                        </a:rPr>
                        <a:t>、</a:t>
                      </a:r>
                      <a:r>
                        <a:rPr lang="zh-TW" altLang="en-US" sz="1200" b="0" u="none" dirty="0">
                          <a:solidFill>
                            <a:schemeClr val="tx1"/>
                          </a:solidFill>
                        </a:rPr>
                        <a:t>歷史風貌用地及生活發展用地內之傳統建築依原貌完整修復完成且承諾永久保存者，所有權人及其直系血親在當地設籍二年以上，因子女結婚或人口自然增加分戶需要，得於外圍緩衝用地內適當基地建築住宅使用，每一申請戶以一棟為限，但其建築物最大建蔽率</a:t>
                      </a:r>
                      <a:r>
                        <a:rPr lang="en-US" sz="1200" b="0" u="none" dirty="0" smtClean="0">
                          <a:solidFill>
                            <a:schemeClr val="tx1"/>
                          </a:solidFill>
                        </a:rPr>
                        <a:t>60</a:t>
                      </a:r>
                      <a:r>
                        <a:rPr lang="en-US" altLang="zh-TW" sz="1200" b="0" u="none" dirty="0" smtClean="0">
                          <a:solidFill>
                            <a:schemeClr val="tx1"/>
                          </a:solidFill>
                        </a:rPr>
                        <a:t>%</a:t>
                      </a:r>
                      <a:r>
                        <a:rPr lang="zh-TW" altLang="en-US" sz="1200" b="0" u="none" dirty="0" smtClean="0">
                          <a:solidFill>
                            <a:schemeClr val="tx1"/>
                          </a:solidFill>
                        </a:rPr>
                        <a:t>、</a:t>
                      </a:r>
                      <a:r>
                        <a:rPr lang="zh-TW" altLang="en-US" sz="1200" b="0" u="none" dirty="0">
                          <a:solidFill>
                            <a:schemeClr val="tx1"/>
                          </a:solidFill>
                        </a:rPr>
                        <a:t>高度不得超過二層樓及簷高</a:t>
                      </a:r>
                      <a:r>
                        <a:rPr lang="en-US" sz="1200" b="1" u="sng" dirty="0">
                          <a:solidFill>
                            <a:srgbClr val="FF0000"/>
                          </a:solidFill>
                        </a:rPr>
                        <a:t>7</a:t>
                      </a:r>
                      <a:r>
                        <a:rPr lang="zh-TW" altLang="en-US" sz="1200" b="0" u="none" dirty="0">
                          <a:solidFill>
                            <a:schemeClr val="tx1"/>
                          </a:solidFill>
                        </a:rPr>
                        <a:t>公尺、建築總樓地板面積不得超過</a:t>
                      </a:r>
                      <a:r>
                        <a:rPr lang="en-US" sz="1200" b="1" u="sng" dirty="0">
                          <a:solidFill>
                            <a:srgbClr val="FF0000"/>
                          </a:solidFill>
                        </a:rPr>
                        <a:t>165</a:t>
                      </a:r>
                      <a:r>
                        <a:rPr lang="zh-TW" altLang="en-US" sz="1200" b="0" u="none" dirty="0">
                          <a:solidFill>
                            <a:schemeClr val="tx1"/>
                          </a:solidFill>
                        </a:rPr>
                        <a:t>平方公尺，並應採傳統建築形式及紅瓦斜屋頂且不得另設屋突；建築線除另有指定外與計畫道路境界線距離不得小於</a:t>
                      </a:r>
                      <a:r>
                        <a:rPr lang="en-US" sz="1200" b="1" u="sng" dirty="0">
                          <a:solidFill>
                            <a:srgbClr val="FF0000"/>
                          </a:solidFill>
                        </a:rPr>
                        <a:t>15</a:t>
                      </a:r>
                      <a:r>
                        <a:rPr lang="zh-TW" altLang="en-US" sz="1200" b="0" u="none" dirty="0">
                          <a:solidFill>
                            <a:schemeClr val="tx1"/>
                          </a:solidFill>
                        </a:rPr>
                        <a:t>公尺，並依本要點第三點第四款規定辦理</a:t>
                      </a:r>
                      <a:r>
                        <a:rPr lang="zh-TW" altLang="en-US" sz="1200" b="0" u="none" dirty="0" smtClean="0">
                          <a:solidFill>
                            <a:schemeClr val="tx1"/>
                          </a:solidFill>
                        </a:rPr>
                        <a:t>。</a:t>
                      </a:r>
                      <a:endParaRPr lang="zh-TW" sz="1200" b="0" u="none" dirty="0">
                        <a:solidFill>
                          <a:schemeClr val="tx1"/>
                        </a:solidFill>
                      </a:endParaRPr>
                    </a:p>
                  </a:txBody>
                  <a:tcPr marL="68580" marR="68580" marT="0" marB="0" anchor="ctr"/>
                </a:tc>
                <a:tc>
                  <a:txBody>
                    <a:bodyPr/>
                    <a:lstStyle/>
                    <a:p>
                      <a:pPr marL="228600" lvl="0" indent="-228600" algn="just">
                        <a:lnSpc>
                          <a:spcPct val="100000"/>
                        </a:lnSpc>
                        <a:spcAft>
                          <a:spcPts val="0"/>
                        </a:spcAft>
                        <a:buFont typeface="+mj-lt"/>
                        <a:buAutoNum type="arabicPeriod"/>
                      </a:pPr>
                      <a:r>
                        <a:rPr lang="zh-TW" altLang="en-US" sz="1200" b="0" u="none" dirty="0" smtClean="0">
                          <a:solidFill>
                            <a:schemeClr val="tx1"/>
                          </a:solidFill>
                        </a:rPr>
                        <a:t>修正</a:t>
                      </a:r>
                      <a:r>
                        <a:rPr lang="zh-TW" altLang="en-US" sz="1200" b="0" u="none" dirty="0">
                          <a:solidFill>
                            <a:schemeClr val="tx1"/>
                          </a:solidFill>
                        </a:rPr>
                        <a:t>計畫道路境界線距離</a:t>
                      </a:r>
                      <a:r>
                        <a:rPr lang="zh-TW" altLang="en-US" sz="1200" b="0" u="none" dirty="0" smtClean="0">
                          <a:solidFill>
                            <a:schemeClr val="tx1"/>
                          </a:solidFill>
                        </a:rPr>
                        <a:t>。</a:t>
                      </a:r>
                      <a:endParaRPr lang="en-US" altLang="zh-TW" sz="1200" b="0" u="none" dirty="0" smtClean="0">
                        <a:solidFill>
                          <a:schemeClr val="tx1"/>
                        </a:solidFill>
                      </a:endParaRPr>
                    </a:p>
                    <a:p>
                      <a:pPr marL="228600" lvl="0" indent="-228600" algn="just">
                        <a:lnSpc>
                          <a:spcPct val="100000"/>
                        </a:lnSpc>
                        <a:spcAft>
                          <a:spcPts val="0"/>
                        </a:spcAft>
                        <a:buFont typeface="+mj-lt"/>
                        <a:buAutoNum type="arabicPeriod"/>
                      </a:pPr>
                      <a:r>
                        <a:rPr lang="zh-TW" altLang="en-US" sz="1200" b="0" u="none" dirty="0" smtClean="0">
                          <a:solidFill>
                            <a:schemeClr val="tx1"/>
                          </a:solidFill>
                        </a:rPr>
                        <a:t>修正阿拉伯數字為中文數字。</a:t>
                      </a:r>
                      <a:endParaRPr lang="en-US" altLang="zh-TW" sz="1200" b="0" u="none" dirty="0">
                        <a:solidFill>
                          <a:schemeClr val="tx1"/>
                        </a:solidFill>
                      </a:endParaRPr>
                    </a:p>
                  </a:txBody>
                  <a:tcPr marL="68580" marR="68580" marT="0" marB="0"/>
                </a:tc>
                <a:extLst>
                  <a:ext uri="{0D108BD9-81ED-4DB2-BD59-A6C34878D82A}">
                    <a16:rowId xmlns:a16="http://schemas.microsoft.com/office/drawing/2014/main" xmlns="" val="10002"/>
                  </a:ext>
                </a:extLst>
              </a:tr>
              <a:tr h="554912">
                <a:tc>
                  <a:txBody>
                    <a:bodyPr/>
                    <a:lstStyle/>
                    <a:p>
                      <a:pPr marL="324000" indent="-457200">
                        <a:lnSpc>
                          <a:spcPct val="100000"/>
                        </a:lnSpc>
                        <a:spcAft>
                          <a:spcPts val="0"/>
                        </a:spcAft>
                      </a:pPr>
                      <a:r>
                        <a:rPr lang="zh-TW" altLang="en-US" sz="1200" b="1" u="sng" dirty="0" smtClean="0">
                          <a:solidFill>
                            <a:srgbClr val="FF0000"/>
                          </a:solidFill>
                        </a:rPr>
                        <a:t>七、本計畫經文化資產主管機關依法登錄公告之「聚落建築群」文化資產，其建築及使用除依本要點規定外，並應遵循下列事項：</a:t>
                      </a:r>
                    </a:p>
                    <a:p>
                      <a:pPr marL="648000" lvl="1" indent="-288000">
                        <a:lnSpc>
                          <a:spcPct val="100000"/>
                        </a:lnSpc>
                        <a:spcAft>
                          <a:spcPts val="0"/>
                        </a:spcAft>
                      </a:pPr>
                      <a:r>
                        <a:rPr lang="en-US" altLang="zh-TW" sz="1200" b="1" u="sng" dirty="0" smtClean="0">
                          <a:solidFill>
                            <a:srgbClr val="FF0000"/>
                          </a:solidFill>
                        </a:rPr>
                        <a:t>(</a:t>
                      </a:r>
                      <a:r>
                        <a:rPr lang="zh-TW" altLang="en-US" sz="1200" b="1" u="sng" dirty="0" smtClean="0">
                          <a:solidFill>
                            <a:srgbClr val="FF0000"/>
                          </a:solidFill>
                        </a:rPr>
                        <a:t>一</a:t>
                      </a:r>
                      <a:r>
                        <a:rPr lang="en-US" altLang="zh-TW" sz="1200" b="1" u="sng" dirty="0" smtClean="0">
                          <a:solidFill>
                            <a:srgbClr val="FF0000"/>
                          </a:solidFill>
                        </a:rPr>
                        <a:t>)</a:t>
                      </a:r>
                      <a:r>
                        <a:rPr lang="zh-TW" altLang="en-US" sz="1200" b="1" u="sng" dirty="0" smtClean="0">
                          <a:solidFill>
                            <a:srgbClr val="FF0000"/>
                          </a:solidFill>
                        </a:rPr>
                        <a:t>「古蹟」及「歷史建築」文化資產之增建、改建、修建及修繕，由文化資產主管機關依法審查。</a:t>
                      </a:r>
                    </a:p>
                    <a:p>
                      <a:pPr marL="648000" lvl="1" indent="-288000">
                        <a:lnSpc>
                          <a:spcPct val="100000"/>
                        </a:lnSpc>
                        <a:spcAft>
                          <a:spcPts val="0"/>
                        </a:spcAft>
                      </a:pPr>
                      <a:r>
                        <a:rPr lang="en-US" altLang="zh-TW" sz="1200" b="1" u="sng" dirty="0" smtClean="0">
                          <a:solidFill>
                            <a:srgbClr val="FF0000"/>
                          </a:solidFill>
                        </a:rPr>
                        <a:t>(</a:t>
                      </a:r>
                      <a:r>
                        <a:rPr lang="zh-TW" altLang="en-US" sz="1200" b="1" u="sng" dirty="0" smtClean="0">
                          <a:solidFill>
                            <a:srgbClr val="FF0000"/>
                          </a:solidFill>
                        </a:rPr>
                        <a:t>二</a:t>
                      </a:r>
                      <a:r>
                        <a:rPr lang="en-US" altLang="zh-TW" sz="1200" b="1" u="sng" dirty="0" smtClean="0">
                          <a:solidFill>
                            <a:srgbClr val="FF0000"/>
                          </a:solidFill>
                        </a:rPr>
                        <a:t>)</a:t>
                      </a:r>
                      <a:r>
                        <a:rPr lang="zh-TW" altLang="en-US" sz="1200" b="1" u="sng" dirty="0" smtClean="0">
                          <a:solidFill>
                            <a:srgbClr val="FF0000"/>
                          </a:solidFill>
                        </a:rPr>
                        <a:t>傳統建築之增建、改建、修建及修繕，由管理處審查，必要時邀請文化資產主管機關聯席審查。</a:t>
                      </a:r>
                      <a:endParaRPr lang="zh-TW" sz="1200" b="1" u="sng" dirty="0">
                        <a:solidFill>
                          <a:srgbClr val="FF0000"/>
                        </a:solidFill>
                      </a:endParaRPr>
                    </a:p>
                  </a:txBody>
                  <a:tcPr marL="68580" marR="68580" marT="0" marB="0" anchor="ctr">
                    <a:solidFill>
                      <a:schemeClr val="bg1"/>
                    </a:solidFill>
                  </a:tcPr>
                </a:tc>
                <a:tc>
                  <a:txBody>
                    <a:bodyPr/>
                    <a:lstStyle/>
                    <a:p>
                      <a:pPr marL="324000" marR="0" lvl="0" indent="-457200" algn="l" defTabSz="914400" rtl="0" eaLnBrk="1" fontAlgn="auto" latinLnBrk="0" hangingPunct="1">
                        <a:lnSpc>
                          <a:spcPct val="100000"/>
                        </a:lnSpc>
                        <a:spcBef>
                          <a:spcPts val="0"/>
                        </a:spcBef>
                        <a:spcAft>
                          <a:spcPts val="0"/>
                        </a:spcAft>
                        <a:buClrTx/>
                        <a:buSzTx/>
                        <a:buFontTx/>
                        <a:buNone/>
                        <a:tabLst/>
                        <a:defRPr/>
                      </a:pPr>
                      <a:r>
                        <a:rPr lang="en-US" altLang="zh-TW" sz="1200" b="1" u="sng" dirty="0" smtClean="0">
                          <a:solidFill>
                            <a:srgbClr val="FF0000"/>
                          </a:solidFill>
                        </a:rPr>
                        <a:t>(</a:t>
                      </a:r>
                      <a:r>
                        <a:rPr lang="zh-TW" altLang="en-US" sz="1200" b="1" u="sng" dirty="0" smtClean="0">
                          <a:solidFill>
                            <a:srgbClr val="FF0000"/>
                          </a:solidFill>
                        </a:rPr>
                        <a:t>無</a:t>
                      </a:r>
                      <a:r>
                        <a:rPr lang="en-US" altLang="zh-TW" sz="1200" b="1" u="sng" dirty="0" smtClean="0">
                          <a:solidFill>
                            <a:srgbClr val="FF0000"/>
                          </a:solidFill>
                        </a:rPr>
                        <a:t>)</a:t>
                      </a:r>
                      <a:endParaRPr lang="zh-TW" altLang="zh-TW" sz="1200" b="1" u="sng" dirty="0" smtClean="0">
                        <a:solidFill>
                          <a:srgbClr val="FF0000"/>
                        </a:solidFill>
                      </a:endParaRPr>
                    </a:p>
                  </a:txBody>
                  <a:tcPr marL="68580" marR="68580" marT="0" marB="0" anchor="ctr">
                    <a:solidFill>
                      <a:schemeClr val="bg1"/>
                    </a:solidFill>
                  </a:tcPr>
                </a:tc>
                <a:tc>
                  <a:txBody>
                    <a:bodyPr/>
                    <a:lstStyle/>
                    <a:p>
                      <a:pPr marL="0" lvl="0" indent="0" algn="just">
                        <a:lnSpc>
                          <a:spcPct val="100000"/>
                        </a:lnSpc>
                        <a:spcAft>
                          <a:spcPts val="0"/>
                        </a:spcAft>
                        <a:buFont typeface="+mj-lt"/>
                        <a:buNone/>
                      </a:pPr>
                      <a:r>
                        <a:rPr lang="zh-TW" altLang="en-US" sz="1200" b="0" u="none" dirty="0" smtClean="0">
                          <a:solidFill>
                            <a:schemeClr val="tx1"/>
                          </a:solidFill>
                        </a:rPr>
                        <a:t>為配合民國</a:t>
                      </a:r>
                      <a:r>
                        <a:rPr lang="en-US" altLang="zh-TW" sz="1200" b="0" u="none" dirty="0" smtClean="0">
                          <a:solidFill>
                            <a:schemeClr val="tx1"/>
                          </a:solidFill>
                        </a:rPr>
                        <a:t>95</a:t>
                      </a:r>
                      <a:r>
                        <a:rPr lang="zh-TW" altLang="en-US" sz="1200" b="0" u="none" dirty="0" smtClean="0">
                          <a:solidFill>
                            <a:schemeClr val="tx1"/>
                          </a:solidFill>
                        </a:rPr>
                        <a:t>年金門國家公園第一類一般管制區細部計畫通過後，所登錄公告之「聚落建築群」，增訂文化資產之審查機制及相關規定。</a:t>
                      </a:r>
                      <a:endParaRPr lang="en-US" altLang="zh-TW" sz="1200" b="0" u="none" dirty="0">
                        <a:solidFill>
                          <a:schemeClr val="tx1"/>
                        </a:solidFill>
                      </a:endParaRPr>
                    </a:p>
                  </a:txBody>
                  <a:tcPr marL="68580" marR="68580" marT="0" marB="0">
                    <a:solidFill>
                      <a:schemeClr val="bg1"/>
                    </a:solidFill>
                  </a:tcPr>
                </a:tc>
              </a:tr>
              <a:tr h="554912">
                <a:tc>
                  <a:txBody>
                    <a:bodyPr/>
                    <a:lstStyle/>
                    <a:p>
                      <a:pPr marL="288000" indent="-457200" algn="just">
                        <a:lnSpc>
                          <a:spcPct val="100000"/>
                        </a:lnSpc>
                        <a:spcAft>
                          <a:spcPts val="0"/>
                        </a:spcAft>
                      </a:pPr>
                      <a:r>
                        <a:rPr lang="zh-TW" altLang="en-US" sz="1200" b="1" i="0" u="sng" dirty="0">
                          <a:solidFill>
                            <a:srgbClr val="FF0000"/>
                          </a:solidFill>
                        </a:rPr>
                        <a:t>八</a:t>
                      </a:r>
                      <a:r>
                        <a:rPr lang="zh-TW" sz="1200" dirty="0"/>
                        <a:t>、前述「金門國家公園傳統聚落建築審議諮詢委員會」</a:t>
                      </a:r>
                      <a:r>
                        <a:rPr lang="zh-TW" altLang="en-US" sz="1200" b="1" u="sng" dirty="0">
                          <a:solidFill>
                            <a:srgbClr val="FF0000"/>
                          </a:solidFill>
                        </a:rPr>
                        <a:t>及「金門</a:t>
                      </a:r>
                      <a:r>
                        <a:rPr lang="zh-TW" altLang="en-US" sz="1200" b="1" u="sng" dirty="0" smtClean="0">
                          <a:solidFill>
                            <a:srgbClr val="FF0000"/>
                          </a:solidFill>
                        </a:rPr>
                        <a:t>國家公園第一類一般管制區外圍</a:t>
                      </a:r>
                      <a:r>
                        <a:rPr lang="zh-TW" altLang="en-US" sz="1200" b="1" u="sng" dirty="0">
                          <a:solidFill>
                            <a:srgbClr val="FF0000"/>
                          </a:solidFill>
                        </a:rPr>
                        <a:t>緩衝用地整體開發許可審議規範」</a:t>
                      </a:r>
                      <a:r>
                        <a:rPr lang="zh-TW" sz="1200" dirty="0"/>
                        <a:t>之組成及審議規範由管理處另定之。</a:t>
                      </a:r>
                    </a:p>
                  </a:txBody>
                  <a:tcPr marL="68580" marR="68580" marT="0" marB="0">
                    <a:solidFill>
                      <a:schemeClr val="bg1"/>
                    </a:solidFill>
                  </a:tcPr>
                </a:tc>
                <a:tc>
                  <a:txBody>
                    <a:bodyPr/>
                    <a:lstStyle/>
                    <a:p>
                      <a:pPr marL="288000" indent="-457200" algn="just">
                        <a:lnSpc>
                          <a:spcPct val="100000"/>
                        </a:lnSpc>
                        <a:spcAft>
                          <a:spcPts val="0"/>
                        </a:spcAft>
                      </a:pPr>
                      <a:r>
                        <a:rPr lang="zh-TW" altLang="en-US" sz="1200" b="1" u="sng" dirty="0">
                          <a:solidFill>
                            <a:srgbClr val="FF0000"/>
                          </a:solidFill>
                        </a:rPr>
                        <a:t>七</a:t>
                      </a:r>
                      <a:r>
                        <a:rPr lang="zh-TW" altLang="en-US" sz="1200" dirty="0"/>
                        <a:t>、前述「金門國家公園傳統聚落建築審議諮詢委員會」之組成及審議規範由管理處另定之。</a:t>
                      </a:r>
                      <a:endParaRPr lang="zh-TW" sz="1200" dirty="0"/>
                    </a:p>
                  </a:txBody>
                  <a:tcPr marL="68580" marR="68580" marT="0" marB="0">
                    <a:solidFill>
                      <a:schemeClr val="bg1"/>
                    </a:solidFill>
                  </a:tcPr>
                </a:tc>
                <a:tc>
                  <a:txBody>
                    <a:bodyPr/>
                    <a:lstStyle/>
                    <a:p>
                      <a:pPr marL="0" lvl="0" indent="0" algn="just">
                        <a:lnSpc>
                          <a:spcPct val="100000"/>
                        </a:lnSpc>
                        <a:spcAft>
                          <a:spcPts val="0"/>
                        </a:spcAft>
                        <a:buFont typeface="+mj-lt"/>
                        <a:buAutoNum type="arabicPeriod"/>
                      </a:pPr>
                      <a:r>
                        <a:rPr lang="zh-TW" altLang="en-US" sz="1200" dirty="0"/>
                        <a:t>修正條文項次</a:t>
                      </a:r>
                      <a:r>
                        <a:rPr lang="zh-TW" sz="1200" dirty="0"/>
                        <a:t>。</a:t>
                      </a:r>
                    </a:p>
                    <a:p>
                      <a:pPr marL="0" lvl="0" indent="0" algn="just">
                        <a:lnSpc>
                          <a:spcPct val="100000"/>
                        </a:lnSpc>
                        <a:spcAft>
                          <a:spcPts val="0"/>
                        </a:spcAft>
                        <a:buFont typeface="+mj-lt"/>
                        <a:buAutoNum type="arabicPeriod"/>
                      </a:pPr>
                      <a:r>
                        <a:rPr lang="zh-TW" sz="1200" dirty="0"/>
                        <a:t>增定相關法令。</a:t>
                      </a:r>
                    </a:p>
                  </a:txBody>
                  <a:tcPr marL="68580" marR="68580" marT="0" marB="0">
                    <a:solidFill>
                      <a:schemeClr val="bg1"/>
                    </a:solidFill>
                  </a:tcPr>
                </a:tc>
              </a:tr>
            </a:tbl>
          </a:graphicData>
        </a:graphic>
      </p:graphicFrame>
      <p:sp>
        <p:nvSpPr>
          <p:cNvPr id="3" name="標題 2"/>
          <p:cNvSpPr txBox="1">
            <a:spLocks/>
          </p:cNvSpPr>
          <p:nvPr/>
        </p:nvSpPr>
        <p:spPr>
          <a:xfrm>
            <a:off x="151376" y="73435"/>
            <a:ext cx="7886700"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smtClean="0">
                <a:latin typeface="微軟正黑體" panose="020B0604030504040204" pitchFamily="34" charset="-120"/>
                <a:ea typeface="微軟正黑體" panose="020B0604030504040204" pitchFamily="34" charset="-120"/>
              </a:rPr>
              <a:t>一、</a:t>
            </a:r>
            <a:r>
              <a:rPr lang="zh-TW" altLang="en-US" dirty="0">
                <a:latin typeface="微軟正黑體" panose="020B0604030504040204" pitchFamily="34" charset="-120"/>
                <a:ea typeface="微軟正黑體" panose="020B0604030504040204" pitchFamily="34" charset="-120"/>
              </a:rPr>
              <a:t>土地使用管制要點</a:t>
            </a:r>
            <a:r>
              <a:rPr lang="zh-TW" altLang="en-US" dirty="0" smtClean="0">
                <a:latin typeface="微軟正黑體" panose="020B0604030504040204" pitchFamily="34" charset="-120"/>
                <a:ea typeface="微軟正黑體" panose="020B0604030504040204" pitchFamily="34" charset="-120"/>
              </a:rPr>
              <a:t>變更</a:t>
            </a:r>
            <a:r>
              <a:rPr lang="en-US" altLang="zh-TW" dirty="0" smtClean="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七</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a:xfrm>
            <a:off x="7050740" y="6448611"/>
            <a:ext cx="2057400" cy="365125"/>
          </a:xfrm>
        </p:spPr>
        <p:txBody>
          <a:bodyPr/>
          <a:lstStyle/>
          <a:p>
            <a:fld id="{68EFFDF8-DB98-478C-83A9-5561949AAA15}" type="slidenum">
              <a:rPr lang="en-US" altLang="zh-TW" smtClean="0">
                <a:solidFill>
                  <a:schemeClr val="tx1"/>
                </a:solidFill>
              </a:rPr>
              <a:pPr/>
              <a:t>24</a:t>
            </a:fld>
            <a:endParaRPr lang="en-US" altLang="zh-TW" dirty="0">
              <a:solidFill>
                <a:schemeClr val="tx1"/>
              </a:solidFill>
            </a:endParaRPr>
          </a:p>
        </p:txBody>
      </p:sp>
    </p:spTree>
    <p:extLst>
      <p:ext uri="{BB962C8B-B14F-4D97-AF65-F5344CB8AC3E}">
        <p14:creationId xmlns:p14="http://schemas.microsoft.com/office/powerpoint/2010/main" val="34839970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0" y="3429000"/>
            <a:ext cx="9144000" cy="3007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0" y="3601527"/>
            <a:ext cx="9144000" cy="30079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9257" y="3902316"/>
            <a:ext cx="2261937" cy="1696453"/>
          </a:xfrm>
          <a:prstGeom prst="rect">
            <a:avLst/>
          </a:prstGeom>
        </p:spPr>
      </p:pic>
      <p:sp>
        <p:nvSpPr>
          <p:cNvPr id="10" name="文字方塊 9"/>
          <p:cNvSpPr txBox="1"/>
          <p:nvPr/>
        </p:nvSpPr>
        <p:spPr>
          <a:xfrm>
            <a:off x="0" y="446041"/>
            <a:ext cx="9144000" cy="2708434"/>
          </a:xfrm>
          <a:prstGeom prst="rect">
            <a:avLst/>
          </a:prstGeom>
          <a:noFill/>
        </p:spPr>
        <p:txBody>
          <a:bodyPr wrap="square" rtlCol="0">
            <a:spAutoFit/>
          </a:bodyPr>
          <a:lstStyle/>
          <a:p>
            <a:pPr algn="ctr">
              <a:spcAft>
                <a:spcPts val="1200"/>
              </a:spcAft>
            </a:pPr>
            <a:r>
              <a:rPr lang="zh-TW" altLang="en-US" sz="4000" b="1" dirty="0" smtClean="0">
                <a:effectLst>
                  <a:glow rad="635000">
                    <a:schemeClr val="bg1">
                      <a:alpha val="40000"/>
                    </a:schemeClr>
                  </a:glow>
                </a:effectLst>
              </a:rPr>
              <a:t>附件二、</a:t>
            </a:r>
            <a:endParaRPr lang="en-US" altLang="zh-TW" sz="4000" b="1" dirty="0" smtClean="0">
              <a:effectLst>
                <a:glow rad="635000">
                  <a:schemeClr val="bg1">
                    <a:alpha val="40000"/>
                  </a:schemeClr>
                </a:glow>
              </a:effectLst>
            </a:endParaRPr>
          </a:p>
          <a:p>
            <a:pPr algn="ctr"/>
            <a:r>
              <a:rPr lang="zh-TW" altLang="en-US" sz="4000" b="1" dirty="0" smtClean="0">
                <a:effectLst>
                  <a:glow rad="635000">
                    <a:schemeClr val="bg1">
                      <a:alpha val="40000"/>
                    </a:schemeClr>
                  </a:glow>
                </a:effectLst>
              </a:rPr>
              <a:t>金門國家公園第一</a:t>
            </a:r>
            <a:r>
              <a:rPr lang="zh-TW" altLang="en-US" sz="4000" b="1" dirty="0">
                <a:effectLst>
                  <a:glow rad="635000">
                    <a:schemeClr val="bg1">
                      <a:alpha val="40000"/>
                    </a:schemeClr>
                  </a:glow>
                </a:effectLst>
              </a:rPr>
              <a:t>類一般管制</a:t>
            </a:r>
            <a:r>
              <a:rPr lang="zh-TW" altLang="en-US" sz="4000" b="1" dirty="0" smtClean="0">
                <a:effectLst>
                  <a:glow rad="635000">
                    <a:schemeClr val="bg1">
                      <a:alpha val="40000"/>
                    </a:schemeClr>
                  </a:glow>
                </a:effectLst>
              </a:rPr>
              <a:t>區</a:t>
            </a:r>
            <a:r>
              <a:rPr lang="en-US" altLang="zh-TW" sz="4000" b="1" dirty="0" smtClean="0">
                <a:effectLst>
                  <a:glow rad="635000">
                    <a:schemeClr val="bg1">
                      <a:alpha val="40000"/>
                    </a:schemeClr>
                  </a:glow>
                </a:effectLst>
              </a:rPr>
              <a:t/>
            </a:r>
            <a:br>
              <a:rPr lang="en-US" altLang="zh-TW" sz="4000" b="1" dirty="0" smtClean="0">
                <a:effectLst>
                  <a:glow rad="635000">
                    <a:schemeClr val="bg1">
                      <a:alpha val="40000"/>
                    </a:schemeClr>
                  </a:glow>
                </a:effectLst>
              </a:rPr>
            </a:br>
            <a:r>
              <a:rPr lang="zh-TW" altLang="en-US" sz="4000" b="1" dirty="0" smtClean="0">
                <a:effectLst>
                  <a:glow rad="635000">
                    <a:schemeClr val="bg1">
                      <a:alpha val="40000"/>
                    </a:schemeClr>
                  </a:glow>
                </a:effectLst>
              </a:rPr>
              <a:t>外圍</a:t>
            </a:r>
            <a:r>
              <a:rPr lang="zh-TW" altLang="en-US" sz="4000" b="1" dirty="0">
                <a:effectLst>
                  <a:glow rad="635000">
                    <a:schemeClr val="bg1">
                      <a:alpha val="40000"/>
                    </a:schemeClr>
                  </a:glow>
                </a:effectLst>
              </a:rPr>
              <a:t>緩衝</a:t>
            </a:r>
            <a:r>
              <a:rPr lang="zh-TW" altLang="en-US" sz="4000" b="1" dirty="0" smtClean="0">
                <a:effectLst>
                  <a:glow rad="635000">
                    <a:schemeClr val="bg1">
                      <a:alpha val="40000"/>
                    </a:schemeClr>
                  </a:glow>
                </a:effectLst>
              </a:rPr>
              <a:t>用地</a:t>
            </a:r>
            <a:r>
              <a:rPr lang="en-US" altLang="zh-TW" sz="4000" b="1" dirty="0" smtClean="0">
                <a:effectLst>
                  <a:glow rad="635000">
                    <a:schemeClr val="bg1">
                      <a:alpha val="40000"/>
                    </a:schemeClr>
                  </a:glow>
                </a:effectLst>
              </a:rPr>
              <a:t/>
            </a:r>
            <a:br>
              <a:rPr lang="en-US" altLang="zh-TW" sz="4000" b="1" dirty="0" smtClean="0">
                <a:effectLst>
                  <a:glow rad="635000">
                    <a:schemeClr val="bg1">
                      <a:alpha val="40000"/>
                    </a:schemeClr>
                  </a:glow>
                </a:effectLst>
              </a:rPr>
            </a:br>
            <a:r>
              <a:rPr lang="zh-TW" altLang="en-US" sz="4000" b="1" dirty="0" smtClean="0">
                <a:effectLst>
                  <a:glow rad="635000">
                    <a:schemeClr val="bg1">
                      <a:alpha val="40000"/>
                    </a:schemeClr>
                  </a:glow>
                </a:effectLst>
              </a:rPr>
              <a:t>整體</a:t>
            </a:r>
            <a:r>
              <a:rPr lang="zh-TW" altLang="en-US" sz="4000" b="1" dirty="0">
                <a:effectLst>
                  <a:glow rad="635000">
                    <a:schemeClr val="bg1">
                      <a:alpha val="40000"/>
                    </a:schemeClr>
                  </a:glow>
                </a:effectLst>
              </a:rPr>
              <a:t>開發</a:t>
            </a:r>
            <a:r>
              <a:rPr lang="zh-TW" altLang="en-US" sz="4000" b="1" dirty="0" smtClean="0">
                <a:effectLst>
                  <a:glow rad="635000">
                    <a:schemeClr val="bg1">
                      <a:alpha val="40000"/>
                    </a:schemeClr>
                  </a:glow>
                </a:effectLst>
              </a:rPr>
              <a:t>許可審議規範</a:t>
            </a:r>
            <a:endParaRPr lang="zh-TW" altLang="en-US" sz="4000" b="1" dirty="0">
              <a:effectLst>
                <a:glow rad="635000">
                  <a:schemeClr val="bg1">
                    <a:alpha val="40000"/>
                  </a:schemeClr>
                </a:glow>
              </a:effectLst>
            </a:endParaRPr>
          </a:p>
        </p:txBody>
      </p:sp>
      <p:sp>
        <p:nvSpPr>
          <p:cNvPr id="11" name="矩形 10"/>
          <p:cNvSpPr/>
          <p:nvPr/>
        </p:nvSpPr>
        <p:spPr>
          <a:xfrm>
            <a:off x="0" y="5598770"/>
            <a:ext cx="9144000" cy="3007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4170" y="3902314"/>
            <a:ext cx="2261940" cy="1696455"/>
          </a:xfrm>
          <a:prstGeom prst="rect">
            <a:avLst/>
          </a:prstGeom>
        </p:spPr>
      </p:pic>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02314"/>
            <a:ext cx="2346280" cy="1696456"/>
          </a:xfrm>
          <a:prstGeom prst="rect">
            <a:avLst/>
          </a:prstGeom>
        </p:spPr>
      </p:pic>
      <p:pic>
        <p:nvPicPr>
          <p:cNvPr id="15" name="圖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110" y="3915034"/>
            <a:ext cx="2267890" cy="1683736"/>
          </a:xfrm>
          <a:prstGeom prst="rect">
            <a:avLst/>
          </a:prstGeom>
        </p:spPr>
      </p:pic>
      <p:sp>
        <p:nvSpPr>
          <p:cNvPr id="6" name="投影片編號版面配置區 5"/>
          <p:cNvSpPr>
            <a:spLocks noGrp="1"/>
          </p:cNvSpPr>
          <p:nvPr>
            <p:ph type="sldNum" sz="quarter" idx="12"/>
          </p:nvPr>
        </p:nvSpPr>
        <p:spPr/>
        <p:txBody>
          <a:bodyPr/>
          <a:lstStyle/>
          <a:p>
            <a:fld id="{68EFFDF8-DB98-478C-83A9-5561949AAA15}" type="slidenum">
              <a:rPr lang="en-US" altLang="zh-TW" smtClean="0"/>
              <a:pPr/>
              <a:t>25</a:t>
            </a:fld>
            <a:endParaRPr lang="en-US" altLang="zh-TW" dirty="0"/>
          </a:p>
        </p:txBody>
      </p:sp>
    </p:spTree>
    <p:extLst>
      <p:ext uri="{BB962C8B-B14F-4D97-AF65-F5344CB8AC3E}">
        <p14:creationId xmlns:p14="http://schemas.microsoft.com/office/powerpoint/2010/main" val="4984322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2"/>
          <p:cNvSpPr txBox="1">
            <a:spLocks/>
          </p:cNvSpPr>
          <p:nvPr/>
        </p:nvSpPr>
        <p:spPr>
          <a:xfrm>
            <a:off x="151375" y="73435"/>
            <a:ext cx="8827161"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dirty="0" smtClean="0">
                <a:latin typeface="微軟正黑體" panose="020B0604030504040204" pitchFamily="34" charset="-120"/>
                <a:ea typeface="微軟正黑體" panose="020B0604030504040204" pitchFamily="34" charset="-120"/>
              </a:rPr>
              <a:t>一、</a:t>
            </a:r>
            <a:r>
              <a:rPr lang="zh-TW" altLang="en-US" sz="2400" dirty="0">
                <a:latin typeface="微軟正黑體" panose="020B0604030504040204" pitchFamily="34" charset="-120"/>
                <a:ea typeface="微軟正黑體" panose="020B0604030504040204" pitchFamily="34" charset="-120"/>
              </a:rPr>
              <a:t>金門國家公園第一類一般管制區外圍緩衝用地</a:t>
            </a:r>
          </a:p>
          <a:p>
            <a:r>
              <a:rPr lang="zh-TW" altLang="en-US" sz="2400" dirty="0" smtClean="0">
                <a:latin typeface="微軟正黑體" panose="020B0604030504040204" pitchFamily="34" charset="-120"/>
                <a:ea typeface="微軟正黑體" panose="020B0604030504040204" pitchFamily="34" charset="-120"/>
              </a:rPr>
              <a:t>　　整體</a:t>
            </a:r>
            <a:r>
              <a:rPr lang="zh-TW" altLang="en-US" sz="2400" dirty="0">
                <a:latin typeface="微軟正黑體" panose="020B0604030504040204" pitchFamily="34" charset="-120"/>
                <a:ea typeface="微軟正黑體" panose="020B0604030504040204" pitchFamily="34" charset="-120"/>
              </a:rPr>
              <a:t>開發許可審議</a:t>
            </a:r>
            <a:r>
              <a:rPr lang="zh-TW" altLang="en-US" sz="2400" dirty="0" smtClean="0">
                <a:latin typeface="微軟正黑體" panose="020B0604030504040204" pitchFamily="34" charset="-120"/>
                <a:ea typeface="微軟正黑體" panose="020B0604030504040204" pitchFamily="34" charset="-120"/>
              </a:rPr>
              <a:t>規範</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一</a:t>
            </a:r>
            <a:r>
              <a:rPr lang="en-US" altLang="zh-TW"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a:p>
            <a:endParaRPr lang="zh-TW" altLang="en-US" sz="2400" dirty="0">
              <a:latin typeface="微軟正黑體" panose="020B0604030504040204" pitchFamily="34" charset="-120"/>
              <a:ea typeface="微軟正黑體" panose="020B0604030504040204" pitchFamily="34" charset="-120"/>
            </a:endParaRPr>
          </a:p>
          <a:p>
            <a:endParaRPr lang="zh-TW" altLang="en-US" sz="2400" dirty="0">
              <a:latin typeface="微軟正黑體" panose="020B0604030504040204" pitchFamily="34" charset="-120"/>
              <a:ea typeface="微軟正黑體" panose="020B0604030504040204" pitchFamily="34" charset="-120"/>
            </a:endParaRPr>
          </a:p>
        </p:txBody>
      </p:sp>
      <p:graphicFrame>
        <p:nvGraphicFramePr>
          <p:cNvPr id="5" name="表格 4"/>
          <p:cNvGraphicFramePr>
            <a:graphicFrameLocks noGrp="1"/>
          </p:cNvGraphicFramePr>
          <p:nvPr>
            <p:extLst>
              <p:ext uri="{D42A27DB-BD31-4B8C-83A1-F6EECF244321}">
                <p14:modId xmlns:p14="http://schemas.microsoft.com/office/powerpoint/2010/main" val="1904934565"/>
              </p:ext>
            </p:extLst>
          </p:nvPr>
        </p:nvGraphicFramePr>
        <p:xfrm>
          <a:off x="87273" y="822960"/>
          <a:ext cx="8955364" cy="6035040"/>
        </p:xfrm>
        <a:graphic>
          <a:graphicData uri="http://schemas.openxmlformats.org/drawingml/2006/table">
            <a:tbl>
              <a:tblPr firstRow="1" bandRow="1">
                <a:tableStyleId>{5940675A-B579-460E-94D1-54222C63F5DA}</a:tableStyleId>
              </a:tblPr>
              <a:tblGrid>
                <a:gridCol w="360000"/>
                <a:gridCol w="3803917"/>
                <a:gridCol w="4791447"/>
              </a:tblGrid>
              <a:tr h="0">
                <a:tc>
                  <a:txBody>
                    <a:bodyPr/>
                    <a:lstStyle/>
                    <a:p>
                      <a:pPr algn="ctr"/>
                      <a:r>
                        <a:rPr lang="zh-TW" altLang="en-US" sz="1200" b="1" dirty="0" smtClean="0">
                          <a:solidFill>
                            <a:schemeClr val="bg1"/>
                          </a:solidFill>
                        </a:rPr>
                        <a:t>項次</a:t>
                      </a:r>
                      <a:endParaRPr lang="zh-TW" altLang="en-US" sz="1200" b="1" dirty="0">
                        <a:solidFill>
                          <a:schemeClr val="bg1"/>
                        </a:solidFill>
                      </a:endParaRPr>
                    </a:p>
                  </a:txBody>
                  <a:tcPr marL="0" marR="0" marT="0" marB="0" anchor="c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dirty="0" smtClean="0">
                          <a:solidFill>
                            <a:schemeClr val="bg1"/>
                          </a:solidFill>
                        </a:rPr>
                        <a:t>條　　　文</a:t>
                      </a:r>
                      <a:endParaRPr lang="zh-TW" altLang="en-US" sz="1200" b="1" dirty="0">
                        <a:solidFill>
                          <a:schemeClr val="bg1"/>
                        </a:solidFill>
                      </a:endParaRPr>
                    </a:p>
                  </a:txBody>
                  <a:tcPr marL="0" marR="0" marT="0" marB="0" anchor="c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dirty="0" smtClean="0">
                          <a:solidFill>
                            <a:schemeClr val="bg1"/>
                          </a:solidFill>
                        </a:rPr>
                        <a:t>說　　　明</a:t>
                      </a:r>
                      <a:endParaRPr lang="zh-TW" altLang="en-US" sz="1200" b="1" dirty="0">
                        <a:solidFill>
                          <a:schemeClr val="bg1"/>
                        </a:solidFill>
                      </a:endParaRPr>
                    </a:p>
                  </a:txBody>
                  <a:tcPr marL="0" marR="0" marT="0" marB="0" anchor="ctr">
                    <a:solidFill>
                      <a:schemeClr val="accent5">
                        <a:lumMod val="50000"/>
                      </a:schemeClr>
                    </a:solidFill>
                  </a:tcPr>
                </a:tc>
              </a:tr>
              <a:tr h="0">
                <a:tc>
                  <a:txBody>
                    <a:bodyPr/>
                    <a:lstStyle/>
                    <a:p>
                      <a:pPr algn="ctr"/>
                      <a:r>
                        <a:rPr lang="zh-TW" altLang="en-US" sz="1200" dirty="0" smtClean="0"/>
                        <a:t>壹</a:t>
                      </a:r>
                      <a:endParaRPr lang="zh-TW" altLang="en-US" sz="1200" dirty="0"/>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dirty="0" smtClean="0"/>
                        <a:t>總則</a:t>
                      </a:r>
                    </a:p>
                  </a:txBody>
                  <a:tcPr marL="0" marR="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200" dirty="0" smtClean="0"/>
                    </a:p>
                  </a:txBody>
                  <a:tcPr marL="0" marR="0" marT="0" marB="0" anchor="ctr"/>
                </a:tc>
              </a:tr>
              <a:tr h="0">
                <a:tc>
                  <a:txBody>
                    <a:bodyPr/>
                    <a:lstStyle/>
                    <a:p>
                      <a:pPr algn="ctr"/>
                      <a:r>
                        <a:rPr lang="zh-TW" altLang="en-US" sz="1200" dirty="0" smtClean="0"/>
                        <a:t>一</a:t>
                      </a:r>
                      <a:endParaRPr lang="zh-TW" altLang="en-US" sz="1200" dirty="0"/>
                    </a:p>
                  </a:txBody>
                  <a:tcPr marL="0" marR="0" marT="0" marB="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金門國家公園管理處（以下簡稱管理處）依據金門國家公園第一類一般管制區細部計畫土地使用分區管制要點第八點訂定本規範。</a:t>
                      </a:r>
                      <a:endParaRPr lang="zh-TW" altLang="zh-TW" sz="1200" dirty="0" smtClean="0"/>
                    </a:p>
                  </a:txBody>
                  <a:tcPr marL="0" marR="0" marT="0" marB="0" anchor="ctr">
                    <a:solidFill>
                      <a:schemeClr val="accent4">
                        <a:lumMod val="20000"/>
                        <a:lumOff val="80000"/>
                      </a:schemeClr>
                    </a:solidFill>
                  </a:tcPr>
                </a:tc>
                <a:tc>
                  <a:txBody>
                    <a:bodyPr/>
                    <a:lstStyle/>
                    <a:p>
                      <a:pPr algn="just">
                        <a:lnSpc>
                          <a:spcPct val="100000"/>
                        </a:lnSpc>
                        <a:spcAft>
                          <a:spcPts val="0"/>
                        </a:spcAft>
                      </a:pPr>
                      <a:r>
                        <a:rPr lang="zh-TW" sz="1200"/>
                        <a:t>依金門國家公園第一類一般管制區細部計畫土地使用分區管制要點第八點規定訂定之。</a:t>
                      </a:r>
                    </a:p>
                  </a:txBody>
                  <a:tcPr marL="68580" marR="68580" marT="0" marB="0" anchor="ctr">
                    <a:solidFill>
                      <a:schemeClr val="accent4">
                        <a:lumMod val="20000"/>
                        <a:lumOff val="80000"/>
                      </a:schemeClr>
                    </a:solidFill>
                  </a:tcPr>
                </a:tc>
              </a:tr>
              <a:tr h="0">
                <a:tc>
                  <a:txBody>
                    <a:bodyPr/>
                    <a:lstStyle/>
                    <a:p>
                      <a:pPr algn="ctr"/>
                      <a:r>
                        <a:rPr lang="zh-TW" altLang="en-US" sz="1200" dirty="0" smtClean="0"/>
                        <a:t>二</a:t>
                      </a:r>
                      <a:endParaRPr lang="zh-TW" altLang="en-US" sz="1200" dirty="0"/>
                    </a:p>
                  </a:txBody>
                  <a:tcPr marL="0" marR="0" marT="0" marB="0" anchor="c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zh-TW" altLang="en-US" sz="1200" dirty="0" smtClean="0"/>
                        <a:t>本規範針對第一類一般管制區中外圍緩衝用地之建築物新建、增建、改建之整體開發許可訂定之</a:t>
                      </a:r>
                      <a:r>
                        <a:rPr lang="zh-TW" altLang="zh-TW" sz="1200" dirty="0" smtClean="0"/>
                        <a:t>。</a:t>
                      </a:r>
                    </a:p>
                  </a:txBody>
                  <a:tcPr marL="0" marR="0" marT="0" marB="0" anchor="ctr">
                    <a:solidFill>
                      <a:schemeClr val="bg1"/>
                    </a:solidFill>
                  </a:tcPr>
                </a:tc>
                <a:tc>
                  <a:txBody>
                    <a:bodyPr/>
                    <a:lstStyle/>
                    <a:p>
                      <a:pPr algn="just">
                        <a:lnSpc>
                          <a:spcPct val="100000"/>
                        </a:lnSpc>
                        <a:spcAft>
                          <a:spcPts val="0"/>
                        </a:spcAft>
                      </a:pPr>
                      <a:r>
                        <a:rPr lang="zh-TW" sz="1200"/>
                        <a:t>配合金門國家公園第一類一般管制區細部計畫土地使用分區管制要點第三點第三項第四款之規定，說明本審議規範訂定之目的。</a:t>
                      </a:r>
                    </a:p>
                  </a:txBody>
                  <a:tcPr marL="68580" marR="68580" marT="0" marB="0" anchor="ctr">
                    <a:solidFill>
                      <a:schemeClr val="bg1"/>
                    </a:solidFill>
                  </a:tcPr>
                </a:tc>
              </a:tr>
              <a:tr h="0">
                <a:tc>
                  <a:txBody>
                    <a:bodyPr/>
                    <a:lstStyle/>
                    <a:p>
                      <a:pPr algn="ctr"/>
                      <a:r>
                        <a:rPr lang="zh-TW" altLang="en-US" sz="1200" dirty="0" smtClean="0"/>
                        <a:t>三</a:t>
                      </a:r>
                      <a:endParaRPr lang="zh-TW" altLang="en-US" sz="1200" dirty="0"/>
                    </a:p>
                  </a:txBody>
                  <a:tcPr marL="0" marR="0" marT="0" marB="0" anchor="ctr">
                    <a:solidFill>
                      <a:schemeClr val="accent4">
                        <a:lumMod val="20000"/>
                        <a:lumOff val="80000"/>
                      </a:schemeClr>
                    </a:solidFill>
                  </a:tcPr>
                </a:tc>
                <a:tc>
                  <a:txBody>
                    <a:bodyPr/>
                    <a:lstStyle/>
                    <a:p>
                      <a:pPr lvl="0"/>
                      <a:r>
                        <a:rPr lang="zh-TW" altLang="zh-TW" sz="1200" dirty="0" smtClean="0"/>
                        <a:t>整體開發申請人得為下列之一：</a:t>
                      </a:r>
                    </a:p>
                    <a:p>
                      <a:pPr marL="288000" lvl="0" indent="-457200" algn="l" defTabSz="914400" rtl="0" eaLnBrk="1" latinLnBrk="0" hangingPunct="1"/>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一</a:t>
                      </a:r>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申請人之戶籍所在地需位於申請聚落且其戶籍登記均應滿五年及土地取得滿兩年者</a:t>
                      </a:r>
                      <a:r>
                        <a:rPr lang="zh-TW" altLang="zh-TW" sz="1200" kern="1200" dirty="0" smtClean="0">
                          <a:solidFill>
                            <a:schemeClr val="tx1"/>
                          </a:solidFill>
                          <a:latin typeface="+mn-lt"/>
                          <a:ea typeface="+mn-ea"/>
                          <a:cs typeface="+mn-cs"/>
                        </a:rPr>
                        <a:t>。</a:t>
                      </a:r>
                    </a:p>
                    <a:p>
                      <a:pPr marL="288000" lvl="0" indent="-457200" algn="l" defTabSz="914400" rtl="0" eaLnBrk="1" latinLnBrk="0" hangingPunct="1">
                        <a:tabLst>
                          <a:tab pos="990600" algn="l"/>
                        </a:tabLst>
                      </a:pPr>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二</a:t>
                      </a:r>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於金門縣立案之公、私法人機構（關）及法人團體，並登記於該申請聚落滿五年及土地取得滿兩年者</a:t>
                      </a:r>
                      <a:r>
                        <a:rPr lang="zh-TW" altLang="zh-TW" sz="1200" kern="1200" dirty="0" smtClean="0">
                          <a:solidFill>
                            <a:schemeClr val="tx1"/>
                          </a:solidFill>
                          <a:latin typeface="+mn-lt"/>
                          <a:ea typeface="+mn-ea"/>
                          <a:cs typeface="+mn-cs"/>
                        </a:rPr>
                        <a:t>。</a:t>
                      </a:r>
                    </a:p>
                  </a:txBody>
                  <a:tcPr marL="0" marR="0" marT="0" marB="0" anchor="ctr">
                    <a:solidFill>
                      <a:schemeClr val="accent4">
                        <a:lumMod val="20000"/>
                        <a:lumOff val="80000"/>
                      </a:schemeClr>
                    </a:solidFill>
                  </a:tcPr>
                </a:tc>
                <a:tc>
                  <a:txBody>
                    <a:bodyPr/>
                    <a:lstStyle/>
                    <a:p>
                      <a:pPr algn="just">
                        <a:lnSpc>
                          <a:spcPct val="100000"/>
                        </a:lnSpc>
                        <a:spcAft>
                          <a:spcPts val="0"/>
                        </a:spcAft>
                      </a:pPr>
                      <a:r>
                        <a:rPr lang="zh-TW" sz="1200" dirty="0"/>
                        <a:t>為避免聚落內未來供興建住宅之土地遭炒作，聚落內外圍緩衝用地申請整體開發需由戶籍登記於該聚落內滿五年者及土地取得滿兩年者始得提出申請。</a:t>
                      </a:r>
                    </a:p>
                  </a:txBody>
                  <a:tcPr marL="68580" marR="68580" marT="0" marB="0">
                    <a:solidFill>
                      <a:schemeClr val="accent4">
                        <a:lumMod val="20000"/>
                        <a:lumOff val="80000"/>
                      </a:schemeClr>
                    </a:solidFill>
                  </a:tcPr>
                </a:tc>
              </a:tr>
              <a:tr h="0">
                <a:tc>
                  <a:txBody>
                    <a:bodyPr/>
                    <a:lstStyle/>
                    <a:p>
                      <a:pPr algn="ctr"/>
                      <a:r>
                        <a:rPr lang="zh-TW" altLang="en-US" sz="1200" dirty="0" smtClean="0"/>
                        <a:t>四</a:t>
                      </a:r>
                      <a:endParaRPr lang="zh-TW" altLang="en-US" sz="1200" dirty="0"/>
                    </a:p>
                  </a:txBody>
                  <a:tcPr marL="0" marR="0" marT="0" marB="0" anchor="ctr">
                    <a:solidFill>
                      <a:schemeClr val="bg1"/>
                    </a:solidFill>
                  </a:tcPr>
                </a:tc>
                <a:tc>
                  <a:txBody>
                    <a:bodyPr/>
                    <a:lstStyle/>
                    <a:p>
                      <a:pPr lvl="0"/>
                      <a:r>
                        <a:rPr lang="zh-TW" altLang="zh-TW" sz="1200" dirty="0" smtClean="0"/>
                        <a:t>申請整體開發有下列情形者，</a:t>
                      </a:r>
                      <a:r>
                        <a:rPr lang="zh-TW" altLang="en-US" sz="1200" dirty="0" smtClean="0"/>
                        <a:t>不得納入整體開發許可範圍</a:t>
                      </a:r>
                      <a:r>
                        <a:rPr lang="zh-TW" altLang="zh-TW" sz="1200" dirty="0" smtClean="0"/>
                        <a:t>：</a:t>
                      </a:r>
                    </a:p>
                    <a:p>
                      <a:pPr lvl="0"/>
                      <a:r>
                        <a:rPr lang="en-US" altLang="zh-TW" sz="1200" dirty="0" smtClean="0"/>
                        <a:t>(</a:t>
                      </a:r>
                      <a:r>
                        <a:rPr lang="zh-TW" altLang="en-US" sz="1200" dirty="0" smtClean="0"/>
                        <a:t>一</a:t>
                      </a:r>
                      <a:r>
                        <a:rPr lang="en-US" altLang="zh-TW" sz="1200" dirty="0" smtClean="0"/>
                        <a:t>)</a:t>
                      </a:r>
                      <a:r>
                        <a:rPr lang="zh-TW" altLang="zh-TW" sz="1200" dirty="0" smtClean="0"/>
                        <a:t>坡度陡峭者。</a:t>
                      </a:r>
                    </a:p>
                    <a:p>
                      <a:pPr marL="288000" lvl="0" indent="-457200" algn="l" defTabSz="914400" rtl="0" eaLnBrk="1" latinLnBrk="0" hangingPunct="1">
                        <a:tabLst>
                          <a:tab pos="990600" algn="l"/>
                        </a:tabLst>
                      </a:pPr>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二</a:t>
                      </a:r>
                      <a:r>
                        <a:rPr lang="en-US" altLang="zh-TW" sz="1200" kern="1200" dirty="0" smtClean="0">
                          <a:solidFill>
                            <a:schemeClr val="tx1"/>
                          </a:solidFill>
                          <a:latin typeface="+mn-lt"/>
                          <a:ea typeface="+mn-ea"/>
                          <a:cs typeface="+mn-cs"/>
                        </a:rPr>
                        <a:t>)</a:t>
                      </a:r>
                      <a:r>
                        <a:rPr lang="zh-TW" altLang="zh-TW" sz="1200" kern="1200" dirty="0" smtClean="0">
                          <a:solidFill>
                            <a:schemeClr val="tx1"/>
                          </a:solidFill>
                          <a:latin typeface="+mn-lt"/>
                          <a:ea typeface="+mn-ea"/>
                          <a:cs typeface="+mn-cs"/>
                        </a:rPr>
                        <a:t>地區結構不良、地層破碎、斷層或順向坡有滑動之虞者。</a:t>
                      </a:r>
                    </a:p>
                    <a:p>
                      <a:pPr lvl="0"/>
                      <a:r>
                        <a:rPr lang="en-US" altLang="zh-TW" sz="1200" dirty="0" smtClean="0"/>
                        <a:t>(</a:t>
                      </a:r>
                      <a:r>
                        <a:rPr lang="zh-TW" altLang="en-US" sz="1200" dirty="0" smtClean="0"/>
                        <a:t>三</a:t>
                      </a:r>
                      <a:r>
                        <a:rPr lang="en-US" altLang="zh-TW" sz="1200" dirty="0" smtClean="0"/>
                        <a:t>)</a:t>
                      </a:r>
                      <a:r>
                        <a:rPr lang="zh-TW" altLang="zh-TW" sz="1200" dirty="0" smtClean="0"/>
                        <a:t>有嚴重破壞水資源之虞者。</a:t>
                      </a:r>
                      <a:endParaRPr lang="en-US" altLang="zh-TW" sz="1200" dirty="0" smtClean="0"/>
                    </a:p>
                    <a:p>
                      <a:pPr lvl="0"/>
                      <a:r>
                        <a:rPr lang="en-US" altLang="zh-TW" sz="1200" dirty="0" smtClean="0"/>
                        <a:t>(</a:t>
                      </a:r>
                      <a:r>
                        <a:rPr lang="zh-TW" altLang="en-US" sz="1200" dirty="0" smtClean="0"/>
                        <a:t>四</a:t>
                      </a:r>
                      <a:r>
                        <a:rPr lang="en-US" altLang="zh-TW" sz="1200" dirty="0" smtClean="0"/>
                        <a:t>)</a:t>
                      </a:r>
                      <a:r>
                        <a:rPr lang="zh-TW" altLang="en-US" sz="1200" dirty="0" smtClean="0"/>
                        <a:t>影響重要動植物棲息地之虞者</a:t>
                      </a:r>
                      <a:endParaRPr lang="zh-TW" altLang="zh-TW" sz="1200" dirty="0" smtClean="0"/>
                    </a:p>
                    <a:p>
                      <a:pPr lvl="0"/>
                      <a:r>
                        <a:rPr lang="en-US" altLang="zh-TW" sz="1200" dirty="0" smtClean="0"/>
                        <a:t>(</a:t>
                      </a:r>
                      <a:r>
                        <a:rPr lang="zh-TW" altLang="en-US" sz="1200" dirty="0" smtClean="0"/>
                        <a:t>五</a:t>
                      </a:r>
                      <a:r>
                        <a:rPr lang="en-US" altLang="zh-TW" sz="1200" dirty="0" smtClean="0"/>
                        <a:t>)</a:t>
                      </a:r>
                      <a:r>
                        <a:rPr lang="zh-TW" altLang="zh-TW" sz="1200" dirty="0" smtClean="0"/>
                        <a:t>其他法令規定不得建築者。</a:t>
                      </a:r>
                    </a:p>
                  </a:txBody>
                  <a:tcPr marL="0" marR="0" marT="0" marB="0">
                    <a:solidFill>
                      <a:schemeClr val="bg1"/>
                    </a:solidFill>
                  </a:tcPr>
                </a:tc>
                <a:tc>
                  <a:txBody>
                    <a:bodyPr/>
                    <a:lstStyle/>
                    <a:p>
                      <a:pPr marL="342900" lvl="0" indent="-342900" algn="just">
                        <a:lnSpc>
                          <a:spcPct val="100000"/>
                        </a:lnSpc>
                        <a:spcAft>
                          <a:spcPts val="0"/>
                        </a:spcAft>
                        <a:buFont typeface="+mj-lt"/>
                        <a:buAutoNum type="arabicPeriod"/>
                      </a:pPr>
                      <a:r>
                        <a:rPr lang="zh-TW" sz="1200" dirty="0"/>
                        <a:t>不宜位於坡度大於百分之三十之地區，以保護居民居住安全。</a:t>
                      </a:r>
                    </a:p>
                    <a:p>
                      <a:pPr marL="342900" lvl="0" indent="-342900" algn="just">
                        <a:lnSpc>
                          <a:spcPct val="100000"/>
                        </a:lnSpc>
                        <a:spcAft>
                          <a:spcPts val="0"/>
                        </a:spcAft>
                        <a:buFont typeface="+mj-lt"/>
                        <a:buAutoNum type="arabicPeriod"/>
                      </a:pPr>
                      <a:r>
                        <a:rPr lang="zh-TW" sz="1200" dirty="0"/>
                        <a:t>不宜位於結構不良、地層破碎、斷層或順向坡有滑動之地區，以保護居民居住安全。</a:t>
                      </a:r>
                    </a:p>
                    <a:p>
                      <a:pPr marL="342900" lvl="0" indent="-342900" algn="just">
                        <a:lnSpc>
                          <a:spcPct val="100000"/>
                        </a:lnSpc>
                        <a:spcAft>
                          <a:spcPts val="0"/>
                        </a:spcAft>
                        <a:buFont typeface="+mj-lt"/>
                        <a:buAutoNum type="arabicPeriod"/>
                      </a:pPr>
                      <a:r>
                        <a:rPr lang="zh-TW" sz="1200" dirty="0"/>
                        <a:t>金門地區為小型島嶼，土地面積及天然資源有限，其中尤以水資源為重要資源，故有嚴重破壞水資源之虞者，不得納入整體開發許可範圍。</a:t>
                      </a:r>
                    </a:p>
                    <a:p>
                      <a:pPr marL="342900" lvl="0" indent="-342900" algn="just">
                        <a:lnSpc>
                          <a:spcPct val="100000"/>
                        </a:lnSpc>
                        <a:spcAft>
                          <a:spcPts val="0"/>
                        </a:spcAft>
                        <a:buFont typeface="+mj-lt"/>
                        <a:buAutoNum type="arabicPeriod"/>
                      </a:pPr>
                      <a:r>
                        <a:rPr lang="zh-TW" sz="1200" dirty="0"/>
                        <a:t>為保護金門地區重要（包含珍貴及稀有）動植物棲息地，避免因開發而遭受破壞。</a:t>
                      </a:r>
                    </a:p>
                  </a:txBody>
                  <a:tcPr marL="68580" marR="68580" marT="0" marB="0" anchor="ctr">
                    <a:solidFill>
                      <a:schemeClr val="bg1"/>
                    </a:solidFill>
                  </a:tcPr>
                </a:tc>
              </a:tr>
              <a:tr h="0">
                <a:tc>
                  <a:txBody>
                    <a:bodyPr/>
                    <a:lstStyle/>
                    <a:p>
                      <a:pPr algn="ctr"/>
                      <a:r>
                        <a:rPr lang="zh-TW" altLang="en-US" sz="1200" dirty="0" smtClean="0"/>
                        <a:t>五</a:t>
                      </a:r>
                      <a:endParaRPr lang="zh-TW" altLang="en-US" sz="1200" dirty="0"/>
                    </a:p>
                  </a:txBody>
                  <a:tcPr marL="0" marR="0" marT="0" marB="0" anchor="ctr">
                    <a:solidFill>
                      <a:schemeClr val="accent4">
                        <a:lumMod val="20000"/>
                        <a:lumOff val="80000"/>
                      </a:schemeClr>
                    </a:solidFill>
                  </a:tcPr>
                </a:tc>
                <a:tc>
                  <a:txBody>
                    <a:bodyPr/>
                    <a:lstStyle/>
                    <a:p>
                      <a:pPr lvl="0"/>
                      <a:r>
                        <a:rPr lang="zh-TW" altLang="zh-TW" sz="1200" dirty="0" smtClean="0"/>
                        <a:t>申請整體開發許可基地條件：</a:t>
                      </a:r>
                    </a:p>
                    <a:p>
                      <a:pPr marL="288000" lvl="0" indent="-457200"/>
                      <a:r>
                        <a:rPr lang="en-US" altLang="zh-TW" sz="1200" dirty="0" smtClean="0"/>
                        <a:t>(</a:t>
                      </a:r>
                      <a:r>
                        <a:rPr lang="zh-TW" altLang="en-US" sz="1200" dirty="0" smtClean="0"/>
                        <a:t>一</a:t>
                      </a:r>
                      <a:r>
                        <a:rPr lang="en-US" altLang="zh-TW" sz="1200" dirty="0" smtClean="0"/>
                        <a:t>)</a:t>
                      </a:r>
                      <a:r>
                        <a:rPr lang="zh-TW" altLang="en-US" sz="1200" dirty="0" smtClean="0"/>
                        <a:t> 申請開發基地面積不得小於零點三公頃為原則，然因地形特殊、原有合法建物及巷道阻隔者，得經「金門國家公園傳統聚落建築審議諮詢委員會」（以下簡稱委員會）審查後不在此限，但最小面積不得小於零點貳公頃，唯埕下及湖井頭等聚落因外圍緩衝用地之土地面積有限，故不在此限，其申請基地最小規模由委員會於申請案提出審議時決定之</a:t>
                      </a:r>
                      <a:r>
                        <a:rPr lang="zh-TW" altLang="zh-TW" sz="1200" dirty="0" smtClean="0"/>
                        <a:t>。</a:t>
                      </a:r>
                    </a:p>
                    <a:p>
                      <a:pPr marL="288000" lvl="0" indent="-457200"/>
                      <a:r>
                        <a:rPr lang="en-US" altLang="zh-TW" sz="1200" dirty="0" smtClean="0"/>
                        <a:t>(</a:t>
                      </a:r>
                      <a:r>
                        <a:rPr lang="zh-TW" altLang="en-US" sz="1200" dirty="0" smtClean="0"/>
                        <a:t>二</a:t>
                      </a:r>
                      <a:r>
                        <a:rPr lang="en-US" altLang="zh-TW" sz="1200" dirty="0" smtClean="0"/>
                        <a:t>)</a:t>
                      </a:r>
                      <a:r>
                        <a:rPr lang="zh-TW" altLang="en-US" sz="1200" dirty="0" smtClean="0"/>
                        <a:t>申請基地形狀應完整連接，其連接部分最小寬度不得小於二十公尺，但為既成道路或溝渠分割者，視為完整連接</a:t>
                      </a:r>
                      <a:r>
                        <a:rPr lang="zh-TW" altLang="zh-TW" sz="1200" dirty="0" smtClean="0"/>
                        <a:t>。</a:t>
                      </a:r>
                    </a:p>
                    <a:p>
                      <a:pPr marL="288000" lvl="0" indent="-457200" algn="l" defTabSz="914400" rtl="0" eaLnBrk="1" latinLnBrk="0" hangingPunct="1"/>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三</a:t>
                      </a:r>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申請基地須面臨已開闢既成道路或至少留設一條六公尺寬（含）以上之出入道路與聯外道路銜接</a:t>
                      </a:r>
                      <a:r>
                        <a:rPr lang="zh-TW" altLang="zh-TW" sz="1200" kern="1200" dirty="0" smtClean="0">
                          <a:solidFill>
                            <a:schemeClr val="tx1"/>
                          </a:solidFill>
                          <a:latin typeface="+mn-lt"/>
                          <a:ea typeface="+mn-ea"/>
                          <a:cs typeface="+mn-cs"/>
                        </a:rPr>
                        <a:t>。</a:t>
                      </a:r>
                    </a:p>
                  </a:txBody>
                  <a:tcPr marL="0" marR="0" marT="0" marB="0">
                    <a:solidFill>
                      <a:schemeClr val="accent4">
                        <a:lumMod val="20000"/>
                        <a:lumOff val="80000"/>
                      </a:schemeClr>
                    </a:solidFill>
                  </a:tcPr>
                </a:tc>
                <a:tc>
                  <a:txBody>
                    <a:bodyPr/>
                    <a:lstStyle/>
                    <a:p>
                      <a:pPr marL="342900" lvl="0" indent="-342900" algn="just">
                        <a:lnSpc>
                          <a:spcPct val="100000"/>
                        </a:lnSpc>
                        <a:spcAft>
                          <a:spcPts val="0"/>
                        </a:spcAft>
                        <a:buFont typeface="+mj-lt"/>
                        <a:buAutoNum type="arabicPeriod"/>
                      </a:pPr>
                      <a:r>
                        <a:rPr lang="zh-TW" sz="1200" dirty="0"/>
                        <a:t>本次通盤檢討之先期規劃報告－「金門國家公園傳統聚落保存及發展策略規劃委託辦理計畫」建議申請開發基地面積以不得小於</a:t>
                      </a:r>
                      <a:r>
                        <a:rPr lang="en-US" sz="1200" dirty="0"/>
                        <a:t>0.5</a:t>
                      </a:r>
                      <a:r>
                        <a:rPr lang="zh-TW" sz="1200" dirty="0"/>
                        <a:t>公頃為原則，但於該案之諮詢座談會及諮詢說明會中多數聚落居民強烈建議基於金門土地權屬之複雜性，應調降基地面積規模，經管理處評估後開發基地規模</a:t>
                      </a:r>
                      <a:r>
                        <a:rPr lang="en-US" sz="1200" dirty="0"/>
                        <a:t>0.3</a:t>
                      </a:r>
                      <a:r>
                        <a:rPr lang="zh-TW" sz="1200" dirty="0"/>
                        <a:t>公頃應為可接受之開發基地規模。</a:t>
                      </a:r>
                    </a:p>
                    <a:p>
                      <a:pPr marL="342900" lvl="0" indent="-342900" algn="just">
                        <a:lnSpc>
                          <a:spcPct val="100000"/>
                        </a:lnSpc>
                        <a:spcAft>
                          <a:spcPts val="0"/>
                        </a:spcAft>
                        <a:buFont typeface="+mj-lt"/>
                        <a:buAutoNum type="arabicPeriod"/>
                      </a:pPr>
                      <a:r>
                        <a:rPr lang="zh-TW" sz="1200" dirty="0"/>
                        <a:t>因地形特殊、原有合法建物及巷道阻隔者，得經審查後不在此限，但最小面積不得小於</a:t>
                      </a:r>
                      <a:r>
                        <a:rPr lang="en-US" sz="1200" dirty="0"/>
                        <a:t>0.2</a:t>
                      </a:r>
                      <a:r>
                        <a:rPr lang="zh-TW" sz="1200" dirty="0"/>
                        <a:t>公頃。</a:t>
                      </a:r>
                    </a:p>
                    <a:p>
                      <a:pPr marL="342900" lvl="0" indent="-342900" algn="just">
                        <a:lnSpc>
                          <a:spcPct val="100000"/>
                        </a:lnSpc>
                        <a:spcAft>
                          <a:spcPts val="0"/>
                        </a:spcAft>
                        <a:buFont typeface="+mj-lt"/>
                        <a:buAutoNum type="arabicPeriod"/>
                      </a:pPr>
                      <a:r>
                        <a:rPr lang="zh-TW" sz="1200" dirty="0"/>
                        <a:t>埕下及湖井頭等聚落因外圍緩衝用地之土地面積有限，故不受前述基地規模之限制，其申請基地最小規模由委員會於申請案提出審議時決定之。</a:t>
                      </a:r>
                    </a:p>
                    <a:p>
                      <a:pPr marL="342900" lvl="0" indent="-342900" algn="just">
                        <a:lnSpc>
                          <a:spcPct val="100000"/>
                        </a:lnSpc>
                        <a:spcAft>
                          <a:spcPts val="0"/>
                        </a:spcAft>
                        <a:buFont typeface="+mj-lt"/>
                        <a:buAutoNum type="arabicPeriod"/>
                      </a:pPr>
                      <a:r>
                        <a:rPr lang="zh-TW" sz="1200" dirty="0"/>
                        <a:t>申請基地連接部分最小寬度不得小於二十公尺，由於基地形狀勢必有所不同，其完整與否之認定以審查委員會決議為準。</a:t>
                      </a:r>
                    </a:p>
                  </a:txBody>
                  <a:tcPr marL="68580" marR="68580" marT="0" marB="0">
                    <a:solidFill>
                      <a:schemeClr val="accent4">
                        <a:lumMod val="20000"/>
                        <a:lumOff val="80000"/>
                      </a:schemeClr>
                    </a:solidFill>
                  </a:tcPr>
                </a:tc>
              </a:tr>
            </a:tbl>
          </a:graphicData>
        </a:graphic>
      </p:graphicFrame>
      <p:sp>
        <p:nvSpPr>
          <p:cNvPr id="3" name="投影片編號版面配置區 2"/>
          <p:cNvSpPr>
            <a:spLocks noGrp="1"/>
          </p:cNvSpPr>
          <p:nvPr>
            <p:ph type="sldNum" sz="quarter" idx="12"/>
          </p:nvPr>
        </p:nvSpPr>
        <p:spPr>
          <a:xfrm>
            <a:off x="7050740" y="6448611"/>
            <a:ext cx="2057400" cy="365125"/>
          </a:xfrm>
        </p:spPr>
        <p:txBody>
          <a:bodyPr/>
          <a:lstStyle/>
          <a:p>
            <a:fld id="{68EFFDF8-DB98-478C-83A9-5561949AAA15}" type="slidenum">
              <a:rPr lang="en-US" altLang="zh-TW" smtClean="0">
                <a:solidFill>
                  <a:schemeClr val="tx1"/>
                </a:solidFill>
              </a:rPr>
              <a:pPr/>
              <a:t>26</a:t>
            </a:fld>
            <a:endParaRPr lang="en-US" altLang="zh-TW" dirty="0">
              <a:solidFill>
                <a:schemeClr val="tx1"/>
              </a:solidFill>
            </a:endParaRPr>
          </a:p>
        </p:txBody>
      </p:sp>
    </p:spTree>
    <p:extLst>
      <p:ext uri="{BB962C8B-B14F-4D97-AF65-F5344CB8AC3E}">
        <p14:creationId xmlns:p14="http://schemas.microsoft.com/office/powerpoint/2010/main" val="17190898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extLst>
              <p:ext uri="{D42A27DB-BD31-4B8C-83A1-F6EECF244321}">
                <p14:modId xmlns:p14="http://schemas.microsoft.com/office/powerpoint/2010/main" val="1762936327"/>
              </p:ext>
            </p:extLst>
          </p:nvPr>
        </p:nvGraphicFramePr>
        <p:xfrm>
          <a:off x="87273" y="639987"/>
          <a:ext cx="8955364" cy="6217920"/>
        </p:xfrm>
        <a:graphic>
          <a:graphicData uri="http://schemas.openxmlformats.org/drawingml/2006/table">
            <a:tbl>
              <a:tblPr firstRow="1" bandRow="1">
                <a:tableStyleId>{5940675A-B579-460E-94D1-54222C63F5DA}</a:tableStyleId>
              </a:tblPr>
              <a:tblGrid>
                <a:gridCol w="360000"/>
                <a:gridCol w="5569964"/>
                <a:gridCol w="3025400"/>
              </a:tblGrid>
              <a:tr h="0">
                <a:tc>
                  <a:txBody>
                    <a:bodyPr/>
                    <a:lstStyle/>
                    <a:p>
                      <a:pPr algn="ctr"/>
                      <a:r>
                        <a:rPr lang="zh-TW" altLang="en-US" sz="1200" b="1" dirty="0" smtClean="0">
                          <a:solidFill>
                            <a:schemeClr val="bg1"/>
                          </a:solidFill>
                        </a:rPr>
                        <a:t>項次</a:t>
                      </a:r>
                      <a:endParaRPr lang="zh-TW" altLang="en-US" sz="1200" b="1" dirty="0">
                        <a:solidFill>
                          <a:schemeClr val="bg1"/>
                        </a:solidFill>
                      </a:endParaRPr>
                    </a:p>
                  </a:txBody>
                  <a:tcPr marL="0" marR="0" marT="0" marB="0" anchor="c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dirty="0" smtClean="0">
                          <a:solidFill>
                            <a:schemeClr val="bg1"/>
                          </a:solidFill>
                        </a:rPr>
                        <a:t>條　　　文</a:t>
                      </a:r>
                      <a:endParaRPr lang="zh-TW" altLang="en-US" sz="1200" b="1" dirty="0">
                        <a:solidFill>
                          <a:schemeClr val="bg1"/>
                        </a:solidFill>
                      </a:endParaRPr>
                    </a:p>
                  </a:txBody>
                  <a:tcPr marL="0" marR="0" marT="0" marB="0" anchor="c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dirty="0" smtClean="0">
                          <a:solidFill>
                            <a:schemeClr val="bg1"/>
                          </a:solidFill>
                        </a:rPr>
                        <a:t>說　　　明</a:t>
                      </a:r>
                      <a:endParaRPr lang="zh-TW" altLang="en-US" sz="1200" b="1" dirty="0">
                        <a:solidFill>
                          <a:schemeClr val="bg1"/>
                        </a:solidFill>
                      </a:endParaRPr>
                    </a:p>
                  </a:txBody>
                  <a:tcPr marL="0" marR="0" marT="0" marB="0" anchor="ctr">
                    <a:solidFill>
                      <a:schemeClr val="accent5">
                        <a:lumMod val="50000"/>
                      </a:schemeClr>
                    </a:solidFill>
                  </a:tcPr>
                </a:tc>
              </a:tr>
              <a:tr h="0">
                <a:tc>
                  <a:txBody>
                    <a:bodyPr/>
                    <a:lstStyle/>
                    <a:p>
                      <a:pPr algn="ctr"/>
                      <a:r>
                        <a:rPr lang="zh-TW" altLang="en-US" sz="1200" dirty="0" smtClean="0"/>
                        <a:t>六</a:t>
                      </a:r>
                      <a:endParaRPr lang="zh-TW" altLang="en-US" sz="1200" dirty="0"/>
                    </a:p>
                  </a:txBody>
                  <a:tcPr marL="0" marR="0" marT="0" marB="0" anchor="ctr">
                    <a:solidFill>
                      <a:schemeClr val="bg1"/>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zh-TW" altLang="en-US" sz="1200" dirty="0" smtClean="0"/>
                        <a:t>申請整體開發許可之基地區內倘夾雜零星或狹小公有土地或未登錄土地，基於整體規劃與開發需要，申請人同意確實依本規範規定及上開委員會審查決議辦理者，得以採市地重劃自辦方式辦理，且不得以開發範圍內原有公有道路、溝渠、河川及未登記土地辦理抵充</a:t>
                      </a:r>
                      <a:r>
                        <a:rPr lang="zh-TW" altLang="zh-TW" sz="1200" dirty="0" smtClean="0"/>
                        <a:t>。</a:t>
                      </a:r>
                    </a:p>
                  </a:txBody>
                  <a:tcPr marL="0" marR="0" marT="0" marB="0" anchor="ctr">
                    <a:solidFill>
                      <a:schemeClr val="bg1"/>
                    </a:solidFill>
                  </a:tcPr>
                </a:tc>
                <a:tc>
                  <a:txBody>
                    <a:bodyPr/>
                    <a:lstStyle/>
                    <a:p>
                      <a:pPr algn="just">
                        <a:lnSpc>
                          <a:spcPct val="100000"/>
                        </a:lnSpc>
                        <a:spcAft>
                          <a:spcPts val="0"/>
                        </a:spcAft>
                      </a:pPr>
                      <a:r>
                        <a:rPr lang="zh-TW" sz="1200" dirty="0"/>
                        <a:t>金門地區土地權屬情形複雜，具海外華僑、土地多人共有、公私有土地夾雜等特性，使土地整合困難，基於整體規劃與開發需要，得採自辦市地重劃方式辦理。</a:t>
                      </a:r>
                    </a:p>
                  </a:txBody>
                  <a:tcPr marL="68580" marR="68580" marT="0" marB="0">
                    <a:solidFill>
                      <a:schemeClr val="bg1"/>
                    </a:solidFill>
                  </a:tcPr>
                </a:tc>
              </a:tr>
              <a:tr h="0">
                <a:tc>
                  <a:txBody>
                    <a:bodyPr/>
                    <a:lstStyle/>
                    <a:p>
                      <a:pPr algn="ctr"/>
                      <a:r>
                        <a:rPr lang="zh-TW" altLang="en-US" sz="1200" dirty="0" smtClean="0"/>
                        <a:t>貳</a:t>
                      </a:r>
                      <a:endParaRPr lang="zh-TW" altLang="en-US" sz="1200" dirty="0"/>
                    </a:p>
                  </a:txBody>
                  <a:tcPr marL="0" marR="0" marT="0" marB="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dirty="0" smtClean="0"/>
                        <a:t>整體開發許可程序</a:t>
                      </a:r>
                    </a:p>
                  </a:txBody>
                  <a:tcPr marL="0" marR="0" marT="0" marB="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200" dirty="0" smtClean="0"/>
                    </a:p>
                  </a:txBody>
                  <a:tcPr marL="0" marR="0" marT="0" marB="0" anchor="ctr">
                    <a:solidFill>
                      <a:schemeClr val="accent4">
                        <a:lumMod val="20000"/>
                        <a:lumOff val="80000"/>
                      </a:schemeClr>
                    </a:solidFill>
                  </a:tcPr>
                </a:tc>
              </a:tr>
              <a:tr h="0">
                <a:tc>
                  <a:txBody>
                    <a:bodyPr/>
                    <a:lstStyle/>
                    <a:p>
                      <a:pPr algn="ctr"/>
                      <a:r>
                        <a:rPr lang="zh-TW" altLang="en-US" sz="1200" dirty="0" smtClean="0"/>
                        <a:t>七</a:t>
                      </a:r>
                      <a:endParaRPr lang="zh-TW" altLang="en-US" sz="1200" dirty="0"/>
                    </a:p>
                  </a:txBody>
                  <a:tcPr marL="0" marR="0" marT="0" marB="0" anchor="ctr">
                    <a:solidFill>
                      <a:schemeClr val="bg1"/>
                    </a:solidFill>
                  </a:tcPr>
                </a:tc>
                <a:tc>
                  <a:txBody>
                    <a:bodyPr/>
                    <a:lstStyle/>
                    <a:p>
                      <a:pPr marL="288000" lvl="0" indent="-457200" algn="l" defTabSz="914400" rtl="0" eaLnBrk="1" latinLnBrk="0" hangingPunct="1"/>
                      <a:r>
                        <a:rPr lang="zh-TW" altLang="zh-TW" sz="1200" kern="1200" dirty="0" smtClean="0">
                          <a:solidFill>
                            <a:schemeClr val="tx1"/>
                          </a:solidFill>
                          <a:latin typeface="+mn-lt"/>
                          <a:ea typeface="+mn-ea"/>
                          <a:cs typeface="+mn-cs"/>
                        </a:rPr>
                        <a:t>申請整體開發許可程序如下：</a:t>
                      </a:r>
                    </a:p>
                    <a:p>
                      <a:pPr marL="288000" lvl="0" indent="-457200" algn="l" defTabSz="914400" rtl="0" eaLnBrk="1" latinLnBrk="0" hangingPunct="1"/>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一</a:t>
                      </a:r>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容積移轉可行性說明：由申請人檢具容積移轉可行性說明書，提送管理處查核。</a:t>
                      </a:r>
                      <a:endParaRPr lang="en-US" altLang="zh-TW" sz="1200" kern="1200" dirty="0" smtClean="0">
                        <a:solidFill>
                          <a:schemeClr val="tx1"/>
                        </a:solidFill>
                        <a:latin typeface="+mn-lt"/>
                        <a:ea typeface="+mn-ea"/>
                        <a:cs typeface="+mn-cs"/>
                      </a:endParaRPr>
                    </a:p>
                    <a:p>
                      <a:pPr marL="288000" lvl="0" indent="-457200" algn="l" defTabSz="914400" rtl="0" eaLnBrk="1" latinLnBrk="0" hangingPunct="1"/>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二</a:t>
                      </a:r>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開發許可審議：由申請人檢具完整開發計畫圖說及文件，經委員會審查通過並經核定後，始得核發開發許可文件。</a:t>
                      </a:r>
                      <a:endParaRPr lang="en-US" altLang="zh-TW" sz="1200" kern="1200" dirty="0" smtClean="0">
                        <a:solidFill>
                          <a:schemeClr val="tx1"/>
                        </a:solidFill>
                        <a:latin typeface="+mn-lt"/>
                        <a:ea typeface="+mn-ea"/>
                        <a:cs typeface="+mn-cs"/>
                      </a:endParaRPr>
                    </a:p>
                    <a:p>
                      <a:pPr marL="288000" lvl="0" indent="-457200" algn="l" defTabSz="914400" rtl="0" eaLnBrk="1" latinLnBrk="0" hangingPunct="1"/>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三</a:t>
                      </a:r>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經開發許可審查通過後，申請人需取得送出基地及接受基地之全數土地所有權人之同意文件或其他足資證明之文件，並應於核准開發許可之日起一年內依規定申請雜項執照或雜項工程需與建築物一併施工者，其雜項執照得併同於建造執照中申請，逾期未申請者，管理處得視情況予以延期或廢止。</a:t>
                      </a:r>
                    </a:p>
                    <a:p>
                      <a:pPr marL="288000" lvl="0" indent="-457200" algn="l" defTabSz="914400" rtl="0" eaLnBrk="1" latinLnBrk="0" hangingPunct="1"/>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四</a:t>
                      </a:r>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管理處核發建造執照後，應造冊列管，同時將送出基地之地號清冊，送地政機關於土地登記簿上註記，並於管理處建檔列管。</a:t>
                      </a:r>
                    </a:p>
                    <a:p>
                      <a:pPr marL="288000" lvl="0" indent="-457200" algn="l" defTabSz="914400" rtl="0" eaLnBrk="1" latinLnBrk="0" hangingPunct="1"/>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五</a:t>
                      </a:r>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申請人所提供資料經查發現不實者，管理處得撤銷其開發許可及建築許可，並對開發申請人依法究責</a:t>
                      </a:r>
                      <a:r>
                        <a:rPr lang="zh-TW" altLang="zh-TW" sz="1200" kern="1200" dirty="0" smtClean="0">
                          <a:solidFill>
                            <a:schemeClr val="tx1"/>
                          </a:solidFill>
                          <a:latin typeface="+mn-lt"/>
                          <a:ea typeface="+mn-ea"/>
                          <a:cs typeface="+mn-cs"/>
                        </a:rPr>
                        <a:t>。</a:t>
                      </a:r>
                      <a:endParaRPr lang="en-US" altLang="zh-TW" sz="1200" kern="1200" dirty="0" smtClean="0">
                        <a:solidFill>
                          <a:schemeClr val="tx1"/>
                        </a:solidFill>
                        <a:latin typeface="+mn-lt"/>
                        <a:ea typeface="+mn-ea"/>
                        <a:cs typeface="+mn-cs"/>
                      </a:endParaRPr>
                    </a:p>
                    <a:p>
                      <a:pPr marL="288000" lvl="0" indent="-457200" algn="l" defTabSz="914400" rtl="0" eaLnBrk="1" latinLnBrk="0" hangingPunct="1"/>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六</a:t>
                      </a:r>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申請開發基地內之公共設施除應配合整體規劃外，需於公共設施土地產權移轉為公有並興闢完竣後，再予核發使用執照。</a:t>
                      </a:r>
                      <a:endParaRPr lang="zh-TW" altLang="zh-TW" sz="1200" kern="1200" dirty="0" smtClean="0">
                        <a:solidFill>
                          <a:schemeClr val="tx1"/>
                        </a:solidFill>
                        <a:latin typeface="+mn-lt"/>
                        <a:ea typeface="+mn-ea"/>
                        <a:cs typeface="+mn-cs"/>
                      </a:endParaRPr>
                    </a:p>
                  </a:txBody>
                  <a:tcPr marL="0" marR="0" marT="0" marB="0" anchor="ctr">
                    <a:solidFill>
                      <a:schemeClr val="bg1"/>
                    </a:solidFill>
                  </a:tcPr>
                </a:tc>
                <a:tc>
                  <a:txBody>
                    <a:bodyPr/>
                    <a:lstStyle/>
                    <a:p>
                      <a:pPr marL="342900" lvl="0" indent="-342900" algn="l" defTabSz="914400" rtl="0" eaLnBrk="1" latinLnBrk="0" hangingPunct="1">
                        <a:buFont typeface="+mj-lt"/>
                        <a:buAutoNum type="arabicPeriod"/>
                      </a:pPr>
                      <a:r>
                        <a:rPr lang="zh-TW" altLang="en-US" sz="1200" kern="1200" dirty="0" smtClean="0">
                          <a:solidFill>
                            <a:schemeClr val="tx1"/>
                          </a:solidFill>
                          <a:latin typeface="+mn-lt"/>
                          <a:ea typeface="+mn-ea"/>
                          <a:cs typeface="+mn-cs"/>
                        </a:rPr>
                        <a:t>申請開發基地如有容積移轉之需求，申請人應檢具容積移轉可行性說明書，提送管理處查核。</a:t>
                      </a:r>
                    </a:p>
                    <a:p>
                      <a:pPr marL="342900" lvl="0" indent="-342900" algn="l" defTabSz="914400" rtl="0" eaLnBrk="1" latinLnBrk="0" hangingPunct="1">
                        <a:buFont typeface="+mj-lt"/>
                        <a:buAutoNum type="arabicPeriod"/>
                      </a:pPr>
                      <a:r>
                        <a:rPr lang="zh-TW" altLang="en-US" sz="1200" kern="1200" dirty="0" smtClean="0">
                          <a:solidFill>
                            <a:schemeClr val="tx1"/>
                          </a:solidFill>
                          <a:latin typeface="+mn-lt"/>
                          <a:ea typeface="+mn-ea"/>
                          <a:cs typeface="+mn-cs"/>
                        </a:rPr>
                        <a:t>若雜項執照與建造執照分開者，應先開發區內公共設施及雜項工程，完成後再申請住宅之建造執照，以維護聚落內之環境品質。</a:t>
                      </a:r>
                    </a:p>
                    <a:p>
                      <a:pPr marL="342900" lvl="0" indent="-342900" algn="l" defTabSz="914400" rtl="0" eaLnBrk="1" latinLnBrk="0" hangingPunct="1">
                        <a:buFont typeface="+mj-lt"/>
                        <a:buAutoNum type="arabicPeriod"/>
                      </a:pPr>
                      <a:r>
                        <a:rPr lang="zh-TW" altLang="en-US" sz="1200" kern="1200" dirty="0" smtClean="0">
                          <a:solidFill>
                            <a:schemeClr val="tx1"/>
                          </a:solidFill>
                          <a:latin typeface="+mn-lt"/>
                          <a:ea typeface="+mn-ea"/>
                          <a:cs typeface="+mn-cs"/>
                        </a:rPr>
                        <a:t>為有效管理，建造執照應造冊列管，同時將送出基地之地號清冊至地政機關於土地登記簿上註記，並於管理處建檔列管。</a:t>
                      </a:r>
                    </a:p>
                  </a:txBody>
                  <a:tcPr marL="0" marR="0" marT="0" marB="0">
                    <a:solidFill>
                      <a:schemeClr val="bg1"/>
                    </a:solidFill>
                  </a:tcPr>
                </a:tc>
              </a:tr>
              <a:tr h="0">
                <a:tc>
                  <a:txBody>
                    <a:bodyPr/>
                    <a:lstStyle/>
                    <a:p>
                      <a:pPr algn="ctr"/>
                      <a:r>
                        <a:rPr lang="zh-TW" altLang="en-US" sz="1200" dirty="0" smtClean="0"/>
                        <a:t>八</a:t>
                      </a:r>
                      <a:endParaRPr lang="zh-TW" altLang="en-US" sz="1200" dirty="0"/>
                    </a:p>
                  </a:txBody>
                  <a:tcPr marL="0" marR="0" marT="0" marB="0" anchor="ctr">
                    <a:solidFill>
                      <a:schemeClr val="accent4">
                        <a:lumMod val="20000"/>
                        <a:lumOff val="80000"/>
                      </a:schemeClr>
                    </a:solidFill>
                  </a:tcPr>
                </a:tc>
                <a:tc>
                  <a:txBody>
                    <a:bodyPr/>
                    <a:lstStyle/>
                    <a:p>
                      <a:pPr lvl="0"/>
                      <a:r>
                        <a:rPr lang="zh-TW" altLang="en-US" sz="1200" dirty="0" smtClean="0"/>
                        <a:t>開發申請人於開發基地申請容積移轉時應檢附容積移轉可行性說明書，其內容應至少包括下列項目</a:t>
                      </a:r>
                      <a:r>
                        <a:rPr lang="zh-TW" altLang="zh-TW" sz="1200" dirty="0" smtClean="0"/>
                        <a:t>：</a:t>
                      </a:r>
                    </a:p>
                    <a:p>
                      <a:pPr lvl="0"/>
                      <a:r>
                        <a:rPr lang="en-US" altLang="zh-TW" sz="1200" dirty="0" smtClean="0"/>
                        <a:t>(</a:t>
                      </a:r>
                      <a:r>
                        <a:rPr lang="zh-TW" altLang="en-US" sz="1200" dirty="0" smtClean="0"/>
                        <a:t>一</a:t>
                      </a:r>
                      <a:r>
                        <a:rPr lang="en-US" altLang="zh-TW" sz="1200" dirty="0" smtClean="0"/>
                        <a:t>)</a:t>
                      </a:r>
                      <a:r>
                        <a:rPr lang="zh-TW" altLang="zh-TW" sz="1200" dirty="0" smtClean="0"/>
                        <a:t>申請書。</a:t>
                      </a:r>
                    </a:p>
                    <a:p>
                      <a:pPr lvl="0"/>
                      <a:r>
                        <a:rPr lang="en-US" altLang="zh-TW" sz="1200" dirty="0" smtClean="0"/>
                        <a:t>(</a:t>
                      </a:r>
                      <a:r>
                        <a:rPr lang="zh-TW" altLang="en-US" sz="1200" dirty="0" smtClean="0"/>
                        <a:t>二</a:t>
                      </a:r>
                      <a:r>
                        <a:rPr lang="en-US" altLang="zh-TW" sz="1200" dirty="0" smtClean="0"/>
                        <a:t>)</a:t>
                      </a:r>
                      <a:r>
                        <a:rPr lang="zh-TW" altLang="zh-TW" sz="1200" dirty="0" smtClean="0"/>
                        <a:t>申請容積送出及接受基地文件：</a:t>
                      </a:r>
                    </a:p>
                    <a:p>
                      <a:pPr marL="457200" lvl="1" indent="0">
                        <a:buFont typeface="+mj-lt"/>
                        <a:buNone/>
                      </a:pPr>
                      <a:r>
                        <a:rPr lang="en-US" altLang="zh-TW" sz="1200" dirty="0" smtClean="0"/>
                        <a:t>1.</a:t>
                      </a:r>
                      <a:r>
                        <a:rPr lang="zh-TW" altLang="en-US" sz="1200" dirty="0" smtClean="0"/>
                        <a:t>預計申請容積移轉送出及接受基地之土地位置。</a:t>
                      </a:r>
                    </a:p>
                    <a:p>
                      <a:pPr marL="457200" lvl="1" indent="0">
                        <a:buFont typeface="+mj-lt"/>
                        <a:buNone/>
                      </a:pPr>
                      <a:r>
                        <a:rPr lang="en-US" altLang="zh-TW" sz="1200" dirty="0" smtClean="0"/>
                        <a:t>2.</a:t>
                      </a:r>
                      <a:r>
                        <a:rPr lang="zh-TW" altLang="en-US" sz="1200" dirty="0" smtClean="0"/>
                        <a:t>預計申請容積移轉送出及接受基地之土地所有權人意願文件。</a:t>
                      </a:r>
                      <a:endParaRPr lang="zh-TW" altLang="zh-TW" sz="1200" dirty="0" smtClean="0"/>
                    </a:p>
                    <a:p>
                      <a:pPr lvl="0"/>
                      <a:r>
                        <a:rPr lang="en-US" altLang="zh-TW" sz="1200" dirty="0" smtClean="0"/>
                        <a:t>(</a:t>
                      </a:r>
                      <a:r>
                        <a:rPr lang="zh-TW" altLang="en-US" sz="1200" dirty="0" smtClean="0"/>
                        <a:t>三</a:t>
                      </a:r>
                      <a:r>
                        <a:rPr lang="en-US" altLang="zh-TW" sz="1200" dirty="0" smtClean="0"/>
                        <a:t>)</a:t>
                      </a:r>
                      <a:r>
                        <a:rPr lang="zh-TW" altLang="zh-TW" sz="1200" dirty="0" smtClean="0"/>
                        <a:t>申請容積送出基地現況環境說明：</a:t>
                      </a:r>
                    </a:p>
                    <a:p>
                      <a:pPr marL="457200" lvl="1" indent="0">
                        <a:buFont typeface="+mj-lt"/>
                        <a:buNone/>
                      </a:pPr>
                      <a:r>
                        <a:rPr lang="en-US" altLang="zh-TW" sz="1200" dirty="0" smtClean="0"/>
                        <a:t>1.</a:t>
                      </a:r>
                      <a:r>
                        <a:rPr lang="zh-TW" altLang="zh-TW" sz="1200" dirty="0" smtClean="0"/>
                        <a:t>基地位置。</a:t>
                      </a:r>
                      <a:r>
                        <a:rPr lang="zh-TW" altLang="en-US" sz="1200" dirty="0" smtClean="0"/>
                        <a:t>　</a:t>
                      </a:r>
                      <a:r>
                        <a:rPr lang="en-US" altLang="zh-TW" sz="1200" dirty="0" smtClean="0"/>
                        <a:t>2.</a:t>
                      </a:r>
                      <a:r>
                        <a:rPr lang="zh-TW" altLang="zh-TW" sz="1200" dirty="0" smtClean="0"/>
                        <a:t>基地現況建築情形。</a:t>
                      </a:r>
                    </a:p>
                    <a:p>
                      <a:pPr lvl="0"/>
                      <a:r>
                        <a:rPr lang="en-US" altLang="zh-TW" sz="1200" dirty="0" smtClean="0"/>
                        <a:t>(</a:t>
                      </a:r>
                      <a:r>
                        <a:rPr lang="zh-TW" altLang="en-US" sz="1200" dirty="0" smtClean="0"/>
                        <a:t>四</a:t>
                      </a:r>
                      <a:r>
                        <a:rPr lang="en-US" altLang="zh-TW" sz="1200" dirty="0" smtClean="0"/>
                        <a:t>)</a:t>
                      </a:r>
                      <a:r>
                        <a:rPr lang="zh-TW" altLang="zh-TW" sz="1200" dirty="0" smtClean="0"/>
                        <a:t>申請容積接受基地現況環境說明：</a:t>
                      </a:r>
                    </a:p>
                    <a:p>
                      <a:pPr marL="457200" lvl="1" indent="0">
                        <a:buFont typeface="+mj-lt"/>
                        <a:buNone/>
                      </a:pPr>
                      <a:r>
                        <a:rPr lang="en-US" altLang="zh-TW" sz="1200" dirty="0" smtClean="0"/>
                        <a:t>1.</a:t>
                      </a:r>
                      <a:r>
                        <a:rPr lang="zh-TW" altLang="zh-TW" sz="1200" dirty="0" smtClean="0"/>
                        <a:t>基地位置。</a:t>
                      </a:r>
                      <a:r>
                        <a:rPr lang="zh-TW" altLang="en-US" sz="1200" dirty="0" smtClean="0"/>
                        <a:t>　</a:t>
                      </a:r>
                      <a:r>
                        <a:rPr lang="en-US" altLang="zh-TW" sz="1200" dirty="0" smtClean="0"/>
                        <a:t>2.</a:t>
                      </a:r>
                      <a:r>
                        <a:rPr lang="zh-TW" altLang="zh-TW" sz="1200" dirty="0" smtClean="0"/>
                        <a:t>基地地形與地物現況關係。</a:t>
                      </a:r>
                      <a:endParaRPr lang="en-US" altLang="zh-TW" sz="1200" dirty="0" smtClean="0"/>
                    </a:p>
                    <a:p>
                      <a:pPr marL="457200" lvl="1" indent="0">
                        <a:buFont typeface="+mj-lt"/>
                        <a:buNone/>
                      </a:pPr>
                      <a:r>
                        <a:rPr lang="en-US" altLang="zh-TW" sz="1200" dirty="0" smtClean="0"/>
                        <a:t>3.</a:t>
                      </a:r>
                      <a:r>
                        <a:rPr lang="zh-TW" altLang="zh-TW" sz="1200" dirty="0" smtClean="0"/>
                        <a:t>地勢高程差、坡向與坡度分析。</a:t>
                      </a:r>
                      <a:r>
                        <a:rPr lang="zh-TW" altLang="en-US" sz="1200" dirty="0" smtClean="0"/>
                        <a:t>　</a:t>
                      </a:r>
                      <a:r>
                        <a:rPr lang="en-US" altLang="zh-TW" sz="1200" dirty="0" smtClean="0"/>
                        <a:t>4.</a:t>
                      </a:r>
                      <a:r>
                        <a:rPr lang="zh-TW" altLang="zh-TW" sz="1200" dirty="0" smtClean="0"/>
                        <a:t>現有及自然排水系統。</a:t>
                      </a:r>
                    </a:p>
                    <a:p>
                      <a:pPr marL="457200" lvl="1" indent="0">
                        <a:buFont typeface="+mj-lt"/>
                        <a:buNone/>
                      </a:pPr>
                      <a:r>
                        <a:rPr lang="en-US" altLang="zh-TW" sz="1200" dirty="0" smtClean="0"/>
                        <a:t>5.</a:t>
                      </a:r>
                      <a:r>
                        <a:rPr lang="zh-TW" altLang="zh-TW" sz="1200" dirty="0" smtClean="0"/>
                        <a:t>基地及其四周使用現況、公共設施、重要地景等。</a:t>
                      </a:r>
                      <a:r>
                        <a:rPr lang="zh-TW" altLang="en-US" sz="1200" dirty="0" smtClean="0"/>
                        <a:t>　</a:t>
                      </a:r>
                      <a:r>
                        <a:rPr lang="en-US" altLang="zh-TW" sz="1200" dirty="0" smtClean="0"/>
                        <a:t>6.</a:t>
                      </a:r>
                      <a:r>
                        <a:rPr lang="zh-TW" altLang="zh-TW" sz="1200" dirty="0" smtClean="0"/>
                        <a:t>現有既成道路系統。</a:t>
                      </a:r>
                    </a:p>
                    <a:p>
                      <a:pPr lvl="0"/>
                      <a:r>
                        <a:rPr lang="en-US" altLang="zh-TW" sz="1200" dirty="0" smtClean="0"/>
                        <a:t>(</a:t>
                      </a:r>
                      <a:r>
                        <a:rPr lang="zh-TW" altLang="en-US" sz="1200" dirty="0" smtClean="0"/>
                        <a:t>五</a:t>
                      </a:r>
                      <a:r>
                        <a:rPr lang="en-US" altLang="zh-TW" sz="1200" dirty="0" smtClean="0"/>
                        <a:t>)</a:t>
                      </a:r>
                      <a:r>
                        <a:rPr lang="zh-TW" altLang="zh-TW" sz="1200" dirty="0" smtClean="0"/>
                        <a:t>申請</a:t>
                      </a:r>
                      <a:r>
                        <a:rPr lang="zh-TW" altLang="en-US" sz="1200" dirty="0" smtClean="0"/>
                        <a:t>容積移轉接受基地</a:t>
                      </a:r>
                      <a:r>
                        <a:rPr lang="zh-TW" altLang="zh-TW" sz="1200" dirty="0" smtClean="0"/>
                        <a:t>之容積試算。</a:t>
                      </a:r>
                    </a:p>
                    <a:p>
                      <a:pPr lvl="0"/>
                      <a:r>
                        <a:rPr lang="en-US" altLang="zh-TW" sz="1200" dirty="0" smtClean="0"/>
                        <a:t>(</a:t>
                      </a:r>
                      <a:r>
                        <a:rPr lang="zh-TW" altLang="en-US" sz="1200" dirty="0" smtClean="0"/>
                        <a:t>六</a:t>
                      </a:r>
                      <a:r>
                        <a:rPr lang="en-US" altLang="zh-TW" sz="1200" dirty="0" smtClean="0"/>
                        <a:t>)</a:t>
                      </a:r>
                      <a:r>
                        <a:rPr lang="zh-TW" altLang="zh-TW" sz="1200" dirty="0" smtClean="0"/>
                        <a:t>其他政府協助事項。</a:t>
                      </a:r>
                    </a:p>
                  </a:txBody>
                  <a:tcPr marL="0" marR="0" marT="0" marB="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申請開發基地如有容積移轉之需求，應檢附容積移轉可行性說明書，該說明書至少應包含項目之予以明確規定，以利申請人參照。</a:t>
                      </a:r>
                      <a:endParaRPr lang="zh-TW" altLang="zh-TW" sz="1200" dirty="0" smtClean="0"/>
                    </a:p>
                  </a:txBody>
                  <a:tcPr marL="0" marR="0" marT="0" marB="0" anchor="ctr">
                    <a:solidFill>
                      <a:schemeClr val="accent4">
                        <a:lumMod val="20000"/>
                        <a:lumOff val="80000"/>
                      </a:schemeClr>
                    </a:solidFill>
                  </a:tcPr>
                </a:tc>
              </a:tr>
            </a:tbl>
          </a:graphicData>
        </a:graphic>
      </p:graphicFrame>
      <p:sp>
        <p:nvSpPr>
          <p:cNvPr id="2" name="投影片編號版面配置區 1"/>
          <p:cNvSpPr>
            <a:spLocks noGrp="1"/>
          </p:cNvSpPr>
          <p:nvPr>
            <p:ph type="sldNum" sz="quarter" idx="12"/>
          </p:nvPr>
        </p:nvSpPr>
        <p:spPr>
          <a:xfrm>
            <a:off x="7041775" y="6448611"/>
            <a:ext cx="2057400" cy="365125"/>
          </a:xfrm>
        </p:spPr>
        <p:txBody>
          <a:bodyPr/>
          <a:lstStyle/>
          <a:p>
            <a:fld id="{68EFFDF8-DB98-478C-83A9-5561949AAA15}" type="slidenum">
              <a:rPr lang="en-US" altLang="zh-TW" smtClean="0">
                <a:solidFill>
                  <a:schemeClr val="tx1"/>
                </a:solidFill>
              </a:rPr>
              <a:pPr/>
              <a:t>27</a:t>
            </a:fld>
            <a:endParaRPr lang="en-US" altLang="zh-TW" dirty="0">
              <a:solidFill>
                <a:schemeClr val="tx1"/>
              </a:solidFill>
            </a:endParaRPr>
          </a:p>
        </p:txBody>
      </p:sp>
      <p:sp>
        <p:nvSpPr>
          <p:cNvPr id="4" name="標題 2"/>
          <p:cNvSpPr txBox="1">
            <a:spLocks/>
          </p:cNvSpPr>
          <p:nvPr/>
        </p:nvSpPr>
        <p:spPr>
          <a:xfrm>
            <a:off x="151375" y="-28165"/>
            <a:ext cx="8827161"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dirty="0" smtClean="0">
                <a:latin typeface="微軟正黑體" panose="020B0604030504040204" pitchFamily="34" charset="-120"/>
                <a:ea typeface="微軟正黑體" panose="020B0604030504040204" pitchFamily="34" charset="-120"/>
              </a:rPr>
              <a:t>一、</a:t>
            </a:r>
            <a:r>
              <a:rPr lang="zh-TW" altLang="en-US" sz="2400" dirty="0">
                <a:latin typeface="微軟正黑體" panose="020B0604030504040204" pitchFamily="34" charset="-120"/>
                <a:ea typeface="微軟正黑體" panose="020B0604030504040204" pitchFamily="34" charset="-120"/>
              </a:rPr>
              <a:t>金門國家公園第一類一般管制區外圍緩衝用地</a:t>
            </a:r>
          </a:p>
          <a:p>
            <a:r>
              <a:rPr lang="zh-TW" altLang="en-US" sz="2400" dirty="0" smtClean="0">
                <a:latin typeface="微軟正黑體" panose="020B0604030504040204" pitchFamily="34" charset="-120"/>
                <a:ea typeface="微軟正黑體" panose="020B0604030504040204" pitchFamily="34" charset="-120"/>
              </a:rPr>
              <a:t>　　整體</a:t>
            </a:r>
            <a:r>
              <a:rPr lang="zh-TW" altLang="en-US" sz="2400" dirty="0">
                <a:latin typeface="微軟正黑體" panose="020B0604030504040204" pitchFamily="34" charset="-120"/>
                <a:ea typeface="微軟正黑體" panose="020B0604030504040204" pitchFamily="34" charset="-120"/>
              </a:rPr>
              <a:t>開發許可審議</a:t>
            </a:r>
            <a:r>
              <a:rPr lang="zh-TW" altLang="en-US" sz="2400" dirty="0" smtClean="0">
                <a:latin typeface="微軟正黑體" panose="020B0604030504040204" pitchFamily="34" charset="-120"/>
                <a:ea typeface="微軟正黑體" panose="020B0604030504040204" pitchFamily="34" charset="-120"/>
              </a:rPr>
              <a:t>規範</a:t>
            </a:r>
            <a:r>
              <a:rPr lang="en-US" altLang="zh-TW" sz="2400" dirty="0" smtClean="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二</a:t>
            </a:r>
            <a:r>
              <a:rPr lang="en-US" altLang="zh-TW"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669168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142087618"/>
              </p:ext>
            </p:extLst>
          </p:nvPr>
        </p:nvGraphicFramePr>
        <p:xfrm>
          <a:off x="138493" y="1054438"/>
          <a:ext cx="8928000" cy="5120640"/>
        </p:xfrm>
        <a:graphic>
          <a:graphicData uri="http://schemas.openxmlformats.org/drawingml/2006/table">
            <a:tbl>
              <a:tblPr firstRow="1" bandRow="1">
                <a:tableStyleId>{5940675A-B579-460E-94D1-54222C63F5DA}</a:tableStyleId>
              </a:tblPr>
              <a:tblGrid>
                <a:gridCol w="360000"/>
                <a:gridCol w="5767836"/>
                <a:gridCol w="2800164"/>
              </a:tblGrid>
              <a:tr h="0">
                <a:tc>
                  <a:txBody>
                    <a:bodyPr/>
                    <a:lstStyle/>
                    <a:p>
                      <a:pPr algn="ctr"/>
                      <a:r>
                        <a:rPr lang="zh-TW" altLang="en-US" sz="1200" b="1" dirty="0" smtClean="0">
                          <a:solidFill>
                            <a:schemeClr val="bg1"/>
                          </a:solidFill>
                        </a:rPr>
                        <a:t>項次</a:t>
                      </a:r>
                      <a:endParaRPr lang="zh-TW" altLang="en-US" sz="1200" b="1" dirty="0">
                        <a:solidFill>
                          <a:schemeClr val="bg1"/>
                        </a:solidFill>
                      </a:endParaRPr>
                    </a:p>
                  </a:txBody>
                  <a:tcPr marL="0" marR="0" marT="0" marB="0" anchor="c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dirty="0" smtClean="0">
                          <a:solidFill>
                            <a:schemeClr val="bg1"/>
                          </a:solidFill>
                        </a:rPr>
                        <a:t>條　　　文</a:t>
                      </a:r>
                      <a:endParaRPr lang="zh-TW" altLang="en-US" sz="1200" b="1" dirty="0">
                        <a:solidFill>
                          <a:schemeClr val="bg1"/>
                        </a:solidFill>
                      </a:endParaRPr>
                    </a:p>
                  </a:txBody>
                  <a:tcPr marL="0" marR="0" marT="0" marB="0" anchor="c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dirty="0" smtClean="0">
                          <a:solidFill>
                            <a:schemeClr val="bg1"/>
                          </a:solidFill>
                        </a:rPr>
                        <a:t>說　　明</a:t>
                      </a:r>
                      <a:endParaRPr lang="zh-TW" altLang="en-US" sz="1200" b="1" dirty="0">
                        <a:solidFill>
                          <a:schemeClr val="bg1"/>
                        </a:solidFill>
                      </a:endParaRPr>
                    </a:p>
                  </a:txBody>
                  <a:tcPr marL="0" marR="0" marT="0" marB="0" anchor="ctr">
                    <a:solidFill>
                      <a:schemeClr val="accent5">
                        <a:lumMod val="50000"/>
                      </a:schemeClr>
                    </a:solidFill>
                  </a:tcPr>
                </a:tc>
              </a:tr>
              <a:tr h="0">
                <a:tc>
                  <a:txBody>
                    <a:bodyPr/>
                    <a:lstStyle/>
                    <a:p>
                      <a:pPr algn="ctr"/>
                      <a:r>
                        <a:rPr lang="zh-TW" altLang="en-US" sz="1200" dirty="0" smtClean="0"/>
                        <a:t>九</a:t>
                      </a:r>
                      <a:endParaRPr lang="zh-TW" altLang="en-US" sz="1200" dirty="0"/>
                    </a:p>
                  </a:txBody>
                  <a:tcPr marL="0" marR="0" marT="0" marB="0" anchor="ctr"/>
                </a:tc>
                <a:tc>
                  <a:txBody>
                    <a:bodyPr/>
                    <a:lstStyle/>
                    <a:p>
                      <a:pPr lvl="0"/>
                      <a:r>
                        <a:rPr lang="zh-TW" altLang="en-US" sz="1200" dirty="0" smtClean="0"/>
                        <a:t> </a:t>
                      </a:r>
                      <a:r>
                        <a:rPr lang="zh-TW" altLang="zh-TW" sz="1200" dirty="0" smtClean="0"/>
                        <a:t>開發許可審查作業申請人所檢具之開發計畫書圖內容應至少包括下列項目：</a:t>
                      </a:r>
                    </a:p>
                    <a:p>
                      <a:pPr lvl="0"/>
                      <a:r>
                        <a:rPr lang="zh-TW" altLang="en-US" sz="1200" b="0" dirty="0" smtClean="0">
                          <a:solidFill>
                            <a:schemeClr val="tx1"/>
                          </a:solidFill>
                        </a:rPr>
                        <a:t> </a:t>
                      </a:r>
                      <a:r>
                        <a:rPr lang="en-US" altLang="zh-TW" sz="1200" b="0" dirty="0" smtClean="0">
                          <a:solidFill>
                            <a:schemeClr val="tx1"/>
                          </a:solidFill>
                        </a:rPr>
                        <a:t>(</a:t>
                      </a:r>
                      <a:r>
                        <a:rPr lang="zh-TW" altLang="en-US" sz="1200" b="0" dirty="0" smtClean="0">
                          <a:solidFill>
                            <a:schemeClr val="tx1"/>
                          </a:solidFill>
                        </a:rPr>
                        <a:t>一</a:t>
                      </a:r>
                      <a:r>
                        <a:rPr lang="en-US" altLang="zh-TW" sz="1200" b="0" dirty="0" smtClean="0">
                          <a:solidFill>
                            <a:schemeClr val="tx1"/>
                          </a:solidFill>
                        </a:rPr>
                        <a:t>)</a:t>
                      </a:r>
                      <a:r>
                        <a:rPr lang="zh-TW" altLang="zh-TW" sz="1200" b="0" dirty="0" smtClean="0">
                          <a:solidFill>
                            <a:schemeClr val="tx1"/>
                          </a:solidFill>
                        </a:rPr>
                        <a:t>申請人基本資料及相關證明文件。</a:t>
                      </a:r>
                    </a:p>
                    <a:p>
                      <a:pPr lvl="0"/>
                      <a:r>
                        <a:rPr lang="zh-TW" altLang="en-US" sz="1200" b="0" dirty="0" smtClean="0">
                          <a:solidFill>
                            <a:schemeClr val="tx1"/>
                          </a:solidFill>
                        </a:rPr>
                        <a:t> </a:t>
                      </a:r>
                      <a:r>
                        <a:rPr lang="en-US" altLang="zh-TW" sz="1200" b="0" dirty="0" smtClean="0">
                          <a:solidFill>
                            <a:schemeClr val="tx1"/>
                          </a:solidFill>
                        </a:rPr>
                        <a:t>(</a:t>
                      </a:r>
                      <a:r>
                        <a:rPr lang="zh-TW" altLang="en-US" sz="1200" b="0" dirty="0" smtClean="0">
                          <a:solidFill>
                            <a:schemeClr val="tx1"/>
                          </a:solidFill>
                        </a:rPr>
                        <a:t>二</a:t>
                      </a:r>
                      <a:r>
                        <a:rPr lang="en-US" altLang="zh-TW" sz="1200" b="0" dirty="0" smtClean="0">
                          <a:solidFill>
                            <a:schemeClr val="tx1"/>
                          </a:solidFill>
                        </a:rPr>
                        <a:t>)</a:t>
                      </a:r>
                      <a:r>
                        <a:rPr lang="zh-TW" altLang="zh-TW" sz="1200" b="0" dirty="0" smtClean="0">
                          <a:solidFill>
                            <a:schemeClr val="tx1"/>
                          </a:solidFill>
                        </a:rPr>
                        <a:t>申請開發基地（即容積接受基地）基本資料及相關證明文件。</a:t>
                      </a:r>
                    </a:p>
                    <a:p>
                      <a:pPr lvl="0"/>
                      <a:r>
                        <a:rPr lang="zh-TW" altLang="en-US" sz="1200" b="0" kern="1200" dirty="0" smtClean="0">
                          <a:solidFill>
                            <a:schemeClr val="tx1"/>
                          </a:solidFill>
                          <a:latin typeface="+mn-lt"/>
                          <a:ea typeface="+mn-ea"/>
                          <a:cs typeface="+mn-cs"/>
                        </a:rPr>
                        <a:t> </a:t>
                      </a:r>
                      <a:r>
                        <a:rPr lang="en-US" altLang="zh-TW" sz="1200" b="0" kern="1200" dirty="0" smtClean="0">
                          <a:solidFill>
                            <a:schemeClr val="tx1"/>
                          </a:solidFill>
                          <a:latin typeface="+mn-lt"/>
                          <a:ea typeface="+mn-ea"/>
                          <a:cs typeface="+mn-cs"/>
                        </a:rPr>
                        <a:t>(</a:t>
                      </a:r>
                      <a:r>
                        <a:rPr lang="zh-TW" altLang="en-US" sz="1200" b="0" kern="1200" dirty="0" smtClean="0">
                          <a:solidFill>
                            <a:schemeClr val="tx1"/>
                          </a:solidFill>
                          <a:latin typeface="+mn-lt"/>
                          <a:ea typeface="+mn-ea"/>
                          <a:cs typeface="+mn-cs"/>
                        </a:rPr>
                        <a:t>三</a:t>
                      </a:r>
                      <a:r>
                        <a:rPr lang="en-US" altLang="zh-TW" sz="1200" b="0" kern="1200" dirty="0" smtClean="0">
                          <a:solidFill>
                            <a:schemeClr val="tx1"/>
                          </a:solidFill>
                          <a:latin typeface="+mn-lt"/>
                          <a:ea typeface="+mn-ea"/>
                          <a:cs typeface="+mn-cs"/>
                        </a:rPr>
                        <a:t>)</a:t>
                      </a:r>
                      <a:r>
                        <a:rPr lang="zh-TW" altLang="zh-TW" sz="1200" b="0" dirty="0" smtClean="0">
                          <a:solidFill>
                            <a:schemeClr val="tx1"/>
                          </a:solidFill>
                        </a:rPr>
                        <a:t>開發基地現況環境分析。</a:t>
                      </a:r>
                    </a:p>
                    <a:p>
                      <a:pPr lvl="0"/>
                      <a:r>
                        <a:rPr lang="zh-TW" altLang="en-US" sz="1200" b="0" kern="1200" dirty="0" smtClean="0">
                          <a:solidFill>
                            <a:schemeClr val="tx1"/>
                          </a:solidFill>
                          <a:latin typeface="+mn-lt"/>
                          <a:ea typeface="+mn-ea"/>
                          <a:cs typeface="+mn-cs"/>
                        </a:rPr>
                        <a:t> </a:t>
                      </a:r>
                      <a:r>
                        <a:rPr lang="en-US" altLang="zh-TW" sz="1200" b="0" kern="1200" dirty="0" smtClean="0">
                          <a:solidFill>
                            <a:schemeClr val="tx1"/>
                          </a:solidFill>
                          <a:latin typeface="+mn-lt"/>
                          <a:ea typeface="+mn-ea"/>
                          <a:cs typeface="+mn-cs"/>
                        </a:rPr>
                        <a:t>(</a:t>
                      </a:r>
                      <a:r>
                        <a:rPr lang="zh-TW" altLang="en-US" sz="1200" b="0" kern="1200" dirty="0" smtClean="0">
                          <a:solidFill>
                            <a:schemeClr val="tx1"/>
                          </a:solidFill>
                          <a:latin typeface="+mn-lt"/>
                          <a:ea typeface="+mn-ea"/>
                          <a:cs typeface="+mn-cs"/>
                        </a:rPr>
                        <a:t>四</a:t>
                      </a:r>
                      <a:r>
                        <a:rPr lang="en-US" altLang="zh-TW" sz="1200" b="0" kern="1200" dirty="0" smtClean="0">
                          <a:solidFill>
                            <a:schemeClr val="tx1"/>
                          </a:solidFill>
                          <a:latin typeface="+mn-lt"/>
                          <a:ea typeface="+mn-ea"/>
                          <a:cs typeface="+mn-cs"/>
                        </a:rPr>
                        <a:t>)</a:t>
                      </a:r>
                      <a:r>
                        <a:rPr lang="zh-TW" altLang="zh-TW" sz="1200" b="0" dirty="0" smtClean="0">
                          <a:solidFill>
                            <a:schemeClr val="tx1"/>
                          </a:solidFill>
                        </a:rPr>
                        <a:t>整體開發構想。</a:t>
                      </a:r>
                      <a:r>
                        <a:rPr lang="zh-TW" altLang="en-US" sz="1200" b="0" kern="1200" dirty="0" smtClean="0">
                          <a:solidFill>
                            <a:schemeClr val="tx1"/>
                          </a:solidFill>
                          <a:latin typeface="+mn-lt"/>
                          <a:ea typeface="+mn-ea"/>
                          <a:cs typeface="+mn-cs"/>
                        </a:rPr>
                        <a:t> </a:t>
                      </a:r>
                      <a:r>
                        <a:rPr lang="en-US" altLang="zh-TW" sz="1200" b="0" kern="1200" dirty="0" smtClean="0">
                          <a:solidFill>
                            <a:schemeClr val="tx1"/>
                          </a:solidFill>
                          <a:latin typeface="+mn-lt"/>
                          <a:ea typeface="+mn-ea"/>
                          <a:cs typeface="+mn-cs"/>
                        </a:rPr>
                        <a:t>(</a:t>
                      </a:r>
                      <a:r>
                        <a:rPr lang="zh-TW" altLang="en-US" sz="1200" b="0" kern="1200" dirty="0" smtClean="0">
                          <a:solidFill>
                            <a:schemeClr val="tx1"/>
                          </a:solidFill>
                          <a:latin typeface="+mn-lt"/>
                          <a:ea typeface="+mn-ea"/>
                          <a:cs typeface="+mn-cs"/>
                        </a:rPr>
                        <a:t>五</a:t>
                      </a:r>
                      <a:r>
                        <a:rPr lang="en-US" altLang="zh-TW" sz="1200" b="0" kern="1200" dirty="0" smtClean="0">
                          <a:solidFill>
                            <a:schemeClr val="tx1"/>
                          </a:solidFill>
                          <a:latin typeface="+mn-lt"/>
                          <a:ea typeface="+mn-ea"/>
                          <a:cs typeface="+mn-cs"/>
                        </a:rPr>
                        <a:t>)</a:t>
                      </a:r>
                      <a:r>
                        <a:rPr lang="zh-TW" altLang="zh-TW" sz="1200" b="0" dirty="0" smtClean="0">
                          <a:solidFill>
                            <a:schemeClr val="tx1"/>
                          </a:solidFill>
                        </a:rPr>
                        <a:t>土地使用計畫。</a:t>
                      </a:r>
                      <a:r>
                        <a:rPr lang="zh-TW" altLang="en-US" sz="1200" b="0" kern="1200" dirty="0" smtClean="0">
                          <a:solidFill>
                            <a:schemeClr val="tx1"/>
                          </a:solidFill>
                          <a:latin typeface="+mn-lt"/>
                          <a:ea typeface="+mn-ea"/>
                          <a:cs typeface="+mn-cs"/>
                        </a:rPr>
                        <a:t> </a:t>
                      </a:r>
                      <a:r>
                        <a:rPr lang="en-US" altLang="zh-TW" sz="1200" b="0" kern="1200" dirty="0" smtClean="0">
                          <a:solidFill>
                            <a:schemeClr val="tx1"/>
                          </a:solidFill>
                          <a:latin typeface="+mn-lt"/>
                          <a:ea typeface="+mn-ea"/>
                          <a:cs typeface="+mn-cs"/>
                        </a:rPr>
                        <a:t>(</a:t>
                      </a:r>
                      <a:r>
                        <a:rPr lang="zh-TW" altLang="en-US" sz="1200" b="0" kern="1200" dirty="0" smtClean="0">
                          <a:solidFill>
                            <a:schemeClr val="tx1"/>
                          </a:solidFill>
                          <a:latin typeface="+mn-lt"/>
                          <a:ea typeface="+mn-ea"/>
                          <a:cs typeface="+mn-cs"/>
                        </a:rPr>
                        <a:t>六</a:t>
                      </a:r>
                      <a:r>
                        <a:rPr lang="en-US" altLang="zh-TW" sz="1200" b="0" kern="1200" dirty="0" smtClean="0">
                          <a:solidFill>
                            <a:schemeClr val="tx1"/>
                          </a:solidFill>
                          <a:latin typeface="+mn-lt"/>
                          <a:ea typeface="+mn-ea"/>
                          <a:cs typeface="+mn-cs"/>
                        </a:rPr>
                        <a:t>)</a:t>
                      </a:r>
                      <a:r>
                        <a:rPr lang="zh-TW" altLang="zh-TW" sz="1200" b="0" dirty="0" smtClean="0">
                          <a:solidFill>
                            <a:schemeClr val="tx1"/>
                          </a:solidFill>
                        </a:rPr>
                        <a:t>建築配置計畫。</a:t>
                      </a:r>
                      <a:r>
                        <a:rPr lang="zh-TW" altLang="en-US" sz="1200" b="0" kern="1200" dirty="0" smtClean="0">
                          <a:solidFill>
                            <a:schemeClr val="tx1"/>
                          </a:solidFill>
                          <a:latin typeface="+mn-lt"/>
                          <a:ea typeface="+mn-ea"/>
                          <a:cs typeface="+mn-cs"/>
                        </a:rPr>
                        <a:t> </a:t>
                      </a:r>
                      <a:r>
                        <a:rPr lang="en-US" altLang="zh-TW" sz="1200" b="0" kern="1200" dirty="0" smtClean="0">
                          <a:solidFill>
                            <a:schemeClr val="tx1"/>
                          </a:solidFill>
                          <a:latin typeface="+mn-lt"/>
                          <a:ea typeface="+mn-ea"/>
                          <a:cs typeface="+mn-cs"/>
                        </a:rPr>
                        <a:t>(</a:t>
                      </a:r>
                      <a:r>
                        <a:rPr lang="zh-TW" altLang="en-US" sz="1200" b="0" kern="1200" dirty="0" smtClean="0">
                          <a:solidFill>
                            <a:schemeClr val="tx1"/>
                          </a:solidFill>
                          <a:latin typeface="+mn-lt"/>
                          <a:ea typeface="+mn-ea"/>
                          <a:cs typeface="+mn-cs"/>
                        </a:rPr>
                        <a:t>七</a:t>
                      </a:r>
                      <a:r>
                        <a:rPr lang="en-US" altLang="zh-TW" sz="1200" b="0" kern="1200" dirty="0" smtClean="0">
                          <a:solidFill>
                            <a:schemeClr val="tx1"/>
                          </a:solidFill>
                          <a:latin typeface="+mn-lt"/>
                          <a:ea typeface="+mn-ea"/>
                          <a:cs typeface="+mn-cs"/>
                        </a:rPr>
                        <a:t>)</a:t>
                      </a:r>
                      <a:r>
                        <a:rPr lang="zh-TW" altLang="zh-TW" sz="1200" b="0" dirty="0" smtClean="0">
                          <a:solidFill>
                            <a:schemeClr val="tx1"/>
                          </a:solidFill>
                        </a:rPr>
                        <a:t>交通動線計畫。</a:t>
                      </a:r>
                    </a:p>
                    <a:p>
                      <a:pPr lvl="0"/>
                      <a:r>
                        <a:rPr lang="zh-TW" altLang="en-US" sz="1200" b="0" kern="1200" dirty="0" smtClean="0">
                          <a:solidFill>
                            <a:schemeClr val="tx1"/>
                          </a:solidFill>
                          <a:latin typeface="+mn-lt"/>
                          <a:ea typeface="+mn-ea"/>
                          <a:cs typeface="+mn-cs"/>
                        </a:rPr>
                        <a:t> </a:t>
                      </a:r>
                      <a:r>
                        <a:rPr lang="en-US" altLang="zh-TW" sz="1200" b="0" kern="1200" dirty="0" smtClean="0">
                          <a:solidFill>
                            <a:schemeClr val="tx1"/>
                          </a:solidFill>
                          <a:latin typeface="+mn-lt"/>
                          <a:ea typeface="+mn-ea"/>
                          <a:cs typeface="+mn-cs"/>
                        </a:rPr>
                        <a:t>(</a:t>
                      </a:r>
                      <a:r>
                        <a:rPr lang="zh-TW" altLang="en-US" sz="1200" b="0" kern="1200" dirty="0" smtClean="0">
                          <a:solidFill>
                            <a:schemeClr val="tx1"/>
                          </a:solidFill>
                          <a:latin typeface="+mn-lt"/>
                          <a:ea typeface="+mn-ea"/>
                          <a:cs typeface="+mn-cs"/>
                        </a:rPr>
                        <a:t>八</a:t>
                      </a:r>
                      <a:r>
                        <a:rPr lang="en-US" altLang="zh-TW" sz="1200" b="0" kern="1200" dirty="0" smtClean="0">
                          <a:solidFill>
                            <a:schemeClr val="tx1"/>
                          </a:solidFill>
                          <a:latin typeface="+mn-lt"/>
                          <a:ea typeface="+mn-ea"/>
                          <a:cs typeface="+mn-cs"/>
                        </a:rPr>
                        <a:t>)</a:t>
                      </a:r>
                      <a:r>
                        <a:rPr lang="zh-TW" altLang="zh-TW" sz="1200" b="0" dirty="0" smtClean="0">
                          <a:solidFill>
                            <a:schemeClr val="tx1"/>
                          </a:solidFill>
                        </a:rPr>
                        <a:t>公共設施計畫。</a:t>
                      </a:r>
                      <a:r>
                        <a:rPr lang="zh-TW" altLang="en-US" sz="1200" b="0" kern="1200" dirty="0" smtClean="0">
                          <a:solidFill>
                            <a:schemeClr val="tx1"/>
                          </a:solidFill>
                          <a:latin typeface="+mn-lt"/>
                          <a:ea typeface="+mn-ea"/>
                          <a:cs typeface="+mn-cs"/>
                        </a:rPr>
                        <a:t> </a:t>
                      </a:r>
                      <a:r>
                        <a:rPr lang="en-US" altLang="zh-TW" sz="1200" b="0" kern="1200" dirty="0" smtClean="0">
                          <a:solidFill>
                            <a:schemeClr val="tx1"/>
                          </a:solidFill>
                          <a:latin typeface="+mn-lt"/>
                          <a:ea typeface="+mn-ea"/>
                          <a:cs typeface="+mn-cs"/>
                        </a:rPr>
                        <a:t>(</a:t>
                      </a:r>
                      <a:r>
                        <a:rPr lang="zh-TW" altLang="en-US" sz="1200" b="0" kern="1200" dirty="0" smtClean="0">
                          <a:solidFill>
                            <a:schemeClr val="tx1"/>
                          </a:solidFill>
                          <a:latin typeface="+mn-lt"/>
                          <a:ea typeface="+mn-ea"/>
                          <a:cs typeface="+mn-cs"/>
                        </a:rPr>
                        <a:t>九</a:t>
                      </a:r>
                      <a:r>
                        <a:rPr lang="en-US" altLang="zh-TW" sz="1200" b="0" kern="1200" dirty="0" smtClean="0">
                          <a:solidFill>
                            <a:schemeClr val="tx1"/>
                          </a:solidFill>
                          <a:latin typeface="+mn-lt"/>
                          <a:ea typeface="+mn-ea"/>
                          <a:cs typeface="+mn-cs"/>
                        </a:rPr>
                        <a:t>)</a:t>
                      </a:r>
                      <a:r>
                        <a:rPr lang="zh-TW" altLang="zh-TW" sz="1200" b="0" dirty="0" smtClean="0">
                          <a:solidFill>
                            <a:schemeClr val="tx1"/>
                          </a:solidFill>
                        </a:rPr>
                        <a:t>整地排水計畫。</a:t>
                      </a:r>
                      <a:r>
                        <a:rPr lang="zh-TW" altLang="en-US" sz="1200" b="0" kern="1200" dirty="0" smtClean="0">
                          <a:solidFill>
                            <a:schemeClr val="tx1"/>
                          </a:solidFill>
                          <a:latin typeface="+mn-lt"/>
                          <a:ea typeface="+mn-ea"/>
                          <a:cs typeface="+mn-cs"/>
                        </a:rPr>
                        <a:t> </a:t>
                      </a:r>
                      <a:r>
                        <a:rPr lang="en-US" altLang="zh-TW" sz="1200" b="0" kern="1200" dirty="0" smtClean="0">
                          <a:solidFill>
                            <a:schemeClr val="tx1"/>
                          </a:solidFill>
                          <a:latin typeface="+mn-lt"/>
                          <a:ea typeface="+mn-ea"/>
                          <a:cs typeface="+mn-cs"/>
                        </a:rPr>
                        <a:t>(</a:t>
                      </a:r>
                      <a:r>
                        <a:rPr lang="zh-TW" altLang="en-US" sz="1200" b="0" kern="1200" dirty="0" smtClean="0">
                          <a:solidFill>
                            <a:schemeClr val="tx1"/>
                          </a:solidFill>
                          <a:latin typeface="+mn-lt"/>
                          <a:ea typeface="+mn-ea"/>
                          <a:cs typeface="+mn-cs"/>
                        </a:rPr>
                        <a:t>十</a:t>
                      </a:r>
                      <a:r>
                        <a:rPr lang="en-US" altLang="zh-TW" sz="1200" b="0" kern="1200" dirty="0" smtClean="0">
                          <a:solidFill>
                            <a:schemeClr val="tx1"/>
                          </a:solidFill>
                          <a:latin typeface="+mn-lt"/>
                          <a:ea typeface="+mn-ea"/>
                          <a:cs typeface="+mn-cs"/>
                        </a:rPr>
                        <a:t>)</a:t>
                      </a:r>
                      <a:r>
                        <a:rPr lang="zh-TW" altLang="zh-TW" sz="1200" b="0" dirty="0" smtClean="0">
                          <a:solidFill>
                            <a:schemeClr val="tx1"/>
                          </a:solidFill>
                        </a:rPr>
                        <a:t>景觀計畫。</a:t>
                      </a:r>
                      <a:r>
                        <a:rPr lang="zh-TW" altLang="en-US" sz="1200" b="0" kern="1200" dirty="0" smtClean="0">
                          <a:solidFill>
                            <a:schemeClr val="tx1"/>
                          </a:solidFill>
                          <a:latin typeface="+mn-lt"/>
                          <a:ea typeface="+mn-ea"/>
                          <a:cs typeface="+mn-cs"/>
                        </a:rPr>
                        <a:t> </a:t>
                      </a:r>
                      <a:r>
                        <a:rPr lang="en-US" altLang="zh-TW" sz="1200" b="0" kern="1200" dirty="0" smtClean="0">
                          <a:solidFill>
                            <a:schemeClr val="tx1"/>
                          </a:solidFill>
                          <a:latin typeface="+mn-lt"/>
                          <a:ea typeface="+mn-ea"/>
                          <a:cs typeface="+mn-cs"/>
                        </a:rPr>
                        <a:t>(</a:t>
                      </a:r>
                      <a:r>
                        <a:rPr lang="zh-TW" altLang="en-US" sz="1200" b="0" kern="1200" dirty="0" smtClean="0">
                          <a:solidFill>
                            <a:schemeClr val="tx1"/>
                          </a:solidFill>
                          <a:latin typeface="+mn-lt"/>
                          <a:ea typeface="+mn-ea"/>
                          <a:cs typeface="+mn-cs"/>
                        </a:rPr>
                        <a:t>十一</a:t>
                      </a:r>
                      <a:r>
                        <a:rPr lang="en-US" altLang="zh-TW" sz="1200" b="0" kern="1200" dirty="0" smtClean="0">
                          <a:solidFill>
                            <a:schemeClr val="tx1"/>
                          </a:solidFill>
                          <a:latin typeface="+mn-lt"/>
                          <a:ea typeface="+mn-ea"/>
                          <a:cs typeface="+mn-cs"/>
                        </a:rPr>
                        <a:t>)</a:t>
                      </a:r>
                      <a:r>
                        <a:rPr lang="zh-TW" altLang="zh-TW" sz="1200" b="0" dirty="0" smtClean="0">
                          <a:solidFill>
                            <a:schemeClr val="tx1"/>
                          </a:solidFill>
                        </a:rPr>
                        <a:t>公共防災計畫。</a:t>
                      </a:r>
                    </a:p>
                    <a:p>
                      <a:pPr lvl="0"/>
                      <a:r>
                        <a:rPr lang="zh-TW" altLang="en-US" sz="1200" b="0" kern="1200" dirty="0" smtClean="0">
                          <a:solidFill>
                            <a:schemeClr val="tx1"/>
                          </a:solidFill>
                          <a:latin typeface="+mn-lt"/>
                          <a:ea typeface="+mn-ea"/>
                          <a:cs typeface="+mn-cs"/>
                        </a:rPr>
                        <a:t> </a:t>
                      </a:r>
                      <a:r>
                        <a:rPr lang="en-US" altLang="zh-TW" sz="1200" b="0" kern="1200" dirty="0" smtClean="0">
                          <a:solidFill>
                            <a:schemeClr val="tx1"/>
                          </a:solidFill>
                          <a:latin typeface="+mn-lt"/>
                          <a:ea typeface="+mn-ea"/>
                          <a:cs typeface="+mn-cs"/>
                        </a:rPr>
                        <a:t>(</a:t>
                      </a:r>
                      <a:r>
                        <a:rPr lang="zh-TW" altLang="en-US" sz="1200" b="0" kern="1200" dirty="0" smtClean="0">
                          <a:solidFill>
                            <a:schemeClr val="tx1"/>
                          </a:solidFill>
                          <a:latin typeface="+mn-lt"/>
                          <a:ea typeface="+mn-ea"/>
                          <a:cs typeface="+mn-cs"/>
                        </a:rPr>
                        <a:t>十二</a:t>
                      </a:r>
                      <a:r>
                        <a:rPr lang="en-US" altLang="zh-TW" sz="1200" b="0" kern="1200" dirty="0" smtClean="0">
                          <a:solidFill>
                            <a:schemeClr val="tx1"/>
                          </a:solidFill>
                          <a:latin typeface="+mn-lt"/>
                          <a:ea typeface="+mn-ea"/>
                          <a:cs typeface="+mn-cs"/>
                        </a:rPr>
                        <a:t>)</a:t>
                      </a:r>
                      <a:r>
                        <a:rPr lang="zh-TW" altLang="zh-TW" sz="1200" b="0" dirty="0" smtClean="0">
                          <a:solidFill>
                            <a:schemeClr val="tx1"/>
                          </a:solidFill>
                        </a:rPr>
                        <a:t>土地交換分配計畫。</a:t>
                      </a:r>
                      <a:r>
                        <a:rPr lang="zh-TW" altLang="en-US" sz="1200" b="0" kern="1200" dirty="0" smtClean="0">
                          <a:solidFill>
                            <a:schemeClr val="tx1"/>
                          </a:solidFill>
                          <a:latin typeface="+mn-lt"/>
                          <a:ea typeface="+mn-ea"/>
                          <a:cs typeface="+mn-cs"/>
                        </a:rPr>
                        <a:t> </a:t>
                      </a:r>
                      <a:r>
                        <a:rPr lang="en-US" altLang="zh-TW" sz="1200" b="0" kern="1200" dirty="0" smtClean="0">
                          <a:solidFill>
                            <a:schemeClr val="tx1"/>
                          </a:solidFill>
                          <a:latin typeface="+mn-lt"/>
                          <a:ea typeface="+mn-ea"/>
                          <a:cs typeface="+mn-cs"/>
                        </a:rPr>
                        <a:t>(</a:t>
                      </a:r>
                      <a:r>
                        <a:rPr lang="zh-TW" altLang="en-US" sz="1200" b="0" kern="1200" dirty="0" smtClean="0">
                          <a:solidFill>
                            <a:schemeClr val="tx1"/>
                          </a:solidFill>
                          <a:latin typeface="+mn-lt"/>
                          <a:ea typeface="+mn-ea"/>
                          <a:cs typeface="+mn-cs"/>
                        </a:rPr>
                        <a:t>十三</a:t>
                      </a:r>
                      <a:r>
                        <a:rPr lang="en-US" altLang="zh-TW" sz="1200" b="0" kern="1200" dirty="0" smtClean="0">
                          <a:solidFill>
                            <a:schemeClr val="tx1"/>
                          </a:solidFill>
                          <a:latin typeface="+mn-lt"/>
                          <a:ea typeface="+mn-ea"/>
                          <a:cs typeface="+mn-cs"/>
                        </a:rPr>
                        <a:t>)</a:t>
                      </a:r>
                      <a:r>
                        <a:rPr lang="zh-TW" altLang="zh-TW" sz="1200" b="0" dirty="0" smtClean="0">
                          <a:solidFill>
                            <a:schemeClr val="tx1"/>
                          </a:solidFill>
                        </a:rPr>
                        <a:t>財務計畫。</a:t>
                      </a:r>
                      <a:r>
                        <a:rPr lang="zh-TW" altLang="en-US" sz="1200" b="0" kern="1200" dirty="0" smtClean="0">
                          <a:solidFill>
                            <a:schemeClr val="tx1"/>
                          </a:solidFill>
                          <a:latin typeface="+mn-lt"/>
                          <a:ea typeface="+mn-ea"/>
                          <a:cs typeface="+mn-cs"/>
                        </a:rPr>
                        <a:t> </a:t>
                      </a:r>
                      <a:r>
                        <a:rPr lang="en-US" altLang="zh-TW" sz="1200" b="0" kern="1200" dirty="0" smtClean="0">
                          <a:solidFill>
                            <a:schemeClr val="tx1"/>
                          </a:solidFill>
                          <a:latin typeface="+mn-lt"/>
                          <a:ea typeface="+mn-ea"/>
                          <a:cs typeface="+mn-cs"/>
                        </a:rPr>
                        <a:t>(</a:t>
                      </a:r>
                      <a:r>
                        <a:rPr lang="zh-TW" altLang="en-US" sz="1200" b="0" kern="1200" dirty="0" smtClean="0">
                          <a:solidFill>
                            <a:schemeClr val="tx1"/>
                          </a:solidFill>
                          <a:latin typeface="+mn-lt"/>
                          <a:ea typeface="+mn-ea"/>
                          <a:cs typeface="+mn-cs"/>
                        </a:rPr>
                        <a:t>十四</a:t>
                      </a:r>
                      <a:r>
                        <a:rPr lang="en-US" altLang="zh-TW" sz="1200" b="0" kern="1200" dirty="0" smtClean="0">
                          <a:solidFill>
                            <a:schemeClr val="tx1"/>
                          </a:solidFill>
                          <a:latin typeface="+mn-lt"/>
                          <a:ea typeface="+mn-ea"/>
                          <a:cs typeface="+mn-cs"/>
                        </a:rPr>
                        <a:t>)</a:t>
                      </a:r>
                      <a:r>
                        <a:rPr lang="zh-TW" altLang="en-US" sz="1200" b="0" kern="1200" dirty="0" smtClean="0">
                          <a:solidFill>
                            <a:schemeClr val="tx1"/>
                          </a:solidFill>
                          <a:latin typeface="+mn-lt"/>
                          <a:ea typeface="+mn-ea"/>
                          <a:cs typeface="+mn-cs"/>
                        </a:rPr>
                        <a:t>預先評估環境影響。</a:t>
                      </a:r>
                      <a:endParaRPr lang="zh-TW" altLang="zh-TW" sz="1200" dirty="0" smtClean="0"/>
                    </a:p>
                  </a:txBody>
                  <a:tcPr marL="0" marR="0" marT="0" marB="0"/>
                </a:tc>
                <a:tc>
                  <a:txBody>
                    <a:bodyPr/>
                    <a:lstStyle/>
                    <a:p>
                      <a:pPr marL="228600" lvl="0" indent="-228600">
                        <a:buFont typeface="+mj-lt"/>
                        <a:buAutoNum type="arabicPeriod"/>
                      </a:pPr>
                      <a:r>
                        <a:rPr lang="zh-TW" altLang="en-US" sz="1200" dirty="0" smtClean="0"/>
                        <a:t>申請開發許可時應檢附開發計畫書圖，該計畫書圖至少應包含項目之予以明確規定，以利申請人參照。</a:t>
                      </a:r>
                    </a:p>
                    <a:p>
                      <a:pPr marL="228600" lvl="0" indent="-228600">
                        <a:buFont typeface="+mj-lt"/>
                        <a:buAutoNum type="arabicPeriod"/>
                      </a:pPr>
                      <a:r>
                        <a:rPr lang="zh-TW" altLang="en-US" sz="1200" dirty="0" smtClean="0"/>
                        <a:t>為保護國家公園特有自然資源，預防及減輕開發利用行為對環境造成不良影響，需提出預期評估環境影響。</a:t>
                      </a:r>
                    </a:p>
                  </a:txBody>
                  <a:tcPr marL="0" marR="0" marT="0" marB="0"/>
                </a:tc>
              </a:tr>
              <a:tr h="0">
                <a:tc>
                  <a:txBody>
                    <a:bodyPr/>
                    <a:lstStyle/>
                    <a:p>
                      <a:pPr algn="ctr"/>
                      <a:r>
                        <a:rPr lang="zh-TW" altLang="en-US" sz="1200" dirty="0" smtClean="0"/>
                        <a:t>參</a:t>
                      </a:r>
                      <a:endParaRPr lang="zh-TW" altLang="en-US" sz="1200" dirty="0"/>
                    </a:p>
                  </a:txBody>
                  <a:tcPr marL="0" marR="0" marT="0" marB="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dirty="0" smtClean="0"/>
                        <a:t>申請開發基地規劃原則</a:t>
                      </a:r>
                    </a:p>
                  </a:txBody>
                  <a:tcPr marL="0" marR="0" marT="0" marB="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200" dirty="0" smtClean="0"/>
                    </a:p>
                  </a:txBody>
                  <a:tcPr marL="0" marR="0" marT="0" marB="0" anchor="ctr">
                    <a:solidFill>
                      <a:schemeClr val="accent4">
                        <a:lumMod val="20000"/>
                        <a:lumOff val="80000"/>
                      </a:schemeClr>
                    </a:solidFill>
                  </a:tcPr>
                </a:tc>
              </a:tr>
              <a:tr h="0">
                <a:tc>
                  <a:txBody>
                    <a:bodyPr/>
                    <a:lstStyle/>
                    <a:p>
                      <a:pPr algn="ctr"/>
                      <a:r>
                        <a:rPr lang="zh-TW" altLang="en-US" sz="1200" dirty="0" smtClean="0"/>
                        <a:t>十</a:t>
                      </a:r>
                      <a:endParaRPr lang="zh-TW" altLang="en-US" sz="1200" dirty="0"/>
                    </a:p>
                  </a:txBody>
                  <a:tcPr marL="0" marR="0" marT="0" marB="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申請整體開發區之最大建蔽率為</a:t>
                      </a:r>
                      <a:r>
                        <a:rPr lang="en-US" altLang="zh-TW" sz="1200" dirty="0" smtClean="0"/>
                        <a:t>60%</a:t>
                      </a:r>
                      <a:r>
                        <a:rPr lang="zh-TW" altLang="en-US" sz="1200" dirty="0" smtClean="0"/>
                        <a:t>，最大容積率為</a:t>
                      </a:r>
                      <a:r>
                        <a:rPr lang="en-US" altLang="zh-TW" sz="1200" dirty="0" smtClean="0"/>
                        <a:t>120%</a:t>
                      </a:r>
                      <a:r>
                        <a:rPr lang="zh-TW" altLang="en-US" sz="1200" dirty="0" smtClean="0"/>
                        <a:t>，建築高度不得超過二層樓及簷高七公尺；倘作為容積移轉接受基地，建築物最大容積率得提高至</a:t>
                      </a:r>
                      <a:r>
                        <a:rPr lang="en-US" altLang="zh-TW" sz="1200" dirty="0" smtClean="0"/>
                        <a:t>180%</a:t>
                      </a:r>
                      <a:r>
                        <a:rPr lang="zh-TW" altLang="en-US" sz="1200" dirty="0" smtClean="0"/>
                        <a:t>，高度不得超過三層樓及簷高一０點五公尺。</a:t>
                      </a:r>
                      <a:endParaRPr lang="zh-TW" altLang="zh-TW" sz="1200" dirty="0" smtClean="0"/>
                    </a:p>
                  </a:txBody>
                  <a:tcPr marL="0" marR="0" marT="0" marB="0" anchor="ctr">
                    <a:solidFill>
                      <a:schemeClr val="bg1"/>
                    </a:solidFill>
                  </a:tcPr>
                </a:tc>
                <a:tc>
                  <a:txBody>
                    <a:bodyPr/>
                    <a:lstStyle/>
                    <a:p>
                      <a:pPr algn="just">
                        <a:lnSpc>
                          <a:spcPct val="100000"/>
                        </a:lnSpc>
                        <a:spcAft>
                          <a:spcPts val="0"/>
                        </a:spcAft>
                      </a:pPr>
                      <a:r>
                        <a:rPr lang="zh-TW" sz="1200"/>
                        <a:t>依金門國家公園第一類一般管制區細部計畫土地使用分區管制要點第三點第三項第四款之規定。</a:t>
                      </a:r>
                    </a:p>
                  </a:txBody>
                  <a:tcPr marL="68580" marR="68580" marT="0" marB="0">
                    <a:solidFill>
                      <a:schemeClr val="bg1"/>
                    </a:solidFill>
                  </a:tcPr>
                </a:tc>
              </a:tr>
              <a:tr h="0">
                <a:tc>
                  <a:txBody>
                    <a:bodyPr/>
                    <a:lstStyle/>
                    <a:p>
                      <a:pPr algn="ctr"/>
                      <a:r>
                        <a:rPr lang="zh-TW" altLang="en-US" sz="1200" dirty="0" smtClean="0"/>
                        <a:t>十一</a:t>
                      </a:r>
                      <a:endParaRPr lang="zh-TW" altLang="en-US" sz="1200" dirty="0"/>
                    </a:p>
                  </a:txBody>
                  <a:tcPr marL="0" marR="0" marT="0" marB="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申請開發基地內應至少留設百分之三十土地作為公園、綠地、廣場、停車場、排水溝渠、環保設施及道路等公共設施使用，且不得計入法定空地檢討；但基地內現有之公共設施並經審查同意者不在此限。</a:t>
                      </a:r>
                      <a:endParaRPr lang="zh-TW" altLang="zh-TW" sz="1200" dirty="0" smtClean="0"/>
                    </a:p>
                  </a:txBody>
                  <a:tcPr marL="0" marR="0" marT="0" marB="0">
                    <a:solidFill>
                      <a:schemeClr val="accent4">
                        <a:lumMod val="20000"/>
                        <a:lumOff val="80000"/>
                      </a:schemeClr>
                    </a:solidFill>
                  </a:tcPr>
                </a:tc>
                <a:tc>
                  <a:txBody>
                    <a:bodyPr/>
                    <a:lstStyle/>
                    <a:p>
                      <a:pPr algn="just">
                        <a:lnSpc>
                          <a:spcPct val="100000"/>
                        </a:lnSpc>
                        <a:spcAft>
                          <a:spcPts val="0"/>
                        </a:spcAft>
                      </a:pPr>
                      <a:r>
                        <a:rPr lang="zh-TW" sz="1200" dirty="0"/>
                        <a:t>為提升聚落居住環境品質，其整體規劃中應配置公園、綠地、廣場、停車場、排水溝渠、環保設施及道路等公共設施。</a:t>
                      </a:r>
                    </a:p>
                  </a:txBody>
                  <a:tcPr marL="68580" marR="68580" marT="0" marB="0">
                    <a:solidFill>
                      <a:schemeClr val="accent4">
                        <a:lumMod val="20000"/>
                        <a:lumOff val="80000"/>
                      </a:schemeClr>
                    </a:solidFill>
                  </a:tcPr>
                </a:tc>
              </a:tr>
              <a:tr h="0">
                <a:tc>
                  <a:txBody>
                    <a:bodyPr/>
                    <a:lstStyle/>
                    <a:p>
                      <a:pPr algn="ctr"/>
                      <a:r>
                        <a:rPr lang="zh-TW" altLang="en-US" sz="1200" dirty="0" smtClean="0"/>
                        <a:t>十二</a:t>
                      </a:r>
                      <a:endParaRPr lang="zh-TW" altLang="en-US" sz="1200" dirty="0"/>
                    </a:p>
                  </a:txBody>
                  <a:tcPr marL="0" marR="0" marT="0" marB="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申請開發基地內之原始地形在坵塊圖上之平均坡度在百分之四十以上之地區，其面積之百分之八十以上土地應維持原始地形地貌，且為不可開發區，其餘土地得規劃作道路、公園、及綠地等設施使用。坵塊圖上之平均坡度在百分之三十以上未逾四十之地區，以作為開放性之公共設施或必要性服務設施使用為限，不得作為建築基地（含法定空地）。</a:t>
                      </a:r>
                      <a:endParaRPr lang="zh-TW" altLang="zh-TW" sz="1200" dirty="0" smtClean="0"/>
                    </a:p>
                  </a:txBody>
                  <a:tcPr marL="0" marR="0" marT="0" marB="0" anchor="ctr">
                    <a:solidFill>
                      <a:schemeClr val="bg1"/>
                    </a:solidFill>
                  </a:tcPr>
                </a:tc>
                <a:tc>
                  <a:txBody>
                    <a:bodyPr/>
                    <a:lstStyle/>
                    <a:p>
                      <a:pPr algn="just">
                        <a:lnSpc>
                          <a:spcPct val="100000"/>
                        </a:lnSpc>
                        <a:spcAft>
                          <a:spcPts val="0"/>
                        </a:spcAft>
                      </a:pPr>
                      <a:r>
                        <a:rPr lang="zh-TW" sz="1200" dirty="0"/>
                        <a:t>為保護居民居住安全，規範坵塊圖上之平均坡度在百分之三十以上之土地，明確規定其允許使用之項目。</a:t>
                      </a:r>
                    </a:p>
                  </a:txBody>
                  <a:tcPr marL="68580" marR="68580" marT="0" marB="0">
                    <a:solidFill>
                      <a:schemeClr val="bg1"/>
                    </a:solidFill>
                  </a:tcPr>
                </a:tc>
              </a:tr>
              <a:tr h="0">
                <a:tc>
                  <a:txBody>
                    <a:bodyPr/>
                    <a:lstStyle/>
                    <a:p>
                      <a:pPr algn="ctr"/>
                      <a:r>
                        <a:rPr lang="zh-TW" altLang="en-US" sz="1200" dirty="0" smtClean="0"/>
                        <a:t>十三</a:t>
                      </a:r>
                      <a:endParaRPr lang="zh-TW" altLang="en-US" sz="1200" dirty="0"/>
                    </a:p>
                  </a:txBody>
                  <a:tcPr marL="0" marR="0" marT="0" marB="0" anchor="ctr">
                    <a:solidFill>
                      <a:schemeClr val="accent4">
                        <a:lumMod val="20000"/>
                        <a:lumOff val="80000"/>
                      </a:schemeClr>
                    </a:solidFill>
                  </a:tcPr>
                </a:tc>
                <a:tc>
                  <a:txBody>
                    <a:bodyPr/>
                    <a:lstStyle/>
                    <a:p>
                      <a:pPr lvl="0"/>
                      <a:r>
                        <a:rPr lang="zh-TW" altLang="en-US" sz="1200" dirty="0" smtClean="0"/>
                        <a:t>申請開發基地內停車空間應以毎戶至少一個停車位為原則</a:t>
                      </a:r>
                      <a:r>
                        <a:rPr lang="zh-TW" altLang="zh-TW" sz="1200" dirty="0" smtClean="0"/>
                        <a:t>。</a:t>
                      </a:r>
                    </a:p>
                  </a:txBody>
                  <a:tcPr marL="0" marR="0" marT="0" marB="0" anchor="ctr">
                    <a:solidFill>
                      <a:schemeClr val="accent4">
                        <a:lumMod val="20000"/>
                        <a:lumOff val="80000"/>
                      </a:schemeClr>
                    </a:solidFill>
                  </a:tcPr>
                </a:tc>
                <a:tc>
                  <a:txBody>
                    <a:bodyPr/>
                    <a:lstStyle/>
                    <a:p>
                      <a:pPr algn="just">
                        <a:lnSpc>
                          <a:spcPct val="100000"/>
                        </a:lnSpc>
                        <a:spcAft>
                          <a:spcPts val="0"/>
                        </a:spcAft>
                      </a:pPr>
                      <a:r>
                        <a:rPr lang="zh-TW" sz="1200" dirty="0"/>
                        <a:t>為提升聚落居住環境品質，申請開發基地內停車空間應以毎戶至少一個停車位。</a:t>
                      </a:r>
                    </a:p>
                  </a:txBody>
                  <a:tcPr marL="68580" marR="68580" marT="0" marB="0" anchor="ctr">
                    <a:solidFill>
                      <a:schemeClr val="accent4">
                        <a:lumMod val="20000"/>
                        <a:lumOff val="80000"/>
                      </a:schemeClr>
                    </a:solidFill>
                  </a:tcPr>
                </a:tc>
              </a:tr>
              <a:tr h="0">
                <a:tc>
                  <a:txBody>
                    <a:bodyPr/>
                    <a:lstStyle/>
                    <a:p>
                      <a:pPr algn="ctr"/>
                      <a:r>
                        <a:rPr lang="zh-TW" altLang="en-US" sz="1200" dirty="0" smtClean="0"/>
                        <a:t>十四</a:t>
                      </a:r>
                      <a:endParaRPr lang="zh-TW" altLang="en-US" sz="1200" dirty="0"/>
                    </a:p>
                  </a:txBody>
                  <a:tcPr marL="0" marR="0" marT="0" marB="0" anchor="ctr">
                    <a:solidFill>
                      <a:schemeClr val="bg1"/>
                    </a:solidFill>
                  </a:tcPr>
                </a:tc>
                <a:tc>
                  <a:txBody>
                    <a:bodyPr/>
                    <a:lstStyle/>
                    <a:p>
                      <a:pPr lvl="0"/>
                      <a:r>
                        <a:rPr lang="zh-TW" altLang="zh-TW" sz="1200" dirty="0" smtClean="0"/>
                        <a:t>基地排水：</a:t>
                      </a:r>
                    </a:p>
                    <a:p>
                      <a:pPr marL="288000" lvl="0" indent="-457200" algn="l" defTabSz="914400" rtl="0" eaLnBrk="1" latinLnBrk="0" hangingPunct="1"/>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一</a:t>
                      </a:r>
                      <a:r>
                        <a:rPr lang="en-US" altLang="zh-TW" sz="1200" kern="1200" dirty="0" smtClean="0">
                          <a:solidFill>
                            <a:schemeClr val="tx1"/>
                          </a:solidFill>
                          <a:latin typeface="+mn-lt"/>
                          <a:ea typeface="+mn-ea"/>
                          <a:cs typeface="+mn-cs"/>
                        </a:rPr>
                        <a:t>)</a:t>
                      </a:r>
                      <a:r>
                        <a:rPr lang="zh-TW" altLang="en-US" sz="1200" kern="1200" dirty="0" smtClean="0">
                          <a:solidFill>
                            <a:schemeClr val="tx1"/>
                          </a:solidFill>
                          <a:latin typeface="+mn-lt"/>
                          <a:ea typeface="+mn-ea"/>
                          <a:cs typeface="+mn-cs"/>
                        </a:rPr>
                        <a:t>基地排水應採雨水、污水分流排放方式，並接通至經主管機關認可之排水幹線、河川、公共水域或污水下水道。</a:t>
                      </a:r>
                    </a:p>
                    <a:p>
                      <a:pPr lvl="0"/>
                      <a:r>
                        <a:rPr lang="en-US" altLang="zh-TW" sz="1200" dirty="0" smtClean="0"/>
                        <a:t>(</a:t>
                      </a:r>
                      <a:r>
                        <a:rPr lang="zh-TW" altLang="en-US" sz="1200" dirty="0" smtClean="0"/>
                        <a:t>二</a:t>
                      </a:r>
                      <a:r>
                        <a:rPr lang="en-US" altLang="zh-TW" sz="1200" dirty="0" smtClean="0"/>
                        <a:t>)</a:t>
                      </a:r>
                      <a:r>
                        <a:rPr lang="zh-TW" altLang="en-US" sz="1200" dirty="0" smtClean="0"/>
                        <a:t>基地周遭已有公共污水下水道經過者，應自行舖設連接。</a:t>
                      </a:r>
                    </a:p>
                    <a:p>
                      <a:pPr lvl="0"/>
                      <a:r>
                        <a:rPr lang="en-US" altLang="zh-TW" sz="1200" dirty="0" smtClean="0"/>
                        <a:t>(</a:t>
                      </a:r>
                      <a:r>
                        <a:rPr lang="zh-TW" altLang="en-US" sz="1200" dirty="0" smtClean="0"/>
                        <a:t>三</a:t>
                      </a:r>
                      <a:r>
                        <a:rPr lang="en-US" altLang="zh-TW" sz="1200" dirty="0" smtClean="0"/>
                        <a:t>)</a:t>
                      </a:r>
                      <a:r>
                        <a:rPr lang="zh-TW" altLang="en-US" sz="1200" dirty="0" smtClean="0"/>
                        <a:t>基地排水設施應合理規劃設計，原則依實際情況並經審議許可設置之。</a:t>
                      </a:r>
                    </a:p>
                    <a:p>
                      <a:pPr lvl="0"/>
                      <a:r>
                        <a:rPr lang="en-US" altLang="zh-TW" sz="1200" dirty="0" smtClean="0"/>
                        <a:t>(</a:t>
                      </a:r>
                      <a:r>
                        <a:rPr lang="zh-TW" altLang="en-US" sz="1200" dirty="0" smtClean="0"/>
                        <a:t>四</a:t>
                      </a:r>
                      <a:r>
                        <a:rPr lang="en-US" altLang="zh-TW" sz="1200" dirty="0" smtClean="0"/>
                        <a:t>)</a:t>
                      </a:r>
                      <a:r>
                        <a:rPr lang="zh-TW" altLang="en-US" sz="1200" dirty="0" smtClean="0"/>
                        <a:t>基地排水設施倘留經公眾使用之空地，應以適當之暗溝或加蓋處理</a:t>
                      </a:r>
                      <a:r>
                        <a:rPr lang="zh-TW" altLang="zh-TW" sz="1200" dirty="0" smtClean="0"/>
                        <a:t>。</a:t>
                      </a:r>
                    </a:p>
                  </a:txBody>
                  <a:tcPr marL="0" marR="0" marT="0" marB="0" anchor="ctr">
                    <a:solidFill>
                      <a:schemeClr val="bg1"/>
                    </a:solidFill>
                  </a:tcPr>
                </a:tc>
                <a:tc>
                  <a:txBody>
                    <a:bodyPr/>
                    <a:lstStyle/>
                    <a:p>
                      <a:pPr algn="just">
                        <a:lnSpc>
                          <a:spcPct val="100000"/>
                        </a:lnSpc>
                        <a:spcAft>
                          <a:spcPts val="0"/>
                        </a:spcAft>
                      </a:pPr>
                      <a:r>
                        <a:rPr lang="zh-TW" sz="1200" dirty="0"/>
                        <a:t>為提升聚落居住環境品質，訂定基地排水相關規定。</a:t>
                      </a:r>
                    </a:p>
                  </a:txBody>
                  <a:tcPr marL="68580" marR="68580" marT="0" marB="0">
                    <a:solidFill>
                      <a:schemeClr val="bg1"/>
                    </a:solidFill>
                  </a:tcPr>
                </a:tc>
              </a:tr>
            </a:tbl>
          </a:graphicData>
        </a:graphic>
      </p:graphicFrame>
      <p:sp>
        <p:nvSpPr>
          <p:cNvPr id="4" name="投影片編號版面配置區 3"/>
          <p:cNvSpPr>
            <a:spLocks noGrp="1"/>
          </p:cNvSpPr>
          <p:nvPr>
            <p:ph type="sldNum" sz="quarter" idx="12"/>
          </p:nvPr>
        </p:nvSpPr>
        <p:spPr/>
        <p:txBody>
          <a:bodyPr/>
          <a:lstStyle/>
          <a:p>
            <a:fld id="{68EFFDF8-DB98-478C-83A9-5561949AAA15}" type="slidenum">
              <a:rPr lang="en-US" altLang="zh-TW" smtClean="0"/>
              <a:pPr/>
              <a:t>28</a:t>
            </a:fld>
            <a:endParaRPr lang="en-US" altLang="zh-TW" dirty="0"/>
          </a:p>
        </p:txBody>
      </p:sp>
      <p:sp>
        <p:nvSpPr>
          <p:cNvPr id="6" name="標題 2"/>
          <p:cNvSpPr txBox="1">
            <a:spLocks/>
          </p:cNvSpPr>
          <p:nvPr/>
        </p:nvSpPr>
        <p:spPr>
          <a:xfrm>
            <a:off x="151375" y="73435"/>
            <a:ext cx="8827161"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dirty="0" smtClean="0">
                <a:latin typeface="微軟正黑體" panose="020B0604030504040204" pitchFamily="34" charset="-120"/>
                <a:ea typeface="微軟正黑體" panose="020B0604030504040204" pitchFamily="34" charset="-120"/>
              </a:rPr>
              <a:t>一、</a:t>
            </a:r>
            <a:r>
              <a:rPr lang="zh-TW" altLang="en-US" sz="2400" dirty="0">
                <a:latin typeface="微軟正黑體" panose="020B0604030504040204" pitchFamily="34" charset="-120"/>
                <a:ea typeface="微軟正黑體" panose="020B0604030504040204" pitchFamily="34" charset="-120"/>
              </a:rPr>
              <a:t>金門國家公園第一類一般管制區外圍緩衝用地</a:t>
            </a:r>
          </a:p>
          <a:p>
            <a:r>
              <a:rPr lang="zh-TW" altLang="en-US" sz="2400" dirty="0" smtClean="0">
                <a:latin typeface="微軟正黑體" panose="020B0604030504040204" pitchFamily="34" charset="-120"/>
                <a:ea typeface="微軟正黑體" panose="020B0604030504040204" pitchFamily="34" charset="-120"/>
              </a:rPr>
              <a:t>　　整體</a:t>
            </a:r>
            <a:r>
              <a:rPr lang="zh-TW" altLang="en-US" sz="2400" dirty="0">
                <a:latin typeface="微軟正黑體" panose="020B0604030504040204" pitchFamily="34" charset="-120"/>
                <a:ea typeface="微軟正黑體" panose="020B0604030504040204" pitchFamily="34" charset="-120"/>
              </a:rPr>
              <a:t>開發許可審議</a:t>
            </a:r>
            <a:r>
              <a:rPr lang="zh-TW" altLang="en-US" sz="2400" dirty="0" smtClean="0">
                <a:latin typeface="微軟正黑體" panose="020B0604030504040204" pitchFamily="34" charset="-120"/>
                <a:ea typeface="微軟正黑體" panose="020B0604030504040204" pitchFamily="34" charset="-120"/>
              </a:rPr>
              <a:t>規範</a:t>
            </a:r>
            <a:r>
              <a:rPr lang="en-US" altLang="zh-TW" sz="2400" dirty="0" smtClean="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三</a:t>
            </a:r>
            <a:r>
              <a:rPr lang="en-US" altLang="zh-TW"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519890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68EFFDF8-DB98-478C-83A9-5561949AAA15}" type="slidenum">
              <a:rPr lang="en-US" altLang="zh-TW" smtClean="0"/>
              <a:pPr/>
              <a:t>29</a:t>
            </a:fld>
            <a:endParaRPr lang="en-US" altLang="zh-TW" dirty="0"/>
          </a:p>
        </p:txBody>
      </p:sp>
      <p:graphicFrame>
        <p:nvGraphicFramePr>
          <p:cNvPr id="3" name="表格 2"/>
          <p:cNvGraphicFramePr>
            <a:graphicFrameLocks noGrp="1"/>
          </p:cNvGraphicFramePr>
          <p:nvPr>
            <p:extLst>
              <p:ext uri="{D42A27DB-BD31-4B8C-83A1-F6EECF244321}">
                <p14:modId xmlns:p14="http://schemas.microsoft.com/office/powerpoint/2010/main" val="3583227474"/>
              </p:ext>
            </p:extLst>
          </p:nvPr>
        </p:nvGraphicFramePr>
        <p:xfrm>
          <a:off x="138493" y="1054438"/>
          <a:ext cx="8928000" cy="2743200"/>
        </p:xfrm>
        <a:graphic>
          <a:graphicData uri="http://schemas.openxmlformats.org/drawingml/2006/table">
            <a:tbl>
              <a:tblPr firstRow="1" bandRow="1">
                <a:tableStyleId>{5940675A-B579-460E-94D1-54222C63F5DA}</a:tableStyleId>
              </a:tblPr>
              <a:tblGrid>
                <a:gridCol w="360000"/>
                <a:gridCol w="5953107"/>
                <a:gridCol w="2614893"/>
              </a:tblGrid>
              <a:tr h="0">
                <a:tc>
                  <a:txBody>
                    <a:bodyPr/>
                    <a:lstStyle/>
                    <a:p>
                      <a:pPr algn="ctr"/>
                      <a:r>
                        <a:rPr lang="zh-TW" altLang="en-US" sz="1200" b="1" dirty="0" smtClean="0">
                          <a:solidFill>
                            <a:schemeClr val="bg1"/>
                          </a:solidFill>
                        </a:rPr>
                        <a:t>項次</a:t>
                      </a:r>
                      <a:endParaRPr lang="zh-TW" altLang="en-US" sz="1200" b="1" dirty="0">
                        <a:solidFill>
                          <a:schemeClr val="bg1"/>
                        </a:solidFill>
                      </a:endParaRPr>
                    </a:p>
                  </a:txBody>
                  <a:tcPr marL="0" marR="0" marT="0" marB="0" anchor="c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dirty="0" smtClean="0">
                          <a:solidFill>
                            <a:schemeClr val="bg1"/>
                          </a:solidFill>
                        </a:rPr>
                        <a:t>條　　　文</a:t>
                      </a:r>
                      <a:endParaRPr lang="zh-TW" altLang="en-US" sz="1200" b="1" dirty="0">
                        <a:solidFill>
                          <a:schemeClr val="bg1"/>
                        </a:solidFill>
                      </a:endParaRPr>
                    </a:p>
                  </a:txBody>
                  <a:tcPr marL="0" marR="0" marT="0" marB="0" anchor="ctr">
                    <a:solidFill>
                      <a:schemeClr val="accent5">
                        <a:lumMod val="5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1" dirty="0" smtClean="0">
                          <a:solidFill>
                            <a:schemeClr val="bg1"/>
                          </a:solidFill>
                        </a:rPr>
                        <a:t>說　　明</a:t>
                      </a:r>
                      <a:endParaRPr lang="zh-TW" altLang="en-US" sz="1200" b="1" dirty="0">
                        <a:solidFill>
                          <a:schemeClr val="bg1"/>
                        </a:solidFill>
                      </a:endParaRPr>
                    </a:p>
                  </a:txBody>
                  <a:tcPr marL="0" marR="0" marT="0" marB="0" anchor="ctr">
                    <a:solidFill>
                      <a:schemeClr val="accent5">
                        <a:lumMod val="50000"/>
                      </a:schemeClr>
                    </a:solidFill>
                  </a:tcPr>
                </a:tc>
              </a:tr>
              <a:tr h="0">
                <a:tc>
                  <a:txBody>
                    <a:bodyPr/>
                    <a:lstStyle/>
                    <a:p>
                      <a:pPr algn="ctr"/>
                      <a:r>
                        <a:rPr lang="zh-TW" altLang="en-US" sz="1200" dirty="0" smtClean="0"/>
                        <a:t>十五</a:t>
                      </a:r>
                      <a:endParaRPr lang="zh-TW" altLang="en-US" sz="1200" dirty="0"/>
                    </a:p>
                  </a:txBody>
                  <a:tcPr marL="0" marR="0" marT="0" marB="0" anchor="ctr">
                    <a:solidFill>
                      <a:schemeClr val="bg1"/>
                    </a:solidFill>
                  </a:tcPr>
                </a:tc>
                <a:tc>
                  <a:txBody>
                    <a:bodyPr/>
                    <a:lstStyle/>
                    <a:p>
                      <a:pPr lvl="0"/>
                      <a:r>
                        <a:rPr lang="zh-TW" altLang="en-US" sz="1200" dirty="0" smtClean="0"/>
                        <a:t>為維護傳統聚落之整體風貌，整體開發基地之建築設計應於審議開發許可後，始得申請建築</a:t>
                      </a:r>
                      <a:r>
                        <a:rPr lang="zh-TW" altLang="zh-TW" sz="1200" dirty="0" smtClean="0"/>
                        <a:t>：</a:t>
                      </a:r>
                    </a:p>
                    <a:p>
                      <a:pPr marL="288000" lvl="0" indent="-457200"/>
                      <a:r>
                        <a:rPr lang="en-US" altLang="zh-TW" sz="1200" dirty="0" smtClean="0"/>
                        <a:t>(</a:t>
                      </a:r>
                      <a:r>
                        <a:rPr lang="zh-TW" altLang="en-US" sz="1200" dirty="0" smtClean="0"/>
                        <a:t>一</a:t>
                      </a:r>
                      <a:r>
                        <a:rPr lang="en-US" altLang="zh-TW" sz="1200" dirty="0" smtClean="0"/>
                        <a:t>)</a:t>
                      </a:r>
                      <a:r>
                        <a:rPr lang="zh-TW" altLang="en-US" sz="1200" dirty="0" smtClean="0"/>
                        <a:t>建築屋頂應以融合傳統建築語彙方式處理，建築物之外觀色彩應與傳統聚落景觀調和為原刖，外牆應採用配合當地景觀之材質</a:t>
                      </a:r>
                      <a:r>
                        <a:rPr lang="zh-TW" altLang="zh-TW" sz="1200" dirty="0" smtClean="0"/>
                        <a:t>。</a:t>
                      </a:r>
                    </a:p>
                    <a:p>
                      <a:pPr marL="288000" lvl="0" indent="-457200"/>
                      <a:r>
                        <a:rPr lang="en-US" altLang="zh-TW" sz="1200" dirty="0" smtClean="0"/>
                        <a:t>(</a:t>
                      </a:r>
                      <a:r>
                        <a:rPr lang="zh-TW" altLang="en-US" sz="1200" dirty="0" smtClean="0"/>
                        <a:t>二</a:t>
                      </a:r>
                      <a:r>
                        <a:rPr lang="en-US" altLang="zh-TW" sz="1200" dirty="0" smtClean="0"/>
                        <a:t>)</a:t>
                      </a:r>
                      <a:r>
                        <a:rPr lang="zh-TW" altLang="en-US" sz="1200" dirty="0" smtClean="0"/>
                        <a:t>建築基地應留設適當之前後院，但經審議委員會決議者，不在此限</a:t>
                      </a:r>
                      <a:r>
                        <a:rPr lang="zh-TW" altLang="zh-TW" sz="1200" dirty="0" smtClean="0"/>
                        <a:t>。</a:t>
                      </a:r>
                    </a:p>
                  </a:txBody>
                  <a:tcPr marL="0" marR="0" marT="0" marB="0" anchor="ctr">
                    <a:solidFill>
                      <a:schemeClr val="bg1"/>
                    </a:solidFill>
                  </a:tcPr>
                </a:tc>
                <a:tc>
                  <a:txBody>
                    <a:bodyPr/>
                    <a:lstStyle/>
                    <a:p>
                      <a:pPr algn="just">
                        <a:lnSpc>
                          <a:spcPct val="100000"/>
                        </a:lnSpc>
                        <a:spcAft>
                          <a:spcPts val="0"/>
                        </a:spcAft>
                      </a:pPr>
                      <a:r>
                        <a:rPr lang="zh-TW" sz="1200" dirty="0"/>
                        <a:t>為維護傳統聚落之整體風貌，整體開發基地之建築設計應於審議開發許可後，始得申請建築。</a:t>
                      </a:r>
                    </a:p>
                  </a:txBody>
                  <a:tcPr marL="68580" marR="68580" marT="0" marB="0">
                    <a:solidFill>
                      <a:schemeClr val="bg1"/>
                    </a:solidFill>
                  </a:tcPr>
                </a:tc>
              </a:tr>
              <a:tr h="0">
                <a:tc>
                  <a:txBody>
                    <a:bodyPr/>
                    <a:lstStyle/>
                    <a:p>
                      <a:pPr algn="ctr"/>
                      <a:r>
                        <a:rPr lang="zh-TW" altLang="en-US" sz="1200" dirty="0" smtClean="0"/>
                        <a:t>十六</a:t>
                      </a:r>
                      <a:endParaRPr lang="zh-TW" altLang="en-US" sz="1200" dirty="0"/>
                    </a:p>
                  </a:txBody>
                  <a:tcPr marL="0" marR="0" marT="0" marB="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公用設備管線應予以地下化為原則，若其設施暴露於地面以上者，應於以美化及考慮其安全性。</a:t>
                      </a:r>
                      <a:endParaRPr lang="zh-TW" altLang="zh-TW" sz="1200" dirty="0" smtClean="0"/>
                    </a:p>
                  </a:txBody>
                  <a:tcPr marL="0" marR="0" marT="0" marB="0" anchor="ctr">
                    <a:solidFill>
                      <a:schemeClr val="accent4">
                        <a:lumMod val="20000"/>
                        <a:lumOff val="80000"/>
                      </a:schemeClr>
                    </a:solidFill>
                  </a:tcPr>
                </a:tc>
                <a:tc>
                  <a:txBody>
                    <a:bodyPr/>
                    <a:lstStyle/>
                    <a:p>
                      <a:pPr algn="just">
                        <a:lnSpc>
                          <a:spcPct val="100000"/>
                        </a:lnSpc>
                        <a:spcAft>
                          <a:spcPts val="0"/>
                        </a:spcAft>
                      </a:pPr>
                      <a:r>
                        <a:rPr lang="zh-TW" sz="1200" dirty="0"/>
                        <a:t>為考量整體景觀，應將公用管線地下化，無法地下化之設施則應予以美化。</a:t>
                      </a:r>
                    </a:p>
                  </a:txBody>
                  <a:tcPr marL="68580" marR="68580" marT="0" marB="0" anchor="ctr">
                    <a:solidFill>
                      <a:schemeClr val="accent4">
                        <a:lumMod val="20000"/>
                        <a:lumOff val="80000"/>
                      </a:schemeClr>
                    </a:solidFill>
                  </a:tcPr>
                </a:tc>
              </a:tr>
              <a:tr h="0">
                <a:tc>
                  <a:txBody>
                    <a:bodyPr/>
                    <a:lstStyle/>
                    <a:p>
                      <a:pPr algn="ctr"/>
                      <a:r>
                        <a:rPr lang="zh-TW" altLang="en-US" sz="1200" dirty="0" smtClean="0"/>
                        <a:t>肆</a:t>
                      </a:r>
                      <a:endParaRPr lang="zh-TW" altLang="en-US" sz="1200" dirty="0"/>
                    </a:p>
                  </a:txBody>
                  <a:tcPr marL="0" marR="0" marT="0" marB="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dirty="0" smtClean="0"/>
                        <a:t>附則</a:t>
                      </a:r>
                    </a:p>
                  </a:txBody>
                  <a:tcPr marL="0" marR="0" marT="0" marB="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200" dirty="0" smtClean="0"/>
                    </a:p>
                  </a:txBody>
                  <a:tcPr marL="0" marR="0" marT="0" marB="0" anchor="ctr">
                    <a:solidFill>
                      <a:schemeClr val="bg1"/>
                    </a:solidFill>
                  </a:tcPr>
                </a:tc>
              </a:tr>
              <a:tr h="0">
                <a:tc>
                  <a:txBody>
                    <a:bodyPr/>
                    <a:lstStyle/>
                    <a:p>
                      <a:pPr algn="ctr"/>
                      <a:r>
                        <a:rPr lang="zh-TW" altLang="en-US" sz="1200" dirty="0" smtClean="0"/>
                        <a:t>十七</a:t>
                      </a:r>
                      <a:endParaRPr lang="zh-TW" altLang="en-US" sz="1200" dirty="0"/>
                    </a:p>
                  </a:txBody>
                  <a:tcPr marL="0" marR="0" marT="0" marB="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dirty="0" smtClean="0"/>
                        <a:t>本審議規範未盡之事宜，悉依相關規定辦理。</a:t>
                      </a:r>
                    </a:p>
                  </a:txBody>
                  <a:tcPr marL="0" marR="0" marT="0" marB="0" anchor="ctr">
                    <a:solidFill>
                      <a:schemeClr val="accent4">
                        <a:lumMod val="20000"/>
                        <a:lumOff val="80000"/>
                      </a:schemeClr>
                    </a:solidFill>
                  </a:tcPr>
                </a:tc>
                <a:tc>
                  <a:txBody>
                    <a:bodyPr/>
                    <a:lstStyle/>
                    <a:p>
                      <a:pPr algn="just">
                        <a:lnSpc>
                          <a:spcPct val="100000"/>
                        </a:lnSpc>
                        <a:spcAft>
                          <a:spcPts val="0"/>
                        </a:spcAft>
                      </a:pPr>
                      <a:r>
                        <a:rPr lang="zh-TW" sz="1200" dirty="0"/>
                        <a:t>本規範未能詳盡規定事項，以相關規定辦理。</a:t>
                      </a:r>
                    </a:p>
                  </a:txBody>
                  <a:tcPr marL="68580" marR="68580" marT="0" marB="0" anchor="ctr">
                    <a:solidFill>
                      <a:schemeClr val="accent4">
                        <a:lumMod val="20000"/>
                        <a:lumOff val="80000"/>
                      </a:schemeClr>
                    </a:solidFill>
                  </a:tcPr>
                </a:tc>
              </a:tr>
              <a:tr h="0">
                <a:tc>
                  <a:txBody>
                    <a:bodyPr/>
                    <a:lstStyle/>
                    <a:p>
                      <a:pPr algn="ctr"/>
                      <a:r>
                        <a:rPr lang="zh-TW" altLang="en-US" sz="1200" dirty="0" smtClean="0"/>
                        <a:t>十八</a:t>
                      </a:r>
                      <a:endParaRPr lang="zh-TW" altLang="en-US" sz="1200" dirty="0"/>
                    </a:p>
                  </a:txBody>
                  <a:tcPr marL="0" marR="0" marT="0" marB="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dirty="0" smtClean="0"/>
                        <a:t>本審議規範為整體開發許可審查作業之指導原則，若有未盡事宜，仍以審議委員會之決議為準。</a:t>
                      </a:r>
                    </a:p>
                  </a:txBody>
                  <a:tcPr marL="0" marR="0" marT="0" marB="0" anchor="ctr">
                    <a:solidFill>
                      <a:schemeClr val="bg1"/>
                    </a:solidFill>
                  </a:tcPr>
                </a:tc>
                <a:tc>
                  <a:txBody>
                    <a:bodyPr/>
                    <a:lstStyle/>
                    <a:p>
                      <a:pPr algn="just">
                        <a:lnSpc>
                          <a:spcPct val="100000"/>
                        </a:lnSpc>
                        <a:spcAft>
                          <a:spcPts val="0"/>
                        </a:spcAft>
                      </a:pPr>
                      <a:r>
                        <a:rPr lang="zh-TW" sz="1200" dirty="0"/>
                        <a:t>本規範未能詳盡規定事項，以審議委員會之決議為準。</a:t>
                      </a:r>
                    </a:p>
                  </a:txBody>
                  <a:tcPr marL="68580" marR="68580" marT="0" marB="0">
                    <a:solidFill>
                      <a:schemeClr val="bg1"/>
                    </a:solidFill>
                  </a:tcPr>
                </a:tc>
              </a:tr>
              <a:tr h="0">
                <a:tc>
                  <a:txBody>
                    <a:bodyPr/>
                    <a:lstStyle/>
                    <a:p>
                      <a:pPr algn="ctr"/>
                      <a:r>
                        <a:rPr lang="zh-TW" altLang="en-US" sz="1200" dirty="0" smtClean="0"/>
                        <a:t>十九</a:t>
                      </a:r>
                      <a:endParaRPr lang="zh-TW" altLang="en-US" sz="1200" dirty="0"/>
                    </a:p>
                  </a:txBody>
                  <a:tcPr marL="0" marR="0" marT="0" marB="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dirty="0" smtClean="0"/>
                        <a:t>本審議規範自發佈實施日起生效。</a:t>
                      </a:r>
                    </a:p>
                  </a:txBody>
                  <a:tcPr marL="0" marR="0" marT="0" marB="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200" dirty="0" smtClean="0"/>
                    </a:p>
                  </a:txBody>
                  <a:tcPr marL="0" marR="0" marT="0" marB="0" anchor="ctr">
                    <a:solidFill>
                      <a:schemeClr val="accent4">
                        <a:lumMod val="20000"/>
                        <a:lumOff val="80000"/>
                      </a:schemeClr>
                    </a:solidFill>
                  </a:tcPr>
                </a:tc>
              </a:tr>
              <a:tr h="0">
                <a:tc>
                  <a:txBody>
                    <a:bodyPr/>
                    <a:lstStyle/>
                    <a:p>
                      <a:pPr algn="ctr"/>
                      <a:r>
                        <a:rPr lang="zh-TW" altLang="en-US" sz="1200" dirty="0" smtClean="0"/>
                        <a:t>伍</a:t>
                      </a:r>
                      <a:endParaRPr lang="zh-TW" altLang="en-US" sz="1200" dirty="0"/>
                    </a:p>
                  </a:txBody>
                  <a:tcPr marL="0" marR="0" marT="0" marB="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smtClean="0"/>
                        <a:t>開發許可審議流程圖</a:t>
                      </a:r>
                      <a:endParaRPr lang="zh-TW" altLang="zh-TW" sz="1200" dirty="0" smtClean="0"/>
                    </a:p>
                  </a:txBody>
                  <a:tcPr marL="0" marR="0" marT="0" marB="0"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zh-TW" sz="1200" dirty="0" smtClean="0"/>
                    </a:p>
                  </a:txBody>
                  <a:tcPr marL="0" marR="0" marT="0" marB="0" anchor="ctr">
                    <a:solidFill>
                      <a:schemeClr val="bg1"/>
                    </a:solidFill>
                  </a:tcPr>
                </a:tc>
              </a:tr>
            </a:tbl>
          </a:graphicData>
        </a:graphic>
      </p:graphicFrame>
      <p:sp>
        <p:nvSpPr>
          <p:cNvPr id="4" name="標題 2"/>
          <p:cNvSpPr txBox="1">
            <a:spLocks/>
          </p:cNvSpPr>
          <p:nvPr/>
        </p:nvSpPr>
        <p:spPr>
          <a:xfrm>
            <a:off x="151375" y="73435"/>
            <a:ext cx="8827161"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dirty="0" smtClean="0">
                <a:latin typeface="微軟正黑體" panose="020B0604030504040204" pitchFamily="34" charset="-120"/>
                <a:ea typeface="微軟正黑體" panose="020B0604030504040204" pitchFamily="34" charset="-120"/>
              </a:rPr>
              <a:t>一、</a:t>
            </a:r>
            <a:r>
              <a:rPr lang="zh-TW" altLang="en-US" sz="2400" dirty="0">
                <a:latin typeface="微軟正黑體" panose="020B0604030504040204" pitchFamily="34" charset="-120"/>
                <a:ea typeface="微軟正黑體" panose="020B0604030504040204" pitchFamily="34" charset="-120"/>
              </a:rPr>
              <a:t>金門國家公園第一類一般管制區外圍緩衝用地</a:t>
            </a:r>
          </a:p>
          <a:p>
            <a:r>
              <a:rPr lang="zh-TW" altLang="en-US" sz="2400" dirty="0" smtClean="0">
                <a:latin typeface="微軟正黑體" panose="020B0604030504040204" pitchFamily="34" charset="-120"/>
                <a:ea typeface="微軟正黑體" panose="020B0604030504040204" pitchFamily="34" charset="-120"/>
              </a:rPr>
              <a:t>　　整體</a:t>
            </a:r>
            <a:r>
              <a:rPr lang="zh-TW" altLang="en-US" sz="2400" dirty="0">
                <a:latin typeface="微軟正黑體" panose="020B0604030504040204" pitchFamily="34" charset="-120"/>
                <a:ea typeface="微軟正黑體" panose="020B0604030504040204" pitchFamily="34" charset="-120"/>
              </a:rPr>
              <a:t>開發許可審議</a:t>
            </a:r>
            <a:r>
              <a:rPr lang="zh-TW" altLang="en-US" sz="2400" dirty="0" smtClean="0">
                <a:latin typeface="微軟正黑體" panose="020B0604030504040204" pitchFamily="34" charset="-120"/>
                <a:ea typeface="微軟正黑體" panose="020B0604030504040204" pitchFamily="34" charset="-120"/>
              </a:rPr>
              <a:t>規範</a:t>
            </a:r>
            <a:r>
              <a:rPr lang="en-US" altLang="zh-TW" sz="2400" dirty="0" smtClean="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四</a:t>
            </a:r>
            <a:r>
              <a:rPr lang="en-US" altLang="zh-TW"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596623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txBox="1">
            <a:spLocks/>
          </p:cNvSpPr>
          <p:nvPr/>
        </p:nvSpPr>
        <p:spPr>
          <a:xfrm>
            <a:off x="151376" y="73435"/>
            <a:ext cx="7886700"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smtClean="0">
                <a:latin typeface="微軟正黑體" panose="020B0604030504040204" pitchFamily="34" charset="-120"/>
                <a:ea typeface="微軟正黑體" panose="020B0604030504040204" pitchFamily="34" charset="-120"/>
              </a:rPr>
              <a:t>細部計畫範圍與面積</a:t>
            </a:r>
            <a:endParaRPr lang="zh-TW" altLang="en-US" dirty="0">
              <a:latin typeface="微軟正黑體" panose="020B0604030504040204" pitchFamily="34" charset="-120"/>
              <a:ea typeface="微軟正黑體" panose="020B0604030504040204" pitchFamily="34" charset="-120"/>
            </a:endParaRPr>
          </a:p>
        </p:txBody>
      </p:sp>
      <p:pic>
        <p:nvPicPr>
          <p:cNvPr id="4" name="圖片 3"/>
          <p:cNvPicPr/>
          <p:nvPr/>
        </p:nvPicPr>
        <p:blipFill rotWithShape="1">
          <a:blip r:embed="rId2" cstate="print"/>
          <a:srcRect t="6579"/>
          <a:stretch/>
        </p:blipFill>
        <p:spPr bwMode="auto">
          <a:xfrm>
            <a:off x="375015" y="1075267"/>
            <a:ext cx="8520156" cy="5334910"/>
          </a:xfrm>
          <a:prstGeom prst="rect">
            <a:avLst/>
          </a:prstGeom>
          <a:noFill/>
          <a:ln>
            <a:noFill/>
          </a:ln>
          <a:extLst>
            <a:ext uri="{53640926-AAD7-44D8-BBD7-CCE9431645EC}">
              <a14:shadowObscured xmlns:a14="http://schemas.microsoft.com/office/drawing/2010/main"/>
            </a:ext>
          </a:extLst>
        </p:spPr>
      </p:pic>
      <p:sp>
        <p:nvSpPr>
          <p:cNvPr id="6" name="矩形 5"/>
          <p:cNvSpPr/>
          <p:nvPr/>
        </p:nvSpPr>
        <p:spPr>
          <a:xfrm>
            <a:off x="248015" y="1075267"/>
            <a:ext cx="1792452" cy="1176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aphicFrame>
        <p:nvGraphicFramePr>
          <p:cNvPr id="7" name="表格 6"/>
          <p:cNvGraphicFramePr>
            <a:graphicFrameLocks noGrp="1"/>
          </p:cNvGraphicFramePr>
          <p:nvPr>
            <p:extLst>
              <p:ext uri="{D42A27DB-BD31-4B8C-83A1-F6EECF244321}">
                <p14:modId xmlns:p14="http://schemas.microsoft.com/office/powerpoint/2010/main" val="2790390688"/>
              </p:ext>
            </p:extLst>
          </p:nvPr>
        </p:nvGraphicFramePr>
        <p:xfrm>
          <a:off x="151376" y="1075267"/>
          <a:ext cx="2484000" cy="1920240"/>
        </p:xfrm>
        <a:graphic>
          <a:graphicData uri="http://schemas.openxmlformats.org/drawingml/2006/table">
            <a:tbl>
              <a:tblPr firstRow="1" bandRow="1">
                <a:tableStyleId>{5940675A-B579-460E-94D1-54222C63F5DA}</a:tableStyleId>
              </a:tblPr>
              <a:tblGrid>
                <a:gridCol w="864000"/>
                <a:gridCol w="504000"/>
                <a:gridCol w="576000"/>
                <a:gridCol w="540000"/>
              </a:tblGrid>
              <a:tr h="252000">
                <a:tc>
                  <a:txBody>
                    <a:bodyPr/>
                    <a:lstStyle/>
                    <a:p>
                      <a:pPr algn="ctr"/>
                      <a:r>
                        <a:rPr lang="zh-TW" altLang="en-US" sz="1200" b="1" dirty="0" smtClean="0">
                          <a:solidFill>
                            <a:schemeClr val="bg1"/>
                          </a:solidFill>
                        </a:rPr>
                        <a:t>聚落</a:t>
                      </a:r>
                      <a:endParaRPr lang="zh-TW" altLang="en-US" sz="1200" b="1" dirty="0">
                        <a:solidFill>
                          <a:schemeClr val="bg1"/>
                        </a:solidFill>
                      </a:endParaRPr>
                    </a:p>
                  </a:txBody>
                  <a:tcPr marL="45720" marR="45720">
                    <a:solidFill>
                      <a:schemeClr val="accent5">
                        <a:lumMod val="75000"/>
                      </a:schemeClr>
                    </a:solidFill>
                  </a:tcPr>
                </a:tc>
                <a:tc>
                  <a:txBody>
                    <a:bodyPr/>
                    <a:lstStyle/>
                    <a:p>
                      <a:pPr algn="ctr"/>
                      <a:r>
                        <a:rPr lang="zh-TW" altLang="en-US" sz="1200" b="1" dirty="0" smtClean="0">
                          <a:solidFill>
                            <a:schemeClr val="bg1"/>
                          </a:solidFill>
                        </a:rPr>
                        <a:t>面積</a:t>
                      </a:r>
                      <a:endParaRPr lang="zh-TW" altLang="en-US" sz="1200" b="1" dirty="0">
                        <a:solidFill>
                          <a:schemeClr val="bg1"/>
                        </a:solidFill>
                      </a:endParaRPr>
                    </a:p>
                  </a:txBody>
                  <a:tcPr marL="45720" marR="45720">
                    <a:lnR w="38100" cap="flat" cmpd="sng" algn="ctr">
                      <a:solidFill>
                        <a:schemeClr val="tx1"/>
                      </a:solidFill>
                      <a:prstDash val="solid"/>
                      <a:round/>
                      <a:headEnd type="none" w="med" len="med"/>
                      <a:tailEnd type="none" w="med" len="med"/>
                    </a:lnR>
                    <a:solidFill>
                      <a:schemeClr val="accent5">
                        <a:lumMod val="75000"/>
                      </a:schemeClr>
                    </a:solidFill>
                  </a:tcPr>
                </a:tc>
                <a:tc>
                  <a:txBody>
                    <a:bodyPr/>
                    <a:lstStyle/>
                    <a:p>
                      <a:pPr algn="ctr"/>
                      <a:r>
                        <a:rPr lang="zh-TW" altLang="en-US" sz="1200" b="1" dirty="0" smtClean="0">
                          <a:solidFill>
                            <a:schemeClr val="bg1"/>
                          </a:solidFill>
                        </a:rPr>
                        <a:t>聚落</a:t>
                      </a:r>
                      <a:endParaRPr lang="zh-TW" altLang="en-US" sz="1200" b="1" dirty="0">
                        <a:solidFill>
                          <a:schemeClr val="bg1"/>
                        </a:solidFill>
                      </a:endParaRPr>
                    </a:p>
                  </a:txBody>
                  <a:tcPr marL="45720" marR="45720">
                    <a:lnL w="38100" cap="flat" cmpd="sng" algn="ctr">
                      <a:solidFill>
                        <a:schemeClr val="tx1"/>
                      </a:solidFill>
                      <a:prstDash val="solid"/>
                      <a:round/>
                      <a:headEnd type="none" w="med" len="med"/>
                      <a:tailEnd type="none" w="med" len="med"/>
                    </a:lnL>
                    <a:solidFill>
                      <a:schemeClr val="accent5">
                        <a:lumMod val="75000"/>
                      </a:schemeClr>
                    </a:solidFill>
                  </a:tcPr>
                </a:tc>
                <a:tc>
                  <a:txBody>
                    <a:bodyPr/>
                    <a:lstStyle/>
                    <a:p>
                      <a:pPr algn="ctr"/>
                      <a:r>
                        <a:rPr lang="zh-TW" altLang="en-US" sz="1200" b="1" dirty="0" smtClean="0">
                          <a:solidFill>
                            <a:schemeClr val="bg1"/>
                          </a:solidFill>
                        </a:rPr>
                        <a:t>面積</a:t>
                      </a:r>
                      <a:endParaRPr lang="zh-TW" altLang="en-US" sz="1200" b="1" dirty="0">
                        <a:solidFill>
                          <a:schemeClr val="bg1"/>
                        </a:solidFill>
                      </a:endParaRPr>
                    </a:p>
                  </a:txBody>
                  <a:tcPr marL="45720" marR="45720">
                    <a:solidFill>
                      <a:schemeClr val="accent5">
                        <a:lumMod val="75000"/>
                      </a:schemeClr>
                    </a:solidFill>
                  </a:tcPr>
                </a:tc>
              </a:tr>
              <a:tr h="266997">
                <a:tc>
                  <a:txBody>
                    <a:bodyPr/>
                    <a:lstStyle/>
                    <a:p>
                      <a:pPr algn="ctr"/>
                      <a:r>
                        <a:rPr lang="zh-TW" altLang="zh-TW" sz="1200" dirty="0" smtClean="0">
                          <a:latin typeface="Times New Roman" panose="02020603050405020304" pitchFamily="18" charset="0"/>
                          <a:ea typeface="微軟正黑體" panose="020B0604030504040204" pitchFamily="34" charset="-120"/>
                          <a:cs typeface="Times New Roman" panose="02020603050405020304" pitchFamily="18" charset="0"/>
                        </a:rPr>
                        <a:t>瓊林</a:t>
                      </a:r>
                      <a:endParaRPr lang="zh-TW" altLang="en-US" sz="1200" dirty="0"/>
                    </a:p>
                  </a:txBody>
                  <a:tcPr marL="45720" marR="45720" anchor="ctr"/>
                </a:tc>
                <a:tc>
                  <a:txBody>
                    <a:bodyPr/>
                    <a:lstStyle/>
                    <a:p>
                      <a:pPr algn="r"/>
                      <a:r>
                        <a:rPr lang="en-US" altLang="zh-TW" sz="1200" dirty="0" smtClean="0">
                          <a:latin typeface="Times New Roman" panose="02020603050405020304" pitchFamily="18" charset="0"/>
                          <a:ea typeface="微軟正黑體" panose="020B0604030504040204" pitchFamily="34" charset="-120"/>
                        </a:rPr>
                        <a:t>41.24</a:t>
                      </a:r>
                      <a:endParaRPr lang="zh-TW" altLang="en-US" sz="1200" dirty="0"/>
                    </a:p>
                  </a:txBody>
                  <a:tcPr marL="45720" marR="45720">
                    <a:lnR w="38100" cap="flat" cmpd="sng" algn="ctr">
                      <a:solidFill>
                        <a:schemeClr val="tx1"/>
                      </a:solidFill>
                      <a:prstDash val="solid"/>
                      <a:round/>
                      <a:headEnd type="none" w="med" len="med"/>
                      <a:tailEnd type="none" w="med" len="med"/>
                    </a:lnR>
                  </a:tcPr>
                </a:tc>
                <a:tc>
                  <a:txBody>
                    <a:bodyPr/>
                    <a:lstStyle/>
                    <a:p>
                      <a:pPr algn="ctr"/>
                      <a:r>
                        <a:rPr lang="zh-TW" altLang="zh-TW" sz="1200" dirty="0" smtClean="0">
                          <a:latin typeface="Times New Roman" panose="02020603050405020304" pitchFamily="18" charset="0"/>
                          <a:ea typeface="微軟正黑體" panose="020B0604030504040204" pitchFamily="34" charset="-120"/>
                          <a:cs typeface="Times New Roman" panose="02020603050405020304" pitchFamily="18" charset="0"/>
                        </a:rPr>
                        <a:t>北山</a:t>
                      </a:r>
                      <a:endParaRPr lang="zh-TW" altLang="en-US" sz="1200" dirty="0"/>
                    </a:p>
                  </a:txBody>
                  <a:tcPr marL="45720" marR="45720" anchor="ctr">
                    <a:lnL w="38100" cap="flat" cmpd="sng" algn="ctr">
                      <a:solidFill>
                        <a:schemeClr val="tx1"/>
                      </a:solidFill>
                      <a:prstDash val="solid"/>
                      <a:round/>
                      <a:headEnd type="none" w="med" len="med"/>
                      <a:tailEnd type="none" w="med" len="med"/>
                    </a:lnL>
                  </a:tcPr>
                </a:tc>
                <a:tc>
                  <a:txBody>
                    <a:bodyPr/>
                    <a:lstStyle/>
                    <a:p>
                      <a:pPr algn="r"/>
                      <a:r>
                        <a:rPr lang="en-US" altLang="zh-TW" sz="1200" dirty="0" smtClean="0">
                          <a:latin typeface="Times New Roman" panose="02020603050405020304" pitchFamily="18" charset="0"/>
                          <a:ea typeface="微軟正黑體" panose="020B0604030504040204" pitchFamily="34" charset="-120"/>
                        </a:rPr>
                        <a:t>27.40</a:t>
                      </a:r>
                      <a:endParaRPr lang="zh-TW" altLang="en-US" sz="1200" dirty="0"/>
                    </a:p>
                  </a:txBody>
                  <a:tcPr marL="45720" marR="45720" anchor="ctr"/>
                </a:tc>
              </a:tr>
              <a:tr h="266997">
                <a:tc>
                  <a:txBody>
                    <a:bodyPr/>
                    <a:lstStyle/>
                    <a:p>
                      <a:pPr algn="ctr"/>
                      <a:r>
                        <a:rPr lang="zh-TW" altLang="zh-TW" sz="1200" dirty="0" smtClean="0">
                          <a:latin typeface="Times New Roman" panose="02020603050405020304" pitchFamily="18" charset="0"/>
                          <a:ea typeface="微軟正黑體" panose="020B0604030504040204" pitchFamily="34" charset="-120"/>
                          <a:cs typeface="Times New Roman" panose="02020603050405020304" pitchFamily="18" charset="0"/>
                        </a:rPr>
                        <a:t>小徑</a:t>
                      </a:r>
                      <a:endParaRPr lang="zh-TW" altLang="en-US" sz="1200" dirty="0"/>
                    </a:p>
                  </a:txBody>
                  <a:tcPr marL="45720" marR="45720" anchor="ctr">
                    <a:solidFill>
                      <a:schemeClr val="accent4">
                        <a:lumMod val="20000"/>
                        <a:lumOff val="80000"/>
                      </a:schemeClr>
                    </a:solidFill>
                  </a:tcPr>
                </a:tc>
                <a:tc>
                  <a:txBody>
                    <a:bodyPr/>
                    <a:lstStyle/>
                    <a:p>
                      <a:pPr algn="r"/>
                      <a:r>
                        <a:rPr lang="en-US" altLang="zh-TW" sz="1200" dirty="0" smtClean="0">
                          <a:latin typeface="Times New Roman" panose="02020603050405020304" pitchFamily="18" charset="0"/>
                          <a:ea typeface="微軟正黑體" panose="020B0604030504040204" pitchFamily="34" charset="-120"/>
                        </a:rPr>
                        <a:t>8.83</a:t>
                      </a:r>
                      <a:endParaRPr lang="zh-TW" altLang="en-US" sz="1200" dirty="0"/>
                    </a:p>
                  </a:txBody>
                  <a:tcPr marL="45720" marR="45720">
                    <a:lnR w="381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algn="ctr"/>
                      <a:r>
                        <a:rPr lang="zh-TW" altLang="zh-TW" sz="1200" dirty="0" smtClean="0">
                          <a:latin typeface="Times New Roman" panose="02020603050405020304" pitchFamily="18" charset="0"/>
                          <a:ea typeface="微軟正黑體" panose="020B0604030504040204" pitchFamily="34" charset="-120"/>
                          <a:cs typeface="Times New Roman" panose="02020603050405020304" pitchFamily="18" charset="0"/>
                        </a:rPr>
                        <a:t>南山</a:t>
                      </a:r>
                      <a:endParaRPr lang="zh-TW" altLang="en-US" sz="1200" dirty="0"/>
                    </a:p>
                  </a:txBody>
                  <a:tcPr marL="45720" marR="45720" anchor="ctr">
                    <a:lnL w="381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algn="r"/>
                      <a:r>
                        <a:rPr lang="en-US" altLang="zh-TW" sz="1200" dirty="0" smtClean="0">
                          <a:latin typeface="Times New Roman" panose="02020603050405020304" pitchFamily="18" charset="0"/>
                          <a:ea typeface="微軟正黑體" panose="020B0604030504040204" pitchFamily="34" charset="-120"/>
                        </a:rPr>
                        <a:t>16.95</a:t>
                      </a:r>
                      <a:endParaRPr lang="zh-TW" altLang="en-US" sz="1200" dirty="0"/>
                    </a:p>
                  </a:txBody>
                  <a:tcPr marL="45720" marR="45720" anchor="ctr">
                    <a:solidFill>
                      <a:schemeClr val="accent4">
                        <a:lumMod val="20000"/>
                        <a:lumOff val="80000"/>
                      </a:schemeClr>
                    </a:solidFill>
                  </a:tcPr>
                </a:tc>
              </a:tr>
              <a:tr h="266997">
                <a:tc>
                  <a:txBody>
                    <a:bodyPr/>
                    <a:lstStyle/>
                    <a:p>
                      <a:pPr algn="ctr"/>
                      <a:r>
                        <a:rPr lang="zh-TW" altLang="zh-TW" sz="1200" dirty="0" smtClean="0">
                          <a:latin typeface="Times New Roman" panose="02020603050405020304" pitchFamily="18" charset="0"/>
                          <a:ea typeface="微軟正黑體" panose="020B0604030504040204" pitchFamily="34" charset="-120"/>
                          <a:cs typeface="Times New Roman" panose="02020603050405020304" pitchFamily="18" charset="0"/>
                        </a:rPr>
                        <a:t>埕下</a:t>
                      </a:r>
                      <a:endParaRPr lang="zh-TW" altLang="en-US" sz="1200" dirty="0"/>
                    </a:p>
                  </a:txBody>
                  <a:tcPr marL="45720" marR="45720" anchor="ctr"/>
                </a:tc>
                <a:tc>
                  <a:txBody>
                    <a:bodyPr/>
                    <a:lstStyle/>
                    <a:p>
                      <a:pPr algn="r"/>
                      <a:r>
                        <a:rPr lang="en-US" altLang="zh-TW" sz="1200" dirty="0" smtClean="0">
                          <a:latin typeface="Times New Roman" panose="02020603050405020304" pitchFamily="18" charset="0"/>
                          <a:ea typeface="微軟正黑體" panose="020B0604030504040204" pitchFamily="34" charset="-120"/>
                        </a:rPr>
                        <a:t>1.65</a:t>
                      </a:r>
                      <a:endParaRPr lang="zh-TW" altLang="en-US" sz="1200" dirty="0"/>
                    </a:p>
                  </a:txBody>
                  <a:tcPr marL="45720" marR="45720">
                    <a:lnR w="38100" cap="flat" cmpd="sng" algn="ctr">
                      <a:solidFill>
                        <a:schemeClr val="tx1"/>
                      </a:solidFill>
                      <a:prstDash val="solid"/>
                      <a:round/>
                      <a:headEnd type="none" w="med" len="med"/>
                      <a:tailEnd type="none" w="med" len="med"/>
                    </a:lnR>
                  </a:tcPr>
                </a:tc>
                <a:tc>
                  <a:txBody>
                    <a:bodyPr/>
                    <a:lstStyle/>
                    <a:p>
                      <a:pPr algn="ctr"/>
                      <a:r>
                        <a:rPr lang="zh-TW" altLang="zh-TW" sz="1200" dirty="0" smtClean="0">
                          <a:latin typeface="Times New Roman" panose="02020603050405020304" pitchFamily="18" charset="0"/>
                          <a:ea typeface="微軟正黑體" panose="020B0604030504040204" pitchFamily="34" charset="-120"/>
                          <a:cs typeface="Times New Roman" panose="02020603050405020304" pitchFamily="18" charset="0"/>
                        </a:rPr>
                        <a:t>林厝</a:t>
                      </a:r>
                      <a:endParaRPr lang="zh-TW" altLang="en-US" sz="1200" dirty="0"/>
                    </a:p>
                  </a:txBody>
                  <a:tcPr marL="45720" marR="45720" anchor="ctr">
                    <a:lnL w="38100" cap="flat" cmpd="sng" algn="ctr">
                      <a:solidFill>
                        <a:schemeClr val="tx1"/>
                      </a:solidFill>
                      <a:prstDash val="solid"/>
                      <a:round/>
                      <a:headEnd type="none" w="med" len="med"/>
                      <a:tailEnd type="none" w="med" len="med"/>
                    </a:lnL>
                  </a:tcPr>
                </a:tc>
                <a:tc>
                  <a:txBody>
                    <a:bodyPr/>
                    <a:lstStyle/>
                    <a:p>
                      <a:pPr algn="r"/>
                      <a:r>
                        <a:rPr lang="en-US" altLang="zh-TW" sz="1200" dirty="0" smtClean="0">
                          <a:latin typeface="Times New Roman" panose="02020603050405020304" pitchFamily="18" charset="0"/>
                          <a:ea typeface="微軟正黑體" panose="020B0604030504040204" pitchFamily="34" charset="-120"/>
                        </a:rPr>
                        <a:t>12.75</a:t>
                      </a:r>
                      <a:endParaRPr lang="zh-TW" altLang="en-US" sz="1200" dirty="0"/>
                    </a:p>
                  </a:txBody>
                  <a:tcPr marL="45720" marR="45720" anchor="ctr"/>
                </a:tc>
              </a:tr>
              <a:tr h="266997">
                <a:tc>
                  <a:txBody>
                    <a:bodyPr/>
                    <a:lstStyle/>
                    <a:p>
                      <a:pPr algn="ctr"/>
                      <a:r>
                        <a:rPr lang="zh-TW" altLang="zh-TW" sz="1200" dirty="0" smtClean="0">
                          <a:latin typeface="Times New Roman" panose="02020603050405020304" pitchFamily="18" charset="0"/>
                          <a:ea typeface="微軟正黑體" panose="020B0604030504040204" pitchFamily="34" charset="-120"/>
                          <a:cs typeface="Times New Roman" panose="02020603050405020304" pitchFamily="18" charset="0"/>
                        </a:rPr>
                        <a:t>水頭、謝厝</a:t>
                      </a:r>
                      <a:endParaRPr lang="zh-TW" altLang="en-US" sz="1200" dirty="0"/>
                    </a:p>
                  </a:txBody>
                  <a:tcPr marL="45720" marR="45720" anchor="ctr">
                    <a:solidFill>
                      <a:schemeClr val="accent4">
                        <a:lumMod val="20000"/>
                        <a:lumOff val="80000"/>
                      </a:schemeClr>
                    </a:solidFill>
                  </a:tcPr>
                </a:tc>
                <a:tc>
                  <a:txBody>
                    <a:bodyPr/>
                    <a:lstStyle/>
                    <a:p>
                      <a:pPr algn="r"/>
                      <a:r>
                        <a:rPr lang="en-US" altLang="zh-TW" sz="1200" dirty="0" smtClean="0">
                          <a:latin typeface="Times New Roman" panose="02020603050405020304" pitchFamily="18" charset="0"/>
                          <a:ea typeface="微軟正黑體" panose="020B0604030504040204" pitchFamily="34" charset="-120"/>
                        </a:rPr>
                        <a:t>25.05</a:t>
                      </a:r>
                      <a:endParaRPr lang="zh-TW" altLang="en-US" sz="1200" dirty="0"/>
                    </a:p>
                  </a:txBody>
                  <a:tcPr marL="45720" marR="45720">
                    <a:lnR w="38100" cap="flat" cmpd="sng" algn="ctr">
                      <a:solidFill>
                        <a:schemeClr val="tx1"/>
                      </a:solidFill>
                      <a:prstDash val="solid"/>
                      <a:round/>
                      <a:headEnd type="none" w="med" len="med"/>
                      <a:tailEnd type="none" w="med" len="med"/>
                    </a:lnR>
                    <a:solidFill>
                      <a:schemeClr val="accent4">
                        <a:lumMod val="20000"/>
                        <a:lumOff val="80000"/>
                      </a:schemeClr>
                    </a:solidFill>
                  </a:tcPr>
                </a:tc>
                <a:tc>
                  <a:txBody>
                    <a:bodyPr/>
                    <a:lstStyle/>
                    <a:p>
                      <a:pPr algn="ctr"/>
                      <a:r>
                        <a:rPr lang="zh-TW" altLang="zh-TW" sz="1200" dirty="0" smtClean="0">
                          <a:latin typeface="Times New Roman" panose="02020603050405020304" pitchFamily="18" charset="0"/>
                          <a:ea typeface="微軟正黑體" panose="020B0604030504040204" pitchFamily="34" charset="-120"/>
                          <a:cs typeface="Times New Roman" panose="02020603050405020304" pitchFamily="18" charset="0"/>
                        </a:rPr>
                        <a:t>山后</a:t>
                      </a:r>
                      <a:endParaRPr lang="zh-TW" altLang="en-US" sz="1200" dirty="0"/>
                    </a:p>
                  </a:txBody>
                  <a:tcPr marL="45720" marR="45720" anchor="ctr">
                    <a:lnL w="38100" cap="flat" cmpd="sng" algn="ctr">
                      <a:solidFill>
                        <a:schemeClr val="tx1"/>
                      </a:solidFill>
                      <a:prstDash val="solid"/>
                      <a:round/>
                      <a:headEnd type="none" w="med" len="med"/>
                      <a:tailEnd type="none" w="med" len="med"/>
                    </a:lnL>
                    <a:solidFill>
                      <a:schemeClr val="accent4">
                        <a:lumMod val="20000"/>
                        <a:lumOff val="80000"/>
                      </a:schemeClr>
                    </a:solidFill>
                  </a:tcPr>
                </a:tc>
                <a:tc>
                  <a:txBody>
                    <a:bodyPr/>
                    <a:lstStyle/>
                    <a:p>
                      <a:pPr algn="r"/>
                      <a:r>
                        <a:rPr lang="en-US" altLang="zh-TW" sz="1200" dirty="0" smtClean="0">
                          <a:latin typeface="Times New Roman" panose="02020603050405020304" pitchFamily="18" charset="0"/>
                          <a:ea typeface="微軟正黑體" panose="020B0604030504040204" pitchFamily="34" charset="-120"/>
                        </a:rPr>
                        <a:t>18.89</a:t>
                      </a:r>
                      <a:endParaRPr lang="zh-TW" altLang="en-US" sz="1200" dirty="0"/>
                    </a:p>
                  </a:txBody>
                  <a:tcPr marL="45720" marR="45720" anchor="ctr">
                    <a:solidFill>
                      <a:schemeClr val="accent4">
                        <a:lumMod val="20000"/>
                        <a:lumOff val="80000"/>
                      </a:schemeClr>
                    </a:solidFill>
                  </a:tcPr>
                </a:tc>
              </a:tr>
              <a:tr h="266997">
                <a:tc>
                  <a:txBody>
                    <a:bodyPr/>
                    <a:lstStyle/>
                    <a:p>
                      <a:pPr algn="ctr"/>
                      <a:r>
                        <a:rPr lang="zh-TW" altLang="zh-TW" sz="1200" dirty="0" smtClean="0">
                          <a:latin typeface="Times New Roman" panose="02020603050405020304" pitchFamily="18" charset="0"/>
                          <a:ea typeface="微軟正黑體" panose="020B0604030504040204" pitchFamily="34" charset="-120"/>
                          <a:cs typeface="Times New Roman" panose="02020603050405020304" pitchFamily="18" charset="0"/>
                        </a:rPr>
                        <a:t>珠山</a:t>
                      </a:r>
                      <a:endParaRPr lang="zh-TW" altLang="en-US" sz="1200" dirty="0"/>
                    </a:p>
                  </a:txBody>
                  <a:tcPr marL="45720" marR="45720" anchor="ctr"/>
                </a:tc>
                <a:tc>
                  <a:txBody>
                    <a:bodyPr/>
                    <a:lstStyle/>
                    <a:p>
                      <a:pPr algn="r"/>
                      <a:r>
                        <a:rPr lang="en-US" altLang="zh-TW" sz="1200" dirty="0" smtClean="0">
                          <a:latin typeface="Times New Roman" panose="02020603050405020304" pitchFamily="18" charset="0"/>
                          <a:ea typeface="微軟正黑體" panose="020B0604030504040204" pitchFamily="34" charset="-120"/>
                        </a:rPr>
                        <a:t>11.81</a:t>
                      </a:r>
                      <a:endParaRPr lang="zh-TW" altLang="en-US" sz="1200" dirty="0"/>
                    </a:p>
                  </a:txBody>
                  <a:tcPr marL="45720" marR="45720">
                    <a:lnR w="38100" cap="flat" cmpd="sng" algn="ctr">
                      <a:solidFill>
                        <a:schemeClr val="tx1"/>
                      </a:solidFill>
                      <a:prstDash val="solid"/>
                      <a:round/>
                      <a:headEnd type="none" w="med" len="med"/>
                      <a:tailEnd type="none" w="med" len="med"/>
                    </a:lnR>
                  </a:tcPr>
                </a:tc>
                <a:tc>
                  <a:txBody>
                    <a:bodyPr/>
                    <a:lstStyle/>
                    <a:p>
                      <a:pPr algn="ctr"/>
                      <a:r>
                        <a:rPr lang="zh-TW" altLang="zh-TW" sz="1200" dirty="0" smtClean="0">
                          <a:latin typeface="Times New Roman" panose="02020603050405020304" pitchFamily="18" charset="0"/>
                          <a:ea typeface="微軟正黑體" panose="020B0604030504040204" pitchFamily="34" charset="-120"/>
                          <a:cs typeface="Times New Roman" panose="02020603050405020304" pitchFamily="18" charset="0"/>
                        </a:rPr>
                        <a:t>湖井頭</a:t>
                      </a:r>
                      <a:endParaRPr lang="zh-TW" altLang="en-US" sz="1200" dirty="0"/>
                    </a:p>
                  </a:txBody>
                  <a:tcPr marL="45720" marR="45720" anchor="ctr">
                    <a:lnL w="38100" cap="flat" cmpd="sng" algn="ctr">
                      <a:solidFill>
                        <a:schemeClr val="tx1"/>
                      </a:solidFill>
                      <a:prstDash val="solid"/>
                      <a:round/>
                      <a:headEnd type="none" w="med" len="med"/>
                      <a:tailEnd type="none" w="med" len="med"/>
                    </a:lnL>
                    <a:lnB w="38100" cap="flat" cmpd="sng" algn="ctr">
                      <a:solidFill>
                        <a:srgbClr val="FF0000"/>
                      </a:solidFill>
                      <a:prstDash val="solid"/>
                      <a:round/>
                      <a:headEnd type="none" w="med" len="med"/>
                      <a:tailEnd type="none" w="med" len="med"/>
                    </a:lnB>
                  </a:tcPr>
                </a:tc>
                <a:tc>
                  <a:txBody>
                    <a:bodyPr/>
                    <a:lstStyle/>
                    <a:p>
                      <a:pPr algn="r"/>
                      <a:r>
                        <a:rPr lang="en-US" altLang="zh-TW" sz="1200" dirty="0" smtClean="0">
                          <a:latin typeface="Times New Roman" panose="02020603050405020304" pitchFamily="18" charset="0"/>
                          <a:ea typeface="微軟正黑體" panose="020B0604030504040204" pitchFamily="34" charset="-120"/>
                        </a:rPr>
                        <a:t>0.73</a:t>
                      </a:r>
                      <a:endParaRPr lang="zh-TW" altLang="en-US" sz="1200" dirty="0"/>
                    </a:p>
                  </a:txBody>
                  <a:tcPr marL="45720" marR="45720" anchor="ctr">
                    <a:lnB w="38100" cap="flat" cmpd="sng" algn="ctr">
                      <a:solidFill>
                        <a:srgbClr val="FF0000"/>
                      </a:solidFill>
                      <a:prstDash val="solid"/>
                      <a:round/>
                      <a:headEnd type="none" w="med" len="med"/>
                      <a:tailEnd type="none" w="med" len="med"/>
                    </a:lnB>
                  </a:tcPr>
                </a:tc>
              </a:tr>
              <a:tr h="266997">
                <a:tc>
                  <a:txBody>
                    <a:bodyPr/>
                    <a:lstStyle/>
                    <a:p>
                      <a:pPr algn="ctr"/>
                      <a:r>
                        <a:rPr lang="zh-TW" altLang="zh-TW" sz="1200" dirty="0" smtClean="0">
                          <a:latin typeface="Times New Roman" panose="02020603050405020304" pitchFamily="18" charset="0"/>
                          <a:ea typeface="微軟正黑體" panose="020B0604030504040204" pitchFamily="34" charset="-120"/>
                          <a:cs typeface="Times New Roman" panose="02020603050405020304" pitchFamily="18" charset="0"/>
                        </a:rPr>
                        <a:t>歐厝</a:t>
                      </a:r>
                      <a:endParaRPr lang="zh-TW" altLang="en-US" sz="1200" dirty="0"/>
                    </a:p>
                  </a:txBody>
                  <a:tcPr marL="45720" marR="45720" anchor="ctr">
                    <a:solidFill>
                      <a:schemeClr val="accent4">
                        <a:lumMod val="20000"/>
                        <a:lumOff val="80000"/>
                      </a:schemeClr>
                    </a:solidFill>
                  </a:tcPr>
                </a:tc>
                <a:tc>
                  <a:txBody>
                    <a:bodyPr/>
                    <a:lstStyle/>
                    <a:p>
                      <a:pPr algn="r"/>
                      <a:r>
                        <a:rPr lang="en-US" altLang="zh-TW" sz="1200" dirty="0" smtClean="0">
                          <a:latin typeface="Times New Roman" panose="02020603050405020304" pitchFamily="18" charset="0"/>
                          <a:ea typeface="微軟正黑體" panose="020B0604030504040204" pitchFamily="34" charset="-120"/>
                        </a:rPr>
                        <a:t>11.49</a:t>
                      </a:r>
                      <a:endParaRPr lang="zh-TW" altLang="en-US" sz="1200" dirty="0"/>
                    </a:p>
                  </a:txBody>
                  <a:tcPr marL="45720" marR="45720">
                    <a:lnR w="38100" cap="flat" cmpd="sng" algn="ctr">
                      <a:solidFill>
                        <a:srgbClr val="FF0000"/>
                      </a:solidFill>
                      <a:prstDash val="solid"/>
                      <a:round/>
                      <a:headEnd type="none" w="med" len="med"/>
                      <a:tailEnd type="none" w="med" len="med"/>
                    </a:lnR>
                    <a:solidFill>
                      <a:schemeClr val="accent4">
                        <a:lumMod val="20000"/>
                        <a:lumOff val="80000"/>
                      </a:schemeClr>
                    </a:solidFill>
                  </a:tcPr>
                </a:tc>
                <a:tc>
                  <a:txBody>
                    <a:bodyPr/>
                    <a:lstStyle/>
                    <a:p>
                      <a:pPr algn="ctr"/>
                      <a:r>
                        <a:rPr lang="zh-TW" altLang="en-US" sz="1200" dirty="0" smtClean="0"/>
                        <a:t>合計</a:t>
                      </a:r>
                      <a:endParaRPr lang="zh-TW" altLang="en-US" sz="1200" dirty="0"/>
                    </a:p>
                  </a:txBody>
                  <a:tcPr marL="45720" marR="45720" anchor="ctr">
                    <a:lnL w="38100" cap="flat" cmpd="sng" algn="ctr">
                      <a:solidFill>
                        <a:srgbClr val="FF0000"/>
                      </a:solidFill>
                      <a:prstDash val="solid"/>
                      <a:round/>
                      <a:headEnd type="none" w="med" len="med"/>
                      <a:tailEnd type="none" w="med" len="med"/>
                    </a:lnL>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TW" sz="1200" b="1" dirty="0" smtClean="0">
                          <a:solidFill>
                            <a:srgbClr val="FF0000"/>
                          </a:solidFill>
                          <a:latin typeface="Times New Roman" panose="02020603050405020304" pitchFamily="18" charset="0"/>
                          <a:ea typeface="微軟正黑體" panose="020B0604030504040204" pitchFamily="34" charset="-120"/>
                        </a:rPr>
                        <a:t>176.79</a:t>
                      </a:r>
                      <a:endParaRPr lang="zh-TW" altLang="en-US" sz="1200" b="1" dirty="0">
                        <a:solidFill>
                          <a:srgbClr val="FF0000"/>
                        </a:solidFill>
                      </a:endParaRPr>
                    </a:p>
                  </a:txBody>
                  <a:tcPr marL="45720" marR="45720" anchor="ctr">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tcPr>
                </a:tc>
              </a:tr>
            </a:tbl>
          </a:graphicData>
        </a:graphic>
      </p:graphicFrame>
      <p:sp>
        <p:nvSpPr>
          <p:cNvPr id="8" name="文字方塊 7"/>
          <p:cNvSpPr txBox="1"/>
          <p:nvPr/>
        </p:nvSpPr>
        <p:spPr>
          <a:xfrm>
            <a:off x="1842028" y="2995507"/>
            <a:ext cx="889987" cy="261610"/>
          </a:xfrm>
          <a:prstGeom prst="rect">
            <a:avLst/>
          </a:prstGeom>
          <a:noFill/>
        </p:spPr>
        <p:txBody>
          <a:bodyPr wrap="none" rtlCol="0">
            <a:spAutoFit/>
          </a:bodyPr>
          <a:lstStyle/>
          <a:p>
            <a:r>
              <a:rPr lang="zh-TW" altLang="en-US" sz="1100" dirty="0" smtClean="0"/>
              <a:t>單位：公頃</a:t>
            </a:r>
            <a:endParaRPr lang="zh-TW" altLang="en-US" sz="1100" dirty="0"/>
          </a:p>
        </p:txBody>
      </p:sp>
      <p:sp>
        <p:nvSpPr>
          <p:cNvPr id="5" name="投影片編號版面配置區 4"/>
          <p:cNvSpPr>
            <a:spLocks noGrp="1"/>
          </p:cNvSpPr>
          <p:nvPr>
            <p:ph type="sldNum" sz="quarter" idx="12"/>
          </p:nvPr>
        </p:nvSpPr>
        <p:spPr/>
        <p:txBody>
          <a:bodyPr/>
          <a:lstStyle/>
          <a:p>
            <a:fld id="{68EFFDF8-DB98-478C-83A9-5561949AAA15}" type="slidenum">
              <a:rPr lang="en-US" altLang="zh-TW" smtClean="0"/>
              <a:pPr/>
              <a:t>3</a:t>
            </a:fld>
            <a:endParaRPr lang="en-US" altLang="zh-TW" dirty="0"/>
          </a:p>
        </p:txBody>
      </p:sp>
    </p:spTree>
    <p:extLst>
      <p:ext uri="{BB962C8B-B14F-4D97-AF65-F5344CB8AC3E}">
        <p14:creationId xmlns:p14="http://schemas.microsoft.com/office/powerpoint/2010/main" val="7851989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fld id="{68EFFDF8-DB98-478C-83A9-5561949AAA15}" type="slidenum">
              <a:rPr lang="en-US" altLang="zh-TW" smtClean="0"/>
              <a:pPr/>
              <a:t>30</a:t>
            </a:fld>
            <a:endParaRPr lang="en-US" altLang="zh-TW" dirty="0"/>
          </a:p>
        </p:txBody>
      </p:sp>
      <p:sp>
        <p:nvSpPr>
          <p:cNvPr id="4" name="矩形 3"/>
          <p:cNvSpPr/>
          <p:nvPr/>
        </p:nvSpPr>
        <p:spPr>
          <a:xfrm>
            <a:off x="106824" y="1034534"/>
            <a:ext cx="3647152" cy="369332"/>
          </a:xfrm>
          <a:prstGeom prst="rect">
            <a:avLst/>
          </a:prstGeom>
        </p:spPr>
        <p:txBody>
          <a:bodyPr wrap="none">
            <a:spAutoFit/>
          </a:bodyPr>
          <a:lstStyle/>
          <a:p>
            <a:r>
              <a:rPr lang="zh-TW" altLang="zh-TW" dirty="0">
                <a:latin typeface="微軟正黑體" panose="020B0604030504040204" pitchFamily="34" charset="-120"/>
                <a:ea typeface="微軟正黑體" panose="020B0604030504040204" pitchFamily="34" charset="-120"/>
                <a:cs typeface="Times New Roman" panose="02020603050405020304" pitchFamily="18" charset="0"/>
              </a:rPr>
              <a:t>開發許可申請案中含容積移轉者：</a:t>
            </a:r>
            <a:endParaRPr lang="zh-TW" altLang="en-US" dirty="0">
              <a:latin typeface="微軟正黑體" panose="020B0604030504040204" pitchFamily="34" charset="-120"/>
              <a:ea typeface="微軟正黑體" panose="020B0604030504040204" pitchFamily="34" charset="-120"/>
            </a:endParaRPr>
          </a:p>
        </p:txBody>
      </p:sp>
      <p:sp>
        <p:nvSpPr>
          <p:cNvPr id="70" name="矩形 69"/>
          <p:cNvSpPr/>
          <p:nvPr/>
        </p:nvSpPr>
        <p:spPr>
          <a:xfrm>
            <a:off x="3273426" y="1403866"/>
            <a:ext cx="2880000" cy="396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申請</a:t>
            </a:r>
            <a:r>
              <a:rPr lang="zh-TW" altLang="en-US" sz="1600" dirty="0">
                <a:latin typeface="微軟正黑體" panose="020B0604030504040204" pitchFamily="34" charset="-120"/>
                <a:ea typeface="微軟正黑體" panose="020B0604030504040204" pitchFamily="34" charset="-120"/>
              </a:rPr>
              <a:t>人</a:t>
            </a:r>
          </a:p>
        </p:txBody>
      </p:sp>
      <p:sp>
        <p:nvSpPr>
          <p:cNvPr id="71" name="矩形 70"/>
          <p:cNvSpPr/>
          <p:nvPr/>
        </p:nvSpPr>
        <p:spPr>
          <a:xfrm>
            <a:off x="1275610" y="2244701"/>
            <a:ext cx="2880000" cy="396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容積移轉可行性說明書</a:t>
            </a:r>
            <a:endParaRPr lang="zh-TW" altLang="en-US" sz="1600" dirty="0">
              <a:latin typeface="微軟正黑體" panose="020B0604030504040204" pitchFamily="34" charset="-120"/>
              <a:ea typeface="微軟正黑體" panose="020B0604030504040204" pitchFamily="34" charset="-120"/>
            </a:endParaRPr>
          </a:p>
        </p:txBody>
      </p:sp>
      <p:sp>
        <p:nvSpPr>
          <p:cNvPr id="72" name="矩形 71"/>
          <p:cNvSpPr/>
          <p:nvPr/>
        </p:nvSpPr>
        <p:spPr>
          <a:xfrm>
            <a:off x="1275610" y="2640701"/>
            <a:ext cx="2880000" cy="164714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en-US" altLang="zh-TW" sz="1600" dirty="0" smtClean="0">
                <a:latin typeface="微軟正黑體" panose="020B0604030504040204" pitchFamily="34" charset="-120"/>
                <a:ea typeface="微軟正黑體" panose="020B0604030504040204" pitchFamily="34" charset="-120"/>
              </a:rPr>
              <a:t>1.</a:t>
            </a:r>
            <a:r>
              <a:rPr lang="zh-TW" altLang="en-US" sz="1600" dirty="0" smtClean="0">
                <a:latin typeface="微軟正黑體" panose="020B0604030504040204" pitchFamily="34" charset="-120"/>
                <a:ea typeface="微軟正黑體" panose="020B0604030504040204" pitchFamily="34" charset="-120"/>
              </a:rPr>
              <a:t>申請書</a:t>
            </a:r>
            <a:endParaRPr lang="en-US" altLang="zh-TW" sz="1600" dirty="0" smtClean="0">
              <a:latin typeface="微軟正黑體" panose="020B0604030504040204" pitchFamily="34" charset="-120"/>
              <a:ea typeface="微軟正黑體" panose="020B0604030504040204" pitchFamily="34" charset="-120"/>
            </a:endParaRPr>
          </a:p>
          <a:p>
            <a:r>
              <a:rPr lang="en-US" altLang="zh-TW" sz="1600" dirty="0" smtClean="0">
                <a:latin typeface="微軟正黑體" panose="020B0604030504040204" pitchFamily="34" charset="-120"/>
                <a:ea typeface="微軟正黑體" panose="020B0604030504040204" pitchFamily="34" charset="-120"/>
              </a:rPr>
              <a:t>2.</a:t>
            </a:r>
            <a:r>
              <a:rPr lang="zh-TW" altLang="en-US" sz="1600" dirty="0" smtClean="0">
                <a:latin typeface="微軟正黑體" panose="020B0604030504040204" pitchFamily="34" charset="-120"/>
                <a:ea typeface="微軟正黑體" panose="020B0604030504040204" pitchFamily="34" charset="-120"/>
              </a:rPr>
              <a:t>申請送出</a:t>
            </a:r>
            <a:r>
              <a:rPr lang="zh-TW" altLang="en-US" sz="1600" dirty="0">
                <a:latin typeface="微軟正黑體" panose="020B0604030504040204" pitchFamily="34" charset="-120"/>
                <a:ea typeface="微軟正黑體" panose="020B0604030504040204" pitchFamily="34" charset="-120"/>
              </a:rPr>
              <a:t>及接受基地</a:t>
            </a:r>
            <a:r>
              <a:rPr lang="zh-TW" altLang="en-US" sz="1600" dirty="0" smtClean="0">
                <a:latin typeface="微軟正黑體" panose="020B0604030504040204" pitchFamily="34" charset="-120"/>
                <a:ea typeface="微軟正黑體" panose="020B0604030504040204" pitchFamily="34" charset="-120"/>
              </a:rPr>
              <a:t>文件</a:t>
            </a:r>
            <a:endParaRPr lang="en-US" altLang="zh-TW" sz="1600" dirty="0" smtClean="0">
              <a:latin typeface="微軟正黑體" panose="020B0604030504040204" pitchFamily="34" charset="-120"/>
              <a:ea typeface="微軟正黑體" panose="020B0604030504040204" pitchFamily="34" charset="-120"/>
            </a:endParaRPr>
          </a:p>
          <a:p>
            <a:r>
              <a:rPr lang="en-US" altLang="zh-TW" sz="1600" dirty="0" smtClean="0">
                <a:latin typeface="微軟正黑體" panose="020B0604030504040204" pitchFamily="34" charset="-120"/>
                <a:ea typeface="微軟正黑體" panose="020B0604030504040204" pitchFamily="34" charset="-120"/>
              </a:rPr>
              <a:t>3.</a:t>
            </a:r>
            <a:r>
              <a:rPr lang="zh-TW" altLang="en-US" sz="1600" dirty="0" smtClean="0">
                <a:latin typeface="微軟正黑體" panose="020B0604030504040204" pitchFamily="34" charset="-120"/>
                <a:ea typeface="微軟正黑體" panose="020B0604030504040204" pitchFamily="34" charset="-120"/>
              </a:rPr>
              <a:t>申請送出</a:t>
            </a:r>
            <a:r>
              <a:rPr lang="zh-TW" altLang="en-US" sz="1600" dirty="0">
                <a:latin typeface="微軟正黑體" panose="020B0604030504040204" pitchFamily="34" charset="-120"/>
                <a:ea typeface="微軟正黑體" panose="020B0604030504040204" pitchFamily="34" charset="-120"/>
              </a:rPr>
              <a:t>基地現況環境說明</a:t>
            </a:r>
            <a:endParaRPr lang="en-US" altLang="zh-TW" sz="1600" dirty="0" smtClean="0">
              <a:latin typeface="微軟正黑體" panose="020B0604030504040204" pitchFamily="34" charset="-120"/>
              <a:ea typeface="微軟正黑體" panose="020B0604030504040204" pitchFamily="34" charset="-120"/>
            </a:endParaRPr>
          </a:p>
          <a:p>
            <a:r>
              <a:rPr lang="en-US" altLang="zh-TW" sz="1600" dirty="0" smtClean="0">
                <a:latin typeface="微軟正黑體" panose="020B0604030504040204" pitchFamily="34" charset="-120"/>
                <a:ea typeface="微軟正黑體" panose="020B0604030504040204" pitchFamily="34" charset="-120"/>
              </a:rPr>
              <a:t>4.</a:t>
            </a:r>
            <a:r>
              <a:rPr lang="zh-TW" altLang="en-US" sz="1600" dirty="0" smtClean="0">
                <a:latin typeface="微軟正黑體" panose="020B0604030504040204" pitchFamily="34" charset="-120"/>
                <a:ea typeface="微軟正黑體" panose="020B0604030504040204" pitchFamily="34" charset="-120"/>
              </a:rPr>
              <a:t>申請接受</a:t>
            </a:r>
            <a:r>
              <a:rPr lang="zh-TW" altLang="en-US" sz="1600" dirty="0">
                <a:latin typeface="微軟正黑體" panose="020B0604030504040204" pitchFamily="34" charset="-120"/>
                <a:ea typeface="微軟正黑體" panose="020B0604030504040204" pitchFamily="34" charset="-120"/>
              </a:rPr>
              <a:t>基地現況環境</a:t>
            </a:r>
            <a:r>
              <a:rPr lang="zh-TW" altLang="en-US" sz="1600" dirty="0" smtClean="0">
                <a:latin typeface="微軟正黑體" panose="020B0604030504040204" pitchFamily="34" charset="-120"/>
                <a:ea typeface="微軟正黑體" panose="020B0604030504040204" pitchFamily="34" charset="-120"/>
              </a:rPr>
              <a:t>說明</a:t>
            </a:r>
            <a:endParaRPr lang="en-US" altLang="zh-TW" sz="1600" dirty="0" smtClean="0">
              <a:latin typeface="微軟正黑體" panose="020B0604030504040204" pitchFamily="34" charset="-120"/>
              <a:ea typeface="微軟正黑體" panose="020B0604030504040204" pitchFamily="34" charset="-120"/>
            </a:endParaRPr>
          </a:p>
          <a:p>
            <a:r>
              <a:rPr lang="en-US" altLang="zh-TW" sz="1600" dirty="0" smtClean="0">
                <a:latin typeface="微軟正黑體" panose="020B0604030504040204" pitchFamily="34" charset="-120"/>
                <a:ea typeface="微軟正黑體" panose="020B0604030504040204" pitchFamily="34" charset="-120"/>
              </a:rPr>
              <a:t>5.</a:t>
            </a:r>
            <a:r>
              <a:rPr lang="zh-TW" altLang="en-US" sz="1600" dirty="0" smtClean="0">
                <a:latin typeface="微軟正黑體" panose="020B0604030504040204" pitchFamily="34" charset="-120"/>
                <a:ea typeface="微軟正黑體" panose="020B0604030504040204" pitchFamily="34" charset="-120"/>
              </a:rPr>
              <a:t>申請接受</a:t>
            </a:r>
            <a:r>
              <a:rPr lang="zh-TW" altLang="en-US" sz="1600" dirty="0">
                <a:latin typeface="微軟正黑體" panose="020B0604030504040204" pitchFamily="34" charset="-120"/>
                <a:ea typeface="微軟正黑體" panose="020B0604030504040204" pitchFamily="34" charset="-120"/>
              </a:rPr>
              <a:t>基地之容積試算</a:t>
            </a:r>
            <a:endParaRPr lang="en-US" altLang="zh-TW" sz="1600" dirty="0" smtClean="0">
              <a:latin typeface="微軟正黑體" panose="020B0604030504040204" pitchFamily="34" charset="-120"/>
              <a:ea typeface="微軟正黑體" panose="020B0604030504040204" pitchFamily="34" charset="-120"/>
            </a:endParaRPr>
          </a:p>
          <a:p>
            <a:r>
              <a:rPr lang="en-US" altLang="zh-TW" sz="1600" dirty="0" smtClean="0">
                <a:latin typeface="微軟正黑體" panose="020B0604030504040204" pitchFamily="34" charset="-120"/>
                <a:ea typeface="微軟正黑體" panose="020B0604030504040204" pitchFamily="34" charset="-120"/>
              </a:rPr>
              <a:t>6.</a:t>
            </a:r>
            <a:r>
              <a:rPr lang="zh-TW" altLang="en-US" sz="1600" dirty="0" smtClean="0">
                <a:latin typeface="微軟正黑體" panose="020B0604030504040204" pitchFamily="34" charset="-120"/>
                <a:ea typeface="微軟正黑體" panose="020B0604030504040204" pitchFamily="34" charset="-120"/>
              </a:rPr>
              <a:t>政府協助事項</a:t>
            </a:r>
            <a:endParaRPr lang="zh-TW" altLang="en-US" sz="1600" dirty="0">
              <a:latin typeface="微軟正黑體" panose="020B0604030504040204" pitchFamily="34" charset="-120"/>
              <a:ea typeface="微軟正黑體" panose="020B0604030504040204" pitchFamily="34" charset="-120"/>
            </a:endParaRPr>
          </a:p>
        </p:txBody>
      </p:sp>
      <p:sp>
        <p:nvSpPr>
          <p:cNvPr id="73" name="矩形 72"/>
          <p:cNvSpPr/>
          <p:nvPr/>
        </p:nvSpPr>
        <p:spPr>
          <a:xfrm>
            <a:off x="5271435" y="2634351"/>
            <a:ext cx="2880000" cy="27099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1600" dirty="0" smtClean="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1.</a:t>
            </a:r>
            <a:r>
              <a:rPr lang="zh-TW" altLang="en-US" sz="1600" dirty="0" smtClean="0">
                <a:latin typeface="微軟正黑體" panose="020B0604030504040204" pitchFamily="34" charset="-120"/>
                <a:ea typeface="微軟正黑體" panose="020B0604030504040204" pitchFamily="34" charset="-120"/>
              </a:rPr>
              <a:t>基本資料</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2.</a:t>
            </a:r>
            <a:r>
              <a:rPr lang="zh-TW" altLang="en-US" sz="1600" dirty="0" smtClean="0">
                <a:latin typeface="微軟正黑體" panose="020B0604030504040204" pitchFamily="34" charset="-120"/>
                <a:ea typeface="微軟正黑體" panose="020B0604030504040204" pitchFamily="34" charset="-120"/>
              </a:rPr>
              <a:t>土地使用計畫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smtClean="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3.</a:t>
            </a:r>
            <a:r>
              <a:rPr lang="zh-TW" altLang="en-US" sz="1600" dirty="0" smtClean="0">
                <a:latin typeface="微軟正黑體" panose="020B0604030504040204" pitchFamily="34" charset="-120"/>
                <a:ea typeface="微軟正黑體" panose="020B0604030504040204" pitchFamily="34" charset="-120"/>
              </a:rPr>
              <a:t>建築配置計畫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4.</a:t>
            </a:r>
            <a:r>
              <a:rPr lang="zh-TW" altLang="en-US" sz="1600" dirty="0" smtClean="0">
                <a:latin typeface="微軟正黑體" panose="020B0604030504040204" pitchFamily="34" charset="-120"/>
                <a:ea typeface="微軟正黑體" panose="020B0604030504040204" pitchFamily="34" charset="-120"/>
              </a:rPr>
              <a:t>交通動線計畫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5.</a:t>
            </a:r>
            <a:r>
              <a:rPr lang="zh-TW" altLang="en-US" sz="1600" dirty="0" smtClean="0">
                <a:latin typeface="微軟正黑體" panose="020B0604030504040204" pitchFamily="34" charset="-120"/>
                <a:ea typeface="微軟正黑體" panose="020B0604030504040204" pitchFamily="34" charset="-120"/>
              </a:rPr>
              <a:t>公共設施計畫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6.</a:t>
            </a:r>
            <a:r>
              <a:rPr lang="zh-TW" altLang="en-US" sz="1600" dirty="0" smtClean="0">
                <a:latin typeface="微軟正黑體" panose="020B0604030504040204" pitchFamily="34" charset="-120"/>
                <a:ea typeface="微軟正黑體" panose="020B0604030504040204" pitchFamily="34" charset="-120"/>
              </a:rPr>
              <a:t>整地排水計畫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7.</a:t>
            </a:r>
            <a:r>
              <a:rPr lang="zh-TW" altLang="en-US" sz="1600" dirty="0" smtClean="0">
                <a:latin typeface="微軟正黑體" panose="020B0604030504040204" pitchFamily="34" charset="-120"/>
                <a:ea typeface="微軟正黑體" panose="020B0604030504040204" pitchFamily="34" charset="-120"/>
              </a:rPr>
              <a:t>公共防災計畫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8.</a:t>
            </a:r>
            <a:r>
              <a:rPr lang="zh-TW" altLang="en-US" sz="1600" dirty="0" smtClean="0">
                <a:latin typeface="微軟正黑體" panose="020B0604030504040204" pitchFamily="34" charset="-120"/>
                <a:ea typeface="微軟正黑體" panose="020B0604030504040204" pitchFamily="34" charset="-120"/>
              </a:rPr>
              <a:t>景觀計畫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9.</a:t>
            </a:r>
            <a:r>
              <a:rPr lang="zh-TW" altLang="en-US" sz="1600" dirty="0" smtClean="0">
                <a:latin typeface="微軟正黑體" panose="020B0604030504040204" pitchFamily="34" charset="-120"/>
                <a:ea typeface="微軟正黑體" panose="020B0604030504040204" pitchFamily="34" charset="-120"/>
              </a:rPr>
              <a:t>土地交換分配計畫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10.</a:t>
            </a:r>
            <a:r>
              <a:rPr lang="zh-TW" altLang="en-US" sz="1600" dirty="0" smtClean="0">
                <a:latin typeface="微軟正黑體" panose="020B0604030504040204" pitchFamily="34" charset="-120"/>
                <a:ea typeface="微軟正黑體" panose="020B0604030504040204" pitchFamily="34" charset="-120"/>
              </a:rPr>
              <a:t>財務計畫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smtClean="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11.</a:t>
            </a:r>
            <a:r>
              <a:rPr lang="zh-TW" altLang="en-US" sz="1600" dirty="0" smtClean="0">
                <a:latin typeface="微軟正黑體" panose="020B0604030504040204" pitchFamily="34" charset="-120"/>
                <a:ea typeface="微軟正黑體" panose="020B0604030504040204" pitchFamily="34" charset="-120"/>
              </a:rPr>
              <a:t>預先評估環境影響</a:t>
            </a:r>
            <a:endParaRPr lang="zh-TW" altLang="en-US" sz="1600" dirty="0">
              <a:latin typeface="微軟正黑體" panose="020B0604030504040204" pitchFamily="34" charset="-120"/>
              <a:ea typeface="微軟正黑體" panose="020B0604030504040204" pitchFamily="34" charset="-120"/>
            </a:endParaRPr>
          </a:p>
        </p:txBody>
      </p:sp>
      <p:sp>
        <p:nvSpPr>
          <p:cNvPr id="74" name="矩形 73"/>
          <p:cNvSpPr/>
          <p:nvPr/>
        </p:nvSpPr>
        <p:spPr>
          <a:xfrm>
            <a:off x="5271435" y="2244701"/>
            <a:ext cx="2880000" cy="396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提送申請開發許可資料</a:t>
            </a:r>
            <a:endParaRPr lang="zh-TW" altLang="en-US" sz="1600" dirty="0">
              <a:latin typeface="微軟正黑體" panose="020B0604030504040204" pitchFamily="34" charset="-120"/>
              <a:ea typeface="微軟正黑體" panose="020B0604030504040204" pitchFamily="34" charset="-120"/>
            </a:endParaRPr>
          </a:p>
        </p:txBody>
      </p:sp>
      <p:cxnSp>
        <p:nvCxnSpPr>
          <p:cNvPr id="81" name="直線單箭頭接點 80"/>
          <p:cNvCxnSpPr>
            <a:stCxn id="70" idx="2"/>
          </p:cNvCxnSpPr>
          <p:nvPr/>
        </p:nvCxnSpPr>
        <p:spPr>
          <a:xfrm>
            <a:off x="4713426" y="1799866"/>
            <a:ext cx="0" cy="239709"/>
          </a:xfrm>
          <a:prstGeom prst="straightConnector1">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2" name="肘形接點 81"/>
          <p:cNvCxnSpPr>
            <a:endCxn id="70" idx="1"/>
          </p:cNvCxnSpPr>
          <p:nvPr/>
        </p:nvCxnSpPr>
        <p:spPr>
          <a:xfrm rot="5400000" flipH="1" flipV="1">
            <a:off x="-356746" y="2818439"/>
            <a:ext cx="4846745" cy="2413600"/>
          </a:xfrm>
          <a:prstGeom prst="bentConnector2">
            <a:avLst/>
          </a:prstGeom>
          <a:ln w="28575">
            <a:prstDash val="sysDot"/>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83" name="直線單箭頭接點 82"/>
          <p:cNvCxnSpPr/>
          <p:nvPr/>
        </p:nvCxnSpPr>
        <p:spPr>
          <a:xfrm>
            <a:off x="4713428" y="6207304"/>
            <a:ext cx="0" cy="24130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5" name="肘形接點 94"/>
          <p:cNvCxnSpPr>
            <a:stCxn id="71" idx="0"/>
            <a:endCxn id="74" idx="0"/>
          </p:cNvCxnSpPr>
          <p:nvPr/>
        </p:nvCxnSpPr>
        <p:spPr>
          <a:xfrm rot="5400000" flipH="1" flipV="1">
            <a:off x="4713522" y="246789"/>
            <a:ext cx="12700" cy="3995825"/>
          </a:xfrm>
          <a:prstGeom prst="bentConnector3">
            <a:avLst>
              <a:gd name="adj1" fmla="val 1800000"/>
            </a:avLst>
          </a:prstGeom>
          <a:ln w="28575">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96" name="矩形 95"/>
          <p:cNvSpPr/>
          <p:nvPr/>
        </p:nvSpPr>
        <p:spPr>
          <a:xfrm>
            <a:off x="3286126" y="5815193"/>
            <a:ext cx="2880000" cy="396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資料</a:t>
            </a:r>
            <a:r>
              <a:rPr lang="zh-TW" altLang="en-US" sz="1600" dirty="0">
                <a:latin typeface="微軟正黑體" panose="020B0604030504040204" pitchFamily="34" charset="-120"/>
                <a:ea typeface="微軟正黑體" panose="020B0604030504040204" pitchFamily="34" charset="-120"/>
              </a:rPr>
              <a:t>查核</a:t>
            </a:r>
          </a:p>
        </p:txBody>
      </p:sp>
      <p:cxnSp>
        <p:nvCxnSpPr>
          <p:cNvPr id="97" name="肘形接點 96"/>
          <p:cNvCxnSpPr>
            <a:stCxn id="72" idx="2"/>
            <a:endCxn id="73" idx="2"/>
          </p:cNvCxnSpPr>
          <p:nvPr/>
        </p:nvCxnSpPr>
        <p:spPr>
          <a:xfrm rot="16200000" flipH="1">
            <a:off x="4185298" y="2818160"/>
            <a:ext cx="1056448" cy="3995825"/>
          </a:xfrm>
          <a:prstGeom prst="bentConnector3">
            <a:avLst>
              <a:gd name="adj1" fmla="val 121639"/>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4" name="直線單箭頭接點 103"/>
          <p:cNvCxnSpPr/>
          <p:nvPr/>
        </p:nvCxnSpPr>
        <p:spPr>
          <a:xfrm>
            <a:off x="4719872" y="5556754"/>
            <a:ext cx="0" cy="25843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5" name="文字方塊 104"/>
          <p:cNvSpPr txBox="1"/>
          <p:nvPr/>
        </p:nvSpPr>
        <p:spPr>
          <a:xfrm>
            <a:off x="652202" y="4025239"/>
            <a:ext cx="389850" cy="830997"/>
          </a:xfrm>
          <a:prstGeom prst="rect">
            <a:avLst/>
          </a:prstGeom>
          <a:solidFill>
            <a:schemeClr val="bg1"/>
          </a:solidFill>
        </p:spPr>
        <p:txBody>
          <a:bodyPr wrap="none" rtlCol="0">
            <a:spAutoFit/>
          </a:bodyPr>
          <a:lstStyle/>
          <a:p>
            <a:r>
              <a:rPr lang="zh-TW" altLang="en-US" sz="1600" dirty="0" smtClean="0">
                <a:latin typeface="微軟正黑體" panose="020B0604030504040204" pitchFamily="34" charset="-120"/>
                <a:ea typeface="微軟正黑體" panose="020B0604030504040204" pitchFamily="34" charset="-120"/>
              </a:rPr>
              <a:t>未</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smtClean="0">
                <a:latin typeface="微軟正黑體" panose="020B0604030504040204" pitchFamily="34" charset="-120"/>
                <a:ea typeface="微軟正黑體" panose="020B0604030504040204" pitchFamily="34" charset="-120"/>
              </a:rPr>
              <a:t>通</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smtClean="0">
                <a:latin typeface="微軟正黑體" panose="020B0604030504040204" pitchFamily="34" charset="-120"/>
                <a:ea typeface="微軟正黑體" panose="020B0604030504040204" pitchFamily="34" charset="-120"/>
              </a:rPr>
              <a:t>過</a:t>
            </a:r>
            <a:endParaRPr lang="zh-TW" altLang="en-US" sz="1600" dirty="0">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7593428" y="6079279"/>
            <a:ext cx="1338828" cy="369332"/>
          </a:xfrm>
          <a:prstGeom prst="rect">
            <a:avLst/>
          </a:prstGeom>
          <a:noFill/>
        </p:spPr>
        <p:txBody>
          <a:bodyPr wrap="none" rtlCol="0">
            <a:spAutoFit/>
          </a:bodyPr>
          <a:lstStyle/>
          <a:p>
            <a:r>
              <a:rPr lang="zh-TW" altLang="en-US" dirty="0" smtClean="0"/>
              <a:t>（接下頁）</a:t>
            </a:r>
            <a:endParaRPr lang="zh-TW" altLang="en-US" dirty="0"/>
          </a:p>
        </p:txBody>
      </p:sp>
      <p:sp>
        <p:nvSpPr>
          <p:cNvPr id="114" name="標題 2"/>
          <p:cNvSpPr txBox="1">
            <a:spLocks/>
          </p:cNvSpPr>
          <p:nvPr/>
        </p:nvSpPr>
        <p:spPr>
          <a:xfrm>
            <a:off x="151375" y="73435"/>
            <a:ext cx="8827161"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dirty="0" smtClean="0">
                <a:latin typeface="微軟正黑體" panose="020B0604030504040204" pitchFamily="34" charset="-120"/>
                <a:ea typeface="微軟正黑體" panose="020B0604030504040204" pitchFamily="34" charset="-120"/>
              </a:rPr>
              <a:t>一、</a:t>
            </a:r>
            <a:r>
              <a:rPr lang="zh-TW" altLang="en-US" sz="2400" dirty="0">
                <a:latin typeface="微軟正黑體" panose="020B0604030504040204" pitchFamily="34" charset="-120"/>
                <a:ea typeface="微軟正黑體" panose="020B0604030504040204" pitchFamily="34" charset="-120"/>
              </a:rPr>
              <a:t>金門國家公園第一類一般管制區外圍緩衝用地</a:t>
            </a:r>
          </a:p>
          <a:p>
            <a:r>
              <a:rPr lang="zh-TW" altLang="en-US" sz="2400" dirty="0" smtClean="0">
                <a:latin typeface="微軟正黑體" panose="020B0604030504040204" pitchFamily="34" charset="-120"/>
                <a:ea typeface="微軟正黑體" panose="020B0604030504040204" pitchFamily="34" charset="-120"/>
              </a:rPr>
              <a:t>　　整體</a:t>
            </a:r>
            <a:r>
              <a:rPr lang="zh-TW" altLang="en-US" sz="2400" dirty="0">
                <a:latin typeface="微軟正黑體" panose="020B0604030504040204" pitchFamily="34" charset="-120"/>
                <a:ea typeface="微軟正黑體" panose="020B0604030504040204" pitchFamily="34" charset="-120"/>
              </a:rPr>
              <a:t>開發許可審議</a:t>
            </a:r>
            <a:r>
              <a:rPr lang="zh-TW" altLang="en-US" sz="2400" dirty="0" smtClean="0">
                <a:latin typeface="微軟正黑體" panose="020B0604030504040204" pitchFamily="34" charset="-120"/>
                <a:ea typeface="微軟正黑體" panose="020B0604030504040204" pitchFamily="34" charset="-120"/>
              </a:rPr>
              <a:t>規範</a:t>
            </a:r>
            <a:r>
              <a:rPr lang="en-US" altLang="zh-TW" sz="2400" dirty="0" smtClean="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五</a:t>
            </a:r>
            <a:r>
              <a:rPr lang="en-US" altLang="zh-TW"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a:p>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080048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a:xfrm>
            <a:off x="7005200" y="6402645"/>
            <a:ext cx="2057400" cy="365125"/>
          </a:xfrm>
        </p:spPr>
        <p:txBody>
          <a:bodyPr/>
          <a:lstStyle/>
          <a:p>
            <a:fld id="{68EFFDF8-DB98-478C-83A9-5561949AAA15}" type="slidenum">
              <a:rPr lang="en-US" altLang="zh-TW" smtClean="0"/>
              <a:pPr/>
              <a:t>31</a:t>
            </a:fld>
            <a:endParaRPr lang="en-US" altLang="zh-TW" dirty="0"/>
          </a:p>
        </p:txBody>
      </p:sp>
      <p:sp>
        <p:nvSpPr>
          <p:cNvPr id="59" name="矩形 58"/>
          <p:cNvSpPr/>
          <p:nvPr/>
        </p:nvSpPr>
        <p:spPr>
          <a:xfrm>
            <a:off x="2474785" y="2661685"/>
            <a:ext cx="2880000" cy="43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整體開發計畫書圖修正</a:t>
            </a:r>
            <a:endParaRPr lang="zh-TW" altLang="en-US" sz="1600" dirty="0">
              <a:latin typeface="微軟正黑體" panose="020B0604030504040204" pitchFamily="34" charset="-120"/>
              <a:ea typeface="微軟正黑體" panose="020B0604030504040204" pitchFamily="34" charset="-120"/>
            </a:endParaRPr>
          </a:p>
        </p:txBody>
      </p:sp>
      <p:sp>
        <p:nvSpPr>
          <p:cNvPr id="60" name="菱形 59"/>
          <p:cNvSpPr/>
          <p:nvPr/>
        </p:nvSpPr>
        <p:spPr>
          <a:xfrm>
            <a:off x="1897381" y="1342723"/>
            <a:ext cx="4029351" cy="107333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a:latin typeface="微軟正黑體" panose="020B0604030504040204" pitchFamily="34" charset="-120"/>
                <a:ea typeface="微軟正黑體" panose="020B0604030504040204" pitchFamily="34" charset="-120"/>
              </a:rPr>
              <a:t>金門國家公園傳統聚落建築審議諮詢委員會審查</a:t>
            </a:r>
            <a:r>
              <a:rPr lang="zh-TW" altLang="en-US" sz="1600" dirty="0" smtClean="0">
                <a:latin typeface="微軟正黑體" panose="020B0604030504040204" pitchFamily="34" charset="-120"/>
                <a:ea typeface="微軟正黑體" panose="020B0604030504040204" pitchFamily="34" charset="-120"/>
              </a:rPr>
              <a:t>決議</a:t>
            </a:r>
            <a:endParaRPr lang="zh-TW" altLang="en-US" sz="1600" dirty="0">
              <a:latin typeface="微軟正黑體" panose="020B0604030504040204" pitchFamily="34" charset="-120"/>
              <a:ea typeface="微軟正黑體" panose="020B0604030504040204" pitchFamily="34" charset="-120"/>
            </a:endParaRPr>
          </a:p>
        </p:txBody>
      </p:sp>
      <p:sp>
        <p:nvSpPr>
          <p:cNvPr id="62" name="矩形 61"/>
          <p:cNvSpPr/>
          <p:nvPr/>
        </p:nvSpPr>
        <p:spPr>
          <a:xfrm>
            <a:off x="2474785" y="3472625"/>
            <a:ext cx="2880000" cy="43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簽定協議（承諾）書</a:t>
            </a:r>
            <a:endParaRPr lang="zh-TW" altLang="en-US" sz="1600" dirty="0">
              <a:latin typeface="微軟正黑體" panose="020B0604030504040204" pitchFamily="34" charset="-120"/>
              <a:ea typeface="微軟正黑體" panose="020B0604030504040204" pitchFamily="34" charset="-120"/>
            </a:endParaRPr>
          </a:p>
        </p:txBody>
      </p:sp>
      <p:sp>
        <p:nvSpPr>
          <p:cNvPr id="63" name="矩形 62"/>
          <p:cNvSpPr/>
          <p:nvPr/>
        </p:nvSpPr>
        <p:spPr>
          <a:xfrm>
            <a:off x="2472514" y="4282625"/>
            <a:ext cx="2880000" cy="43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核發開發許可</a:t>
            </a:r>
            <a:endParaRPr lang="zh-TW" altLang="en-US" sz="1600" dirty="0">
              <a:latin typeface="微軟正黑體" panose="020B0604030504040204" pitchFamily="34" charset="-120"/>
              <a:ea typeface="微軟正黑體" panose="020B0604030504040204" pitchFamily="34" charset="-120"/>
            </a:endParaRPr>
          </a:p>
        </p:txBody>
      </p:sp>
      <p:sp>
        <p:nvSpPr>
          <p:cNvPr id="65" name="矩形 64"/>
          <p:cNvSpPr/>
          <p:nvPr/>
        </p:nvSpPr>
        <p:spPr>
          <a:xfrm>
            <a:off x="6542667" y="2121038"/>
            <a:ext cx="2464439" cy="54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a:t>需補充其它經</a:t>
            </a:r>
            <a:r>
              <a:rPr lang="zh-TW" altLang="en-US" sz="1600" dirty="0" smtClean="0"/>
              <a:t>管理處</a:t>
            </a:r>
            <a:endParaRPr lang="en-US" altLang="zh-TW" sz="1600" dirty="0" smtClean="0"/>
          </a:p>
          <a:p>
            <a:pPr algn="ctr"/>
            <a:r>
              <a:rPr lang="zh-TW" altLang="en-US" sz="1600" dirty="0" smtClean="0"/>
              <a:t>決議</a:t>
            </a:r>
            <a:r>
              <a:rPr lang="zh-TW" altLang="en-US" sz="1600" dirty="0"/>
              <a:t>應附之</a:t>
            </a:r>
            <a:r>
              <a:rPr lang="zh-TW" altLang="en-US" sz="1600" dirty="0" smtClean="0"/>
              <a:t>事項</a:t>
            </a:r>
            <a:endParaRPr lang="zh-TW" altLang="en-US" sz="1600" dirty="0"/>
          </a:p>
        </p:txBody>
      </p:sp>
      <p:cxnSp>
        <p:nvCxnSpPr>
          <p:cNvPr id="67" name="肘形接點 66"/>
          <p:cNvCxnSpPr/>
          <p:nvPr/>
        </p:nvCxnSpPr>
        <p:spPr>
          <a:xfrm rot="10800000">
            <a:off x="868183" y="982075"/>
            <a:ext cx="1014424" cy="908979"/>
          </a:xfrm>
          <a:prstGeom prst="bentConnector3">
            <a:avLst>
              <a:gd name="adj1" fmla="val 100078"/>
            </a:avLst>
          </a:prstGeom>
          <a:ln w="28575">
            <a:prstDash val="sysDot"/>
            <a:tailEnd type="triangle"/>
          </a:ln>
        </p:spPr>
        <p:style>
          <a:lnRef idx="1">
            <a:schemeClr val="dk1"/>
          </a:lnRef>
          <a:fillRef idx="0">
            <a:schemeClr val="dk1"/>
          </a:fillRef>
          <a:effectRef idx="0">
            <a:schemeClr val="dk1"/>
          </a:effectRef>
          <a:fontRef idx="minor">
            <a:schemeClr val="tx1"/>
          </a:fontRef>
        </p:style>
      </p:cxnSp>
      <p:cxnSp>
        <p:nvCxnSpPr>
          <p:cNvPr id="68" name="直線單箭頭接點 67"/>
          <p:cNvCxnSpPr/>
          <p:nvPr/>
        </p:nvCxnSpPr>
        <p:spPr>
          <a:xfrm>
            <a:off x="3912057" y="2428610"/>
            <a:ext cx="0" cy="23242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0" name="直線單箭頭接點 69"/>
          <p:cNvCxnSpPr>
            <a:stCxn id="59" idx="2"/>
            <a:endCxn id="62" idx="0"/>
          </p:cNvCxnSpPr>
          <p:nvPr/>
        </p:nvCxnSpPr>
        <p:spPr>
          <a:xfrm>
            <a:off x="3914785" y="3093685"/>
            <a:ext cx="0" cy="37894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1" name="直線單箭頭接點 70"/>
          <p:cNvCxnSpPr>
            <a:stCxn id="62" idx="2"/>
            <a:endCxn id="63" idx="0"/>
          </p:cNvCxnSpPr>
          <p:nvPr/>
        </p:nvCxnSpPr>
        <p:spPr>
          <a:xfrm flipH="1">
            <a:off x="3912514" y="3904625"/>
            <a:ext cx="2271" cy="3780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2" name="肘形接點 71"/>
          <p:cNvCxnSpPr>
            <a:stCxn id="60" idx="3"/>
            <a:endCxn id="65" idx="0"/>
          </p:cNvCxnSpPr>
          <p:nvPr/>
        </p:nvCxnSpPr>
        <p:spPr>
          <a:xfrm>
            <a:off x="5926732" y="1879392"/>
            <a:ext cx="1848155" cy="241646"/>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73" name="肘形接點 72"/>
          <p:cNvCxnSpPr>
            <a:stCxn id="65" idx="2"/>
            <a:endCxn id="59" idx="3"/>
          </p:cNvCxnSpPr>
          <p:nvPr/>
        </p:nvCxnSpPr>
        <p:spPr>
          <a:xfrm rot="5400000">
            <a:off x="6456513" y="1559310"/>
            <a:ext cx="216647" cy="2420102"/>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sp>
        <p:nvSpPr>
          <p:cNvPr id="77" name="文字方塊 76"/>
          <p:cNvSpPr txBox="1"/>
          <p:nvPr/>
        </p:nvSpPr>
        <p:spPr>
          <a:xfrm>
            <a:off x="6877563" y="2944601"/>
            <a:ext cx="1005403" cy="338554"/>
          </a:xfrm>
          <a:prstGeom prst="rect">
            <a:avLst/>
          </a:prstGeom>
          <a:solidFill>
            <a:schemeClr val="bg1"/>
          </a:solidFill>
        </p:spPr>
        <p:txBody>
          <a:bodyPr wrap="none" rtlCol="0">
            <a:spAutoFit/>
          </a:bodyPr>
          <a:lstStyle/>
          <a:p>
            <a:pPr algn="r"/>
            <a:r>
              <a:rPr lang="zh-TW" altLang="en-US" sz="1600" dirty="0" smtClean="0">
                <a:latin typeface="微軟正黑體" panose="020B0604030504040204" pitchFamily="34" charset="-120"/>
                <a:ea typeface="微軟正黑體" panose="020B0604030504040204" pitchFamily="34" charset="-120"/>
              </a:rPr>
              <a:t>審議通過</a:t>
            </a:r>
            <a:endParaRPr lang="zh-TW" altLang="en-US" sz="1600" dirty="0">
              <a:latin typeface="微軟正黑體" panose="020B0604030504040204" pitchFamily="34" charset="-120"/>
              <a:ea typeface="微軟正黑體" panose="020B0604030504040204" pitchFamily="34" charset="-120"/>
            </a:endParaRPr>
          </a:p>
        </p:txBody>
      </p:sp>
      <p:sp>
        <p:nvSpPr>
          <p:cNvPr id="78" name="矩形 77"/>
          <p:cNvSpPr/>
          <p:nvPr/>
        </p:nvSpPr>
        <p:spPr>
          <a:xfrm>
            <a:off x="5942149" y="3789281"/>
            <a:ext cx="3068958" cy="54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取得全數土地所有權人之同意</a:t>
            </a:r>
            <a:endParaRPr lang="en-US" altLang="zh-TW" sz="1600" dirty="0" smtClean="0">
              <a:latin typeface="微軟正黑體" panose="020B0604030504040204" pitchFamily="34" charset="-120"/>
              <a:ea typeface="微軟正黑體" panose="020B0604030504040204" pitchFamily="34" charset="-120"/>
            </a:endParaRPr>
          </a:p>
        </p:txBody>
      </p:sp>
      <p:cxnSp>
        <p:nvCxnSpPr>
          <p:cNvPr id="79" name="直線單箭頭接點 78"/>
          <p:cNvCxnSpPr>
            <a:stCxn id="78" idx="1"/>
          </p:cNvCxnSpPr>
          <p:nvPr/>
        </p:nvCxnSpPr>
        <p:spPr>
          <a:xfrm flipH="1">
            <a:off x="3912514" y="4059281"/>
            <a:ext cx="2029635" cy="1010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3" name="矩形 82"/>
          <p:cNvSpPr/>
          <p:nvPr/>
        </p:nvSpPr>
        <p:spPr>
          <a:xfrm>
            <a:off x="470971" y="5244948"/>
            <a:ext cx="2880000" cy="43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申請雜項執</a:t>
            </a:r>
            <a:r>
              <a:rPr lang="zh-TW" altLang="en-US" sz="1600" dirty="0">
                <a:latin typeface="微軟正黑體" panose="020B0604030504040204" pitchFamily="34" charset="-120"/>
                <a:ea typeface="微軟正黑體" panose="020B0604030504040204" pitchFamily="34" charset="-120"/>
              </a:rPr>
              <a:t>照</a:t>
            </a:r>
          </a:p>
        </p:txBody>
      </p:sp>
      <p:sp>
        <p:nvSpPr>
          <p:cNvPr id="84" name="矩形 83"/>
          <p:cNvSpPr/>
          <p:nvPr/>
        </p:nvSpPr>
        <p:spPr>
          <a:xfrm>
            <a:off x="4473146" y="5249017"/>
            <a:ext cx="2880000" cy="108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1600" dirty="0">
                <a:latin typeface="微軟正黑體" panose="020B0604030504040204" pitchFamily="34" charset="-120"/>
                <a:ea typeface="微軟正黑體" panose="020B0604030504040204" pitchFamily="34" charset="-120"/>
              </a:rPr>
              <a:t>雜項工程需與建築物一併施工者</a:t>
            </a:r>
            <a:r>
              <a:rPr lang="zh-TW" altLang="en-US" sz="1600" dirty="0" smtClean="0">
                <a:latin typeface="微軟正黑體" panose="020B0604030504040204" pitchFamily="34" charset="-120"/>
                <a:ea typeface="微軟正黑體" panose="020B0604030504040204" pitchFamily="34" charset="-120"/>
              </a:rPr>
              <a:t>，雜項</a:t>
            </a:r>
            <a:r>
              <a:rPr lang="zh-TW" altLang="en-US" sz="1600" dirty="0">
                <a:latin typeface="微軟正黑體" panose="020B0604030504040204" pitchFamily="34" charset="-120"/>
                <a:ea typeface="微軟正黑體" panose="020B0604030504040204" pitchFamily="34" charset="-120"/>
              </a:rPr>
              <a:t>執照得併同於建造執照中申請</a:t>
            </a:r>
          </a:p>
        </p:txBody>
      </p:sp>
      <p:sp>
        <p:nvSpPr>
          <p:cNvPr id="85" name="矩形 84"/>
          <p:cNvSpPr/>
          <p:nvPr/>
        </p:nvSpPr>
        <p:spPr>
          <a:xfrm>
            <a:off x="470971" y="5970645"/>
            <a:ext cx="2880000" cy="43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申請建造執照</a:t>
            </a:r>
            <a:endParaRPr lang="zh-TW" altLang="en-US" sz="1600" dirty="0">
              <a:latin typeface="微軟正黑體" panose="020B0604030504040204" pitchFamily="34" charset="-120"/>
              <a:ea typeface="微軟正黑體" panose="020B0604030504040204" pitchFamily="34" charset="-120"/>
            </a:endParaRPr>
          </a:p>
        </p:txBody>
      </p:sp>
      <p:cxnSp>
        <p:nvCxnSpPr>
          <p:cNvPr id="86" name="直線單箭頭接點 85"/>
          <p:cNvCxnSpPr>
            <a:stCxn id="83" idx="2"/>
            <a:endCxn id="85" idx="0"/>
          </p:cNvCxnSpPr>
          <p:nvPr/>
        </p:nvCxnSpPr>
        <p:spPr>
          <a:xfrm>
            <a:off x="1910971" y="5676948"/>
            <a:ext cx="0" cy="29369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7" name="直線單箭頭接點 86"/>
          <p:cNvCxnSpPr/>
          <p:nvPr/>
        </p:nvCxnSpPr>
        <p:spPr>
          <a:xfrm flipH="1">
            <a:off x="3912514" y="4717754"/>
            <a:ext cx="3269" cy="297984"/>
          </a:xfrm>
          <a:prstGeom prst="straightConnector1">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肘形接點 87"/>
          <p:cNvCxnSpPr>
            <a:stCxn id="83" idx="0"/>
            <a:endCxn id="84" idx="0"/>
          </p:cNvCxnSpPr>
          <p:nvPr/>
        </p:nvCxnSpPr>
        <p:spPr>
          <a:xfrm rot="16200000" flipH="1">
            <a:off x="3910023" y="3245895"/>
            <a:ext cx="4069" cy="4002175"/>
          </a:xfrm>
          <a:prstGeom prst="bentConnector3">
            <a:avLst>
              <a:gd name="adj1" fmla="val -5618088"/>
            </a:avLst>
          </a:prstGeom>
          <a:ln w="28575">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90" name="文字方塊 89"/>
          <p:cNvSpPr txBox="1"/>
          <p:nvPr/>
        </p:nvSpPr>
        <p:spPr>
          <a:xfrm>
            <a:off x="335719" y="1048394"/>
            <a:ext cx="389850" cy="830997"/>
          </a:xfrm>
          <a:prstGeom prst="rect">
            <a:avLst/>
          </a:prstGeom>
          <a:solidFill>
            <a:schemeClr val="bg1"/>
          </a:solidFill>
        </p:spPr>
        <p:txBody>
          <a:bodyPr wrap="none" rtlCol="0">
            <a:spAutoFit/>
          </a:bodyPr>
          <a:lstStyle/>
          <a:p>
            <a:r>
              <a:rPr lang="zh-TW" altLang="en-US" sz="1600" dirty="0" smtClean="0">
                <a:latin typeface="微軟正黑體" panose="020B0604030504040204" pitchFamily="34" charset="-120"/>
                <a:ea typeface="微軟正黑體" panose="020B0604030504040204" pitchFamily="34" charset="-120"/>
              </a:rPr>
              <a:t>未</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smtClean="0">
                <a:latin typeface="微軟正黑體" panose="020B0604030504040204" pitchFamily="34" charset="-120"/>
                <a:ea typeface="微軟正黑體" panose="020B0604030504040204" pitchFamily="34" charset="-120"/>
              </a:rPr>
              <a:t>通</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smtClean="0">
                <a:latin typeface="微軟正黑體" panose="020B0604030504040204" pitchFamily="34" charset="-120"/>
                <a:ea typeface="微軟正黑體" panose="020B0604030504040204" pitchFamily="34" charset="-120"/>
              </a:rPr>
              <a:t>過</a:t>
            </a:r>
            <a:endParaRPr lang="zh-TW" altLang="en-US" sz="1600" dirty="0">
              <a:latin typeface="微軟正黑體" panose="020B0604030504040204" pitchFamily="34" charset="-120"/>
              <a:ea typeface="微軟正黑體" panose="020B0604030504040204" pitchFamily="34" charset="-120"/>
            </a:endParaRPr>
          </a:p>
        </p:txBody>
      </p:sp>
      <p:sp>
        <p:nvSpPr>
          <p:cNvPr id="91" name="文字方塊 90"/>
          <p:cNvSpPr txBox="1"/>
          <p:nvPr/>
        </p:nvSpPr>
        <p:spPr>
          <a:xfrm>
            <a:off x="3107576" y="4807775"/>
            <a:ext cx="1547218" cy="338554"/>
          </a:xfrm>
          <a:prstGeom prst="rect">
            <a:avLst/>
          </a:prstGeom>
          <a:solidFill>
            <a:schemeClr val="bg1"/>
          </a:solidFill>
        </p:spPr>
        <p:txBody>
          <a:bodyPr wrap="none" rtlCol="0">
            <a:spAutoFit/>
          </a:bodyPr>
          <a:lstStyle/>
          <a:p>
            <a:r>
              <a:rPr lang="en-US" altLang="zh-TW" sz="1600" dirty="0" smtClean="0">
                <a:latin typeface="微軟正黑體" panose="020B0604030504040204" pitchFamily="34" charset="-120"/>
                <a:ea typeface="微軟正黑體" panose="020B0604030504040204" pitchFamily="34" charset="-120"/>
              </a:rPr>
              <a:t>(</a:t>
            </a:r>
            <a:r>
              <a:rPr lang="zh-TW" altLang="en-US" sz="1600" dirty="0" smtClean="0">
                <a:latin typeface="微軟正黑體" panose="020B0604030504040204" pitchFamily="34" charset="-120"/>
                <a:ea typeface="微軟正黑體" panose="020B0604030504040204" pitchFamily="34" charset="-120"/>
              </a:rPr>
              <a:t>下列兩者擇一</a:t>
            </a:r>
            <a:r>
              <a:rPr lang="en-US" altLang="zh-TW" sz="1600" dirty="0" smtClean="0">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p:txBody>
      </p:sp>
      <p:cxnSp>
        <p:nvCxnSpPr>
          <p:cNvPr id="97" name="直線單箭頭接點 96"/>
          <p:cNvCxnSpPr/>
          <p:nvPr/>
        </p:nvCxnSpPr>
        <p:spPr>
          <a:xfrm>
            <a:off x="3912056" y="990728"/>
            <a:ext cx="0" cy="3630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98" name="文字方塊 97"/>
          <p:cNvSpPr txBox="1"/>
          <p:nvPr/>
        </p:nvSpPr>
        <p:spPr>
          <a:xfrm>
            <a:off x="4728533" y="1014464"/>
            <a:ext cx="1338828" cy="369332"/>
          </a:xfrm>
          <a:prstGeom prst="rect">
            <a:avLst/>
          </a:prstGeom>
          <a:noFill/>
        </p:spPr>
        <p:txBody>
          <a:bodyPr wrap="none" rtlCol="0">
            <a:spAutoFit/>
          </a:bodyPr>
          <a:lstStyle/>
          <a:p>
            <a:r>
              <a:rPr lang="zh-TW" altLang="en-US" dirty="0" smtClean="0"/>
              <a:t>（續上頁）</a:t>
            </a:r>
            <a:endParaRPr lang="zh-TW" altLang="en-US" dirty="0"/>
          </a:p>
        </p:txBody>
      </p:sp>
      <p:sp>
        <p:nvSpPr>
          <p:cNvPr id="111" name="標題 2"/>
          <p:cNvSpPr txBox="1">
            <a:spLocks/>
          </p:cNvSpPr>
          <p:nvPr/>
        </p:nvSpPr>
        <p:spPr>
          <a:xfrm>
            <a:off x="151375" y="73435"/>
            <a:ext cx="8827161"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dirty="0" smtClean="0">
                <a:latin typeface="微軟正黑體" panose="020B0604030504040204" pitchFamily="34" charset="-120"/>
                <a:ea typeface="微軟正黑體" panose="020B0604030504040204" pitchFamily="34" charset="-120"/>
              </a:rPr>
              <a:t>一、</a:t>
            </a:r>
            <a:r>
              <a:rPr lang="zh-TW" altLang="en-US" sz="2400" dirty="0">
                <a:latin typeface="微軟正黑體" panose="020B0604030504040204" pitchFamily="34" charset="-120"/>
                <a:ea typeface="微軟正黑體" panose="020B0604030504040204" pitchFamily="34" charset="-120"/>
              </a:rPr>
              <a:t>金門國家公園第一類一般管制區外圍緩衝用地</a:t>
            </a:r>
          </a:p>
          <a:p>
            <a:r>
              <a:rPr lang="zh-TW" altLang="en-US" sz="2400" dirty="0" smtClean="0">
                <a:latin typeface="微軟正黑體" panose="020B0604030504040204" pitchFamily="34" charset="-120"/>
                <a:ea typeface="微軟正黑體" panose="020B0604030504040204" pitchFamily="34" charset="-120"/>
              </a:rPr>
              <a:t>　　整體</a:t>
            </a:r>
            <a:r>
              <a:rPr lang="zh-TW" altLang="en-US" sz="2400" dirty="0">
                <a:latin typeface="微軟正黑體" panose="020B0604030504040204" pitchFamily="34" charset="-120"/>
                <a:ea typeface="微軟正黑體" panose="020B0604030504040204" pitchFamily="34" charset="-120"/>
              </a:rPr>
              <a:t>開發許可審議</a:t>
            </a:r>
            <a:r>
              <a:rPr lang="zh-TW" altLang="en-US" sz="2400" dirty="0" smtClean="0">
                <a:latin typeface="微軟正黑體" panose="020B0604030504040204" pitchFamily="34" charset="-120"/>
                <a:ea typeface="微軟正黑體" panose="020B0604030504040204" pitchFamily="34" charset="-120"/>
              </a:rPr>
              <a:t>規範</a:t>
            </a:r>
            <a:r>
              <a:rPr lang="en-US" altLang="zh-TW" sz="2400" dirty="0" smtClean="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六</a:t>
            </a:r>
            <a:r>
              <a:rPr lang="en-US" altLang="zh-TW"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a:p>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587472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68EFFDF8-DB98-478C-83A9-5561949AAA15}" type="slidenum">
              <a:rPr lang="en-US" altLang="zh-TW" smtClean="0"/>
              <a:pPr/>
              <a:t>32</a:t>
            </a:fld>
            <a:endParaRPr lang="en-US" altLang="zh-TW" dirty="0"/>
          </a:p>
        </p:txBody>
      </p:sp>
      <p:sp>
        <p:nvSpPr>
          <p:cNvPr id="3" name="矩形 2"/>
          <p:cNvSpPr/>
          <p:nvPr/>
        </p:nvSpPr>
        <p:spPr>
          <a:xfrm>
            <a:off x="0" y="993745"/>
            <a:ext cx="3877985" cy="376129"/>
          </a:xfrm>
          <a:prstGeom prst="rect">
            <a:avLst/>
          </a:prstGeom>
        </p:spPr>
        <p:txBody>
          <a:bodyPr wrap="none">
            <a:spAutoFit/>
          </a:bodyPr>
          <a:lstStyle/>
          <a:p>
            <a:pPr>
              <a:lnSpc>
                <a:spcPts val="2400"/>
              </a:lnSpc>
              <a:spcAft>
                <a:spcPts val="0"/>
              </a:spcAft>
            </a:pPr>
            <a:r>
              <a:rPr lang="zh-TW" altLang="zh-TW" kern="100" dirty="0">
                <a:latin typeface="微軟正黑體" panose="020B0604030504040204" pitchFamily="34" charset="-120"/>
                <a:ea typeface="微軟正黑體" panose="020B0604030504040204" pitchFamily="34" charset="-120"/>
              </a:rPr>
              <a:t>開發許可申請案中不含容積移轉者：</a:t>
            </a:r>
            <a:endParaRPr lang="zh-TW" altLang="zh-TW" sz="1600" kern="100" dirty="0">
              <a:effectLst/>
              <a:latin typeface="微軟正黑體" panose="020B0604030504040204" pitchFamily="34" charset="-120"/>
              <a:ea typeface="微軟正黑體" panose="020B0604030504040204" pitchFamily="34" charset="-120"/>
            </a:endParaRPr>
          </a:p>
        </p:txBody>
      </p:sp>
      <p:sp>
        <p:nvSpPr>
          <p:cNvPr id="6" name="矩形 5"/>
          <p:cNvSpPr/>
          <p:nvPr/>
        </p:nvSpPr>
        <p:spPr>
          <a:xfrm>
            <a:off x="3319876" y="1601041"/>
            <a:ext cx="2880000" cy="54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申請</a:t>
            </a:r>
            <a:r>
              <a:rPr lang="zh-TW" altLang="en-US" sz="1600" dirty="0">
                <a:latin typeface="微軟正黑體" panose="020B0604030504040204" pitchFamily="34" charset="-120"/>
                <a:ea typeface="微軟正黑體" panose="020B0604030504040204" pitchFamily="34" charset="-120"/>
              </a:rPr>
              <a:t>人</a:t>
            </a:r>
          </a:p>
        </p:txBody>
      </p:sp>
      <p:grpSp>
        <p:nvGrpSpPr>
          <p:cNvPr id="7" name="群組 6"/>
          <p:cNvGrpSpPr/>
          <p:nvPr/>
        </p:nvGrpSpPr>
        <p:grpSpPr>
          <a:xfrm>
            <a:off x="3318738" y="2319160"/>
            <a:ext cx="2880001" cy="3148870"/>
            <a:chOff x="5396678" y="1406995"/>
            <a:chExt cx="2880001" cy="3148870"/>
          </a:xfrm>
        </p:grpSpPr>
        <p:sp>
          <p:nvSpPr>
            <p:cNvPr id="38" name="矩形 37"/>
            <p:cNvSpPr/>
            <p:nvPr/>
          </p:nvSpPr>
          <p:spPr>
            <a:xfrm>
              <a:off x="5396679" y="1855114"/>
              <a:ext cx="2880000" cy="27007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1600" dirty="0" smtClean="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1.</a:t>
              </a:r>
              <a:r>
                <a:rPr lang="zh-TW" altLang="en-US" sz="1600" dirty="0" smtClean="0">
                  <a:latin typeface="微軟正黑體" panose="020B0604030504040204" pitchFamily="34" charset="-120"/>
                  <a:ea typeface="微軟正黑體" panose="020B0604030504040204" pitchFamily="34" charset="-120"/>
                </a:rPr>
                <a:t>基本資料</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2.</a:t>
              </a:r>
              <a:r>
                <a:rPr lang="zh-TW" altLang="en-US" sz="1600" dirty="0" smtClean="0">
                  <a:latin typeface="微軟正黑體" panose="020B0604030504040204" pitchFamily="34" charset="-120"/>
                  <a:ea typeface="微軟正黑體" panose="020B0604030504040204" pitchFamily="34" charset="-120"/>
                </a:rPr>
                <a:t>土地使用計畫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smtClean="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3.</a:t>
              </a:r>
              <a:r>
                <a:rPr lang="zh-TW" altLang="en-US" sz="1600" dirty="0" smtClean="0">
                  <a:latin typeface="微軟正黑體" panose="020B0604030504040204" pitchFamily="34" charset="-120"/>
                  <a:ea typeface="微軟正黑體" panose="020B0604030504040204" pitchFamily="34" charset="-120"/>
                </a:rPr>
                <a:t>建築配置計畫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4.</a:t>
              </a:r>
              <a:r>
                <a:rPr lang="zh-TW" altLang="en-US" sz="1600" dirty="0" smtClean="0">
                  <a:latin typeface="微軟正黑體" panose="020B0604030504040204" pitchFamily="34" charset="-120"/>
                  <a:ea typeface="微軟正黑體" panose="020B0604030504040204" pitchFamily="34" charset="-120"/>
                </a:rPr>
                <a:t>交通動線計畫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5.</a:t>
              </a:r>
              <a:r>
                <a:rPr lang="zh-TW" altLang="en-US" sz="1600" dirty="0" smtClean="0">
                  <a:latin typeface="微軟正黑體" panose="020B0604030504040204" pitchFamily="34" charset="-120"/>
                  <a:ea typeface="微軟正黑體" panose="020B0604030504040204" pitchFamily="34" charset="-120"/>
                </a:rPr>
                <a:t>公共設施計畫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6.</a:t>
              </a:r>
              <a:r>
                <a:rPr lang="zh-TW" altLang="en-US" sz="1600" dirty="0" smtClean="0">
                  <a:latin typeface="微軟正黑體" panose="020B0604030504040204" pitchFamily="34" charset="-120"/>
                  <a:ea typeface="微軟正黑體" panose="020B0604030504040204" pitchFamily="34" charset="-120"/>
                </a:rPr>
                <a:t>整地排水計畫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7.</a:t>
              </a:r>
              <a:r>
                <a:rPr lang="zh-TW" altLang="en-US" sz="1600" dirty="0" smtClean="0">
                  <a:latin typeface="微軟正黑體" panose="020B0604030504040204" pitchFamily="34" charset="-120"/>
                  <a:ea typeface="微軟正黑體" panose="020B0604030504040204" pitchFamily="34" charset="-120"/>
                </a:rPr>
                <a:t>公共防災計畫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8.</a:t>
              </a:r>
              <a:r>
                <a:rPr lang="zh-TW" altLang="en-US" sz="1600" dirty="0" smtClean="0">
                  <a:latin typeface="微軟正黑體" panose="020B0604030504040204" pitchFamily="34" charset="-120"/>
                  <a:ea typeface="微軟正黑體" panose="020B0604030504040204" pitchFamily="34" charset="-120"/>
                </a:rPr>
                <a:t>景觀計畫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9.</a:t>
              </a:r>
              <a:r>
                <a:rPr lang="zh-TW" altLang="en-US" sz="1600" dirty="0" smtClean="0">
                  <a:latin typeface="微軟正黑體" panose="020B0604030504040204" pitchFamily="34" charset="-120"/>
                  <a:ea typeface="微軟正黑體" panose="020B0604030504040204" pitchFamily="34" charset="-120"/>
                </a:rPr>
                <a:t>土地交換分配計畫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10.</a:t>
              </a:r>
              <a:r>
                <a:rPr lang="zh-TW" altLang="en-US" sz="1600" dirty="0" smtClean="0">
                  <a:latin typeface="微軟正黑體" panose="020B0604030504040204" pitchFamily="34" charset="-120"/>
                  <a:ea typeface="微軟正黑體" panose="020B0604030504040204" pitchFamily="34" charset="-120"/>
                </a:rPr>
                <a:t>財務計畫</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 </a:t>
              </a:r>
              <a:r>
                <a:rPr lang="en-US" altLang="zh-TW" sz="1600" dirty="0" smtClean="0">
                  <a:latin typeface="微軟正黑體" panose="020B0604030504040204" pitchFamily="34" charset="-120"/>
                  <a:ea typeface="微軟正黑體" panose="020B0604030504040204" pitchFamily="34" charset="-120"/>
                </a:rPr>
                <a:t>11.</a:t>
              </a:r>
              <a:r>
                <a:rPr lang="zh-TW" altLang="en-US" sz="1600" dirty="0" smtClean="0">
                  <a:latin typeface="微軟正黑體" panose="020B0604030504040204" pitchFamily="34" charset="-120"/>
                  <a:ea typeface="微軟正黑體" panose="020B0604030504040204" pitchFamily="34" charset="-120"/>
                </a:rPr>
                <a:t>預先評估環境影響</a:t>
              </a:r>
              <a:endParaRPr lang="zh-TW" altLang="en-US" sz="1600" dirty="0">
                <a:latin typeface="微軟正黑體" panose="020B0604030504040204" pitchFamily="34" charset="-120"/>
                <a:ea typeface="微軟正黑體" panose="020B0604030504040204" pitchFamily="34" charset="-120"/>
              </a:endParaRPr>
            </a:p>
          </p:txBody>
        </p:sp>
        <p:sp>
          <p:nvSpPr>
            <p:cNvPr id="39" name="矩形 38"/>
            <p:cNvSpPr/>
            <p:nvPr/>
          </p:nvSpPr>
          <p:spPr>
            <a:xfrm>
              <a:off x="5396678" y="1406995"/>
              <a:ext cx="2880000" cy="4481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提送申請開發許可資料</a:t>
              </a:r>
              <a:endParaRPr lang="zh-TW" altLang="en-US" sz="1600" dirty="0">
                <a:latin typeface="微軟正黑體" panose="020B0604030504040204" pitchFamily="34" charset="-120"/>
                <a:ea typeface="微軟正黑體" panose="020B0604030504040204" pitchFamily="34" charset="-120"/>
              </a:endParaRPr>
            </a:p>
          </p:txBody>
        </p:sp>
      </p:grpSp>
      <p:cxnSp>
        <p:nvCxnSpPr>
          <p:cNvPr id="13" name="肘形接點 12"/>
          <p:cNvCxnSpPr>
            <a:endCxn id="6" idx="1"/>
          </p:cNvCxnSpPr>
          <p:nvPr/>
        </p:nvCxnSpPr>
        <p:spPr>
          <a:xfrm rot="5400000" flipH="1" flipV="1">
            <a:off x="348945" y="3308158"/>
            <a:ext cx="4408047" cy="1533815"/>
          </a:xfrm>
          <a:prstGeom prst="bentConnector2">
            <a:avLst/>
          </a:prstGeom>
          <a:ln w="28575">
            <a:prstDash val="sysDot"/>
            <a:tailEnd type="triangle"/>
          </a:ln>
        </p:spPr>
        <p:style>
          <a:lnRef idx="1">
            <a:schemeClr val="dk1"/>
          </a:lnRef>
          <a:fillRef idx="0">
            <a:schemeClr val="dk1"/>
          </a:fillRef>
          <a:effectRef idx="0">
            <a:schemeClr val="dk1"/>
          </a:effectRef>
          <a:fontRef idx="minor">
            <a:schemeClr val="tx1"/>
          </a:fontRef>
        </p:style>
      </p:cxnSp>
      <p:cxnSp>
        <p:nvCxnSpPr>
          <p:cNvPr id="14" name="直線單箭頭接點 13"/>
          <p:cNvCxnSpPr>
            <a:endCxn id="33" idx="0"/>
          </p:cNvCxnSpPr>
          <p:nvPr/>
        </p:nvCxnSpPr>
        <p:spPr>
          <a:xfrm flipH="1">
            <a:off x="4756746" y="5468031"/>
            <a:ext cx="1" cy="18052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2" name="直線單箭頭接點 31"/>
          <p:cNvCxnSpPr>
            <a:endCxn id="39" idx="0"/>
          </p:cNvCxnSpPr>
          <p:nvPr/>
        </p:nvCxnSpPr>
        <p:spPr>
          <a:xfrm flipH="1">
            <a:off x="4758738" y="2151716"/>
            <a:ext cx="1138" cy="1674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3" name="矩形 32"/>
          <p:cNvSpPr/>
          <p:nvPr/>
        </p:nvSpPr>
        <p:spPr>
          <a:xfrm>
            <a:off x="3316746" y="5648559"/>
            <a:ext cx="2880000" cy="54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資料</a:t>
            </a:r>
            <a:r>
              <a:rPr lang="zh-TW" altLang="en-US" sz="1600" dirty="0">
                <a:latin typeface="微軟正黑體" panose="020B0604030504040204" pitchFamily="34" charset="-120"/>
                <a:ea typeface="微軟正黑體" panose="020B0604030504040204" pitchFamily="34" charset="-120"/>
              </a:rPr>
              <a:t>查核</a:t>
            </a:r>
          </a:p>
        </p:txBody>
      </p:sp>
      <p:sp>
        <p:nvSpPr>
          <p:cNvPr id="34" name="文字方塊 33"/>
          <p:cNvSpPr txBox="1"/>
          <p:nvPr/>
        </p:nvSpPr>
        <p:spPr>
          <a:xfrm>
            <a:off x="1591136" y="3704663"/>
            <a:ext cx="389850" cy="830997"/>
          </a:xfrm>
          <a:prstGeom prst="rect">
            <a:avLst/>
          </a:prstGeom>
          <a:solidFill>
            <a:schemeClr val="bg1"/>
          </a:solidFill>
        </p:spPr>
        <p:txBody>
          <a:bodyPr wrap="none" rtlCol="0">
            <a:spAutoFit/>
          </a:bodyPr>
          <a:lstStyle/>
          <a:p>
            <a:r>
              <a:rPr lang="zh-TW" altLang="en-US" sz="1600" dirty="0" smtClean="0">
                <a:latin typeface="微軟正黑體" panose="020B0604030504040204" pitchFamily="34" charset="-120"/>
                <a:ea typeface="微軟正黑體" panose="020B0604030504040204" pitchFamily="34" charset="-120"/>
              </a:rPr>
              <a:t>未</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smtClean="0">
                <a:latin typeface="微軟正黑體" panose="020B0604030504040204" pitchFamily="34" charset="-120"/>
                <a:ea typeface="微軟正黑體" panose="020B0604030504040204" pitchFamily="34" charset="-120"/>
              </a:rPr>
              <a:t>通</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smtClean="0">
                <a:latin typeface="微軟正黑體" panose="020B0604030504040204" pitchFamily="34" charset="-120"/>
                <a:ea typeface="微軟正黑體" panose="020B0604030504040204" pitchFamily="34" charset="-120"/>
              </a:rPr>
              <a:t>過</a:t>
            </a:r>
            <a:endParaRPr lang="zh-TW" altLang="en-US" sz="1600" dirty="0">
              <a:latin typeface="微軟正黑體" panose="020B0604030504040204" pitchFamily="34" charset="-120"/>
              <a:ea typeface="微軟正黑體" panose="020B0604030504040204" pitchFamily="34" charset="-120"/>
            </a:endParaRPr>
          </a:p>
        </p:txBody>
      </p:sp>
      <p:cxnSp>
        <p:nvCxnSpPr>
          <p:cNvPr id="35" name="直線單箭頭接點 34"/>
          <p:cNvCxnSpPr>
            <a:stCxn id="33" idx="2"/>
          </p:cNvCxnSpPr>
          <p:nvPr/>
        </p:nvCxnSpPr>
        <p:spPr>
          <a:xfrm>
            <a:off x="4756746" y="6188559"/>
            <a:ext cx="0" cy="26005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1" name="文字方塊 40"/>
          <p:cNvSpPr txBox="1"/>
          <p:nvPr/>
        </p:nvSpPr>
        <p:spPr>
          <a:xfrm>
            <a:off x="7593428" y="6079279"/>
            <a:ext cx="1338828" cy="369332"/>
          </a:xfrm>
          <a:prstGeom prst="rect">
            <a:avLst/>
          </a:prstGeom>
          <a:noFill/>
        </p:spPr>
        <p:txBody>
          <a:bodyPr wrap="none" rtlCol="0">
            <a:spAutoFit/>
          </a:bodyPr>
          <a:lstStyle/>
          <a:p>
            <a:r>
              <a:rPr lang="zh-TW" altLang="en-US" dirty="0" smtClean="0"/>
              <a:t>（接下頁）</a:t>
            </a:r>
            <a:endParaRPr lang="zh-TW" altLang="en-US" dirty="0"/>
          </a:p>
        </p:txBody>
      </p:sp>
      <p:sp>
        <p:nvSpPr>
          <p:cNvPr id="42" name="標題 2"/>
          <p:cNvSpPr txBox="1">
            <a:spLocks/>
          </p:cNvSpPr>
          <p:nvPr/>
        </p:nvSpPr>
        <p:spPr>
          <a:xfrm>
            <a:off x="151375" y="73435"/>
            <a:ext cx="8827161"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dirty="0" smtClean="0">
                <a:latin typeface="微軟正黑體" panose="020B0604030504040204" pitchFamily="34" charset="-120"/>
                <a:ea typeface="微軟正黑體" panose="020B0604030504040204" pitchFamily="34" charset="-120"/>
              </a:rPr>
              <a:t>一、</a:t>
            </a:r>
            <a:r>
              <a:rPr lang="zh-TW" altLang="en-US" sz="2400" dirty="0">
                <a:latin typeface="微軟正黑體" panose="020B0604030504040204" pitchFamily="34" charset="-120"/>
                <a:ea typeface="微軟正黑體" panose="020B0604030504040204" pitchFamily="34" charset="-120"/>
              </a:rPr>
              <a:t>金門國家公園第一類一般管制區外圍緩衝用地</a:t>
            </a:r>
          </a:p>
          <a:p>
            <a:r>
              <a:rPr lang="zh-TW" altLang="en-US" sz="2400" dirty="0" smtClean="0">
                <a:latin typeface="微軟正黑體" panose="020B0604030504040204" pitchFamily="34" charset="-120"/>
                <a:ea typeface="微軟正黑體" panose="020B0604030504040204" pitchFamily="34" charset="-120"/>
              </a:rPr>
              <a:t>　　整體</a:t>
            </a:r>
            <a:r>
              <a:rPr lang="zh-TW" altLang="en-US" sz="2400" dirty="0">
                <a:latin typeface="微軟正黑體" panose="020B0604030504040204" pitchFamily="34" charset="-120"/>
                <a:ea typeface="微軟正黑體" panose="020B0604030504040204" pitchFamily="34" charset="-120"/>
              </a:rPr>
              <a:t>開發許可審議</a:t>
            </a:r>
            <a:r>
              <a:rPr lang="zh-TW" altLang="en-US" sz="2400" dirty="0" smtClean="0">
                <a:latin typeface="微軟正黑體" panose="020B0604030504040204" pitchFamily="34" charset="-120"/>
                <a:ea typeface="微軟正黑體" panose="020B0604030504040204" pitchFamily="34" charset="-120"/>
              </a:rPr>
              <a:t>規範</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七</a:t>
            </a:r>
            <a:r>
              <a:rPr lang="en-US" altLang="zh-TW"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a:p>
            <a:endParaRPr lang="zh-TW" altLang="en-US" sz="2400" dirty="0">
              <a:latin typeface="微軟正黑體" panose="020B0604030504040204" pitchFamily="34" charset="-120"/>
              <a:ea typeface="微軟正黑體" panose="020B0604030504040204" pitchFamily="34" charset="-120"/>
            </a:endParaRPr>
          </a:p>
          <a:p>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456981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68EFFDF8-DB98-478C-83A9-5561949AAA15}" type="slidenum">
              <a:rPr lang="en-US" altLang="zh-TW" smtClean="0"/>
              <a:pPr/>
              <a:t>33</a:t>
            </a:fld>
            <a:endParaRPr lang="en-US" altLang="zh-TW" dirty="0"/>
          </a:p>
        </p:txBody>
      </p:sp>
      <p:sp>
        <p:nvSpPr>
          <p:cNvPr id="39" name="矩形 38"/>
          <p:cNvSpPr/>
          <p:nvPr/>
        </p:nvSpPr>
        <p:spPr>
          <a:xfrm>
            <a:off x="2474785" y="2661685"/>
            <a:ext cx="2880000" cy="43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整體開發計畫書圖修正</a:t>
            </a:r>
            <a:endParaRPr lang="zh-TW" altLang="en-US" sz="1600" dirty="0">
              <a:latin typeface="微軟正黑體" panose="020B0604030504040204" pitchFamily="34" charset="-120"/>
              <a:ea typeface="微軟正黑體" panose="020B0604030504040204" pitchFamily="34" charset="-120"/>
            </a:endParaRPr>
          </a:p>
        </p:txBody>
      </p:sp>
      <p:sp>
        <p:nvSpPr>
          <p:cNvPr id="40" name="菱形 39"/>
          <p:cNvSpPr/>
          <p:nvPr/>
        </p:nvSpPr>
        <p:spPr>
          <a:xfrm>
            <a:off x="1897381" y="1342723"/>
            <a:ext cx="4029351" cy="1073337"/>
          </a:xfrm>
          <a:prstGeom prst="diamond">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a:latin typeface="微軟正黑體" panose="020B0604030504040204" pitchFamily="34" charset="-120"/>
                <a:ea typeface="微軟正黑體" panose="020B0604030504040204" pitchFamily="34" charset="-120"/>
              </a:rPr>
              <a:t>金門國家公園傳統聚落建築審議諮詢委員會審查</a:t>
            </a:r>
            <a:r>
              <a:rPr lang="zh-TW" altLang="en-US" sz="1600" dirty="0" smtClean="0">
                <a:latin typeface="微軟正黑體" panose="020B0604030504040204" pitchFamily="34" charset="-120"/>
                <a:ea typeface="微軟正黑體" panose="020B0604030504040204" pitchFamily="34" charset="-120"/>
              </a:rPr>
              <a:t>決議</a:t>
            </a:r>
            <a:endParaRPr lang="zh-TW" altLang="en-US" sz="1600" dirty="0">
              <a:latin typeface="微軟正黑體" panose="020B0604030504040204" pitchFamily="34" charset="-120"/>
              <a:ea typeface="微軟正黑體" panose="020B0604030504040204" pitchFamily="34" charset="-120"/>
            </a:endParaRPr>
          </a:p>
        </p:txBody>
      </p:sp>
      <p:sp>
        <p:nvSpPr>
          <p:cNvPr id="41" name="矩形 40"/>
          <p:cNvSpPr/>
          <p:nvPr/>
        </p:nvSpPr>
        <p:spPr>
          <a:xfrm>
            <a:off x="2474785" y="3472625"/>
            <a:ext cx="2880000" cy="43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簽定協議（承諾）書</a:t>
            </a:r>
            <a:endParaRPr lang="zh-TW" altLang="en-US" sz="1600" dirty="0">
              <a:latin typeface="微軟正黑體" panose="020B0604030504040204" pitchFamily="34" charset="-120"/>
              <a:ea typeface="微軟正黑體" panose="020B0604030504040204" pitchFamily="34" charset="-120"/>
            </a:endParaRPr>
          </a:p>
        </p:txBody>
      </p:sp>
      <p:sp>
        <p:nvSpPr>
          <p:cNvPr id="42" name="矩形 41"/>
          <p:cNvSpPr/>
          <p:nvPr/>
        </p:nvSpPr>
        <p:spPr>
          <a:xfrm>
            <a:off x="2472514" y="4282625"/>
            <a:ext cx="2880000" cy="43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核發開發許可</a:t>
            </a:r>
            <a:endParaRPr lang="zh-TW" altLang="en-US" sz="1600" dirty="0">
              <a:latin typeface="微軟正黑體" panose="020B0604030504040204" pitchFamily="34" charset="-120"/>
              <a:ea typeface="微軟正黑體" panose="020B0604030504040204" pitchFamily="34" charset="-120"/>
            </a:endParaRPr>
          </a:p>
        </p:txBody>
      </p:sp>
      <p:sp>
        <p:nvSpPr>
          <p:cNvPr id="44" name="矩形 43"/>
          <p:cNvSpPr/>
          <p:nvPr/>
        </p:nvSpPr>
        <p:spPr>
          <a:xfrm>
            <a:off x="6446067" y="2121038"/>
            <a:ext cx="2561039" cy="54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a:t>需補充其它經管理處</a:t>
            </a:r>
            <a:endParaRPr lang="en-US" altLang="zh-TW" sz="1600" dirty="0"/>
          </a:p>
          <a:p>
            <a:pPr algn="ctr"/>
            <a:r>
              <a:rPr lang="zh-TW" altLang="en-US" sz="1600" dirty="0"/>
              <a:t>決議應附之事項</a:t>
            </a:r>
          </a:p>
        </p:txBody>
      </p:sp>
      <p:cxnSp>
        <p:nvCxnSpPr>
          <p:cNvPr id="45" name="肘形接點 44"/>
          <p:cNvCxnSpPr/>
          <p:nvPr/>
        </p:nvCxnSpPr>
        <p:spPr>
          <a:xfrm rot="10800000">
            <a:off x="868183" y="982075"/>
            <a:ext cx="1014424" cy="908979"/>
          </a:xfrm>
          <a:prstGeom prst="bentConnector3">
            <a:avLst>
              <a:gd name="adj1" fmla="val 100078"/>
            </a:avLst>
          </a:prstGeom>
          <a:ln w="28575">
            <a:prstDash val="sysDot"/>
            <a:tailEnd type="triangle"/>
          </a:ln>
        </p:spPr>
        <p:style>
          <a:lnRef idx="1">
            <a:schemeClr val="dk1"/>
          </a:lnRef>
          <a:fillRef idx="0">
            <a:schemeClr val="dk1"/>
          </a:fillRef>
          <a:effectRef idx="0">
            <a:schemeClr val="dk1"/>
          </a:effectRef>
          <a:fontRef idx="minor">
            <a:schemeClr val="tx1"/>
          </a:fontRef>
        </p:style>
      </p:cxnSp>
      <p:cxnSp>
        <p:nvCxnSpPr>
          <p:cNvPr id="46" name="直線單箭頭接點 45"/>
          <p:cNvCxnSpPr/>
          <p:nvPr/>
        </p:nvCxnSpPr>
        <p:spPr>
          <a:xfrm>
            <a:off x="3912057" y="2428610"/>
            <a:ext cx="0" cy="23242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7" name="直線單箭頭接點 46"/>
          <p:cNvCxnSpPr>
            <a:stCxn id="39" idx="2"/>
            <a:endCxn id="41" idx="0"/>
          </p:cNvCxnSpPr>
          <p:nvPr/>
        </p:nvCxnSpPr>
        <p:spPr>
          <a:xfrm>
            <a:off x="3914785" y="3093685"/>
            <a:ext cx="0" cy="37894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8" name="直線單箭頭接點 47"/>
          <p:cNvCxnSpPr>
            <a:stCxn id="41" idx="2"/>
            <a:endCxn id="42" idx="0"/>
          </p:cNvCxnSpPr>
          <p:nvPr/>
        </p:nvCxnSpPr>
        <p:spPr>
          <a:xfrm flipH="1">
            <a:off x="3912514" y="3904625"/>
            <a:ext cx="2271" cy="3780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9" name="肘形接點 48"/>
          <p:cNvCxnSpPr>
            <a:stCxn id="40" idx="3"/>
            <a:endCxn id="44" idx="0"/>
          </p:cNvCxnSpPr>
          <p:nvPr/>
        </p:nvCxnSpPr>
        <p:spPr>
          <a:xfrm>
            <a:off x="5926732" y="1879392"/>
            <a:ext cx="1799855" cy="241646"/>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cxnSp>
        <p:nvCxnSpPr>
          <p:cNvPr id="50" name="肘形接點 49"/>
          <p:cNvCxnSpPr>
            <a:stCxn id="44" idx="2"/>
            <a:endCxn id="39" idx="3"/>
          </p:cNvCxnSpPr>
          <p:nvPr/>
        </p:nvCxnSpPr>
        <p:spPr>
          <a:xfrm rot="5400000">
            <a:off x="6432363" y="1583460"/>
            <a:ext cx="216647" cy="2371802"/>
          </a:xfrm>
          <a:prstGeom prst="bentConnector2">
            <a:avLst/>
          </a:prstGeom>
          <a:ln w="28575">
            <a:tailEnd type="triangle"/>
          </a:ln>
        </p:spPr>
        <p:style>
          <a:lnRef idx="1">
            <a:schemeClr val="dk1"/>
          </a:lnRef>
          <a:fillRef idx="0">
            <a:schemeClr val="dk1"/>
          </a:fillRef>
          <a:effectRef idx="0">
            <a:schemeClr val="dk1"/>
          </a:effectRef>
          <a:fontRef idx="minor">
            <a:schemeClr val="tx1"/>
          </a:fontRef>
        </p:style>
      </p:cxnSp>
      <p:sp>
        <p:nvSpPr>
          <p:cNvPr id="54" name="文字方塊 53"/>
          <p:cNvSpPr txBox="1"/>
          <p:nvPr/>
        </p:nvSpPr>
        <p:spPr>
          <a:xfrm>
            <a:off x="6794785" y="2947559"/>
            <a:ext cx="1005403" cy="338554"/>
          </a:xfrm>
          <a:prstGeom prst="rect">
            <a:avLst/>
          </a:prstGeom>
          <a:solidFill>
            <a:schemeClr val="bg1"/>
          </a:solidFill>
        </p:spPr>
        <p:txBody>
          <a:bodyPr wrap="none" rtlCol="0">
            <a:spAutoFit/>
          </a:bodyPr>
          <a:lstStyle/>
          <a:p>
            <a:r>
              <a:rPr lang="zh-TW" altLang="en-US" sz="1600" dirty="0" smtClean="0">
                <a:latin typeface="微軟正黑體" panose="020B0604030504040204" pitchFamily="34" charset="-120"/>
                <a:ea typeface="微軟正黑體" panose="020B0604030504040204" pitchFamily="34" charset="-120"/>
              </a:rPr>
              <a:t>審議通過</a:t>
            </a:r>
            <a:endParaRPr lang="zh-TW" altLang="en-US" sz="1600" dirty="0">
              <a:latin typeface="微軟正黑體" panose="020B0604030504040204" pitchFamily="34" charset="-120"/>
              <a:ea typeface="微軟正黑體" panose="020B0604030504040204" pitchFamily="34" charset="-120"/>
            </a:endParaRPr>
          </a:p>
        </p:txBody>
      </p:sp>
      <p:sp>
        <p:nvSpPr>
          <p:cNvPr id="55" name="矩形 54"/>
          <p:cNvSpPr/>
          <p:nvPr/>
        </p:nvSpPr>
        <p:spPr>
          <a:xfrm>
            <a:off x="5942149" y="3789281"/>
            <a:ext cx="3068958" cy="54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取得全數土地所有權人之同意</a:t>
            </a:r>
            <a:endParaRPr lang="en-US" altLang="zh-TW" sz="1600" dirty="0" smtClean="0">
              <a:latin typeface="微軟正黑體" panose="020B0604030504040204" pitchFamily="34" charset="-120"/>
              <a:ea typeface="微軟正黑體" panose="020B0604030504040204" pitchFamily="34" charset="-120"/>
            </a:endParaRPr>
          </a:p>
        </p:txBody>
      </p:sp>
      <p:cxnSp>
        <p:nvCxnSpPr>
          <p:cNvPr id="56" name="直線單箭頭接點 55"/>
          <p:cNvCxnSpPr>
            <a:stCxn id="55" idx="1"/>
          </p:cNvCxnSpPr>
          <p:nvPr/>
        </p:nvCxnSpPr>
        <p:spPr>
          <a:xfrm flipH="1">
            <a:off x="3912514" y="4059281"/>
            <a:ext cx="2029635" cy="1010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7" name="矩形 56"/>
          <p:cNvSpPr/>
          <p:nvPr/>
        </p:nvSpPr>
        <p:spPr>
          <a:xfrm>
            <a:off x="470971" y="5244948"/>
            <a:ext cx="2880000" cy="43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申請雜項執</a:t>
            </a:r>
            <a:r>
              <a:rPr lang="zh-TW" altLang="en-US" sz="1600" dirty="0">
                <a:latin typeface="微軟正黑體" panose="020B0604030504040204" pitchFamily="34" charset="-120"/>
                <a:ea typeface="微軟正黑體" panose="020B0604030504040204" pitchFamily="34" charset="-120"/>
              </a:rPr>
              <a:t>照</a:t>
            </a:r>
          </a:p>
        </p:txBody>
      </p:sp>
      <p:sp>
        <p:nvSpPr>
          <p:cNvPr id="58" name="矩形 57"/>
          <p:cNvSpPr/>
          <p:nvPr/>
        </p:nvSpPr>
        <p:spPr>
          <a:xfrm>
            <a:off x="4473146" y="5249017"/>
            <a:ext cx="2880000" cy="108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r>
              <a:rPr lang="zh-TW" altLang="en-US" sz="1600" dirty="0">
                <a:latin typeface="微軟正黑體" panose="020B0604030504040204" pitchFamily="34" charset="-120"/>
                <a:ea typeface="微軟正黑體" panose="020B0604030504040204" pitchFamily="34" charset="-120"/>
              </a:rPr>
              <a:t>雜項工程需與建築物一併施工者</a:t>
            </a:r>
            <a:r>
              <a:rPr lang="zh-TW" altLang="en-US" sz="1600" dirty="0" smtClean="0">
                <a:latin typeface="微軟正黑體" panose="020B0604030504040204" pitchFamily="34" charset="-120"/>
                <a:ea typeface="微軟正黑體" panose="020B0604030504040204" pitchFamily="34" charset="-120"/>
              </a:rPr>
              <a:t>，雜項</a:t>
            </a:r>
            <a:r>
              <a:rPr lang="zh-TW" altLang="en-US" sz="1600" dirty="0">
                <a:latin typeface="微軟正黑體" panose="020B0604030504040204" pitchFamily="34" charset="-120"/>
                <a:ea typeface="微軟正黑體" panose="020B0604030504040204" pitchFamily="34" charset="-120"/>
              </a:rPr>
              <a:t>執照得併同於建造執照中申請</a:t>
            </a:r>
          </a:p>
        </p:txBody>
      </p:sp>
      <p:sp>
        <p:nvSpPr>
          <p:cNvPr id="59" name="矩形 58"/>
          <p:cNvSpPr/>
          <p:nvPr/>
        </p:nvSpPr>
        <p:spPr>
          <a:xfrm>
            <a:off x="470971" y="5970645"/>
            <a:ext cx="2880000" cy="43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TW" altLang="en-US" sz="1600" dirty="0" smtClean="0">
                <a:latin typeface="微軟正黑體" panose="020B0604030504040204" pitchFamily="34" charset="-120"/>
                <a:ea typeface="微軟正黑體" panose="020B0604030504040204" pitchFamily="34" charset="-120"/>
              </a:rPr>
              <a:t>申請建造執照</a:t>
            </a:r>
            <a:endParaRPr lang="zh-TW" altLang="en-US" sz="1600" dirty="0">
              <a:latin typeface="微軟正黑體" panose="020B0604030504040204" pitchFamily="34" charset="-120"/>
              <a:ea typeface="微軟正黑體" panose="020B0604030504040204" pitchFamily="34" charset="-120"/>
            </a:endParaRPr>
          </a:p>
        </p:txBody>
      </p:sp>
      <p:cxnSp>
        <p:nvCxnSpPr>
          <p:cNvPr id="60" name="直線單箭頭接點 59"/>
          <p:cNvCxnSpPr>
            <a:stCxn id="57" idx="2"/>
            <a:endCxn id="59" idx="0"/>
          </p:cNvCxnSpPr>
          <p:nvPr/>
        </p:nvCxnSpPr>
        <p:spPr>
          <a:xfrm>
            <a:off x="1910971" y="5676948"/>
            <a:ext cx="0" cy="29369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1" name="直線單箭頭接點 60"/>
          <p:cNvCxnSpPr/>
          <p:nvPr/>
        </p:nvCxnSpPr>
        <p:spPr>
          <a:xfrm flipH="1">
            <a:off x="3912514" y="4717754"/>
            <a:ext cx="3269" cy="297984"/>
          </a:xfrm>
          <a:prstGeom prst="straightConnector1">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2" name="肘形接點 61"/>
          <p:cNvCxnSpPr>
            <a:stCxn id="57" idx="0"/>
            <a:endCxn id="58" idx="0"/>
          </p:cNvCxnSpPr>
          <p:nvPr/>
        </p:nvCxnSpPr>
        <p:spPr>
          <a:xfrm rot="16200000" flipH="1">
            <a:off x="3910023" y="3245895"/>
            <a:ext cx="4069" cy="4002175"/>
          </a:xfrm>
          <a:prstGeom prst="bentConnector3">
            <a:avLst>
              <a:gd name="adj1" fmla="val -5618088"/>
            </a:avLst>
          </a:prstGeom>
          <a:ln w="28575">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63" name="文字方塊 62"/>
          <p:cNvSpPr txBox="1"/>
          <p:nvPr/>
        </p:nvSpPr>
        <p:spPr>
          <a:xfrm>
            <a:off x="335719" y="1048394"/>
            <a:ext cx="389850" cy="830997"/>
          </a:xfrm>
          <a:prstGeom prst="rect">
            <a:avLst/>
          </a:prstGeom>
          <a:solidFill>
            <a:schemeClr val="bg1"/>
          </a:solidFill>
        </p:spPr>
        <p:txBody>
          <a:bodyPr wrap="none" rtlCol="0">
            <a:spAutoFit/>
          </a:bodyPr>
          <a:lstStyle/>
          <a:p>
            <a:r>
              <a:rPr lang="zh-TW" altLang="en-US" sz="1600" dirty="0" smtClean="0">
                <a:latin typeface="微軟正黑體" panose="020B0604030504040204" pitchFamily="34" charset="-120"/>
                <a:ea typeface="微軟正黑體" panose="020B0604030504040204" pitchFamily="34" charset="-120"/>
              </a:rPr>
              <a:t>未</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smtClean="0">
                <a:latin typeface="微軟正黑體" panose="020B0604030504040204" pitchFamily="34" charset="-120"/>
                <a:ea typeface="微軟正黑體" panose="020B0604030504040204" pitchFamily="34" charset="-120"/>
              </a:rPr>
              <a:t>通</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smtClean="0">
                <a:latin typeface="微軟正黑體" panose="020B0604030504040204" pitchFamily="34" charset="-120"/>
                <a:ea typeface="微軟正黑體" panose="020B0604030504040204" pitchFamily="34" charset="-120"/>
              </a:rPr>
              <a:t>過</a:t>
            </a:r>
            <a:endParaRPr lang="zh-TW" altLang="en-US" sz="1600" dirty="0">
              <a:latin typeface="微軟正黑體" panose="020B0604030504040204" pitchFamily="34" charset="-120"/>
              <a:ea typeface="微軟正黑體" panose="020B0604030504040204" pitchFamily="34" charset="-120"/>
            </a:endParaRPr>
          </a:p>
        </p:txBody>
      </p:sp>
      <p:sp>
        <p:nvSpPr>
          <p:cNvPr id="64" name="文字方塊 63"/>
          <p:cNvSpPr txBox="1"/>
          <p:nvPr/>
        </p:nvSpPr>
        <p:spPr>
          <a:xfrm>
            <a:off x="3107576" y="4807775"/>
            <a:ext cx="1547218" cy="338554"/>
          </a:xfrm>
          <a:prstGeom prst="rect">
            <a:avLst/>
          </a:prstGeom>
          <a:solidFill>
            <a:schemeClr val="bg1"/>
          </a:solidFill>
        </p:spPr>
        <p:txBody>
          <a:bodyPr wrap="none" rtlCol="0">
            <a:spAutoFit/>
          </a:bodyPr>
          <a:lstStyle/>
          <a:p>
            <a:r>
              <a:rPr lang="en-US" altLang="zh-TW" sz="1600" dirty="0" smtClean="0">
                <a:latin typeface="微軟正黑體" panose="020B0604030504040204" pitchFamily="34" charset="-120"/>
                <a:ea typeface="微軟正黑體" panose="020B0604030504040204" pitchFamily="34" charset="-120"/>
              </a:rPr>
              <a:t>(</a:t>
            </a:r>
            <a:r>
              <a:rPr lang="zh-TW" altLang="en-US" sz="1600" dirty="0" smtClean="0">
                <a:latin typeface="微軟正黑體" panose="020B0604030504040204" pitchFamily="34" charset="-120"/>
                <a:ea typeface="微軟正黑體" panose="020B0604030504040204" pitchFamily="34" charset="-120"/>
              </a:rPr>
              <a:t>下列兩者擇一</a:t>
            </a:r>
            <a:r>
              <a:rPr lang="en-US" altLang="zh-TW" sz="1600" dirty="0" smtClean="0">
                <a:latin typeface="微軟正黑體" panose="020B0604030504040204" pitchFamily="34" charset="-120"/>
                <a:ea typeface="微軟正黑體" panose="020B0604030504040204" pitchFamily="34" charset="-120"/>
              </a:rPr>
              <a:t>)</a:t>
            </a:r>
            <a:endParaRPr lang="zh-TW" altLang="en-US" sz="1600" dirty="0">
              <a:latin typeface="微軟正黑體" panose="020B0604030504040204" pitchFamily="34" charset="-120"/>
              <a:ea typeface="微軟正黑體" panose="020B0604030504040204" pitchFamily="34" charset="-120"/>
            </a:endParaRPr>
          </a:p>
        </p:txBody>
      </p:sp>
      <p:cxnSp>
        <p:nvCxnSpPr>
          <p:cNvPr id="65" name="直線單箭頭接點 64"/>
          <p:cNvCxnSpPr/>
          <p:nvPr/>
        </p:nvCxnSpPr>
        <p:spPr>
          <a:xfrm>
            <a:off x="3912056" y="990728"/>
            <a:ext cx="0" cy="3630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6" name="文字方塊 65"/>
          <p:cNvSpPr txBox="1"/>
          <p:nvPr/>
        </p:nvSpPr>
        <p:spPr>
          <a:xfrm>
            <a:off x="4728533" y="1014464"/>
            <a:ext cx="1338828" cy="369332"/>
          </a:xfrm>
          <a:prstGeom prst="rect">
            <a:avLst/>
          </a:prstGeom>
          <a:noFill/>
        </p:spPr>
        <p:txBody>
          <a:bodyPr wrap="none" rtlCol="0">
            <a:spAutoFit/>
          </a:bodyPr>
          <a:lstStyle/>
          <a:p>
            <a:r>
              <a:rPr lang="zh-TW" altLang="en-US" dirty="0" smtClean="0"/>
              <a:t>（續上頁）</a:t>
            </a:r>
            <a:endParaRPr lang="zh-TW" altLang="en-US" dirty="0"/>
          </a:p>
        </p:txBody>
      </p:sp>
      <p:sp>
        <p:nvSpPr>
          <p:cNvPr id="67" name="標題 2"/>
          <p:cNvSpPr txBox="1">
            <a:spLocks/>
          </p:cNvSpPr>
          <p:nvPr/>
        </p:nvSpPr>
        <p:spPr>
          <a:xfrm>
            <a:off x="151375" y="73435"/>
            <a:ext cx="8827161"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400" dirty="0" smtClean="0">
                <a:latin typeface="微軟正黑體" panose="020B0604030504040204" pitchFamily="34" charset="-120"/>
                <a:ea typeface="微軟正黑體" panose="020B0604030504040204" pitchFamily="34" charset="-120"/>
              </a:rPr>
              <a:t>一、</a:t>
            </a:r>
            <a:r>
              <a:rPr lang="zh-TW" altLang="en-US" sz="2400" dirty="0">
                <a:latin typeface="微軟正黑體" panose="020B0604030504040204" pitchFamily="34" charset="-120"/>
                <a:ea typeface="微軟正黑體" panose="020B0604030504040204" pitchFamily="34" charset="-120"/>
              </a:rPr>
              <a:t>金門國家公園第一類一般管制區外圍緩衝用地</a:t>
            </a:r>
          </a:p>
          <a:p>
            <a:r>
              <a:rPr lang="zh-TW" altLang="en-US" sz="2400" dirty="0" smtClean="0">
                <a:latin typeface="微軟正黑體" panose="020B0604030504040204" pitchFamily="34" charset="-120"/>
                <a:ea typeface="微軟正黑體" panose="020B0604030504040204" pitchFamily="34" charset="-120"/>
              </a:rPr>
              <a:t>　　整體</a:t>
            </a:r>
            <a:r>
              <a:rPr lang="zh-TW" altLang="en-US" sz="2400" dirty="0">
                <a:latin typeface="微軟正黑體" panose="020B0604030504040204" pitchFamily="34" charset="-120"/>
                <a:ea typeface="微軟正黑體" panose="020B0604030504040204" pitchFamily="34" charset="-120"/>
              </a:rPr>
              <a:t>開發許可審議</a:t>
            </a:r>
            <a:r>
              <a:rPr lang="zh-TW" altLang="en-US" sz="2400" dirty="0" smtClean="0">
                <a:latin typeface="微軟正黑體" panose="020B0604030504040204" pitchFamily="34" charset="-120"/>
                <a:ea typeface="微軟正黑體" panose="020B0604030504040204" pitchFamily="34" charset="-120"/>
              </a:rPr>
              <a:t>規範</a:t>
            </a:r>
            <a:r>
              <a:rPr lang="en-US" altLang="zh-TW" sz="2400" dirty="0" smtClean="0">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八</a:t>
            </a:r>
            <a:r>
              <a:rPr lang="en-US" altLang="zh-TW" sz="2400" dirty="0" smtClean="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a:p>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969267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文字方塊 3"/>
          <p:cNvSpPr txBox="1"/>
          <p:nvPr/>
        </p:nvSpPr>
        <p:spPr>
          <a:xfrm>
            <a:off x="2940784" y="1490008"/>
            <a:ext cx="3262432" cy="1938992"/>
          </a:xfrm>
          <a:prstGeom prst="rect">
            <a:avLst/>
          </a:prstGeom>
          <a:noFill/>
        </p:spPr>
        <p:txBody>
          <a:bodyPr wrap="none" rtlCol="0">
            <a:spAutoFit/>
          </a:bodyPr>
          <a:lstStyle/>
          <a:p>
            <a:r>
              <a:rPr lang="zh-TW" altLang="en-US" sz="6000" b="1" dirty="0" smtClean="0">
                <a:ln>
                  <a:solidFill>
                    <a:srgbClr val="512A0A"/>
                  </a:solidFill>
                </a:ln>
                <a:solidFill>
                  <a:srgbClr val="512A0A"/>
                </a:solidFill>
              </a:rPr>
              <a:t>簡報結束</a:t>
            </a:r>
            <a:endParaRPr lang="en-US" altLang="zh-TW" sz="6000" b="1" dirty="0" smtClean="0">
              <a:ln>
                <a:solidFill>
                  <a:srgbClr val="512A0A"/>
                </a:solidFill>
              </a:ln>
              <a:solidFill>
                <a:srgbClr val="512A0A"/>
              </a:solidFill>
            </a:endParaRPr>
          </a:p>
          <a:p>
            <a:r>
              <a:rPr lang="zh-TW" altLang="en-US" sz="6000" b="1" dirty="0" smtClean="0">
                <a:ln>
                  <a:solidFill>
                    <a:srgbClr val="512A0A"/>
                  </a:solidFill>
                </a:ln>
                <a:solidFill>
                  <a:srgbClr val="512A0A"/>
                </a:solidFill>
              </a:rPr>
              <a:t>敬請指</a:t>
            </a:r>
            <a:r>
              <a:rPr lang="zh-TW" altLang="en-US" sz="6000" b="1" dirty="0">
                <a:ln>
                  <a:solidFill>
                    <a:srgbClr val="512A0A"/>
                  </a:solidFill>
                </a:ln>
                <a:solidFill>
                  <a:srgbClr val="512A0A"/>
                </a:solidFill>
              </a:rPr>
              <a:t>教</a:t>
            </a:r>
          </a:p>
        </p:txBody>
      </p:sp>
      <p:sp>
        <p:nvSpPr>
          <p:cNvPr id="5" name="投影片編號版面配置區 4"/>
          <p:cNvSpPr>
            <a:spLocks noGrp="1"/>
          </p:cNvSpPr>
          <p:nvPr>
            <p:ph type="sldNum" sz="quarter" idx="12"/>
          </p:nvPr>
        </p:nvSpPr>
        <p:spPr/>
        <p:txBody>
          <a:bodyPr/>
          <a:lstStyle/>
          <a:p>
            <a:fld id="{68EFFDF8-DB98-478C-83A9-5561949AAA15}" type="slidenum">
              <a:rPr lang="en-US" altLang="zh-TW" smtClean="0"/>
              <a:pPr/>
              <a:t>34</a:t>
            </a:fld>
            <a:endParaRPr lang="en-US" altLang="zh-TW" dirty="0"/>
          </a:p>
        </p:txBody>
      </p:sp>
    </p:spTree>
    <p:extLst>
      <p:ext uri="{BB962C8B-B14F-4D97-AF65-F5344CB8AC3E}">
        <p14:creationId xmlns:p14="http://schemas.microsoft.com/office/powerpoint/2010/main" val="5999512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776" y="1108524"/>
            <a:ext cx="4877750" cy="4936676"/>
          </a:xfrm>
          <a:prstGeom prst="rect">
            <a:avLst/>
          </a:prstGeom>
          <a:noFill/>
        </p:spPr>
      </p:pic>
      <p:sp>
        <p:nvSpPr>
          <p:cNvPr id="2" name="投影片編號版面配置區 1"/>
          <p:cNvSpPr>
            <a:spLocks noGrp="1"/>
          </p:cNvSpPr>
          <p:nvPr>
            <p:ph type="sldNum" sz="quarter" idx="12"/>
          </p:nvPr>
        </p:nvSpPr>
        <p:spPr/>
        <p:txBody>
          <a:bodyPr/>
          <a:lstStyle/>
          <a:p>
            <a:fld id="{68EFFDF8-DB98-478C-83A9-5561949AAA15}" type="slidenum">
              <a:rPr lang="en-US" altLang="zh-TW" smtClean="0"/>
              <a:pPr/>
              <a:t>4</a:t>
            </a:fld>
            <a:endParaRPr lang="en-US" altLang="zh-TW" dirty="0"/>
          </a:p>
        </p:txBody>
      </p:sp>
      <p:pic>
        <p:nvPicPr>
          <p:cNvPr id="6" name="圖片 5"/>
          <p:cNvPicPr/>
          <p:nvPr/>
        </p:nvPicPr>
        <p:blipFill rotWithShape="1">
          <a:blip r:embed="rId3" cstate="print">
            <a:extLst>
              <a:ext uri="{28A0092B-C50C-407E-A947-70E740481C1C}">
                <a14:useLocalDpi xmlns:a14="http://schemas.microsoft.com/office/drawing/2010/main" val="0"/>
              </a:ext>
            </a:extLst>
          </a:blip>
          <a:srcRect l="35516" t="15146" r="30117" b="6934"/>
          <a:stretch/>
        </p:blipFill>
        <p:spPr bwMode="auto">
          <a:xfrm>
            <a:off x="5705061" y="1108524"/>
            <a:ext cx="3359426" cy="4325202"/>
          </a:xfrm>
          <a:prstGeom prst="rect">
            <a:avLst/>
          </a:prstGeom>
          <a:noFill/>
          <a:ln>
            <a:solidFill>
              <a:schemeClr val="tx1"/>
            </a:solidFill>
          </a:ln>
        </p:spPr>
      </p:pic>
      <p:pic>
        <p:nvPicPr>
          <p:cNvPr id="7" name="圖片 6"/>
          <p:cNvPicPr/>
          <p:nvPr/>
        </p:nvPicPr>
        <p:blipFill rotWithShape="1">
          <a:blip r:embed="rId4" cstate="print">
            <a:extLst>
              <a:ext uri="{28A0092B-C50C-407E-A947-70E740481C1C}">
                <a14:useLocalDpi xmlns:a14="http://schemas.microsoft.com/office/drawing/2010/main" val="0"/>
              </a:ext>
            </a:extLst>
          </a:blip>
          <a:srcRect l="32391" t="15146" r="31310" b="74623"/>
          <a:stretch/>
        </p:blipFill>
        <p:spPr bwMode="auto">
          <a:xfrm>
            <a:off x="5705062" y="1108525"/>
            <a:ext cx="3359426" cy="537654"/>
          </a:xfrm>
          <a:prstGeom prst="rect">
            <a:avLst/>
          </a:prstGeom>
          <a:noFill/>
          <a:ln>
            <a:solidFill>
              <a:schemeClr val="tx1"/>
            </a:solidFill>
          </a:ln>
        </p:spPr>
      </p:pic>
      <p:sp>
        <p:nvSpPr>
          <p:cNvPr id="8" name="文字方塊 7"/>
          <p:cNvSpPr txBox="1"/>
          <p:nvPr/>
        </p:nvSpPr>
        <p:spPr>
          <a:xfrm>
            <a:off x="5754046" y="1725490"/>
            <a:ext cx="732893" cy="338554"/>
          </a:xfrm>
          <a:prstGeom prst="rect">
            <a:avLst/>
          </a:prstGeom>
          <a:noFill/>
        </p:spPr>
        <p:txBody>
          <a:bodyPr wrap="none" rtlCol="0">
            <a:spAutoFit/>
          </a:bodyPr>
          <a:lstStyle/>
          <a:p>
            <a:r>
              <a:rPr lang="en-US" altLang="zh-TW" sz="1600" dirty="0" smtClean="0"/>
              <a:t>(95</a:t>
            </a:r>
            <a:r>
              <a:rPr lang="zh-TW" altLang="en-US" sz="1600" dirty="0" smtClean="0"/>
              <a:t>年</a:t>
            </a:r>
            <a:r>
              <a:rPr lang="en-US" altLang="zh-TW" sz="1600" dirty="0" smtClean="0"/>
              <a:t>)</a:t>
            </a:r>
            <a:endParaRPr lang="zh-TW" altLang="en-US" sz="1600" dirty="0"/>
          </a:p>
        </p:txBody>
      </p:sp>
      <p:sp>
        <p:nvSpPr>
          <p:cNvPr id="9" name="標題 2"/>
          <p:cNvSpPr txBox="1">
            <a:spLocks/>
          </p:cNvSpPr>
          <p:nvPr/>
        </p:nvSpPr>
        <p:spPr>
          <a:xfrm>
            <a:off x="151376" y="73435"/>
            <a:ext cx="7886700" cy="6832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dirty="0" smtClean="0"/>
              <a:t>細部計畫：以瓊林聚落為例</a:t>
            </a:r>
            <a:endParaRPr lang="zh-TW" altLang="en-US" dirty="0"/>
          </a:p>
        </p:txBody>
      </p:sp>
      <p:pic>
        <p:nvPicPr>
          <p:cNvPr id="1026" name="Picture 2"/>
          <p:cNvPicPr>
            <a:picLocks noChangeAspect="1" noChangeArrowheads="1"/>
          </p:cNvPicPr>
          <p:nvPr/>
        </p:nvPicPr>
        <p:blipFill>
          <a:blip r:embed="rId5" cstate="print"/>
          <a:srcRect l="5069" t="37531" r="72500" b="50123"/>
          <a:stretch>
            <a:fillRect/>
          </a:stretch>
        </p:blipFill>
        <p:spPr bwMode="auto">
          <a:xfrm>
            <a:off x="4140200" y="5207000"/>
            <a:ext cx="4102100" cy="1270000"/>
          </a:xfrm>
          <a:prstGeom prst="rect">
            <a:avLst/>
          </a:prstGeom>
          <a:noFill/>
          <a:ln w="9525">
            <a:noFill/>
            <a:miter lim="800000"/>
            <a:headEnd/>
            <a:tailEnd/>
          </a:ln>
        </p:spPr>
      </p:pic>
      <p:sp>
        <p:nvSpPr>
          <p:cNvPr id="11" name="文字方塊 10"/>
          <p:cNvSpPr txBox="1"/>
          <p:nvPr/>
        </p:nvSpPr>
        <p:spPr>
          <a:xfrm>
            <a:off x="8254013" y="5199390"/>
            <a:ext cx="889987" cy="261610"/>
          </a:xfrm>
          <a:prstGeom prst="rect">
            <a:avLst/>
          </a:prstGeom>
          <a:noFill/>
        </p:spPr>
        <p:txBody>
          <a:bodyPr wrap="none" rtlCol="0">
            <a:spAutoFit/>
          </a:bodyPr>
          <a:lstStyle/>
          <a:p>
            <a:r>
              <a:rPr lang="zh-TW" altLang="en-US" sz="1100" dirty="0" smtClean="0"/>
              <a:t>單位：公頃</a:t>
            </a:r>
            <a:endParaRPr lang="zh-TW" altLang="en-US" sz="11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68EFFDF8-DB98-478C-83A9-5561949AAA15}" type="slidenum">
              <a:rPr lang="en-US" altLang="zh-TW" smtClean="0"/>
              <a:pPr/>
              <a:t>5</a:t>
            </a:fld>
            <a:endParaRPr lang="en-US" altLang="zh-TW" dirty="0"/>
          </a:p>
        </p:txBody>
      </p:sp>
      <p:sp>
        <p:nvSpPr>
          <p:cNvPr id="4" name="矩形 3"/>
          <p:cNvSpPr/>
          <p:nvPr/>
        </p:nvSpPr>
        <p:spPr>
          <a:xfrm>
            <a:off x="113859" y="32840"/>
            <a:ext cx="7504703" cy="769441"/>
          </a:xfrm>
          <a:prstGeom prst="rect">
            <a:avLst/>
          </a:prstGeom>
        </p:spPr>
        <p:txBody>
          <a:bodyPr wrap="square">
            <a:spAutoFit/>
          </a:bodyPr>
          <a:lstStyle/>
          <a:p>
            <a:r>
              <a:rPr lang="zh-TW" altLang="en-US" sz="4400" dirty="0" smtClean="0">
                <a:latin typeface="微軟正黑體" pitchFamily="34" charset="-120"/>
                <a:ea typeface="微軟正黑體" pitchFamily="34" charset="-120"/>
              </a:rPr>
              <a:t>細部計畫通盤檢討重點</a:t>
            </a:r>
            <a:endParaRPr lang="zh-TW" altLang="en-US" sz="4400" dirty="0">
              <a:latin typeface="微軟正黑體" pitchFamily="34" charset="-120"/>
              <a:ea typeface="微軟正黑體" pitchFamily="34" charset="-120"/>
            </a:endParaRPr>
          </a:p>
        </p:txBody>
      </p:sp>
      <p:sp>
        <p:nvSpPr>
          <p:cNvPr id="6" name="標題 2"/>
          <p:cNvSpPr txBox="1">
            <a:spLocks/>
          </p:cNvSpPr>
          <p:nvPr/>
        </p:nvSpPr>
        <p:spPr>
          <a:xfrm>
            <a:off x="343257" y="3524948"/>
            <a:ext cx="8545016" cy="539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dirty="0" smtClean="0">
                <a:latin typeface="微軟正黑體" pitchFamily="34" charset="-120"/>
                <a:ea typeface="微軟正黑體" pitchFamily="34" charset="-120"/>
              </a:rPr>
              <a:t>● 土地使用管制要點修正：整體開發及容</a:t>
            </a:r>
            <a:r>
              <a:rPr lang="en-US" altLang="zh-TW" sz="3600" dirty="0" smtClean="0">
                <a:latin typeface="微軟正黑體" pitchFamily="34" charset="-120"/>
                <a:ea typeface="微軟正黑體" pitchFamily="34" charset="-120"/>
              </a:rPr>
              <a:t/>
            </a:r>
            <a:br>
              <a:rPr lang="en-US" altLang="zh-TW" sz="3600" dirty="0" smtClean="0">
                <a:latin typeface="微軟正黑體" pitchFamily="34" charset="-120"/>
                <a:ea typeface="微軟正黑體" pitchFamily="34" charset="-120"/>
              </a:rPr>
            </a:br>
            <a:r>
              <a:rPr lang="zh-TW" altLang="en-US" sz="3600" dirty="0" smtClean="0">
                <a:latin typeface="微軟正黑體" pitchFamily="34" charset="-120"/>
                <a:ea typeface="微軟正黑體" pitchFamily="34" charset="-120"/>
              </a:rPr>
              <a:t>　 積移轉規定</a:t>
            </a:r>
            <a:endParaRPr lang="en-US" altLang="zh-TW" sz="3600" dirty="0" smtClean="0">
              <a:latin typeface="微軟正黑體" pitchFamily="34" charset="-120"/>
              <a:ea typeface="微軟正黑體" pitchFamily="34" charset="-120"/>
            </a:endParaRPr>
          </a:p>
          <a:p>
            <a:endParaRPr lang="zh-TW" altLang="en-US" sz="3600" dirty="0">
              <a:latin typeface="微軟正黑體" pitchFamily="34" charset="-120"/>
              <a:ea typeface="微軟正黑體" pitchFamily="34" charset="-120"/>
            </a:endParaRPr>
          </a:p>
        </p:txBody>
      </p:sp>
      <p:sp>
        <p:nvSpPr>
          <p:cNvPr id="7" name="標題 2"/>
          <p:cNvSpPr txBox="1">
            <a:spLocks/>
          </p:cNvSpPr>
          <p:nvPr/>
        </p:nvSpPr>
        <p:spPr>
          <a:xfrm>
            <a:off x="343257" y="4665069"/>
            <a:ext cx="8640960" cy="539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dirty="0" smtClean="0">
                <a:latin typeface="微軟正黑體" pitchFamily="34" charset="-120"/>
                <a:ea typeface="微軟正黑體" pitchFamily="34" charset="-120"/>
              </a:rPr>
              <a:t>● 第一類一般管制區外圍緩衝用地整體開</a:t>
            </a:r>
            <a:r>
              <a:rPr lang="en-US" altLang="zh-TW" sz="3600" dirty="0" smtClean="0">
                <a:latin typeface="微軟正黑體" pitchFamily="34" charset="-120"/>
                <a:ea typeface="微軟正黑體" pitchFamily="34" charset="-120"/>
              </a:rPr>
              <a:t/>
            </a:r>
            <a:br>
              <a:rPr lang="en-US" altLang="zh-TW" sz="3600" dirty="0" smtClean="0">
                <a:latin typeface="微軟正黑體" pitchFamily="34" charset="-120"/>
                <a:ea typeface="微軟正黑體" pitchFamily="34" charset="-120"/>
              </a:rPr>
            </a:br>
            <a:r>
              <a:rPr lang="zh-TW" altLang="en-US" sz="3600" dirty="0" smtClean="0">
                <a:latin typeface="微軟正黑體" pitchFamily="34" charset="-120"/>
                <a:ea typeface="微軟正黑體" pitchFamily="34" charset="-120"/>
              </a:rPr>
              <a:t>　 發許可審議規範</a:t>
            </a:r>
            <a:endParaRPr lang="en-US" altLang="zh-TW" sz="3600" dirty="0" smtClean="0">
              <a:latin typeface="微軟正黑體" pitchFamily="34" charset="-120"/>
              <a:ea typeface="微軟正黑體" pitchFamily="34" charset="-120"/>
            </a:endParaRPr>
          </a:p>
          <a:p>
            <a:endParaRPr lang="zh-TW" altLang="en-US" sz="3600" dirty="0">
              <a:latin typeface="微軟正黑體" pitchFamily="34" charset="-120"/>
              <a:ea typeface="微軟正黑體" pitchFamily="34" charset="-120"/>
            </a:endParaRPr>
          </a:p>
        </p:txBody>
      </p:sp>
      <p:sp>
        <p:nvSpPr>
          <p:cNvPr id="15" name="標題 2"/>
          <p:cNvSpPr txBox="1">
            <a:spLocks/>
          </p:cNvSpPr>
          <p:nvPr/>
        </p:nvSpPr>
        <p:spPr>
          <a:xfrm>
            <a:off x="347604" y="1256246"/>
            <a:ext cx="8545016" cy="539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600" dirty="0" smtClean="0">
                <a:latin typeface="微軟正黑體" pitchFamily="34" charset="-120"/>
                <a:ea typeface="微軟正黑體" pitchFamily="34" charset="-120"/>
              </a:rPr>
              <a:t>● 細部計畫變更內容：調整部分已登錄歷</a:t>
            </a:r>
            <a:r>
              <a:rPr lang="en-US" altLang="zh-TW" sz="3600" dirty="0" smtClean="0">
                <a:latin typeface="微軟正黑體" pitchFamily="34" charset="-120"/>
                <a:ea typeface="微軟正黑體" pitchFamily="34" charset="-120"/>
              </a:rPr>
              <a:t/>
            </a:r>
            <a:br>
              <a:rPr lang="en-US" altLang="zh-TW" sz="3600" dirty="0" smtClean="0">
                <a:latin typeface="微軟正黑體" pitchFamily="34" charset="-120"/>
                <a:ea typeface="微軟正黑體" pitchFamily="34" charset="-120"/>
              </a:rPr>
            </a:br>
            <a:r>
              <a:rPr lang="zh-TW" altLang="en-US" sz="3600" dirty="0" smtClean="0">
                <a:latin typeface="微軟正黑體" pitchFamily="34" charset="-120"/>
                <a:ea typeface="微軟正黑體" pitchFamily="34" charset="-120"/>
              </a:rPr>
              <a:t>　 史建築之生活發展用地變更為歷史風貌</a:t>
            </a:r>
            <a:r>
              <a:rPr lang="en-US" altLang="zh-TW" sz="3600" dirty="0" smtClean="0">
                <a:latin typeface="微軟正黑體" pitchFamily="34" charset="-120"/>
                <a:ea typeface="微軟正黑體" pitchFamily="34" charset="-120"/>
              </a:rPr>
              <a:t/>
            </a:r>
            <a:br>
              <a:rPr lang="en-US" altLang="zh-TW" sz="3600" dirty="0" smtClean="0">
                <a:latin typeface="微軟正黑體" pitchFamily="34" charset="-120"/>
                <a:ea typeface="微軟正黑體" pitchFamily="34" charset="-120"/>
              </a:rPr>
            </a:br>
            <a:r>
              <a:rPr lang="zh-TW" altLang="en-US" sz="3600" dirty="0" smtClean="0">
                <a:latin typeface="微軟正黑體" pitchFamily="34" charset="-120"/>
                <a:ea typeface="微軟正黑體" pitchFamily="34" charset="-120"/>
              </a:rPr>
              <a:t>　 用地。水頭聚落</a:t>
            </a:r>
            <a:r>
              <a:rPr lang="en-US" altLang="zh-TW" sz="3600" dirty="0" smtClean="0">
                <a:latin typeface="微軟正黑體" pitchFamily="34" charset="-120"/>
                <a:ea typeface="微軟正黑體" pitchFamily="34" charset="-120"/>
              </a:rPr>
              <a:t>5</a:t>
            </a:r>
            <a:r>
              <a:rPr lang="zh-TW" altLang="en-US" sz="3600" dirty="0" smtClean="0">
                <a:latin typeface="微軟正黑體" pitchFamily="34" charset="-120"/>
                <a:ea typeface="微軟正黑體" pitchFamily="34" charset="-120"/>
              </a:rPr>
              <a:t>處古寧頭聚落</a:t>
            </a:r>
            <a:r>
              <a:rPr lang="en-US" altLang="zh-TW" sz="3600" dirty="0" smtClean="0">
                <a:latin typeface="微軟正黑體" pitchFamily="34" charset="-120"/>
                <a:ea typeface="微軟正黑體" pitchFamily="34" charset="-120"/>
              </a:rPr>
              <a:t>5</a:t>
            </a:r>
            <a:r>
              <a:rPr lang="zh-TW" altLang="en-US" sz="3600" dirty="0" smtClean="0">
                <a:latin typeface="微軟正黑體" pitchFamily="34" charset="-120"/>
                <a:ea typeface="微軟正黑體" pitchFamily="34" charset="-120"/>
              </a:rPr>
              <a:t>處，</a:t>
            </a:r>
            <a:r>
              <a:rPr lang="en-US" altLang="zh-TW" sz="3600" dirty="0" smtClean="0">
                <a:latin typeface="微軟正黑體" pitchFamily="34" charset="-120"/>
                <a:ea typeface="微軟正黑體" pitchFamily="34" charset="-120"/>
              </a:rPr>
              <a:t/>
            </a:r>
            <a:br>
              <a:rPr lang="en-US" altLang="zh-TW" sz="3600" dirty="0" smtClean="0">
                <a:latin typeface="微軟正黑體" pitchFamily="34" charset="-120"/>
                <a:ea typeface="微軟正黑體" pitchFamily="34" charset="-120"/>
              </a:rPr>
            </a:br>
            <a:r>
              <a:rPr lang="zh-TW" altLang="en-US" sz="3600" dirty="0" smtClean="0">
                <a:latin typeface="微軟正黑體" pitchFamily="34" charset="-120"/>
                <a:ea typeface="微軟正黑體" pitchFamily="34" charset="-120"/>
              </a:rPr>
              <a:t>　 共</a:t>
            </a:r>
            <a:r>
              <a:rPr lang="en-US" altLang="zh-TW" sz="3600" dirty="0" smtClean="0">
                <a:latin typeface="微軟正黑體" pitchFamily="34" charset="-120"/>
                <a:ea typeface="微軟正黑體" pitchFamily="34" charset="-120"/>
              </a:rPr>
              <a:t>10</a:t>
            </a:r>
            <a:r>
              <a:rPr lang="zh-TW" altLang="en-US" sz="3600" dirty="0" smtClean="0">
                <a:latin typeface="微軟正黑體" pitchFamily="34" charset="-120"/>
                <a:ea typeface="微軟正黑體" pitchFamily="34" charset="-120"/>
              </a:rPr>
              <a:t>處變更案。</a:t>
            </a:r>
            <a:endParaRPr lang="en-US" altLang="zh-TW" sz="3600" dirty="0" smtClean="0">
              <a:latin typeface="微軟正黑體" pitchFamily="34" charset="-120"/>
              <a:ea typeface="微軟正黑體" pitchFamily="34" charset="-120"/>
            </a:endParaRPr>
          </a:p>
          <a:p>
            <a:endParaRPr lang="zh-TW" altLang="en-US" sz="3600" dirty="0">
              <a:latin typeface="微軟正黑體" pitchFamily="34" charset="-120"/>
              <a:ea typeface="微軟正黑體" pitchFamily="34" charset="-12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28407" y="86743"/>
            <a:ext cx="7504703" cy="769441"/>
          </a:xfrm>
          <a:prstGeom prst="rect">
            <a:avLst/>
          </a:prstGeom>
        </p:spPr>
        <p:txBody>
          <a:bodyPr wrap="square">
            <a:spAutoFit/>
          </a:bodyPr>
          <a:lstStyle/>
          <a:p>
            <a:r>
              <a:rPr lang="zh-TW" altLang="en-US" sz="4400" dirty="0" smtClean="0">
                <a:latin typeface="微軟正黑體" pitchFamily="34" charset="-120"/>
                <a:ea typeface="微軟正黑體" pitchFamily="34" charset="-120"/>
              </a:rPr>
              <a:t>辦理流程及進度</a:t>
            </a:r>
            <a:endParaRPr lang="zh-TW" altLang="en-US" sz="4400" dirty="0">
              <a:latin typeface="微軟正黑體" pitchFamily="34" charset="-120"/>
              <a:ea typeface="微軟正黑體" pitchFamily="34" charset="-120"/>
            </a:endParaRPr>
          </a:p>
        </p:txBody>
      </p:sp>
      <p:grpSp>
        <p:nvGrpSpPr>
          <p:cNvPr id="4" name="群組 3"/>
          <p:cNvGrpSpPr/>
          <p:nvPr/>
        </p:nvGrpSpPr>
        <p:grpSpPr>
          <a:xfrm>
            <a:off x="416593" y="1026605"/>
            <a:ext cx="8539415" cy="486790"/>
            <a:chOff x="418583" y="147706"/>
            <a:chExt cx="8539415" cy="486790"/>
          </a:xfrm>
        </p:grpSpPr>
        <p:sp>
          <p:nvSpPr>
            <p:cNvPr id="5" name="矩形 4"/>
            <p:cNvSpPr/>
            <p:nvPr/>
          </p:nvSpPr>
          <p:spPr>
            <a:xfrm>
              <a:off x="418583" y="147706"/>
              <a:ext cx="8539415" cy="486790"/>
            </a:xfrm>
            <a:prstGeom prst="rect">
              <a:avLst/>
            </a:prstGeom>
            <a:gradFill flip="none" rotWithShape="1">
              <a:gsLst>
                <a:gs pos="0">
                  <a:schemeClr val="accent1">
                    <a:lumMod val="5000"/>
                    <a:lumOff val="95000"/>
                  </a:schemeClr>
                </a:gs>
                <a:gs pos="9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p:spPr>
          <p:style>
            <a:lnRef idx="2">
              <a:schemeClr val="lt1">
                <a:hueOff val="0"/>
                <a:satOff val="0"/>
                <a:lumOff val="0"/>
                <a:alphaOff val="0"/>
              </a:schemeClr>
            </a:lnRef>
            <a:fillRef idx="1">
              <a:scrgbClr r="0" g="0" b="0"/>
            </a:fillRef>
            <a:effectRef idx="0">
              <a:schemeClr val="accent1">
                <a:alpha val="90000"/>
                <a:hueOff val="0"/>
                <a:satOff val="0"/>
                <a:lumOff val="0"/>
                <a:alphaOff val="0"/>
              </a:schemeClr>
            </a:effectRef>
            <a:fontRef idx="minor">
              <a:schemeClr val="lt1"/>
            </a:fontRef>
          </p:style>
        </p:sp>
        <p:sp>
          <p:nvSpPr>
            <p:cNvPr id="6" name="矩形 5"/>
            <p:cNvSpPr/>
            <p:nvPr/>
          </p:nvSpPr>
          <p:spPr>
            <a:xfrm>
              <a:off x="418583" y="147706"/>
              <a:ext cx="8539415" cy="486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390" tIns="45720" rIns="45720" bIns="45720" numCol="1" spcCol="1270" anchor="ctr" anchorCtr="0">
              <a:noAutofit/>
            </a:bodyPr>
            <a:lstStyle/>
            <a:p>
              <a:pPr lvl="0" algn="l" defTabSz="800100">
                <a:lnSpc>
                  <a:spcPct val="90000"/>
                </a:lnSpc>
                <a:spcBef>
                  <a:spcPct val="0"/>
                </a:spcBef>
                <a:spcAft>
                  <a:spcPct val="35000"/>
                </a:spcAft>
              </a:pP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　　</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105</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年</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7</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月</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22</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日召開本細部計畫地形圖重製疑義會議</a:t>
              </a:r>
              <a:endParaRPr lang="zh-TW" altLang="en-US" sz="1800" b="1" kern="1200" dirty="0">
                <a:solidFill>
                  <a:schemeClr val="tx1"/>
                </a:solidFill>
                <a:latin typeface="微軟正黑體" pitchFamily="34" charset="-120"/>
                <a:ea typeface="微軟正黑體" pitchFamily="34" charset="-120"/>
              </a:endParaRPr>
            </a:p>
          </p:txBody>
        </p:sp>
      </p:grpSp>
      <p:sp>
        <p:nvSpPr>
          <p:cNvPr id="11" name="矩形 10"/>
          <p:cNvSpPr/>
          <p:nvPr/>
        </p:nvSpPr>
        <p:spPr>
          <a:xfrm>
            <a:off x="313509" y="1590403"/>
            <a:ext cx="8708571" cy="6320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326565" y="4187510"/>
            <a:ext cx="8708571" cy="6765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接點 12"/>
          <p:cNvCxnSpPr/>
          <p:nvPr/>
        </p:nvCxnSpPr>
        <p:spPr>
          <a:xfrm>
            <a:off x="313509" y="2213066"/>
            <a:ext cx="0" cy="2003334"/>
          </a:xfrm>
          <a:prstGeom prst="line">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5" name="群組 14"/>
          <p:cNvGrpSpPr/>
          <p:nvPr/>
        </p:nvGrpSpPr>
        <p:grpSpPr>
          <a:xfrm>
            <a:off x="444047" y="1648905"/>
            <a:ext cx="8496753" cy="486790"/>
            <a:chOff x="726595" y="921864"/>
            <a:chExt cx="8255907" cy="486790"/>
          </a:xfrm>
        </p:grpSpPr>
        <p:sp>
          <p:nvSpPr>
            <p:cNvPr id="16" name="矩形 15"/>
            <p:cNvSpPr/>
            <p:nvPr/>
          </p:nvSpPr>
          <p:spPr>
            <a:xfrm>
              <a:off x="726595" y="921864"/>
              <a:ext cx="8255907" cy="486790"/>
            </a:xfrm>
            <a:prstGeom prst="rect">
              <a:avLst/>
            </a:prstGeom>
            <a:gradFill flip="none" rotWithShape="1">
              <a:gsLst>
                <a:gs pos="0">
                  <a:schemeClr val="accent1">
                    <a:lumMod val="5000"/>
                    <a:lumOff val="95000"/>
                  </a:schemeClr>
                </a:gs>
                <a:gs pos="9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p:spPr>
          <p:style>
            <a:lnRef idx="2">
              <a:schemeClr val="lt1">
                <a:hueOff val="0"/>
                <a:satOff val="0"/>
                <a:lumOff val="0"/>
                <a:alphaOff val="0"/>
              </a:schemeClr>
            </a:lnRef>
            <a:fillRef idx="1">
              <a:scrgbClr r="0" g="0" b="0"/>
            </a:fillRef>
            <a:effectRef idx="0">
              <a:schemeClr val="accent1">
                <a:alpha val="90000"/>
                <a:hueOff val="0"/>
                <a:satOff val="0"/>
                <a:lumOff val="0"/>
                <a:alphaOff val="-6667"/>
              </a:schemeClr>
            </a:effectRef>
            <a:fontRef idx="minor">
              <a:schemeClr val="lt1"/>
            </a:fontRef>
          </p:style>
        </p:sp>
        <p:sp>
          <p:nvSpPr>
            <p:cNvPr id="17" name="矩形 16"/>
            <p:cNvSpPr/>
            <p:nvPr/>
          </p:nvSpPr>
          <p:spPr>
            <a:xfrm>
              <a:off x="726595" y="921864"/>
              <a:ext cx="8255907" cy="486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390" tIns="48260" rIns="48260" bIns="48260" numCol="1" spcCol="1270" anchor="ctr" anchorCtr="0">
              <a:noAutofit/>
            </a:bodyPr>
            <a:lstStyle/>
            <a:p>
              <a:pPr lvl="0" algn="l" defTabSz="844550">
                <a:lnSpc>
                  <a:spcPct val="90000"/>
                </a:lnSpc>
                <a:spcBef>
                  <a:spcPct val="0"/>
                </a:spcBef>
                <a:spcAft>
                  <a:spcPct val="35000"/>
                </a:spcAft>
              </a:pPr>
              <a:r>
                <a:rPr kumimoji="1" lang="zh-TW" altLang="en-US" sz="19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　　</a:t>
              </a:r>
              <a:r>
                <a:rPr kumimoji="1" lang="en-US" altLang="zh-TW" sz="19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105</a:t>
              </a:r>
              <a:r>
                <a:rPr kumimoji="1" lang="zh-TW" altLang="en-US" sz="19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年</a:t>
              </a:r>
              <a:r>
                <a:rPr kumimoji="1" lang="en-US" altLang="zh-TW" sz="19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8</a:t>
              </a:r>
              <a:r>
                <a:rPr kumimoji="1" lang="zh-TW" altLang="en-US" sz="19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月</a:t>
              </a:r>
              <a:r>
                <a:rPr kumimoji="1" lang="en-US" altLang="zh-TW" sz="19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24</a:t>
              </a:r>
              <a:r>
                <a:rPr kumimoji="1" lang="zh-TW" altLang="en-US" sz="19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日至</a:t>
              </a:r>
              <a:r>
                <a:rPr kumimoji="1" lang="en-US" altLang="zh-TW" sz="19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105</a:t>
              </a:r>
              <a:r>
                <a:rPr kumimoji="1" lang="zh-TW" altLang="en-US" sz="19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年</a:t>
              </a:r>
              <a:r>
                <a:rPr kumimoji="1" lang="en-US" altLang="zh-TW" sz="19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9</a:t>
              </a:r>
              <a:r>
                <a:rPr kumimoji="1" lang="zh-TW" altLang="en-US" sz="19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月</a:t>
              </a:r>
              <a:r>
                <a:rPr kumimoji="1" lang="en-US" altLang="zh-TW" sz="19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23</a:t>
              </a:r>
              <a:r>
                <a:rPr kumimoji="1" lang="zh-TW" altLang="en-US" sz="19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日辦理公告公開徵求意見</a:t>
              </a:r>
              <a:r>
                <a:rPr kumimoji="1" lang="en-US" altLang="zh-TW" sz="19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30</a:t>
              </a:r>
              <a:r>
                <a:rPr kumimoji="1" lang="zh-TW" altLang="en-US" sz="19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日</a:t>
              </a:r>
              <a:endParaRPr lang="zh-TW" altLang="en-US" sz="1900" b="1" kern="1200" dirty="0">
                <a:solidFill>
                  <a:schemeClr val="tx1"/>
                </a:solidFill>
                <a:latin typeface="微軟正黑體" pitchFamily="34" charset="-120"/>
                <a:ea typeface="微軟正黑體" pitchFamily="34" charset="-120"/>
              </a:endParaRPr>
            </a:p>
          </p:txBody>
        </p:sp>
      </p:grpSp>
      <p:grpSp>
        <p:nvGrpSpPr>
          <p:cNvPr id="18" name="群組 17"/>
          <p:cNvGrpSpPr/>
          <p:nvPr/>
        </p:nvGrpSpPr>
        <p:grpSpPr>
          <a:xfrm>
            <a:off x="475934" y="2258505"/>
            <a:ext cx="8452166" cy="524890"/>
            <a:chOff x="968398" y="1643234"/>
            <a:chExt cx="8014333" cy="524890"/>
          </a:xfrm>
        </p:grpSpPr>
        <p:sp>
          <p:nvSpPr>
            <p:cNvPr id="19" name="矩形 18"/>
            <p:cNvSpPr/>
            <p:nvPr/>
          </p:nvSpPr>
          <p:spPr>
            <a:xfrm>
              <a:off x="968398" y="1643234"/>
              <a:ext cx="8014333" cy="486790"/>
            </a:xfrm>
            <a:prstGeom prst="rect">
              <a:avLst/>
            </a:prstGeom>
            <a:gradFill flip="none" rotWithShape="1">
              <a:gsLst>
                <a:gs pos="0">
                  <a:schemeClr val="accent1">
                    <a:lumMod val="5000"/>
                    <a:lumOff val="95000"/>
                  </a:schemeClr>
                </a:gs>
                <a:gs pos="9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p:spPr>
          <p:style>
            <a:lnRef idx="2">
              <a:schemeClr val="lt1">
                <a:hueOff val="0"/>
                <a:satOff val="0"/>
                <a:lumOff val="0"/>
                <a:alphaOff val="0"/>
              </a:schemeClr>
            </a:lnRef>
            <a:fillRef idx="1">
              <a:scrgbClr r="0" g="0" b="0"/>
            </a:fillRef>
            <a:effectRef idx="0">
              <a:schemeClr val="accent1">
                <a:alpha val="90000"/>
                <a:hueOff val="0"/>
                <a:satOff val="0"/>
                <a:lumOff val="0"/>
                <a:alphaOff val="-13333"/>
              </a:schemeClr>
            </a:effectRef>
            <a:fontRef idx="minor">
              <a:schemeClr val="lt1"/>
            </a:fontRef>
          </p:style>
        </p:sp>
        <p:sp>
          <p:nvSpPr>
            <p:cNvPr id="20" name="矩形 19"/>
            <p:cNvSpPr/>
            <p:nvPr/>
          </p:nvSpPr>
          <p:spPr>
            <a:xfrm>
              <a:off x="968398" y="1681334"/>
              <a:ext cx="8014333" cy="486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390" tIns="45720" rIns="45720" bIns="45720" numCol="1" spcCol="1270" anchor="ctr" anchorCtr="0">
              <a:noAutofit/>
            </a:bodyPr>
            <a:lstStyle/>
            <a:p>
              <a:pPr lvl="0" algn="l" defTabSz="800100">
                <a:lnSpc>
                  <a:spcPct val="90000"/>
                </a:lnSpc>
                <a:spcBef>
                  <a:spcPct val="0"/>
                </a:spcBef>
                <a:spcAft>
                  <a:spcPct val="35000"/>
                </a:spcAft>
              </a:pP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　　</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105</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年</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10</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月</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24</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日、</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11</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月</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8</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22</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日及</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12</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月</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9</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日召開</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4</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次作業小組審議會議</a:t>
              </a:r>
              <a:endParaRPr lang="zh-TW" altLang="en-US" sz="1800" b="1" kern="1200" dirty="0">
                <a:solidFill>
                  <a:schemeClr val="tx1"/>
                </a:solidFill>
                <a:latin typeface="微軟正黑體" pitchFamily="34" charset="-120"/>
                <a:ea typeface="微軟正黑體" pitchFamily="34" charset="-120"/>
              </a:endParaRPr>
            </a:p>
          </p:txBody>
        </p:sp>
      </p:grpSp>
      <p:grpSp>
        <p:nvGrpSpPr>
          <p:cNvPr id="21" name="群組 20"/>
          <p:cNvGrpSpPr/>
          <p:nvPr/>
        </p:nvGrpSpPr>
        <p:grpSpPr>
          <a:xfrm>
            <a:off x="489572" y="2931605"/>
            <a:ext cx="8654428" cy="486790"/>
            <a:chOff x="1250063" y="2434809"/>
            <a:chExt cx="7707656" cy="486790"/>
          </a:xfrm>
        </p:grpSpPr>
        <p:sp>
          <p:nvSpPr>
            <p:cNvPr id="22" name="矩形 21"/>
            <p:cNvSpPr/>
            <p:nvPr/>
          </p:nvSpPr>
          <p:spPr>
            <a:xfrm>
              <a:off x="1250063" y="2434809"/>
              <a:ext cx="7560618" cy="486790"/>
            </a:xfrm>
            <a:prstGeom prst="rect">
              <a:avLst/>
            </a:prstGeom>
            <a:gradFill flip="none" rotWithShape="1">
              <a:gsLst>
                <a:gs pos="0">
                  <a:schemeClr val="accent1">
                    <a:lumMod val="5000"/>
                    <a:lumOff val="95000"/>
                  </a:schemeClr>
                </a:gs>
                <a:gs pos="9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p:spPr>
          <p:style>
            <a:lnRef idx="2">
              <a:schemeClr val="lt1">
                <a:hueOff val="0"/>
                <a:satOff val="0"/>
                <a:lumOff val="0"/>
                <a:alphaOff val="0"/>
              </a:schemeClr>
            </a:lnRef>
            <a:fillRef idx="1">
              <a:scrgbClr r="0" g="0" b="0"/>
            </a:fillRef>
            <a:effectRef idx="0">
              <a:schemeClr val="accent1">
                <a:alpha val="90000"/>
                <a:hueOff val="0"/>
                <a:satOff val="0"/>
                <a:lumOff val="0"/>
                <a:alphaOff val="-20000"/>
              </a:schemeClr>
            </a:effectRef>
            <a:fontRef idx="minor">
              <a:schemeClr val="lt1"/>
            </a:fontRef>
          </p:style>
        </p:sp>
        <p:sp>
          <p:nvSpPr>
            <p:cNvPr id="23" name="矩形 22"/>
            <p:cNvSpPr/>
            <p:nvPr/>
          </p:nvSpPr>
          <p:spPr>
            <a:xfrm>
              <a:off x="1250063" y="2434809"/>
              <a:ext cx="7707656" cy="486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390" tIns="45720" rIns="45720" bIns="45720" numCol="1" spcCol="1270" anchor="ctr" anchorCtr="0">
              <a:noAutofit/>
            </a:bodyPr>
            <a:lstStyle/>
            <a:p>
              <a:pPr lvl="0" algn="l" defTabSz="800100">
                <a:lnSpc>
                  <a:spcPct val="90000"/>
                </a:lnSpc>
                <a:spcBef>
                  <a:spcPct val="0"/>
                </a:spcBef>
                <a:spcAft>
                  <a:spcPct val="35000"/>
                </a:spcAft>
              </a:pP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　　</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106</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年</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2</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月</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15</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日召開機關協調會及地方意見領袖座談會</a:t>
              </a:r>
              <a:endParaRPr lang="zh-TW" altLang="en-US" sz="1800" b="1" kern="1200" dirty="0">
                <a:solidFill>
                  <a:schemeClr val="tx1"/>
                </a:solidFill>
                <a:latin typeface="微軟正黑體" pitchFamily="34" charset="-120"/>
                <a:ea typeface="微軟正黑體" pitchFamily="34" charset="-120"/>
              </a:endParaRPr>
            </a:p>
          </p:txBody>
        </p:sp>
      </p:grpSp>
      <p:grpSp>
        <p:nvGrpSpPr>
          <p:cNvPr id="24" name="群組 23"/>
          <p:cNvGrpSpPr/>
          <p:nvPr/>
        </p:nvGrpSpPr>
        <p:grpSpPr>
          <a:xfrm>
            <a:off x="494310" y="3553905"/>
            <a:ext cx="8471889" cy="486790"/>
            <a:chOff x="1190835" y="3165424"/>
            <a:chExt cx="8471889" cy="486790"/>
          </a:xfrm>
        </p:grpSpPr>
        <p:sp>
          <p:nvSpPr>
            <p:cNvPr id="25" name="矩形 24"/>
            <p:cNvSpPr/>
            <p:nvPr/>
          </p:nvSpPr>
          <p:spPr>
            <a:xfrm>
              <a:off x="1190835" y="3165424"/>
              <a:ext cx="8471889" cy="486790"/>
            </a:xfrm>
            <a:prstGeom prst="rect">
              <a:avLst/>
            </a:prstGeom>
            <a:gradFill flip="none" rotWithShape="1">
              <a:gsLst>
                <a:gs pos="0">
                  <a:schemeClr val="accent1">
                    <a:lumMod val="5000"/>
                    <a:lumOff val="95000"/>
                  </a:schemeClr>
                </a:gs>
                <a:gs pos="9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p:spPr>
          <p:style>
            <a:lnRef idx="2">
              <a:schemeClr val="lt1">
                <a:hueOff val="0"/>
                <a:satOff val="0"/>
                <a:lumOff val="0"/>
                <a:alphaOff val="0"/>
              </a:schemeClr>
            </a:lnRef>
            <a:fillRef idx="1">
              <a:scrgbClr r="0" g="0" b="0"/>
            </a:fillRef>
            <a:effectRef idx="0">
              <a:schemeClr val="accent1">
                <a:alpha val="90000"/>
                <a:hueOff val="0"/>
                <a:satOff val="0"/>
                <a:lumOff val="0"/>
                <a:alphaOff val="-26667"/>
              </a:schemeClr>
            </a:effectRef>
            <a:fontRef idx="minor">
              <a:schemeClr val="lt1"/>
            </a:fontRef>
          </p:style>
        </p:sp>
        <p:sp>
          <p:nvSpPr>
            <p:cNvPr id="26" name="矩形 25"/>
            <p:cNvSpPr/>
            <p:nvPr/>
          </p:nvSpPr>
          <p:spPr>
            <a:xfrm>
              <a:off x="1190835" y="3165424"/>
              <a:ext cx="8459189" cy="486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390" tIns="45720" rIns="45720" bIns="45720" numCol="1" spcCol="1270" anchor="ctr" anchorCtr="0">
              <a:noAutofit/>
            </a:bodyPr>
            <a:lstStyle/>
            <a:p>
              <a:pPr lvl="0" algn="l" defTabSz="800100">
                <a:lnSpc>
                  <a:spcPct val="90000"/>
                </a:lnSpc>
                <a:spcBef>
                  <a:spcPct val="0"/>
                </a:spcBef>
                <a:spcAft>
                  <a:spcPct val="35000"/>
                </a:spcAft>
              </a:pPr>
              <a:r>
                <a:rPr lang="zh-TW" altLang="en-US" sz="1800" b="1" kern="1200" dirty="0" smtClean="0">
                  <a:solidFill>
                    <a:schemeClr val="tx1"/>
                  </a:solidFill>
                  <a:latin typeface="微軟正黑體" pitchFamily="34" charset="-120"/>
                  <a:ea typeface="微軟正黑體" pitchFamily="34" charset="-120"/>
                </a:rPr>
                <a:t>　　</a:t>
              </a:r>
              <a:r>
                <a:rPr lang="en-US" altLang="zh-TW" sz="1800" b="1" kern="1200" dirty="0" smtClean="0">
                  <a:solidFill>
                    <a:schemeClr val="tx1"/>
                  </a:solidFill>
                  <a:latin typeface="微軟正黑體" pitchFamily="34" charset="-120"/>
                  <a:ea typeface="微軟正黑體" pitchFamily="34" charset="-120"/>
                </a:rPr>
                <a:t>106</a:t>
              </a:r>
              <a:r>
                <a:rPr lang="zh-TW" altLang="en-US" sz="1800" b="1" kern="1200" dirty="0" smtClean="0">
                  <a:solidFill>
                    <a:schemeClr val="tx1"/>
                  </a:solidFill>
                  <a:latin typeface="微軟正黑體" pitchFamily="34" charset="-120"/>
                  <a:ea typeface="微軟正黑體" pitchFamily="34" charset="-120"/>
                </a:rPr>
                <a:t>年</a:t>
              </a:r>
              <a:r>
                <a:rPr lang="en-US" altLang="zh-TW" sz="1800" b="1" kern="1200" dirty="0" smtClean="0">
                  <a:solidFill>
                    <a:schemeClr val="tx1"/>
                  </a:solidFill>
                  <a:latin typeface="微軟正黑體" pitchFamily="34" charset="-120"/>
                  <a:ea typeface="微軟正黑體" pitchFamily="34" charset="-120"/>
                </a:rPr>
                <a:t>4</a:t>
              </a:r>
              <a:r>
                <a:rPr lang="zh-TW" altLang="en-US" sz="1800" b="1" kern="1200" dirty="0" smtClean="0">
                  <a:solidFill>
                    <a:schemeClr val="tx1"/>
                  </a:solidFill>
                  <a:latin typeface="微軟正黑體" pitchFamily="34" charset="-120"/>
                  <a:ea typeface="微軟正黑體" pitchFamily="34" charset="-120"/>
                </a:rPr>
                <a:t>月</a:t>
              </a:r>
              <a:r>
                <a:rPr lang="en-US" altLang="zh-TW" sz="1800" b="1" kern="1200" dirty="0" smtClean="0">
                  <a:solidFill>
                    <a:schemeClr val="tx1"/>
                  </a:solidFill>
                  <a:latin typeface="微軟正黑體" pitchFamily="34" charset="-120"/>
                  <a:ea typeface="微軟正黑體" pitchFamily="34" charset="-120"/>
                </a:rPr>
                <a:t>14</a:t>
              </a:r>
              <a:r>
                <a:rPr lang="zh-TW" altLang="en-US" sz="1800" b="1" kern="1200" dirty="0" smtClean="0">
                  <a:solidFill>
                    <a:schemeClr val="tx1"/>
                  </a:solidFill>
                  <a:latin typeface="微軟正黑體" pitchFamily="34" charset="-120"/>
                  <a:ea typeface="微軟正黑體" pitchFamily="34" charset="-120"/>
                </a:rPr>
                <a:t>日邀集國家公園計畫委員會委員會勘及討論會議</a:t>
              </a:r>
              <a:endParaRPr lang="zh-TW" altLang="en-US" sz="1800" b="1" kern="1200" dirty="0">
                <a:solidFill>
                  <a:schemeClr val="tx1"/>
                </a:solidFill>
                <a:latin typeface="微軟正黑體" pitchFamily="34" charset="-120"/>
                <a:ea typeface="微軟正黑體" pitchFamily="34" charset="-120"/>
              </a:endParaRPr>
            </a:p>
          </p:txBody>
        </p:sp>
      </p:grpSp>
      <p:grpSp>
        <p:nvGrpSpPr>
          <p:cNvPr id="27" name="群組 26"/>
          <p:cNvGrpSpPr/>
          <p:nvPr/>
        </p:nvGrpSpPr>
        <p:grpSpPr>
          <a:xfrm>
            <a:off x="500437" y="4265105"/>
            <a:ext cx="8465763" cy="486790"/>
            <a:chOff x="949174" y="3895502"/>
            <a:chExt cx="8465763" cy="486790"/>
          </a:xfrm>
        </p:grpSpPr>
        <p:sp>
          <p:nvSpPr>
            <p:cNvPr id="28" name="矩形 27"/>
            <p:cNvSpPr/>
            <p:nvPr/>
          </p:nvSpPr>
          <p:spPr>
            <a:xfrm>
              <a:off x="949174" y="3895502"/>
              <a:ext cx="8440363" cy="486790"/>
            </a:xfrm>
            <a:prstGeom prst="rect">
              <a:avLst/>
            </a:prstGeom>
            <a:gradFill flip="none" rotWithShape="1">
              <a:gsLst>
                <a:gs pos="0">
                  <a:schemeClr val="accent1">
                    <a:lumMod val="5000"/>
                    <a:lumOff val="95000"/>
                  </a:schemeClr>
                </a:gs>
                <a:gs pos="9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p:spPr>
          <p:style>
            <a:lnRef idx="2">
              <a:schemeClr val="lt1">
                <a:hueOff val="0"/>
                <a:satOff val="0"/>
                <a:lumOff val="0"/>
                <a:alphaOff val="0"/>
              </a:schemeClr>
            </a:lnRef>
            <a:fillRef idx="1">
              <a:scrgbClr r="0" g="0" b="0"/>
            </a:fillRef>
            <a:effectRef idx="0">
              <a:schemeClr val="accent1">
                <a:alpha val="90000"/>
                <a:hueOff val="0"/>
                <a:satOff val="0"/>
                <a:lumOff val="0"/>
                <a:alphaOff val="-33333"/>
              </a:schemeClr>
            </a:effectRef>
            <a:fontRef idx="minor">
              <a:schemeClr val="lt1"/>
            </a:fontRef>
          </p:style>
        </p:sp>
        <p:sp>
          <p:nvSpPr>
            <p:cNvPr id="29" name="矩形 28"/>
            <p:cNvSpPr/>
            <p:nvPr/>
          </p:nvSpPr>
          <p:spPr>
            <a:xfrm>
              <a:off x="949174" y="3895502"/>
              <a:ext cx="8465763" cy="486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390" tIns="45720" rIns="45720" bIns="45720" numCol="1" spcCol="1270" anchor="ctr" anchorCtr="0">
              <a:noAutofit/>
            </a:bodyPr>
            <a:lstStyle/>
            <a:p>
              <a:pPr lvl="0" algn="l" defTabSz="800100">
                <a:lnSpc>
                  <a:spcPct val="90000"/>
                </a:lnSpc>
                <a:spcBef>
                  <a:spcPct val="0"/>
                </a:spcBef>
                <a:spcAft>
                  <a:spcPct val="35000"/>
                </a:spcAft>
              </a:pPr>
              <a:r>
                <a:rPr lang="zh-TW" altLang="en-US" sz="1800" b="1" kern="1200" dirty="0" smtClean="0">
                  <a:solidFill>
                    <a:schemeClr val="tx1"/>
                  </a:solidFill>
                  <a:latin typeface="微軟正黑體" pitchFamily="34" charset="-120"/>
                  <a:ea typeface="微軟正黑體" pitchFamily="34" charset="-120"/>
                </a:rPr>
                <a:t>　　</a:t>
              </a:r>
              <a:r>
                <a:rPr lang="en-US" altLang="zh-TW" sz="1800" b="1" kern="1200" dirty="0" smtClean="0">
                  <a:solidFill>
                    <a:schemeClr val="tx1"/>
                  </a:solidFill>
                  <a:latin typeface="微軟正黑體" pitchFamily="34" charset="-120"/>
                  <a:ea typeface="微軟正黑體" pitchFamily="34" charset="-120"/>
                </a:rPr>
                <a:t>106</a:t>
              </a:r>
              <a:r>
                <a:rPr lang="zh-TW" altLang="en-US" sz="1800" b="1" kern="1200" dirty="0" smtClean="0">
                  <a:solidFill>
                    <a:schemeClr val="tx1"/>
                  </a:solidFill>
                  <a:latin typeface="微軟正黑體" pitchFamily="34" charset="-120"/>
                  <a:ea typeface="微軟正黑體" pitchFamily="34" charset="-120"/>
                </a:rPr>
                <a:t>年</a:t>
              </a:r>
              <a:r>
                <a:rPr lang="en-US" altLang="zh-TW" sz="1800" b="1" kern="1200" dirty="0" smtClean="0">
                  <a:solidFill>
                    <a:schemeClr val="tx1"/>
                  </a:solidFill>
                  <a:latin typeface="微軟正黑體" pitchFamily="34" charset="-120"/>
                  <a:ea typeface="微軟正黑體" pitchFamily="34" charset="-120"/>
                </a:rPr>
                <a:t>3</a:t>
              </a:r>
              <a:r>
                <a:rPr lang="zh-TW" altLang="en-US" sz="1800" b="1" kern="1200" dirty="0" smtClean="0">
                  <a:solidFill>
                    <a:schemeClr val="tx1"/>
                  </a:solidFill>
                  <a:latin typeface="微軟正黑體" pitchFamily="34" charset="-120"/>
                  <a:ea typeface="微軟正黑體" pitchFamily="34" charset="-120"/>
                </a:rPr>
                <a:t>月</a:t>
              </a:r>
              <a:r>
                <a:rPr lang="en-US" altLang="zh-TW" sz="1800" b="1" kern="1200" dirty="0" smtClean="0">
                  <a:solidFill>
                    <a:schemeClr val="tx1"/>
                  </a:solidFill>
                  <a:latin typeface="微軟正黑體" pitchFamily="34" charset="-120"/>
                  <a:ea typeface="微軟正黑體" pitchFamily="34" charset="-120"/>
                </a:rPr>
                <a:t>30</a:t>
              </a:r>
              <a:r>
                <a:rPr lang="zh-TW" altLang="en-US" sz="1800" b="1" kern="1200" dirty="0" smtClean="0">
                  <a:solidFill>
                    <a:schemeClr val="tx1"/>
                  </a:solidFill>
                  <a:latin typeface="微軟正黑體" pitchFamily="34" charset="-120"/>
                  <a:ea typeface="微軟正黑體" pitchFamily="34" charset="-120"/>
                </a:rPr>
                <a:t>日至</a:t>
              </a:r>
              <a:r>
                <a:rPr lang="en-US" altLang="zh-TW" sz="1800" b="1" kern="1200" dirty="0" smtClean="0">
                  <a:solidFill>
                    <a:schemeClr val="tx1"/>
                  </a:solidFill>
                  <a:latin typeface="微軟正黑體" pitchFamily="34" charset="-120"/>
                  <a:ea typeface="微軟正黑體" pitchFamily="34" charset="-120"/>
                </a:rPr>
                <a:t>106</a:t>
              </a:r>
              <a:r>
                <a:rPr lang="zh-TW" altLang="en-US" sz="1800" b="1" kern="1200" dirty="0" smtClean="0">
                  <a:solidFill>
                    <a:schemeClr val="tx1"/>
                  </a:solidFill>
                  <a:latin typeface="微軟正黑體" pitchFamily="34" charset="-120"/>
                  <a:ea typeface="微軟正黑體" pitchFamily="34" charset="-120"/>
                </a:rPr>
                <a:t>年</a:t>
              </a:r>
              <a:r>
                <a:rPr lang="en-US" altLang="zh-TW" sz="1800" b="1" kern="1200" dirty="0" smtClean="0">
                  <a:solidFill>
                    <a:schemeClr val="tx1"/>
                  </a:solidFill>
                  <a:latin typeface="微軟正黑體" pitchFamily="34" charset="-120"/>
                  <a:ea typeface="微軟正黑體" pitchFamily="34" charset="-120"/>
                </a:rPr>
                <a:t>4</a:t>
              </a:r>
              <a:r>
                <a:rPr lang="zh-TW" altLang="en-US" sz="1800" b="1" kern="1200" dirty="0" smtClean="0">
                  <a:solidFill>
                    <a:schemeClr val="tx1"/>
                  </a:solidFill>
                  <a:latin typeface="微軟正黑體" pitchFamily="34" charset="-120"/>
                  <a:ea typeface="微軟正黑體" pitchFamily="34" charset="-120"/>
                </a:rPr>
                <a:t>月</a:t>
              </a:r>
              <a:r>
                <a:rPr lang="en-US" altLang="zh-TW" sz="1800" b="1" kern="1200" dirty="0" smtClean="0">
                  <a:solidFill>
                    <a:schemeClr val="tx1"/>
                  </a:solidFill>
                  <a:latin typeface="微軟正黑體" pitchFamily="34" charset="-120"/>
                  <a:ea typeface="微軟正黑體" pitchFamily="34" charset="-120"/>
                </a:rPr>
                <a:t>29</a:t>
              </a:r>
              <a:r>
                <a:rPr lang="zh-TW" altLang="en-US" sz="1800" b="1" kern="1200" dirty="0" smtClean="0">
                  <a:solidFill>
                    <a:schemeClr val="tx1"/>
                  </a:solidFill>
                  <a:latin typeface="微軟正黑體" pitchFamily="34" charset="-120"/>
                  <a:ea typeface="微軟正黑體" pitchFamily="34" charset="-120"/>
                </a:rPr>
                <a:t>日辦理公告公開展覽</a:t>
              </a:r>
              <a:r>
                <a:rPr lang="en-US" altLang="zh-TW" sz="1800" b="1" kern="1200" dirty="0" smtClean="0">
                  <a:solidFill>
                    <a:schemeClr val="tx1"/>
                  </a:solidFill>
                  <a:latin typeface="微軟正黑體" pitchFamily="34" charset="-120"/>
                  <a:ea typeface="微軟正黑體" pitchFamily="34" charset="-120"/>
                </a:rPr>
                <a:t>30</a:t>
              </a:r>
              <a:r>
                <a:rPr lang="zh-TW" altLang="en-US" sz="1800" b="1" kern="1200" dirty="0" smtClean="0">
                  <a:solidFill>
                    <a:schemeClr val="tx1"/>
                  </a:solidFill>
                  <a:latin typeface="微軟正黑體" pitchFamily="34" charset="-120"/>
                  <a:ea typeface="微軟正黑體" pitchFamily="34" charset="-120"/>
                </a:rPr>
                <a:t>日並舉辦</a:t>
              </a:r>
              <a:r>
                <a:rPr lang="en-US" altLang="zh-TW" sz="1800" b="1" kern="1200" dirty="0" smtClean="0">
                  <a:solidFill>
                    <a:schemeClr val="tx1"/>
                  </a:solidFill>
                  <a:latin typeface="微軟正黑體" pitchFamily="34" charset="-120"/>
                  <a:ea typeface="微軟正黑體" pitchFamily="34" charset="-120"/>
                </a:rPr>
                <a:t>9</a:t>
              </a:r>
              <a:r>
                <a:rPr lang="zh-TW" altLang="en-US" sz="1800" b="1" kern="1200" dirty="0" smtClean="0">
                  <a:solidFill>
                    <a:schemeClr val="tx1"/>
                  </a:solidFill>
                  <a:latin typeface="微軟正黑體" pitchFamily="34" charset="-120"/>
                  <a:ea typeface="微軟正黑體" pitchFamily="34" charset="-120"/>
                </a:rPr>
                <a:t>場說明會</a:t>
              </a:r>
              <a:endParaRPr lang="zh-TW" altLang="en-US" sz="1800" b="1" kern="1200" dirty="0">
                <a:solidFill>
                  <a:schemeClr val="tx1"/>
                </a:solidFill>
                <a:latin typeface="微軟正黑體" pitchFamily="34" charset="-120"/>
                <a:ea typeface="微軟正黑體" pitchFamily="34" charset="-120"/>
              </a:endParaRPr>
            </a:p>
          </p:txBody>
        </p:sp>
      </p:grpSp>
      <p:grpSp>
        <p:nvGrpSpPr>
          <p:cNvPr id="32" name="群組 31"/>
          <p:cNvGrpSpPr/>
          <p:nvPr/>
        </p:nvGrpSpPr>
        <p:grpSpPr>
          <a:xfrm>
            <a:off x="471374" y="4911705"/>
            <a:ext cx="8469426" cy="488990"/>
            <a:chOff x="555992" y="4703395"/>
            <a:chExt cx="8353653" cy="488990"/>
          </a:xfrm>
        </p:grpSpPr>
        <p:sp>
          <p:nvSpPr>
            <p:cNvPr id="33" name="矩形 32"/>
            <p:cNvSpPr/>
            <p:nvPr/>
          </p:nvSpPr>
          <p:spPr>
            <a:xfrm>
              <a:off x="555992" y="4703395"/>
              <a:ext cx="8353653" cy="488990"/>
            </a:xfrm>
            <a:prstGeom prst="rect">
              <a:avLst/>
            </a:prstGeom>
            <a:gradFill flip="none" rotWithShape="1">
              <a:gsLst>
                <a:gs pos="0">
                  <a:schemeClr val="accent1">
                    <a:lumMod val="5000"/>
                    <a:lumOff val="95000"/>
                  </a:schemeClr>
                </a:gs>
                <a:gs pos="9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p:spPr>
          <p:style>
            <a:lnRef idx="2">
              <a:schemeClr val="lt1">
                <a:hueOff val="0"/>
                <a:satOff val="0"/>
                <a:lumOff val="0"/>
                <a:alphaOff val="0"/>
              </a:schemeClr>
            </a:lnRef>
            <a:fillRef idx="1">
              <a:scrgbClr r="0" g="0" b="0"/>
            </a:fillRef>
            <a:effectRef idx="0">
              <a:schemeClr val="accent1">
                <a:alpha val="90000"/>
                <a:hueOff val="0"/>
                <a:satOff val="0"/>
                <a:lumOff val="0"/>
                <a:alphaOff val="-40000"/>
              </a:schemeClr>
            </a:effectRef>
            <a:fontRef idx="minor">
              <a:schemeClr val="lt1"/>
            </a:fontRef>
          </p:style>
        </p:sp>
        <p:sp>
          <p:nvSpPr>
            <p:cNvPr id="34" name="矩形 33"/>
            <p:cNvSpPr/>
            <p:nvPr/>
          </p:nvSpPr>
          <p:spPr>
            <a:xfrm>
              <a:off x="555992" y="4703395"/>
              <a:ext cx="8353653" cy="4889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390" tIns="45720" rIns="45720" bIns="45720" numCol="1" spcCol="1270" anchor="ctr" anchorCtr="0">
              <a:noAutofit/>
            </a:bodyPr>
            <a:lstStyle/>
            <a:p>
              <a:pPr lvl="0" algn="l" defTabSz="800100">
                <a:lnSpc>
                  <a:spcPct val="90000"/>
                </a:lnSpc>
                <a:spcBef>
                  <a:spcPct val="0"/>
                </a:spcBef>
                <a:spcAft>
                  <a:spcPct val="35000"/>
                </a:spcAft>
              </a:pP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　　</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106</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年</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5</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月</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19</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日</a:t>
              </a:r>
              <a:r>
                <a:rPr kumimoji="1" lang="zh-TW" altLang="en-US" b="1" dirty="0" smtClean="0">
                  <a:solidFill>
                    <a:schemeClr val="tx1"/>
                  </a:solidFill>
                  <a:latin typeface="微軟正黑體" pitchFamily="34" charset="-120"/>
                  <a:ea typeface="微軟正黑體" pitchFamily="34" charset="-120"/>
                  <a:cs typeface="Times New Roman" pitchFamily="18" charset="0"/>
                </a:rPr>
                <a:t>公展期間人民陳情案件初步審議通過</a:t>
              </a:r>
              <a:endParaRPr lang="zh-TW" altLang="en-US" sz="1800" b="1" kern="1200" dirty="0">
                <a:solidFill>
                  <a:schemeClr val="tx1"/>
                </a:solidFill>
              </a:endParaRPr>
            </a:p>
          </p:txBody>
        </p:sp>
      </p:grpSp>
      <p:grpSp>
        <p:nvGrpSpPr>
          <p:cNvPr id="37" name="群組 36"/>
          <p:cNvGrpSpPr/>
          <p:nvPr/>
        </p:nvGrpSpPr>
        <p:grpSpPr>
          <a:xfrm>
            <a:off x="471374" y="5521305"/>
            <a:ext cx="8469426" cy="488990"/>
            <a:chOff x="555992" y="4703395"/>
            <a:chExt cx="8353653" cy="488990"/>
          </a:xfrm>
        </p:grpSpPr>
        <p:sp>
          <p:nvSpPr>
            <p:cNvPr id="38" name="矩形 37"/>
            <p:cNvSpPr/>
            <p:nvPr/>
          </p:nvSpPr>
          <p:spPr>
            <a:xfrm>
              <a:off x="555992" y="4703395"/>
              <a:ext cx="8353653" cy="488990"/>
            </a:xfrm>
            <a:prstGeom prst="rect">
              <a:avLst/>
            </a:prstGeom>
            <a:gradFill flip="none" rotWithShape="1">
              <a:gsLst>
                <a:gs pos="0">
                  <a:schemeClr val="accent1">
                    <a:lumMod val="5000"/>
                    <a:lumOff val="95000"/>
                  </a:schemeClr>
                </a:gs>
                <a:gs pos="9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p:spPr>
          <p:style>
            <a:lnRef idx="2">
              <a:schemeClr val="lt1">
                <a:hueOff val="0"/>
                <a:satOff val="0"/>
                <a:lumOff val="0"/>
                <a:alphaOff val="0"/>
              </a:schemeClr>
            </a:lnRef>
            <a:fillRef idx="1">
              <a:scrgbClr r="0" g="0" b="0"/>
            </a:fillRef>
            <a:effectRef idx="0">
              <a:schemeClr val="accent1">
                <a:alpha val="90000"/>
                <a:hueOff val="0"/>
                <a:satOff val="0"/>
                <a:lumOff val="0"/>
                <a:alphaOff val="-40000"/>
              </a:schemeClr>
            </a:effectRef>
            <a:fontRef idx="minor">
              <a:schemeClr val="lt1"/>
            </a:fontRef>
          </p:style>
        </p:sp>
        <p:sp>
          <p:nvSpPr>
            <p:cNvPr id="39" name="矩形 38"/>
            <p:cNvSpPr/>
            <p:nvPr/>
          </p:nvSpPr>
          <p:spPr>
            <a:xfrm>
              <a:off x="555992" y="4703395"/>
              <a:ext cx="8353653" cy="4889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390" tIns="45720" rIns="45720" bIns="45720" numCol="1" spcCol="1270" anchor="ctr" anchorCtr="0">
              <a:noAutofit/>
            </a:bodyPr>
            <a:lstStyle/>
            <a:p>
              <a:pPr lvl="0" algn="l" defTabSz="800100">
                <a:lnSpc>
                  <a:spcPct val="90000"/>
                </a:lnSpc>
                <a:spcBef>
                  <a:spcPct val="0"/>
                </a:spcBef>
                <a:spcAft>
                  <a:spcPct val="35000"/>
                </a:spcAft>
              </a:pP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　　</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106</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年</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8</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月</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18</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日提報國家公園計畫委員會議第</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113</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次會議審議通過</a:t>
              </a:r>
              <a:endParaRPr lang="zh-TW" altLang="en-US" sz="1800" b="1" kern="1200" dirty="0">
                <a:solidFill>
                  <a:schemeClr val="tx1"/>
                </a:solidFill>
              </a:endParaRPr>
            </a:p>
          </p:txBody>
        </p:sp>
      </p:grpSp>
      <p:grpSp>
        <p:nvGrpSpPr>
          <p:cNvPr id="40" name="群組 39"/>
          <p:cNvGrpSpPr/>
          <p:nvPr/>
        </p:nvGrpSpPr>
        <p:grpSpPr>
          <a:xfrm>
            <a:off x="471374" y="6080105"/>
            <a:ext cx="8469426" cy="488990"/>
            <a:chOff x="555992" y="4703395"/>
            <a:chExt cx="8353653" cy="488990"/>
          </a:xfrm>
        </p:grpSpPr>
        <p:sp>
          <p:nvSpPr>
            <p:cNvPr id="41" name="矩形 40"/>
            <p:cNvSpPr/>
            <p:nvPr/>
          </p:nvSpPr>
          <p:spPr>
            <a:xfrm>
              <a:off x="555992" y="4703395"/>
              <a:ext cx="8353653" cy="488990"/>
            </a:xfrm>
            <a:prstGeom prst="rect">
              <a:avLst/>
            </a:prstGeom>
            <a:gradFill flip="none" rotWithShape="1">
              <a:gsLst>
                <a:gs pos="0">
                  <a:schemeClr val="accent1">
                    <a:lumMod val="5000"/>
                    <a:lumOff val="95000"/>
                  </a:schemeClr>
                </a:gs>
                <a:gs pos="9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p:spPr>
          <p:style>
            <a:lnRef idx="2">
              <a:schemeClr val="lt1">
                <a:hueOff val="0"/>
                <a:satOff val="0"/>
                <a:lumOff val="0"/>
                <a:alphaOff val="0"/>
              </a:schemeClr>
            </a:lnRef>
            <a:fillRef idx="1">
              <a:scrgbClr r="0" g="0" b="0"/>
            </a:fillRef>
            <a:effectRef idx="0">
              <a:schemeClr val="accent1">
                <a:alpha val="90000"/>
                <a:hueOff val="0"/>
                <a:satOff val="0"/>
                <a:lumOff val="0"/>
                <a:alphaOff val="-40000"/>
              </a:schemeClr>
            </a:effectRef>
            <a:fontRef idx="minor">
              <a:schemeClr val="lt1"/>
            </a:fontRef>
          </p:style>
        </p:sp>
        <p:sp>
          <p:nvSpPr>
            <p:cNvPr id="42" name="矩形 41"/>
            <p:cNvSpPr/>
            <p:nvPr/>
          </p:nvSpPr>
          <p:spPr>
            <a:xfrm>
              <a:off x="555992" y="4703395"/>
              <a:ext cx="8353653" cy="4889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390" tIns="45720" rIns="45720" bIns="45720" numCol="1" spcCol="1270" anchor="ctr" anchorCtr="0">
              <a:noAutofit/>
            </a:bodyPr>
            <a:lstStyle/>
            <a:p>
              <a:pPr lvl="0" algn="l" defTabSz="800100">
                <a:lnSpc>
                  <a:spcPct val="90000"/>
                </a:lnSpc>
                <a:spcBef>
                  <a:spcPct val="0"/>
                </a:spcBef>
                <a:spcAft>
                  <a:spcPct val="35000"/>
                </a:spcAft>
              </a:pP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　　</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106</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年</a:t>
              </a:r>
              <a:r>
                <a:rPr kumimoji="1" lang="en-US" altLang="zh-TW"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a:t>
              </a:r>
              <a:r>
                <a:rPr kumimoji="1" lang="en-US" altLang="zh-TW" b="1" dirty="0">
                  <a:solidFill>
                    <a:schemeClr val="tx1"/>
                  </a:solidFill>
                  <a:latin typeface="微軟正黑體" pitchFamily="34" charset="-120"/>
                  <a:ea typeface="微軟正黑體" pitchFamily="34" charset="-120"/>
                  <a:cs typeface="Times New Roman" pitchFamily="18" charset="0"/>
                </a:rPr>
                <a:t>1</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月</a:t>
              </a:r>
              <a:r>
                <a:rPr kumimoji="1" lang="en-US" altLang="zh-TW" b="1" dirty="0" smtClean="0">
                  <a:solidFill>
                    <a:schemeClr val="tx1"/>
                  </a:solidFill>
                  <a:latin typeface="微軟正黑體" pitchFamily="34" charset="-120"/>
                  <a:ea typeface="微軟正黑體" pitchFamily="34" charset="-120"/>
                  <a:cs typeface="Times New Roman" pitchFamily="18" charset="0"/>
                </a:rPr>
                <a:t>3</a:t>
              </a:r>
              <a:r>
                <a:rPr kumimoji="1" lang="zh-TW" altLang="en-US" b="1" dirty="0" smtClean="0">
                  <a:solidFill>
                    <a:schemeClr val="tx1"/>
                  </a:solidFill>
                  <a:latin typeface="微軟正黑體" pitchFamily="34" charset="-120"/>
                  <a:ea typeface="微軟正黑體" pitchFamily="34" charset="-120"/>
                  <a:cs typeface="Times New Roman" pitchFamily="18" charset="0"/>
                </a:rPr>
                <a:t>日</a:t>
              </a:r>
              <a:r>
                <a:rPr kumimoji="1" lang="zh-TW" altLang="en-US" sz="1800" b="1" i="0" u="none" strike="noStrike" kern="1200"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公告實施</a:t>
              </a:r>
              <a:endParaRPr lang="zh-TW" altLang="en-US" sz="1800" b="1" kern="1200" dirty="0">
                <a:solidFill>
                  <a:schemeClr val="tx1"/>
                </a:solidFill>
              </a:endParaRPr>
            </a:p>
          </p:txBody>
        </p:sp>
      </p:grpSp>
      <p:sp>
        <p:nvSpPr>
          <p:cNvPr id="2" name="投影片編號版面配置區 1"/>
          <p:cNvSpPr>
            <a:spLocks noGrp="1"/>
          </p:cNvSpPr>
          <p:nvPr>
            <p:ph type="sldNum" sz="quarter" idx="12"/>
          </p:nvPr>
        </p:nvSpPr>
        <p:spPr>
          <a:xfrm>
            <a:off x="7086600" y="6461311"/>
            <a:ext cx="2057400" cy="365125"/>
          </a:xfrm>
        </p:spPr>
        <p:txBody>
          <a:bodyPr/>
          <a:lstStyle/>
          <a:p>
            <a:fld id="{68EFFDF8-DB98-478C-83A9-5561949AAA15}" type="slidenum">
              <a:rPr lang="en-US" altLang="zh-TW" smtClean="0"/>
              <a:pPr/>
              <a:t>6</a:t>
            </a:fld>
            <a:endParaRPr lang="en-US" altLang="zh-TW" dirty="0"/>
          </a:p>
        </p:txBody>
      </p:sp>
      <p:sp>
        <p:nvSpPr>
          <p:cNvPr id="43" name="橢圓 42"/>
          <p:cNvSpPr/>
          <p:nvPr/>
        </p:nvSpPr>
        <p:spPr>
          <a:xfrm>
            <a:off x="622856" y="6057900"/>
            <a:ext cx="545544" cy="545544"/>
          </a:xfrm>
          <a:prstGeom prst="ellipse">
            <a:avLst/>
          </a:prstGeom>
          <a:ln>
            <a:solidFill>
              <a:schemeClr val="accent1">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2" name="橢圓 51"/>
          <p:cNvSpPr/>
          <p:nvPr/>
        </p:nvSpPr>
        <p:spPr>
          <a:xfrm>
            <a:off x="546656" y="977900"/>
            <a:ext cx="545544" cy="545544"/>
          </a:xfrm>
          <a:prstGeom prst="ellipse">
            <a:avLst/>
          </a:prstGeom>
          <a:ln>
            <a:solidFill>
              <a:schemeClr val="accent1">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3" name="橢圓 52"/>
          <p:cNvSpPr/>
          <p:nvPr/>
        </p:nvSpPr>
        <p:spPr>
          <a:xfrm>
            <a:off x="584756" y="1600200"/>
            <a:ext cx="545544" cy="545544"/>
          </a:xfrm>
          <a:prstGeom prst="ellipse">
            <a:avLst/>
          </a:prstGeom>
          <a:ln>
            <a:solidFill>
              <a:schemeClr val="accent1">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4" name="橢圓 53"/>
          <p:cNvSpPr/>
          <p:nvPr/>
        </p:nvSpPr>
        <p:spPr>
          <a:xfrm>
            <a:off x="584756" y="2235200"/>
            <a:ext cx="545544" cy="545544"/>
          </a:xfrm>
          <a:prstGeom prst="ellipse">
            <a:avLst/>
          </a:prstGeom>
          <a:ln>
            <a:solidFill>
              <a:schemeClr val="accent1">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5" name="橢圓 54"/>
          <p:cNvSpPr/>
          <p:nvPr/>
        </p:nvSpPr>
        <p:spPr>
          <a:xfrm>
            <a:off x="610156" y="2908300"/>
            <a:ext cx="545544" cy="545544"/>
          </a:xfrm>
          <a:prstGeom prst="ellipse">
            <a:avLst/>
          </a:prstGeom>
          <a:ln>
            <a:solidFill>
              <a:schemeClr val="accent1">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6" name="橢圓 55"/>
          <p:cNvSpPr/>
          <p:nvPr/>
        </p:nvSpPr>
        <p:spPr>
          <a:xfrm>
            <a:off x="584756" y="3543300"/>
            <a:ext cx="545544" cy="545544"/>
          </a:xfrm>
          <a:prstGeom prst="ellipse">
            <a:avLst/>
          </a:prstGeom>
          <a:ln>
            <a:solidFill>
              <a:schemeClr val="accent1">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7" name="橢圓 56"/>
          <p:cNvSpPr/>
          <p:nvPr/>
        </p:nvSpPr>
        <p:spPr>
          <a:xfrm>
            <a:off x="597456" y="4254500"/>
            <a:ext cx="545544" cy="545544"/>
          </a:xfrm>
          <a:prstGeom prst="ellipse">
            <a:avLst/>
          </a:prstGeom>
          <a:ln>
            <a:solidFill>
              <a:schemeClr val="accent1">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8" name="橢圓 57"/>
          <p:cNvSpPr/>
          <p:nvPr/>
        </p:nvSpPr>
        <p:spPr>
          <a:xfrm>
            <a:off x="610156" y="4876800"/>
            <a:ext cx="545544" cy="545544"/>
          </a:xfrm>
          <a:prstGeom prst="ellipse">
            <a:avLst/>
          </a:prstGeom>
          <a:ln>
            <a:solidFill>
              <a:schemeClr val="accent1">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9" name="橢圓 58"/>
          <p:cNvSpPr/>
          <p:nvPr/>
        </p:nvSpPr>
        <p:spPr>
          <a:xfrm>
            <a:off x="597456" y="5461000"/>
            <a:ext cx="545544" cy="545544"/>
          </a:xfrm>
          <a:prstGeom prst="ellipse">
            <a:avLst/>
          </a:prstGeom>
          <a:ln>
            <a:solidFill>
              <a:schemeClr val="accent1">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矩形 13"/>
          <p:cNvSpPr/>
          <p:nvPr/>
        </p:nvSpPr>
        <p:spPr>
          <a:xfrm>
            <a:off x="144417" y="2349500"/>
            <a:ext cx="391886" cy="1718491"/>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rgbClr val="FF0000"/>
                </a:solidFill>
              </a:rPr>
              <a:t>民眾參與階段</a:t>
            </a:r>
            <a:endParaRPr lang="zh-TW" altLang="en-US" dirty="0">
              <a:solidFill>
                <a:srgbClr val="FF0000"/>
              </a:solidFill>
            </a:endParaRPr>
          </a:p>
        </p:txBody>
      </p:sp>
      <p:sp>
        <p:nvSpPr>
          <p:cNvPr id="60" name="文字方塊 59"/>
          <p:cNvSpPr txBox="1"/>
          <p:nvPr/>
        </p:nvSpPr>
        <p:spPr>
          <a:xfrm>
            <a:off x="698433" y="5544779"/>
            <a:ext cx="336952" cy="400110"/>
          </a:xfrm>
          <a:prstGeom prst="rect">
            <a:avLst/>
          </a:prstGeom>
          <a:noFill/>
        </p:spPr>
        <p:txBody>
          <a:bodyPr wrap="none" rtlCol="0">
            <a:spAutoFit/>
          </a:bodyPr>
          <a:lstStyle/>
          <a:p>
            <a:r>
              <a:rPr lang="en-US" altLang="zh-TW" sz="2000" b="1" dirty="0" smtClean="0">
                <a:solidFill>
                  <a:srgbClr val="002060"/>
                </a:solidFill>
                <a:latin typeface="微軟正黑體" pitchFamily="34" charset="-120"/>
                <a:ea typeface="微軟正黑體" pitchFamily="34" charset="-120"/>
              </a:rPr>
              <a:t>8</a:t>
            </a:r>
            <a:endParaRPr lang="zh-TW" altLang="en-US" sz="2000" b="1" dirty="0">
              <a:solidFill>
                <a:srgbClr val="002060"/>
              </a:solidFill>
              <a:latin typeface="微軟正黑體" pitchFamily="34" charset="-120"/>
              <a:ea typeface="微軟正黑體" pitchFamily="34" charset="-120"/>
            </a:endParaRPr>
          </a:p>
        </p:txBody>
      </p:sp>
      <p:sp>
        <p:nvSpPr>
          <p:cNvPr id="61" name="文字方塊 60"/>
          <p:cNvSpPr txBox="1"/>
          <p:nvPr/>
        </p:nvSpPr>
        <p:spPr>
          <a:xfrm>
            <a:off x="688757" y="4312557"/>
            <a:ext cx="336952" cy="400110"/>
          </a:xfrm>
          <a:prstGeom prst="rect">
            <a:avLst/>
          </a:prstGeom>
          <a:noFill/>
        </p:spPr>
        <p:txBody>
          <a:bodyPr wrap="square" rtlCol="0">
            <a:spAutoFit/>
          </a:bodyPr>
          <a:lstStyle/>
          <a:p>
            <a:r>
              <a:rPr lang="en-US" altLang="zh-TW" sz="2000" b="1" dirty="0" smtClean="0">
                <a:solidFill>
                  <a:srgbClr val="002060"/>
                </a:solidFill>
                <a:latin typeface="微軟正黑體" pitchFamily="34" charset="-120"/>
                <a:ea typeface="微軟正黑體" pitchFamily="34" charset="-120"/>
              </a:rPr>
              <a:t>6</a:t>
            </a:r>
            <a:endParaRPr lang="zh-TW" altLang="en-US" sz="2000" b="1" dirty="0">
              <a:solidFill>
                <a:srgbClr val="002060"/>
              </a:solidFill>
              <a:latin typeface="微軟正黑體" pitchFamily="34" charset="-120"/>
              <a:ea typeface="微軟正黑體" pitchFamily="34" charset="-120"/>
            </a:endParaRPr>
          </a:p>
        </p:txBody>
      </p:sp>
      <p:sp>
        <p:nvSpPr>
          <p:cNvPr id="62" name="文字方塊 61"/>
          <p:cNvSpPr txBox="1"/>
          <p:nvPr/>
        </p:nvSpPr>
        <p:spPr>
          <a:xfrm>
            <a:off x="689844" y="3631098"/>
            <a:ext cx="336952" cy="400110"/>
          </a:xfrm>
          <a:prstGeom prst="rect">
            <a:avLst/>
          </a:prstGeom>
          <a:noFill/>
        </p:spPr>
        <p:txBody>
          <a:bodyPr wrap="none" rtlCol="0">
            <a:spAutoFit/>
          </a:bodyPr>
          <a:lstStyle/>
          <a:p>
            <a:r>
              <a:rPr lang="en-US" altLang="zh-TW" sz="2000" b="1" dirty="0" smtClean="0">
                <a:solidFill>
                  <a:srgbClr val="002060"/>
                </a:solidFill>
                <a:latin typeface="微軟正黑體" pitchFamily="34" charset="-120"/>
                <a:ea typeface="微軟正黑體" pitchFamily="34" charset="-120"/>
              </a:rPr>
              <a:t>5</a:t>
            </a:r>
            <a:endParaRPr lang="zh-TW" altLang="en-US" sz="2000" b="1" dirty="0">
              <a:solidFill>
                <a:srgbClr val="002060"/>
              </a:solidFill>
              <a:latin typeface="微軟正黑體" pitchFamily="34" charset="-120"/>
              <a:ea typeface="微軟正黑體" pitchFamily="34" charset="-120"/>
            </a:endParaRPr>
          </a:p>
        </p:txBody>
      </p:sp>
      <p:sp>
        <p:nvSpPr>
          <p:cNvPr id="63" name="文字方塊 62"/>
          <p:cNvSpPr txBox="1"/>
          <p:nvPr/>
        </p:nvSpPr>
        <p:spPr>
          <a:xfrm>
            <a:off x="699094" y="2996125"/>
            <a:ext cx="336952" cy="400110"/>
          </a:xfrm>
          <a:prstGeom prst="rect">
            <a:avLst/>
          </a:prstGeom>
          <a:noFill/>
        </p:spPr>
        <p:txBody>
          <a:bodyPr wrap="none" rtlCol="0">
            <a:spAutoFit/>
          </a:bodyPr>
          <a:lstStyle/>
          <a:p>
            <a:r>
              <a:rPr lang="en-US" altLang="zh-TW" sz="2000" b="1" dirty="0">
                <a:solidFill>
                  <a:srgbClr val="002060"/>
                </a:solidFill>
                <a:latin typeface="微軟正黑體" pitchFamily="34" charset="-120"/>
                <a:ea typeface="微軟正黑體" pitchFamily="34" charset="-120"/>
              </a:rPr>
              <a:t>4</a:t>
            </a:r>
            <a:endParaRPr lang="zh-TW" altLang="en-US" sz="2000" b="1" dirty="0">
              <a:solidFill>
                <a:srgbClr val="002060"/>
              </a:solidFill>
              <a:latin typeface="微軟正黑體" pitchFamily="34" charset="-120"/>
              <a:ea typeface="微軟正黑體" pitchFamily="34" charset="-120"/>
            </a:endParaRPr>
          </a:p>
        </p:txBody>
      </p:sp>
      <p:sp>
        <p:nvSpPr>
          <p:cNvPr id="64" name="文字方塊 63"/>
          <p:cNvSpPr txBox="1"/>
          <p:nvPr/>
        </p:nvSpPr>
        <p:spPr>
          <a:xfrm>
            <a:off x="647633" y="1074379"/>
            <a:ext cx="336952" cy="400110"/>
          </a:xfrm>
          <a:prstGeom prst="rect">
            <a:avLst/>
          </a:prstGeom>
          <a:noFill/>
        </p:spPr>
        <p:txBody>
          <a:bodyPr wrap="none" rtlCol="0">
            <a:spAutoFit/>
          </a:bodyPr>
          <a:lstStyle/>
          <a:p>
            <a:r>
              <a:rPr lang="en-US" altLang="zh-TW" sz="2000" b="1" dirty="0" smtClean="0">
                <a:solidFill>
                  <a:srgbClr val="002060"/>
                </a:solidFill>
                <a:latin typeface="微軟正黑體" pitchFamily="34" charset="-120"/>
                <a:ea typeface="微軟正黑體" pitchFamily="34" charset="-120"/>
              </a:rPr>
              <a:t>1</a:t>
            </a:r>
            <a:endParaRPr lang="zh-TW" altLang="en-US" sz="2000" b="1" dirty="0">
              <a:solidFill>
                <a:srgbClr val="002060"/>
              </a:solidFill>
              <a:latin typeface="微軟正黑體" pitchFamily="34" charset="-120"/>
              <a:ea typeface="微軟正黑體" pitchFamily="34" charset="-120"/>
            </a:endParaRPr>
          </a:p>
        </p:txBody>
      </p:sp>
      <p:sp>
        <p:nvSpPr>
          <p:cNvPr id="65" name="文字方塊 64"/>
          <p:cNvSpPr txBox="1"/>
          <p:nvPr/>
        </p:nvSpPr>
        <p:spPr>
          <a:xfrm>
            <a:off x="688757" y="1658257"/>
            <a:ext cx="336952" cy="400110"/>
          </a:xfrm>
          <a:prstGeom prst="rect">
            <a:avLst/>
          </a:prstGeom>
          <a:noFill/>
        </p:spPr>
        <p:txBody>
          <a:bodyPr wrap="square" rtlCol="0">
            <a:spAutoFit/>
          </a:bodyPr>
          <a:lstStyle/>
          <a:p>
            <a:r>
              <a:rPr lang="en-US" altLang="zh-TW" sz="2000" b="1" dirty="0">
                <a:solidFill>
                  <a:srgbClr val="002060"/>
                </a:solidFill>
                <a:latin typeface="微軟正黑體" pitchFamily="34" charset="-120"/>
                <a:ea typeface="微軟正黑體" pitchFamily="34" charset="-120"/>
              </a:rPr>
              <a:t>2</a:t>
            </a:r>
            <a:endParaRPr lang="zh-TW" altLang="en-US" sz="2000" b="1" dirty="0">
              <a:solidFill>
                <a:srgbClr val="002060"/>
              </a:solidFill>
              <a:latin typeface="微軟正黑體" pitchFamily="34" charset="-120"/>
              <a:ea typeface="微軟正黑體" pitchFamily="34" charset="-120"/>
            </a:endParaRPr>
          </a:p>
        </p:txBody>
      </p:sp>
      <p:sp>
        <p:nvSpPr>
          <p:cNvPr id="66" name="文字方塊 65"/>
          <p:cNvSpPr txBox="1"/>
          <p:nvPr/>
        </p:nvSpPr>
        <p:spPr>
          <a:xfrm>
            <a:off x="702544" y="2322998"/>
            <a:ext cx="336952" cy="400110"/>
          </a:xfrm>
          <a:prstGeom prst="rect">
            <a:avLst/>
          </a:prstGeom>
          <a:noFill/>
        </p:spPr>
        <p:txBody>
          <a:bodyPr wrap="none" rtlCol="0">
            <a:spAutoFit/>
          </a:bodyPr>
          <a:lstStyle/>
          <a:p>
            <a:r>
              <a:rPr lang="en-US" altLang="zh-TW" sz="2000" b="1" dirty="0" smtClean="0">
                <a:solidFill>
                  <a:srgbClr val="002060"/>
                </a:solidFill>
                <a:latin typeface="微軟正黑體" pitchFamily="34" charset="-120"/>
                <a:ea typeface="微軟正黑體" pitchFamily="34" charset="-120"/>
              </a:rPr>
              <a:t>3</a:t>
            </a:r>
            <a:endParaRPr lang="zh-TW" altLang="en-US" sz="2000" b="1" dirty="0">
              <a:solidFill>
                <a:srgbClr val="002060"/>
              </a:solidFill>
              <a:latin typeface="微軟正黑體" pitchFamily="34" charset="-120"/>
              <a:ea typeface="微軟正黑體" pitchFamily="34" charset="-120"/>
            </a:endParaRPr>
          </a:p>
        </p:txBody>
      </p:sp>
      <p:sp>
        <p:nvSpPr>
          <p:cNvPr id="67" name="文字方塊 66"/>
          <p:cNvSpPr txBox="1"/>
          <p:nvPr/>
        </p:nvSpPr>
        <p:spPr>
          <a:xfrm>
            <a:off x="711794" y="4964625"/>
            <a:ext cx="336952" cy="400110"/>
          </a:xfrm>
          <a:prstGeom prst="rect">
            <a:avLst/>
          </a:prstGeom>
          <a:noFill/>
        </p:spPr>
        <p:txBody>
          <a:bodyPr wrap="none" rtlCol="0">
            <a:spAutoFit/>
          </a:bodyPr>
          <a:lstStyle/>
          <a:p>
            <a:r>
              <a:rPr lang="en-US" altLang="zh-TW" sz="2000" b="1" dirty="0" smtClean="0">
                <a:solidFill>
                  <a:srgbClr val="002060"/>
                </a:solidFill>
                <a:latin typeface="微軟正黑體" pitchFamily="34" charset="-120"/>
                <a:ea typeface="微軟正黑體" pitchFamily="34" charset="-120"/>
              </a:rPr>
              <a:t>7</a:t>
            </a:r>
            <a:endParaRPr lang="zh-TW" altLang="en-US" sz="2000" b="1" dirty="0">
              <a:solidFill>
                <a:srgbClr val="002060"/>
              </a:solidFill>
              <a:latin typeface="微軟正黑體" pitchFamily="34" charset="-120"/>
              <a:ea typeface="微軟正黑體" pitchFamily="34" charset="-120"/>
            </a:endParaRPr>
          </a:p>
        </p:txBody>
      </p:sp>
      <p:sp>
        <p:nvSpPr>
          <p:cNvPr id="68" name="文字方塊 67"/>
          <p:cNvSpPr txBox="1"/>
          <p:nvPr/>
        </p:nvSpPr>
        <p:spPr>
          <a:xfrm>
            <a:off x="736533" y="6154379"/>
            <a:ext cx="336952" cy="400110"/>
          </a:xfrm>
          <a:prstGeom prst="rect">
            <a:avLst/>
          </a:prstGeom>
          <a:noFill/>
        </p:spPr>
        <p:txBody>
          <a:bodyPr wrap="none" rtlCol="0">
            <a:spAutoFit/>
          </a:bodyPr>
          <a:lstStyle/>
          <a:p>
            <a:r>
              <a:rPr lang="en-US" altLang="zh-TW" sz="2000" b="1" dirty="0" smtClean="0">
                <a:solidFill>
                  <a:srgbClr val="002060"/>
                </a:solidFill>
                <a:latin typeface="微軟正黑體" pitchFamily="34" charset="-120"/>
                <a:ea typeface="微軟正黑體" pitchFamily="34" charset="-120"/>
              </a:rPr>
              <a:t>9</a:t>
            </a:r>
            <a:endParaRPr lang="zh-TW" altLang="en-US" sz="2000" b="1" dirty="0">
              <a:solidFill>
                <a:srgbClr val="002060"/>
              </a:solidFill>
              <a:latin typeface="微軟正黑體" pitchFamily="34" charset="-120"/>
              <a:ea typeface="微軟正黑體" pitchFamily="34" charset="-12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0" y="3429000"/>
            <a:ext cx="9144000" cy="3007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0" y="3601527"/>
            <a:ext cx="9144000" cy="30079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9257" y="3902316"/>
            <a:ext cx="2261937" cy="1696453"/>
          </a:xfrm>
          <a:prstGeom prst="rect">
            <a:avLst/>
          </a:prstGeom>
        </p:spPr>
      </p:pic>
      <p:sp>
        <p:nvSpPr>
          <p:cNvPr id="10" name="文字方塊 9"/>
          <p:cNvSpPr txBox="1"/>
          <p:nvPr/>
        </p:nvSpPr>
        <p:spPr>
          <a:xfrm>
            <a:off x="0" y="745004"/>
            <a:ext cx="9144000" cy="1938992"/>
          </a:xfrm>
          <a:prstGeom prst="rect">
            <a:avLst/>
          </a:prstGeom>
          <a:noFill/>
        </p:spPr>
        <p:txBody>
          <a:bodyPr wrap="square" rtlCol="0">
            <a:spAutoFit/>
          </a:bodyPr>
          <a:lstStyle/>
          <a:p>
            <a:pPr algn="ctr"/>
            <a:r>
              <a:rPr lang="zh-TW" altLang="en-US" sz="6000" b="1" dirty="0" smtClean="0">
                <a:effectLst>
                  <a:glow rad="635000">
                    <a:schemeClr val="bg1">
                      <a:alpha val="40000"/>
                    </a:schemeClr>
                  </a:glow>
                </a:effectLst>
              </a:rPr>
              <a:t>土地使用管制要點</a:t>
            </a:r>
            <a:endParaRPr lang="en-US" altLang="zh-TW" sz="6000" b="1" dirty="0" smtClean="0">
              <a:effectLst>
                <a:glow rad="635000">
                  <a:schemeClr val="bg1">
                    <a:alpha val="40000"/>
                  </a:schemeClr>
                </a:glow>
              </a:effectLst>
            </a:endParaRPr>
          </a:p>
          <a:p>
            <a:pPr algn="ctr"/>
            <a:r>
              <a:rPr lang="zh-TW" altLang="en-US" sz="6000" b="1" dirty="0" smtClean="0">
                <a:effectLst>
                  <a:glow rad="635000">
                    <a:schemeClr val="bg1">
                      <a:alpha val="40000"/>
                    </a:schemeClr>
                  </a:glow>
                </a:effectLst>
              </a:rPr>
              <a:t>　修正重點　</a:t>
            </a:r>
            <a:endParaRPr lang="zh-TW" altLang="en-US" sz="6000" b="1" dirty="0">
              <a:effectLst>
                <a:glow rad="635000">
                  <a:schemeClr val="bg1">
                    <a:alpha val="40000"/>
                  </a:schemeClr>
                </a:glow>
              </a:effectLst>
            </a:endParaRPr>
          </a:p>
        </p:txBody>
      </p:sp>
      <p:sp>
        <p:nvSpPr>
          <p:cNvPr id="11" name="矩形 10"/>
          <p:cNvSpPr/>
          <p:nvPr/>
        </p:nvSpPr>
        <p:spPr>
          <a:xfrm>
            <a:off x="0" y="5598770"/>
            <a:ext cx="9144000" cy="3007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圖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4170" y="3902314"/>
            <a:ext cx="2261940" cy="1696455"/>
          </a:xfrm>
          <a:prstGeom prst="rect">
            <a:avLst/>
          </a:prstGeom>
        </p:spPr>
      </p:pic>
      <p:pic>
        <p:nvPicPr>
          <p:cNvPr id="14" name="圖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02314"/>
            <a:ext cx="2346280" cy="1696456"/>
          </a:xfrm>
          <a:prstGeom prst="rect">
            <a:avLst/>
          </a:prstGeom>
        </p:spPr>
      </p:pic>
      <p:pic>
        <p:nvPicPr>
          <p:cNvPr id="15" name="圖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110" y="3915034"/>
            <a:ext cx="2267890" cy="1683736"/>
          </a:xfrm>
          <a:prstGeom prst="rect">
            <a:avLst/>
          </a:prstGeom>
        </p:spPr>
      </p:pic>
      <p:sp>
        <p:nvSpPr>
          <p:cNvPr id="6" name="投影片編號版面配置區 5"/>
          <p:cNvSpPr>
            <a:spLocks noGrp="1"/>
          </p:cNvSpPr>
          <p:nvPr>
            <p:ph type="sldNum" sz="quarter" idx="12"/>
          </p:nvPr>
        </p:nvSpPr>
        <p:spPr/>
        <p:txBody>
          <a:bodyPr/>
          <a:lstStyle/>
          <a:p>
            <a:fld id="{68EFFDF8-DB98-478C-83A9-5561949AAA15}" type="slidenum">
              <a:rPr lang="en-US" altLang="zh-TW" smtClean="0"/>
              <a:pPr/>
              <a:t>7</a:t>
            </a:fld>
            <a:endParaRPr lang="en-US" altLang="zh-TW" dirty="0"/>
          </a:p>
        </p:txBody>
      </p:sp>
    </p:spTree>
    <p:extLst>
      <p:ext uri="{BB962C8B-B14F-4D97-AF65-F5344CB8AC3E}">
        <p14:creationId xmlns:p14="http://schemas.microsoft.com/office/powerpoint/2010/main" val="2826606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0" y="3429000"/>
            <a:ext cx="9144000" cy="30079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0" y="3601527"/>
            <a:ext cx="9144000" cy="30079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p:cNvSpPr txBox="1"/>
          <p:nvPr/>
        </p:nvSpPr>
        <p:spPr>
          <a:xfrm>
            <a:off x="-15" y="821303"/>
            <a:ext cx="9144000" cy="1938992"/>
          </a:xfrm>
          <a:prstGeom prst="rect">
            <a:avLst/>
          </a:prstGeom>
          <a:noFill/>
        </p:spPr>
        <p:txBody>
          <a:bodyPr wrap="square" rtlCol="0">
            <a:spAutoFit/>
          </a:bodyPr>
          <a:lstStyle/>
          <a:p>
            <a:pPr algn="ctr"/>
            <a:r>
              <a:rPr lang="zh-TW" altLang="en-US" sz="6000" b="1" dirty="0" smtClean="0">
                <a:effectLst>
                  <a:glow rad="635000">
                    <a:schemeClr val="bg1">
                      <a:alpha val="40000"/>
                    </a:schemeClr>
                  </a:glow>
                </a:effectLst>
              </a:rPr>
              <a:t>外圍緩衝用地</a:t>
            </a:r>
            <a:endParaRPr lang="en-US" altLang="zh-TW" sz="6000" b="1" dirty="0" smtClean="0">
              <a:effectLst>
                <a:glow rad="635000">
                  <a:schemeClr val="bg1">
                    <a:alpha val="40000"/>
                  </a:schemeClr>
                </a:glow>
              </a:effectLst>
            </a:endParaRPr>
          </a:p>
          <a:p>
            <a:pPr algn="ctr"/>
            <a:r>
              <a:rPr lang="zh-TW" altLang="en-US" sz="6000" b="1" dirty="0" smtClean="0">
                <a:effectLst>
                  <a:glow rad="635000">
                    <a:schemeClr val="bg1">
                      <a:alpha val="40000"/>
                    </a:schemeClr>
                  </a:glow>
                </a:effectLst>
              </a:rPr>
              <a:t>辦理整體開發之背景</a:t>
            </a:r>
            <a:endParaRPr lang="zh-TW" altLang="en-US" sz="6000" b="1" dirty="0">
              <a:effectLst>
                <a:glow rad="635000">
                  <a:schemeClr val="bg1">
                    <a:alpha val="40000"/>
                  </a:schemeClr>
                </a:glow>
              </a:effectLst>
            </a:endParaRPr>
          </a:p>
        </p:txBody>
      </p:sp>
      <p:sp>
        <p:nvSpPr>
          <p:cNvPr id="11" name="矩形 10"/>
          <p:cNvSpPr/>
          <p:nvPr/>
        </p:nvSpPr>
        <p:spPr>
          <a:xfrm>
            <a:off x="0" y="5725770"/>
            <a:ext cx="9144000" cy="3007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投影片編號版面配置區 5"/>
          <p:cNvSpPr>
            <a:spLocks noGrp="1"/>
          </p:cNvSpPr>
          <p:nvPr>
            <p:ph type="sldNum" sz="quarter" idx="12"/>
          </p:nvPr>
        </p:nvSpPr>
        <p:spPr/>
        <p:txBody>
          <a:bodyPr/>
          <a:lstStyle/>
          <a:p>
            <a:fld id="{68EFFDF8-DB98-478C-83A9-5561949AAA15}" type="slidenum">
              <a:rPr lang="en-US" altLang="zh-TW" smtClean="0"/>
              <a:pPr/>
              <a:t>8</a:t>
            </a:fld>
            <a:endParaRPr lang="en-US" altLang="zh-TW" dirty="0"/>
          </a:p>
        </p:txBody>
      </p:sp>
      <p:grpSp>
        <p:nvGrpSpPr>
          <p:cNvPr id="16" name="群組 15"/>
          <p:cNvGrpSpPr/>
          <p:nvPr/>
        </p:nvGrpSpPr>
        <p:grpSpPr>
          <a:xfrm>
            <a:off x="176274" y="3922204"/>
            <a:ext cx="8777226" cy="878396"/>
            <a:chOff x="375752" y="213622"/>
            <a:chExt cx="8460696" cy="516670"/>
          </a:xfrm>
        </p:grpSpPr>
        <p:sp>
          <p:nvSpPr>
            <p:cNvPr id="17" name="矩形 16"/>
            <p:cNvSpPr/>
            <p:nvPr/>
          </p:nvSpPr>
          <p:spPr>
            <a:xfrm>
              <a:off x="375752" y="243502"/>
              <a:ext cx="8460696" cy="486790"/>
            </a:xfrm>
            <a:prstGeom prst="rect">
              <a:avLst/>
            </a:prstGeom>
            <a:gradFill flip="none" rotWithShape="1">
              <a:gsLst>
                <a:gs pos="0">
                  <a:schemeClr val="accent1">
                    <a:lumMod val="5000"/>
                    <a:lumOff val="95000"/>
                  </a:schemeClr>
                </a:gs>
                <a:gs pos="9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p:spPr>
          <p:style>
            <a:lnRef idx="2">
              <a:schemeClr val="lt1">
                <a:hueOff val="0"/>
                <a:satOff val="0"/>
                <a:lumOff val="0"/>
                <a:alphaOff val="0"/>
              </a:schemeClr>
            </a:lnRef>
            <a:fillRef idx="1">
              <a:scrgbClr r="0" g="0" b="0"/>
            </a:fillRef>
            <a:effectRef idx="0">
              <a:schemeClr val="accent1">
                <a:alpha val="90000"/>
                <a:hueOff val="0"/>
                <a:satOff val="0"/>
                <a:lumOff val="0"/>
                <a:alphaOff val="0"/>
              </a:schemeClr>
            </a:effectRef>
            <a:fontRef idx="minor">
              <a:schemeClr val="lt1"/>
            </a:fontRef>
          </p:style>
        </p:sp>
        <p:sp>
          <p:nvSpPr>
            <p:cNvPr id="18" name="矩形 17"/>
            <p:cNvSpPr/>
            <p:nvPr/>
          </p:nvSpPr>
          <p:spPr>
            <a:xfrm>
              <a:off x="375752" y="213622"/>
              <a:ext cx="8460696" cy="486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390" tIns="45720" rIns="45720" bIns="45720" numCol="1" spcCol="1270" anchor="ctr" anchorCtr="0">
              <a:noAutofit/>
            </a:bodyPr>
            <a:lstStyle/>
            <a:p>
              <a:pPr lvl="0" algn="ctr" defTabSz="800100">
                <a:lnSpc>
                  <a:spcPct val="90000"/>
                </a:lnSpc>
                <a:spcBef>
                  <a:spcPct val="0"/>
                </a:spcBef>
                <a:spcAft>
                  <a:spcPct val="35000"/>
                </a:spcAft>
              </a:pPr>
              <a:r>
                <a:rPr lang="en-US" altLang="zh-TW" sz="3000" b="1" kern="1200" dirty="0" smtClean="0">
                  <a:solidFill>
                    <a:schemeClr val="tx1"/>
                  </a:solidFill>
                  <a:latin typeface="微軟正黑體" pitchFamily="34" charset="-120"/>
                  <a:ea typeface="微軟正黑體" pitchFamily="34" charset="-120"/>
                </a:rPr>
                <a:t>1.</a:t>
              </a:r>
              <a:r>
                <a:rPr lang="zh-TW" altLang="en-US" sz="3000" b="1" kern="1200" dirty="0" smtClean="0">
                  <a:solidFill>
                    <a:schemeClr val="tx1"/>
                  </a:solidFill>
                  <a:latin typeface="微軟正黑體" pitchFamily="34" charset="-120"/>
                  <a:ea typeface="微軟正黑體" pitchFamily="34" charset="-120"/>
                </a:rPr>
                <a:t> 保護傳統聚落：傳統古厝與素民文化</a:t>
              </a:r>
              <a:endParaRPr lang="zh-TW" altLang="en-US" sz="3000" b="1" kern="1200" dirty="0">
                <a:solidFill>
                  <a:schemeClr val="tx1"/>
                </a:solidFill>
                <a:latin typeface="微軟正黑體" pitchFamily="34" charset="-120"/>
                <a:ea typeface="微軟正黑體" pitchFamily="34" charset="-120"/>
              </a:endParaRPr>
            </a:p>
          </p:txBody>
        </p:sp>
      </p:grpSp>
      <p:grpSp>
        <p:nvGrpSpPr>
          <p:cNvPr id="19" name="群組 18"/>
          <p:cNvGrpSpPr/>
          <p:nvPr/>
        </p:nvGrpSpPr>
        <p:grpSpPr>
          <a:xfrm>
            <a:off x="176274" y="4798504"/>
            <a:ext cx="8777226" cy="827596"/>
            <a:chOff x="375752" y="243502"/>
            <a:chExt cx="8460696" cy="486790"/>
          </a:xfrm>
        </p:grpSpPr>
        <p:sp>
          <p:nvSpPr>
            <p:cNvPr id="20" name="矩形 19"/>
            <p:cNvSpPr/>
            <p:nvPr/>
          </p:nvSpPr>
          <p:spPr>
            <a:xfrm>
              <a:off x="375752" y="243502"/>
              <a:ext cx="8460696" cy="486790"/>
            </a:xfrm>
            <a:prstGeom prst="rect">
              <a:avLst/>
            </a:prstGeom>
            <a:gradFill flip="none" rotWithShape="1">
              <a:gsLst>
                <a:gs pos="0">
                  <a:schemeClr val="accent1">
                    <a:lumMod val="5000"/>
                    <a:lumOff val="95000"/>
                  </a:schemeClr>
                </a:gs>
                <a:gs pos="90000">
                  <a:schemeClr val="accent1">
                    <a:lumMod val="45000"/>
                    <a:lumOff val="55000"/>
                  </a:schemeClr>
                </a:gs>
                <a:gs pos="100000">
                  <a:schemeClr val="accent1">
                    <a:lumMod val="45000"/>
                    <a:lumOff val="55000"/>
                  </a:schemeClr>
                </a:gs>
                <a:gs pos="100000">
                  <a:schemeClr val="accent1">
                    <a:lumMod val="30000"/>
                    <a:lumOff val="70000"/>
                  </a:schemeClr>
                </a:gs>
              </a:gsLst>
              <a:lin ang="0" scaled="1"/>
              <a:tileRect/>
            </a:gradFill>
          </p:spPr>
          <p:style>
            <a:lnRef idx="2">
              <a:schemeClr val="lt1">
                <a:hueOff val="0"/>
                <a:satOff val="0"/>
                <a:lumOff val="0"/>
                <a:alphaOff val="0"/>
              </a:schemeClr>
            </a:lnRef>
            <a:fillRef idx="1">
              <a:scrgbClr r="0" g="0" b="0"/>
            </a:fillRef>
            <a:effectRef idx="0">
              <a:schemeClr val="accent1">
                <a:alpha val="90000"/>
                <a:hueOff val="0"/>
                <a:satOff val="0"/>
                <a:lumOff val="0"/>
                <a:alphaOff val="0"/>
              </a:schemeClr>
            </a:effectRef>
            <a:fontRef idx="minor">
              <a:schemeClr val="lt1"/>
            </a:fontRef>
          </p:style>
        </p:sp>
        <p:sp>
          <p:nvSpPr>
            <p:cNvPr id="21" name="矩形 20"/>
            <p:cNvSpPr/>
            <p:nvPr/>
          </p:nvSpPr>
          <p:spPr>
            <a:xfrm>
              <a:off x="375752" y="243502"/>
              <a:ext cx="8460696" cy="48679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86390" tIns="45720" rIns="45720" bIns="45720" numCol="1" spcCol="1270" anchor="ctr" anchorCtr="0">
              <a:noAutofit/>
            </a:bodyPr>
            <a:lstStyle/>
            <a:p>
              <a:pPr lvl="0" algn="ctr" defTabSz="800100">
                <a:lnSpc>
                  <a:spcPct val="90000"/>
                </a:lnSpc>
                <a:spcBef>
                  <a:spcPct val="0"/>
                </a:spcBef>
                <a:spcAft>
                  <a:spcPct val="35000"/>
                </a:spcAft>
              </a:pPr>
              <a:r>
                <a:rPr lang="zh-TW" altLang="en-US" sz="3000" b="1" kern="1200" dirty="0" smtClean="0">
                  <a:solidFill>
                    <a:schemeClr val="tx1"/>
                  </a:solidFill>
                  <a:latin typeface="微軟正黑體" pitchFamily="34" charset="-120"/>
                  <a:ea typeface="微軟正黑體" pitchFamily="34" charset="-120"/>
                </a:rPr>
                <a:t>２</a:t>
              </a:r>
              <a:r>
                <a:rPr lang="en-US" altLang="zh-TW" sz="3000" b="1" kern="1200" dirty="0" smtClean="0">
                  <a:solidFill>
                    <a:schemeClr val="tx1"/>
                  </a:solidFill>
                  <a:latin typeface="微軟正黑體" pitchFamily="34" charset="-120"/>
                  <a:ea typeface="微軟正黑體" pitchFamily="34" charset="-120"/>
                </a:rPr>
                <a:t>.</a:t>
              </a:r>
              <a:r>
                <a:rPr lang="zh-TW" altLang="en-US" sz="3000" b="1" kern="1200" dirty="0" smtClean="0">
                  <a:solidFill>
                    <a:schemeClr val="tx1"/>
                  </a:solidFill>
                  <a:latin typeface="微軟正黑體" pitchFamily="34" charset="-120"/>
                  <a:ea typeface="微軟正黑體" pitchFamily="34" charset="-120"/>
                </a:rPr>
                <a:t> 因應人口成長：婚生子女及年輕人返鄉居住</a:t>
              </a:r>
              <a:endParaRPr lang="zh-TW" altLang="en-US" sz="3000" b="1" kern="1200" dirty="0">
                <a:solidFill>
                  <a:schemeClr val="tx1"/>
                </a:solidFill>
                <a:latin typeface="微軟正黑體" pitchFamily="34" charset="-120"/>
                <a:ea typeface="微軟正黑體" pitchFamily="34" charset="-120"/>
              </a:endParaRPr>
            </a:p>
          </p:txBody>
        </p:sp>
      </p:grpSp>
    </p:spTree>
    <p:extLst>
      <p:ext uri="{BB962C8B-B14F-4D97-AF65-F5344CB8AC3E}">
        <p14:creationId xmlns:p14="http://schemas.microsoft.com/office/powerpoint/2010/main" val="4250682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8315325" y="9525"/>
            <a:ext cx="828675" cy="756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投影片編號版面配置區 1"/>
          <p:cNvSpPr>
            <a:spLocks noGrp="1"/>
          </p:cNvSpPr>
          <p:nvPr>
            <p:ph type="sldNum" sz="quarter" idx="12"/>
          </p:nvPr>
        </p:nvSpPr>
        <p:spPr/>
        <p:txBody>
          <a:bodyPr/>
          <a:lstStyle/>
          <a:p>
            <a:fld id="{68EFFDF8-DB98-478C-83A9-5561949AAA15}" type="slidenum">
              <a:rPr lang="en-US" altLang="zh-TW" smtClean="0"/>
              <a:pPr/>
              <a:t>9</a:t>
            </a:fld>
            <a:endParaRPr lang="en-US" altLang="zh-TW" dirty="0"/>
          </a:p>
        </p:txBody>
      </p:sp>
      <p:sp>
        <p:nvSpPr>
          <p:cNvPr id="3" name="標題 2"/>
          <p:cNvSpPr txBox="1">
            <a:spLocks/>
          </p:cNvSpPr>
          <p:nvPr/>
        </p:nvSpPr>
        <p:spPr>
          <a:xfrm>
            <a:off x="151375" y="73435"/>
            <a:ext cx="8847769" cy="68321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000" dirty="0" smtClean="0">
                <a:latin typeface="微軟正黑體" panose="020B0604030504040204" pitchFamily="34" charset="-120"/>
                <a:ea typeface="微軟正黑體" panose="020B0604030504040204" pitchFamily="34" charset="-120"/>
              </a:rPr>
              <a:t>一、土地使用管制要點修正重點</a:t>
            </a:r>
            <a:r>
              <a:rPr lang="en-US" altLang="zh-TW" sz="4000" dirty="0" smtClean="0">
                <a:latin typeface="微軟正黑體" panose="020B0604030504040204" pitchFamily="34" charset="-120"/>
                <a:ea typeface="微軟正黑體" panose="020B0604030504040204" pitchFamily="34" charset="-120"/>
              </a:rPr>
              <a:t>(</a:t>
            </a:r>
            <a:r>
              <a:rPr lang="zh-TW" altLang="en-US" sz="4000" dirty="0" smtClean="0">
                <a:latin typeface="微軟正黑體" panose="020B0604030504040204" pitchFamily="34" charset="-120"/>
                <a:ea typeface="微軟正黑體" panose="020B0604030504040204" pitchFamily="34" charset="-120"/>
              </a:rPr>
              <a:t>一</a:t>
            </a:r>
            <a:r>
              <a:rPr lang="en-US" altLang="zh-TW" sz="4000" dirty="0" smtClean="0">
                <a:latin typeface="微軟正黑體" panose="020B0604030504040204" pitchFamily="34" charset="-120"/>
                <a:ea typeface="微軟正黑體" panose="020B0604030504040204" pitchFamily="34" charset="-120"/>
              </a:rPr>
              <a:t>)</a:t>
            </a:r>
            <a:endParaRPr lang="zh-TW" altLang="en-US" sz="4000" dirty="0">
              <a:latin typeface="微軟正黑體" panose="020B0604030504040204" pitchFamily="34" charset="-120"/>
              <a:ea typeface="微軟正黑體" panose="020B0604030504040204" pitchFamily="34" charset="-120"/>
            </a:endParaRPr>
          </a:p>
        </p:txBody>
      </p:sp>
      <p:sp>
        <p:nvSpPr>
          <p:cNvPr id="8" name="手繪多邊形 7"/>
          <p:cNvSpPr/>
          <p:nvPr/>
        </p:nvSpPr>
        <p:spPr>
          <a:xfrm>
            <a:off x="532025" y="1420579"/>
            <a:ext cx="8197637" cy="653394"/>
          </a:xfrm>
          <a:custGeom>
            <a:avLst/>
            <a:gdLst>
              <a:gd name="connsiteX0" fmla="*/ 0 w 3139006"/>
              <a:gd name="connsiteY0" fmla="*/ 0 h 980939"/>
              <a:gd name="connsiteX1" fmla="*/ 3139006 w 3139006"/>
              <a:gd name="connsiteY1" fmla="*/ 0 h 980939"/>
              <a:gd name="connsiteX2" fmla="*/ 3139006 w 3139006"/>
              <a:gd name="connsiteY2" fmla="*/ 980939 h 980939"/>
              <a:gd name="connsiteX3" fmla="*/ 0 w 3139006"/>
              <a:gd name="connsiteY3" fmla="*/ 980939 h 980939"/>
              <a:gd name="connsiteX4" fmla="*/ 0 w 3139006"/>
              <a:gd name="connsiteY4" fmla="*/ 0 h 98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006" h="980939">
                <a:moveTo>
                  <a:pt x="0" y="0"/>
                </a:moveTo>
                <a:lnTo>
                  <a:pt x="3139006" y="0"/>
                </a:lnTo>
                <a:lnTo>
                  <a:pt x="3139006" y="980939"/>
                </a:lnTo>
                <a:lnTo>
                  <a:pt x="0" y="980939"/>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64423" tIns="133350" rIns="133350" bIns="133350" numCol="1" spcCol="1270" anchor="ctr" anchorCtr="0">
            <a:noAutofit/>
          </a:bodyPr>
          <a:lstStyle/>
          <a:p>
            <a:pPr defTabSz="1555750">
              <a:lnSpc>
                <a:spcPct val="90000"/>
              </a:lnSpc>
              <a:spcBef>
                <a:spcPct val="0"/>
              </a:spcBef>
              <a:spcAft>
                <a:spcPct val="35000"/>
              </a:spcAft>
            </a:pPr>
            <a:r>
              <a:rPr lang="zh-TW" altLang="en-US" sz="2400" b="1" dirty="0" smtClean="0">
                <a:solidFill>
                  <a:srgbClr val="FF0000"/>
                </a:solidFill>
              </a:rPr>
              <a:t>外圍</a:t>
            </a:r>
            <a:r>
              <a:rPr lang="zh-TW" altLang="en-US" sz="2400" b="1" dirty="0">
                <a:solidFill>
                  <a:srgbClr val="FF0000"/>
                </a:solidFill>
              </a:rPr>
              <a:t>緩衝</a:t>
            </a:r>
            <a:r>
              <a:rPr lang="zh-TW" altLang="en-US" sz="2400" b="1" dirty="0" smtClean="0">
                <a:solidFill>
                  <a:srgbClr val="FF0000"/>
                </a:solidFill>
              </a:rPr>
              <a:t>用地基地以「整體開發」為原則</a:t>
            </a:r>
            <a:endParaRPr lang="zh-TW" altLang="en-US" sz="2400" b="1" dirty="0">
              <a:solidFill>
                <a:srgbClr val="FF0000"/>
              </a:solidFill>
            </a:endParaRPr>
          </a:p>
        </p:txBody>
      </p:sp>
      <p:sp>
        <p:nvSpPr>
          <p:cNvPr id="9" name="矩形 8"/>
          <p:cNvSpPr/>
          <p:nvPr/>
        </p:nvSpPr>
        <p:spPr>
          <a:xfrm>
            <a:off x="401235" y="1278887"/>
            <a:ext cx="648000" cy="648000"/>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lstStyle/>
          <a:p>
            <a:pPr algn="ctr"/>
            <a:r>
              <a:rPr lang="zh-TW" altLang="en-US" sz="2400" b="1" dirty="0" smtClean="0">
                <a:solidFill>
                  <a:schemeClr val="tx1"/>
                </a:solidFill>
              </a:rPr>
              <a:t>一</a:t>
            </a:r>
            <a:endParaRPr lang="zh-TW" altLang="en-US" sz="2400" b="1" dirty="0">
              <a:solidFill>
                <a:schemeClr val="tx1"/>
              </a:solidFill>
            </a:endParaRPr>
          </a:p>
        </p:txBody>
      </p:sp>
      <p:sp>
        <p:nvSpPr>
          <p:cNvPr id="17" name="矩形 16"/>
          <p:cNvSpPr/>
          <p:nvPr/>
        </p:nvSpPr>
        <p:spPr>
          <a:xfrm>
            <a:off x="401235" y="2682978"/>
            <a:ext cx="4744505" cy="3554819"/>
          </a:xfrm>
          <a:prstGeom prst="rect">
            <a:avLst/>
          </a:prstGeom>
        </p:spPr>
        <p:txBody>
          <a:bodyPr wrap="square">
            <a:spAutoFit/>
          </a:bodyPr>
          <a:lstStyle/>
          <a:p>
            <a:pPr marL="342900" lvl="0" indent="-342900">
              <a:lnSpc>
                <a:spcPct val="100000"/>
              </a:lnSpc>
              <a:spcAft>
                <a:spcPts val="1800"/>
              </a:spcAft>
              <a:buFont typeface="+mj-lt"/>
              <a:buAutoNum type="arabicPeriod"/>
            </a:pPr>
            <a:r>
              <a:rPr lang="zh-TW" altLang="en-US" dirty="0"/>
              <a:t>建築物</a:t>
            </a:r>
            <a:r>
              <a:rPr lang="zh-TW" altLang="en-US" u="sng" dirty="0"/>
              <a:t>新建</a:t>
            </a:r>
            <a:r>
              <a:rPr lang="zh-TW" altLang="en-US" dirty="0"/>
              <a:t>、</a:t>
            </a:r>
            <a:r>
              <a:rPr lang="zh-TW" altLang="en-US" u="sng" dirty="0"/>
              <a:t>增建</a:t>
            </a:r>
            <a:r>
              <a:rPr lang="zh-TW" altLang="en-US" dirty="0"/>
              <a:t>及</a:t>
            </a:r>
            <a:r>
              <a:rPr lang="zh-TW" altLang="en-US" u="sng" dirty="0"/>
              <a:t>改建</a:t>
            </a:r>
            <a:r>
              <a:rPr lang="zh-TW" altLang="en-US" dirty="0" smtClean="0"/>
              <a:t>，以</a:t>
            </a:r>
            <a:r>
              <a:rPr lang="zh-TW" altLang="en-US" b="1" dirty="0"/>
              <a:t>整體開發</a:t>
            </a:r>
            <a:r>
              <a:rPr lang="en-US" altLang="zh-TW" dirty="0" smtClean="0"/>
              <a:t/>
            </a:r>
            <a:br>
              <a:rPr lang="en-US" altLang="zh-TW" dirty="0" smtClean="0"/>
            </a:br>
            <a:r>
              <a:rPr lang="zh-TW" altLang="en-US" dirty="0" smtClean="0"/>
              <a:t>為原則。</a:t>
            </a:r>
            <a:endParaRPr lang="en-US" altLang="zh-TW" dirty="0" smtClean="0"/>
          </a:p>
          <a:p>
            <a:pPr marL="342900" lvl="0" indent="-342900" algn="just">
              <a:lnSpc>
                <a:spcPct val="100000"/>
              </a:lnSpc>
              <a:spcAft>
                <a:spcPts val="1800"/>
              </a:spcAft>
              <a:buFont typeface="+mj-lt"/>
              <a:buAutoNum type="arabicPeriod"/>
            </a:pPr>
            <a:r>
              <a:rPr lang="zh-TW" altLang="en-US" dirty="0" smtClean="0"/>
              <a:t>負擔</a:t>
            </a:r>
            <a:r>
              <a:rPr lang="en-US" altLang="zh-TW" dirty="0" smtClean="0"/>
              <a:t>30%</a:t>
            </a:r>
            <a:r>
              <a:rPr lang="zh-TW" altLang="en-US" dirty="0" smtClean="0"/>
              <a:t>公共設施用地，</a:t>
            </a:r>
            <a:r>
              <a:rPr lang="zh-TW" altLang="en-US" dirty="0"/>
              <a:t>並</a:t>
            </a:r>
            <a:r>
              <a:rPr lang="zh-TW" altLang="zh-TW" dirty="0" smtClean="0"/>
              <a:t>於</a:t>
            </a:r>
            <a:r>
              <a:rPr lang="zh-TW" altLang="zh-TW" dirty="0"/>
              <a:t>公共設施土地產權移轉為公有並興闢完竣後，再予核發使用執照。</a:t>
            </a:r>
            <a:endParaRPr lang="en-US" altLang="zh-TW" dirty="0" smtClean="0"/>
          </a:p>
          <a:p>
            <a:pPr marL="342900" lvl="0" indent="-342900">
              <a:lnSpc>
                <a:spcPct val="100000"/>
              </a:lnSpc>
              <a:spcAft>
                <a:spcPts val="1800"/>
              </a:spcAft>
              <a:buFont typeface="+mj-lt"/>
              <a:buAutoNum type="arabicPeriod"/>
            </a:pPr>
            <a:r>
              <a:rPr lang="zh-TW" altLang="en-US" dirty="0" smtClean="0"/>
              <a:t>依</a:t>
            </a:r>
            <a:r>
              <a:rPr lang="zh-TW" altLang="en-US" dirty="0"/>
              <a:t>「</a:t>
            </a:r>
            <a:r>
              <a:rPr lang="zh-TW" altLang="en-US" b="1" dirty="0"/>
              <a:t>金門國家公園計畫外圍緩衝用地整體開發許可審議規範</a:t>
            </a:r>
            <a:r>
              <a:rPr lang="zh-TW" altLang="en-US" dirty="0" smtClean="0"/>
              <a:t>」提出相關申請文件。</a:t>
            </a:r>
            <a:endParaRPr lang="en-US" altLang="zh-TW" dirty="0" smtClean="0"/>
          </a:p>
          <a:p>
            <a:pPr marL="342900" lvl="0" indent="-342900">
              <a:lnSpc>
                <a:spcPct val="100000"/>
              </a:lnSpc>
              <a:spcAft>
                <a:spcPts val="1800"/>
              </a:spcAft>
              <a:buFont typeface="+mj-lt"/>
              <a:buAutoNum type="arabicPeriod"/>
            </a:pPr>
            <a:r>
              <a:rPr lang="zh-TW" altLang="en-US" dirty="0" smtClean="0"/>
              <a:t>建築物</a:t>
            </a:r>
            <a:r>
              <a:rPr lang="zh-TW" altLang="en-US" b="1" dirty="0" smtClean="0"/>
              <a:t>建</a:t>
            </a:r>
            <a:r>
              <a:rPr lang="zh-TW" altLang="en-US" b="1" dirty="0"/>
              <a:t>蔽率</a:t>
            </a:r>
            <a:r>
              <a:rPr lang="en-US" altLang="zh-TW" b="1" dirty="0"/>
              <a:t>60%</a:t>
            </a:r>
            <a:r>
              <a:rPr lang="zh-TW" altLang="en-US" dirty="0" smtClean="0"/>
              <a:t>、</a:t>
            </a:r>
            <a:r>
              <a:rPr lang="zh-TW" altLang="en-US" b="1" dirty="0" smtClean="0"/>
              <a:t>容積</a:t>
            </a:r>
            <a:r>
              <a:rPr lang="zh-TW" altLang="en-US" b="1" dirty="0"/>
              <a:t>率</a:t>
            </a:r>
            <a:r>
              <a:rPr lang="en-US" altLang="zh-TW" b="1" dirty="0"/>
              <a:t>120%</a:t>
            </a:r>
            <a:r>
              <a:rPr lang="zh-TW" altLang="en-US" dirty="0" smtClean="0"/>
              <a:t>、</a:t>
            </a:r>
            <a:r>
              <a:rPr lang="en-US" altLang="zh-TW" dirty="0" smtClean="0"/>
              <a:t/>
            </a:r>
            <a:br>
              <a:rPr lang="en-US" altLang="zh-TW" dirty="0" smtClean="0"/>
            </a:br>
            <a:r>
              <a:rPr lang="zh-TW" altLang="en-US" dirty="0" smtClean="0"/>
              <a:t>建築</a:t>
            </a:r>
            <a:r>
              <a:rPr lang="zh-TW" altLang="en-US" dirty="0"/>
              <a:t>高度不得</a:t>
            </a:r>
            <a:r>
              <a:rPr lang="zh-TW" altLang="en-US" dirty="0" smtClean="0"/>
              <a:t>超過</a:t>
            </a:r>
            <a:r>
              <a:rPr lang="en-US" altLang="zh-TW" dirty="0" smtClean="0"/>
              <a:t>2</a:t>
            </a:r>
            <a:r>
              <a:rPr lang="zh-TW" altLang="en-US" dirty="0" smtClean="0"/>
              <a:t>層</a:t>
            </a:r>
            <a:r>
              <a:rPr lang="zh-TW" altLang="en-US" dirty="0"/>
              <a:t>樓及簷</a:t>
            </a:r>
            <a:r>
              <a:rPr lang="zh-TW" altLang="en-US" dirty="0" smtClean="0"/>
              <a:t>高</a:t>
            </a:r>
            <a:r>
              <a:rPr lang="en-US" altLang="zh-TW" dirty="0" smtClean="0"/>
              <a:t>7</a:t>
            </a:r>
            <a:r>
              <a:rPr lang="zh-TW" altLang="en-US" dirty="0" smtClean="0"/>
              <a:t>公尺，</a:t>
            </a:r>
            <a:r>
              <a:rPr lang="en-US" altLang="zh-TW" dirty="0" smtClean="0"/>
              <a:t/>
            </a:r>
            <a:br>
              <a:rPr lang="en-US" altLang="zh-TW" dirty="0" smtClean="0"/>
            </a:br>
            <a:r>
              <a:rPr lang="zh-TW" altLang="en-US" dirty="0" smtClean="0"/>
              <a:t>並</a:t>
            </a:r>
            <a:r>
              <a:rPr lang="zh-TW" altLang="en-US" dirty="0"/>
              <a:t>不得另設屋</a:t>
            </a:r>
            <a:r>
              <a:rPr lang="zh-TW" altLang="en-US" dirty="0" smtClean="0"/>
              <a:t>突。</a:t>
            </a:r>
            <a:endParaRPr lang="zh-TW" altLang="zh-TW" dirty="0"/>
          </a:p>
        </p:txBody>
      </p:sp>
      <p:sp>
        <p:nvSpPr>
          <p:cNvPr id="4" name="橢圓 3"/>
          <p:cNvSpPr/>
          <p:nvPr/>
        </p:nvSpPr>
        <p:spPr>
          <a:xfrm>
            <a:off x="5253316" y="3667336"/>
            <a:ext cx="2700000" cy="2700000"/>
          </a:xfrm>
          <a:prstGeom prst="ellipse">
            <a:avLst/>
          </a:prstGeom>
          <a:solidFill>
            <a:schemeClr val="accent6">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5703316" y="4117336"/>
            <a:ext cx="1800000" cy="1800000"/>
          </a:xfrm>
          <a:prstGeom prst="ellipse">
            <a:avLst/>
          </a:prstGeom>
          <a:solidFill>
            <a:schemeClr val="accent4">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直線圖說文字 3 (加上強調線) 6"/>
          <p:cNvSpPr/>
          <p:nvPr/>
        </p:nvSpPr>
        <p:spPr>
          <a:xfrm>
            <a:off x="6431089" y="2291746"/>
            <a:ext cx="2625238" cy="994266"/>
          </a:xfrm>
          <a:prstGeom prst="accentCallout3">
            <a:avLst>
              <a:gd name="adj1" fmla="val 53323"/>
              <a:gd name="adj2" fmla="val -10041"/>
              <a:gd name="adj3" fmla="val 53437"/>
              <a:gd name="adj4" fmla="val -33741"/>
              <a:gd name="adj5" fmla="val 109907"/>
              <a:gd name="adj6" fmla="val -33400"/>
              <a:gd name="adj7" fmla="val 167574"/>
              <a:gd name="adj8" fmla="val -7650"/>
            </a:avLst>
          </a:prstGeom>
          <a:solidFill>
            <a:schemeClr val="bg1"/>
          </a:solidFill>
          <a:ln w="28575" cap="rnd">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p:cNvSpPr/>
          <p:nvPr/>
        </p:nvSpPr>
        <p:spPr>
          <a:xfrm>
            <a:off x="6153316" y="4567336"/>
            <a:ext cx="900000" cy="900000"/>
          </a:xfrm>
          <a:prstGeom prst="ellipse">
            <a:avLst/>
          </a:prstGeom>
          <a:solidFill>
            <a:srgbClr val="6633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6278689" y="2096382"/>
            <a:ext cx="2720455" cy="1384995"/>
          </a:xfrm>
          <a:prstGeom prst="rect">
            <a:avLst/>
          </a:prstGeom>
        </p:spPr>
        <p:txBody>
          <a:bodyPr wrap="square">
            <a:spAutoFit/>
          </a:bodyPr>
          <a:lstStyle/>
          <a:p>
            <a:pPr marL="342900" lvl="0" indent="-342900" algn="just">
              <a:lnSpc>
                <a:spcPct val="100000"/>
              </a:lnSpc>
              <a:spcAft>
                <a:spcPts val="0"/>
              </a:spcAft>
              <a:buFont typeface="+mj-lt"/>
              <a:buAutoNum type="arabicPeriod"/>
            </a:pPr>
            <a:r>
              <a:rPr lang="zh-TW" altLang="zh-TW" sz="1400" dirty="0" smtClean="0"/>
              <a:t>維持自然環境</a:t>
            </a:r>
            <a:endParaRPr lang="en-US" altLang="zh-TW" sz="1400" dirty="0" smtClean="0"/>
          </a:p>
          <a:p>
            <a:pPr marL="342900" lvl="0" indent="-342900" algn="just">
              <a:lnSpc>
                <a:spcPct val="100000"/>
              </a:lnSpc>
              <a:spcAft>
                <a:spcPts val="0"/>
              </a:spcAft>
              <a:buFont typeface="+mj-lt"/>
              <a:buAutoNum type="arabicPeriod"/>
            </a:pPr>
            <a:r>
              <a:rPr lang="zh-TW" altLang="zh-TW" sz="1400" dirty="0" smtClean="0"/>
              <a:t>緩和景觀衝擊</a:t>
            </a:r>
            <a:endParaRPr lang="en-US" altLang="zh-TW" sz="1400" dirty="0" smtClean="0"/>
          </a:p>
          <a:p>
            <a:pPr marL="342900" lvl="0" indent="-342900" algn="just">
              <a:lnSpc>
                <a:spcPct val="100000"/>
              </a:lnSpc>
              <a:spcAft>
                <a:spcPts val="0"/>
              </a:spcAft>
              <a:buFont typeface="+mj-lt"/>
              <a:buAutoNum type="arabicPeriod"/>
            </a:pPr>
            <a:r>
              <a:rPr lang="zh-TW" altLang="zh-TW" sz="1400" dirty="0" smtClean="0"/>
              <a:t>提供人口</a:t>
            </a:r>
            <a:r>
              <a:rPr lang="zh-TW" altLang="zh-TW" sz="1400" dirty="0"/>
              <a:t>成長所需</a:t>
            </a:r>
            <a:r>
              <a:rPr lang="zh-TW" altLang="zh-TW" sz="1400" dirty="0" smtClean="0"/>
              <a:t>建築</a:t>
            </a:r>
            <a:r>
              <a:rPr lang="zh-TW" altLang="en-US" sz="1400" dirty="0" smtClean="0"/>
              <a:t>空間</a:t>
            </a:r>
            <a:endParaRPr lang="en-US" altLang="zh-TW" sz="1400" dirty="0" smtClean="0"/>
          </a:p>
          <a:p>
            <a:pPr marL="342900" lvl="0" indent="-342900" algn="just">
              <a:lnSpc>
                <a:spcPct val="100000"/>
              </a:lnSpc>
              <a:spcAft>
                <a:spcPts val="0"/>
              </a:spcAft>
              <a:buFont typeface="+mj-lt"/>
              <a:buAutoNum type="arabicPeriod"/>
            </a:pPr>
            <a:r>
              <a:rPr lang="zh-TW" altLang="zh-TW" sz="1400" dirty="0" smtClean="0"/>
              <a:t>保存傳統</a:t>
            </a:r>
            <a:r>
              <a:rPr lang="zh-TW" altLang="zh-TW" sz="1400" dirty="0"/>
              <a:t>建築獎勵容積所需</a:t>
            </a:r>
            <a:r>
              <a:rPr lang="zh-TW" altLang="zh-TW" sz="1400" dirty="0" smtClean="0"/>
              <a:t>空間</a:t>
            </a:r>
            <a:endParaRPr lang="en-US" altLang="zh-TW" sz="1400" dirty="0" smtClean="0"/>
          </a:p>
          <a:p>
            <a:pPr marL="342900" lvl="0" indent="-342900" algn="just">
              <a:lnSpc>
                <a:spcPct val="100000"/>
              </a:lnSpc>
              <a:spcAft>
                <a:spcPts val="0"/>
              </a:spcAft>
              <a:buFont typeface="+mj-lt"/>
              <a:buAutoNum type="arabicPeriod"/>
            </a:pPr>
            <a:r>
              <a:rPr lang="zh-TW" altLang="en-US" sz="1400" dirty="0" smtClean="0"/>
              <a:t>開發以</a:t>
            </a:r>
            <a:r>
              <a:rPr lang="zh-TW" altLang="en-US" sz="1400" dirty="0">
                <a:solidFill>
                  <a:srgbClr val="FF0000"/>
                </a:solidFill>
              </a:rPr>
              <a:t>整體開發</a:t>
            </a:r>
            <a:r>
              <a:rPr lang="zh-TW" altLang="en-US" sz="1400" dirty="0"/>
              <a:t>為原則</a:t>
            </a:r>
            <a:endParaRPr lang="zh-TW" altLang="zh-TW" sz="1400" dirty="0"/>
          </a:p>
        </p:txBody>
      </p:sp>
      <p:sp>
        <p:nvSpPr>
          <p:cNvPr id="6" name="文字方塊 5"/>
          <p:cNvSpPr txBox="1"/>
          <p:nvPr/>
        </p:nvSpPr>
        <p:spPr>
          <a:xfrm>
            <a:off x="6280150" y="4694170"/>
            <a:ext cx="646331" cy="646331"/>
          </a:xfrm>
          <a:prstGeom prst="rect">
            <a:avLst/>
          </a:prstGeom>
          <a:noFill/>
        </p:spPr>
        <p:txBody>
          <a:bodyPr wrap="none" rtlCol="0">
            <a:spAutoFit/>
          </a:bodyPr>
          <a:lstStyle/>
          <a:p>
            <a:r>
              <a:rPr lang="zh-TW" altLang="en-US" b="1" dirty="0" smtClean="0">
                <a:solidFill>
                  <a:schemeClr val="bg1"/>
                </a:solidFill>
              </a:rPr>
              <a:t>歷史</a:t>
            </a:r>
            <a:endParaRPr lang="en-US" altLang="zh-TW" b="1" dirty="0" smtClean="0">
              <a:solidFill>
                <a:schemeClr val="bg1"/>
              </a:solidFill>
            </a:endParaRPr>
          </a:p>
          <a:p>
            <a:r>
              <a:rPr lang="zh-TW" altLang="en-US" b="1" dirty="0" smtClean="0">
                <a:solidFill>
                  <a:schemeClr val="bg1"/>
                </a:solidFill>
              </a:rPr>
              <a:t>風貌</a:t>
            </a:r>
            <a:endParaRPr lang="zh-TW" altLang="en-US" b="1" dirty="0">
              <a:solidFill>
                <a:schemeClr val="bg1"/>
              </a:solidFill>
            </a:endParaRPr>
          </a:p>
        </p:txBody>
      </p:sp>
      <p:sp>
        <p:nvSpPr>
          <p:cNvPr id="14" name="文字方塊 13"/>
          <p:cNvSpPr txBox="1"/>
          <p:nvPr/>
        </p:nvSpPr>
        <p:spPr>
          <a:xfrm>
            <a:off x="6278689" y="4198003"/>
            <a:ext cx="646331" cy="369332"/>
          </a:xfrm>
          <a:prstGeom prst="rect">
            <a:avLst/>
          </a:prstGeom>
          <a:noFill/>
        </p:spPr>
        <p:txBody>
          <a:bodyPr wrap="none" rtlCol="0">
            <a:spAutoFit/>
          </a:bodyPr>
          <a:lstStyle/>
          <a:p>
            <a:r>
              <a:rPr lang="zh-TW" altLang="en-US" b="1" dirty="0" smtClean="0"/>
              <a:t>生活</a:t>
            </a:r>
            <a:endParaRPr lang="zh-TW" altLang="en-US" b="1" dirty="0"/>
          </a:p>
        </p:txBody>
      </p:sp>
      <p:sp>
        <p:nvSpPr>
          <p:cNvPr id="15" name="文字方塊 14"/>
          <p:cNvSpPr txBox="1"/>
          <p:nvPr/>
        </p:nvSpPr>
        <p:spPr>
          <a:xfrm>
            <a:off x="6278689" y="3748003"/>
            <a:ext cx="646331" cy="369332"/>
          </a:xfrm>
          <a:prstGeom prst="rect">
            <a:avLst/>
          </a:prstGeom>
          <a:noFill/>
        </p:spPr>
        <p:txBody>
          <a:bodyPr wrap="none" rtlCol="0">
            <a:spAutoFit/>
          </a:bodyPr>
          <a:lstStyle/>
          <a:p>
            <a:r>
              <a:rPr lang="zh-TW" altLang="en-US" b="1" dirty="0" smtClean="0"/>
              <a:t>外圍</a:t>
            </a:r>
            <a:endParaRPr lang="zh-TW" altLang="en-US" b="1" dirty="0"/>
          </a:p>
        </p:txBody>
      </p:sp>
    </p:spTree>
    <p:extLst>
      <p:ext uri="{BB962C8B-B14F-4D97-AF65-F5344CB8AC3E}">
        <p14:creationId xmlns:p14="http://schemas.microsoft.com/office/powerpoint/2010/main" val="1884103518"/>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訂 1">
      <a:majorFont>
        <a:latin typeface="Times New Roman"/>
        <a:ea typeface="微軟正黑體"/>
        <a:cs typeface=""/>
      </a:majorFont>
      <a:minorFont>
        <a:latin typeface="Times New Roman"/>
        <a:ea typeface="微軟正黑體"/>
        <a:cs typeface=""/>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17167</TotalTime>
  <Words>8214</Words>
  <Application>Microsoft Office PowerPoint</Application>
  <PresentationFormat>如螢幕大小 (4:3)</PresentationFormat>
  <Paragraphs>684</Paragraphs>
  <Slides>34</Slides>
  <Notes>3</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34</vt:i4>
      </vt:variant>
    </vt:vector>
  </HeadingPairs>
  <TitlesOfParts>
    <vt:vector size="43" baseType="lpstr">
      <vt:lpstr>華康中黑體</vt:lpstr>
      <vt:lpstr>微軟正黑體</vt:lpstr>
      <vt:lpstr>新細明體</vt:lpstr>
      <vt:lpstr>標楷體</vt:lpstr>
      <vt:lpstr>Arial</vt:lpstr>
      <vt:lpstr>Calibri</vt:lpstr>
      <vt:lpstr>Times New Roman</vt:lpstr>
      <vt:lpstr>Wingdings</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宏擘</dc:creator>
  <cp:lastModifiedBy>Admin</cp:lastModifiedBy>
  <cp:revision>1065</cp:revision>
  <cp:lastPrinted>2017-11-07T08:41:34Z</cp:lastPrinted>
  <dcterms:created xsi:type="dcterms:W3CDTF">2016-04-18T01:11:26Z</dcterms:created>
  <dcterms:modified xsi:type="dcterms:W3CDTF">2018-04-27T09:14:48Z</dcterms:modified>
</cp:coreProperties>
</file>