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24" r:id="rId1"/>
  </p:sldMasterIdLst>
  <p:notesMasterIdLst>
    <p:notesMasterId r:id="rId35"/>
  </p:notesMasterIdLst>
  <p:handoutMasterIdLst>
    <p:handoutMasterId r:id="rId36"/>
  </p:handoutMasterIdLst>
  <p:sldIdLst>
    <p:sldId id="268" r:id="rId2"/>
    <p:sldId id="269" r:id="rId3"/>
    <p:sldId id="270" r:id="rId4"/>
    <p:sldId id="282" r:id="rId5"/>
    <p:sldId id="369" r:id="rId6"/>
    <p:sldId id="376" r:id="rId7"/>
    <p:sldId id="272" r:id="rId8"/>
    <p:sldId id="284" r:id="rId9"/>
    <p:sldId id="285" r:id="rId10"/>
    <p:sldId id="290" r:id="rId11"/>
    <p:sldId id="289" r:id="rId12"/>
    <p:sldId id="322" r:id="rId13"/>
    <p:sldId id="323" r:id="rId14"/>
    <p:sldId id="368" r:id="rId15"/>
    <p:sldId id="294" r:id="rId16"/>
    <p:sldId id="293" r:id="rId17"/>
    <p:sldId id="292" r:id="rId18"/>
    <p:sldId id="370" r:id="rId19"/>
    <p:sldId id="342" r:id="rId20"/>
    <p:sldId id="345" r:id="rId21"/>
    <p:sldId id="343" r:id="rId22"/>
    <p:sldId id="344" r:id="rId23"/>
    <p:sldId id="295" r:id="rId24"/>
    <p:sldId id="371" r:id="rId25"/>
    <p:sldId id="372" r:id="rId26"/>
    <p:sldId id="373" r:id="rId27"/>
    <p:sldId id="374" r:id="rId28"/>
    <p:sldId id="375" r:id="rId29"/>
    <p:sldId id="296" r:id="rId30"/>
    <p:sldId id="297" r:id="rId31"/>
    <p:sldId id="302" r:id="rId32"/>
    <p:sldId id="326" r:id="rId33"/>
    <p:sldId id="347" r:id="rId34"/>
  </p:sldIdLst>
  <p:sldSz cx="9906000" cy="6858000" type="A4"/>
  <p:notesSz cx="7104063"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orient="horz" pos="346">
          <p15:clr>
            <a:srgbClr val="A4A3A4"/>
          </p15:clr>
        </p15:guide>
        <p15:guide id="3" orient="horz" pos="3793">
          <p15:clr>
            <a:srgbClr val="A4A3A4"/>
          </p15:clr>
        </p15:guide>
        <p15:guide id="4" pos="398">
          <p15:clr>
            <a:srgbClr val="A4A3A4"/>
          </p15:clr>
        </p15:guide>
        <p15:guide id="5" pos="5842">
          <p15:clr>
            <a:srgbClr val="A4A3A4"/>
          </p15:clr>
        </p15:guide>
        <p15:guide id="6" pos="85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7545" autoAdjust="0"/>
  </p:normalViewPr>
  <p:slideViewPr>
    <p:cSldViewPr>
      <p:cViewPr varScale="1">
        <p:scale>
          <a:sx n="110" d="100"/>
          <a:sy n="110" d="100"/>
        </p:scale>
        <p:origin x="1512" y="108"/>
      </p:cViewPr>
      <p:guideLst>
        <p:guide orient="horz" pos="2160"/>
        <p:guide orient="horz" pos="346"/>
        <p:guide orient="horz" pos="3793"/>
        <p:guide pos="398"/>
        <p:guide pos="5842"/>
        <p:guide pos="8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232" y="-108"/>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2"/>
            <a:ext cx="3078639" cy="511175"/>
          </a:xfrm>
          <a:prstGeom prst="rect">
            <a:avLst/>
          </a:prstGeom>
        </p:spPr>
        <p:txBody>
          <a:bodyPr vert="horz" lIns="94626" tIns="47314" rIns="94626" bIns="47314" rtlCol="0"/>
          <a:lstStyle>
            <a:lvl1pPr algn="l"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endParaRPr lang="zh-TW" altLang="en-US"/>
          </a:p>
        </p:txBody>
      </p:sp>
      <p:sp>
        <p:nvSpPr>
          <p:cNvPr id="3" name="日期預留位置 2"/>
          <p:cNvSpPr>
            <a:spLocks noGrp="1"/>
          </p:cNvSpPr>
          <p:nvPr>
            <p:ph type="dt" sz="quarter" idx="1"/>
          </p:nvPr>
        </p:nvSpPr>
        <p:spPr>
          <a:xfrm>
            <a:off x="4023836" y="2"/>
            <a:ext cx="3078639" cy="511175"/>
          </a:xfrm>
          <a:prstGeom prst="rect">
            <a:avLst/>
          </a:prstGeom>
        </p:spPr>
        <p:txBody>
          <a:bodyPr vert="horz" lIns="94626" tIns="47314" rIns="94626" bIns="47314" rtlCol="0"/>
          <a:lstStyle>
            <a:lvl1pPr algn="r"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fld id="{33C674B4-5AB4-4B7F-B0FA-F8E1ABF8E56D}" type="datetime1">
              <a:rPr lang="zh-TW" altLang="en-US"/>
              <a:pPr>
                <a:defRPr/>
              </a:pPr>
              <a:t>2021/10/4</a:t>
            </a:fld>
            <a:endParaRPr lang="zh-TW" altLang="en-US"/>
          </a:p>
        </p:txBody>
      </p:sp>
      <p:sp>
        <p:nvSpPr>
          <p:cNvPr id="4" name="頁尾預留位置 3"/>
          <p:cNvSpPr>
            <a:spLocks noGrp="1"/>
          </p:cNvSpPr>
          <p:nvPr>
            <p:ph type="ftr" sz="quarter" idx="2"/>
          </p:nvPr>
        </p:nvSpPr>
        <p:spPr>
          <a:xfrm>
            <a:off x="1" y="9721852"/>
            <a:ext cx="3078639" cy="511175"/>
          </a:xfrm>
          <a:prstGeom prst="rect">
            <a:avLst/>
          </a:prstGeom>
        </p:spPr>
        <p:txBody>
          <a:bodyPr vert="horz" lIns="94626" tIns="47314" rIns="94626" bIns="47314" rtlCol="0" anchor="b"/>
          <a:lstStyle>
            <a:lvl1pPr algn="l"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endParaRPr lang="zh-TW" altLang="en-US"/>
          </a:p>
        </p:txBody>
      </p:sp>
      <p:sp>
        <p:nvSpPr>
          <p:cNvPr id="5" name="投影片編號預留位置 4"/>
          <p:cNvSpPr>
            <a:spLocks noGrp="1"/>
          </p:cNvSpPr>
          <p:nvPr>
            <p:ph type="sldNum" sz="quarter" idx="3"/>
          </p:nvPr>
        </p:nvSpPr>
        <p:spPr>
          <a:xfrm>
            <a:off x="4023836" y="9721852"/>
            <a:ext cx="3078639" cy="511175"/>
          </a:xfrm>
          <a:prstGeom prst="rect">
            <a:avLst/>
          </a:prstGeom>
        </p:spPr>
        <p:txBody>
          <a:bodyPr vert="horz" lIns="94626" tIns="47314" rIns="94626" bIns="47314" rtlCol="0" anchor="b"/>
          <a:lstStyle>
            <a:lvl1pPr algn="r"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fld id="{5F9FF407-E861-4230-A442-9D979B109760}" type="slidenum">
              <a:rPr lang="en-US" altLang="zh-TW"/>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1" y="2"/>
            <a:ext cx="3078639" cy="511175"/>
          </a:xfrm>
          <a:prstGeom prst="rect">
            <a:avLst/>
          </a:prstGeom>
        </p:spPr>
        <p:txBody>
          <a:bodyPr vert="horz" lIns="94626" tIns="47314" rIns="94626" bIns="47314" rtlCol="0"/>
          <a:lstStyle>
            <a:lvl1pPr algn="l"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endParaRPr lang="zh-TW" altLang="en-US"/>
          </a:p>
        </p:txBody>
      </p:sp>
      <p:sp>
        <p:nvSpPr>
          <p:cNvPr id="3" name="日期預留位置 2"/>
          <p:cNvSpPr>
            <a:spLocks noGrp="1"/>
          </p:cNvSpPr>
          <p:nvPr>
            <p:ph type="dt" idx="1"/>
          </p:nvPr>
        </p:nvSpPr>
        <p:spPr>
          <a:xfrm>
            <a:off x="4023836" y="2"/>
            <a:ext cx="3078639" cy="511175"/>
          </a:xfrm>
          <a:prstGeom prst="rect">
            <a:avLst/>
          </a:prstGeom>
        </p:spPr>
        <p:txBody>
          <a:bodyPr vert="horz" lIns="94626" tIns="47314" rIns="94626" bIns="47314" rtlCol="0"/>
          <a:lstStyle>
            <a:lvl1pPr algn="r"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fld id="{A4D6DB59-D168-480F-9216-9B2320CD1A38}" type="datetime1">
              <a:rPr lang="zh-TW" altLang="en-US"/>
              <a:pPr>
                <a:defRPr/>
              </a:pPr>
              <a:t>2021/10/4</a:t>
            </a:fld>
            <a:endParaRPr lang="zh-TW" altLang="en-US" dirty="0"/>
          </a:p>
        </p:txBody>
      </p:sp>
      <p:sp>
        <p:nvSpPr>
          <p:cNvPr id="4" name="投影片影像預留位置 3"/>
          <p:cNvSpPr>
            <a:spLocks noGrp="1" noRot="1" noChangeAspect="1"/>
          </p:cNvSpPr>
          <p:nvPr>
            <p:ph type="sldImg" idx="2"/>
          </p:nvPr>
        </p:nvSpPr>
        <p:spPr>
          <a:xfrm>
            <a:off x="779463" y="768350"/>
            <a:ext cx="5545137" cy="3838575"/>
          </a:xfrm>
          <a:prstGeom prst="rect">
            <a:avLst/>
          </a:prstGeom>
          <a:noFill/>
          <a:ln w="12700">
            <a:solidFill>
              <a:prstClr val="black"/>
            </a:solidFill>
          </a:ln>
        </p:spPr>
        <p:txBody>
          <a:bodyPr vert="horz" lIns="94626" tIns="47314" rIns="94626" bIns="47314" rtlCol="0" anchor="ctr"/>
          <a:lstStyle/>
          <a:p>
            <a:pPr lvl="0"/>
            <a:endParaRPr lang="zh-TW" altLang="en-US" noProof="0"/>
          </a:p>
        </p:txBody>
      </p:sp>
      <p:sp>
        <p:nvSpPr>
          <p:cNvPr id="5" name="備忘稿預留位置 4"/>
          <p:cNvSpPr>
            <a:spLocks noGrp="1"/>
          </p:cNvSpPr>
          <p:nvPr>
            <p:ph type="body" sz="quarter" idx="3"/>
          </p:nvPr>
        </p:nvSpPr>
        <p:spPr>
          <a:xfrm>
            <a:off x="710090" y="4860925"/>
            <a:ext cx="5683886" cy="4605338"/>
          </a:xfrm>
          <a:prstGeom prst="rect">
            <a:avLst/>
          </a:prstGeom>
        </p:spPr>
        <p:txBody>
          <a:bodyPr vert="horz" lIns="94626" tIns="47314" rIns="94626" bIns="47314"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預留位置 5"/>
          <p:cNvSpPr>
            <a:spLocks noGrp="1"/>
          </p:cNvSpPr>
          <p:nvPr>
            <p:ph type="ftr" sz="quarter" idx="4"/>
          </p:nvPr>
        </p:nvSpPr>
        <p:spPr>
          <a:xfrm>
            <a:off x="1" y="9721852"/>
            <a:ext cx="3078639" cy="511175"/>
          </a:xfrm>
          <a:prstGeom prst="rect">
            <a:avLst/>
          </a:prstGeom>
        </p:spPr>
        <p:txBody>
          <a:bodyPr vert="horz" lIns="94626" tIns="47314" rIns="94626" bIns="47314" rtlCol="0" anchor="b"/>
          <a:lstStyle>
            <a:lvl1pPr algn="l" fontAlgn="auto">
              <a:spcBef>
                <a:spcPts val="0"/>
              </a:spcBef>
              <a:spcAft>
                <a:spcPts val="0"/>
              </a:spcAft>
              <a:defRPr kumimoji="0" sz="1100">
                <a:latin typeface="Microsoft JhengHei UI" panose="020B0604030504040204" pitchFamily="34" charset="-120"/>
                <a:ea typeface="Microsoft JhengHei UI" panose="020B0604030504040204" pitchFamily="34" charset="-120"/>
              </a:defRPr>
            </a:lvl1pPr>
          </a:lstStyle>
          <a:p>
            <a:pPr>
              <a:defRPr/>
            </a:pPr>
            <a:endParaRPr lang="zh-TW" altLang="en-US"/>
          </a:p>
        </p:txBody>
      </p:sp>
      <p:sp>
        <p:nvSpPr>
          <p:cNvPr id="9" name="投影片編號版面配置區 8"/>
          <p:cNvSpPr>
            <a:spLocks noGrp="1"/>
          </p:cNvSpPr>
          <p:nvPr>
            <p:ph type="sldNum" sz="quarter" idx="5"/>
          </p:nvPr>
        </p:nvSpPr>
        <p:spPr>
          <a:xfrm>
            <a:off x="4023836" y="9721852"/>
            <a:ext cx="3078639" cy="511175"/>
          </a:xfrm>
          <a:prstGeom prst="rect">
            <a:avLst/>
          </a:prstGeom>
        </p:spPr>
        <p:txBody>
          <a:bodyPr vert="horz" lIns="91431" tIns="45715" rIns="91431" bIns="45715" rtlCol="0" anchor="b"/>
          <a:lstStyle>
            <a:lvl1pPr algn="r">
              <a:defRPr sz="1200">
                <a:ea typeface="新細明體" pitchFamily="18" charset="-120"/>
              </a:defRPr>
            </a:lvl1pPr>
          </a:lstStyle>
          <a:p>
            <a:pPr>
              <a:defRPr/>
            </a:pPr>
            <a:fld id="{958EF3EB-09B6-48B3-91D6-A7A83010685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30000"/>
      </a:spcBef>
      <a:spcAft>
        <a:spcPct val="0"/>
      </a:spcAft>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rtl="0" eaLnBrk="0" fontAlgn="base" hangingPunct="0">
      <a:spcBef>
        <a:spcPct val="30000"/>
      </a:spcBef>
      <a:spcAft>
        <a:spcPct val="0"/>
      </a:spcAft>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rtl="0" eaLnBrk="0" fontAlgn="base" hangingPunct="0">
      <a:spcBef>
        <a:spcPct val="30000"/>
      </a:spcBef>
      <a:spcAft>
        <a:spcPct val="0"/>
      </a:spcAft>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rtl="0" eaLnBrk="0" fontAlgn="base" hangingPunct="0">
      <a:spcBef>
        <a:spcPct val="30000"/>
      </a:spcBef>
      <a:spcAft>
        <a:spcPct val="0"/>
      </a:spcAft>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影像預留位置 1"/>
          <p:cNvSpPr>
            <a:spLocks noGrp="1" noRot="1" noChangeAspect="1" noTextEdit="1"/>
          </p:cNvSpPr>
          <p:nvPr>
            <p:ph type="sldImg"/>
          </p:nvPr>
        </p:nvSpPr>
        <p:spPr bwMode="auto">
          <a:noFill/>
          <a:ln>
            <a:solidFill>
              <a:srgbClr val="000000"/>
            </a:solidFill>
            <a:miter lim="800000"/>
            <a:headEnd/>
            <a:tailEnd/>
          </a:ln>
        </p:spPr>
      </p:sp>
      <p:sp>
        <p:nvSpPr>
          <p:cNvPr id="48131" name="備忘稿預留位置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8132" name="投影片編號預留位置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126B1-F510-4C95-87B8-1A0E659AB45C}" type="slidenum">
              <a:rPr lang="en-US" altLang="zh-TW" smtClean="0">
                <a:ea typeface="新細明體" charset="-120"/>
              </a:rPr>
              <a:pPr/>
              <a:t>1</a:t>
            </a:fld>
            <a:endParaRPr lang="zh-TW" altLang="en-US">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影像預留位置 1"/>
          <p:cNvSpPr>
            <a:spLocks noGrp="1" noRot="1" noChangeAspect="1" noTextEdit="1"/>
          </p:cNvSpPr>
          <p:nvPr>
            <p:ph type="sldImg"/>
          </p:nvPr>
        </p:nvSpPr>
        <p:spPr bwMode="auto">
          <a:noFill/>
          <a:ln>
            <a:solidFill>
              <a:srgbClr val="000000"/>
            </a:solidFill>
            <a:miter lim="800000"/>
            <a:headEnd/>
            <a:tailEnd/>
          </a:ln>
        </p:spPr>
      </p:sp>
      <p:sp>
        <p:nvSpPr>
          <p:cNvPr id="50179" name="備忘稿預留位置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0180" name="投影片編號預留位置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455EFE-22D6-4D71-9F7F-3A27982F996B}" type="slidenum">
              <a:rPr lang="en-US" altLang="zh-TW" smtClean="0">
                <a:ea typeface="新細明體" charset="-120"/>
              </a:rPr>
              <a:pPr/>
              <a:t>32</a:t>
            </a:fld>
            <a:endParaRPr lang="zh-TW" altLang="en-US">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影像預留位置 1"/>
          <p:cNvSpPr>
            <a:spLocks noGrp="1" noRot="1" noChangeAspect="1" noTextEdit="1"/>
          </p:cNvSpPr>
          <p:nvPr>
            <p:ph type="sldImg"/>
          </p:nvPr>
        </p:nvSpPr>
        <p:spPr bwMode="auto">
          <a:noFill/>
          <a:ln>
            <a:solidFill>
              <a:srgbClr val="000000"/>
            </a:solidFill>
            <a:miter lim="800000"/>
            <a:headEnd/>
            <a:tailEnd/>
          </a:ln>
        </p:spPr>
      </p:sp>
      <p:sp>
        <p:nvSpPr>
          <p:cNvPr id="49155" name="備忘稿預留位置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49156" name="投影片編號預留位置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F1A5FE-0C40-4D4B-9F8B-301910EACB6B}" type="slidenum">
              <a:rPr lang="en-US" altLang="zh-TW" smtClean="0">
                <a:ea typeface="新細明體" charset="-120"/>
              </a:rPr>
              <a:pPr/>
              <a:t>2</a:t>
            </a:fld>
            <a:endParaRPr lang="zh-TW" altLang="en-US">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影像預留位置 1"/>
          <p:cNvSpPr>
            <a:spLocks noGrp="1" noRot="1" noChangeAspect="1" noTextEdit="1"/>
          </p:cNvSpPr>
          <p:nvPr>
            <p:ph type="sldImg"/>
          </p:nvPr>
        </p:nvSpPr>
        <p:spPr bwMode="auto">
          <a:noFill/>
          <a:ln>
            <a:solidFill>
              <a:srgbClr val="000000"/>
            </a:solidFill>
            <a:miter lim="800000"/>
            <a:headEnd/>
            <a:tailEnd/>
          </a:ln>
        </p:spPr>
      </p:sp>
      <p:sp>
        <p:nvSpPr>
          <p:cNvPr id="56323" name="備忘稿預留位置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6324" name="投影片編號預留位置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4182E2-9D6C-452E-8D1E-AB6EB0406C91}" type="slidenum">
              <a:rPr lang="en-US" altLang="zh-TW" smtClean="0">
                <a:ea typeface="新細明體" charset="-120"/>
              </a:rPr>
              <a:pPr/>
              <a:t>3</a:t>
            </a:fld>
            <a:endParaRPr lang="zh-TW" altLang="en-US">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影像預留位置 1"/>
          <p:cNvSpPr>
            <a:spLocks noGrp="1" noRot="1" noChangeAspect="1" noTextEdit="1"/>
          </p:cNvSpPr>
          <p:nvPr>
            <p:ph type="sldImg"/>
          </p:nvPr>
        </p:nvSpPr>
        <p:spPr bwMode="auto">
          <a:noFill/>
          <a:ln>
            <a:solidFill>
              <a:srgbClr val="000000"/>
            </a:solidFill>
            <a:miter lim="800000"/>
            <a:headEnd/>
            <a:tailEnd/>
          </a:ln>
        </p:spPr>
      </p:sp>
      <p:sp>
        <p:nvSpPr>
          <p:cNvPr id="57347" name="備忘稿預留位置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7348" name="投影片編號預留位置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C19CBB-65CF-4669-A379-618BCE632991}" type="slidenum">
              <a:rPr lang="en-US" altLang="zh-TW" smtClean="0">
                <a:ea typeface="新細明體" charset="-120"/>
              </a:rPr>
              <a:pPr/>
              <a:t>4</a:t>
            </a:fld>
            <a:endParaRPr lang="zh-TW" altLang="en-US">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958EF3EB-09B6-48B3-91D6-A7A830106857}" type="slidenum">
              <a:rPr lang="zh-TW" altLang="en-US" smtClean="0"/>
              <a:pPr>
                <a:defRPr/>
              </a:pPr>
              <a:t>5</a:t>
            </a:fld>
            <a:endParaRPr lang="zh-TW" altLang="en-US"/>
          </a:p>
        </p:txBody>
      </p:sp>
    </p:spTree>
    <p:extLst>
      <p:ext uri="{BB962C8B-B14F-4D97-AF65-F5344CB8AC3E}">
        <p14:creationId xmlns:p14="http://schemas.microsoft.com/office/powerpoint/2010/main" val="381064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影像預留位置 1"/>
          <p:cNvSpPr>
            <a:spLocks noGrp="1" noRot="1" noChangeAspect="1" noTextEdit="1"/>
          </p:cNvSpPr>
          <p:nvPr>
            <p:ph type="sldImg"/>
          </p:nvPr>
        </p:nvSpPr>
        <p:spPr bwMode="auto">
          <a:noFill/>
          <a:ln>
            <a:solidFill>
              <a:srgbClr val="000000"/>
            </a:solidFill>
            <a:miter lim="800000"/>
            <a:headEnd/>
            <a:tailEnd/>
          </a:ln>
        </p:spPr>
      </p:sp>
      <p:sp>
        <p:nvSpPr>
          <p:cNvPr id="58371" name="備忘稿預留位置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8372" name="投影片編號預留位置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002B7A-FA20-4549-AAD7-3F7E1BFB80D4}" type="slidenum">
              <a:rPr lang="en-US" altLang="zh-TW" smtClean="0">
                <a:ea typeface="新細明體" charset="-120"/>
              </a:rPr>
              <a:pPr/>
              <a:t>7</a:t>
            </a:fld>
            <a:endParaRPr lang="zh-TW" altLang="en-US">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58EF3EB-09B6-48B3-91D6-A7A830106857}" type="slidenum">
              <a:rPr lang="zh-TW" altLang="en-US" smtClean="0"/>
              <a:pPr>
                <a:defRPr/>
              </a:pPr>
              <a:t>12</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影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614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23BEEB-CA5A-489B-AC91-8D30D339635F}" type="slidenum">
              <a:rPr lang="en-US" altLang="zh-TW" smtClean="0">
                <a:ea typeface="新細明體" charset="-120"/>
              </a:rPr>
              <a:pPr/>
              <a:t>13</a:t>
            </a:fld>
            <a:endParaRPr lang="zh-TW" altLang="en-US">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影像版面配置區 1"/>
          <p:cNvSpPr>
            <a:spLocks noGrp="1" noRot="1" noChangeAspect="1" noTextEdit="1"/>
          </p:cNvSpPr>
          <p:nvPr>
            <p:ph type="sldImg"/>
          </p:nvPr>
        </p:nvSpPr>
        <p:spPr bwMode="auto">
          <a:noFill/>
          <a:ln>
            <a:solidFill>
              <a:srgbClr val="000000"/>
            </a:solidFill>
            <a:miter lim="800000"/>
            <a:headEnd/>
            <a:tailEnd/>
          </a:ln>
        </p:spPr>
      </p:sp>
      <p:sp>
        <p:nvSpPr>
          <p:cNvPr id="6144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6144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23BEEB-CA5A-489B-AC91-8D30D339635F}" type="slidenum">
              <a:rPr lang="en-US" altLang="zh-TW" smtClean="0">
                <a:ea typeface="新細明體" charset="-120"/>
              </a:rPr>
              <a:pPr/>
              <a:t>14</a:t>
            </a:fld>
            <a:endParaRPr lang="zh-TW" altLang="en-US">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標題區塊"/>
          <p:cNvSpPr/>
          <p:nvPr/>
        </p:nvSpPr>
        <p:spPr bwMode="invGray">
          <a:xfrm>
            <a:off x="927100" y="1600200"/>
            <a:ext cx="8978900"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grpSp>
        <p:nvGrpSpPr>
          <p:cNvPr id="5" name="頂端圖形"/>
          <p:cNvGrpSpPr>
            <a:grpSpLocks/>
          </p:cNvGrpSpPr>
          <p:nvPr/>
        </p:nvGrpSpPr>
        <p:grpSpPr bwMode="auto">
          <a:xfrm>
            <a:off x="1588" y="0"/>
            <a:ext cx="9906000" cy="430213"/>
            <a:chOff x="1279" y="0"/>
            <a:chExt cx="12188952" cy="429768"/>
          </a:xfrm>
        </p:grpSpPr>
        <p:sp>
          <p:nvSpPr>
            <p:cNvPr id="6" name="矩形 7"/>
            <p:cNvSpPr/>
            <p:nvPr/>
          </p:nvSpPr>
          <p:spPr>
            <a:xfrm>
              <a:off x="1279" y="0"/>
              <a:ext cx="12188952" cy="228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7" name="矩形 8"/>
            <p:cNvSpPr/>
            <p:nvPr/>
          </p:nvSpPr>
          <p:spPr>
            <a:xfrm>
              <a:off x="1279" y="228364"/>
              <a:ext cx="12188952" cy="201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8" name="矩形 9"/>
            <p:cNvSpPr/>
            <p:nvPr/>
          </p:nvSpPr>
          <p:spPr>
            <a:xfrm>
              <a:off x="1279" y="306071"/>
              <a:ext cx="12188952" cy="45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grpSp>
      <p:grpSp>
        <p:nvGrpSpPr>
          <p:cNvPr id="9" name="底端圖形"/>
          <p:cNvGrpSpPr>
            <a:grpSpLocks/>
          </p:cNvGrpSpPr>
          <p:nvPr/>
        </p:nvGrpSpPr>
        <p:grpSpPr bwMode="auto">
          <a:xfrm>
            <a:off x="0" y="6080125"/>
            <a:ext cx="9907588" cy="777875"/>
            <a:chOff x="0" y="6080760"/>
            <a:chExt cx="12190231" cy="777240"/>
          </a:xfrm>
        </p:grpSpPr>
        <p:sp>
          <p:nvSpPr>
            <p:cNvPr id="10" name="矩形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11" name="矩形 13"/>
            <p:cNvSpPr/>
            <p:nvPr/>
          </p:nvSpPr>
          <p:spPr>
            <a:xfrm>
              <a:off x="1954" y="6080760"/>
              <a:ext cx="12188277" cy="967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12" name="矩形 14"/>
            <p:cNvSpPr/>
            <p:nvPr/>
          </p:nvSpPr>
          <p:spPr>
            <a:xfrm>
              <a:off x="1954" y="6172760"/>
              <a:ext cx="12188277" cy="26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grpSp>
      <p:sp>
        <p:nvSpPr>
          <p:cNvPr id="2" name="標題 1"/>
          <p:cNvSpPr>
            <a:spLocks noGrp="1"/>
          </p:cNvSpPr>
          <p:nvPr>
            <p:ph type="ctrTitle"/>
          </p:nvPr>
        </p:nvSpPr>
        <p:spPr bwMode="invGray">
          <a:xfrm>
            <a:off x="1237283" y="1905000"/>
            <a:ext cx="7431434" cy="2667000"/>
          </a:xfrm>
        </p:spPr>
        <p:txBody>
          <a:bodyPr/>
          <a:lstStyle>
            <a:lvl1pPr>
              <a:lnSpc>
                <a:spcPct val="80000"/>
              </a:lnSpc>
              <a:defRPr sz="5364">
                <a:solidFill>
                  <a:schemeClr val="bg1"/>
                </a:solidFill>
                <a:effectLst>
                  <a:outerShdw blurRad="88900" algn="ctr" rotWithShape="0">
                    <a:prstClr val="black">
                      <a:alpha val="35000"/>
                    </a:prstClr>
                  </a:outerShdw>
                </a:effectLst>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副標題 2"/>
          <p:cNvSpPr>
            <a:spLocks noGrp="1"/>
          </p:cNvSpPr>
          <p:nvPr>
            <p:ph type="subTitle" idx="1"/>
          </p:nvPr>
        </p:nvSpPr>
        <p:spPr>
          <a:xfrm>
            <a:off x="1237283" y="5029200"/>
            <a:ext cx="6688290" cy="838200"/>
          </a:xfrm>
        </p:spPr>
        <p:txBody>
          <a:bodyPr/>
          <a:lstStyle>
            <a:lvl1pPr marL="0" indent="0" algn="l">
              <a:lnSpc>
                <a:spcPct val="90000"/>
              </a:lnSpc>
              <a:spcBef>
                <a:spcPts val="0"/>
              </a:spcBef>
              <a:buNone/>
              <a:defRPr>
                <a:solidFill>
                  <a:schemeClr val="tx1"/>
                </a:solidFill>
                <a:latin typeface="Microsoft JhengHei UI" panose="020B0604030504040204" pitchFamily="34" charset="-120"/>
                <a:ea typeface="Microsoft JhengHei UI" panose="020B0604030504040204" pitchFamily="34" charset="-120"/>
              </a:defRPr>
            </a:lvl1pPr>
            <a:lvl2pPr marL="371566" indent="0" algn="ctr">
              <a:buNone/>
              <a:defRPr>
                <a:solidFill>
                  <a:schemeClr val="tx1">
                    <a:tint val="75000"/>
                  </a:schemeClr>
                </a:solidFill>
              </a:defRPr>
            </a:lvl2pPr>
            <a:lvl3pPr marL="743133" indent="0" algn="ctr">
              <a:buNone/>
              <a:defRPr>
                <a:solidFill>
                  <a:schemeClr val="tx1">
                    <a:tint val="75000"/>
                  </a:schemeClr>
                </a:solidFill>
              </a:defRPr>
            </a:lvl3pPr>
            <a:lvl4pPr marL="1114699" indent="0" algn="ctr">
              <a:buNone/>
              <a:defRPr>
                <a:solidFill>
                  <a:schemeClr val="tx1">
                    <a:tint val="75000"/>
                  </a:schemeClr>
                </a:solidFill>
              </a:defRPr>
            </a:lvl4pPr>
            <a:lvl5pPr marL="1486266" indent="0" algn="ctr">
              <a:buNone/>
              <a:defRPr>
                <a:solidFill>
                  <a:schemeClr val="tx1">
                    <a:tint val="75000"/>
                  </a:schemeClr>
                </a:solidFill>
              </a:defRPr>
            </a:lvl5pPr>
            <a:lvl6pPr marL="1857832" indent="0" algn="ctr">
              <a:buNone/>
              <a:defRPr>
                <a:solidFill>
                  <a:schemeClr val="tx1">
                    <a:tint val="75000"/>
                  </a:schemeClr>
                </a:solidFill>
              </a:defRPr>
            </a:lvl6pPr>
            <a:lvl7pPr marL="2229399" indent="0" algn="ctr">
              <a:buNone/>
              <a:defRPr>
                <a:solidFill>
                  <a:schemeClr val="tx1">
                    <a:tint val="75000"/>
                  </a:schemeClr>
                </a:solidFill>
              </a:defRPr>
            </a:lvl7pPr>
            <a:lvl8pPr marL="2600965" indent="0" algn="ctr">
              <a:buNone/>
              <a:defRPr>
                <a:solidFill>
                  <a:schemeClr val="tx1">
                    <a:tint val="75000"/>
                  </a:schemeClr>
                </a:solidFill>
              </a:defRPr>
            </a:lvl8pPr>
            <a:lvl9pPr marL="2972532" indent="0" algn="ctr">
              <a:buNone/>
              <a:defRPr>
                <a:solidFill>
                  <a:schemeClr val="tx1">
                    <a:tint val="75000"/>
                  </a:schemeClr>
                </a:solidFill>
              </a:defRPr>
            </a:lvl9pPr>
          </a:lstStyle>
          <a:p>
            <a:r>
              <a:rPr lang="zh-TW" altLang="en-US" noProof="0"/>
              <a:t>按一下以編輯母片副標題樣式</a:t>
            </a:r>
          </a:p>
        </p:txBody>
      </p:sp>
      <p:sp>
        <p:nvSpPr>
          <p:cNvPr id="13" name="頁尾預留位置 20"/>
          <p:cNvSpPr>
            <a:spLocks noGrp="1"/>
          </p:cNvSpPr>
          <p:nvPr>
            <p:ph type="ftr" sz="quarter" idx="10"/>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108</a:t>
            </a:r>
            <a:r>
              <a:rPr lang="zh-TW" altLang="en-US"/>
              <a:t>年度連江建築執照缺失、施竣工查驗暨相關勘（查）驗及準則之合約業務執行</a:t>
            </a:r>
          </a:p>
        </p:txBody>
      </p:sp>
      <p:sp>
        <p:nvSpPr>
          <p:cNvPr id="14" name="日期預留位置 19"/>
          <p:cNvSpPr>
            <a:spLocks noGrp="1"/>
          </p:cNvSpPr>
          <p:nvPr>
            <p:ph type="dt" sz="half"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2019/7/12</a:t>
            </a:r>
            <a:endParaRPr lang="zh-TW" altLang="en-US"/>
          </a:p>
        </p:txBody>
      </p:sp>
      <p:sp>
        <p:nvSpPr>
          <p:cNvPr id="15" name="投影片編號預留位置 21"/>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fld id="{408AF999-D37A-4AAD-AC41-1D1F9B0D37F5}" type="slidenum">
              <a:rPr lang="en-US" altLang="zh-TW"/>
              <a:pPr>
                <a:defRPr/>
              </a:pPr>
              <a:t>‹#›</a:t>
            </a:fld>
            <a:endParaRPr lang="zh-TW" alt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直排文字預留位置 2"/>
          <p:cNvSpPr>
            <a:spLocks noGrp="1"/>
          </p:cNvSpPr>
          <p:nvPr>
            <p:ph type="body" orient="vert" idx="1"/>
          </p:nvPr>
        </p:nvSpPr>
        <p:spPr/>
        <p:txBody>
          <a:bodyPr vert="eaVert"/>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vl6pPr>
              <a:defRPr/>
            </a:lvl6pPr>
            <a:lvl7pPr>
              <a:defRPr/>
            </a:lvl7pPr>
            <a:lvl8pPr>
              <a:defRPr/>
            </a:lvl8pPr>
            <a:lvl9pPr>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5"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6" name="投影片編號預留位置 5"/>
          <p:cNvSpPr>
            <a:spLocks noGrp="1"/>
          </p:cNvSpPr>
          <p:nvPr>
            <p:ph type="sldNum" sz="quarter" idx="12"/>
          </p:nvPr>
        </p:nvSpPr>
        <p:spPr/>
        <p:txBody>
          <a:bodyPr/>
          <a:lstStyle>
            <a:lvl1pPr>
              <a:defRPr/>
            </a:lvl1pPr>
          </a:lstStyle>
          <a:p>
            <a:pPr>
              <a:defRPr/>
            </a:pPr>
            <a:fld id="{51FB0C70-0DDD-4BAC-905C-E1387E3D5ECE}" type="slidenum">
              <a:rPr lang="en-US" altLang="zh-TW"/>
              <a:pPr>
                <a:defRPr/>
              </a:pPr>
              <a:t>‹#›</a:t>
            </a:fld>
            <a:endParaRPr lang="zh-TW" alt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16297" y="609600"/>
            <a:ext cx="928930" cy="5410200"/>
          </a:xfrm>
        </p:spPr>
        <p:txBody>
          <a:bodyPr vert="eaVert"/>
          <a:lstStyle>
            <a:lvl1pPr>
              <a:defRPr>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直排文字預留位置 2"/>
          <p:cNvSpPr>
            <a:spLocks noGrp="1"/>
          </p:cNvSpPr>
          <p:nvPr>
            <p:ph type="body" orient="vert" idx="1"/>
          </p:nvPr>
        </p:nvSpPr>
        <p:spPr>
          <a:xfrm>
            <a:off x="1237283" y="609600"/>
            <a:ext cx="6254790" cy="5410200"/>
          </a:xfrm>
        </p:spPr>
        <p:txBody>
          <a:bodyPr vert="eaVert"/>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vl6pPr>
              <a:defRPr/>
            </a:lvl6pPr>
            <a:lvl7pPr>
              <a:defRPr/>
            </a:lvl7pPr>
            <a:lvl8pPr>
              <a:defRPr/>
            </a:lvl8pPr>
            <a:lvl9pPr>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5"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6" name="投影片編號預留位置 5"/>
          <p:cNvSpPr>
            <a:spLocks noGrp="1"/>
          </p:cNvSpPr>
          <p:nvPr>
            <p:ph type="sldNum" sz="quarter" idx="12"/>
          </p:nvPr>
        </p:nvSpPr>
        <p:spPr/>
        <p:txBody>
          <a:bodyPr/>
          <a:lstStyle>
            <a:lvl1pPr>
              <a:defRPr/>
            </a:lvl1pPr>
          </a:lstStyle>
          <a:p>
            <a:pPr>
              <a:defRPr/>
            </a:pPr>
            <a:fld id="{902DC9BF-60E3-41D8-8749-0EEB7D9C90AF}" type="slidenum">
              <a:rPr lang="en-US" altLang="zh-TW"/>
              <a:pPr>
                <a:defRPr/>
              </a:pPr>
              <a:t>‹#›</a:t>
            </a:fld>
            <a:endParaRPr lang="zh-TW" alt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sz="2601">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內容預留位置 2"/>
          <p:cNvSpPr>
            <a:spLocks noGrp="1"/>
          </p:cNvSpPr>
          <p:nvPr>
            <p:ph idx="1"/>
          </p:nvPr>
        </p:nvSpPr>
        <p:spPr/>
        <p:txBody>
          <a:bodyPr/>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defRPr>
                <a:latin typeface="Microsoft JhengHei UI" panose="020B0604030504040204" pitchFamily="34" charset="-120"/>
                <a:ea typeface="Microsoft JhengHei UI" panose="020B0604030504040204" pitchFamily="34" charset="-120"/>
              </a:defRPr>
            </a:lvl5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5"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6" name="投影片編號預留位置 5"/>
          <p:cNvSpPr>
            <a:spLocks noGrp="1"/>
          </p:cNvSpPr>
          <p:nvPr>
            <p:ph type="sldNum" sz="quarter" idx="12"/>
          </p:nvPr>
        </p:nvSpPr>
        <p:spPr/>
        <p:txBody>
          <a:bodyPr/>
          <a:lstStyle>
            <a:lvl1pPr>
              <a:defRPr/>
            </a:lvl1pPr>
          </a:lstStyle>
          <a:p>
            <a:pPr>
              <a:defRPr/>
            </a:pPr>
            <a:fld id="{2C239756-F816-4F61-B808-834CCC52CDFB}" type="slidenum">
              <a:rPr lang="en-US" altLang="zh-TW"/>
              <a:pPr>
                <a:defRPr/>
              </a:pPr>
              <a:t>‹#›</a:t>
            </a:fld>
            <a:endParaRPr lang="zh-TW" alt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sz="2601">
                <a:latin typeface="標楷體" panose="03000509000000000000" pitchFamily="65" charset="-120"/>
                <a:ea typeface="標楷體" panose="03000509000000000000" pitchFamily="65" charset="-120"/>
              </a:defRPr>
            </a:lvl1pPr>
          </a:lstStyle>
          <a:p>
            <a:r>
              <a:rPr lang="zh-TW" altLang="en-US" noProof="0" dirty="0"/>
              <a:t>按一下以編輯母片標題樣式</a:t>
            </a:r>
          </a:p>
        </p:txBody>
      </p:sp>
      <p:sp>
        <p:nvSpPr>
          <p:cNvPr id="3" name="內容預留位置 2"/>
          <p:cNvSpPr>
            <a:spLocks noGrp="1"/>
          </p:cNvSpPr>
          <p:nvPr>
            <p:ph idx="1"/>
          </p:nvPr>
        </p:nvSpPr>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5"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6" name="投影片編號預留位置 5"/>
          <p:cNvSpPr>
            <a:spLocks noGrp="1"/>
          </p:cNvSpPr>
          <p:nvPr>
            <p:ph type="sldNum" sz="quarter" idx="12"/>
          </p:nvPr>
        </p:nvSpPr>
        <p:spPr/>
        <p:txBody>
          <a:bodyPr/>
          <a:lstStyle>
            <a:lvl1pPr>
              <a:defRPr/>
            </a:lvl1pPr>
          </a:lstStyle>
          <a:p>
            <a:pPr>
              <a:defRPr/>
            </a:pPr>
            <a:fld id="{8BE77C0F-0211-469B-B3AA-EF1ED96CE9FA}" type="slidenum">
              <a:rPr lang="en-US" altLang="zh-TW"/>
              <a:pPr>
                <a:defRPr/>
              </a:pPr>
              <a:t>‹#›</a:t>
            </a:fld>
            <a:endParaRPr lang="zh-TW" alt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37283" y="1905000"/>
            <a:ext cx="7431435" cy="2667000"/>
          </a:xfrm>
        </p:spPr>
        <p:txBody>
          <a:bodyPr/>
          <a:lstStyle>
            <a:lvl1pPr algn="l">
              <a:defRPr sz="4389" b="0" cap="none" baseline="0">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文字預留位置 2"/>
          <p:cNvSpPr>
            <a:spLocks noGrp="1"/>
          </p:cNvSpPr>
          <p:nvPr>
            <p:ph type="body" idx="1"/>
          </p:nvPr>
        </p:nvSpPr>
        <p:spPr>
          <a:xfrm>
            <a:off x="1237283" y="4876800"/>
            <a:ext cx="6688290" cy="1143000"/>
          </a:xfrm>
        </p:spPr>
        <p:txBody>
          <a:bodyPr/>
          <a:lstStyle>
            <a:lvl1pPr marL="0" indent="0">
              <a:spcBef>
                <a:spcPts val="0"/>
              </a:spcBef>
              <a:buNone/>
              <a:defRPr sz="1950">
                <a:solidFill>
                  <a:schemeClr val="tx1"/>
                </a:solidFill>
                <a:latin typeface="Microsoft JhengHei UI" panose="020B0604030504040204" pitchFamily="34" charset="-120"/>
                <a:ea typeface="Microsoft JhengHei UI" panose="020B0604030504040204" pitchFamily="34" charset="-120"/>
              </a:defRPr>
            </a:lvl1pPr>
            <a:lvl2pPr marL="371566" indent="0">
              <a:buNone/>
              <a:defRPr sz="1463">
                <a:solidFill>
                  <a:schemeClr val="tx1">
                    <a:tint val="75000"/>
                  </a:schemeClr>
                </a:solidFill>
              </a:defRPr>
            </a:lvl2pPr>
            <a:lvl3pPr marL="743133" indent="0">
              <a:buNone/>
              <a:defRPr sz="1300">
                <a:solidFill>
                  <a:schemeClr val="tx1">
                    <a:tint val="75000"/>
                  </a:schemeClr>
                </a:solidFill>
              </a:defRPr>
            </a:lvl3pPr>
            <a:lvl4pPr marL="1114699" indent="0">
              <a:buNone/>
              <a:defRPr sz="1138">
                <a:solidFill>
                  <a:schemeClr val="tx1">
                    <a:tint val="75000"/>
                  </a:schemeClr>
                </a:solidFill>
              </a:defRPr>
            </a:lvl4pPr>
            <a:lvl5pPr marL="1486266" indent="0">
              <a:buNone/>
              <a:defRPr sz="1138">
                <a:solidFill>
                  <a:schemeClr val="tx1">
                    <a:tint val="75000"/>
                  </a:schemeClr>
                </a:solidFill>
              </a:defRPr>
            </a:lvl5pPr>
            <a:lvl6pPr marL="1857832" indent="0">
              <a:buNone/>
              <a:defRPr sz="1138">
                <a:solidFill>
                  <a:schemeClr val="tx1">
                    <a:tint val="75000"/>
                  </a:schemeClr>
                </a:solidFill>
              </a:defRPr>
            </a:lvl6pPr>
            <a:lvl7pPr marL="2229399" indent="0">
              <a:buNone/>
              <a:defRPr sz="1138">
                <a:solidFill>
                  <a:schemeClr val="tx1">
                    <a:tint val="75000"/>
                  </a:schemeClr>
                </a:solidFill>
              </a:defRPr>
            </a:lvl7pPr>
            <a:lvl8pPr marL="2600965" indent="0">
              <a:buNone/>
              <a:defRPr sz="1138">
                <a:solidFill>
                  <a:schemeClr val="tx1">
                    <a:tint val="75000"/>
                  </a:schemeClr>
                </a:solidFill>
              </a:defRPr>
            </a:lvl8pPr>
            <a:lvl9pPr marL="2972532" indent="0">
              <a:buNone/>
              <a:defRPr sz="1138">
                <a:solidFill>
                  <a:schemeClr val="tx1">
                    <a:tint val="75000"/>
                  </a:schemeClr>
                </a:solidFill>
              </a:defRPr>
            </a:lvl9pPr>
          </a:lstStyle>
          <a:p>
            <a:pPr lvl="0"/>
            <a:r>
              <a:rPr lang="zh-TW" altLang="en-US" noProof="0"/>
              <a:t>按一下以編輯母片文字樣式</a:t>
            </a:r>
          </a:p>
        </p:txBody>
      </p:sp>
      <p:sp>
        <p:nvSpPr>
          <p:cNvPr id="4" name="頁尾預留位置 4"/>
          <p:cNvSpPr>
            <a:spLocks noGrp="1"/>
          </p:cNvSpPr>
          <p:nvPr>
            <p:ph type="ftr" sz="quarter" idx="10"/>
          </p:nvPr>
        </p:nvSpPr>
        <p:spPr/>
        <p:txBody>
          <a:bodyPr/>
          <a:lstStyle>
            <a:lvl1pPr>
              <a:defRPr>
                <a:solidFill>
                  <a:schemeClr val="tx1"/>
                </a:solidFill>
                <a:latin typeface="Microsoft JhengHei UI" panose="020B0604030504040204" pitchFamily="34" charset="-120"/>
                <a:ea typeface="Microsoft JhengHei UI" panose="020B0604030504040204" pitchFamily="34" charset="-120"/>
              </a:defRPr>
            </a:lvl1pPr>
          </a:lstStyle>
          <a:p>
            <a:pPr>
              <a:defRPr/>
            </a:pPr>
            <a:r>
              <a:rPr lang="en-US" altLang="zh-TW"/>
              <a:t>108</a:t>
            </a:r>
            <a:r>
              <a:rPr lang="zh-TW" altLang="en-US"/>
              <a:t>年度連江建築執照缺失、施竣工查驗暨相關勘（查）驗及準則之合約業務執行</a:t>
            </a:r>
          </a:p>
        </p:txBody>
      </p:sp>
      <p:sp>
        <p:nvSpPr>
          <p:cNvPr id="5" name="日期預留位置 3"/>
          <p:cNvSpPr>
            <a:spLocks noGrp="1"/>
          </p:cNvSpPr>
          <p:nvPr>
            <p:ph type="dt" sz="half" idx="11"/>
          </p:nvPr>
        </p:nvSpPr>
        <p:spPr/>
        <p:txBody>
          <a:bodyPr/>
          <a:lstStyle>
            <a:lvl1pPr>
              <a:defRPr>
                <a:solidFill>
                  <a:schemeClr val="tx1"/>
                </a:solidFill>
                <a:latin typeface="Microsoft JhengHei UI" panose="020B0604030504040204" pitchFamily="34" charset="-120"/>
                <a:ea typeface="Microsoft JhengHei UI" panose="020B0604030504040204" pitchFamily="34" charset="-120"/>
              </a:defRPr>
            </a:lvl1pPr>
          </a:lstStyle>
          <a:p>
            <a:pPr>
              <a:defRPr/>
            </a:pPr>
            <a:r>
              <a:rPr lang="en-US" altLang="zh-TW"/>
              <a:t>2019/7/12</a:t>
            </a:r>
            <a:endParaRPr lang="zh-TW" altLang="en-US"/>
          </a:p>
        </p:txBody>
      </p:sp>
      <p:sp>
        <p:nvSpPr>
          <p:cNvPr id="6" name="投影片編號預留位置 5"/>
          <p:cNvSpPr>
            <a:spLocks noGrp="1"/>
          </p:cNvSpPr>
          <p:nvPr>
            <p:ph type="sldNum" sz="quarter" idx="12"/>
          </p:nvPr>
        </p:nvSpPr>
        <p:spPr/>
        <p:txBody>
          <a:bodyPr/>
          <a:lstStyle>
            <a:lvl1pPr>
              <a:defRPr>
                <a:solidFill>
                  <a:schemeClr val="tx1"/>
                </a:solidFill>
                <a:latin typeface="Microsoft JhengHei UI" panose="020B0604030504040204" pitchFamily="34" charset="-120"/>
                <a:ea typeface="Microsoft JhengHei UI" panose="020B0604030504040204" pitchFamily="34" charset="-120"/>
              </a:defRPr>
            </a:lvl1pPr>
          </a:lstStyle>
          <a:p>
            <a:pPr>
              <a:defRPr/>
            </a:pPr>
            <a:fld id="{38F7BB61-6DA8-470B-BCC9-237741E63BDB}" type="slidenum">
              <a:rPr lang="en-US" altLang="zh-TW"/>
              <a:pPr>
                <a:defRPr/>
              </a:pPr>
              <a:t>‹#›</a:t>
            </a:fld>
            <a:endParaRPr lang="zh-TW" alt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noProof="0" dirty="0"/>
              <a:t>按一下以編輯母片標題樣式</a:t>
            </a:r>
          </a:p>
        </p:txBody>
      </p:sp>
      <p:sp>
        <p:nvSpPr>
          <p:cNvPr id="3" name="內容預留位置 2"/>
          <p:cNvSpPr>
            <a:spLocks noGrp="1"/>
          </p:cNvSpPr>
          <p:nvPr>
            <p:ph sz="half" idx="1"/>
          </p:nvPr>
        </p:nvSpPr>
        <p:spPr>
          <a:xfrm>
            <a:off x="1237283" y="1904999"/>
            <a:ext cx="3604835" cy="4088921"/>
          </a:xfrm>
        </p:spPr>
        <p:txBody>
          <a:bodyPr/>
          <a:lstStyle>
            <a:lvl1pPr>
              <a:defRPr sz="1950">
                <a:latin typeface="標楷體" panose="03000509000000000000" pitchFamily="65" charset="-120"/>
                <a:ea typeface="標楷體" panose="03000509000000000000" pitchFamily="65" charset="-120"/>
              </a:defRPr>
            </a:lvl1pPr>
            <a:lvl2pPr>
              <a:defRPr sz="1625">
                <a:latin typeface="標楷體" panose="03000509000000000000" pitchFamily="65" charset="-120"/>
                <a:ea typeface="標楷體" panose="03000509000000000000" pitchFamily="65" charset="-120"/>
              </a:defRPr>
            </a:lvl2pPr>
            <a:lvl3pPr>
              <a:defRPr sz="1463">
                <a:latin typeface="標楷體" panose="03000509000000000000" pitchFamily="65" charset="-120"/>
                <a:ea typeface="標楷體" panose="03000509000000000000" pitchFamily="65" charset="-120"/>
              </a:defRPr>
            </a:lvl3pPr>
            <a:lvl4pPr>
              <a:defRPr sz="1300">
                <a:latin typeface="標楷體" panose="03000509000000000000" pitchFamily="65" charset="-120"/>
                <a:ea typeface="標楷體" panose="03000509000000000000" pitchFamily="65" charset="-120"/>
              </a:defRPr>
            </a:lvl4pPr>
            <a:lvl5pPr>
              <a:defRPr sz="1300">
                <a:latin typeface="標楷體" panose="03000509000000000000" pitchFamily="65" charset="-120"/>
                <a:ea typeface="標楷體" panose="03000509000000000000" pitchFamily="65" charset="-120"/>
              </a:defRPr>
            </a:lvl5pPr>
            <a:lvl6pPr>
              <a:defRPr sz="1300"/>
            </a:lvl6pPr>
            <a:lvl7pPr>
              <a:defRPr sz="1300"/>
            </a:lvl7pPr>
            <a:lvl8pPr>
              <a:defRPr sz="1300"/>
            </a:lvl8pPr>
            <a:lvl9pPr>
              <a:defRPr sz="1300"/>
            </a:lvl9pPr>
          </a:lstStyle>
          <a:p>
            <a:pPr lvl="0"/>
            <a:r>
              <a:rPr lang="zh-TW" altLang="en-US" noProof="0" dirty="0"/>
              <a:t>按一下以編輯母片文字樣式</a:t>
            </a:r>
          </a:p>
          <a:p>
            <a:pPr lvl="1"/>
            <a:r>
              <a:rPr lang="zh-TW" altLang="en-US" noProof="0" dirty="0"/>
              <a:t>第二層</a:t>
            </a:r>
          </a:p>
          <a:p>
            <a:pPr lvl="2"/>
            <a:r>
              <a:rPr lang="zh-TW" altLang="en-US" noProof="0" dirty="0"/>
              <a:t>第三層</a:t>
            </a:r>
          </a:p>
          <a:p>
            <a:pPr lvl="3"/>
            <a:r>
              <a:rPr lang="zh-TW" altLang="en-US" noProof="0" dirty="0"/>
              <a:t>第四層</a:t>
            </a:r>
          </a:p>
          <a:p>
            <a:pPr lvl="4"/>
            <a:r>
              <a:rPr lang="zh-TW" altLang="en-US" noProof="0" dirty="0"/>
              <a:t>第五層</a:t>
            </a:r>
          </a:p>
        </p:txBody>
      </p:sp>
      <p:sp>
        <p:nvSpPr>
          <p:cNvPr id="4" name="內容預留位置 3"/>
          <p:cNvSpPr>
            <a:spLocks noGrp="1"/>
          </p:cNvSpPr>
          <p:nvPr>
            <p:ph sz="half" idx="2"/>
          </p:nvPr>
        </p:nvSpPr>
        <p:spPr>
          <a:xfrm>
            <a:off x="5063883" y="1904999"/>
            <a:ext cx="3604835" cy="4088921"/>
          </a:xfrm>
        </p:spPr>
        <p:txBody>
          <a:bodyPr/>
          <a:lstStyle>
            <a:lvl1pPr>
              <a:defRPr sz="1950">
                <a:latin typeface="Microsoft JhengHei UI" panose="020B0604030504040204" pitchFamily="34" charset="-120"/>
                <a:ea typeface="Microsoft JhengHei UI" panose="020B0604030504040204" pitchFamily="34" charset="-120"/>
              </a:defRPr>
            </a:lvl1pPr>
            <a:lvl2pPr>
              <a:defRPr sz="1625">
                <a:latin typeface="Microsoft JhengHei UI" panose="020B0604030504040204" pitchFamily="34" charset="-120"/>
                <a:ea typeface="Microsoft JhengHei UI" panose="020B0604030504040204" pitchFamily="34" charset="-120"/>
              </a:defRPr>
            </a:lvl2pPr>
            <a:lvl3pPr>
              <a:defRPr sz="1463">
                <a:latin typeface="Microsoft JhengHei UI" panose="020B0604030504040204" pitchFamily="34" charset="-120"/>
                <a:ea typeface="Microsoft JhengHei UI" panose="020B0604030504040204" pitchFamily="34" charset="-120"/>
              </a:defRPr>
            </a:lvl3pPr>
            <a:lvl4pPr>
              <a:defRPr sz="1300">
                <a:latin typeface="Microsoft JhengHei UI" panose="020B0604030504040204" pitchFamily="34" charset="-120"/>
                <a:ea typeface="Microsoft JhengHei UI" panose="020B0604030504040204" pitchFamily="34" charset="-120"/>
              </a:defRPr>
            </a:lvl4pPr>
            <a:lvl5pPr>
              <a:defRPr sz="1300">
                <a:latin typeface="Microsoft JhengHei UI" panose="020B0604030504040204" pitchFamily="34" charset="-120"/>
                <a:ea typeface="Microsoft JhengHei UI" panose="020B0604030504040204" pitchFamily="34" charset="-120"/>
              </a:defRPr>
            </a:lvl5pPr>
            <a:lvl6pPr>
              <a:defRPr sz="1300"/>
            </a:lvl6pPr>
            <a:lvl7pPr>
              <a:defRPr sz="1300"/>
            </a:lvl7pPr>
            <a:lvl8pPr>
              <a:defRPr sz="1300" baseline="0"/>
            </a:lvl8pPr>
            <a:lvl9pPr>
              <a:defRPr sz="1300" baseline="0"/>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6"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7" name="投影片編號預留位置 5"/>
          <p:cNvSpPr>
            <a:spLocks noGrp="1"/>
          </p:cNvSpPr>
          <p:nvPr>
            <p:ph type="sldNum" sz="quarter" idx="12"/>
          </p:nvPr>
        </p:nvSpPr>
        <p:spPr/>
        <p:txBody>
          <a:bodyPr/>
          <a:lstStyle>
            <a:lvl1pPr>
              <a:defRPr/>
            </a:lvl1pPr>
          </a:lstStyle>
          <a:p>
            <a:pPr>
              <a:defRPr/>
            </a:pPr>
            <a:fld id="{B2E3A104-7E0F-4DC2-9C77-02E257991C10}" type="slidenum">
              <a:rPr lang="en-US" altLang="zh-TW"/>
              <a:pPr>
                <a:defRPr/>
              </a:pPr>
              <a:t>‹#›</a:t>
            </a:fld>
            <a:endParaRPr lang="zh-TW" alt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文字預留位置 2"/>
          <p:cNvSpPr>
            <a:spLocks noGrp="1"/>
          </p:cNvSpPr>
          <p:nvPr>
            <p:ph type="body" idx="1"/>
          </p:nvPr>
        </p:nvSpPr>
        <p:spPr>
          <a:xfrm>
            <a:off x="1237283" y="1828801"/>
            <a:ext cx="3591860" cy="685801"/>
          </a:xfrm>
        </p:spPr>
        <p:txBody>
          <a:bodyPr anchor="ctr"/>
          <a:lstStyle>
            <a:lvl1pPr marL="0" indent="0">
              <a:spcBef>
                <a:spcPts val="0"/>
              </a:spcBef>
              <a:buNone/>
              <a:defRPr sz="1625" b="1">
                <a:latin typeface="Microsoft JhengHei UI" panose="020B0604030504040204" pitchFamily="34" charset="-120"/>
                <a:ea typeface="Microsoft JhengHei UI" panose="020B0604030504040204" pitchFamily="34" charset="-120"/>
              </a:defRPr>
            </a:lvl1pPr>
            <a:lvl2pPr marL="371566" indent="0">
              <a:buNone/>
              <a:defRPr sz="1625" b="1"/>
            </a:lvl2pPr>
            <a:lvl3pPr marL="743133" indent="0">
              <a:buNone/>
              <a:defRPr sz="1463" b="1"/>
            </a:lvl3pPr>
            <a:lvl4pPr marL="1114699" indent="0">
              <a:buNone/>
              <a:defRPr sz="1300" b="1"/>
            </a:lvl4pPr>
            <a:lvl5pPr marL="1486266" indent="0">
              <a:buNone/>
              <a:defRPr sz="1300" b="1"/>
            </a:lvl5pPr>
            <a:lvl6pPr marL="1857832" indent="0">
              <a:buNone/>
              <a:defRPr sz="1300" b="1"/>
            </a:lvl6pPr>
            <a:lvl7pPr marL="2229399" indent="0">
              <a:buNone/>
              <a:defRPr sz="1300" b="1"/>
            </a:lvl7pPr>
            <a:lvl8pPr marL="2600965" indent="0">
              <a:buNone/>
              <a:defRPr sz="1300" b="1"/>
            </a:lvl8pPr>
            <a:lvl9pPr marL="2972532" indent="0">
              <a:buNone/>
              <a:defRPr sz="1300" b="1"/>
            </a:lvl9pPr>
          </a:lstStyle>
          <a:p>
            <a:pPr lvl="0"/>
            <a:r>
              <a:rPr lang="zh-TW" altLang="en-US" noProof="0"/>
              <a:t>按一下以編輯母片文字樣式</a:t>
            </a:r>
          </a:p>
        </p:txBody>
      </p:sp>
      <p:sp>
        <p:nvSpPr>
          <p:cNvPr id="4" name="內容預留位置 3"/>
          <p:cNvSpPr>
            <a:spLocks noGrp="1"/>
          </p:cNvSpPr>
          <p:nvPr>
            <p:ph sz="half" idx="2"/>
          </p:nvPr>
        </p:nvSpPr>
        <p:spPr>
          <a:xfrm>
            <a:off x="1237283" y="2590801"/>
            <a:ext cx="3591860" cy="3429000"/>
          </a:xfrm>
        </p:spPr>
        <p:txBody>
          <a:bodyPr/>
          <a:lstStyle>
            <a:lvl1pPr>
              <a:defRPr sz="1625">
                <a:latin typeface="Microsoft JhengHei UI" panose="020B0604030504040204" pitchFamily="34" charset="-120"/>
                <a:ea typeface="Microsoft JhengHei UI" panose="020B0604030504040204" pitchFamily="34" charset="-120"/>
              </a:defRPr>
            </a:lvl1pPr>
            <a:lvl2pPr>
              <a:defRPr sz="1463">
                <a:latin typeface="Microsoft JhengHei UI" panose="020B0604030504040204" pitchFamily="34" charset="-120"/>
                <a:ea typeface="Microsoft JhengHei UI" panose="020B0604030504040204" pitchFamily="34" charset="-120"/>
              </a:defRPr>
            </a:lvl2pPr>
            <a:lvl3pPr>
              <a:defRPr sz="1300">
                <a:latin typeface="Microsoft JhengHei UI" panose="020B0604030504040204" pitchFamily="34" charset="-120"/>
                <a:ea typeface="Microsoft JhengHei UI" panose="020B0604030504040204" pitchFamily="34" charset="-120"/>
              </a:defRPr>
            </a:lvl3pPr>
            <a:lvl4pPr>
              <a:defRPr sz="1138">
                <a:latin typeface="Microsoft JhengHei UI" panose="020B0604030504040204" pitchFamily="34" charset="-120"/>
                <a:ea typeface="Microsoft JhengHei UI" panose="020B0604030504040204" pitchFamily="34" charset="-120"/>
              </a:defRPr>
            </a:lvl4pPr>
            <a:lvl5pPr>
              <a:defRPr sz="1138">
                <a:latin typeface="Microsoft JhengHei UI" panose="020B0604030504040204" pitchFamily="34" charset="-120"/>
                <a:ea typeface="Microsoft JhengHei UI" panose="020B0604030504040204" pitchFamily="34" charset="-120"/>
              </a:defRPr>
            </a:lvl5pPr>
            <a:lvl6pPr>
              <a:defRPr sz="1138"/>
            </a:lvl6pPr>
            <a:lvl7pPr>
              <a:defRPr sz="1138"/>
            </a:lvl7pPr>
            <a:lvl8pPr>
              <a:defRPr sz="1138"/>
            </a:lvl8pPr>
            <a:lvl9pPr>
              <a:defRPr sz="1138"/>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 name="文字預留位置 4"/>
          <p:cNvSpPr>
            <a:spLocks noGrp="1"/>
          </p:cNvSpPr>
          <p:nvPr>
            <p:ph type="body" sz="quarter" idx="3"/>
          </p:nvPr>
        </p:nvSpPr>
        <p:spPr>
          <a:xfrm>
            <a:off x="5076859" y="1828801"/>
            <a:ext cx="3591860" cy="685801"/>
          </a:xfrm>
        </p:spPr>
        <p:txBody>
          <a:bodyPr anchor="ctr"/>
          <a:lstStyle>
            <a:lvl1pPr marL="0" indent="0">
              <a:spcBef>
                <a:spcPts val="0"/>
              </a:spcBef>
              <a:buNone/>
              <a:defRPr sz="1625" b="1">
                <a:latin typeface="Microsoft JhengHei UI" panose="020B0604030504040204" pitchFamily="34" charset="-120"/>
                <a:ea typeface="Microsoft JhengHei UI" panose="020B0604030504040204" pitchFamily="34" charset="-120"/>
              </a:defRPr>
            </a:lvl1pPr>
            <a:lvl2pPr marL="371566" indent="0">
              <a:buNone/>
              <a:defRPr sz="1625" b="1"/>
            </a:lvl2pPr>
            <a:lvl3pPr marL="743133" indent="0">
              <a:buNone/>
              <a:defRPr sz="1463" b="1"/>
            </a:lvl3pPr>
            <a:lvl4pPr marL="1114699" indent="0">
              <a:buNone/>
              <a:defRPr sz="1300" b="1"/>
            </a:lvl4pPr>
            <a:lvl5pPr marL="1486266" indent="0">
              <a:buNone/>
              <a:defRPr sz="1300" b="1"/>
            </a:lvl5pPr>
            <a:lvl6pPr marL="1857832" indent="0">
              <a:buNone/>
              <a:defRPr sz="1300" b="1"/>
            </a:lvl6pPr>
            <a:lvl7pPr marL="2229399" indent="0">
              <a:buNone/>
              <a:defRPr sz="1300" b="1"/>
            </a:lvl7pPr>
            <a:lvl8pPr marL="2600965" indent="0">
              <a:buNone/>
              <a:defRPr sz="1300" b="1"/>
            </a:lvl8pPr>
            <a:lvl9pPr marL="2972532" indent="0">
              <a:buNone/>
              <a:defRPr sz="1300" b="1"/>
            </a:lvl9pPr>
          </a:lstStyle>
          <a:p>
            <a:pPr lvl="0"/>
            <a:r>
              <a:rPr lang="zh-TW" altLang="en-US" noProof="0"/>
              <a:t>按一下以編輯母片文字樣式</a:t>
            </a:r>
          </a:p>
        </p:txBody>
      </p:sp>
      <p:sp>
        <p:nvSpPr>
          <p:cNvPr id="6" name="內容預留位置 5"/>
          <p:cNvSpPr>
            <a:spLocks noGrp="1"/>
          </p:cNvSpPr>
          <p:nvPr>
            <p:ph sz="quarter" idx="4"/>
          </p:nvPr>
        </p:nvSpPr>
        <p:spPr>
          <a:xfrm>
            <a:off x="5076859" y="2590801"/>
            <a:ext cx="3591860" cy="3429000"/>
          </a:xfrm>
        </p:spPr>
        <p:txBody>
          <a:bodyPr/>
          <a:lstStyle>
            <a:lvl1pPr>
              <a:defRPr sz="1625">
                <a:latin typeface="Microsoft JhengHei UI" panose="020B0604030504040204" pitchFamily="34" charset="-120"/>
                <a:ea typeface="Microsoft JhengHei UI" panose="020B0604030504040204" pitchFamily="34" charset="-120"/>
              </a:defRPr>
            </a:lvl1pPr>
            <a:lvl2pPr>
              <a:defRPr sz="1463">
                <a:latin typeface="Microsoft JhengHei UI" panose="020B0604030504040204" pitchFamily="34" charset="-120"/>
                <a:ea typeface="Microsoft JhengHei UI" panose="020B0604030504040204" pitchFamily="34" charset="-120"/>
              </a:defRPr>
            </a:lvl2pPr>
            <a:lvl3pPr>
              <a:defRPr sz="1300">
                <a:latin typeface="Microsoft JhengHei UI" panose="020B0604030504040204" pitchFamily="34" charset="-120"/>
                <a:ea typeface="Microsoft JhengHei UI" panose="020B0604030504040204" pitchFamily="34" charset="-120"/>
              </a:defRPr>
            </a:lvl3pPr>
            <a:lvl4pPr>
              <a:defRPr sz="1138">
                <a:latin typeface="Microsoft JhengHei UI" panose="020B0604030504040204" pitchFamily="34" charset="-120"/>
                <a:ea typeface="Microsoft JhengHei UI" panose="020B0604030504040204" pitchFamily="34" charset="-120"/>
              </a:defRPr>
            </a:lvl4pPr>
            <a:lvl5pPr>
              <a:defRPr sz="1138">
                <a:latin typeface="Microsoft JhengHei UI" panose="020B0604030504040204" pitchFamily="34" charset="-120"/>
                <a:ea typeface="Microsoft JhengHei UI" panose="020B0604030504040204" pitchFamily="34" charset="-120"/>
              </a:defRPr>
            </a:lvl5pPr>
            <a:lvl6pPr>
              <a:defRPr sz="1138"/>
            </a:lvl6pPr>
            <a:lvl7pPr>
              <a:defRPr sz="1138"/>
            </a:lvl7pPr>
            <a:lvl8pPr>
              <a:defRPr sz="1138"/>
            </a:lvl8pPr>
            <a:lvl9pPr>
              <a:defRPr sz="1138"/>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7"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8"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9" name="投影片編號預留位置 5"/>
          <p:cNvSpPr>
            <a:spLocks noGrp="1"/>
          </p:cNvSpPr>
          <p:nvPr>
            <p:ph type="sldNum" sz="quarter" idx="12"/>
          </p:nvPr>
        </p:nvSpPr>
        <p:spPr/>
        <p:txBody>
          <a:bodyPr/>
          <a:lstStyle>
            <a:lvl1pPr>
              <a:defRPr/>
            </a:lvl1pPr>
          </a:lstStyle>
          <a:p>
            <a:pPr>
              <a:defRPr/>
            </a:pPr>
            <a:fld id="{1BF45DAA-5C31-407C-B346-04CDB1F589DD}" type="slidenum">
              <a:rPr lang="en-US" altLang="zh-TW"/>
              <a:pPr>
                <a:defRPr/>
              </a:pPr>
              <a:t>‹#›</a:t>
            </a:fld>
            <a:endParaRPr lang="zh-TW" alt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頁尾預留位置 4"/>
          <p:cNvSpPr>
            <a:spLocks noGrp="1"/>
          </p:cNvSpPr>
          <p:nvPr>
            <p:ph type="ftr" sz="quarter" idx="10"/>
          </p:nvPr>
        </p:nvSpPr>
        <p:spPr/>
        <p:txBody>
          <a:bodyPr/>
          <a:lstStyle>
            <a:lvl1pPr>
              <a:defRPr/>
            </a:lvl1pPr>
          </a:lstStyle>
          <a:p>
            <a:pPr>
              <a:defRPr/>
            </a:pPr>
            <a:r>
              <a:rPr lang="en-US" altLang="zh-TW"/>
              <a:t>108</a:t>
            </a:r>
            <a:r>
              <a:rPr lang="zh-TW" altLang="en-US"/>
              <a:t>年度連江建築執照缺失、施竣工查驗暨相關勘（查）驗及準則之合約業務執行</a:t>
            </a:r>
          </a:p>
        </p:txBody>
      </p:sp>
      <p:sp>
        <p:nvSpPr>
          <p:cNvPr id="4" name="日期預留位置 3"/>
          <p:cNvSpPr>
            <a:spLocks noGrp="1"/>
          </p:cNvSpPr>
          <p:nvPr>
            <p:ph type="dt" sz="half" idx="11"/>
          </p:nvPr>
        </p:nvSpPr>
        <p:spPr/>
        <p:txBody>
          <a:bodyPr/>
          <a:lstStyle>
            <a:lvl1pPr>
              <a:defRPr/>
            </a:lvl1pPr>
          </a:lstStyle>
          <a:p>
            <a:pPr>
              <a:defRPr/>
            </a:pPr>
            <a:r>
              <a:rPr lang="en-US" altLang="zh-TW"/>
              <a:t>2019/7/12</a:t>
            </a:r>
            <a:endParaRPr lang="zh-TW" altLang="en-US"/>
          </a:p>
        </p:txBody>
      </p:sp>
      <p:sp>
        <p:nvSpPr>
          <p:cNvPr id="5" name="投影片編號預留位置 5"/>
          <p:cNvSpPr>
            <a:spLocks noGrp="1"/>
          </p:cNvSpPr>
          <p:nvPr>
            <p:ph type="sldNum" sz="quarter" idx="12"/>
          </p:nvPr>
        </p:nvSpPr>
        <p:spPr/>
        <p:txBody>
          <a:bodyPr/>
          <a:lstStyle>
            <a:lvl1pPr>
              <a:defRPr/>
            </a:lvl1pPr>
          </a:lstStyle>
          <a:p>
            <a:pPr>
              <a:defRPr/>
            </a:pPr>
            <a:fld id="{36CB198A-632B-454E-AB81-F8B0AF083710}" type="slidenum">
              <a:rPr lang="en-US" altLang="zh-TW"/>
              <a:pPr>
                <a:defRPr/>
              </a:pPr>
              <a:t>‹#›</a:t>
            </a:fld>
            <a:endParaRPr lang="zh-TW" alt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2" name="底端圖形"/>
          <p:cNvGrpSpPr>
            <a:grpSpLocks/>
          </p:cNvGrpSpPr>
          <p:nvPr userDrawn="1"/>
        </p:nvGrpSpPr>
        <p:grpSpPr bwMode="auto">
          <a:xfrm>
            <a:off x="0" y="6308725"/>
            <a:ext cx="9907588" cy="549275"/>
            <a:chOff x="0" y="6309360"/>
            <a:chExt cx="12190231" cy="548640"/>
          </a:xfrm>
        </p:grpSpPr>
        <p:sp>
          <p:nvSpPr>
            <p:cNvPr id="3" name="矩形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4" name="矩形 7"/>
            <p:cNvSpPr/>
            <p:nvPr/>
          </p:nvSpPr>
          <p:spPr>
            <a:xfrm>
              <a:off x="1954" y="6309360"/>
              <a:ext cx="12188277" cy="96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5" name="矩形 8"/>
            <p:cNvSpPr/>
            <p:nvPr/>
          </p:nvSpPr>
          <p:spPr>
            <a:xfrm>
              <a:off x="1954" y="6379129"/>
              <a:ext cx="12188277" cy="2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grpSp>
      <p:sp>
        <p:nvSpPr>
          <p:cNvPr id="6" name="頁尾預留位置 2"/>
          <p:cNvSpPr>
            <a:spLocks noGrp="1"/>
          </p:cNvSpPr>
          <p:nvPr>
            <p:ph type="ftr" sz="quarter" idx="10"/>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108</a:t>
            </a:r>
            <a:r>
              <a:rPr lang="zh-TW" altLang="en-US"/>
              <a:t>年度連江建築執照缺失、施竣工查驗暨相關勘（查）驗及準則之合約業務執行</a:t>
            </a:r>
          </a:p>
        </p:txBody>
      </p:sp>
      <p:sp>
        <p:nvSpPr>
          <p:cNvPr id="7" name="日期預留位置 1"/>
          <p:cNvSpPr>
            <a:spLocks noGrp="1"/>
          </p:cNvSpPr>
          <p:nvPr>
            <p:ph type="dt" sz="half"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2019/7/12</a:t>
            </a:r>
            <a:endParaRPr lang="zh-TW" altLang="en-US"/>
          </a:p>
        </p:txBody>
      </p:sp>
      <p:sp>
        <p:nvSpPr>
          <p:cNvPr id="8" name="投影片編號預留位置 3"/>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fld id="{8CD2D9AA-ECDF-484F-98A7-B92F04C08D2A}" type="slidenum">
              <a:rPr lang="en-US" altLang="zh-TW"/>
              <a:pPr>
                <a:defRPr/>
              </a:pPr>
              <a:t>‹#›</a:t>
            </a:fld>
            <a:endParaRPr lang="zh-TW" alt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框架"/>
          <p:cNvSpPr/>
          <p:nvPr/>
        </p:nvSpPr>
        <p:spPr>
          <a:xfrm>
            <a:off x="989013" y="1019175"/>
            <a:ext cx="4979987"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6439288" y="1371600"/>
            <a:ext cx="2539074" cy="2057400"/>
          </a:xfrm>
        </p:spPr>
        <p:txBody>
          <a:bodyPr/>
          <a:lstStyle>
            <a:lvl1pPr algn="l">
              <a:defRPr sz="2601" b="1">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內容版面配置區 2"/>
          <p:cNvSpPr>
            <a:spLocks noGrp="1"/>
          </p:cNvSpPr>
          <p:nvPr>
            <p:ph idx="1"/>
          </p:nvPr>
        </p:nvSpPr>
        <p:spPr>
          <a:xfrm>
            <a:off x="1212509" y="1293495"/>
            <a:ext cx="4533176" cy="4023360"/>
          </a:xfrm>
        </p:spPr>
        <p:txBody>
          <a:bodyPr/>
          <a:lstStyle>
            <a:lvl1pPr>
              <a:defRPr sz="1625">
                <a:latin typeface="Microsoft JhengHei UI" panose="020B0604030504040204" pitchFamily="34" charset="-120"/>
                <a:ea typeface="Microsoft JhengHei UI" panose="020B0604030504040204" pitchFamily="34" charset="-120"/>
              </a:defRPr>
            </a:lvl1pPr>
            <a:lvl2pPr>
              <a:defRPr sz="1463">
                <a:latin typeface="Microsoft JhengHei UI" panose="020B0604030504040204" pitchFamily="34" charset="-120"/>
                <a:ea typeface="Microsoft JhengHei UI" panose="020B0604030504040204" pitchFamily="34" charset="-120"/>
              </a:defRPr>
            </a:lvl2pPr>
            <a:lvl3pPr>
              <a:defRPr sz="1300">
                <a:latin typeface="Microsoft JhengHei UI" panose="020B0604030504040204" pitchFamily="34" charset="-120"/>
                <a:ea typeface="Microsoft JhengHei UI" panose="020B0604030504040204" pitchFamily="34" charset="-120"/>
              </a:defRPr>
            </a:lvl3pPr>
            <a:lvl4pPr>
              <a:defRPr sz="1138">
                <a:latin typeface="Microsoft JhengHei UI" panose="020B0604030504040204" pitchFamily="34" charset="-120"/>
                <a:ea typeface="Microsoft JhengHei UI" panose="020B0604030504040204" pitchFamily="34" charset="-120"/>
              </a:defRPr>
            </a:lvl4pPr>
            <a:lvl5pPr>
              <a:defRPr sz="1138">
                <a:latin typeface="Microsoft JhengHei UI" panose="020B0604030504040204" pitchFamily="34" charset="-120"/>
                <a:ea typeface="Microsoft JhengHei UI" panose="020B0604030504040204" pitchFamily="34" charset="-120"/>
              </a:defRPr>
            </a:lvl5pPr>
            <a:lvl6pPr>
              <a:defRPr sz="1138"/>
            </a:lvl6pPr>
            <a:lvl7pPr>
              <a:defRPr sz="1138"/>
            </a:lvl7pPr>
            <a:lvl8pPr>
              <a:defRPr sz="1138"/>
            </a:lvl8pPr>
            <a:lvl9pPr>
              <a:defRPr sz="1138"/>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 name="文字預留位置 3"/>
          <p:cNvSpPr>
            <a:spLocks noGrp="1"/>
          </p:cNvSpPr>
          <p:nvPr>
            <p:ph type="body" sz="half" idx="2"/>
          </p:nvPr>
        </p:nvSpPr>
        <p:spPr>
          <a:xfrm>
            <a:off x="6439288" y="3536830"/>
            <a:ext cx="2539074" cy="1797169"/>
          </a:xfrm>
        </p:spPr>
        <p:txBody>
          <a:bodyPr/>
          <a:lstStyle>
            <a:lvl1pPr marL="0" indent="0">
              <a:spcBef>
                <a:spcPts val="650"/>
              </a:spcBef>
              <a:buNone/>
              <a:defRPr sz="1300">
                <a:latin typeface="Microsoft JhengHei UI" panose="020B0604030504040204" pitchFamily="34" charset="-120"/>
                <a:ea typeface="Microsoft JhengHei UI" panose="020B0604030504040204" pitchFamily="34" charset="-120"/>
              </a:defRPr>
            </a:lvl1pPr>
            <a:lvl2pPr marL="371566" indent="0">
              <a:buNone/>
              <a:defRPr sz="975"/>
            </a:lvl2pPr>
            <a:lvl3pPr marL="743133" indent="0">
              <a:buNone/>
              <a:defRPr sz="813"/>
            </a:lvl3pPr>
            <a:lvl4pPr marL="1114699" indent="0">
              <a:buNone/>
              <a:defRPr sz="731"/>
            </a:lvl4pPr>
            <a:lvl5pPr marL="1486266" indent="0">
              <a:buNone/>
              <a:defRPr sz="731"/>
            </a:lvl5pPr>
            <a:lvl6pPr marL="1857832" indent="0">
              <a:buNone/>
              <a:defRPr sz="731"/>
            </a:lvl6pPr>
            <a:lvl7pPr marL="2229399" indent="0">
              <a:buNone/>
              <a:defRPr sz="731"/>
            </a:lvl7pPr>
            <a:lvl8pPr marL="2600965" indent="0">
              <a:buNone/>
              <a:defRPr sz="731"/>
            </a:lvl8pPr>
            <a:lvl9pPr marL="2972532" indent="0">
              <a:buNone/>
              <a:defRPr sz="731"/>
            </a:lvl9pPr>
          </a:lstStyle>
          <a:p>
            <a:pPr lvl="0"/>
            <a:r>
              <a:rPr lang="zh-TW" altLang="en-US" noProof="0"/>
              <a:t>按一下以編輯母片文字樣式</a:t>
            </a:r>
          </a:p>
        </p:txBody>
      </p:sp>
      <p:sp>
        <p:nvSpPr>
          <p:cNvPr id="6" name="頁尾預留位置 5"/>
          <p:cNvSpPr>
            <a:spLocks noGrp="1"/>
          </p:cNvSpPr>
          <p:nvPr>
            <p:ph type="ftr" sz="quarter" idx="10"/>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108</a:t>
            </a:r>
            <a:r>
              <a:rPr lang="zh-TW" altLang="en-US"/>
              <a:t>年度連江建築執照缺失、施竣工查驗暨相關勘（查）驗及準則之合約業務執行</a:t>
            </a:r>
          </a:p>
        </p:txBody>
      </p:sp>
      <p:sp>
        <p:nvSpPr>
          <p:cNvPr id="7" name="日期預留位置 4"/>
          <p:cNvSpPr>
            <a:spLocks noGrp="1"/>
          </p:cNvSpPr>
          <p:nvPr>
            <p:ph type="dt" sz="half"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2019/7/12</a:t>
            </a:r>
            <a:endParaRPr lang="zh-TW" altLang="en-US"/>
          </a:p>
        </p:txBody>
      </p:sp>
      <p:sp>
        <p:nvSpPr>
          <p:cNvPr id="8" name="投影片編號預留位置 6"/>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fld id="{DCB678D9-8970-47AF-A49D-3419318886C7}" type="slidenum">
              <a:rPr lang="en-US" altLang="zh-TW"/>
              <a:pPr>
                <a:defRPr/>
              </a:pPr>
              <a:t>‹#›</a:t>
            </a:fld>
            <a:endParaRPr lang="zh-TW" alt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框架"/>
          <p:cNvSpPr/>
          <p:nvPr/>
        </p:nvSpPr>
        <p:spPr>
          <a:xfrm>
            <a:off x="989013" y="1019175"/>
            <a:ext cx="4979987"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6439288" y="1371600"/>
            <a:ext cx="2539074" cy="2057400"/>
          </a:xfrm>
        </p:spPr>
        <p:txBody>
          <a:bodyPr/>
          <a:lstStyle>
            <a:lvl1pPr algn="l">
              <a:defRPr sz="2601" b="0">
                <a:latin typeface="Microsoft JhengHei UI" panose="020B0604030504040204" pitchFamily="34" charset="-120"/>
                <a:ea typeface="Microsoft JhengHei UI" panose="020B0604030504040204" pitchFamily="34" charset="-120"/>
              </a:defRPr>
            </a:lvl1pPr>
          </a:lstStyle>
          <a:p>
            <a:r>
              <a:rPr lang="zh-TW" altLang="en-US" noProof="0"/>
              <a:t>按一下以編輯母片標題樣式</a:t>
            </a:r>
          </a:p>
        </p:txBody>
      </p:sp>
      <p:sp>
        <p:nvSpPr>
          <p:cNvPr id="3" name="圖片版面配置區 2" descr="要新增影像的空白預留位置。按一下預留位置，然後選取您要新增的影像"/>
          <p:cNvSpPr>
            <a:spLocks noGrp="1"/>
          </p:cNvSpPr>
          <p:nvPr>
            <p:ph type="pic" idx="1"/>
          </p:nvPr>
        </p:nvSpPr>
        <p:spPr>
          <a:xfrm>
            <a:off x="1138195" y="1202055"/>
            <a:ext cx="4681804" cy="4206240"/>
          </a:xfrm>
          <a:solidFill>
            <a:schemeClr val="bg1">
              <a:lumMod val="95000"/>
            </a:schemeClr>
          </a:solidFill>
        </p:spPr>
        <p:txBody>
          <a:bodyPr tIns="914400" rtlCol="0">
            <a:normAutofit/>
          </a:bodyPr>
          <a:lstStyle>
            <a:lvl1pPr marL="0" indent="0" algn="ctr">
              <a:spcBef>
                <a:spcPts val="0"/>
              </a:spcBef>
              <a:buNone/>
              <a:defRPr sz="1950">
                <a:latin typeface="Microsoft JhengHei UI" panose="020B0604030504040204" pitchFamily="34" charset="-120"/>
                <a:ea typeface="Microsoft JhengHei UI" panose="020B0604030504040204" pitchFamily="34" charset="-120"/>
              </a:defRPr>
            </a:lvl1pPr>
            <a:lvl2pPr marL="371566" indent="0">
              <a:buNone/>
              <a:defRPr sz="2276"/>
            </a:lvl2pPr>
            <a:lvl3pPr marL="743133" indent="0">
              <a:buNone/>
              <a:defRPr sz="1950"/>
            </a:lvl3pPr>
            <a:lvl4pPr marL="1114699" indent="0">
              <a:buNone/>
              <a:defRPr sz="1625"/>
            </a:lvl4pPr>
            <a:lvl5pPr marL="1486266" indent="0">
              <a:buNone/>
              <a:defRPr sz="1625"/>
            </a:lvl5pPr>
            <a:lvl6pPr marL="1857832" indent="0">
              <a:buNone/>
              <a:defRPr sz="1625"/>
            </a:lvl6pPr>
            <a:lvl7pPr marL="2229399" indent="0">
              <a:buNone/>
              <a:defRPr sz="1625"/>
            </a:lvl7pPr>
            <a:lvl8pPr marL="2600965" indent="0">
              <a:buNone/>
              <a:defRPr sz="1625"/>
            </a:lvl8pPr>
            <a:lvl9pPr marL="2972532" indent="0">
              <a:buNone/>
              <a:defRPr sz="1625"/>
            </a:lvl9pPr>
          </a:lstStyle>
          <a:p>
            <a:pPr lvl="0"/>
            <a:r>
              <a:rPr lang="zh-TW" altLang="en-US" noProof="0"/>
              <a:t>按一下圖示以新增圖片</a:t>
            </a:r>
          </a:p>
        </p:txBody>
      </p:sp>
      <p:sp>
        <p:nvSpPr>
          <p:cNvPr id="4" name="文字預留位置 3"/>
          <p:cNvSpPr>
            <a:spLocks noGrp="1"/>
          </p:cNvSpPr>
          <p:nvPr>
            <p:ph type="body" sz="half" idx="2"/>
          </p:nvPr>
        </p:nvSpPr>
        <p:spPr>
          <a:xfrm>
            <a:off x="6439288" y="3536830"/>
            <a:ext cx="2539074" cy="1797171"/>
          </a:xfrm>
        </p:spPr>
        <p:txBody>
          <a:bodyPr/>
          <a:lstStyle>
            <a:lvl1pPr marL="0" indent="0">
              <a:spcBef>
                <a:spcPts val="650"/>
              </a:spcBef>
              <a:buNone/>
              <a:defRPr sz="1300">
                <a:latin typeface="Microsoft JhengHei UI" panose="020B0604030504040204" pitchFamily="34" charset="-120"/>
                <a:ea typeface="Microsoft JhengHei UI" panose="020B0604030504040204" pitchFamily="34" charset="-120"/>
              </a:defRPr>
            </a:lvl1pPr>
            <a:lvl2pPr marL="371566" indent="0">
              <a:buNone/>
              <a:defRPr sz="975"/>
            </a:lvl2pPr>
            <a:lvl3pPr marL="743133" indent="0">
              <a:buNone/>
              <a:defRPr sz="813"/>
            </a:lvl3pPr>
            <a:lvl4pPr marL="1114699" indent="0">
              <a:buNone/>
              <a:defRPr sz="731"/>
            </a:lvl4pPr>
            <a:lvl5pPr marL="1486266" indent="0">
              <a:buNone/>
              <a:defRPr sz="731"/>
            </a:lvl5pPr>
            <a:lvl6pPr marL="1857832" indent="0">
              <a:buNone/>
              <a:defRPr sz="731"/>
            </a:lvl6pPr>
            <a:lvl7pPr marL="2229399" indent="0">
              <a:buNone/>
              <a:defRPr sz="731"/>
            </a:lvl7pPr>
            <a:lvl8pPr marL="2600965" indent="0">
              <a:buNone/>
              <a:defRPr sz="731"/>
            </a:lvl8pPr>
            <a:lvl9pPr marL="2972532" indent="0">
              <a:buNone/>
              <a:defRPr sz="731"/>
            </a:lvl9pPr>
          </a:lstStyle>
          <a:p>
            <a:pPr lvl="0"/>
            <a:r>
              <a:rPr lang="zh-TW" altLang="en-US" noProof="0"/>
              <a:t>按一下以編輯母片文字樣式</a:t>
            </a:r>
          </a:p>
        </p:txBody>
      </p:sp>
      <p:sp>
        <p:nvSpPr>
          <p:cNvPr id="6" name="頁尾預留位置 5"/>
          <p:cNvSpPr>
            <a:spLocks noGrp="1"/>
          </p:cNvSpPr>
          <p:nvPr>
            <p:ph type="ftr" sz="quarter" idx="10"/>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108</a:t>
            </a:r>
            <a:r>
              <a:rPr lang="zh-TW" altLang="en-US"/>
              <a:t>年度連江建築執照缺失、施竣工查驗暨相關勘（查）驗及準則之合約業務執行</a:t>
            </a:r>
          </a:p>
        </p:txBody>
      </p:sp>
      <p:sp>
        <p:nvSpPr>
          <p:cNvPr id="7" name="日期預留位置 4"/>
          <p:cNvSpPr>
            <a:spLocks noGrp="1"/>
          </p:cNvSpPr>
          <p:nvPr>
            <p:ph type="dt" sz="half"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2019/7/12</a:t>
            </a:r>
            <a:endParaRPr lang="zh-TW" altLang="en-US"/>
          </a:p>
        </p:txBody>
      </p:sp>
      <p:sp>
        <p:nvSpPr>
          <p:cNvPr id="8" name="投影片編號預留位置 6"/>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fld id="{CD4722EB-513D-44ED-BA7E-8A7BA6629D78}" type="slidenum">
              <a:rPr lang="en-US" altLang="zh-TW"/>
              <a:pPr>
                <a:defRPr/>
              </a:pPr>
              <a:t>‹#›</a:t>
            </a:fld>
            <a:endParaRPr lang="zh-TW" alt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底端圖形"/>
          <p:cNvGrpSpPr>
            <a:grpSpLocks/>
          </p:cNvGrpSpPr>
          <p:nvPr/>
        </p:nvGrpSpPr>
        <p:grpSpPr bwMode="auto">
          <a:xfrm>
            <a:off x="0" y="6308725"/>
            <a:ext cx="9907588" cy="549275"/>
            <a:chOff x="0" y="6309360"/>
            <a:chExt cx="12190231" cy="548640"/>
          </a:xfrm>
        </p:grpSpPr>
        <p:sp>
          <p:nvSpPr>
            <p:cNvPr id="7" name="矩形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8" name="矩形 7"/>
            <p:cNvSpPr/>
            <p:nvPr/>
          </p:nvSpPr>
          <p:spPr>
            <a:xfrm>
              <a:off x="1954" y="6309360"/>
              <a:ext cx="12188277" cy="967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9" name="矩形 8"/>
            <p:cNvSpPr/>
            <p:nvPr/>
          </p:nvSpPr>
          <p:spPr>
            <a:xfrm>
              <a:off x="1954" y="6379129"/>
              <a:ext cx="12188277" cy="26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grpSp>
      <p:grpSp>
        <p:nvGrpSpPr>
          <p:cNvPr id="1027" name="頂端圖形"/>
          <p:cNvGrpSpPr>
            <a:grpSpLocks/>
          </p:cNvGrpSpPr>
          <p:nvPr/>
        </p:nvGrpSpPr>
        <p:grpSpPr bwMode="auto">
          <a:xfrm>
            <a:off x="1588" y="0"/>
            <a:ext cx="9906000" cy="320675"/>
            <a:chOff x="1279" y="0"/>
            <a:chExt cx="12188952" cy="320040"/>
          </a:xfrm>
        </p:grpSpPr>
        <p:sp>
          <p:nvSpPr>
            <p:cNvPr id="11" name="矩形 10"/>
            <p:cNvSpPr/>
            <p:nvPr/>
          </p:nvSpPr>
          <p:spPr>
            <a:xfrm>
              <a:off x="1279" y="0"/>
              <a:ext cx="12188952" cy="1695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12" name="矩形 11"/>
            <p:cNvSpPr/>
            <p:nvPr/>
          </p:nvSpPr>
          <p:spPr>
            <a:xfrm>
              <a:off x="1279" y="169527"/>
              <a:ext cx="12188952" cy="150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sp>
          <p:nvSpPr>
            <p:cNvPr id="13" name="矩形 12"/>
            <p:cNvSpPr/>
            <p:nvPr/>
          </p:nvSpPr>
          <p:spPr>
            <a:xfrm>
              <a:off x="1279" y="231316"/>
              <a:ext cx="12188952" cy="26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463">
                <a:latin typeface="Microsoft JhengHei UI" panose="020B0604030504040204" pitchFamily="34" charset="-120"/>
                <a:ea typeface="Microsoft JhengHei UI" panose="020B0604030504040204" pitchFamily="34" charset="-120"/>
              </a:endParaRPr>
            </a:p>
          </p:txBody>
        </p:sp>
      </p:grpSp>
      <p:sp>
        <p:nvSpPr>
          <p:cNvPr id="1028" name="標題預留位置 1"/>
          <p:cNvSpPr>
            <a:spLocks noGrp="1"/>
          </p:cNvSpPr>
          <p:nvPr>
            <p:ph type="title"/>
          </p:nvPr>
        </p:nvSpPr>
        <p:spPr bwMode="auto">
          <a:xfrm>
            <a:off x="1238250" y="609600"/>
            <a:ext cx="7431088"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9" name="文字預留位置 2"/>
          <p:cNvSpPr>
            <a:spLocks noGrp="1"/>
          </p:cNvSpPr>
          <p:nvPr>
            <p:ph type="body" idx="1"/>
          </p:nvPr>
        </p:nvSpPr>
        <p:spPr bwMode="auto">
          <a:xfrm>
            <a:off x="1238250" y="1905000"/>
            <a:ext cx="7431088" cy="3697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預留位置 4"/>
          <p:cNvSpPr>
            <a:spLocks noGrp="1"/>
          </p:cNvSpPr>
          <p:nvPr>
            <p:ph type="ftr" sz="quarter" idx="3"/>
          </p:nvPr>
        </p:nvSpPr>
        <p:spPr bwMode="auto">
          <a:xfrm>
            <a:off x="1225550" y="6516688"/>
            <a:ext cx="4926013" cy="228600"/>
          </a:xfrm>
          <a:prstGeom prst="rect">
            <a:avLst/>
          </a:prstGeom>
        </p:spPr>
        <p:txBody>
          <a:bodyPr vert="horz" lIns="91440" tIns="45720" rIns="91440" bIns="45720" rtlCol="0" anchor="ctr"/>
          <a:lstStyle>
            <a:lvl1pPr algn="l" fontAlgn="auto">
              <a:spcBef>
                <a:spcPts val="0"/>
              </a:spcBef>
              <a:spcAft>
                <a:spcPts val="0"/>
              </a:spcAft>
              <a:defRPr kumimoji="0" sz="894" cap="all" baseline="0">
                <a:solidFill>
                  <a:schemeClr val="bg1"/>
                </a:solidFill>
                <a:latin typeface="Microsoft JhengHei UI" panose="020B0604030504040204" pitchFamily="34" charset="-120"/>
                <a:ea typeface="Microsoft JhengHei UI" panose="020B0604030504040204" pitchFamily="34" charset="-120"/>
              </a:defRPr>
            </a:lvl1pPr>
          </a:lstStyle>
          <a:p>
            <a:pPr>
              <a:defRPr/>
            </a:pPr>
            <a:r>
              <a:rPr lang="en-US" altLang="zh-TW"/>
              <a:t>108</a:t>
            </a:r>
            <a:r>
              <a:rPr lang="zh-TW" altLang="en-US"/>
              <a:t>年度連江建築執照缺失、施竣工查驗暨相關勘（查）驗及準則之合約業務執行</a:t>
            </a:r>
          </a:p>
        </p:txBody>
      </p:sp>
      <p:sp>
        <p:nvSpPr>
          <p:cNvPr id="4" name="日期預留位置 3"/>
          <p:cNvSpPr>
            <a:spLocks noGrp="1"/>
          </p:cNvSpPr>
          <p:nvPr>
            <p:ph type="dt" sz="half" idx="2"/>
          </p:nvPr>
        </p:nvSpPr>
        <p:spPr bwMode="auto">
          <a:xfrm>
            <a:off x="6497638" y="6516688"/>
            <a:ext cx="1077912" cy="228600"/>
          </a:xfrm>
          <a:prstGeom prst="rect">
            <a:avLst/>
          </a:prstGeom>
        </p:spPr>
        <p:txBody>
          <a:bodyPr vert="horz" lIns="91440" tIns="45720" rIns="91440" bIns="45720" rtlCol="0" anchor="ctr"/>
          <a:lstStyle>
            <a:lvl1pPr algn="r" fontAlgn="auto">
              <a:spcBef>
                <a:spcPts val="0"/>
              </a:spcBef>
              <a:spcAft>
                <a:spcPts val="0"/>
              </a:spcAft>
              <a:defRPr kumimoji="0" sz="894">
                <a:solidFill>
                  <a:schemeClr val="bg1"/>
                </a:solidFill>
                <a:latin typeface="Microsoft JhengHei UI" panose="020B0604030504040204" pitchFamily="34" charset="-120"/>
                <a:ea typeface="Microsoft JhengHei UI" panose="020B0604030504040204" pitchFamily="34" charset="-120"/>
              </a:defRPr>
            </a:lvl1pPr>
          </a:lstStyle>
          <a:p>
            <a:pPr>
              <a:defRPr/>
            </a:pPr>
            <a:r>
              <a:rPr lang="en-US" altLang="zh-TW"/>
              <a:t>2019/7/12</a:t>
            </a:r>
            <a:endParaRPr lang="zh-TW" altLang="en-US"/>
          </a:p>
        </p:txBody>
      </p:sp>
      <p:sp>
        <p:nvSpPr>
          <p:cNvPr id="6" name="投影片編號預留位置 5"/>
          <p:cNvSpPr>
            <a:spLocks noGrp="1"/>
          </p:cNvSpPr>
          <p:nvPr>
            <p:ph type="sldNum" sz="quarter" idx="4"/>
          </p:nvPr>
        </p:nvSpPr>
        <p:spPr bwMode="auto">
          <a:xfrm>
            <a:off x="8621713" y="6470650"/>
            <a:ext cx="903287" cy="315913"/>
          </a:xfrm>
          <a:prstGeom prst="rect">
            <a:avLst/>
          </a:prstGeom>
        </p:spPr>
        <p:txBody>
          <a:bodyPr vert="horz" lIns="91440" tIns="45720" rIns="91440" bIns="45720" rtlCol="0" anchor="ctr"/>
          <a:lstStyle>
            <a:lvl1pPr algn="r" fontAlgn="auto">
              <a:spcBef>
                <a:spcPts val="0"/>
              </a:spcBef>
              <a:spcAft>
                <a:spcPts val="0"/>
              </a:spcAft>
              <a:defRPr kumimoji="0" sz="1400">
                <a:solidFill>
                  <a:schemeClr val="bg1"/>
                </a:solidFill>
                <a:latin typeface="Microsoft JhengHei UI" panose="020B0604030504040204" pitchFamily="34" charset="-120"/>
                <a:ea typeface="Microsoft JhengHei UI" panose="020B0604030504040204" pitchFamily="34" charset="-120"/>
              </a:defRPr>
            </a:lvl1pPr>
          </a:lstStyle>
          <a:p>
            <a:pPr>
              <a:defRPr/>
            </a:pPr>
            <a:fld id="{ECBFF9C4-53B9-42A3-9E3D-D92F084487BB}" type="slidenum">
              <a:rPr lang="en-US" altLang="zh-TW"/>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4005" r:id="rId1"/>
    <p:sldLayoutId id="2147483998" r:id="rId2"/>
    <p:sldLayoutId id="2147484006" r:id="rId3"/>
    <p:sldLayoutId id="2147483999" r:id="rId4"/>
    <p:sldLayoutId id="2147484000" r:id="rId5"/>
    <p:sldLayoutId id="2147484001" r:id="rId6"/>
    <p:sldLayoutId id="2147484007" r:id="rId7"/>
    <p:sldLayoutId id="2147484008" r:id="rId8"/>
    <p:sldLayoutId id="2147484009" r:id="rId9"/>
    <p:sldLayoutId id="2147484002" r:id="rId10"/>
    <p:sldLayoutId id="2147484003" r:id="rId11"/>
    <p:sldLayoutId id="2147484004" r:id="rId12"/>
  </p:sldLayoutIdLst>
  <p:transition spd="med">
    <p:fade/>
  </p:transition>
  <p:hf hdr="0" ftr="0" dt="0"/>
  <p:txStyles>
    <p:titleStyle>
      <a:lvl1pPr algn="l" defTabSz="742950" rtl="0" eaLnBrk="0" fontAlgn="base" hangingPunct="0">
        <a:lnSpc>
          <a:spcPct val="90000"/>
        </a:lnSpc>
        <a:spcBef>
          <a:spcPct val="0"/>
        </a:spcBef>
        <a:spcAft>
          <a:spcPct val="0"/>
        </a:spcAft>
        <a:defRPr sz="2600" kern="1200">
          <a:solidFill>
            <a:srgbClr val="355D7E"/>
          </a:solidFill>
          <a:latin typeface="標楷體" panose="03000509000000000000" pitchFamily="65" charset="-120"/>
          <a:ea typeface="標楷體" panose="03000509000000000000" pitchFamily="65" charset="-120"/>
          <a:cs typeface="+mj-cs"/>
        </a:defRPr>
      </a:lvl1pPr>
      <a:lvl2pPr algn="l" defTabSz="742950" rtl="0" eaLnBrk="0" fontAlgn="base" hangingPunct="0">
        <a:lnSpc>
          <a:spcPct val="90000"/>
        </a:lnSpc>
        <a:spcBef>
          <a:spcPct val="0"/>
        </a:spcBef>
        <a:spcAft>
          <a:spcPct val="0"/>
        </a:spcAft>
        <a:defRPr sz="2600">
          <a:solidFill>
            <a:srgbClr val="355D7E"/>
          </a:solidFill>
          <a:latin typeface="標楷體" pitchFamily="65" charset="-120"/>
          <a:ea typeface="標楷體" pitchFamily="65" charset="-120"/>
        </a:defRPr>
      </a:lvl2pPr>
      <a:lvl3pPr algn="l" defTabSz="742950" rtl="0" eaLnBrk="0" fontAlgn="base" hangingPunct="0">
        <a:lnSpc>
          <a:spcPct val="90000"/>
        </a:lnSpc>
        <a:spcBef>
          <a:spcPct val="0"/>
        </a:spcBef>
        <a:spcAft>
          <a:spcPct val="0"/>
        </a:spcAft>
        <a:defRPr sz="2600">
          <a:solidFill>
            <a:srgbClr val="355D7E"/>
          </a:solidFill>
          <a:latin typeface="標楷體" pitchFamily="65" charset="-120"/>
          <a:ea typeface="標楷體" pitchFamily="65" charset="-120"/>
        </a:defRPr>
      </a:lvl3pPr>
      <a:lvl4pPr algn="l" defTabSz="742950" rtl="0" eaLnBrk="0" fontAlgn="base" hangingPunct="0">
        <a:lnSpc>
          <a:spcPct val="90000"/>
        </a:lnSpc>
        <a:spcBef>
          <a:spcPct val="0"/>
        </a:spcBef>
        <a:spcAft>
          <a:spcPct val="0"/>
        </a:spcAft>
        <a:defRPr sz="2600">
          <a:solidFill>
            <a:srgbClr val="355D7E"/>
          </a:solidFill>
          <a:latin typeface="標楷體" pitchFamily="65" charset="-120"/>
          <a:ea typeface="標楷體" pitchFamily="65" charset="-120"/>
        </a:defRPr>
      </a:lvl4pPr>
      <a:lvl5pPr algn="l" defTabSz="742950" rtl="0" eaLnBrk="0" fontAlgn="base" hangingPunct="0">
        <a:lnSpc>
          <a:spcPct val="90000"/>
        </a:lnSpc>
        <a:spcBef>
          <a:spcPct val="0"/>
        </a:spcBef>
        <a:spcAft>
          <a:spcPct val="0"/>
        </a:spcAft>
        <a:defRPr sz="2600">
          <a:solidFill>
            <a:srgbClr val="355D7E"/>
          </a:solidFill>
          <a:latin typeface="標楷體" pitchFamily="65" charset="-120"/>
          <a:ea typeface="標楷體" pitchFamily="65" charset="-120"/>
        </a:defRPr>
      </a:lvl5pPr>
      <a:lvl6pPr marL="457200" algn="l" defTabSz="742950" rtl="0" fontAlgn="base">
        <a:lnSpc>
          <a:spcPct val="90000"/>
        </a:lnSpc>
        <a:spcBef>
          <a:spcPct val="0"/>
        </a:spcBef>
        <a:spcAft>
          <a:spcPct val="0"/>
        </a:spcAft>
        <a:defRPr sz="2600">
          <a:solidFill>
            <a:srgbClr val="355D7E"/>
          </a:solidFill>
          <a:latin typeface="標楷體" pitchFamily="65" charset="-120"/>
          <a:ea typeface="標楷體" pitchFamily="65" charset="-120"/>
        </a:defRPr>
      </a:lvl6pPr>
      <a:lvl7pPr marL="914400" algn="l" defTabSz="742950" rtl="0" fontAlgn="base">
        <a:lnSpc>
          <a:spcPct val="90000"/>
        </a:lnSpc>
        <a:spcBef>
          <a:spcPct val="0"/>
        </a:spcBef>
        <a:spcAft>
          <a:spcPct val="0"/>
        </a:spcAft>
        <a:defRPr sz="2600">
          <a:solidFill>
            <a:srgbClr val="355D7E"/>
          </a:solidFill>
          <a:latin typeface="標楷體" pitchFamily="65" charset="-120"/>
          <a:ea typeface="標楷體" pitchFamily="65" charset="-120"/>
        </a:defRPr>
      </a:lvl7pPr>
      <a:lvl8pPr marL="1371600" algn="l" defTabSz="742950" rtl="0" fontAlgn="base">
        <a:lnSpc>
          <a:spcPct val="90000"/>
        </a:lnSpc>
        <a:spcBef>
          <a:spcPct val="0"/>
        </a:spcBef>
        <a:spcAft>
          <a:spcPct val="0"/>
        </a:spcAft>
        <a:defRPr sz="2600">
          <a:solidFill>
            <a:srgbClr val="355D7E"/>
          </a:solidFill>
          <a:latin typeface="標楷體" pitchFamily="65" charset="-120"/>
          <a:ea typeface="標楷體" pitchFamily="65" charset="-120"/>
        </a:defRPr>
      </a:lvl8pPr>
      <a:lvl9pPr marL="1828800" algn="l" defTabSz="742950" rtl="0" fontAlgn="base">
        <a:lnSpc>
          <a:spcPct val="90000"/>
        </a:lnSpc>
        <a:spcBef>
          <a:spcPct val="0"/>
        </a:spcBef>
        <a:spcAft>
          <a:spcPct val="0"/>
        </a:spcAft>
        <a:defRPr sz="2600">
          <a:solidFill>
            <a:srgbClr val="355D7E"/>
          </a:solidFill>
          <a:latin typeface="標楷體" pitchFamily="65" charset="-120"/>
          <a:ea typeface="標楷體" pitchFamily="65" charset="-120"/>
        </a:defRPr>
      </a:lvl9pPr>
    </p:titleStyle>
    <p:bodyStyle>
      <a:lvl1pPr marL="222250" indent="-222250" algn="l" defTabSz="742950" rtl="0" eaLnBrk="0" fontAlgn="base" hangingPunct="0">
        <a:lnSpc>
          <a:spcPct val="90000"/>
        </a:lnSpc>
        <a:spcBef>
          <a:spcPts val="1463"/>
        </a:spcBef>
        <a:spcAft>
          <a:spcPct val="0"/>
        </a:spcAft>
        <a:buClr>
          <a:schemeClr val="tx1"/>
        </a:buClr>
        <a:buSzPct val="80000"/>
        <a:buFont typeface="Wingdings" pitchFamily="2" charset="2"/>
        <a:buChar char="§"/>
        <a:defRPr sz="1900" kern="1200">
          <a:solidFill>
            <a:schemeClr val="tx1"/>
          </a:solidFill>
          <a:latin typeface="標楷體" panose="03000509000000000000" pitchFamily="65" charset="-120"/>
          <a:ea typeface="標楷體" panose="03000509000000000000" pitchFamily="65" charset="-120"/>
          <a:cs typeface="+mn-cs"/>
        </a:defRPr>
      </a:lvl1pPr>
      <a:lvl2pPr marL="444500" indent="-185738" algn="l" defTabSz="742950" rtl="0" eaLnBrk="0" fontAlgn="base" hangingPunct="0">
        <a:lnSpc>
          <a:spcPct val="90000"/>
        </a:lnSpc>
        <a:spcBef>
          <a:spcPts val="813"/>
        </a:spcBef>
        <a:spcAft>
          <a:spcPct val="0"/>
        </a:spcAft>
        <a:buClr>
          <a:schemeClr val="tx1"/>
        </a:buClr>
        <a:buSzPct val="100000"/>
        <a:buFont typeface="Arial" charset="0"/>
        <a:buChar char="–"/>
        <a:defRPr sz="1600" kern="1200">
          <a:solidFill>
            <a:schemeClr val="tx1"/>
          </a:solidFill>
          <a:latin typeface="標楷體" panose="03000509000000000000" pitchFamily="65" charset="-120"/>
          <a:ea typeface="標楷體" panose="03000509000000000000" pitchFamily="65" charset="-120"/>
          <a:cs typeface="+mn-cs"/>
        </a:defRPr>
      </a:lvl2pPr>
      <a:lvl3pPr marL="668338" indent="-185738" algn="l" defTabSz="742950" rtl="0" eaLnBrk="0" fontAlgn="base" hangingPunct="0">
        <a:lnSpc>
          <a:spcPct val="90000"/>
        </a:lnSpc>
        <a:spcBef>
          <a:spcPts val="650"/>
        </a:spcBef>
        <a:spcAft>
          <a:spcPct val="0"/>
        </a:spcAft>
        <a:buClr>
          <a:schemeClr val="tx1"/>
        </a:buClr>
        <a:buSzPct val="80000"/>
        <a:buFont typeface="Wingdings" pitchFamily="2" charset="2"/>
        <a:buChar char="§"/>
        <a:defRPr sz="1400" kern="1200">
          <a:solidFill>
            <a:schemeClr val="tx1"/>
          </a:solidFill>
          <a:latin typeface="標楷體" panose="03000509000000000000" pitchFamily="65" charset="-120"/>
          <a:ea typeface="標楷體" panose="03000509000000000000" pitchFamily="65" charset="-120"/>
          <a:cs typeface="+mn-cs"/>
        </a:defRPr>
      </a:lvl3pPr>
      <a:lvl4pPr marL="890588" indent="-185738" algn="l" defTabSz="742950" rtl="0" eaLnBrk="0" fontAlgn="base" hangingPunct="0">
        <a:lnSpc>
          <a:spcPct val="90000"/>
        </a:lnSpc>
        <a:spcBef>
          <a:spcPts val="650"/>
        </a:spcBef>
        <a:spcAft>
          <a:spcPct val="0"/>
        </a:spcAft>
        <a:buClr>
          <a:schemeClr val="tx1"/>
        </a:buClr>
        <a:buSzPct val="100000"/>
        <a:buFont typeface="Arial" charset="0"/>
        <a:buChar char="–"/>
        <a:defRPr sz="1300" kern="1200">
          <a:solidFill>
            <a:schemeClr val="tx1"/>
          </a:solidFill>
          <a:latin typeface="標楷體" panose="03000509000000000000" pitchFamily="65" charset="-120"/>
          <a:ea typeface="標楷體" panose="03000509000000000000" pitchFamily="65" charset="-120"/>
          <a:cs typeface="+mn-cs"/>
        </a:defRPr>
      </a:lvl4pPr>
      <a:lvl5pPr marL="1076325" indent="-185738" algn="l" defTabSz="742950" rtl="0" eaLnBrk="0" fontAlgn="base" hangingPunct="0">
        <a:lnSpc>
          <a:spcPct val="90000"/>
        </a:lnSpc>
        <a:spcBef>
          <a:spcPts val="650"/>
        </a:spcBef>
        <a:spcAft>
          <a:spcPct val="0"/>
        </a:spcAft>
        <a:buClr>
          <a:schemeClr val="tx1"/>
        </a:buClr>
        <a:buSzPct val="80000"/>
        <a:buFont typeface="Wingdings" pitchFamily="2" charset="2"/>
        <a:buChar char="§"/>
        <a:defRPr sz="1300" kern="1200">
          <a:solidFill>
            <a:schemeClr val="tx1"/>
          </a:solidFill>
          <a:latin typeface="標楷體" panose="03000509000000000000" pitchFamily="65" charset="-120"/>
          <a:ea typeface="標楷體" panose="03000509000000000000" pitchFamily="65" charset="-120"/>
          <a:cs typeface="+mn-cs"/>
        </a:defRPr>
      </a:lvl5pPr>
      <a:lvl6pPr marL="1263326" indent="-185783" algn="l" defTabSz="743133" rtl="0" eaLnBrk="1" latinLnBrk="0" hangingPunct="1">
        <a:lnSpc>
          <a:spcPct val="90000"/>
        </a:lnSpc>
        <a:spcBef>
          <a:spcPts val="650"/>
        </a:spcBef>
        <a:buClr>
          <a:schemeClr val="tx1"/>
        </a:buClr>
        <a:buSzPct val="100000"/>
        <a:buFont typeface="Arial" pitchFamily="34" charset="0"/>
        <a:buChar char="–"/>
        <a:defRPr sz="1300" kern="1200">
          <a:solidFill>
            <a:schemeClr val="tx1"/>
          </a:solidFill>
          <a:latin typeface="+mn-lt"/>
          <a:ea typeface="+mn-ea"/>
          <a:cs typeface="+mn-cs"/>
        </a:defRPr>
      </a:lvl6pPr>
      <a:lvl7pPr marL="1449109" indent="-185783" algn="l" defTabSz="743133" rtl="0" eaLnBrk="1" latinLnBrk="0" hangingPunct="1">
        <a:lnSpc>
          <a:spcPct val="90000"/>
        </a:lnSpc>
        <a:spcBef>
          <a:spcPts val="650"/>
        </a:spcBef>
        <a:buClr>
          <a:schemeClr val="tx1"/>
        </a:buClr>
        <a:buSzPct val="80000"/>
        <a:buFont typeface="Wingdings" pitchFamily="2" charset="2"/>
        <a:buChar char="§"/>
        <a:defRPr sz="1300" kern="1200">
          <a:solidFill>
            <a:schemeClr val="tx1"/>
          </a:solidFill>
          <a:latin typeface="+mn-lt"/>
          <a:ea typeface="+mn-ea"/>
          <a:cs typeface="+mn-cs"/>
        </a:defRPr>
      </a:lvl7pPr>
      <a:lvl8pPr marL="1634892" indent="-185783" algn="l" defTabSz="743133" rtl="0" eaLnBrk="1" latinLnBrk="0" hangingPunct="1">
        <a:lnSpc>
          <a:spcPct val="90000"/>
        </a:lnSpc>
        <a:spcBef>
          <a:spcPts val="650"/>
        </a:spcBef>
        <a:buClr>
          <a:schemeClr val="tx1"/>
        </a:buClr>
        <a:buSzPct val="100000"/>
        <a:buFont typeface="Arial" pitchFamily="34" charset="0"/>
        <a:buChar char="–"/>
        <a:defRPr sz="1300" kern="1200">
          <a:solidFill>
            <a:schemeClr val="tx1"/>
          </a:solidFill>
          <a:latin typeface="+mn-lt"/>
          <a:ea typeface="+mn-ea"/>
          <a:cs typeface="+mn-cs"/>
        </a:defRPr>
      </a:lvl8pPr>
      <a:lvl9pPr marL="1820676" indent="-185783" algn="l" defTabSz="743133" rtl="0" eaLnBrk="1" latinLnBrk="0" hangingPunct="1">
        <a:lnSpc>
          <a:spcPct val="90000"/>
        </a:lnSpc>
        <a:spcBef>
          <a:spcPts val="650"/>
        </a:spcBef>
        <a:buClr>
          <a:schemeClr val="tx1"/>
        </a:buClr>
        <a:buSzPct val="80000"/>
        <a:buFont typeface="Wingdings" pitchFamily="2" charset="2"/>
        <a:buChar char="§"/>
        <a:defRPr sz="1300" kern="1200">
          <a:solidFill>
            <a:schemeClr val="tx1"/>
          </a:solidFill>
          <a:latin typeface="+mn-lt"/>
          <a:ea typeface="+mn-ea"/>
          <a:cs typeface="+mn-cs"/>
        </a:defRPr>
      </a:lvl9pPr>
    </p:bodyStyle>
    <p:otherStyle>
      <a:defPPr>
        <a:defRPr/>
      </a:defPPr>
      <a:lvl1pPr marL="0" algn="l" defTabSz="743133" rtl="0" eaLnBrk="1" latinLnBrk="0" hangingPunct="1">
        <a:defRPr sz="1463" kern="1200">
          <a:solidFill>
            <a:schemeClr val="tx1"/>
          </a:solidFill>
          <a:latin typeface="+mn-lt"/>
          <a:ea typeface="+mn-ea"/>
          <a:cs typeface="+mn-cs"/>
        </a:defRPr>
      </a:lvl1pPr>
      <a:lvl2pPr marL="371566" algn="l" defTabSz="743133" rtl="0" eaLnBrk="1" latinLnBrk="0" hangingPunct="1">
        <a:defRPr sz="1463" kern="1200">
          <a:solidFill>
            <a:schemeClr val="tx1"/>
          </a:solidFill>
          <a:latin typeface="+mn-lt"/>
          <a:ea typeface="+mn-ea"/>
          <a:cs typeface="+mn-cs"/>
        </a:defRPr>
      </a:lvl2pPr>
      <a:lvl3pPr marL="743133" algn="l" defTabSz="743133" rtl="0" eaLnBrk="1" latinLnBrk="0" hangingPunct="1">
        <a:defRPr sz="1463" kern="1200">
          <a:solidFill>
            <a:schemeClr val="tx1"/>
          </a:solidFill>
          <a:latin typeface="+mn-lt"/>
          <a:ea typeface="+mn-ea"/>
          <a:cs typeface="+mn-cs"/>
        </a:defRPr>
      </a:lvl3pPr>
      <a:lvl4pPr marL="1114699" algn="l" defTabSz="743133" rtl="0" eaLnBrk="1" latinLnBrk="0" hangingPunct="1">
        <a:defRPr sz="1463" kern="1200">
          <a:solidFill>
            <a:schemeClr val="tx1"/>
          </a:solidFill>
          <a:latin typeface="+mn-lt"/>
          <a:ea typeface="+mn-ea"/>
          <a:cs typeface="+mn-cs"/>
        </a:defRPr>
      </a:lvl4pPr>
      <a:lvl5pPr marL="1486266" algn="l" defTabSz="743133" rtl="0" eaLnBrk="1" latinLnBrk="0" hangingPunct="1">
        <a:defRPr sz="1463" kern="1200">
          <a:solidFill>
            <a:schemeClr val="tx1"/>
          </a:solidFill>
          <a:latin typeface="+mn-lt"/>
          <a:ea typeface="+mn-ea"/>
          <a:cs typeface="+mn-cs"/>
        </a:defRPr>
      </a:lvl5pPr>
      <a:lvl6pPr marL="1857832" algn="l" defTabSz="743133" rtl="0" eaLnBrk="1" latinLnBrk="0" hangingPunct="1">
        <a:defRPr sz="1463" kern="1200">
          <a:solidFill>
            <a:schemeClr val="tx1"/>
          </a:solidFill>
          <a:latin typeface="+mn-lt"/>
          <a:ea typeface="+mn-ea"/>
          <a:cs typeface="+mn-cs"/>
        </a:defRPr>
      </a:lvl6pPr>
      <a:lvl7pPr marL="2229399" algn="l" defTabSz="743133" rtl="0" eaLnBrk="1" latinLnBrk="0" hangingPunct="1">
        <a:defRPr sz="1463" kern="1200">
          <a:solidFill>
            <a:schemeClr val="tx1"/>
          </a:solidFill>
          <a:latin typeface="+mn-lt"/>
          <a:ea typeface="+mn-ea"/>
          <a:cs typeface="+mn-cs"/>
        </a:defRPr>
      </a:lvl7pPr>
      <a:lvl8pPr marL="2600965" algn="l" defTabSz="743133" rtl="0" eaLnBrk="1" latinLnBrk="0" hangingPunct="1">
        <a:defRPr sz="1463" kern="1200">
          <a:solidFill>
            <a:schemeClr val="tx1"/>
          </a:solidFill>
          <a:latin typeface="+mn-lt"/>
          <a:ea typeface="+mn-ea"/>
          <a:cs typeface="+mn-cs"/>
        </a:defRPr>
      </a:lvl8pPr>
      <a:lvl9pPr marL="2972532" algn="l" defTabSz="743133"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23910" y="1643050"/>
            <a:ext cx="8486775" cy="2166938"/>
          </a:xfrm>
        </p:spPr>
        <p:txBody>
          <a:bodyPr rtlCol="0">
            <a:normAutofit/>
          </a:bodyPr>
          <a:lstStyle/>
          <a:p>
            <a:pPr algn="ctr" eaLnBrk="1" hangingPunct="1">
              <a:lnSpc>
                <a:spcPct val="100000"/>
              </a:lnSpc>
              <a:defRPr/>
            </a:pPr>
            <a:r>
              <a:rPr lang="en-US" altLang="zh-TW" sz="3600" b="1" dirty="0">
                <a:effectLst/>
                <a:latin typeface="Times New Roman" panose="02020603050405020304" pitchFamily="18" charset="0"/>
                <a:ea typeface="標楷體" panose="03000509000000000000" pitchFamily="65" charset="-120"/>
                <a:cs typeface="DFKaiShu-SB-Estd-BF"/>
              </a:rPr>
              <a:t>110</a:t>
            </a:r>
            <a:r>
              <a:rPr lang="zh-TW" altLang="zh-TW" sz="3600" b="1" dirty="0">
                <a:effectLst/>
                <a:latin typeface="Times New Roman" panose="02020603050405020304" pitchFamily="18" charset="0"/>
                <a:ea typeface="標楷體" panose="03000509000000000000" pitchFamily="65" charset="-120"/>
                <a:cs typeface="DFKaiShu-SB-Estd-BF"/>
              </a:rPr>
              <a:t>年度連江縣政府</a:t>
            </a:r>
            <a:br>
              <a:rPr lang="en-US" altLang="zh-TW" sz="3600" b="1" dirty="0">
                <a:effectLst/>
                <a:latin typeface="Times New Roman" panose="02020603050405020304" pitchFamily="18" charset="0"/>
                <a:ea typeface="標楷體" panose="03000509000000000000" pitchFamily="65" charset="-120"/>
                <a:cs typeface="DFKaiShu-SB-Estd-BF"/>
              </a:rPr>
            </a:br>
            <a:r>
              <a:rPr lang="zh-TW" altLang="zh-TW" sz="3600" b="1" dirty="0">
                <a:effectLst/>
                <a:latin typeface="Times New Roman" panose="02020603050405020304" pitchFamily="18" charset="0"/>
                <a:ea typeface="標楷體" panose="03000509000000000000" pitchFamily="65" charset="-120"/>
                <a:cs typeface="DFKaiShu-SB-Estd-BF"/>
              </a:rPr>
              <a:t>工程勘驗</a:t>
            </a:r>
            <a:r>
              <a:rPr lang="zh-TW" altLang="zh-TW" sz="3600" b="1" dirty="0">
                <a:effectLst/>
                <a:ea typeface="新細明體" panose="02020500000000000000" pitchFamily="18" charset="-120"/>
                <a:cs typeface="DFKaiShu-SB-Estd-BF"/>
              </a:rPr>
              <a:t>、</a:t>
            </a:r>
            <a:r>
              <a:rPr lang="zh-TW" altLang="zh-TW" sz="3600" b="1" dirty="0">
                <a:effectLst/>
                <a:latin typeface="Times New Roman" panose="02020603050405020304" pitchFamily="18" charset="0"/>
                <a:ea typeface="標楷體" panose="03000509000000000000" pitchFamily="65" charset="-120"/>
                <a:cs typeface="DFKaiShu-SB-Estd-BF"/>
              </a:rPr>
              <a:t>竣工查驗及施工管理教育訓練</a:t>
            </a:r>
            <a:endParaRPr lang="zh-TW" altLang="en-US" sz="3600" dirty="0">
              <a:solidFill>
                <a:srgbClr val="FFFF00"/>
              </a:solidFill>
              <a:effectLst>
                <a:outerShdw blurRad="38100" dist="38100" dir="2700000" algn="tl">
                  <a:srgbClr val="C0C0C0"/>
                </a:outerShdw>
              </a:effectLst>
              <a:latin typeface="文鼎新藝體" pitchFamily="81" charset="-120"/>
              <a:ea typeface="文鼎新藝體" pitchFamily="81" charset="-120"/>
            </a:endParaRPr>
          </a:p>
        </p:txBody>
      </p:sp>
      <p:sp>
        <p:nvSpPr>
          <p:cNvPr id="7171" name="內容版面配置區 2"/>
          <p:cNvSpPr>
            <a:spLocks noGrp="1"/>
          </p:cNvSpPr>
          <p:nvPr>
            <p:ph type="subTitle" idx="1"/>
          </p:nvPr>
        </p:nvSpPr>
        <p:spPr>
          <a:xfrm>
            <a:off x="4738686" y="5000636"/>
            <a:ext cx="4857784" cy="920767"/>
          </a:xfrm>
        </p:spPr>
        <p:txBody>
          <a:bodyPr/>
          <a:lstStyle/>
          <a:p>
            <a:pPr eaLnBrk="1" hangingPunct="1">
              <a:lnSpc>
                <a:spcPts val="3000"/>
              </a:lnSpc>
              <a:spcBef>
                <a:spcPct val="0"/>
              </a:spcBef>
            </a:pPr>
            <a:r>
              <a:rPr lang="zh-TW" altLang="en-US" dirty="0">
                <a:latin typeface="標楷體" pitchFamily="65" charset="-120"/>
                <a:ea typeface="標楷體" pitchFamily="65" charset="-120"/>
              </a:rPr>
              <a:t>主辦單位</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連江縣政府工務處都計建管科</a:t>
            </a:r>
            <a:endParaRPr lang="en-US" altLang="zh-TW" dirty="0">
              <a:latin typeface="標楷體" pitchFamily="65" charset="-120"/>
              <a:ea typeface="標楷體" pitchFamily="65" charset="-120"/>
            </a:endParaRPr>
          </a:p>
          <a:p>
            <a:pPr eaLnBrk="1" hangingPunct="1">
              <a:lnSpc>
                <a:spcPts val="3000"/>
              </a:lnSpc>
              <a:spcBef>
                <a:spcPct val="0"/>
              </a:spcBef>
            </a:pPr>
            <a:r>
              <a:rPr lang="zh-TW" altLang="en-US" dirty="0">
                <a:latin typeface="標楷體" pitchFamily="65" charset="-120"/>
                <a:ea typeface="標楷體" pitchFamily="65" charset="-120"/>
              </a:rPr>
              <a:t>主 講 人</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福建金門馬祖地區建築師公會</a:t>
            </a:r>
            <a:endParaRPr lang="en-US" altLang="zh-TW" dirty="0">
              <a:latin typeface="標楷體" pitchFamily="65" charset="-120"/>
              <a:ea typeface="標楷體" pitchFamily="65" charset="-12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809596" y="611188"/>
            <a:ext cx="4143404" cy="397032"/>
          </a:xfrm>
        </p:spPr>
        <p:txBody>
          <a:bodyPr wrap="square" rtlCol="0">
            <a:spAutoFit/>
          </a:bodyPr>
          <a:lstStyle/>
          <a:p>
            <a:pPr defTabSz="743133" eaLnBrk="1" fontAlgn="auto" hangingPunct="1">
              <a:spcAft>
                <a:spcPts val="0"/>
              </a:spcAft>
              <a:defRPr/>
            </a:pPr>
            <a:r>
              <a:rPr lang="en-US" altLang="zh-TW" sz="2200" b="1" dirty="0">
                <a:solidFill>
                  <a:schemeClr val="tx1"/>
                </a:solidFill>
                <a:latin typeface="標楷體"/>
                <a:ea typeface="標楷體"/>
              </a:rPr>
              <a:t>(</a:t>
            </a:r>
            <a:r>
              <a:rPr lang="zh-TW" altLang="en-US" sz="2200" b="1" dirty="0">
                <a:solidFill>
                  <a:schemeClr val="tx1"/>
                </a:solidFill>
                <a:latin typeface="標楷體"/>
                <a:ea typeface="標楷體"/>
              </a:rPr>
              <a:t>三</a:t>
            </a:r>
            <a:r>
              <a:rPr lang="en-US" altLang="zh-TW" sz="2200" b="1" dirty="0">
                <a:solidFill>
                  <a:schemeClr val="tx1"/>
                </a:solidFill>
                <a:latin typeface="標楷體"/>
                <a:ea typeface="標楷體"/>
              </a:rPr>
              <a:t>)</a:t>
            </a:r>
            <a:r>
              <a:rPr lang="zh-TW" altLang="en-US" sz="2200" b="1" dirty="0">
                <a:solidFill>
                  <a:schemeClr val="tx1"/>
                </a:solidFill>
                <a:latin typeface="標楷體"/>
                <a:ea typeface="標楷體"/>
              </a:rPr>
              <a:t>公會派任查驗人員審查表單</a:t>
            </a:r>
            <a:endParaRPr lang="en-US" altLang="zh-TW" sz="2200" b="1" dirty="0">
              <a:solidFill>
                <a:schemeClr val="tx1"/>
              </a:solidFill>
              <a:latin typeface="標楷體"/>
              <a:ea typeface="標楷體"/>
            </a:endParaRPr>
          </a:p>
        </p:txBody>
      </p:sp>
      <p:sp>
        <p:nvSpPr>
          <p:cNvPr id="3" name="內容版面配置區 2"/>
          <p:cNvSpPr>
            <a:spLocks noGrp="1"/>
          </p:cNvSpPr>
          <p:nvPr>
            <p:ph sz="half" idx="1"/>
          </p:nvPr>
        </p:nvSpPr>
        <p:spPr>
          <a:xfrm>
            <a:off x="809596" y="1285860"/>
            <a:ext cx="4149754" cy="2378078"/>
          </a:xfrm>
        </p:spPr>
        <p:txBody>
          <a:bodyPr rtlCol="0">
            <a:normAutofit/>
          </a:bodyPr>
          <a:lstStyle/>
          <a:p>
            <a:pPr marL="0" indent="0" defTabSz="743133" eaLnBrk="1" fontAlgn="auto" hangingPunct="1">
              <a:lnSpc>
                <a:spcPct val="150000"/>
              </a:lnSpc>
              <a:spcBef>
                <a:spcPts val="1200"/>
              </a:spcBef>
              <a:spcAft>
                <a:spcPts val="0"/>
              </a:spcAft>
              <a:buFont typeface="Wingdings" pitchFamily="2" charset="2"/>
              <a:buNone/>
              <a:defRPr/>
            </a:pPr>
            <a:r>
              <a:rPr lang="zh-TW" altLang="en-US" sz="1800" dirty="0">
                <a:solidFill>
                  <a:srgbClr val="FF0000"/>
                </a:solidFill>
                <a:latin typeface="標楷體"/>
                <a:ea typeface="標楷體"/>
              </a:rPr>
              <a:t>連江縣政府</a:t>
            </a:r>
            <a:r>
              <a:rPr lang="zh-TW" altLang="en-US" sz="1800" dirty="0">
                <a:latin typeface="標楷體"/>
                <a:ea typeface="標楷體"/>
              </a:rPr>
              <a:t>或</a:t>
            </a:r>
            <a:r>
              <a:rPr lang="zh-TW" altLang="en-US" sz="1800" dirty="0">
                <a:solidFill>
                  <a:srgbClr val="FF0000"/>
                </a:solidFill>
                <a:latin typeface="標楷體"/>
                <a:ea typeface="標楷體"/>
              </a:rPr>
              <a:t>福建金門馬祖建築師公會</a:t>
            </a:r>
            <a:r>
              <a:rPr lang="zh-TW" altLang="en-US" sz="1800" dirty="0">
                <a:latin typeface="標楷體"/>
                <a:ea typeface="標楷體"/>
              </a:rPr>
              <a:t>現場勘驗，就</a:t>
            </a:r>
            <a:r>
              <a:rPr lang="zh-TW" altLang="en-US" sz="1800" dirty="0">
                <a:solidFill>
                  <a:srgbClr val="FF0000"/>
                </a:solidFill>
                <a:latin typeface="標楷體"/>
                <a:ea typeface="標楷體"/>
              </a:rPr>
              <a:t>建築物施工管理檢查表</a:t>
            </a:r>
            <a:r>
              <a:rPr lang="zh-TW" altLang="en-US" sz="1800" dirty="0">
                <a:latin typeface="標楷體"/>
                <a:ea typeface="標楷體"/>
              </a:rPr>
              <a:t>之</a:t>
            </a:r>
            <a:r>
              <a:rPr lang="zh-TW" altLang="en-US" sz="1800" dirty="0">
                <a:solidFill>
                  <a:srgbClr val="FF0000"/>
                </a:solidFill>
                <a:latin typeface="標楷體"/>
                <a:ea typeface="標楷體"/>
              </a:rPr>
              <a:t>項目分別</a:t>
            </a:r>
            <a:r>
              <a:rPr lang="zh-TW" altLang="en-US" sz="1800" b="1" dirty="0">
                <a:solidFill>
                  <a:srgbClr val="FF0000"/>
                </a:solidFill>
                <a:latin typeface="標楷體"/>
                <a:ea typeface="標楷體"/>
              </a:rPr>
              <a:t>確認查核</a:t>
            </a:r>
            <a:r>
              <a:rPr lang="zh-TW" altLang="en-US" sz="1800" dirty="0">
                <a:latin typeface="標楷體"/>
                <a:ea typeface="標楷體"/>
              </a:rPr>
              <a:t>並與起造人、監造人、承造人、及其專任程人員、 工地主任或工地負責人會同簽名。</a:t>
            </a:r>
            <a:endParaRPr lang="zh-TW" altLang="en-US" dirty="0"/>
          </a:p>
        </p:txBody>
      </p:sp>
      <p:pic>
        <p:nvPicPr>
          <p:cNvPr id="30724" name="Picture 2" descr="\\server\DATA\琳秋\連江縣勘驗資料\附件一-連江縣政府建築執照放樣勘驗審查項目表.jpg"/>
          <p:cNvPicPr>
            <a:picLocks noGrp="1" noChangeAspect="1" noChangeArrowheads="1"/>
          </p:cNvPicPr>
          <p:nvPr>
            <p:ph sz="half" idx="2"/>
          </p:nvPr>
        </p:nvPicPr>
        <p:blipFill>
          <a:blip r:embed="rId2"/>
          <a:srcRect t="3729" b="5244"/>
          <a:stretch>
            <a:fillRect/>
          </a:stretch>
        </p:blipFill>
        <p:spPr>
          <a:xfrm>
            <a:off x="4953000" y="785793"/>
            <a:ext cx="4143403" cy="5333757"/>
          </a:xfrm>
        </p:spPr>
      </p:pic>
      <p:sp>
        <p:nvSpPr>
          <p:cNvPr id="30725" name="投影片編號版面配置區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3879A6FE-9B6D-4C8E-AD3A-1D633CA2F970}" type="slidenum">
              <a:rPr lang="en-US" altLang="zh-TW" smtClean="0"/>
              <a:pPr fontAlgn="base">
                <a:spcBef>
                  <a:spcPct val="0"/>
                </a:spcBef>
                <a:spcAft>
                  <a:spcPct val="0"/>
                </a:spcAft>
              </a:pPr>
              <a:t>10</a:t>
            </a:fld>
            <a:endParaRPr lang="zh-TW" altLang="en-US"/>
          </a:p>
        </p:txBody>
      </p:sp>
      <p:sp>
        <p:nvSpPr>
          <p:cNvPr id="6" name="標題 7"/>
          <p:cNvSpPr txBox="1">
            <a:spLocks/>
          </p:cNvSpPr>
          <p:nvPr/>
        </p:nvSpPr>
        <p:spPr bwMode="auto">
          <a:xfrm>
            <a:off x="5024438" y="500042"/>
            <a:ext cx="3929090" cy="3139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spAutoFit/>
          </a:bodyPr>
          <a:lstStyle/>
          <a:p>
            <a:pPr marL="0" marR="0" lvl="0" indent="0" algn="l" defTabSz="743133" rtl="0" eaLnBrk="1" fontAlgn="auto" latinLnBrk="0" hangingPunct="1">
              <a:lnSpc>
                <a:spcPct val="90000"/>
              </a:lnSpc>
              <a:spcBef>
                <a:spcPct val="0"/>
              </a:spcBef>
              <a:spcAft>
                <a:spcPts val="0"/>
              </a:spcAft>
              <a:buClrTx/>
              <a:buSzTx/>
              <a:buFontTx/>
              <a:buNone/>
              <a:tabLst/>
              <a:defRPr/>
            </a:pPr>
            <a:r>
              <a:rPr kumimoji="0" lang="zh-TW" altLang="en-US" sz="1600" b="1" i="0" u="none" strike="noStrike" kern="1200" cap="none" spc="0" normalizeH="0" baseline="0" noProof="0" dirty="0">
                <a:ln>
                  <a:noFill/>
                </a:ln>
                <a:effectLst/>
                <a:uLnTx/>
                <a:uFillTx/>
                <a:latin typeface="標楷體"/>
                <a:ea typeface="標楷體"/>
                <a:cs typeface="+mj-cs"/>
              </a:rPr>
              <a:t>連江縣政府建築執照放樣勘驗審查項目表</a:t>
            </a:r>
            <a:endParaRPr kumimoji="0" lang="en-US" altLang="zh-TW" sz="1600" b="1" i="0" u="none" strike="noStrike" kern="1200" cap="none" spc="0" normalizeH="0" baseline="0" noProof="0" dirty="0">
              <a:ln>
                <a:noFill/>
              </a:ln>
              <a:effectLst/>
              <a:uLnTx/>
              <a:uFillTx/>
              <a:latin typeface="標楷體"/>
              <a:ea typeface="標楷體"/>
              <a:cs typeface="+mj-cs"/>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投影片編號版面配置區 6"/>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E5C96DD-3631-47C3-95A1-11777BA3B4C9}" type="slidenum">
              <a:rPr lang="en-US" altLang="zh-TW" smtClean="0"/>
              <a:pPr fontAlgn="base">
                <a:spcBef>
                  <a:spcPct val="0"/>
                </a:spcBef>
                <a:spcAft>
                  <a:spcPct val="0"/>
                </a:spcAft>
              </a:pPr>
              <a:t>11</a:t>
            </a:fld>
            <a:endParaRPr lang="zh-TW" altLang="en-US"/>
          </a:p>
        </p:txBody>
      </p:sp>
      <p:sp>
        <p:nvSpPr>
          <p:cNvPr id="7" name="標題 7"/>
          <p:cNvSpPr txBox="1">
            <a:spLocks/>
          </p:cNvSpPr>
          <p:nvPr/>
        </p:nvSpPr>
        <p:spPr bwMode="auto">
          <a:xfrm>
            <a:off x="4953000" y="357166"/>
            <a:ext cx="4071966" cy="3139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spAutoFit/>
          </a:bodyPr>
          <a:lstStyle/>
          <a:p>
            <a:pPr marL="0" marR="0" lvl="0" indent="0" algn="l" defTabSz="743133" rtl="0" eaLnBrk="1" fontAlgn="auto" latinLnBrk="0" hangingPunct="1">
              <a:lnSpc>
                <a:spcPct val="90000"/>
              </a:lnSpc>
              <a:spcBef>
                <a:spcPct val="0"/>
              </a:spcBef>
              <a:spcAft>
                <a:spcPts val="0"/>
              </a:spcAft>
              <a:buClrTx/>
              <a:buSzTx/>
              <a:buFontTx/>
              <a:buNone/>
              <a:tabLst/>
              <a:defRPr/>
            </a:pPr>
            <a:r>
              <a:rPr kumimoji="0" lang="zh-TW" altLang="en-US" sz="1600" b="1" i="0" u="none" strike="noStrike" kern="1200" cap="none" spc="0" normalizeH="0" baseline="0" noProof="0" dirty="0">
                <a:ln>
                  <a:noFill/>
                </a:ln>
                <a:effectLst/>
                <a:uLnTx/>
                <a:uFillTx/>
                <a:latin typeface="標楷體"/>
                <a:ea typeface="標楷體"/>
                <a:cs typeface="+mj-cs"/>
              </a:rPr>
              <a:t>連江縣政府建築執照</a:t>
            </a:r>
            <a:r>
              <a:rPr kumimoji="0" lang="zh-TW" altLang="en-US" sz="1600" b="1" dirty="0">
                <a:latin typeface="標楷體"/>
                <a:ea typeface="標楷體"/>
                <a:cs typeface="+mj-cs"/>
              </a:rPr>
              <a:t>屋頂版</a:t>
            </a:r>
            <a:r>
              <a:rPr kumimoji="0" lang="zh-TW" altLang="en-US" sz="1600" b="1" i="0" u="none" strike="noStrike" kern="1200" cap="none" spc="0" normalizeH="0" baseline="0" noProof="0" dirty="0">
                <a:ln>
                  <a:noFill/>
                </a:ln>
                <a:effectLst/>
                <a:uLnTx/>
                <a:uFillTx/>
                <a:latin typeface="標楷體"/>
                <a:ea typeface="標楷體"/>
                <a:cs typeface="+mj-cs"/>
              </a:rPr>
              <a:t>勘驗審查項目表</a:t>
            </a:r>
            <a:endParaRPr kumimoji="0" lang="en-US" altLang="zh-TW" sz="1600" b="1" i="0" u="none" strike="noStrike" kern="1200" cap="none" spc="0" normalizeH="0" baseline="0" noProof="0" dirty="0">
              <a:ln>
                <a:noFill/>
              </a:ln>
              <a:effectLst/>
              <a:uLnTx/>
              <a:uFillTx/>
              <a:latin typeface="標楷體"/>
              <a:ea typeface="標楷體"/>
              <a:cs typeface="+mj-cs"/>
            </a:endParaRPr>
          </a:p>
        </p:txBody>
      </p:sp>
      <p:sp>
        <p:nvSpPr>
          <p:cNvPr id="8" name="標題 7"/>
          <p:cNvSpPr txBox="1">
            <a:spLocks/>
          </p:cNvSpPr>
          <p:nvPr/>
        </p:nvSpPr>
        <p:spPr bwMode="auto">
          <a:xfrm>
            <a:off x="632832" y="400539"/>
            <a:ext cx="4357718" cy="3139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spAutoFit/>
          </a:bodyPr>
          <a:lstStyle/>
          <a:p>
            <a:pPr marL="0" marR="0" lvl="0" indent="0" algn="l" defTabSz="743133" rtl="0" eaLnBrk="1" fontAlgn="auto" latinLnBrk="0" hangingPunct="1">
              <a:lnSpc>
                <a:spcPct val="90000"/>
              </a:lnSpc>
              <a:spcBef>
                <a:spcPct val="0"/>
              </a:spcBef>
              <a:spcAft>
                <a:spcPts val="0"/>
              </a:spcAft>
              <a:buClrTx/>
              <a:buSzTx/>
              <a:buFontTx/>
              <a:buNone/>
              <a:tabLst/>
              <a:defRPr/>
            </a:pPr>
            <a:r>
              <a:rPr kumimoji="0" lang="zh-TW" altLang="en-US" sz="1600" b="1" i="0" u="none" strike="noStrike" kern="1200" cap="none" spc="0" normalizeH="0" baseline="0" noProof="0" dirty="0">
                <a:ln>
                  <a:noFill/>
                </a:ln>
                <a:effectLst/>
                <a:uLnTx/>
                <a:uFillTx/>
                <a:latin typeface="標楷體"/>
                <a:ea typeface="標楷體"/>
                <a:cs typeface="+mj-cs"/>
              </a:rPr>
              <a:t>連江縣政府建築執照</a:t>
            </a:r>
            <a:r>
              <a:rPr kumimoji="0" lang="zh-TW" altLang="en-US" sz="1600" b="1" dirty="0">
                <a:latin typeface="標楷體"/>
                <a:ea typeface="標楷體"/>
                <a:cs typeface="+mj-cs"/>
              </a:rPr>
              <a:t>壹層頂版勘</a:t>
            </a:r>
            <a:r>
              <a:rPr kumimoji="0" lang="zh-TW" altLang="en-US" sz="1600" b="1" i="0" u="none" strike="noStrike" kern="1200" cap="none" spc="0" normalizeH="0" baseline="0" noProof="0" dirty="0">
                <a:ln>
                  <a:noFill/>
                </a:ln>
                <a:effectLst/>
                <a:uLnTx/>
                <a:uFillTx/>
                <a:latin typeface="標楷體"/>
                <a:ea typeface="標楷體"/>
                <a:cs typeface="+mj-cs"/>
              </a:rPr>
              <a:t>驗審查項目表</a:t>
            </a:r>
            <a:endParaRPr kumimoji="0" lang="en-US" altLang="zh-TW" sz="1600" b="1" i="0" u="none" strike="noStrike" kern="1200" cap="none" spc="0" normalizeH="0" baseline="0" noProof="0" dirty="0">
              <a:ln>
                <a:noFill/>
              </a:ln>
              <a:effectLst/>
              <a:uLnTx/>
              <a:uFillTx/>
              <a:latin typeface="標楷體"/>
              <a:ea typeface="標楷體"/>
              <a:cs typeface="+mj-cs"/>
            </a:endParaRPr>
          </a:p>
        </p:txBody>
      </p:sp>
      <p:pic>
        <p:nvPicPr>
          <p:cNvPr id="3" name="圖片 2">
            <a:extLst>
              <a:ext uri="{FF2B5EF4-FFF2-40B4-BE49-F238E27FC236}">
                <a16:creationId xmlns:a16="http://schemas.microsoft.com/office/drawing/2014/main" id="{BB74DAB1-2F10-4899-BEE0-FFC68A3AF7D5}"/>
              </a:ext>
            </a:extLst>
          </p:cNvPr>
          <p:cNvPicPr>
            <a:picLocks noChangeAspect="1"/>
          </p:cNvPicPr>
          <p:nvPr/>
        </p:nvPicPr>
        <p:blipFill>
          <a:blip r:embed="rId2"/>
          <a:stretch>
            <a:fillRect/>
          </a:stretch>
        </p:blipFill>
        <p:spPr>
          <a:xfrm>
            <a:off x="488504" y="704119"/>
            <a:ext cx="4089325" cy="5605201"/>
          </a:xfrm>
          <a:prstGeom prst="rect">
            <a:avLst/>
          </a:prstGeom>
        </p:spPr>
      </p:pic>
      <p:pic>
        <p:nvPicPr>
          <p:cNvPr id="1026" name="Picture 2" descr="D:\事務所資料\0NEW\連江縣建築物外牆巡查列管暨通報執行計畫\20210324-(原30+擴17)-修改B1.B2\新增資料夾\施工勘驗應備文件\12.連江縣政府建築執照屋頂版勘驗審查項目表.jpg"/>
          <p:cNvPicPr>
            <a:picLocks noChangeAspect="1" noChangeArrowheads="1"/>
          </p:cNvPicPr>
          <p:nvPr/>
        </p:nvPicPr>
        <p:blipFill>
          <a:blip r:embed="rId3"/>
          <a:srcRect t="2571" b="3572"/>
          <a:stretch>
            <a:fillRect/>
          </a:stretch>
        </p:blipFill>
        <p:spPr bwMode="auto">
          <a:xfrm>
            <a:off x="5169024" y="813146"/>
            <a:ext cx="4032448" cy="5352158"/>
          </a:xfrm>
          <a:prstGeom prst="rect">
            <a:avLst/>
          </a:prstGeom>
          <a:noFill/>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23910" y="1071546"/>
            <a:ext cx="8385208" cy="5392753"/>
          </a:xfrm>
        </p:spPr>
        <p:txBody>
          <a:bodyPr rtlCol="0">
            <a:normAutofit/>
          </a:bodyPr>
          <a:lstStyle/>
          <a:p>
            <a:pPr marL="0" indent="0" defTabSz="743133" eaLnBrk="1" fontAlgn="auto" hangingPunct="1">
              <a:lnSpc>
                <a:spcPct val="100000"/>
              </a:lnSpc>
              <a:spcBef>
                <a:spcPts val="0"/>
              </a:spcBef>
              <a:spcAft>
                <a:spcPts val="0"/>
              </a:spcAft>
              <a:buFont typeface="Wingdings" pitchFamily="2" charset="2"/>
              <a:buNone/>
              <a:defRPr/>
            </a:pPr>
            <a:r>
              <a:rPr lang="en-US" altLang="zh-TW" sz="2400" b="1" dirty="0">
                <a:solidFill>
                  <a:schemeClr val="tx1">
                    <a:lumMod val="50000"/>
                    <a:lumOff val="50000"/>
                  </a:schemeClr>
                </a:solidFill>
                <a:latin typeface="標楷體"/>
                <a:ea typeface="標楷體"/>
              </a:rPr>
              <a:t>(</a:t>
            </a:r>
            <a:r>
              <a:rPr lang="zh-TW" altLang="en-US" sz="2400" b="1" dirty="0">
                <a:solidFill>
                  <a:schemeClr val="tx1">
                    <a:lumMod val="50000"/>
                    <a:lumOff val="50000"/>
                  </a:schemeClr>
                </a:solidFill>
                <a:latin typeface="標楷體"/>
                <a:ea typeface="標楷體"/>
              </a:rPr>
              <a:t>一</a:t>
            </a:r>
            <a:r>
              <a:rPr lang="en-US" altLang="zh-TW" sz="2400" b="1" dirty="0">
                <a:solidFill>
                  <a:schemeClr val="tx1">
                    <a:lumMod val="50000"/>
                    <a:lumOff val="50000"/>
                  </a:schemeClr>
                </a:solidFill>
                <a:latin typeface="標楷體"/>
                <a:ea typeface="標楷體"/>
              </a:rPr>
              <a:t>)</a:t>
            </a:r>
            <a:r>
              <a:rPr lang="zh-TW" altLang="en-US" sz="2400" b="1" dirty="0">
                <a:solidFill>
                  <a:schemeClr val="tx1">
                    <a:lumMod val="50000"/>
                    <a:lumOff val="50000"/>
                  </a:schemeClr>
                </a:solidFill>
                <a:latin typeface="標楷體"/>
                <a:ea typeface="標楷體"/>
              </a:rPr>
              <a:t>營造廠需準備相關資料</a:t>
            </a:r>
            <a:endParaRPr lang="en-US" altLang="zh-TW" sz="2400" dirty="0">
              <a:solidFill>
                <a:schemeClr val="tx1">
                  <a:lumMod val="75000"/>
                  <a:lumOff val="25000"/>
                </a:schemeClr>
              </a:solidFill>
              <a:latin typeface="標楷體"/>
              <a:ea typeface="標楷體"/>
            </a:endParaRPr>
          </a:p>
          <a:p>
            <a:pPr marL="177800" indent="-177800" defTabSz="743133" eaLnBrk="1" fontAlgn="auto" hangingPunct="1">
              <a:lnSpc>
                <a:spcPts val="2800"/>
              </a:lnSpc>
              <a:spcBef>
                <a:spcPts val="0"/>
              </a:spcBef>
              <a:spcAft>
                <a:spcPts val="0"/>
              </a:spcAft>
              <a:buFont typeface="Wingdings" pitchFamily="2" charset="2"/>
              <a:buNone/>
              <a:defRPr/>
            </a:pPr>
            <a:r>
              <a:rPr lang="en-US" altLang="zh-TW" sz="2000" dirty="0">
                <a:latin typeface="標楷體"/>
                <a:ea typeface="標楷體"/>
              </a:rPr>
              <a:t>1.</a:t>
            </a:r>
            <a:r>
              <a:rPr lang="zh-TW" altLang="en-US" sz="2000" dirty="0">
                <a:latin typeface="標楷體"/>
                <a:ea typeface="標楷體"/>
              </a:rPr>
              <a:t>連江縣政府為核發建築物使用執行，應辦理竣工查驗及書圖文件查核。主管建築機關於</a:t>
            </a:r>
            <a:r>
              <a:rPr lang="zh-TW" altLang="en-US" sz="2000" b="1" dirty="0">
                <a:solidFill>
                  <a:srgbClr val="FF0000"/>
                </a:solidFill>
                <a:latin typeface="標楷體"/>
                <a:ea typeface="標楷體"/>
              </a:rPr>
              <a:t>起造人會同承造人及監造人申請使用執照後辦理竣工查驗</a:t>
            </a:r>
            <a:r>
              <a:rPr lang="zh-TW" altLang="en-US" sz="2000" dirty="0">
                <a:latin typeface="標楷體"/>
                <a:ea typeface="標楷體"/>
              </a:rPr>
              <a:t>，但為提高行政效率，</a:t>
            </a:r>
            <a:r>
              <a:rPr lang="zh-TW" altLang="en-US" sz="2000" b="1" dirty="0">
                <a:solidFill>
                  <a:srgbClr val="FF0000"/>
                </a:solidFill>
                <a:latin typeface="標楷體"/>
                <a:ea typeface="標楷體"/>
              </a:rPr>
              <a:t>竣工查驗與書圖文件查核得同時進行</a:t>
            </a:r>
            <a:r>
              <a:rPr lang="zh-TW" altLang="en-US" sz="2000" dirty="0">
                <a:latin typeface="標楷體"/>
                <a:ea typeface="標楷體"/>
              </a:rPr>
              <a:t>。</a:t>
            </a:r>
            <a:endParaRPr lang="en-US" altLang="zh-TW" sz="2000" dirty="0">
              <a:latin typeface="標楷體"/>
              <a:ea typeface="標楷體"/>
            </a:endParaRPr>
          </a:p>
          <a:p>
            <a:pPr marL="177800" indent="-177800" defTabSz="743133" eaLnBrk="1" fontAlgn="auto" hangingPunct="1">
              <a:lnSpc>
                <a:spcPts val="3000"/>
              </a:lnSpc>
              <a:spcBef>
                <a:spcPts val="600"/>
              </a:spcBef>
              <a:spcAft>
                <a:spcPts val="0"/>
              </a:spcAft>
              <a:buFont typeface="Wingdings" pitchFamily="2" charset="2"/>
              <a:buNone/>
              <a:defRPr/>
            </a:pPr>
            <a:r>
              <a:rPr lang="en-US" altLang="zh-TW" sz="2000" dirty="0">
                <a:latin typeface="標楷體"/>
                <a:ea typeface="標楷體"/>
              </a:rPr>
              <a:t>2.</a:t>
            </a:r>
            <a:r>
              <a:rPr lang="zh-TW" altLang="en-US" sz="2000" dirty="0">
                <a:latin typeface="標楷體"/>
                <a:ea typeface="標楷體"/>
              </a:rPr>
              <a:t>連江縣政府核發建築物使用執照前辦理竣工查驗，應訂定</a:t>
            </a:r>
            <a:r>
              <a:rPr lang="zh-TW" altLang="en-US" sz="2000" b="1" dirty="0">
                <a:latin typeface="標楷體"/>
                <a:ea typeface="標楷體"/>
              </a:rPr>
              <a:t>工程完竣認定基準</a:t>
            </a:r>
            <a:r>
              <a:rPr lang="zh-TW" altLang="en-US" sz="2000" dirty="0">
                <a:latin typeface="標楷體"/>
                <a:ea typeface="標楷體"/>
              </a:rPr>
              <a:t>，至少包括下列</a:t>
            </a:r>
            <a:r>
              <a:rPr lang="en-US" altLang="zh-TW" sz="2000" dirty="0">
                <a:latin typeface="標楷體"/>
                <a:ea typeface="標楷體"/>
              </a:rPr>
              <a:t>:</a:t>
            </a:r>
          </a:p>
          <a:p>
            <a:pPr marL="0" indent="0" defTabSz="743133" eaLnBrk="1" fontAlgn="auto" hangingPunct="1">
              <a:lnSpc>
                <a:spcPct val="100000"/>
              </a:lnSpc>
              <a:spcBef>
                <a:spcPts val="600"/>
              </a:spcBef>
              <a:spcAft>
                <a:spcPts val="0"/>
              </a:spcAft>
              <a:buNone/>
              <a:defRPr/>
            </a:pPr>
            <a:r>
              <a:rPr lang="en-US" altLang="zh-TW" sz="1800" dirty="0">
                <a:latin typeface="標楷體"/>
                <a:ea typeface="標楷體"/>
              </a:rPr>
              <a:t>(1) </a:t>
            </a:r>
            <a:r>
              <a:rPr lang="zh-TW" altLang="en-US" sz="1800" b="1" dirty="0">
                <a:latin typeface="標楷體"/>
                <a:ea typeface="標楷體"/>
              </a:rPr>
              <a:t>公共設施</a:t>
            </a:r>
            <a:r>
              <a:rPr lang="en-US" altLang="zh-TW" sz="1800" b="1" dirty="0">
                <a:latin typeface="標楷體"/>
                <a:ea typeface="標楷體"/>
              </a:rPr>
              <a:t>:</a:t>
            </a:r>
            <a:r>
              <a:rPr lang="zh-TW" altLang="en-US" sz="1800" dirty="0">
                <a:latin typeface="標楷體"/>
                <a:ea typeface="標楷體"/>
              </a:rPr>
              <a:t>基地周邊道路、溝</a:t>
            </a:r>
            <a:r>
              <a:rPr lang="zh-TW" altLang="zh-TW" sz="1800" dirty="0">
                <a:latin typeface="標楷體"/>
                <a:ea typeface="標楷體"/>
              </a:rPr>
              <a:t>渠</a:t>
            </a:r>
            <a:r>
              <a:rPr lang="zh-TW" altLang="en-US" sz="1800" dirty="0">
                <a:latin typeface="標楷體"/>
                <a:ea typeface="標楷體"/>
              </a:rPr>
              <a:t>、</a:t>
            </a:r>
            <a:r>
              <a:rPr lang="zh-TW" altLang="zh-TW" sz="1800" dirty="0">
                <a:latin typeface="標楷體"/>
                <a:ea typeface="標楷體"/>
              </a:rPr>
              <a:t>路燈應修復完成﹔行道樹應</a:t>
            </a:r>
            <a:r>
              <a:rPr lang="zh-TW" altLang="en-US" sz="1800" dirty="0">
                <a:latin typeface="標楷體"/>
                <a:ea typeface="標楷體"/>
              </a:rPr>
              <a:t>補植。</a:t>
            </a:r>
            <a:endParaRPr lang="en-US" altLang="zh-TW" sz="1800" dirty="0">
              <a:latin typeface="標楷體"/>
              <a:ea typeface="標楷體"/>
            </a:endParaRPr>
          </a:p>
          <a:p>
            <a:pPr marL="442913" indent="-442913" defTabSz="743133" eaLnBrk="1" fontAlgn="auto" hangingPunct="1">
              <a:lnSpc>
                <a:spcPct val="110000"/>
              </a:lnSpc>
              <a:spcBef>
                <a:spcPts val="600"/>
              </a:spcBef>
              <a:spcAft>
                <a:spcPts val="0"/>
              </a:spcAft>
              <a:buNone/>
              <a:defRPr/>
            </a:pPr>
            <a:r>
              <a:rPr lang="en-US" altLang="zh-TW" sz="1800" dirty="0">
                <a:latin typeface="標楷體"/>
                <a:ea typeface="標楷體"/>
              </a:rPr>
              <a:t>(2) </a:t>
            </a:r>
            <a:r>
              <a:rPr lang="zh-TW" altLang="en-US" sz="1800" b="1" dirty="0">
                <a:latin typeface="標楷體"/>
                <a:ea typeface="標楷體"/>
              </a:rPr>
              <a:t>建築物四周環境</a:t>
            </a:r>
            <a:r>
              <a:rPr lang="en-US" altLang="zh-TW" sz="1800" b="1" dirty="0">
                <a:latin typeface="標楷體"/>
                <a:ea typeface="標楷體"/>
              </a:rPr>
              <a:t>:</a:t>
            </a:r>
            <a:r>
              <a:rPr lang="zh-TW" altLang="zh-TW" sz="1800" dirty="0">
                <a:latin typeface="標楷體"/>
                <a:ea typeface="標楷體"/>
              </a:rPr>
              <a:t>私設通路路面及基地內排水設施設置完成﹔搭蓋之圍籬、鷹</a:t>
            </a:r>
            <a:r>
              <a:rPr lang="zh-TW" altLang="en-US" sz="1800" dirty="0">
                <a:latin typeface="標楷體"/>
                <a:ea typeface="標楷體"/>
              </a:rPr>
              <a:t>架</a:t>
            </a:r>
            <a:r>
              <a:rPr lang="zh-TW" altLang="zh-TW" sz="1800" dirty="0">
                <a:latin typeface="標楷體"/>
                <a:ea typeface="標楷體"/>
              </a:rPr>
              <a:t>、工棚、樣品屋及須拆除之舊有建築物拆除完竣﹔廢棄物清</a:t>
            </a:r>
            <a:r>
              <a:rPr lang="zh-TW" altLang="en-US" sz="1800" dirty="0">
                <a:latin typeface="標楷體"/>
                <a:ea typeface="標楷體"/>
              </a:rPr>
              <a:t>理</a:t>
            </a:r>
            <a:r>
              <a:rPr lang="zh-TW" altLang="zh-TW" sz="1800" dirty="0">
                <a:latin typeface="標楷體"/>
                <a:ea typeface="標楷體"/>
              </a:rPr>
              <a:t>完竣。</a:t>
            </a:r>
            <a:endParaRPr lang="en-US" altLang="zh-TW" sz="1800" dirty="0">
              <a:latin typeface="標楷體"/>
              <a:ea typeface="標楷體"/>
            </a:endParaRPr>
          </a:p>
          <a:p>
            <a:pPr marL="0" indent="0" defTabSz="743133" eaLnBrk="1" fontAlgn="auto" hangingPunct="1">
              <a:lnSpc>
                <a:spcPct val="100000"/>
              </a:lnSpc>
              <a:spcBef>
                <a:spcPts val="600"/>
              </a:spcBef>
              <a:spcAft>
                <a:spcPts val="0"/>
              </a:spcAft>
              <a:buNone/>
              <a:defRPr/>
            </a:pPr>
            <a:r>
              <a:rPr lang="en-US" altLang="zh-TW" sz="1800" dirty="0">
                <a:latin typeface="標楷體"/>
                <a:ea typeface="標楷體"/>
              </a:rPr>
              <a:t>(3) </a:t>
            </a:r>
            <a:r>
              <a:rPr lang="zh-TW" altLang="en-US" sz="1800" b="1" dirty="0">
                <a:latin typeface="標楷體"/>
                <a:ea typeface="標楷體"/>
              </a:rPr>
              <a:t>建築物位置</a:t>
            </a:r>
            <a:r>
              <a:rPr lang="en-US" altLang="zh-TW" sz="1800" b="1" dirty="0">
                <a:latin typeface="標楷體"/>
                <a:ea typeface="標楷體"/>
              </a:rPr>
              <a:t>:</a:t>
            </a:r>
            <a:r>
              <a:rPr lang="zh-TW" altLang="en-US" sz="1800" dirty="0">
                <a:latin typeface="標楷體"/>
                <a:ea typeface="標楷體"/>
              </a:rPr>
              <a:t>應與核准圖相符。</a:t>
            </a:r>
            <a:endParaRPr lang="en-US" altLang="zh-TW" sz="1800" dirty="0">
              <a:latin typeface="標楷體"/>
              <a:ea typeface="標楷體"/>
            </a:endParaRPr>
          </a:p>
          <a:p>
            <a:pPr marL="449263" indent="-449263" defTabSz="743133" eaLnBrk="1" fontAlgn="auto" hangingPunct="1">
              <a:lnSpc>
                <a:spcPct val="100000"/>
              </a:lnSpc>
              <a:spcBef>
                <a:spcPts val="600"/>
              </a:spcBef>
              <a:spcAft>
                <a:spcPts val="0"/>
              </a:spcAft>
              <a:buNone/>
              <a:defRPr/>
            </a:pPr>
            <a:r>
              <a:rPr lang="en-US" altLang="zh-TW" sz="1800" dirty="0">
                <a:latin typeface="標楷體"/>
                <a:ea typeface="標楷體"/>
              </a:rPr>
              <a:t>(4) </a:t>
            </a:r>
            <a:r>
              <a:rPr lang="zh-TW" altLang="en-US" sz="1800" b="1" dirty="0">
                <a:latin typeface="標楷體"/>
                <a:ea typeface="標楷體"/>
              </a:rPr>
              <a:t>主要設備</a:t>
            </a:r>
            <a:r>
              <a:rPr lang="en-US" altLang="zh-TW" sz="1800" b="1" dirty="0">
                <a:latin typeface="標楷體"/>
                <a:ea typeface="標楷體"/>
              </a:rPr>
              <a:t>:</a:t>
            </a:r>
            <a:r>
              <a:rPr lang="zh-TW" altLang="zh-TW" sz="1800" dirty="0">
                <a:latin typeface="標楷體"/>
                <a:ea typeface="標楷體"/>
              </a:rPr>
              <a:t>主要樑</a:t>
            </a:r>
            <a:r>
              <a:rPr lang="zh-TW" altLang="en-US" sz="1800" dirty="0">
                <a:latin typeface="標楷體"/>
                <a:ea typeface="標楷體"/>
              </a:rPr>
              <a:t>柱</a:t>
            </a:r>
            <a:r>
              <a:rPr lang="zh-TW" altLang="zh-TW" sz="1800" dirty="0">
                <a:latin typeface="標楷體"/>
                <a:ea typeface="標楷體"/>
              </a:rPr>
              <a:t>、承重牆壁、樓地板及屋頂之構造應按核准</a:t>
            </a:r>
            <a:r>
              <a:rPr lang="zh-TW" altLang="en-US" sz="1800" dirty="0">
                <a:latin typeface="標楷體"/>
                <a:ea typeface="標楷體"/>
              </a:rPr>
              <a:t>圖 </a:t>
            </a:r>
            <a:r>
              <a:rPr lang="zh-TW" altLang="zh-TW" sz="1800" dirty="0">
                <a:latin typeface="標楷體"/>
                <a:ea typeface="標楷體"/>
              </a:rPr>
              <a:t>施作完成。</a:t>
            </a:r>
            <a:endParaRPr lang="en-US" altLang="zh-TW" sz="1800" dirty="0">
              <a:latin typeface="標楷體"/>
              <a:ea typeface="標楷體"/>
            </a:endParaRPr>
          </a:p>
          <a:p>
            <a:pPr marL="449263" indent="-449263" defTabSz="743133" eaLnBrk="1" fontAlgn="auto" hangingPunct="1">
              <a:lnSpc>
                <a:spcPct val="100000"/>
              </a:lnSpc>
              <a:spcBef>
                <a:spcPts val="600"/>
              </a:spcBef>
              <a:spcAft>
                <a:spcPts val="0"/>
              </a:spcAft>
              <a:buNone/>
              <a:defRPr/>
            </a:pPr>
            <a:r>
              <a:rPr lang="en-US" altLang="zh-TW" sz="1800" dirty="0">
                <a:latin typeface="標楷體"/>
                <a:ea typeface="標楷體"/>
              </a:rPr>
              <a:t>(5) </a:t>
            </a:r>
            <a:r>
              <a:rPr lang="zh-TW" altLang="en-US" sz="1800" b="1" dirty="0">
                <a:latin typeface="標楷體"/>
                <a:ea typeface="標楷體"/>
              </a:rPr>
              <a:t>室內隔間</a:t>
            </a:r>
            <a:r>
              <a:rPr lang="en-US" altLang="zh-TW" sz="1800" b="1" dirty="0">
                <a:latin typeface="標楷體"/>
                <a:ea typeface="標楷體"/>
              </a:rPr>
              <a:t>:</a:t>
            </a:r>
            <a:r>
              <a:rPr lang="zh-TW" altLang="zh-TW" sz="1800" dirty="0">
                <a:latin typeface="標楷體"/>
                <a:ea typeface="標楷體"/>
              </a:rPr>
              <a:t>應按核准</a:t>
            </a:r>
            <a:r>
              <a:rPr lang="zh-TW" altLang="en-US" sz="1800" dirty="0">
                <a:latin typeface="標楷體"/>
                <a:ea typeface="標楷體"/>
              </a:rPr>
              <a:t>圖</a:t>
            </a:r>
            <a:r>
              <a:rPr lang="zh-TW" altLang="zh-TW" sz="1800" dirty="0">
                <a:latin typeface="標楷體"/>
                <a:ea typeface="標楷體"/>
              </a:rPr>
              <a:t>施作完成。</a:t>
            </a:r>
            <a:endParaRPr lang="en-US" altLang="zh-TW" sz="1800" dirty="0">
              <a:latin typeface="標楷體"/>
              <a:ea typeface="標楷體"/>
            </a:endParaRPr>
          </a:p>
          <a:p>
            <a:pPr marL="449263" indent="-449263" defTabSz="743133" eaLnBrk="1" fontAlgn="auto" hangingPunct="1">
              <a:lnSpc>
                <a:spcPct val="100000"/>
              </a:lnSpc>
              <a:spcBef>
                <a:spcPts val="600"/>
              </a:spcBef>
              <a:spcAft>
                <a:spcPts val="0"/>
              </a:spcAft>
              <a:buNone/>
              <a:defRPr/>
            </a:pPr>
            <a:endParaRPr lang="en-US" altLang="zh-TW" sz="1800" dirty="0">
              <a:latin typeface="標楷體"/>
              <a:ea typeface="標楷體"/>
            </a:endParaRPr>
          </a:p>
          <a:p>
            <a:pPr marL="0" indent="0" defTabSz="743133" eaLnBrk="1" fontAlgn="auto" hangingPunct="1">
              <a:lnSpc>
                <a:spcPct val="100000"/>
              </a:lnSpc>
              <a:spcBef>
                <a:spcPts val="600"/>
              </a:spcBef>
              <a:spcAft>
                <a:spcPts val="0"/>
              </a:spcAft>
              <a:buNone/>
              <a:defRPr/>
            </a:pPr>
            <a:endParaRPr lang="en-US" altLang="zh-TW" sz="2000" dirty="0">
              <a:latin typeface="標楷體"/>
              <a:ea typeface="標楷體"/>
            </a:endParaRPr>
          </a:p>
          <a:p>
            <a:pPr marL="0" indent="0" defTabSz="743133" eaLnBrk="1" fontAlgn="auto" hangingPunct="1">
              <a:lnSpc>
                <a:spcPct val="100000"/>
              </a:lnSpc>
              <a:spcBef>
                <a:spcPts val="600"/>
              </a:spcBef>
              <a:spcAft>
                <a:spcPts val="0"/>
              </a:spcAft>
              <a:buNone/>
              <a:defRPr/>
            </a:pPr>
            <a:endParaRPr lang="en-US" altLang="zh-TW" sz="2000" dirty="0">
              <a:latin typeface="標楷體"/>
              <a:ea typeface="標楷體"/>
            </a:endParaRPr>
          </a:p>
          <a:p>
            <a:pPr marL="0" indent="0" defTabSz="743133" eaLnBrk="1" fontAlgn="auto" hangingPunct="1">
              <a:lnSpc>
                <a:spcPct val="100000"/>
              </a:lnSpc>
              <a:spcBef>
                <a:spcPts val="600"/>
              </a:spcBef>
              <a:spcAft>
                <a:spcPts val="0"/>
              </a:spcAft>
              <a:buNone/>
              <a:defRPr/>
            </a:pPr>
            <a:endParaRPr lang="en-US" altLang="zh-TW" sz="20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endParaRPr lang="en-US" altLang="zh-TW" sz="20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endParaRPr lang="en-US" altLang="zh-TW" sz="2000" dirty="0">
              <a:latin typeface="標楷體"/>
              <a:ea typeface="標楷體"/>
            </a:endParaRPr>
          </a:p>
        </p:txBody>
      </p:sp>
      <p:sp>
        <p:nvSpPr>
          <p:cNvPr id="32771" name="標題 2"/>
          <p:cNvSpPr>
            <a:spLocks noGrp="1"/>
          </p:cNvSpPr>
          <p:nvPr>
            <p:ph type="title"/>
          </p:nvPr>
        </p:nvSpPr>
        <p:spPr>
          <a:xfrm>
            <a:off x="920552" y="531797"/>
            <a:ext cx="7431088" cy="539749"/>
          </a:xfrm>
        </p:spPr>
        <p:txBody>
          <a:bodyPr/>
          <a:lstStyle/>
          <a:p>
            <a:pPr eaLnBrk="1" hangingPunct="1"/>
            <a:r>
              <a:rPr lang="zh-TW" altLang="en-US" sz="2800" dirty="0">
                <a:solidFill>
                  <a:schemeClr val="tx1"/>
                </a:solidFill>
              </a:rPr>
              <a:t>二、竣工查驗作業原則</a:t>
            </a:r>
            <a:endParaRPr lang="en-US" altLang="zh-TW" sz="2800" dirty="0">
              <a:solidFill>
                <a:schemeClr val="tx1"/>
              </a:solidFill>
            </a:endParaRPr>
          </a:p>
        </p:txBody>
      </p:sp>
      <p:sp>
        <p:nvSpPr>
          <p:cNvPr id="32772" name="投影片編號版面配置區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BAD384D-4FA5-48A7-9705-91C872FE7B57}" type="slidenum">
              <a:rPr lang="en-US" altLang="zh-TW" smtClean="0"/>
              <a:pPr fontAlgn="base">
                <a:spcBef>
                  <a:spcPct val="0"/>
                </a:spcBef>
                <a:spcAft>
                  <a:spcPct val="0"/>
                </a:spcAft>
              </a:pPr>
              <a:t>12</a:t>
            </a:fld>
            <a:endParaRPr lang="zh-TW" altLang="en-US"/>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EDB13449-7CC8-4BDE-A641-97231C3A1DC0}" type="slidenum">
              <a:rPr lang="en-US" altLang="zh-TW" smtClean="0"/>
              <a:pPr fontAlgn="base">
                <a:spcBef>
                  <a:spcPct val="0"/>
                </a:spcBef>
                <a:spcAft>
                  <a:spcPct val="0"/>
                </a:spcAft>
              </a:pPr>
              <a:t>13</a:t>
            </a:fld>
            <a:endParaRPr lang="zh-TW" altLang="en-US"/>
          </a:p>
        </p:txBody>
      </p:sp>
      <p:sp>
        <p:nvSpPr>
          <p:cNvPr id="4" name="內容版面配置區 3"/>
          <p:cNvSpPr>
            <a:spLocks noGrp="1"/>
          </p:cNvSpPr>
          <p:nvPr>
            <p:ph idx="1"/>
          </p:nvPr>
        </p:nvSpPr>
        <p:spPr>
          <a:xfrm>
            <a:off x="738158" y="692696"/>
            <a:ext cx="8786842" cy="5379510"/>
          </a:xfrm>
        </p:spPr>
        <p:txBody>
          <a:bodyPr/>
          <a:lstStyle/>
          <a:p>
            <a:pPr marL="449263" indent="-449263" defTabSz="743133" eaLnBrk="1" fontAlgn="auto" hangingPunct="1">
              <a:lnSpc>
                <a:spcPts val="3000"/>
              </a:lnSpc>
              <a:spcBef>
                <a:spcPts val="600"/>
              </a:spcBef>
              <a:spcAft>
                <a:spcPts val="0"/>
              </a:spcAft>
              <a:buNone/>
              <a:defRPr/>
            </a:pPr>
            <a:r>
              <a:rPr lang="en-US" altLang="zh-TW" sz="1800" dirty="0">
                <a:latin typeface="標楷體"/>
                <a:ea typeface="標楷體"/>
              </a:rPr>
              <a:t>(6) </a:t>
            </a:r>
            <a:r>
              <a:rPr lang="zh-TW" altLang="zh-TW" sz="1800" b="1" dirty="0">
                <a:latin typeface="標楷體"/>
                <a:ea typeface="標楷體"/>
              </a:rPr>
              <a:t>主要設備</a:t>
            </a:r>
            <a:r>
              <a:rPr lang="en-US" altLang="zh-TW" sz="1800" b="1" dirty="0">
                <a:latin typeface="標楷體"/>
                <a:ea typeface="標楷體"/>
              </a:rPr>
              <a:t>:</a:t>
            </a:r>
            <a:r>
              <a:rPr lang="zh-TW" altLang="en-US" sz="1800" dirty="0">
                <a:latin typeface="標楷體"/>
                <a:ea typeface="標楷體"/>
              </a:rPr>
              <a:t>消</a:t>
            </a:r>
            <a:r>
              <a:rPr lang="zh-TW" altLang="zh-TW" sz="1800" dirty="0">
                <a:latin typeface="標楷體"/>
                <a:ea typeface="標楷體"/>
              </a:rPr>
              <a:t>防設備、昇降設備及機械停車設備、防空避難設備、污水設備、避雷設備應施作完成。</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(7) </a:t>
            </a:r>
            <a:r>
              <a:rPr lang="zh-TW" altLang="zh-TW" sz="1800" b="1" dirty="0">
                <a:latin typeface="標楷體"/>
                <a:ea typeface="標楷體"/>
              </a:rPr>
              <a:t>建築物立面</a:t>
            </a:r>
            <a:r>
              <a:rPr lang="en-US" altLang="zh-TW" sz="1800" b="1" dirty="0">
                <a:latin typeface="標楷體"/>
                <a:ea typeface="標楷體"/>
              </a:rPr>
              <a:t>:</a:t>
            </a:r>
          </a:p>
          <a:p>
            <a:pPr marL="216747" indent="0" defTabSz="743133" eaLnBrk="1" fontAlgn="auto" hangingPunct="1">
              <a:lnSpc>
                <a:spcPts val="2800"/>
              </a:lnSpc>
              <a:spcBef>
                <a:spcPts val="0"/>
              </a:spcBef>
              <a:spcAft>
                <a:spcPts val="0"/>
              </a:spcAft>
              <a:buNone/>
              <a:defRPr/>
            </a:pPr>
            <a:r>
              <a:rPr lang="en-US" altLang="zh-TW" sz="1800" dirty="0">
                <a:latin typeface="標楷體"/>
                <a:ea typeface="標楷體"/>
              </a:rPr>
              <a:t>a.</a:t>
            </a:r>
            <a:r>
              <a:rPr lang="zh-TW" altLang="zh-TW" sz="1800" dirty="0">
                <a:latin typeface="標楷體"/>
                <a:ea typeface="標楷體"/>
              </a:rPr>
              <a:t>建築物外牆應依核准</a:t>
            </a:r>
            <a:r>
              <a:rPr lang="zh-TW" altLang="en-US" sz="1800" dirty="0">
                <a:latin typeface="標楷體"/>
                <a:ea typeface="標楷體"/>
              </a:rPr>
              <a:t>圖</a:t>
            </a:r>
            <a:r>
              <a:rPr lang="zh-TW" altLang="zh-TW" sz="1800" dirty="0">
                <a:latin typeface="標楷體"/>
                <a:ea typeface="標楷體"/>
              </a:rPr>
              <a:t>施作完成，且不得違規</a:t>
            </a:r>
            <a:r>
              <a:rPr lang="zh-TW" altLang="en-US" sz="1800" dirty="0">
                <a:latin typeface="標楷體"/>
                <a:ea typeface="標楷體"/>
              </a:rPr>
              <a:t>開</a:t>
            </a:r>
            <a:r>
              <a:rPr lang="zh-TW" altLang="zh-TW" sz="1800" dirty="0">
                <a:latin typeface="標楷體"/>
                <a:ea typeface="標楷體"/>
              </a:rPr>
              <a:t>窗、閉口或封閉。</a:t>
            </a:r>
          </a:p>
          <a:p>
            <a:pPr marL="449263" indent="-233363" defTabSz="743133" eaLnBrk="1" fontAlgn="auto" hangingPunct="1">
              <a:lnSpc>
                <a:spcPts val="2800"/>
              </a:lnSpc>
              <a:spcBef>
                <a:spcPts val="0"/>
              </a:spcBef>
              <a:spcAft>
                <a:spcPts val="0"/>
              </a:spcAft>
              <a:buNone/>
              <a:defRPr/>
            </a:pPr>
            <a:r>
              <a:rPr lang="en-US" altLang="zh-TW" sz="1800" dirty="0">
                <a:latin typeface="標楷體"/>
                <a:ea typeface="標楷體"/>
              </a:rPr>
              <a:t>b.</a:t>
            </a:r>
            <a:r>
              <a:rPr lang="zh-TW" altLang="zh-TW" sz="1800" dirty="0">
                <a:latin typeface="標楷體"/>
                <a:ea typeface="標楷體"/>
              </a:rPr>
              <a:t>立面飾材應按核准</a:t>
            </a:r>
            <a:r>
              <a:rPr lang="zh-TW" altLang="en-US" sz="1800" dirty="0">
                <a:latin typeface="標楷體"/>
                <a:ea typeface="標楷體"/>
              </a:rPr>
              <a:t>圖</a:t>
            </a:r>
            <a:r>
              <a:rPr lang="zh-TW" altLang="zh-TW" sz="1800" dirty="0">
                <a:latin typeface="標楷體"/>
                <a:ea typeface="標楷體"/>
              </a:rPr>
              <a:t>施作完成，核准</a:t>
            </a:r>
            <a:r>
              <a:rPr lang="zh-TW" altLang="en-US" sz="1800" dirty="0">
                <a:latin typeface="標楷體"/>
                <a:ea typeface="標楷體"/>
              </a:rPr>
              <a:t>圖</a:t>
            </a:r>
            <a:r>
              <a:rPr lang="zh-TW" altLang="zh-TW" sz="1800" dirty="0">
                <a:latin typeface="標楷體"/>
                <a:ea typeface="標楷體"/>
              </a:rPr>
              <a:t>未標示飾材者，應粉飾整平</a:t>
            </a:r>
            <a:r>
              <a:rPr lang="zh-TW" altLang="en-US" sz="1800" dirty="0">
                <a:latin typeface="標楷體"/>
                <a:ea typeface="標楷體"/>
              </a:rPr>
              <a:t>；</a:t>
            </a:r>
            <a:r>
              <a:rPr lang="zh-TW" altLang="zh-TW" sz="1800" dirty="0">
                <a:latin typeface="標楷體"/>
                <a:ea typeface="標楷體"/>
              </a:rPr>
              <a:t>門窗框應按裝完成並可供使用。</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(8) </a:t>
            </a:r>
            <a:r>
              <a:rPr lang="zh-TW" altLang="zh-TW" sz="1800" b="1" dirty="0">
                <a:latin typeface="標楷體"/>
                <a:ea typeface="標楷體"/>
              </a:rPr>
              <a:t>停</a:t>
            </a:r>
            <a:r>
              <a:rPr lang="zh-TW" altLang="en-US" sz="1800" b="1" dirty="0">
                <a:latin typeface="標楷體"/>
                <a:ea typeface="標楷體"/>
              </a:rPr>
              <a:t>車空間</a:t>
            </a:r>
            <a:r>
              <a:rPr lang="en-US" altLang="zh-TW" sz="1800" b="1" dirty="0">
                <a:latin typeface="標楷體"/>
                <a:ea typeface="標楷體"/>
              </a:rPr>
              <a:t>:</a:t>
            </a:r>
          </a:p>
          <a:p>
            <a:pPr marL="222940" indent="0" defTabSz="743133" eaLnBrk="1" fontAlgn="auto" hangingPunct="1">
              <a:lnSpc>
                <a:spcPts val="3000"/>
              </a:lnSpc>
              <a:spcBef>
                <a:spcPts val="0"/>
              </a:spcBef>
              <a:spcAft>
                <a:spcPts val="0"/>
              </a:spcAft>
              <a:buNone/>
              <a:defRPr/>
            </a:pPr>
            <a:r>
              <a:rPr lang="en-US" altLang="zh-TW" sz="1800" dirty="0">
                <a:latin typeface="標楷體"/>
                <a:ea typeface="標楷體"/>
              </a:rPr>
              <a:t>a.</a:t>
            </a:r>
            <a:r>
              <a:rPr lang="zh-TW" altLang="zh-TW" sz="1800" dirty="0">
                <a:latin typeface="標楷體"/>
                <a:ea typeface="標楷體"/>
              </a:rPr>
              <a:t>室外停車空間及車道地坪應鋪設適當舖面材料，車位應標示</a:t>
            </a:r>
            <a:r>
              <a:rPr lang="zh-TW" altLang="en-US" sz="1800" dirty="0">
                <a:latin typeface="標楷體"/>
                <a:ea typeface="標楷體"/>
              </a:rPr>
              <a:t>完成。</a:t>
            </a:r>
            <a:endParaRPr lang="en-US" altLang="zh-TW" sz="1800" dirty="0">
              <a:latin typeface="標楷體"/>
              <a:ea typeface="標楷體"/>
            </a:endParaRPr>
          </a:p>
          <a:p>
            <a:pPr marL="222940" indent="0" defTabSz="743133" eaLnBrk="1" fontAlgn="auto" hangingPunct="1">
              <a:lnSpc>
                <a:spcPts val="3000"/>
              </a:lnSpc>
              <a:spcBef>
                <a:spcPts val="600"/>
              </a:spcBef>
              <a:spcAft>
                <a:spcPts val="0"/>
              </a:spcAft>
              <a:buNone/>
              <a:defRPr/>
            </a:pPr>
            <a:r>
              <a:rPr lang="en-US" altLang="zh-TW" sz="1800" dirty="0">
                <a:latin typeface="標楷體"/>
                <a:ea typeface="標楷體"/>
              </a:rPr>
              <a:t>b.</a:t>
            </a:r>
            <a:r>
              <a:rPr lang="zh-TW" altLang="zh-TW" sz="1800" dirty="0">
                <a:latin typeface="標楷體"/>
                <a:ea typeface="標楷體"/>
              </a:rPr>
              <a:t>室內停車之車位範圍應按核准圈編號，並標示或漆繪完成。</a:t>
            </a:r>
            <a:endParaRPr lang="en-US" altLang="zh-TW" sz="1800" dirty="0">
              <a:latin typeface="標楷體"/>
              <a:ea typeface="標楷體"/>
            </a:endParaRPr>
          </a:p>
          <a:p>
            <a:pPr marL="271463" indent="-271463" eaLnBrk="1" hangingPunct="1">
              <a:lnSpc>
                <a:spcPts val="3000"/>
              </a:lnSpc>
              <a:spcBef>
                <a:spcPts val="600"/>
              </a:spcBef>
              <a:buNone/>
            </a:pPr>
            <a:r>
              <a:rPr lang="en-US" altLang="zh-TW" sz="1800" dirty="0"/>
              <a:t>(9) </a:t>
            </a:r>
            <a:r>
              <a:rPr lang="zh-TW" altLang="en-US" sz="1800" b="1" dirty="0"/>
              <a:t>騎樓</a:t>
            </a:r>
            <a:r>
              <a:rPr lang="en-US" altLang="zh-TW" sz="1800" b="1" dirty="0"/>
              <a:t>:</a:t>
            </a:r>
            <a:r>
              <a:rPr lang="zh-TW" altLang="zh-TW" sz="1800" dirty="0"/>
              <a:t>法定騎棲地坪應按核准圖施作完成，核准圖說未標示飾材者，應粉飾整平。</a:t>
            </a:r>
            <a:endParaRPr lang="en-US" altLang="zh-TW" sz="1800" dirty="0"/>
          </a:p>
          <a:p>
            <a:pPr marL="0" indent="0" eaLnBrk="1" hangingPunct="1">
              <a:lnSpc>
                <a:spcPts val="3000"/>
              </a:lnSpc>
              <a:spcBef>
                <a:spcPts val="600"/>
              </a:spcBef>
              <a:buNone/>
            </a:pPr>
            <a:r>
              <a:rPr lang="en-US" altLang="zh-TW" sz="1800" dirty="0"/>
              <a:t>(10) </a:t>
            </a:r>
            <a:r>
              <a:rPr lang="zh-TW" altLang="zh-TW" sz="1800" dirty="0"/>
              <a:t>建造執照</a:t>
            </a:r>
            <a:r>
              <a:rPr lang="zh-TW" altLang="en-US" sz="1800" dirty="0"/>
              <a:t>其</a:t>
            </a:r>
            <a:r>
              <a:rPr lang="zh-TW" altLang="zh-TW" sz="1800" dirty="0"/>
              <a:t>建築設計有綠化工程者應</a:t>
            </a:r>
            <a:r>
              <a:rPr lang="zh-TW" altLang="zh-TW" sz="1800" b="1" dirty="0"/>
              <a:t>完成綠化</a:t>
            </a:r>
            <a:r>
              <a:rPr lang="zh-TW" altLang="zh-TW" sz="1800" dirty="0"/>
              <a:t>。</a:t>
            </a:r>
            <a:endParaRPr lang="en-US" altLang="zh-TW" sz="1800" dirty="0"/>
          </a:p>
          <a:p>
            <a:pPr marL="0" indent="0" eaLnBrk="1" hangingPunct="1">
              <a:lnSpc>
                <a:spcPts val="3000"/>
              </a:lnSpc>
              <a:spcBef>
                <a:spcPts val="600"/>
              </a:spcBef>
              <a:buNone/>
            </a:pPr>
            <a:r>
              <a:rPr lang="en-US" altLang="zh-TW" sz="1800" dirty="0"/>
              <a:t>(11) </a:t>
            </a:r>
            <a:r>
              <a:rPr lang="zh-TW" altLang="zh-TW" sz="1800" b="1" dirty="0"/>
              <a:t>建築物無障礙設施：</a:t>
            </a:r>
            <a:r>
              <a:rPr lang="zh-TW" altLang="zh-TW" sz="1800" dirty="0"/>
              <a:t>建築物行動不</a:t>
            </a:r>
            <a:r>
              <a:rPr lang="zh-TW" altLang="en-US" sz="1800" dirty="0"/>
              <a:t>便</a:t>
            </a:r>
            <a:r>
              <a:rPr lang="zh-TW" altLang="zh-TW" sz="1800" dirty="0"/>
              <a:t>者使用設施應按核准</a:t>
            </a:r>
            <a:r>
              <a:rPr lang="zh-TW" altLang="en-US" sz="1800" dirty="0"/>
              <a:t>圖</a:t>
            </a:r>
            <a:r>
              <a:rPr lang="zh-TW" altLang="zh-TW" sz="1800" dirty="0"/>
              <a:t>施作完成。</a:t>
            </a:r>
            <a:endParaRPr lang="en-US" altLang="zh-TW" sz="1800" dirty="0"/>
          </a:p>
          <a:p>
            <a:endParaRPr lang="zh-TW" altLang="en-US" sz="16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8"/>
          <p:cNvSpPr>
            <a:spLocks noGrp="1"/>
          </p:cNvSpPr>
          <p:nvPr>
            <p:ph idx="1"/>
          </p:nvPr>
        </p:nvSpPr>
        <p:spPr>
          <a:xfrm>
            <a:off x="632520" y="428604"/>
            <a:ext cx="8784976" cy="5705495"/>
          </a:xfrm>
        </p:spPr>
        <p:txBody>
          <a:bodyPr/>
          <a:lstStyle/>
          <a:p>
            <a:pPr marL="0" indent="0" eaLnBrk="1" hangingPunct="1">
              <a:lnSpc>
                <a:spcPts val="3000"/>
              </a:lnSpc>
              <a:spcBef>
                <a:spcPts val="600"/>
              </a:spcBef>
              <a:buNone/>
            </a:pPr>
            <a:r>
              <a:rPr lang="en-US" altLang="zh-TW" sz="1800" dirty="0"/>
              <a:t>(12) </a:t>
            </a:r>
            <a:r>
              <a:rPr lang="zh-TW" altLang="zh-TW" sz="1800" dirty="0"/>
              <a:t>防火區劃應與核准</a:t>
            </a:r>
            <a:r>
              <a:rPr lang="zh-TW" altLang="en-US" sz="1800" dirty="0"/>
              <a:t>圖</a:t>
            </a:r>
            <a:r>
              <a:rPr lang="zh-TW" altLang="zh-TW" sz="1800" dirty="0"/>
              <a:t>相符，防火門窗及緊急出入口應依規定施作完成。</a:t>
            </a:r>
            <a:endParaRPr lang="en-US" altLang="zh-TW" sz="1800" dirty="0"/>
          </a:p>
          <a:p>
            <a:pPr marL="0" indent="0" eaLnBrk="1" hangingPunct="1">
              <a:lnSpc>
                <a:spcPts val="3000"/>
              </a:lnSpc>
              <a:spcBef>
                <a:spcPts val="600"/>
              </a:spcBef>
              <a:buNone/>
            </a:pPr>
            <a:r>
              <a:rPr lang="en-US" altLang="zh-TW" sz="1800" dirty="0"/>
              <a:t>(13) </a:t>
            </a:r>
            <a:r>
              <a:rPr lang="zh-TW" altLang="zh-TW" sz="1800" b="1" dirty="0"/>
              <a:t>雜項工作物</a:t>
            </a:r>
            <a:r>
              <a:rPr lang="zh-TW" altLang="zh-TW" sz="1800" dirty="0"/>
              <a:t>應按核准</a:t>
            </a:r>
            <a:r>
              <a:rPr lang="zh-TW" altLang="en-US" sz="1800" dirty="0"/>
              <a:t>圖</a:t>
            </a:r>
            <a:r>
              <a:rPr lang="zh-TW" altLang="zh-TW" sz="1800" dirty="0"/>
              <a:t>施作完成。</a:t>
            </a:r>
            <a:endParaRPr lang="en-US" altLang="zh-TW" sz="1800" dirty="0">
              <a:latin typeface="標楷體"/>
              <a:ea typeface="標楷體"/>
            </a:endParaRPr>
          </a:p>
          <a:p>
            <a:pPr marL="271463" indent="-271463" eaLnBrk="1" hangingPunct="1">
              <a:lnSpc>
                <a:spcPts val="3000"/>
              </a:lnSpc>
              <a:spcBef>
                <a:spcPts val="1200"/>
              </a:spcBef>
              <a:buFont typeface="Wingdings" pitchFamily="2" charset="2"/>
              <a:buNone/>
            </a:pPr>
            <a:r>
              <a:rPr lang="en-US" altLang="zh-TW" sz="2000" dirty="0"/>
              <a:t>3.</a:t>
            </a:r>
            <a:r>
              <a:rPr lang="zh-TW" altLang="en-US" sz="2000" dirty="0"/>
              <a:t>建築工程依核准圖說完竣，應由承造人及其專任工程人員、監造人先行查驗合格，並</a:t>
            </a:r>
            <a:r>
              <a:rPr lang="zh-TW" altLang="en-US" sz="2000" b="1" dirty="0">
                <a:solidFill>
                  <a:srgbClr val="FF0000"/>
                </a:solidFill>
              </a:rPr>
              <a:t>檢附下列書圖文件</a:t>
            </a:r>
            <a:r>
              <a:rPr lang="zh-TW" altLang="en-US" sz="2000" dirty="0"/>
              <a:t>一部或全部向連江縣政府申請使用執照。</a:t>
            </a:r>
            <a:endParaRPr lang="en-US" altLang="zh-TW" sz="2000" dirty="0"/>
          </a:p>
          <a:p>
            <a:pPr marL="0" indent="0" eaLnBrk="1" hangingPunct="1">
              <a:lnSpc>
                <a:spcPts val="3000"/>
              </a:lnSpc>
              <a:spcBef>
                <a:spcPts val="600"/>
              </a:spcBef>
              <a:buFont typeface="Wingdings" pitchFamily="2" charset="2"/>
              <a:buNone/>
            </a:pPr>
            <a:r>
              <a:rPr lang="en-US" altLang="zh-TW" sz="1800" dirty="0"/>
              <a:t>(1) </a:t>
            </a:r>
            <a:r>
              <a:rPr lang="zh-TW" altLang="en-US" sz="1800" dirty="0"/>
              <a:t>建築執照或雜項執照正本。</a:t>
            </a:r>
            <a:endParaRPr lang="en-US" altLang="zh-TW" sz="1800" dirty="0"/>
          </a:p>
          <a:p>
            <a:pPr marL="0" indent="0" eaLnBrk="1" hangingPunct="1">
              <a:lnSpc>
                <a:spcPts val="3000"/>
              </a:lnSpc>
              <a:spcBef>
                <a:spcPts val="600"/>
              </a:spcBef>
              <a:buNone/>
            </a:pPr>
            <a:r>
              <a:rPr lang="en-US" altLang="zh-TW" sz="1800" dirty="0"/>
              <a:t>(2) </a:t>
            </a:r>
            <a:r>
              <a:rPr lang="zh-TW" altLang="en-US" sz="1800" dirty="0"/>
              <a:t>使用執照申請書</a:t>
            </a:r>
            <a:r>
              <a:rPr lang="en-US" altLang="zh-TW" sz="1800" dirty="0"/>
              <a:t>(C11-1)</a:t>
            </a:r>
            <a:r>
              <a:rPr lang="zh-TW" altLang="en-US" sz="1800" dirty="0"/>
              <a:t>及相關文件</a:t>
            </a:r>
            <a:r>
              <a:rPr lang="en-US" altLang="zh-TW" sz="1800" dirty="0"/>
              <a:t>(</a:t>
            </a:r>
            <a:r>
              <a:rPr lang="zh-TW" altLang="en-US" sz="1800" dirty="0"/>
              <a:t>起造人名冊、委託書、概要表、地號表</a:t>
            </a:r>
            <a:r>
              <a:rPr lang="en-US" altLang="zh-TW" sz="1800" dirty="0"/>
              <a:t>)</a:t>
            </a:r>
          </a:p>
          <a:p>
            <a:pPr marL="0" indent="0" eaLnBrk="1" hangingPunct="1">
              <a:lnSpc>
                <a:spcPts val="3000"/>
              </a:lnSpc>
              <a:spcBef>
                <a:spcPts val="600"/>
              </a:spcBef>
              <a:buNone/>
            </a:pPr>
            <a:r>
              <a:rPr lang="en-US" altLang="zh-TW" sz="1800" dirty="0"/>
              <a:t>(3) </a:t>
            </a:r>
            <a:r>
              <a:rPr lang="zh-TW" altLang="en-US" sz="1800" dirty="0"/>
              <a:t>使用執照審查表</a:t>
            </a:r>
            <a:r>
              <a:rPr lang="en-US" altLang="zh-TW" sz="1800" dirty="0"/>
              <a:t>(C12-1)</a:t>
            </a:r>
          </a:p>
          <a:p>
            <a:pPr marL="0" indent="0" eaLnBrk="1" hangingPunct="1">
              <a:lnSpc>
                <a:spcPts val="3000"/>
              </a:lnSpc>
              <a:spcBef>
                <a:spcPts val="600"/>
              </a:spcBef>
              <a:buNone/>
            </a:pPr>
            <a:r>
              <a:rPr lang="en-US" altLang="zh-TW" sz="1800" dirty="0"/>
              <a:t>(4) </a:t>
            </a:r>
            <a:r>
              <a:rPr lang="zh-TW" altLang="en-US" sz="1800" dirty="0"/>
              <a:t>營造業承攬建築工程 竣工查報表</a:t>
            </a:r>
            <a:r>
              <a:rPr lang="en-US" altLang="zh-TW" sz="1800" dirty="0"/>
              <a:t>(B21-2)</a:t>
            </a:r>
          </a:p>
          <a:p>
            <a:pPr marL="0" indent="0" eaLnBrk="1" hangingPunct="1">
              <a:lnSpc>
                <a:spcPts val="3000"/>
              </a:lnSpc>
              <a:spcBef>
                <a:spcPts val="600"/>
              </a:spcBef>
              <a:buNone/>
            </a:pPr>
            <a:r>
              <a:rPr lang="en-US" altLang="zh-TW" sz="1800" dirty="0"/>
              <a:t>(5) </a:t>
            </a:r>
            <a:r>
              <a:rPr lang="zh-TW" altLang="en-US" sz="1800" dirty="0"/>
              <a:t>建築工程完竣檢查報告書</a:t>
            </a:r>
            <a:endParaRPr lang="en-US" altLang="zh-TW" sz="1800" dirty="0"/>
          </a:p>
          <a:p>
            <a:pPr marL="442913" indent="-442913" defTabSz="743133" eaLnBrk="1" fontAlgn="auto" hangingPunct="1">
              <a:lnSpc>
                <a:spcPts val="3000"/>
              </a:lnSpc>
              <a:spcBef>
                <a:spcPts val="600"/>
              </a:spcBef>
              <a:spcAft>
                <a:spcPts val="0"/>
              </a:spcAft>
              <a:buNone/>
              <a:defRPr/>
            </a:pPr>
            <a:r>
              <a:rPr lang="en-US" altLang="zh-TW" sz="1800" dirty="0">
                <a:latin typeface="標楷體"/>
                <a:ea typeface="標楷體"/>
              </a:rPr>
              <a:t>(6) </a:t>
            </a:r>
            <a:r>
              <a:rPr lang="zh-TW" altLang="en-US" sz="1800" dirty="0">
                <a:latin typeface="標楷體"/>
                <a:ea typeface="標楷體"/>
              </a:rPr>
              <a:t>辨理室內裝修之相關文件。</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(7) </a:t>
            </a:r>
            <a:r>
              <a:rPr lang="zh-TW" altLang="en-US" sz="1800" dirty="0">
                <a:latin typeface="標楷體"/>
                <a:ea typeface="標楷體"/>
              </a:rPr>
              <a:t>消防設備竣工查驗合格證明。</a:t>
            </a:r>
            <a:r>
              <a:rPr lang="en-US" altLang="zh-TW" sz="1400" u="sng" kern="0" dirty="0">
                <a:solidFill>
                  <a:srgbClr val="000000"/>
                </a:solidFill>
                <a:effectLst/>
                <a:cs typeface="新細明體" panose="02020500000000000000" pitchFamily="18" charset="-120"/>
              </a:rPr>
              <a:t>(</a:t>
            </a:r>
            <a:r>
              <a:rPr lang="zh-TW" altLang="zh-TW" sz="1400" u="sng" kern="0" dirty="0">
                <a:solidFill>
                  <a:srgbClr val="FF0000"/>
                </a:solidFill>
                <a:effectLst/>
                <a:cs typeface="新細明體" panose="02020500000000000000" pitchFamily="18" charset="-120"/>
              </a:rPr>
              <a:t>包括未達供公眾使用建築物之</a:t>
            </a:r>
            <a:r>
              <a:rPr lang="en-US" altLang="zh-TW" sz="1400" u="sng" kern="0" dirty="0">
                <a:solidFill>
                  <a:srgbClr val="FF0000"/>
                </a:solidFill>
                <a:effectLst/>
                <a:cs typeface="新細明體" panose="02020500000000000000" pitchFamily="18" charset="-120"/>
              </a:rPr>
              <a:t> 5 </a:t>
            </a:r>
            <a:r>
              <a:rPr lang="zh-TW" altLang="zh-TW" sz="1400" u="sng" kern="0" dirty="0">
                <a:solidFill>
                  <a:srgbClr val="FF0000"/>
                </a:solidFill>
                <a:effectLst/>
                <a:cs typeface="新細明體" panose="02020500000000000000" pitchFamily="18" charset="-120"/>
              </a:rPr>
              <a:t>層以下住宅</a:t>
            </a:r>
            <a:r>
              <a:rPr lang="en-US" altLang="zh-TW" sz="1400" u="sng" kern="0" dirty="0">
                <a:solidFill>
                  <a:srgbClr val="FF0000"/>
                </a:solidFill>
                <a:effectLst/>
                <a:cs typeface="新細明體" panose="02020500000000000000" pitchFamily="18" charset="-120"/>
              </a:rPr>
              <a:t>(</a:t>
            </a:r>
            <a:r>
              <a:rPr lang="zh-TW" altLang="zh-TW" sz="1400" u="sng" kern="0" dirty="0">
                <a:solidFill>
                  <a:srgbClr val="FF0000"/>
                </a:solidFill>
                <a:effectLst/>
                <a:cs typeface="新細明體" panose="02020500000000000000" pitchFamily="18" charset="-120"/>
              </a:rPr>
              <a:t>公寓</a:t>
            </a:r>
            <a:r>
              <a:rPr lang="en-US" altLang="zh-TW" sz="1400" u="sng" kern="0" dirty="0">
                <a:solidFill>
                  <a:srgbClr val="FF0000"/>
                </a:solidFill>
                <a:effectLst/>
                <a:cs typeface="新細明體" panose="02020500000000000000" pitchFamily="18" charset="-120"/>
              </a:rPr>
              <a:t>)</a:t>
            </a:r>
            <a:r>
              <a:rPr lang="zh-TW" altLang="zh-TW" sz="1400" u="sng" kern="0" dirty="0">
                <a:solidFill>
                  <a:srgbClr val="FF0000"/>
                </a:solidFill>
                <a:effectLst/>
                <a:cs typeface="新細明體" panose="02020500000000000000" pitchFamily="18" charset="-120"/>
              </a:rPr>
              <a:t>之住宅用火災警報器經當地消防主管機關檢查合格之證明文件。</a:t>
            </a:r>
            <a:r>
              <a:rPr lang="en-US" altLang="zh-TW" sz="1400" u="sng" kern="0" dirty="0">
                <a:solidFill>
                  <a:srgbClr val="FF0000"/>
                </a:solidFill>
                <a:effectLst/>
                <a:cs typeface="新細明體" panose="02020500000000000000" pitchFamily="18" charset="-120"/>
              </a:rPr>
              <a:t>)</a:t>
            </a:r>
            <a:endParaRPr lang="en-US" altLang="zh-TW" sz="2000" dirty="0"/>
          </a:p>
          <a:p>
            <a:pPr marL="442913" indent="-442913" defTabSz="743133" eaLnBrk="1" fontAlgn="auto" hangingPunct="1">
              <a:lnSpc>
                <a:spcPts val="3000"/>
              </a:lnSpc>
              <a:spcBef>
                <a:spcPts val="600"/>
              </a:spcBef>
              <a:spcAft>
                <a:spcPts val="0"/>
              </a:spcAft>
              <a:buNone/>
              <a:defRPr/>
            </a:pPr>
            <a:endParaRPr lang="en-US" altLang="zh-TW" sz="2000" dirty="0">
              <a:latin typeface="標楷體"/>
              <a:ea typeface="標楷體"/>
            </a:endParaRPr>
          </a:p>
          <a:p>
            <a:pPr marL="442913" indent="-442913" defTabSz="743133" eaLnBrk="1" fontAlgn="auto" hangingPunct="1">
              <a:lnSpc>
                <a:spcPts val="3000"/>
              </a:lnSpc>
              <a:spcBef>
                <a:spcPts val="600"/>
              </a:spcBef>
              <a:spcAft>
                <a:spcPts val="0"/>
              </a:spcAft>
              <a:buNone/>
              <a:defRPr/>
            </a:pPr>
            <a:r>
              <a:rPr lang="zh-TW" altLang="en-US" sz="2000" dirty="0">
                <a:latin typeface="標楷體"/>
                <a:ea typeface="標楷體"/>
              </a:rPr>
              <a:t> </a:t>
            </a:r>
            <a:endParaRPr lang="en-US" altLang="zh-TW" sz="2000" dirty="0">
              <a:latin typeface="標楷體"/>
              <a:ea typeface="標楷體"/>
            </a:endParaRPr>
          </a:p>
          <a:p>
            <a:pPr marL="0" indent="0" eaLnBrk="1" hangingPunct="1">
              <a:lnSpc>
                <a:spcPts val="3000"/>
              </a:lnSpc>
              <a:spcBef>
                <a:spcPts val="600"/>
              </a:spcBef>
              <a:buNone/>
            </a:pPr>
            <a:endParaRPr lang="en-US" altLang="zh-TW" sz="2000" dirty="0"/>
          </a:p>
          <a:p>
            <a:pPr marL="0" indent="0" eaLnBrk="1" hangingPunct="1">
              <a:lnSpc>
                <a:spcPct val="150000"/>
              </a:lnSpc>
              <a:spcBef>
                <a:spcPts val="1200"/>
              </a:spcBef>
              <a:buNone/>
            </a:pPr>
            <a:endParaRPr lang="en-US" altLang="zh-TW" sz="2000" dirty="0"/>
          </a:p>
        </p:txBody>
      </p:sp>
      <p:sp>
        <p:nvSpPr>
          <p:cNvPr id="35843"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EDB13449-7CC8-4BDE-A641-97231C3A1DC0}" type="slidenum">
              <a:rPr lang="en-US" altLang="zh-TW" smtClean="0"/>
              <a:pPr fontAlgn="base">
                <a:spcBef>
                  <a:spcPct val="0"/>
                </a:spcBef>
                <a:spcAft>
                  <a:spcPct val="0"/>
                </a:spcAft>
              </a:pPr>
              <a:t>14</a:t>
            </a:fld>
            <a:endParaRPr lang="zh-TW" altLang="en-US"/>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92981" y="620688"/>
            <a:ext cx="7920037" cy="5214974"/>
          </a:xfrm>
        </p:spPr>
        <p:txBody>
          <a:bodyPr rtlCol="0">
            <a:noAutofit/>
          </a:bodyPr>
          <a:lstStyle/>
          <a:p>
            <a:pPr marL="442913" indent="-442913" defTabSz="743133" eaLnBrk="1" fontAlgn="auto" hangingPunct="1">
              <a:lnSpc>
                <a:spcPts val="3000"/>
              </a:lnSpc>
              <a:spcBef>
                <a:spcPts val="600"/>
              </a:spcBef>
              <a:spcAft>
                <a:spcPts val="0"/>
              </a:spcAft>
              <a:buNone/>
              <a:defRPr/>
            </a:pPr>
            <a:r>
              <a:rPr lang="en-US" altLang="zh-TW" sz="1800" dirty="0">
                <a:latin typeface="標楷體"/>
                <a:ea typeface="標楷體"/>
              </a:rPr>
              <a:t>(8) </a:t>
            </a:r>
            <a:r>
              <a:rPr lang="zh-TW" altLang="en-US" sz="1800" dirty="0">
                <a:latin typeface="標楷體"/>
                <a:ea typeface="標楷體"/>
              </a:rPr>
              <a:t>建築物昇降設備或機械停車設備竣工檢查合格文件。</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r>
              <a:rPr lang="en-US" altLang="zh-TW" sz="1800" dirty="0">
                <a:latin typeface="標楷體"/>
                <a:ea typeface="標楷體"/>
              </a:rPr>
              <a:t>(9) </a:t>
            </a:r>
            <a:r>
              <a:rPr lang="zh-TW" altLang="en-US" sz="1800" dirty="0">
                <a:latin typeface="標楷體"/>
                <a:ea typeface="標楷體"/>
              </a:rPr>
              <a:t>汙水設備竣工檢查合格證明。</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r>
              <a:rPr lang="en-US" altLang="zh-TW" sz="1800" dirty="0">
                <a:latin typeface="標楷體"/>
                <a:ea typeface="標楷體"/>
              </a:rPr>
              <a:t>(10) </a:t>
            </a:r>
            <a:r>
              <a:rPr lang="zh-TW" altLang="en-US" sz="1800" dirty="0">
                <a:latin typeface="標楷體"/>
                <a:ea typeface="標楷體"/>
              </a:rPr>
              <a:t>避雷設備出廠證明及技師簽證檢查合格證明。</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r>
              <a:rPr lang="en-US" altLang="zh-TW" sz="1800" dirty="0">
                <a:latin typeface="標楷體"/>
                <a:ea typeface="標楷體"/>
              </a:rPr>
              <a:t>(11) </a:t>
            </a:r>
            <a:r>
              <a:rPr lang="zh-TW" altLang="en-US" sz="1800" dirty="0">
                <a:latin typeface="標楷體"/>
                <a:ea typeface="標楷體"/>
              </a:rPr>
              <a:t>建築物無障礙設施勘驗合格證明。</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r>
              <a:rPr lang="en-US" altLang="zh-TW" sz="1800" dirty="0">
                <a:latin typeface="標楷體"/>
                <a:ea typeface="標楷體"/>
              </a:rPr>
              <a:t>(12) </a:t>
            </a:r>
            <a:r>
              <a:rPr lang="zh-TW" altLang="en-US" sz="1800" dirty="0">
                <a:latin typeface="標楷體"/>
                <a:ea typeface="標楷體"/>
              </a:rPr>
              <a:t>公共設施損壞修復證明。</a:t>
            </a:r>
            <a:endParaRPr lang="en-US" altLang="zh-TW" sz="1800" dirty="0">
              <a:latin typeface="標楷體"/>
              <a:ea typeface="標楷體"/>
            </a:endParaRPr>
          </a:p>
          <a:p>
            <a:pPr marL="533400" indent="-533400" defTabSz="743133" eaLnBrk="1" fontAlgn="auto" hangingPunct="1">
              <a:lnSpc>
                <a:spcPct val="100000"/>
              </a:lnSpc>
              <a:spcBef>
                <a:spcPts val="600"/>
              </a:spcBef>
              <a:spcAft>
                <a:spcPts val="0"/>
              </a:spcAft>
              <a:buFont typeface="Wingdings" pitchFamily="2" charset="2"/>
              <a:buNone/>
              <a:defRPr/>
            </a:pPr>
            <a:r>
              <a:rPr lang="en-US" altLang="zh-TW" sz="1800" dirty="0">
                <a:latin typeface="標楷體"/>
                <a:ea typeface="標楷體"/>
              </a:rPr>
              <a:t>(13) </a:t>
            </a:r>
            <a:r>
              <a:rPr lang="zh-TW" altLang="en-US" sz="1800" dirty="0">
                <a:latin typeface="標楷體"/>
                <a:ea typeface="標楷體"/>
              </a:rPr>
              <a:t>建築物位於山坡地者，應檢附水土保持設施完工證明。</a:t>
            </a:r>
            <a:r>
              <a:rPr lang="en-US" altLang="zh-TW" sz="1800" dirty="0">
                <a:latin typeface="標楷體"/>
                <a:ea typeface="標楷體"/>
              </a:rPr>
              <a:t>(</a:t>
            </a:r>
            <a:r>
              <a:rPr lang="zh-TW" altLang="en-US" sz="1800" dirty="0">
                <a:latin typeface="標楷體"/>
                <a:ea typeface="標楷體"/>
              </a:rPr>
              <a:t>目前尚未發佈山坡地地區</a:t>
            </a:r>
            <a:r>
              <a:rPr lang="en-US" altLang="zh-TW" sz="1800" dirty="0">
                <a:latin typeface="標楷體"/>
                <a:ea typeface="標楷體"/>
              </a:rPr>
              <a:t>)</a:t>
            </a:r>
          </a:p>
          <a:p>
            <a:pPr marL="0" indent="0" defTabSz="743133" eaLnBrk="1" fontAlgn="auto" hangingPunct="1">
              <a:lnSpc>
                <a:spcPts val="3000"/>
              </a:lnSpc>
              <a:spcBef>
                <a:spcPts val="600"/>
              </a:spcBef>
              <a:spcAft>
                <a:spcPts val="0"/>
              </a:spcAft>
              <a:buFont typeface="Wingdings" pitchFamily="2" charset="2"/>
              <a:buNone/>
              <a:defRPr/>
            </a:pPr>
            <a:r>
              <a:rPr lang="en-US" altLang="zh-TW" sz="1800" dirty="0">
                <a:latin typeface="標楷體"/>
                <a:ea typeface="標楷體"/>
              </a:rPr>
              <a:t>(14) </a:t>
            </a:r>
            <a:r>
              <a:rPr lang="zh-TW" altLang="en-US" sz="1800" dirty="0">
                <a:latin typeface="標楷體"/>
                <a:ea typeface="標楷體"/>
              </a:rPr>
              <a:t>門牌初編證明文件。</a:t>
            </a:r>
            <a:endParaRPr lang="en-US" altLang="zh-TW" sz="1800" dirty="0">
              <a:latin typeface="標楷體"/>
              <a:ea typeface="標楷體"/>
            </a:endParaRPr>
          </a:p>
          <a:p>
            <a:pPr marL="541338" indent="-541338" defTabSz="743133" eaLnBrk="1" fontAlgn="auto" hangingPunct="1">
              <a:lnSpc>
                <a:spcPct val="100000"/>
              </a:lnSpc>
              <a:spcBef>
                <a:spcPts val="600"/>
              </a:spcBef>
              <a:spcAft>
                <a:spcPts val="0"/>
              </a:spcAft>
              <a:buFont typeface="Wingdings" pitchFamily="2" charset="2"/>
              <a:buNone/>
              <a:defRPr/>
            </a:pPr>
            <a:r>
              <a:rPr lang="en-US" altLang="zh-TW" sz="1800" dirty="0">
                <a:latin typeface="標楷體"/>
                <a:ea typeface="標楷體"/>
              </a:rPr>
              <a:t>(15) </a:t>
            </a:r>
            <a:r>
              <a:rPr lang="zh-TW" altLang="en-US" sz="1800" dirty="0">
                <a:latin typeface="標楷體"/>
                <a:ea typeface="標楷體"/>
              </a:rPr>
              <a:t>竣工圖說</a:t>
            </a:r>
            <a:r>
              <a:rPr lang="en-US" altLang="zh-TW" sz="1800" dirty="0">
                <a:latin typeface="標楷體"/>
                <a:ea typeface="標楷體"/>
              </a:rPr>
              <a:t>(</a:t>
            </a:r>
            <a:r>
              <a:rPr lang="zh-TW" altLang="en-US" sz="1800" dirty="0">
                <a:latin typeface="標楷體"/>
                <a:ea typeface="標楷體"/>
              </a:rPr>
              <a:t>包含配置圖、面積計算表、綠化圖、各層平面圖、各向立面圖</a:t>
            </a:r>
            <a:r>
              <a:rPr lang="en-US" altLang="zh-TW" sz="1800" dirty="0">
                <a:latin typeface="標楷體"/>
                <a:ea typeface="標楷體"/>
              </a:rPr>
              <a:t>)</a:t>
            </a:r>
            <a:r>
              <a:rPr lang="zh-TW" altLang="en-US" sz="1800" dirty="0">
                <a:latin typeface="標楷體"/>
                <a:ea typeface="標楷體"/>
              </a:rPr>
              <a:t>及照片。</a:t>
            </a:r>
            <a:endParaRPr lang="en-US" altLang="zh-TW" sz="1800" dirty="0">
              <a:latin typeface="標楷體"/>
              <a:ea typeface="標楷體"/>
            </a:endParaRPr>
          </a:p>
          <a:p>
            <a:pPr marL="541338" indent="-541338" defTabSz="743133" eaLnBrk="1" fontAlgn="auto" hangingPunct="1">
              <a:lnSpc>
                <a:spcPct val="100000"/>
              </a:lnSpc>
              <a:spcBef>
                <a:spcPts val="600"/>
              </a:spcBef>
              <a:spcAft>
                <a:spcPts val="0"/>
              </a:spcAft>
              <a:buFont typeface="Wingdings" pitchFamily="2" charset="2"/>
              <a:buNone/>
              <a:defRPr/>
            </a:pPr>
            <a:r>
              <a:rPr lang="en-US" altLang="zh-TW" sz="1800" dirty="0">
                <a:latin typeface="標楷體"/>
                <a:ea typeface="標楷體"/>
              </a:rPr>
              <a:t>(16)</a:t>
            </a:r>
            <a:r>
              <a:rPr lang="zh-TW" altLang="en-US" sz="1800" dirty="0">
                <a:latin typeface="標楷體"/>
                <a:ea typeface="標楷體"/>
              </a:rPr>
              <a:t> 現場照片</a:t>
            </a:r>
            <a:r>
              <a:rPr lang="en-US" altLang="zh-TW" sz="1800" b="1" kern="0" dirty="0">
                <a:solidFill>
                  <a:srgbClr val="FF0000"/>
                </a:solidFill>
                <a:effectLst/>
                <a:cs typeface="新細明體" panose="02020500000000000000" pitchFamily="18" charset="-120"/>
              </a:rPr>
              <a:t>(</a:t>
            </a:r>
            <a:r>
              <a:rPr lang="zh-TW" altLang="zh-TW" sz="1800" b="1" kern="0" dirty="0">
                <a:solidFill>
                  <a:srgbClr val="FF0000"/>
                </a:solidFill>
                <a:effectLst/>
                <a:cs typeface="新細明體" panose="02020500000000000000" pitchFamily="18" charset="-120"/>
              </a:rPr>
              <a:t>四面、屋頂、停車空間、昇降機、天井、防火隔間、綠化</a:t>
            </a:r>
            <a:r>
              <a:rPr lang="en-US" altLang="zh-TW" sz="1800" b="1" kern="0" dirty="0">
                <a:solidFill>
                  <a:srgbClr val="FF0000"/>
                </a:solidFill>
                <a:effectLst/>
                <a:cs typeface="新細明體" panose="02020500000000000000" pitchFamily="18" charset="-120"/>
              </a:rPr>
              <a:t>)</a:t>
            </a:r>
            <a:r>
              <a:rPr lang="zh-TW" altLang="zh-TW" sz="1800" b="1" kern="0" dirty="0">
                <a:solidFill>
                  <a:srgbClr val="FF0000"/>
                </a:solidFill>
                <a:effectLst/>
                <a:cs typeface="新細明體" panose="02020500000000000000" pitchFamily="18" charset="-120"/>
              </a:rPr>
              <a:t>。</a:t>
            </a:r>
            <a:endParaRPr lang="en-US" altLang="zh-TW" sz="1800" dirty="0"/>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(17)</a:t>
            </a:r>
            <a:r>
              <a:rPr lang="zh-TW" altLang="en-US" sz="1800" dirty="0">
                <a:latin typeface="標楷體"/>
                <a:ea typeface="標楷體"/>
              </a:rPr>
              <a:t> </a:t>
            </a:r>
            <a:r>
              <a:rPr lang="zh-TW" altLang="zh-TW" sz="1800" kern="0" dirty="0">
                <a:solidFill>
                  <a:srgbClr val="000000"/>
                </a:solidFill>
                <a:effectLst/>
                <a:cs typeface="新細明體" panose="02020500000000000000" pitchFamily="18" charset="-120"/>
              </a:rPr>
              <a:t>各層勘驗核准函</a:t>
            </a:r>
            <a:r>
              <a:rPr lang="zh-TW" altLang="en-US" sz="1800" kern="0" dirty="0">
                <a:solidFill>
                  <a:srgbClr val="000000"/>
                </a:solidFill>
                <a:effectLst/>
                <a:cs typeface="新細明體" panose="02020500000000000000" pitchFamily="18" charset="-120"/>
              </a:rPr>
              <a:t>。</a:t>
            </a:r>
            <a:endParaRPr lang="en-US" altLang="zh-TW" sz="1800" dirty="0"/>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(18)</a:t>
            </a:r>
            <a:r>
              <a:rPr lang="zh-TW" altLang="en-US" sz="1800" dirty="0">
                <a:latin typeface="標楷體"/>
                <a:ea typeface="標楷體"/>
              </a:rPr>
              <a:t> 公寓大廈管理條例規定應提列公共基金者，應提出機關公庫代收之證明。</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endParaRPr lang="en-US" altLang="zh-TW" sz="1800" dirty="0">
              <a:latin typeface="標楷體"/>
              <a:ea typeface="標楷體"/>
            </a:endParaRPr>
          </a:p>
        </p:txBody>
      </p:sp>
      <p:sp>
        <p:nvSpPr>
          <p:cNvPr id="38915"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406CB65-974C-4ECC-B702-8D19CCE03D4A}" type="slidenum">
              <a:rPr lang="en-US" altLang="zh-TW" smtClean="0"/>
              <a:pPr fontAlgn="base">
                <a:spcBef>
                  <a:spcPct val="0"/>
                </a:spcBef>
                <a:spcAft>
                  <a:spcPct val="0"/>
                </a:spcAft>
              </a:pPr>
              <a:t>15</a:t>
            </a:fld>
            <a:endParaRPr lang="zh-TW" altLang="en-US"/>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488504" y="1000108"/>
            <a:ext cx="8742783" cy="5093188"/>
          </a:xfrm>
        </p:spPr>
        <p:txBody>
          <a:bodyPr rtlCol="0">
            <a:normAutofit/>
          </a:bodyPr>
          <a:lstStyle/>
          <a:p>
            <a:pPr marL="533400" indent="-533400" defTabSz="743133" eaLnBrk="1" fontAlgn="auto" hangingPunct="1">
              <a:lnSpc>
                <a:spcPts val="3000"/>
              </a:lnSpc>
              <a:spcBef>
                <a:spcPts val="0"/>
              </a:spcBef>
              <a:spcAft>
                <a:spcPts val="0"/>
              </a:spcAft>
              <a:buNone/>
              <a:defRPr/>
            </a:pPr>
            <a:r>
              <a:rPr lang="en-US" altLang="zh-TW" sz="1800" dirty="0">
                <a:latin typeface="標楷體"/>
                <a:ea typeface="標楷體"/>
              </a:rPr>
              <a:t>(19)</a:t>
            </a:r>
            <a:r>
              <a:rPr lang="zh-TW" altLang="en-US" sz="1800" dirty="0">
                <a:latin typeface="標楷體"/>
                <a:ea typeface="標楷體"/>
              </a:rPr>
              <a:t>建築物施工損害鄰房解除列管相關證明文件。</a:t>
            </a:r>
            <a:endParaRPr lang="en-US" altLang="zh-TW" sz="1800" dirty="0">
              <a:latin typeface="標楷體"/>
              <a:ea typeface="標楷體"/>
            </a:endParaRPr>
          </a:p>
          <a:p>
            <a:pPr marL="533400" indent="-533400" defTabSz="743133" eaLnBrk="1" fontAlgn="auto" hangingPunct="1">
              <a:lnSpc>
                <a:spcPts val="3000"/>
              </a:lnSpc>
              <a:spcBef>
                <a:spcPts val="0"/>
              </a:spcBef>
              <a:spcAft>
                <a:spcPts val="0"/>
              </a:spcAft>
              <a:buFont typeface="Wingdings" pitchFamily="2" charset="2"/>
              <a:buNone/>
              <a:defRPr/>
            </a:pPr>
            <a:r>
              <a:rPr lang="en-US" altLang="zh-TW" sz="1800" dirty="0">
                <a:latin typeface="標楷體"/>
                <a:ea typeface="標楷體"/>
              </a:rPr>
              <a:t>(20)</a:t>
            </a:r>
            <a:r>
              <a:rPr lang="zh-TW" altLang="en-US" sz="1800" dirty="0">
                <a:latin typeface="標楷體"/>
                <a:ea typeface="標楷體"/>
              </a:rPr>
              <a:t> 建築物運用內政部認可之建築新技術新工法新設備及新材料者之相關證明文件及其施工紀錄、照片及專任工程人員與監造人查核紀錄，但已於施工勘驗階段檢附者免付。</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(21) </a:t>
            </a:r>
            <a:r>
              <a:rPr lang="zh-TW" altLang="en-US" sz="1800" dirty="0">
                <a:latin typeface="標楷體"/>
                <a:ea typeface="標楷體"/>
              </a:rPr>
              <a:t>其他特殊管制事項或原領建照執照</a:t>
            </a:r>
            <a:r>
              <a:rPr lang="en-US" altLang="zh-TW" sz="1800" dirty="0">
                <a:latin typeface="標楷體"/>
                <a:ea typeface="標楷體"/>
              </a:rPr>
              <a:t>(</a:t>
            </a:r>
            <a:r>
              <a:rPr lang="zh-TW" altLang="en-US" sz="1800" dirty="0">
                <a:latin typeface="標楷體"/>
                <a:ea typeface="標楷體"/>
              </a:rPr>
              <a:t>雜項執照</a:t>
            </a:r>
            <a:r>
              <a:rPr lang="en-US" altLang="zh-TW" sz="1800" dirty="0">
                <a:latin typeface="標楷體"/>
                <a:ea typeface="標楷體"/>
              </a:rPr>
              <a:t>)</a:t>
            </a:r>
            <a:r>
              <a:rPr lang="zh-TW" altLang="en-US" sz="1800" dirty="0">
                <a:latin typeface="標楷體"/>
                <a:ea typeface="標楷體"/>
              </a:rPr>
              <a:t>注意事項應檢附資料。</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None/>
              <a:defRPr/>
            </a:pPr>
            <a:r>
              <a:rPr lang="en-US" altLang="zh-TW" sz="1800" dirty="0">
                <a:latin typeface="標楷體"/>
                <a:ea typeface="標楷體"/>
              </a:rPr>
              <a:t>(22)</a:t>
            </a:r>
            <a:r>
              <a:rPr lang="zh-TW" altLang="en-US" sz="1800" dirty="0">
                <a:latin typeface="標楷體"/>
                <a:ea typeface="標楷體"/>
              </a:rPr>
              <a:t> </a:t>
            </a:r>
            <a:r>
              <a:rPr lang="zh-TW" altLang="zh-TW" sz="1800" kern="0" dirty="0">
                <a:solidFill>
                  <a:srgbClr val="000000"/>
                </a:solidFill>
                <a:effectLst/>
                <a:cs typeface="新細明體" panose="02020500000000000000" pitchFamily="18" charset="-120"/>
              </a:rPr>
              <a:t>委託書。</a:t>
            </a:r>
            <a:r>
              <a:rPr lang="en-US" altLang="zh-TW" sz="1800" kern="0" dirty="0">
                <a:solidFill>
                  <a:srgbClr val="000000"/>
                </a:solidFill>
                <a:effectLst/>
                <a:cs typeface="新細明體" panose="02020500000000000000" pitchFamily="18" charset="-120"/>
              </a:rPr>
              <a:t>(</a:t>
            </a:r>
            <a:r>
              <a:rPr lang="zh-TW" altLang="zh-TW" sz="1800" kern="0" dirty="0">
                <a:solidFill>
                  <a:srgbClr val="000000"/>
                </a:solidFill>
                <a:effectLst/>
                <a:cs typeface="新細明體" panose="02020500000000000000" pitchFamily="18" charset="-120"/>
              </a:rPr>
              <a:t>會勘當日監造人、承造人及其專任工程人員工地主任或工地負責人應</a:t>
            </a:r>
            <a:endParaRPr lang="en-US" altLang="zh-TW" sz="1800" kern="0" dirty="0">
              <a:solidFill>
                <a:srgbClr val="000000"/>
              </a:solidFill>
              <a:effectLst/>
              <a:cs typeface="新細明體" panose="02020500000000000000" pitchFamily="18" charset="-120"/>
            </a:endParaRPr>
          </a:p>
          <a:p>
            <a:pPr marL="0" indent="0" defTabSz="743133" eaLnBrk="1" fontAlgn="auto" hangingPunct="1">
              <a:lnSpc>
                <a:spcPts val="3000"/>
              </a:lnSpc>
              <a:spcBef>
                <a:spcPts val="600"/>
              </a:spcBef>
              <a:spcAft>
                <a:spcPts val="0"/>
              </a:spcAft>
              <a:buNone/>
              <a:defRPr/>
            </a:pPr>
            <a:r>
              <a:rPr lang="zh-TW" altLang="en-US" sz="1800" kern="0" dirty="0">
                <a:solidFill>
                  <a:srgbClr val="000000"/>
                </a:solidFill>
                <a:cs typeface="新細明體" panose="02020500000000000000" pitchFamily="18" charset="-120"/>
              </a:rPr>
              <a:t>      </a:t>
            </a:r>
            <a:r>
              <a:rPr lang="zh-TW" altLang="zh-TW" sz="1800" kern="0" dirty="0">
                <a:solidFill>
                  <a:srgbClr val="000000"/>
                </a:solidFill>
                <a:effectLst/>
                <a:cs typeface="新細明體" panose="02020500000000000000" pitchFamily="18" charset="-120"/>
              </a:rPr>
              <a:t>親自出席會同現場勘驗</a:t>
            </a:r>
            <a:r>
              <a:rPr lang="en-US" altLang="zh-TW" sz="1800" kern="0" dirty="0">
                <a:solidFill>
                  <a:srgbClr val="000000"/>
                </a:solidFill>
                <a:effectLst/>
                <a:cs typeface="新細明體" panose="02020500000000000000" pitchFamily="18" charset="-120"/>
              </a:rPr>
              <a:t>; </a:t>
            </a:r>
            <a:r>
              <a:rPr lang="zh-TW" altLang="zh-TW" sz="1800" kern="0" dirty="0">
                <a:solidFill>
                  <a:srgbClr val="FF0000"/>
                </a:solidFill>
                <a:effectLst/>
                <a:cs typeface="新細明體" panose="02020500000000000000" pitchFamily="18" charset="-120"/>
              </a:rPr>
              <a:t>監造人因故無法到場時應委託其他開業建築師或由其</a:t>
            </a:r>
            <a:endParaRPr lang="en-US" altLang="zh-TW" sz="1800" kern="0" dirty="0">
              <a:solidFill>
                <a:srgbClr val="FF0000"/>
              </a:solidFill>
              <a:effectLst/>
              <a:cs typeface="新細明體" panose="02020500000000000000" pitchFamily="18" charset="-120"/>
            </a:endParaRPr>
          </a:p>
          <a:p>
            <a:pPr marL="0" indent="0" defTabSz="743133" eaLnBrk="1" fontAlgn="auto" hangingPunct="1">
              <a:lnSpc>
                <a:spcPts val="3000"/>
              </a:lnSpc>
              <a:spcBef>
                <a:spcPts val="600"/>
              </a:spcBef>
              <a:spcAft>
                <a:spcPts val="0"/>
              </a:spcAft>
              <a:buNone/>
              <a:defRPr/>
            </a:pPr>
            <a:r>
              <a:rPr lang="zh-TW" altLang="en-US" sz="1800" kern="0" dirty="0">
                <a:solidFill>
                  <a:srgbClr val="FF0000"/>
                </a:solidFill>
                <a:cs typeface="新細明體" panose="02020500000000000000" pitchFamily="18" charset="-120"/>
              </a:rPr>
              <a:t>      </a:t>
            </a:r>
            <a:r>
              <a:rPr lang="zh-TW" altLang="zh-TW" sz="1800" kern="0" dirty="0">
                <a:solidFill>
                  <a:srgbClr val="FF0000"/>
                </a:solidFill>
                <a:effectLst/>
                <a:cs typeface="新細明體" panose="02020500000000000000" pitchFamily="18" charset="-120"/>
              </a:rPr>
              <a:t>事務所內依法登記之人員，且出具委託書。</a:t>
            </a:r>
            <a:r>
              <a:rPr lang="en-US" altLang="zh-TW" sz="1800" kern="0" dirty="0">
                <a:solidFill>
                  <a:srgbClr val="000000"/>
                </a:solidFill>
                <a:effectLst/>
                <a:cs typeface="新細明體" panose="02020500000000000000" pitchFamily="18" charset="-120"/>
              </a:rPr>
              <a:t>)</a:t>
            </a:r>
          </a:p>
          <a:p>
            <a:pPr marL="0" indent="0" defTabSz="743133" eaLnBrk="1" fontAlgn="auto" hangingPunct="1">
              <a:lnSpc>
                <a:spcPts val="3000"/>
              </a:lnSpc>
              <a:spcBef>
                <a:spcPts val="600"/>
              </a:spcBef>
              <a:spcAft>
                <a:spcPts val="0"/>
              </a:spcAft>
              <a:buNone/>
              <a:defRPr/>
            </a:pPr>
            <a:r>
              <a:rPr lang="en-US" altLang="zh-TW" dirty="0"/>
              <a:t>(23) </a:t>
            </a:r>
            <a:r>
              <a:rPr lang="zh-TW" altLang="zh-TW" kern="0" dirty="0">
                <a:solidFill>
                  <a:srgbClr val="000000"/>
                </a:solidFill>
                <a:effectLst/>
                <a:cs typeface="新細明體" panose="02020500000000000000" pitchFamily="18" charset="-120"/>
              </a:rPr>
              <a:t>連江縣政府建築物竣工查驗紀錄表。</a:t>
            </a:r>
            <a:endParaRPr lang="en-US" altLang="zh-TW" kern="0" dirty="0">
              <a:solidFill>
                <a:srgbClr val="000000"/>
              </a:solidFill>
              <a:effectLst/>
              <a:cs typeface="新細明體" panose="02020500000000000000" pitchFamily="18" charset="-120"/>
            </a:endParaRPr>
          </a:p>
          <a:p>
            <a:pPr marL="0" indent="0" defTabSz="743133" eaLnBrk="1" fontAlgn="auto" hangingPunct="1">
              <a:lnSpc>
                <a:spcPts val="3000"/>
              </a:lnSpc>
              <a:spcBef>
                <a:spcPts val="600"/>
              </a:spcBef>
              <a:spcAft>
                <a:spcPts val="0"/>
              </a:spcAft>
              <a:buNone/>
              <a:defRPr/>
            </a:pPr>
            <a:r>
              <a:rPr lang="en-US" altLang="zh-TW" kern="0" dirty="0">
                <a:effectLst/>
                <a:cs typeface="新細明體" panose="02020500000000000000" pitchFamily="18" charset="-120"/>
              </a:rPr>
              <a:t>(24) </a:t>
            </a:r>
            <a:r>
              <a:rPr lang="zh-TW" altLang="zh-TW" kern="0" dirty="0">
                <a:effectLst/>
                <a:cs typeface="新細明體" panose="02020500000000000000" pitchFamily="18" charset="-120"/>
              </a:rPr>
              <a:t>原核准建照執照</a:t>
            </a:r>
            <a:r>
              <a:rPr lang="en-US" altLang="zh-TW" kern="0" dirty="0">
                <a:effectLst/>
                <a:cs typeface="新細明體" panose="02020500000000000000" pitchFamily="18" charset="-120"/>
              </a:rPr>
              <a:t>(</a:t>
            </a:r>
            <a:r>
              <a:rPr lang="zh-TW" altLang="zh-TW" kern="0" dirty="0">
                <a:effectLst/>
                <a:cs typeface="新細明體" panose="02020500000000000000" pitchFamily="18" charset="-120"/>
              </a:rPr>
              <a:t>含變更設計</a:t>
            </a:r>
            <a:r>
              <a:rPr lang="en-US" altLang="zh-TW" kern="0" dirty="0">
                <a:effectLst/>
                <a:cs typeface="新細明體" panose="02020500000000000000" pitchFamily="18" charset="-120"/>
              </a:rPr>
              <a:t>)</a:t>
            </a:r>
            <a:r>
              <a:rPr lang="zh-TW" altLang="zh-TW" kern="0" dirty="0">
                <a:effectLst/>
                <a:cs typeface="新細明體" panose="02020500000000000000" pitchFamily="18" charset="-120"/>
              </a:rPr>
              <a:t>之核准圖說副本</a:t>
            </a:r>
            <a:r>
              <a:rPr lang="zh-TW" altLang="en-US" kern="0" dirty="0">
                <a:effectLst/>
                <a:cs typeface="新細明體" panose="02020500000000000000" pitchFamily="18" charset="-120"/>
              </a:rPr>
              <a:t>。</a:t>
            </a:r>
            <a:endParaRPr lang="en-US" altLang="zh-TW" dirty="0"/>
          </a:p>
          <a:p>
            <a:pPr marL="0" indent="0" defTabSz="743133" eaLnBrk="1" fontAlgn="auto" hangingPunct="1">
              <a:lnSpc>
                <a:spcPts val="3000"/>
              </a:lnSpc>
              <a:spcBef>
                <a:spcPts val="600"/>
              </a:spcBef>
              <a:spcAft>
                <a:spcPts val="0"/>
              </a:spcAft>
              <a:buNone/>
              <a:defRPr/>
            </a:pPr>
            <a:endParaRPr lang="en-US" altLang="zh-TW" sz="1800" dirty="0">
              <a:latin typeface="標楷體"/>
              <a:ea typeface="標楷體"/>
            </a:endParaRPr>
          </a:p>
          <a:p>
            <a:pPr marL="0" indent="0" defTabSz="743133" eaLnBrk="1" fontAlgn="auto" hangingPunct="1">
              <a:lnSpc>
                <a:spcPct val="150000"/>
              </a:lnSpc>
              <a:spcBef>
                <a:spcPts val="1200"/>
              </a:spcBef>
              <a:spcAft>
                <a:spcPts val="0"/>
              </a:spcAft>
              <a:buFont typeface="Wingdings" pitchFamily="2" charset="2"/>
              <a:buNone/>
              <a:defRPr/>
            </a:pPr>
            <a:endParaRPr lang="en-US" altLang="zh-TW" sz="1800" dirty="0">
              <a:latin typeface="標楷體"/>
              <a:ea typeface="標楷體"/>
            </a:endParaRPr>
          </a:p>
        </p:txBody>
      </p:sp>
      <p:sp>
        <p:nvSpPr>
          <p:cNvPr id="39939"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94D1F4C-D013-4DF4-A611-AAB00DF22BDE}" type="slidenum">
              <a:rPr lang="en-US" altLang="zh-TW" smtClean="0"/>
              <a:pPr fontAlgn="base">
                <a:spcBef>
                  <a:spcPct val="0"/>
                </a:spcBef>
                <a:spcAft>
                  <a:spcPct val="0"/>
                </a:spcAft>
              </a:pPr>
              <a:t>16</a:t>
            </a:fld>
            <a:endParaRPr lang="zh-TW" alt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投影片編號版面配置區 6"/>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73067DE4-C8F9-47C0-B610-723D048761AF}" type="slidenum">
              <a:rPr lang="en-US" altLang="zh-TW" smtClean="0"/>
              <a:pPr fontAlgn="base">
                <a:spcBef>
                  <a:spcPct val="0"/>
                </a:spcBef>
                <a:spcAft>
                  <a:spcPct val="0"/>
                </a:spcAft>
              </a:pPr>
              <a:t>17</a:t>
            </a:fld>
            <a:endParaRPr lang="zh-TW" altLang="en-US"/>
          </a:p>
        </p:txBody>
      </p:sp>
      <p:sp>
        <p:nvSpPr>
          <p:cNvPr id="10" name="文字版面配置區 15"/>
          <p:cNvSpPr>
            <a:spLocks noGrp="1"/>
          </p:cNvSpPr>
          <p:nvPr>
            <p:ph type="body" idx="1"/>
          </p:nvPr>
        </p:nvSpPr>
        <p:spPr>
          <a:xfrm>
            <a:off x="1023910" y="428604"/>
            <a:ext cx="3325813" cy="285750"/>
          </a:xfrm>
        </p:spPr>
        <p:txBody>
          <a:bodyPr wrap="none">
            <a:spAutoFit/>
          </a:bodyPr>
          <a:lstStyle/>
          <a:p>
            <a:pPr eaLnBrk="1" hangingPunct="1">
              <a:spcBef>
                <a:spcPct val="0"/>
              </a:spcBef>
            </a:pPr>
            <a:r>
              <a:rPr lang="en-US" altLang="zh-TW" sz="1400" b="0" dirty="0">
                <a:latin typeface="標楷體" pitchFamily="65" charset="-120"/>
                <a:ea typeface="標楷體" pitchFamily="65" charset="-120"/>
              </a:rPr>
              <a:t>(2)</a:t>
            </a:r>
            <a:r>
              <a:rPr lang="zh-TW" altLang="en-US" sz="1400" b="0" dirty="0">
                <a:latin typeface="標楷體" pitchFamily="65" charset="-120"/>
                <a:ea typeface="標楷體" pitchFamily="65" charset="-120"/>
              </a:rPr>
              <a:t>使用執照申請書</a:t>
            </a:r>
            <a:r>
              <a:rPr lang="en-US" altLang="zh-TW" sz="1400" b="0" dirty="0">
                <a:latin typeface="標楷體" pitchFamily="65" charset="-120"/>
                <a:ea typeface="標楷體" pitchFamily="65" charset="-120"/>
              </a:rPr>
              <a:t>(C11-1)</a:t>
            </a:r>
            <a:r>
              <a:rPr lang="zh-TW" altLang="en-US" sz="1400" b="0" dirty="0">
                <a:latin typeface="標楷體" pitchFamily="65" charset="-120"/>
                <a:ea typeface="標楷體" pitchFamily="65" charset="-120"/>
              </a:rPr>
              <a:t>及相關文件</a:t>
            </a:r>
            <a:endParaRPr lang="en-US" altLang="zh-TW" sz="1400" b="0" dirty="0">
              <a:latin typeface="標楷體" pitchFamily="65" charset="-120"/>
              <a:ea typeface="標楷體" pitchFamily="65" charset="-120"/>
            </a:endParaRPr>
          </a:p>
        </p:txBody>
      </p:sp>
      <p:sp>
        <p:nvSpPr>
          <p:cNvPr id="13" name="文字版面配置區 16"/>
          <p:cNvSpPr txBox="1">
            <a:spLocks/>
          </p:cNvSpPr>
          <p:nvPr/>
        </p:nvSpPr>
        <p:spPr>
          <a:xfrm>
            <a:off x="5595942" y="428604"/>
            <a:ext cx="2428875" cy="285750"/>
          </a:xfrm>
          <a:prstGeom prst="rect">
            <a:avLst/>
          </a:prstGeom>
        </p:spPr>
        <p:txBody>
          <a:bodyPr wrap="none">
            <a:spAutoFit/>
          </a:bodyPr>
          <a:lstStyle/>
          <a:p>
            <a:pPr marL="222250" marR="0" lvl="0" indent="-222250" algn="l" defTabSz="742950" rtl="0" eaLnBrk="1" fontAlgn="base" latinLnBrk="0" hangingPunct="1">
              <a:lnSpc>
                <a:spcPct val="90000"/>
              </a:lnSpc>
              <a:spcBef>
                <a:spcPct val="0"/>
              </a:spcBef>
              <a:spcAft>
                <a:spcPct val="0"/>
              </a:spcAft>
              <a:buClr>
                <a:schemeClr val="tx1"/>
              </a:buClr>
              <a:buSzPct val="80000"/>
              <a:tabLst/>
              <a:defRPr/>
            </a:pPr>
            <a:r>
              <a:rPr kumimoji="0" lang="en-US" altLang="zh-TW" sz="14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rPr>
              <a:t>(3)</a:t>
            </a:r>
            <a:r>
              <a:rPr kumimoji="0" lang="zh-TW" altLang="en-US" sz="14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rPr>
              <a:t>使用執照審查表</a:t>
            </a:r>
            <a:r>
              <a:rPr kumimoji="0" lang="en-US" altLang="zh-TW" sz="14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rPr>
              <a:t>(C12-1)</a:t>
            </a:r>
          </a:p>
        </p:txBody>
      </p:sp>
      <p:pic>
        <p:nvPicPr>
          <p:cNvPr id="2051" name="Picture 3" descr="D:\事務所資料\0NEW\連江縣建築物外牆巡查列管暨通報執行計畫\20210324-(原30+擴17)-修改B1.B2\新增資料夾\竣工查驗應備文件\8.C12-1使照審查表.jpg"/>
          <p:cNvPicPr>
            <a:picLocks noChangeAspect="1" noChangeArrowheads="1"/>
          </p:cNvPicPr>
          <p:nvPr/>
        </p:nvPicPr>
        <p:blipFill>
          <a:blip r:embed="rId2"/>
          <a:srcRect t="6667" b="9323"/>
          <a:stretch>
            <a:fillRect/>
          </a:stretch>
        </p:blipFill>
        <p:spPr bwMode="auto">
          <a:xfrm>
            <a:off x="5025008" y="764704"/>
            <a:ext cx="4464496" cy="5303894"/>
          </a:xfrm>
          <a:prstGeom prst="rect">
            <a:avLst/>
          </a:prstGeom>
          <a:noFill/>
        </p:spPr>
      </p:pic>
      <p:pic>
        <p:nvPicPr>
          <p:cNvPr id="3" name="圖片 2">
            <a:extLst>
              <a:ext uri="{FF2B5EF4-FFF2-40B4-BE49-F238E27FC236}">
                <a16:creationId xmlns:a16="http://schemas.microsoft.com/office/drawing/2014/main" id="{C28E3323-E048-4C01-8110-61B2E1EEA40B}"/>
              </a:ext>
            </a:extLst>
          </p:cNvPr>
          <p:cNvPicPr>
            <a:picLocks noChangeAspect="1"/>
          </p:cNvPicPr>
          <p:nvPr/>
        </p:nvPicPr>
        <p:blipFill>
          <a:blip r:embed="rId3"/>
          <a:stretch>
            <a:fillRect/>
          </a:stretch>
        </p:blipFill>
        <p:spPr>
          <a:xfrm>
            <a:off x="295930" y="769937"/>
            <a:ext cx="4585063" cy="5411804"/>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850ECB89-46F7-42D5-898D-2AA4BD529EAA}"/>
              </a:ext>
            </a:extLst>
          </p:cNvPr>
          <p:cNvSpPr>
            <a:spLocks noGrp="1"/>
          </p:cNvSpPr>
          <p:nvPr>
            <p:ph type="body" idx="1"/>
          </p:nvPr>
        </p:nvSpPr>
        <p:spPr/>
        <p:txBody>
          <a:bodyPr/>
          <a:lstStyle/>
          <a:p>
            <a:endParaRPr lang="zh-TW" altLang="en-US"/>
          </a:p>
        </p:txBody>
      </p:sp>
      <p:sp>
        <p:nvSpPr>
          <p:cNvPr id="4" name="內容版面配置區 3">
            <a:extLst>
              <a:ext uri="{FF2B5EF4-FFF2-40B4-BE49-F238E27FC236}">
                <a16:creationId xmlns:a16="http://schemas.microsoft.com/office/drawing/2014/main" id="{09EB8750-14CA-4E5C-B1DC-4D818F497968}"/>
              </a:ext>
            </a:extLst>
          </p:cNvPr>
          <p:cNvSpPr>
            <a:spLocks noGrp="1"/>
          </p:cNvSpPr>
          <p:nvPr>
            <p:ph sz="half" idx="2"/>
          </p:nvPr>
        </p:nvSpPr>
        <p:spPr/>
        <p:txBody>
          <a:bodyPr/>
          <a:lstStyle/>
          <a:p>
            <a:endParaRPr lang="zh-TW" altLang="en-US"/>
          </a:p>
        </p:txBody>
      </p:sp>
      <p:sp>
        <p:nvSpPr>
          <p:cNvPr id="7" name="投影片編號版面配置區 6">
            <a:extLst>
              <a:ext uri="{FF2B5EF4-FFF2-40B4-BE49-F238E27FC236}">
                <a16:creationId xmlns:a16="http://schemas.microsoft.com/office/drawing/2014/main" id="{084DBCC1-3143-42AB-95D2-F5AB6AFE97A2}"/>
              </a:ext>
            </a:extLst>
          </p:cNvPr>
          <p:cNvSpPr>
            <a:spLocks noGrp="1"/>
          </p:cNvSpPr>
          <p:nvPr>
            <p:ph type="sldNum" sz="quarter" idx="12"/>
          </p:nvPr>
        </p:nvSpPr>
        <p:spPr/>
        <p:txBody>
          <a:bodyPr/>
          <a:lstStyle/>
          <a:p>
            <a:pPr>
              <a:defRPr/>
            </a:pPr>
            <a:fld id="{1BF45DAA-5C31-407C-B346-04CDB1F589DD}" type="slidenum">
              <a:rPr lang="en-US" altLang="zh-TW" smtClean="0"/>
              <a:pPr>
                <a:defRPr/>
              </a:pPr>
              <a:t>18</a:t>
            </a:fld>
            <a:endParaRPr lang="zh-TW" altLang="en-US" dirty="0"/>
          </a:p>
        </p:txBody>
      </p:sp>
      <p:pic>
        <p:nvPicPr>
          <p:cNvPr id="9" name="圖片 8">
            <a:extLst>
              <a:ext uri="{FF2B5EF4-FFF2-40B4-BE49-F238E27FC236}">
                <a16:creationId xmlns:a16="http://schemas.microsoft.com/office/drawing/2014/main" id="{4CF538CB-1106-40A3-98E9-57A13DA3A1A1}"/>
              </a:ext>
            </a:extLst>
          </p:cNvPr>
          <p:cNvPicPr>
            <a:picLocks noChangeAspect="1"/>
          </p:cNvPicPr>
          <p:nvPr/>
        </p:nvPicPr>
        <p:blipFill>
          <a:blip r:embed="rId2"/>
          <a:stretch>
            <a:fillRect/>
          </a:stretch>
        </p:blipFill>
        <p:spPr>
          <a:xfrm>
            <a:off x="387936" y="894718"/>
            <a:ext cx="4412647" cy="5375529"/>
          </a:xfrm>
          <a:prstGeom prst="rect">
            <a:avLst/>
          </a:prstGeom>
        </p:spPr>
      </p:pic>
      <p:sp>
        <p:nvSpPr>
          <p:cNvPr id="11" name="文字方塊 10">
            <a:extLst>
              <a:ext uri="{FF2B5EF4-FFF2-40B4-BE49-F238E27FC236}">
                <a16:creationId xmlns:a16="http://schemas.microsoft.com/office/drawing/2014/main" id="{F95C1B57-8645-492E-8DAE-1EE5707439FA}"/>
              </a:ext>
            </a:extLst>
          </p:cNvPr>
          <p:cNvSpPr txBox="1"/>
          <p:nvPr/>
        </p:nvSpPr>
        <p:spPr>
          <a:xfrm>
            <a:off x="178662" y="459214"/>
            <a:ext cx="4656363" cy="435504"/>
          </a:xfrm>
          <a:prstGeom prst="rect">
            <a:avLst/>
          </a:prstGeom>
          <a:noFill/>
          <a:ln>
            <a:solidFill>
              <a:schemeClr val="accent1">
                <a:lumMod val="20000"/>
                <a:lumOff val="80000"/>
              </a:schemeClr>
            </a:solidFill>
          </a:ln>
        </p:spPr>
        <p:txBody>
          <a:bodyPr wrap="square">
            <a:spAutoFit/>
          </a:bodyPr>
          <a:lstStyle/>
          <a:p>
            <a:pPr marL="0" indent="0" eaLnBrk="1" hangingPunct="1">
              <a:lnSpc>
                <a:spcPts val="3000"/>
              </a:lnSpc>
              <a:spcBef>
                <a:spcPts val="600"/>
              </a:spcBef>
              <a:buNone/>
            </a:pPr>
            <a:r>
              <a:rPr lang="en-US" altLang="zh-TW" sz="1800" dirty="0">
                <a:latin typeface="標楷體" panose="03000509000000000000" pitchFamily="65" charset="-120"/>
                <a:ea typeface="標楷體" panose="03000509000000000000" pitchFamily="65" charset="-120"/>
              </a:rPr>
              <a:t>(4) </a:t>
            </a:r>
            <a:r>
              <a:rPr lang="zh-TW" altLang="en-US" sz="1800" dirty="0">
                <a:latin typeface="標楷體" panose="03000509000000000000" pitchFamily="65" charset="-120"/>
                <a:ea typeface="標楷體" panose="03000509000000000000" pitchFamily="65" charset="-120"/>
              </a:rPr>
              <a:t>營造業承攬建築工程 竣工查報表</a:t>
            </a:r>
            <a:r>
              <a:rPr lang="en-US" altLang="zh-TW" sz="1800" dirty="0">
                <a:latin typeface="標楷體" panose="03000509000000000000" pitchFamily="65" charset="-120"/>
                <a:ea typeface="標楷體" panose="03000509000000000000" pitchFamily="65" charset="-120"/>
              </a:rPr>
              <a:t>(B21-2)</a:t>
            </a:r>
          </a:p>
        </p:txBody>
      </p:sp>
      <p:pic>
        <p:nvPicPr>
          <p:cNvPr id="13" name="圖片 12">
            <a:extLst>
              <a:ext uri="{FF2B5EF4-FFF2-40B4-BE49-F238E27FC236}">
                <a16:creationId xmlns:a16="http://schemas.microsoft.com/office/drawing/2014/main" id="{3FD76473-DE7E-4AF0-859E-79295C3C00B0}"/>
              </a:ext>
            </a:extLst>
          </p:cNvPr>
          <p:cNvPicPr>
            <a:picLocks noChangeAspect="1"/>
          </p:cNvPicPr>
          <p:nvPr/>
        </p:nvPicPr>
        <p:blipFill>
          <a:blip r:embed="rId3"/>
          <a:stretch>
            <a:fillRect/>
          </a:stretch>
        </p:blipFill>
        <p:spPr>
          <a:xfrm>
            <a:off x="5071839" y="1014286"/>
            <a:ext cx="4561681" cy="5136391"/>
          </a:xfrm>
          <a:prstGeom prst="rect">
            <a:avLst/>
          </a:prstGeom>
        </p:spPr>
      </p:pic>
      <p:sp>
        <p:nvSpPr>
          <p:cNvPr id="15" name="文字方塊 14">
            <a:extLst>
              <a:ext uri="{FF2B5EF4-FFF2-40B4-BE49-F238E27FC236}">
                <a16:creationId xmlns:a16="http://schemas.microsoft.com/office/drawing/2014/main" id="{B7140D9A-72F3-42A6-A2CB-328CEF2F26DE}"/>
              </a:ext>
            </a:extLst>
          </p:cNvPr>
          <p:cNvSpPr txBox="1"/>
          <p:nvPr/>
        </p:nvSpPr>
        <p:spPr>
          <a:xfrm>
            <a:off x="5169024" y="459214"/>
            <a:ext cx="4355976" cy="435504"/>
          </a:xfrm>
          <a:prstGeom prst="rect">
            <a:avLst/>
          </a:prstGeom>
          <a:noFill/>
          <a:ln>
            <a:solidFill>
              <a:schemeClr val="accent1">
                <a:lumMod val="20000"/>
                <a:lumOff val="80000"/>
              </a:schemeClr>
            </a:solidFill>
          </a:ln>
        </p:spPr>
        <p:txBody>
          <a:bodyPr wrap="square">
            <a:spAutoFit/>
          </a:bodyPr>
          <a:lstStyle/>
          <a:p>
            <a:pPr marL="0" indent="0" eaLnBrk="1" hangingPunct="1">
              <a:lnSpc>
                <a:spcPts val="3000"/>
              </a:lnSpc>
              <a:spcBef>
                <a:spcPts val="600"/>
              </a:spcBef>
              <a:buNone/>
            </a:pPr>
            <a:r>
              <a:rPr lang="en-US" altLang="zh-TW" sz="1800" dirty="0">
                <a:latin typeface="標楷體" panose="03000509000000000000" pitchFamily="65" charset="-120"/>
                <a:ea typeface="標楷體" panose="03000509000000000000" pitchFamily="65" charset="-120"/>
              </a:rPr>
              <a:t>(5) </a:t>
            </a:r>
            <a:r>
              <a:rPr lang="zh-TW" altLang="en-US" sz="1800" dirty="0">
                <a:latin typeface="標楷體" panose="03000509000000000000" pitchFamily="65" charset="-120"/>
                <a:ea typeface="標楷體" panose="03000509000000000000" pitchFamily="65" charset="-120"/>
              </a:rPr>
              <a:t>建築工程完竣檢查報告書</a:t>
            </a:r>
            <a:endParaRPr lang="en-US" altLang="zh-TW"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5732141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標題 11"/>
          <p:cNvSpPr>
            <a:spLocks noGrp="1"/>
          </p:cNvSpPr>
          <p:nvPr>
            <p:ph type="title"/>
          </p:nvPr>
        </p:nvSpPr>
        <p:spPr>
          <a:xfrm>
            <a:off x="238092" y="1071546"/>
            <a:ext cx="4714908" cy="5119863"/>
          </a:xfrm>
        </p:spPr>
        <p:txBody>
          <a:bodyPr wrap="square">
            <a:spAutoFit/>
          </a:bodyPr>
          <a:lstStyle/>
          <a:p>
            <a:pPr>
              <a:spcBef>
                <a:spcPts val="600"/>
              </a:spcBef>
              <a:spcAft>
                <a:spcPts val="600"/>
              </a:spcAft>
            </a:pPr>
            <a:r>
              <a:rPr lang="zh-TW" altLang="en-US" sz="1400" b="1" dirty="0">
                <a:solidFill>
                  <a:schemeClr val="tx1"/>
                </a:solidFill>
              </a:rPr>
              <a:t>住宅用火災警報器設置辦法</a:t>
            </a:r>
            <a:br>
              <a:rPr lang="en-US" altLang="zh-TW" sz="1100" dirty="0">
                <a:solidFill>
                  <a:schemeClr val="tx1"/>
                </a:solidFill>
              </a:rPr>
            </a:br>
            <a:r>
              <a:rPr lang="zh-TW" altLang="en-US" sz="1100" dirty="0">
                <a:solidFill>
                  <a:schemeClr val="tx1"/>
                </a:solidFill>
              </a:rPr>
              <a:t>發布日期：民國 </a:t>
            </a:r>
            <a:r>
              <a:rPr lang="en-US" altLang="zh-TW" sz="1100" dirty="0">
                <a:solidFill>
                  <a:schemeClr val="tx1"/>
                </a:solidFill>
              </a:rPr>
              <a:t>99 </a:t>
            </a:r>
            <a:r>
              <a:rPr lang="zh-TW" altLang="en-US" sz="1100" dirty="0">
                <a:solidFill>
                  <a:schemeClr val="tx1"/>
                </a:solidFill>
              </a:rPr>
              <a:t>年 </a:t>
            </a:r>
            <a:r>
              <a:rPr lang="en-US" altLang="zh-TW" sz="1100" dirty="0">
                <a:solidFill>
                  <a:schemeClr val="tx1"/>
                </a:solidFill>
              </a:rPr>
              <a:t>12 </a:t>
            </a:r>
            <a:r>
              <a:rPr lang="zh-TW" altLang="en-US" sz="1100" dirty="0">
                <a:solidFill>
                  <a:schemeClr val="tx1"/>
                </a:solidFill>
              </a:rPr>
              <a:t>月 </a:t>
            </a:r>
            <a:r>
              <a:rPr lang="en-US" altLang="zh-TW" sz="1100" dirty="0">
                <a:solidFill>
                  <a:schemeClr val="tx1"/>
                </a:solidFill>
              </a:rPr>
              <a:t>30 </a:t>
            </a:r>
            <a:r>
              <a:rPr lang="zh-TW" altLang="en-US" sz="1100" dirty="0">
                <a:solidFill>
                  <a:schemeClr val="tx1"/>
                </a:solidFill>
              </a:rPr>
              <a:t>日第 </a:t>
            </a:r>
            <a:r>
              <a:rPr lang="en-US" altLang="zh-TW" sz="1100" dirty="0">
                <a:solidFill>
                  <a:schemeClr val="tx1"/>
                </a:solidFill>
              </a:rPr>
              <a:t>1 </a:t>
            </a:r>
            <a:r>
              <a:rPr lang="zh-TW" altLang="en-US" sz="1100" dirty="0">
                <a:solidFill>
                  <a:schemeClr val="tx1"/>
                </a:solidFill>
              </a:rPr>
              <a:t>條</a:t>
            </a:r>
            <a:br>
              <a:rPr lang="zh-TW" altLang="en-US" sz="1100" dirty="0">
                <a:solidFill>
                  <a:schemeClr val="tx1"/>
                </a:solidFill>
              </a:rPr>
            </a:br>
            <a:r>
              <a:rPr lang="zh-TW" altLang="en-US" sz="1100" dirty="0">
                <a:solidFill>
                  <a:schemeClr val="tx1"/>
                </a:solidFill>
              </a:rPr>
              <a:t>本辦法依消防法（以下簡稱本法）第六條第四項及第五項規定訂定之。</a:t>
            </a:r>
            <a:br>
              <a:rPr lang="zh-TW" altLang="en-US" sz="1100" dirty="0">
                <a:solidFill>
                  <a:schemeClr val="tx1"/>
                </a:solidFill>
              </a:rPr>
            </a:br>
            <a:r>
              <a:rPr lang="zh-TW" altLang="en-US" sz="1100" dirty="0">
                <a:solidFill>
                  <a:schemeClr val="tx1"/>
                </a:solidFill>
              </a:rPr>
              <a:t>第 </a:t>
            </a:r>
            <a:r>
              <a:rPr lang="en-US" altLang="zh-TW" sz="1100" dirty="0">
                <a:solidFill>
                  <a:schemeClr val="tx1"/>
                </a:solidFill>
              </a:rPr>
              <a:t>2 </a:t>
            </a:r>
            <a:r>
              <a:rPr lang="zh-TW" altLang="en-US" sz="1100" dirty="0">
                <a:solidFill>
                  <a:schemeClr val="tx1"/>
                </a:solidFill>
              </a:rPr>
              <a:t>條</a:t>
            </a:r>
            <a:br>
              <a:rPr lang="zh-TW" altLang="en-US" sz="1100" dirty="0">
                <a:solidFill>
                  <a:schemeClr val="tx1"/>
                </a:solidFill>
              </a:rPr>
            </a:br>
            <a:r>
              <a:rPr lang="zh-TW" altLang="en-US" sz="1100" dirty="0">
                <a:solidFill>
                  <a:schemeClr val="tx1"/>
                </a:solidFill>
              </a:rPr>
              <a:t>本法第六條第四項及第五項所定場所之管理權人，依本辦法規定設置住宅</a:t>
            </a:r>
            <a:br>
              <a:rPr lang="zh-TW" altLang="en-US" sz="1100" dirty="0">
                <a:solidFill>
                  <a:schemeClr val="tx1"/>
                </a:solidFill>
              </a:rPr>
            </a:br>
            <a:r>
              <a:rPr lang="zh-TW" altLang="en-US" sz="1100" dirty="0">
                <a:solidFill>
                  <a:schemeClr val="tx1"/>
                </a:solidFill>
              </a:rPr>
              <a:t>用火災警報器並維護之。</a:t>
            </a:r>
            <a:br>
              <a:rPr lang="zh-TW" altLang="en-US" sz="1100" dirty="0">
                <a:solidFill>
                  <a:schemeClr val="tx1"/>
                </a:solidFill>
              </a:rPr>
            </a:br>
            <a:r>
              <a:rPr lang="zh-TW" altLang="en-US" sz="1100" dirty="0">
                <a:solidFill>
                  <a:schemeClr val="tx1"/>
                </a:solidFill>
              </a:rPr>
              <a:t>消防機關得依本法第六條第四項所定場所之危險程度，分類列管檢查及複</a:t>
            </a:r>
            <a:br>
              <a:rPr lang="zh-TW" altLang="en-US" sz="1100" dirty="0">
                <a:solidFill>
                  <a:schemeClr val="tx1"/>
                </a:solidFill>
              </a:rPr>
            </a:br>
            <a:r>
              <a:rPr lang="zh-TW" altLang="en-US" sz="1100" dirty="0">
                <a:solidFill>
                  <a:schemeClr val="tx1"/>
                </a:solidFill>
              </a:rPr>
              <a:t>查。</a:t>
            </a:r>
            <a:br>
              <a:rPr lang="zh-TW" altLang="en-US" sz="1100" dirty="0">
                <a:solidFill>
                  <a:schemeClr val="tx1"/>
                </a:solidFill>
              </a:rPr>
            </a:br>
            <a:r>
              <a:rPr lang="zh-TW" altLang="en-US" sz="1100" dirty="0">
                <a:solidFill>
                  <a:schemeClr val="tx1"/>
                </a:solidFill>
              </a:rPr>
              <a:t>依本法第十條規定審查本法第六條第四項場所之消防安全設備圖說時，將</a:t>
            </a:r>
            <a:br>
              <a:rPr lang="zh-TW" altLang="en-US" sz="1100" dirty="0">
                <a:solidFill>
                  <a:schemeClr val="tx1"/>
                </a:solidFill>
              </a:rPr>
            </a:br>
            <a:r>
              <a:rPr lang="zh-TW" altLang="en-US" sz="1100" dirty="0">
                <a:solidFill>
                  <a:schemeClr val="tx1"/>
                </a:solidFill>
              </a:rPr>
              <a:t>住宅用火災警報器納入審查項目。</a:t>
            </a:r>
            <a:br>
              <a:rPr lang="zh-TW" altLang="en-US" sz="1100" dirty="0">
                <a:solidFill>
                  <a:schemeClr val="tx1"/>
                </a:solidFill>
              </a:rPr>
            </a:br>
            <a:r>
              <a:rPr lang="zh-TW" altLang="en-US" sz="1100" dirty="0">
                <a:solidFill>
                  <a:schemeClr val="tx1"/>
                </a:solidFill>
              </a:rPr>
              <a:t>第 </a:t>
            </a:r>
            <a:r>
              <a:rPr lang="en-US" altLang="zh-TW" sz="1100" dirty="0">
                <a:solidFill>
                  <a:schemeClr val="tx1"/>
                </a:solidFill>
              </a:rPr>
              <a:t>3 </a:t>
            </a:r>
            <a:r>
              <a:rPr lang="zh-TW" altLang="en-US" sz="1100" dirty="0">
                <a:solidFill>
                  <a:schemeClr val="tx1"/>
                </a:solidFill>
              </a:rPr>
              <a:t>條</a:t>
            </a:r>
            <a:br>
              <a:rPr lang="zh-TW" altLang="en-US" sz="1100" dirty="0">
                <a:solidFill>
                  <a:schemeClr val="tx1"/>
                </a:solidFill>
              </a:rPr>
            </a:br>
            <a:r>
              <a:rPr lang="zh-TW" altLang="en-US" sz="1100" dirty="0">
                <a:solidFill>
                  <a:schemeClr val="tx1"/>
                </a:solidFill>
              </a:rPr>
              <a:t>住宅用火災警報器安裝於下列位置：</a:t>
            </a:r>
            <a:br>
              <a:rPr lang="zh-TW" altLang="en-US" sz="1100" dirty="0">
                <a:solidFill>
                  <a:schemeClr val="tx1"/>
                </a:solidFill>
              </a:rPr>
            </a:br>
            <a:r>
              <a:rPr lang="zh-TW" altLang="en-US" sz="1100" dirty="0">
                <a:solidFill>
                  <a:schemeClr val="tx1"/>
                </a:solidFill>
              </a:rPr>
              <a:t>一、寢室、旅館客房或其他供就寢用之居室（以下簡稱寢室）。</a:t>
            </a:r>
            <a:br>
              <a:rPr lang="zh-TW" altLang="en-US" sz="1100" dirty="0">
                <a:solidFill>
                  <a:schemeClr val="tx1"/>
                </a:solidFill>
              </a:rPr>
            </a:br>
            <a:r>
              <a:rPr lang="zh-TW" altLang="en-US" sz="1100" dirty="0">
                <a:solidFill>
                  <a:schemeClr val="tx1"/>
                </a:solidFill>
              </a:rPr>
              <a:t>二、廚房。</a:t>
            </a:r>
            <a:br>
              <a:rPr lang="zh-TW" altLang="en-US" sz="1100" dirty="0">
                <a:solidFill>
                  <a:schemeClr val="tx1"/>
                </a:solidFill>
              </a:rPr>
            </a:br>
            <a:r>
              <a:rPr lang="zh-TW" altLang="en-US" sz="1100" dirty="0">
                <a:solidFill>
                  <a:schemeClr val="tx1"/>
                </a:solidFill>
              </a:rPr>
              <a:t>三、樓梯：</a:t>
            </a:r>
            <a:br>
              <a:rPr lang="zh-TW" altLang="en-US" sz="1100" dirty="0">
                <a:solidFill>
                  <a:schemeClr val="tx1"/>
                </a:solidFill>
              </a:rPr>
            </a:br>
            <a:r>
              <a:rPr lang="zh-TW" altLang="en-US" sz="1100" dirty="0">
                <a:solidFill>
                  <a:schemeClr val="tx1"/>
                </a:solidFill>
              </a:rPr>
              <a:t>（一）有寢室之樓層。但該樓層為避難層者，不在此限。</a:t>
            </a:r>
            <a:br>
              <a:rPr lang="zh-TW" altLang="en-US" sz="1100" dirty="0">
                <a:solidFill>
                  <a:schemeClr val="tx1"/>
                </a:solidFill>
              </a:rPr>
            </a:br>
            <a:r>
              <a:rPr lang="zh-TW" altLang="en-US" sz="1100" dirty="0">
                <a:solidFill>
                  <a:schemeClr val="tx1"/>
                </a:solidFill>
              </a:rPr>
              <a:t>（二）僅避難層有寢室者，通往上層樓梯之最頂層。</a:t>
            </a:r>
            <a:br>
              <a:rPr lang="zh-TW" altLang="en-US" sz="1100" dirty="0">
                <a:solidFill>
                  <a:schemeClr val="tx1"/>
                </a:solidFill>
              </a:rPr>
            </a:br>
            <a:r>
              <a:rPr lang="zh-TW" altLang="en-US" sz="1100" dirty="0">
                <a:solidFill>
                  <a:schemeClr val="tx1"/>
                </a:solidFill>
              </a:rPr>
              <a:t>四、非屬前三款規定且任一樓層有超過七平方公尺之居室達五間以上者，</a:t>
            </a:r>
            <a:br>
              <a:rPr lang="zh-TW" altLang="en-US" sz="1100" dirty="0">
                <a:solidFill>
                  <a:schemeClr val="tx1"/>
                </a:solidFill>
              </a:rPr>
            </a:br>
            <a:r>
              <a:rPr lang="zh-TW" altLang="en-US" sz="1100" dirty="0">
                <a:solidFill>
                  <a:schemeClr val="tx1"/>
                </a:solidFill>
              </a:rPr>
              <a:t>設於走廊；無走廊者，設於樓梯。</a:t>
            </a:r>
            <a:br>
              <a:rPr lang="zh-TW" altLang="en-US" sz="1100" dirty="0">
                <a:solidFill>
                  <a:schemeClr val="tx1"/>
                </a:solidFill>
              </a:rPr>
            </a:br>
            <a:r>
              <a:rPr lang="zh-TW" altLang="en-US" sz="1100" dirty="0">
                <a:solidFill>
                  <a:schemeClr val="tx1"/>
                </a:solidFill>
              </a:rPr>
              <a:t>設有符合各類場所消防安全設備設置標準之自動撒水設備或同等性能以上</a:t>
            </a:r>
            <a:br>
              <a:rPr lang="zh-TW" altLang="en-US" sz="1100" dirty="0">
                <a:solidFill>
                  <a:schemeClr val="tx1"/>
                </a:solidFill>
              </a:rPr>
            </a:br>
            <a:r>
              <a:rPr lang="zh-TW" altLang="en-US" sz="1100" dirty="0">
                <a:solidFill>
                  <a:schemeClr val="tx1"/>
                </a:solidFill>
              </a:rPr>
              <a:t>之滅火設備（限使用標示溫度在七十五度以下，動作時間在六十秒以內之</a:t>
            </a:r>
            <a:br>
              <a:rPr lang="zh-TW" altLang="en-US" sz="1100" dirty="0">
                <a:solidFill>
                  <a:schemeClr val="tx1"/>
                </a:solidFill>
              </a:rPr>
            </a:br>
            <a:r>
              <a:rPr lang="zh-TW" altLang="en-US" sz="1100" dirty="0">
                <a:solidFill>
                  <a:schemeClr val="tx1"/>
                </a:solidFill>
              </a:rPr>
              <a:t>密閉型撒水頭）者，在該有效範圍內，得免設置住宅用火災警報器。</a:t>
            </a:r>
            <a:br>
              <a:rPr lang="zh-TW" altLang="en-US" sz="1100" dirty="0">
                <a:solidFill>
                  <a:schemeClr val="tx1"/>
                </a:solidFill>
              </a:rPr>
            </a:br>
            <a:r>
              <a:rPr lang="zh-TW" altLang="en-US" sz="1100" dirty="0">
                <a:solidFill>
                  <a:schemeClr val="tx1"/>
                </a:solidFill>
              </a:rPr>
              <a:t>第 </a:t>
            </a:r>
            <a:r>
              <a:rPr lang="en-US" altLang="zh-TW" sz="1100" dirty="0">
                <a:solidFill>
                  <a:schemeClr val="tx1"/>
                </a:solidFill>
              </a:rPr>
              <a:t>4 </a:t>
            </a:r>
            <a:r>
              <a:rPr lang="zh-TW" altLang="en-US" sz="1100" dirty="0">
                <a:solidFill>
                  <a:schemeClr val="tx1"/>
                </a:solidFill>
              </a:rPr>
              <a:t>條</a:t>
            </a:r>
            <a:br>
              <a:rPr lang="zh-TW" altLang="en-US" sz="1100" dirty="0">
                <a:solidFill>
                  <a:schemeClr val="tx1"/>
                </a:solidFill>
              </a:rPr>
            </a:br>
            <a:r>
              <a:rPr lang="zh-TW" altLang="en-US" sz="1100" dirty="0">
                <a:solidFill>
                  <a:schemeClr val="tx1"/>
                </a:solidFill>
              </a:rPr>
              <a:t>住宅用火災警報器依下列方式安裝：</a:t>
            </a:r>
            <a:br>
              <a:rPr lang="zh-TW" altLang="en-US" sz="1100" dirty="0">
                <a:solidFill>
                  <a:schemeClr val="tx1"/>
                </a:solidFill>
              </a:rPr>
            </a:br>
            <a:r>
              <a:rPr lang="zh-TW" altLang="en-US" sz="1100" dirty="0">
                <a:solidFill>
                  <a:schemeClr val="tx1"/>
                </a:solidFill>
              </a:rPr>
              <a:t>一、裝置於天花板或樓板者：</a:t>
            </a:r>
            <a:br>
              <a:rPr lang="zh-TW" altLang="en-US" sz="1100" dirty="0">
                <a:solidFill>
                  <a:schemeClr val="tx1"/>
                </a:solidFill>
              </a:rPr>
            </a:br>
            <a:r>
              <a:rPr lang="zh-TW" altLang="en-US" sz="1100" dirty="0">
                <a:solidFill>
                  <a:schemeClr val="tx1"/>
                </a:solidFill>
              </a:rPr>
              <a:t>（一）警報器下端距離天花板或樓板六十公分以內。</a:t>
            </a:r>
            <a:br>
              <a:rPr lang="zh-TW" altLang="en-US" sz="1100" dirty="0">
                <a:solidFill>
                  <a:schemeClr val="tx1"/>
                </a:solidFill>
              </a:rPr>
            </a:br>
            <a:r>
              <a:rPr lang="zh-TW" altLang="en-US" sz="1100" dirty="0">
                <a:solidFill>
                  <a:schemeClr val="tx1"/>
                </a:solidFill>
              </a:rPr>
              <a:t>（二）裝設於距離牆面或樑六十公分以上之位置。</a:t>
            </a:r>
            <a:br>
              <a:rPr lang="zh-TW" altLang="en-US" sz="1100" dirty="0">
                <a:solidFill>
                  <a:schemeClr val="tx1"/>
                </a:solidFill>
              </a:rPr>
            </a:br>
            <a:r>
              <a:rPr lang="zh-TW" altLang="en-US" sz="1100" dirty="0">
                <a:solidFill>
                  <a:schemeClr val="tx1"/>
                </a:solidFill>
              </a:rPr>
              <a:t>二、裝置於牆面者，距天花板或樓板下方十五公分以上五十公分以下。</a:t>
            </a:r>
            <a:br>
              <a:rPr lang="zh-TW" altLang="en-US" sz="1100" dirty="0">
                <a:solidFill>
                  <a:schemeClr val="tx1"/>
                </a:solidFill>
              </a:rPr>
            </a:br>
            <a:r>
              <a:rPr lang="zh-TW" altLang="en-US" sz="1100" dirty="0">
                <a:solidFill>
                  <a:schemeClr val="tx1"/>
                </a:solidFill>
              </a:rPr>
              <a:t>三、距離出風口一點五公尺以上。</a:t>
            </a:r>
            <a:br>
              <a:rPr lang="zh-TW" altLang="en-US" sz="1100" dirty="0">
                <a:solidFill>
                  <a:schemeClr val="tx1"/>
                </a:solidFill>
              </a:rPr>
            </a:br>
            <a:r>
              <a:rPr lang="zh-TW" altLang="en-US" sz="1100" dirty="0">
                <a:solidFill>
                  <a:schemeClr val="tx1"/>
                </a:solidFill>
              </a:rPr>
              <a:t>四、以裝置於居室中心為原則。</a:t>
            </a:r>
            <a:br>
              <a:rPr lang="zh-TW" altLang="en-US" sz="1100" dirty="0">
                <a:solidFill>
                  <a:schemeClr val="tx1"/>
                </a:solidFill>
              </a:rPr>
            </a:br>
            <a:br>
              <a:rPr lang="zh-TW" altLang="en-US" sz="1100" dirty="0">
                <a:solidFill>
                  <a:schemeClr val="tx1"/>
                </a:solidFill>
              </a:rPr>
            </a:br>
            <a:br>
              <a:rPr lang="zh-TW" altLang="en-US" sz="1100" dirty="0">
                <a:solidFill>
                  <a:schemeClr val="tx1"/>
                </a:solidFill>
              </a:rPr>
            </a:br>
            <a:endParaRPr lang="en-US" altLang="zh-TW" sz="1100" dirty="0">
              <a:solidFill>
                <a:schemeClr val="tx1"/>
              </a:solidFill>
            </a:endParaRPr>
          </a:p>
        </p:txBody>
      </p:sp>
      <p:sp>
        <p:nvSpPr>
          <p:cNvPr id="37893" name="投影片編號版面配置區 7"/>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EFC4CC6-EDBC-4AA4-9F59-53B453BF7506}" type="slidenum">
              <a:rPr lang="en-US" altLang="zh-TW" smtClean="0"/>
              <a:pPr fontAlgn="base">
                <a:spcBef>
                  <a:spcPct val="0"/>
                </a:spcBef>
                <a:spcAft>
                  <a:spcPct val="0"/>
                </a:spcAft>
              </a:pPr>
              <a:t>19</a:t>
            </a:fld>
            <a:endParaRPr lang="zh-TW" altLang="en-US"/>
          </a:p>
        </p:txBody>
      </p:sp>
      <p:sp>
        <p:nvSpPr>
          <p:cNvPr id="12" name="文字版面配置區 15"/>
          <p:cNvSpPr txBox="1">
            <a:spLocks/>
          </p:cNvSpPr>
          <p:nvPr/>
        </p:nvSpPr>
        <p:spPr bwMode="auto">
          <a:xfrm>
            <a:off x="952472" y="428604"/>
            <a:ext cx="2749471" cy="369332"/>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222250" lvl="0" indent="-222250" defTabSz="742950">
              <a:lnSpc>
                <a:spcPct val="90000"/>
              </a:lnSpc>
              <a:buClr>
                <a:schemeClr val="tx1"/>
              </a:buClr>
              <a:buSzPct val="80000"/>
            </a:pPr>
            <a:r>
              <a:rPr lang="en-US" altLang="zh-TW" sz="2000" dirty="0">
                <a:solidFill>
                  <a:schemeClr val="tx1"/>
                </a:solidFill>
                <a:latin typeface="標楷體" pitchFamily="65" charset="-120"/>
                <a:ea typeface="標楷體" pitchFamily="65" charset="-120"/>
              </a:rPr>
              <a:t>(</a:t>
            </a:r>
            <a:r>
              <a:rPr lang="zh-TW" altLang="en-US" sz="2000" dirty="0">
                <a:solidFill>
                  <a:schemeClr val="tx1"/>
                </a:solidFill>
                <a:latin typeface="標楷體" pitchFamily="65" charset="-120"/>
                <a:ea typeface="標楷體" pitchFamily="65" charset="-120"/>
              </a:rPr>
              <a:t>二</a:t>
            </a:r>
            <a:r>
              <a:rPr lang="en-US" altLang="zh-TW" sz="2000" dirty="0">
                <a:solidFill>
                  <a:schemeClr val="tx1"/>
                </a:solidFill>
                <a:latin typeface="標楷體" pitchFamily="65" charset="-120"/>
                <a:ea typeface="標楷體" pitchFamily="65" charset="-120"/>
              </a:rPr>
              <a:t>)</a:t>
            </a:r>
            <a:r>
              <a:rPr lang="zh-TW" altLang="en-US" sz="2000" dirty="0">
                <a:solidFill>
                  <a:schemeClr val="tx1"/>
                </a:solidFill>
                <a:latin typeface="標楷體" pitchFamily="65" charset="-120"/>
                <a:ea typeface="標楷體" pitchFamily="65" charset="-120"/>
              </a:rPr>
              <a:t>住宅用火災警報器</a:t>
            </a:r>
            <a:endParaRPr kumimoji="0" lang="en-US" altLang="zh-TW" sz="2000" i="0" u="none" strike="noStrike" kern="1200" cap="none" spc="0" normalizeH="0" baseline="0" noProof="0" dirty="0">
              <a:ln>
                <a:noFill/>
              </a:ln>
              <a:solidFill>
                <a:schemeClr val="tx1"/>
              </a:solidFill>
              <a:effectLst/>
              <a:uLnTx/>
              <a:uFillTx/>
              <a:latin typeface="標楷體" pitchFamily="65" charset="-120"/>
              <a:ea typeface="標楷體" pitchFamily="65" charset="-120"/>
            </a:endParaRPr>
          </a:p>
        </p:txBody>
      </p:sp>
      <p:sp>
        <p:nvSpPr>
          <p:cNvPr id="17" name="標題 11"/>
          <p:cNvSpPr txBox="1">
            <a:spLocks/>
          </p:cNvSpPr>
          <p:nvPr/>
        </p:nvSpPr>
        <p:spPr bwMode="auto">
          <a:xfrm>
            <a:off x="4953000" y="714356"/>
            <a:ext cx="4714908" cy="54938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defTabSz="742950" eaLnBrk="0" hangingPunct="0">
              <a:lnSpc>
                <a:spcPct val="90000"/>
              </a:lnSpc>
            </a:pPr>
            <a:r>
              <a:rPr lang="zh-TW" altLang="en-US" sz="1100" dirty="0"/>
              <a:t>第 </a:t>
            </a:r>
            <a:r>
              <a:rPr lang="en-US" altLang="zh-TW" sz="1100" dirty="0"/>
              <a:t>5 </a:t>
            </a:r>
            <a:r>
              <a:rPr lang="zh-TW" altLang="en-US" sz="1100" dirty="0"/>
              <a:t>條</a:t>
            </a:r>
            <a:br>
              <a:rPr lang="zh-TW" altLang="en-US" sz="1100" dirty="0"/>
            </a:br>
            <a:r>
              <a:rPr lang="zh-TW" altLang="en-US" sz="1100" dirty="0">
                <a:latin typeface="標楷體" pitchFamily="65" charset="-120"/>
                <a:ea typeface="標楷體" pitchFamily="65" charset="-120"/>
              </a:rPr>
              <a:t>住宅用火災警報器依下表所列種類設置之：</a:t>
            </a:r>
            <a:br>
              <a:rPr lang="zh-TW" altLang="en-US" sz="1100" dirty="0">
                <a:latin typeface="標楷體" pitchFamily="65" charset="-120"/>
                <a:ea typeface="標楷體" pitchFamily="65" charset="-120"/>
              </a:rPr>
            </a:br>
            <a:r>
              <a:rPr lang="zh-TW" altLang="en-US" sz="1100" dirty="0">
                <a:latin typeface="標楷體" pitchFamily="65" charset="-120"/>
                <a:ea typeface="標楷體" pitchFamily="65" charset="-120"/>
              </a:rPr>
              <a:t>┌──────────────┬──┐</a:t>
            </a:r>
            <a:br>
              <a:rPr lang="zh-TW" altLang="en-US" sz="1100" dirty="0">
                <a:latin typeface="標楷體" pitchFamily="65" charset="-120"/>
                <a:ea typeface="標楷體" pitchFamily="65" charset="-120"/>
              </a:rPr>
            </a:br>
            <a:r>
              <a:rPr lang="zh-TW" altLang="en-US" sz="1100" dirty="0">
                <a:latin typeface="標楷體" pitchFamily="65" charset="-120"/>
                <a:ea typeface="標楷體" pitchFamily="65" charset="-120"/>
              </a:rPr>
              <a:t>│位置 │種類 │</a:t>
            </a:r>
            <a:br>
              <a:rPr lang="zh-TW" altLang="en-US" sz="1100" dirty="0">
                <a:latin typeface="標楷體" pitchFamily="65" charset="-120"/>
                <a:ea typeface="標楷體" pitchFamily="65" charset="-120"/>
              </a:rPr>
            </a:br>
            <a:r>
              <a:rPr lang="zh-TW" altLang="en-US" sz="1100" dirty="0">
                <a:latin typeface="標楷體" pitchFamily="65" charset="-120"/>
                <a:ea typeface="標楷體" pitchFamily="65" charset="-120"/>
              </a:rPr>
              <a:t>├──────────────┼── </a:t>
            </a:r>
            <a:br>
              <a:rPr lang="zh-TW" altLang="en-US" sz="1100" dirty="0">
                <a:latin typeface="標楷體" pitchFamily="65" charset="-120"/>
                <a:ea typeface="標楷體" pitchFamily="65" charset="-120"/>
              </a:rPr>
            </a:br>
            <a:r>
              <a:rPr lang="zh-TW" altLang="en-US" sz="1100" dirty="0">
                <a:latin typeface="標楷體" pitchFamily="65" charset="-120"/>
                <a:ea typeface="標楷體" pitchFamily="65" charset="-120"/>
              </a:rPr>
              <a:t>│</a:t>
            </a:r>
            <a:r>
              <a:rPr lang="zh-TW" altLang="en-US" sz="1100" b="1" dirty="0">
                <a:solidFill>
                  <a:srgbClr val="FF0000"/>
                </a:solidFill>
                <a:latin typeface="標楷體" pitchFamily="65" charset="-120"/>
                <a:ea typeface="標楷體" pitchFamily="65" charset="-120"/>
              </a:rPr>
              <a:t>寢室、樓梯及走廊 </a:t>
            </a:r>
            <a:r>
              <a:rPr lang="zh-TW" altLang="en-US" sz="1100" b="1" dirty="0">
                <a:latin typeface="標楷體" pitchFamily="65" charset="-120"/>
                <a:ea typeface="標楷體" pitchFamily="65" charset="-120"/>
              </a:rPr>
              <a:t>│</a:t>
            </a:r>
            <a:r>
              <a:rPr lang="zh-TW" altLang="en-US" sz="1100" b="1" dirty="0">
                <a:solidFill>
                  <a:srgbClr val="FF0000"/>
                </a:solidFill>
                <a:latin typeface="標楷體" pitchFamily="65" charset="-120"/>
                <a:ea typeface="標楷體" pitchFamily="65" charset="-120"/>
              </a:rPr>
              <a:t>離子式、光電式 </a:t>
            </a:r>
            <a:r>
              <a:rPr lang="zh-TW" altLang="en-US" sz="1100" b="1" dirty="0">
                <a:latin typeface="標楷體" pitchFamily="65" charset="-120"/>
                <a:ea typeface="標楷體" pitchFamily="65" charset="-120"/>
              </a:rPr>
              <a:t>│</a:t>
            </a:r>
            <a:br>
              <a:rPr lang="zh-TW" altLang="en-US" sz="1100" b="1" dirty="0">
                <a:latin typeface="標楷體" pitchFamily="65" charset="-120"/>
                <a:ea typeface="標楷體" pitchFamily="65" charset="-120"/>
              </a:rPr>
            </a:br>
            <a:r>
              <a:rPr lang="zh-TW" altLang="en-US" sz="1100" b="1" dirty="0">
                <a:latin typeface="標楷體" pitchFamily="65" charset="-120"/>
                <a:ea typeface="標楷體" pitchFamily="65" charset="-120"/>
              </a:rPr>
              <a:t>├──────────────┼──┤</a:t>
            </a:r>
            <a:br>
              <a:rPr lang="zh-TW" altLang="en-US" sz="1100" b="1" dirty="0">
                <a:latin typeface="標楷體" pitchFamily="65" charset="-120"/>
                <a:ea typeface="標楷體" pitchFamily="65" charset="-120"/>
              </a:rPr>
            </a:br>
            <a:r>
              <a:rPr lang="zh-TW" altLang="en-US" sz="1100" b="1" dirty="0">
                <a:latin typeface="標楷體" pitchFamily="65" charset="-120"/>
                <a:ea typeface="標楷體" pitchFamily="65" charset="-120"/>
              </a:rPr>
              <a:t>│</a:t>
            </a:r>
            <a:r>
              <a:rPr lang="zh-TW" altLang="en-US" sz="1100" b="1" dirty="0">
                <a:solidFill>
                  <a:srgbClr val="FF0000"/>
                </a:solidFill>
                <a:latin typeface="標楷體" pitchFamily="65" charset="-120"/>
                <a:ea typeface="標楷體" pitchFamily="65" charset="-120"/>
              </a:rPr>
              <a:t>廚房</a:t>
            </a:r>
            <a:r>
              <a:rPr lang="zh-TW" altLang="en-US" sz="1100" b="1" dirty="0">
                <a:latin typeface="標楷體" pitchFamily="65" charset="-120"/>
                <a:ea typeface="標楷體" pitchFamily="65" charset="-120"/>
              </a:rPr>
              <a:t> │</a:t>
            </a:r>
            <a:r>
              <a:rPr lang="zh-TW" altLang="en-US" sz="1100" b="1" dirty="0">
                <a:solidFill>
                  <a:srgbClr val="FF0000"/>
                </a:solidFill>
                <a:latin typeface="標楷體" pitchFamily="65" charset="-120"/>
                <a:ea typeface="標楷體" pitchFamily="65" charset="-120"/>
              </a:rPr>
              <a:t>定溫式 </a:t>
            </a:r>
            <a:r>
              <a:rPr lang="zh-TW" altLang="en-US" sz="1100" b="1" dirty="0">
                <a:latin typeface="標楷體" pitchFamily="65" charset="-120"/>
                <a:ea typeface="標楷體" pitchFamily="65" charset="-120"/>
              </a:rPr>
              <a:t>│</a:t>
            </a:r>
            <a:br>
              <a:rPr lang="zh-TW" altLang="en-US" sz="1100" dirty="0">
                <a:latin typeface="標楷體" pitchFamily="65" charset="-120"/>
                <a:ea typeface="標楷體" pitchFamily="65" charset="-120"/>
              </a:rPr>
            </a:br>
            <a:r>
              <a:rPr lang="zh-TW" altLang="en-US" sz="1100" dirty="0">
                <a:latin typeface="標楷體" pitchFamily="65" charset="-120"/>
                <a:ea typeface="標楷體" pitchFamily="65" charset="-120"/>
              </a:rPr>
              <a:t>└──────────────┴─  ┘</a:t>
            </a:r>
            <a:br>
              <a:rPr lang="zh-TW" altLang="en-US" sz="1600" dirty="0"/>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第 </a:t>
            </a:r>
            <a:r>
              <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6 </a:t>
            </a: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條</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住宅用火災警報器以電池為電源者，於達電壓下限發出提示或聲響時，管</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理權人即更換電池。</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第 </a:t>
            </a:r>
            <a:r>
              <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7 </a:t>
            </a: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條</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住宅用火災警報器使用電池以外之外部電源者，有確保電源正常供給之措</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施。</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前項電源和分電盤間之配線，不得設置插座或開關，並符合屋內配線裝置</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規則規定。</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第 </a:t>
            </a:r>
            <a:r>
              <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8 </a:t>
            </a: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條</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住宅用火災警報器具備自動試驗功能者，於出現功能異常訊息時更換之；</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不具備自動試驗功能者，於使用期限屆滿前更換之。</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除前項情形外，管理權人依警報器使用說明書檢查住宅用火災警報器，並</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維持功能正常。</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第 </a:t>
            </a:r>
            <a:r>
              <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9 </a:t>
            </a: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條</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本法第六條第四項規定之場所，於本法中華民國九十九年五月二十一日修</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正生效前既設者，應於一百年十二月三十一日以前設置住宅用火災警報器</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前項場所於本法中華民國九十九年五月二十一日至本辦法發布生效前有新</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建、增建、改建、用途變更者，應於一百年三月三十一日以前設置住宅用</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火災警報器。</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第 </a:t>
            </a:r>
            <a:r>
              <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10 </a:t>
            </a: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條</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本法第六條第五項規定之場所，於本辦法發布生效前既設者，於中華民國</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一百零六年十二月三十一日以前設置住宅用火災警報器。</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第 </a:t>
            </a:r>
            <a:r>
              <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11 </a:t>
            </a: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條</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t>本辦法自發布日施行。</a:t>
            </a:r>
            <a:br>
              <a:rPr kumimoji="0" lang="zh-TW" altLang="en-US"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rPr>
            </a:br>
            <a:endParaRPr kumimoji="0" lang="en-US" altLang="zh-TW" sz="11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j-cs"/>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704528" y="764704"/>
            <a:ext cx="7431088" cy="500066"/>
          </a:xfrm>
        </p:spPr>
        <p:txBody>
          <a:bodyPr/>
          <a:lstStyle/>
          <a:p>
            <a:pPr eaLnBrk="1" hangingPunct="1"/>
            <a:r>
              <a:rPr lang="zh-TW" altLang="en-US" sz="3200" dirty="0">
                <a:solidFill>
                  <a:schemeClr val="tx1"/>
                </a:solidFill>
              </a:rPr>
              <a:t>大綱</a:t>
            </a:r>
          </a:p>
        </p:txBody>
      </p:sp>
      <p:sp>
        <p:nvSpPr>
          <p:cNvPr id="3" name="內容版面配置區 2"/>
          <p:cNvSpPr>
            <a:spLocks noGrp="1"/>
          </p:cNvSpPr>
          <p:nvPr>
            <p:ph idx="1"/>
          </p:nvPr>
        </p:nvSpPr>
        <p:spPr>
          <a:xfrm>
            <a:off x="704528" y="1628800"/>
            <a:ext cx="8107834" cy="4226812"/>
          </a:xfrm>
        </p:spPr>
        <p:txBody>
          <a:bodyPr rtlCol="0">
            <a:normAutofit fontScale="77500" lnSpcReduction="20000"/>
          </a:bodyPr>
          <a:lstStyle/>
          <a:p>
            <a:pPr marL="533400" indent="0" defTabSz="743133" eaLnBrk="1" fontAlgn="auto" hangingPunct="1">
              <a:spcBef>
                <a:spcPts val="1200"/>
              </a:spcBef>
              <a:spcAft>
                <a:spcPts val="0"/>
              </a:spcAft>
              <a:buNone/>
              <a:defRPr/>
            </a:pPr>
            <a:r>
              <a:rPr lang="zh-TW" altLang="en-US" sz="2200" dirty="0">
                <a:latin typeface="標楷體"/>
                <a:ea typeface="標楷體"/>
              </a:rPr>
              <a:t>一、施工勘驗作業原則</a:t>
            </a:r>
            <a:r>
              <a:rPr lang="en-US" altLang="zh-TW" sz="2200" dirty="0">
                <a:latin typeface="標楷體"/>
                <a:ea typeface="標楷體"/>
              </a:rPr>
              <a:t>…………………………………………………………</a:t>
            </a:r>
            <a:r>
              <a:rPr lang="zh-TW" altLang="en-US" sz="2200" dirty="0">
                <a:latin typeface="標楷體"/>
                <a:ea typeface="標楷體"/>
              </a:rPr>
              <a:t> </a:t>
            </a:r>
            <a:r>
              <a:rPr lang="en-US" altLang="zh-TW" sz="2200" dirty="0">
                <a:latin typeface="標楷體"/>
                <a:ea typeface="標楷體"/>
              </a:rPr>
              <a:t>3</a:t>
            </a:r>
          </a:p>
          <a:p>
            <a:pPr marL="541338" indent="446088" defTabSz="743133" eaLnBrk="1" fontAlgn="auto" hangingPunct="1">
              <a:spcBef>
                <a:spcPts val="600"/>
              </a:spcBef>
              <a:spcAft>
                <a:spcPts val="0"/>
              </a:spcAft>
              <a:buNone/>
              <a:defRPr/>
            </a:pPr>
            <a:r>
              <a:rPr lang="en-US" altLang="zh-TW" sz="2200" dirty="0">
                <a:latin typeface="標楷體"/>
                <a:ea typeface="標楷體"/>
              </a:rPr>
              <a:t>(</a:t>
            </a:r>
            <a:r>
              <a:rPr lang="zh-TW" altLang="en-US" sz="2200" dirty="0">
                <a:latin typeface="標楷體"/>
                <a:ea typeface="標楷體"/>
              </a:rPr>
              <a:t>一</a:t>
            </a:r>
            <a:r>
              <a:rPr lang="en-US" altLang="zh-TW" sz="2200" dirty="0">
                <a:latin typeface="標楷體"/>
                <a:ea typeface="標楷體"/>
              </a:rPr>
              <a:t>)</a:t>
            </a:r>
            <a:r>
              <a:rPr lang="zh-TW" altLang="en-US" sz="2200" dirty="0">
                <a:latin typeface="標楷體"/>
                <a:ea typeface="標楷體"/>
              </a:rPr>
              <a:t>施工勘驗標準流程</a:t>
            </a:r>
            <a:r>
              <a:rPr lang="en-US" altLang="zh-TW" sz="2200" dirty="0">
                <a:latin typeface="標楷體"/>
                <a:ea typeface="標楷體"/>
              </a:rPr>
              <a:t>……………………………………………………</a:t>
            </a:r>
            <a:r>
              <a:rPr lang="zh-TW" altLang="en-US" sz="2200" dirty="0">
                <a:latin typeface="標楷體"/>
                <a:ea typeface="標楷體"/>
              </a:rPr>
              <a:t> </a:t>
            </a:r>
            <a:r>
              <a:rPr lang="en-US" altLang="zh-TW" sz="2200" dirty="0">
                <a:latin typeface="標楷體"/>
                <a:ea typeface="標楷體"/>
              </a:rPr>
              <a:t>5</a:t>
            </a:r>
          </a:p>
          <a:p>
            <a:pPr marL="541338" indent="446088" defTabSz="743133" eaLnBrk="1" fontAlgn="auto" hangingPunct="1">
              <a:spcBef>
                <a:spcPts val="600"/>
              </a:spcBef>
              <a:spcAft>
                <a:spcPts val="0"/>
              </a:spcAft>
              <a:buNone/>
              <a:defRPr/>
            </a:pPr>
            <a:r>
              <a:rPr lang="en-US" altLang="zh-TW" sz="2200" dirty="0">
                <a:latin typeface="標楷體"/>
                <a:ea typeface="標楷體"/>
              </a:rPr>
              <a:t>(</a:t>
            </a:r>
            <a:r>
              <a:rPr lang="zh-TW" altLang="en-US" sz="2200" dirty="0">
                <a:latin typeface="標楷體"/>
                <a:ea typeface="標楷體"/>
              </a:rPr>
              <a:t>二</a:t>
            </a:r>
            <a:r>
              <a:rPr lang="en-US" altLang="zh-TW" sz="2200" dirty="0">
                <a:latin typeface="標楷體"/>
                <a:ea typeface="標楷體"/>
              </a:rPr>
              <a:t>)</a:t>
            </a:r>
            <a:r>
              <a:rPr lang="zh-TW" altLang="en-US" sz="2200" dirty="0">
                <a:latin typeface="標楷體"/>
                <a:ea typeface="標楷體"/>
              </a:rPr>
              <a:t>承造人需準備相關資料</a:t>
            </a:r>
            <a:r>
              <a:rPr lang="en-US" altLang="zh-TW" sz="2200" dirty="0">
                <a:latin typeface="標楷體"/>
                <a:ea typeface="標楷體"/>
              </a:rPr>
              <a:t>………………………………………………</a:t>
            </a:r>
            <a:r>
              <a:rPr lang="zh-TW" altLang="en-US" sz="2200" dirty="0">
                <a:latin typeface="標楷體"/>
                <a:ea typeface="標楷體"/>
              </a:rPr>
              <a:t> </a:t>
            </a:r>
            <a:r>
              <a:rPr lang="en-US" altLang="zh-TW" sz="2200" dirty="0">
                <a:latin typeface="標楷體"/>
                <a:ea typeface="標楷體"/>
              </a:rPr>
              <a:t>6</a:t>
            </a:r>
          </a:p>
          <a:p>
            <a:pPr marL="541338" indent="446088" defTabSz="743133" eaLnBrk="1" fontAlgn="auto" hangingPunct="1">
              <a:spcBef>
                <a:spcPts val="600"/>
              </a:spcBef>
              <a:spcAft>
                <a:spcPts val="0"/>
              </a:spcAft>
              <a:buNone/>
              <a:defRPr/>
            </a:pPr>
            <a:r>
              <a:rPr lang="en-US" altLang="zh-TW" sz="2200" dirty="0">
                <a:latin typeface="標楷體"/>
                <a:ea typeface="標楷體"/>
              </a:rPr>
              <a:t>(</a:t>
            </a:r>
            <a:r>
              <a:rPr lang="zh-TW" altLang="en-US" sz="2200" dirty="0">
                <a:latin typeface="標楷體"/>
                <a:ea typeface="標楷體"/>
              </a:rPr>
              <a:t>三</a:t>
            </a:r>
            <a:r>
              <a:rPr lang="en-US" altLang="zh-TW" sz="2200" dirty="0">
                <a:latin typeface="標楷體"/>
                <a:ea typeface="標楷體"/>
              </a:rPr>
              <a:t>)</a:t>
            </a:r>
            <a:r>
              <a:rPr lang="zh-TW" altLang="en-US" sz="2200" dirty="0">
                <a:latin typeface="標楷體"/>
                <a:ea typeface="標楷體"/>
              </a:rPr>
              <a:t>公會派任查驗人員審查表單</a:t>
            </a:r>
            <a:r>
              <a:rPr lang="en-US" altLang="zh-TW" sz="2200" dirty="0">
                <a:latin typeface="標楷體"/>
                <a:ea typeface="標楷體"/>
              </a:rPr>
              <a:t>…………………………………………10</a:t>
            </a:r>
          </a:p>
          <a:p>
            <a:pPr marL="533400" indent="0" defTabSz="743133" eaLnBrk="1" fontAlgn="auto" hangingPunct="1">
              <a:spcBef>
                <a:spcPts val="1200"/>
              </a:spcBef>
              <a:spcAft>
                <a:spcPts val="0"/>
              </a:spcAft>
              <a:buNone/>
              <a:defRPr/>
            </a:pPr>
            <a:r>
              <a:rPr lang="zh-TW" altLang="en-US" sz="2200" dirty="0">
                <a:latin typeface="標楷體"/>
                <a:ea typeface="標楷體"/>
              </a:rPr>
              <a:t>二、竣工查驗作業原則</a:t>
            </a:r>
            <a:r>
              <a:rPr lang="en-US" altLang="zh-TW" sz="2200" dirty="0">
                <a:latin typeface="標楷體"/>
                <a:ea typeface="標楷體"/>
              </a:rPr>
              <a:t>…………………………………………………………12</a:t>
            </a:r>
          </a:p>
          <a:p>
            <a:pPr marL="987425" indent="0" defTabSz="743133" eaLnBrk="1" fontAlgn="auto" hangingPunct="1">
              <a:spcBef>
                <a:spcPts val="600"/>
              </a:spcBef>
              <a:spcAft>
                <a:spcPts val="0"/>
              </a:spcAft>
              <a:buNone/>
              <a:defRPr/>
            </a:pPr>
            <a:r>
              <a:rPr lang="en-US" altLang="zh-TW" sz="2200" dirty="0">
                <a:latin typeface="標楷體"/>
                <a:ea typeface="標楷體"/>
              </a:rPr>
              <a:t>(</a:t>
            </a:r>
            <a:r>
              <a:rPr lang="zh-TW" altLang="en-US" sz="2200" dirty="0">
                <a:latin typeface="標楷體"/>
                <a:ea typeface="標楷體"/>
              </a:rPr>
              <a:t>一</a:t>
            </a:r>
            <a:r>
              <a:rPr lang="en-US" altLang="zh-TW" sz="2200" dirty="0">
                <a:latin typeface="標楷體"/>
                <a:ea typeface="標楷體"/>
              </a:rPr>
              <a:t>)</a:t>
            </a:r>
            <a:r>
              <a:rPr lang="zh-TW" altLang="en-US" sz="2200" dirty="0">
                <a:latin typeface="標楷體"/>
                <a:ea typeface="標楷體"/>
              </a:rPr>
              <a:t>承造人需準備相關資料</a:t>
            </a:r>
            <a:r>
              <a:rPr lang="en-US" altLang="zh-TW" sz="2200" dirty="0">
                <a:latin typeface="標楷體"/>
                <a:ea typeface="標楷體"/>
              </a:rPr>
              <a:t>………………………………………………13</a:t>
            </a:r>
          </a:p>
          <a:p>
            <a:pPr marL="987425" indent="0" defTabSz="743133" eaLnBrk="1" fontAlgn="auto" hangingPunct="1">
              <a:spcBef>
                <a:spcPts val="600"/>
              </a:spcBef>
              <a:spcAft>
                <a:spcPts val="0"/>
              </a:spcAft>
              <a:buNone/>
              <a:defRPr/>
            </a:pPr>
            <a:r>
              <a:rPr lang="en-US" altLang="zh-TW" sz="2200" dirty="0">
                <a:latin typeface="標楷體"/>
                <a:ea typeface="標楷體"/>
              </a:rPr>
              <a:t>(</a:t>
            </a:r>
            <a:r>
              <a:rPr lang="zh-TW" altLang="en-US" sz="2200" dirty="0">
                <a:latin typeface="標楷體"/>
                <a:ea typeface="標楷體"/>
              </a:rPr>
              <a:t>二</a:t>
            </a:r>
            <a:r>
              <a:rPr lang="en-US" altLang="zh-TW" sz="2200" dirty="0">
                <a:latin typeface="標楷體"/>
                <a:ea typeface="標楷體"/>
              </a:rPr>
              <a:t>)</a:t>
            </a:r>
            <a:r>
              <a:rPr lang="zh-TW" altLang="en-US" sz="2200" dirty="0">
                <a:latin typeface="標楷體"/>
                <a:ea typeface="標楷體"/>
              </a:rPr>
              <a:t>住宅用火災警報器</a:t>
            </a:r>
            <a:r>
              <a:rPr lang="en-US" altLang="zh-TW" sz="2200" dirty="0">
                <a:latin typeface="標楷體"/>
                <a:ea typeface="標楷體"/>
              </a:rPr>
              <a:t>……………………………………………………19</a:t>
            </a:r>
          </a:p>
          <a:p>
            <a:pPr marL="987425" indent="0" defTabSz="743133" eaLnBrk="1" fontAlgn="auto" hangingPunct="1">
              <a:spcBef>
                <a:spcPts val="600"/>
              </a:spcBef>
              <a:spcAft>
                <a:spcPts val="0"/>
              </a:spcAft>
              <a:buNone/>
              <a:defRPr/>
            </a:pPr>
            <a:r>
              <a:rPr lang="en-US" altLang="zh-TW" sz="2200" dirty="0">
                <a:latin typeface="標楷體"/>
                <a:ea typeface="標楷體"/>
              </a:rPr>
              <a:t>(</a:t>
            </a:r>
            <a:r>
              <a:rPr lang="zh-TW" altLang="en-US" sz="2200" dirty="0">
                <a:latin typeface="標楷體"/>
                <a:ea typeface="標楷體"/>
              </a:rPr>
              <a:t>三</a:t>
            </a:r>
            <a:r>
              <a:rPr lang="en-US" altLang="zh-TW" sz="2200" dirty="0">
                <a:latin typeface="標楷體"/>
                <a:ea typeface="標楷體"/>
              </a:rPr>
              <a:t>)</a:t>
            </a:r>
            <a:r>
              <a:rPr lang="zh-TW" altLang="en-US" sz="2200" dirty="0">
                <a:latin typeface="標楷體"/>
                <a:ea typeface="標楷體"/>
              </a:rPr>
              <a:t>公會派任查驗人員審查表單</a:t>
            </a:r>
            <a:r>
              <a:rPr lang="en-US" altLang="zh-TW" sz="2200" dirty="0">
                <a:latin typeface="標楷體"/>
                <a:ea typeface="標楷體"/>
              </a:rPr>
              <a:t>…………………………………………23</a:t>
            </a:r>
          </a:p>
          <a:p>
            <a:pPr marL="533400" indent="0" defTabSz="743133" eaLnBrk="1" fontAlgn="auto" hangingPunct="1">
              <a:spcBef>
                <a:spcPts val="1200"/>
              </a:spcBef>
              <a:spcAft>
                <a:spcPts val="0"/>
              </a:spcAft>
              <a:buNone/>
              <a:defRPr/>
            </a:pPr>
            <a:r>
              <a:rPr lang="zh-TW" altLang="en-US" sz="2200" dirty="0">
                <a:latin typeface="標楷體"/>
                <a:ea typeface="標楷體"/>
              </a:rPr>
              <a:t>三、勘查驗缺失彙整</a:t>
            </a:r>
            <a:r>
              <a:rPr lang="en-US" altLang="zh-TW" sz="2200" dirty="0">
                <a:latin typeface="標楷體"/>
                <a:ea typeface="標楷體"/>
              </a:rPr>
              <a:t>……………………………………………………………24</a:t>
            </a:r>
          </a:p>
          <a:p>
            <a:pPr marL="533400" indent="0" defTabSz="743133" eaLnBrk="1" fontAlgn="auto" hangingPunct="1">
              <a:spcBef>
                <a:spcPts val="1200"/>
              </a:spcBef>
              <a:spcAft>
                <a:spcPts val="0"/>
              </a:spcAft>
              <a:buNone/>
              <a:defRPr/>
            </a:pPr>
            <a:r>
              <a:rPr lang="zh-TW" altLang="en-US" sz="2200" dirty="0">
                <a:latin typeface="標楷體"/>
                <a:ea typeface="標楷體"/>
              </a:rPr>
              <a:t>四、福建金門馬祖地區建築師公會施工管理作業原則</a:t>
            </a:r>
            <a:r>
              <a:rPr lang="en-US" altLang="zh-TW" sz="2200" dirty="0">
                <a:latin typeface="標楷體"/>
                <a:ea typeface="標楷體"/>
              </a:rPr>
              <a:t>………………………29</a:t>
            </a:r>
          </a:p>
          <a:p>
            <a:pPr marL="533400" indent="0" defTabSz="743133" eaLnBrk="1" fontAlgn="auto" hangingPunct="1">
              <a:spcBef>
                <a:spcPts val="1200"/>
              </a:spcBef>
              <a:spcAft>
                <a:spcPts val="0"/>
              </a:spcAft>
              <a:buNone/>
              <a:defRPr/>
            </a:pPr>
            <a:r>
              <a:rPr lang="zh-TW" altLang="en-US" sz="2200" dirty="0">
                <a:latin typeface="標楷體"/>
                <a:ea typeface="標楷體"/>
              </a:rPr>
              <a:t>五、施工勘驗及竣工查驗作業相關人員應配合事項</a:t>
            </a:r>
            <a:r>
              <a:rPr lang="en-US" altLang="zh-TW" sz="2200" dirty="0">
                <a:latin typeface="標楷體"/>
                <a:ea typeface="標楷體"/>
              </a:rPr>
              <a:t>…………………………32</a:t>
            </a:r>
          </a:p>
          <a:p>
            <a:pPr marL="533400" indent="-439738" defTabSz="743133" eaLnBrk="1" fontAlgn="auto" hangingPunct="1">
              <a:spcBef>
                <a:spcPts val="1800"/>
              </a:spcBef>
              <a:spcAft>
                <a:spcPts val="0"/>
              </a:spcAft>
              <a:buNone/>
              <a:defRPr/>
            </a:pPr>
            <a:endParaRPr lang="en-US" altLang="zh-TW" sz="2600" dirty="0">
              <a:latin typeface="標楷體"/>
              <a:ea typeface="標楷體"/>
            </a:endParaRPr>
          </a:p>
          <a:p>
            <a:pPr marL="533400" indent="-439738" defTabSz="743133" eaLnBrk="1" fontAlgn="auto" hangingPunct="1">
              <a:spcBef>
                <a:spcPts val="2400"/>
              </a:spcBef>
              <a:spcAft>
                <a:spcPts val="0"/>
              </a:spcAft>
              <a:buNone/>
              <a:defRPr/>
            </a:pPr>
            <a:endParaRPr lang="en-US" altLang="zh-TW" sz="2600" b="1" dirty="0">
              <a:latin typeface="標楷體"/>
              <a:ea typeface="標楷體"/>
            </a:endParaRPr>
          </a:p>
          <a:p>
            <a:pPr marL="0" indent="0" defTabSz="743133" eaLnBrk="1" fontAlgn="auto" hangingPunct="1">
              <a:lnSpc>
                <a:spcPct val="100000"/>
              </a:lnSpc>
              <a:spcAft>
                <a:spcPts val="0"/>
              </a:spcAft>
              <a:buFont typeface="Wingdings" pitchFamily="2" charset="2"/>
              <a:buNone/>
              <a:defRPr/>
            </a:pPr>
            <a:endParaRPr lang="en-US" altLang="zh-TW" sz="1950" dirty="0"/>
          </a:p>
        </p:txBody>
      </p:sp>
      <p:sp>
        <p:nvSpPr>
          <p:cNvPr id="8196"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D46CF0CD-E620-4B17-BB4D-B5FC1073E487}" type="slidenum">
              <a:rPr lang="en-US" altLang="zh-TW" smtClean="0"/>
              <a:pPr fontAlgn="base">
                <a:spcBef>
                  <a:spcPct val="0"/>
                </a:spcBef>
                <a:spcAft>
                  <a:spcPct val="0"/>
                </a:spcAft>
              </a:pPr>
              <a:t>2</a:t>
            </a:fld>
            <a:endParaRPr lang="zh-TW" alt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標題 11"/>
          <p:cNvSpPr>
            <a:spLocks noGrp="1"/>
          </p:cNvSpPr>
          <p:nvPr>
            <p:ph type="title"/>
          </p:nvPr>
        </p:nvSpPr>
        <p:spPr>
          <a:xfrm>
            <a:off x="5310190" y="571480"/>
            <a:ext cx="2339102" cy="313932"/>
          </a:xfrm>
        </p:spPr>
        <p:txBody>
          <a:bodyPr wrap="none">
            <a:spAutoFit/>
          </a:bodyPr>
          <a:lstStyle/>
          <a:p>
            <a:pPr eaLnBrk="1" hangingPunct="1"/>
            <a:r>
              <a:rPr lang="zh-TW" altLang="en-US" sz="1600" b="1" dirty="0">
                <a:solidFill>
                  <a:schemeClr val="tx1"/>
                </a:solidFill>
              </a:rPr>
              <a:t>附件一</a:t>
            </a:r>
            <a:r>
              <a:rPr lang="en-US" altLang="zh-TW" sz="1600" b="1" dirty="0">
                <a:solidFill>
                  <a:schemeClr val="tx1"/>
                </a:solidFill>
              </a:rPr>
              <a:t>/</a:t>
            </a:r>
            <a:r>
              <a:rPr lang="zh-TW" altLang="en-US" sz="1600" b="1" dirty="0">
                <a:solidFill>
                  <a:schemeClr val="tx1"/>
                </a:solidFill>
              </a:rPr>
              <a:t>檢查案件申請書</a:t>
            </a:r>
            <a:endParaRPr lang="en-US" altLang="zh-TW" sz="1600" b="1" dirty="0">
              <a:solidFill>
                <a:schemeClr val="tx1"/>
              </a:solidFill>
            </a:endParaRPr>
          </a:p>
        </p:txBody>
      </p:sp>
      <p:sp>
        <p:nvSpPr>
          <p:cNvPr id="37893" name="投影片編號版面配置區 7"/>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EFC4CC6-EDBC-4AA4-9F59-53B453BF7506}" type="slidenum">
              <a:rPr lang="en-US" altLang="zh-TW" smtClean="0"/>
              <a:pPr fontAlgn="base">
                <a:spcBef>
                  <a:spcPct val="0"/>
                </a:spcBef>
                <a:spcAft>
                  <a:spcPct val="0"/>
                </a:spcAft>
              </a:pPr>
              <a:t>20</a:t>
            </a:fld>
            <a:endParaRPr lang="zh-TW" altLang="en-US"/>
          </a:p>
        </p:txBody>
      </p:sp>
      <p:pic>
        <p:nvPicPr>
          <p:cNvPr id="77826" name="Picture 2" descr="C:\Users\王讚宗\Desktop\109粘連江建管\連江縣消防局五層以下住宅用火災警報器檢查案件申請表1090708_頁面_1.jpg"/>
          <p:cNvPicPr>
            <a:picLocks noChangeAspect="1" noChangeArrowheads="1"/>
          </p:cNvPicPr>
          <p:nvPr/>
        </p:nvPicPr>
        <p:blipFill>
          <a:blip r:embed="rId2"/>
          <a:srcRect t="4678" b="8776"/>
          <a:stretch>
            <a:fillRect/>
          </a:stretch>
        </p:blipFill>
        <p:spPr bwMode="auto">
          <a:xfrm>
            <a:off x="4953000" y="928670"/>
            <a:ext cx="4572000" cy="5072098"/>
          </a:xfrm>
          <a:prstGeom prst="rect">
            <a:avLst/>
          </a:prstGeom>
          <a:noFill/>
        </p:spPr>
      </p:pic>
      <p:pic>
        <p:nvPicPr>
          <p:cNvPr id="7" name="Picture 7" descr="C:\Users\王讚宗\Desktop\109粘連江建管\王家祥提供表單\工務處公文108.1.1以後--5F以下設置住宅用火災警報器.jpg"/>
          <p:cNvPicPr>
            <a:picLocks noChangeAspect="1" noChangeArrowheads="1"/>
          </p:cNvPicPr>
          <p:nvPr/>
        </p:nvPicPr>
        <p:blipFill>
          <a:blip r:embed="rId3"/>
          <a:srcRect l="9766" t="7959" r="8851" b="18202"/>
          <a:stretch>
            <a:fillRect/>
          </a:stretch>
        </p:blipFill>
        <p:spPr bwMode="auto">
          <a:xfrm>
            <a:off x="809596" y="1071546"/>
            <a:ext cx="3929090" cy="5036379"/>
          </a:xfrm>
          <a:prstGeom prst="rect">
            <a:avLst/>
          </a:prstGeom>
          <a:noFill/>
        </p:spPr>
      </p:pic>
      <p:sp>
        <p:nvSpPr>
          <p:cNvPr id="8" name="文字版面配置區 15"/>
          <p:cNvSpPr txBox="1">
            <a:spLocks/>
          </p:cNvSpPr>
          <p:nvPr/>
        </p:nvSpPr>
        <p:spPr bwMode="auto">
          <a:xfrm>
            <a:off x="523844" y="428605"/>
            <a:ext cx="4429156" cy="1006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22250" indent="-222250" defTabSz="742950">
              <a:lnSpc>
                <a:spcPct val="90000"/>
              </a:lnSpc>
              <a:buClr>
                <a:schemeClr val="tx1"/>
              </a:buClr>
              <a:buSzPct val="80000"/>
              <a:defRPr/>
            </a:pPr>
            <a:r>
              <a:rPr kumimoji="0" lang="zh-TW" altLang="en-US" sz="20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rPr>
              <a:t>連江縣政府</a:t>
            </a:r>
            <a:r>
              <a:rPr kumimoji="0" lang="zh-TW" altLang="en-US" sz="2000" dirty="0">
                <a:latin typeface="標楷體" pitchFamily="65" charset="-120"/>
                <a:ea typeface="標楷體" pitchFamily="65" charset="-120"/>
              </a:rPr>
              <a:t>函</a:t>
            </a:r>
            <a:endParaRPr kumimoji="0" lang="en-US" altLang="zh-TW" sz="2000" dirty="0">
              <a:latin typeface="標楷體" pitchFamily="65" charset="-120"/>
              <a:ea typeface="標楷體" pitchFamily="65" charset="-120"/>
            </a:endParaRPr>
          </a:p>
          <a:p>
            <a:pPr marL="222250" indent="-222250" defTabSz="742950">
              <a:lnSpc>
                <a:spcPct val="90000"/>
              </a:lnSpc>
              <a:buClr>
                <a:schemeClr val="tx1"/>
              </a:buClr>
              <a:buSzPct val="80000"/>
              <a:defRPr/>
            </a:pPr>
            <a:r>
              <a:rPr kumimoji="0" lang="en-US" altLang="zh-TW" sz="1600" b="1" dirty="0">
                <a:solidFill>
                  <a:srgbClr val="FF0000"/>
                </a:solidFill>
                <a:latin typeface="標楷體" pitchFamily="65" charset="-120"/>
                <a:ea typeface="標楷體" pitchFamily="65" charset="-120"/>
              </a:rPr>
              <a:t>(108</a:t>
            </a:r>
            <a:r>
              <a:rPr kumimoji="0" lang="zh-TW" altLang="en-US" sz="1600" b="1" dirty="0">
                <a:solidFill>
                  <a:srgbClr val="FF0000"/>
                </a:solidFill>
                <a:latin typeface="標楷體" pitchFamily="65" charset="-120"/>
                <a:ea typeface="標楷體" pitchFamily="65" charset="-120"/>
              </a:rPr>
              <a:t>年</a:t>
            </a:r>
            <a:r>
              <a:rPr kumimoji="0" lang="en-US" altLang="zh-TW" sz="1600" b="1" dirty="0">
                <a:solidFill>
                  <a:srgbClr val="FF0000"/>
                </a:solidFill>
                <a:latin typeface="標楷體" pitchFamily="65" charset="-120"/>
                <a:ea typeface="標楷體" pitchFamily="65" charset="-120"/>
              </a:rPr>
              <a:t>1</a:t>
            </a:r>
            <a:r>
              <a:rPr kumimoji="0" lang="zh-TW" altLang="en-US" sz="1600" b="1" dirty="0">
                <a:solidFill>
                  <a:srgbClr val="FF0000"/>
                </a:solidFill>
                <a:latin typeface="標楷體" pitchFamily="65" charset="-120"/>
                <a:ea typeface="標楷體" pitchFamily="65" charset="-120"/>
              </a:rPr>
              <a:t>月</a:t>
            </a:r>
            <a:r>
              <a:rPr kumimoji="0" lang="en-US" altLang="zh-TW" sz="1600" b="1" dirty="0">
                <a:solidFill>
                  <a:srgbClr val="FF0000"/>
                </a:solidFill>
                <a:latin typeface="標楷體" pitchFamily="65" charset="-120"/>
                <a:ea typeface="標楷體" pitchFamily="65" charset="-120"/>
              </a:rPr>
              <a:t>1</a:t>
            </a:r>
            <a:r>
              <a:rPr kumimoji="0" lang="zh-TW" altLang="en-US" sz="1600" b="1" dirty="0">
                <a:solidFill>
                  <a:srgbClr val="FF0000"/>
                </a:solidFill>
                <a:latin typeface="標楷體" pitchFamily="65" charset="-120"/>
                <a:ea typeface="標楷體" pitchFamily="65" charset="-120"/>
              </a:rPr>
              <a:t>日後建照掛號案設置住宅用火災</a:t>
            </a:r>
            <a:endParaRPr kumimoji="0" lang="en-US" altLang="zh-TW" sz="1600" b="1" dirty="0">
              <a:solidFill>
                <a:srgbClr val="FF0000"/>
              </a:solidFill>
              <a:latin typeface="標楷體" pitchFamily="65" charset="-120"/>
              <a:ea typeface="標楷體" pitchFamily="65" charset="-120"/>
            </a:endParaRPr>
          </a:p>
          <a:p>
            <a:pPr marL="222250" indent="-222250" defTabSz="742950">
              <a:lnSpc>
                <a:spcPct val="90000"/>
              </a:lnSpc>
              <a:buClr>
                <a:schemeClr val="tx1"/>
              </a:buClr>
              <a:buSzPct val="80000"/>
              <a:defRPr/>
            </a:pPr>
            <a:r>
              <a:rPr kumimoji="0" lang="zh-TW" altLang="en-US" sz="1600" b="1" dirty="0">
                <a:solidFill>
                  <a:srgbClr val="FF0000"/>
                </a:solidFill>
                <a:latin typeface="標楷體" pitchFamily="65" charset="-120"/>
                <a:ea typeface="標楷體" pitchFamily="65" charset="-120"/>
              </a:rPr>
              <a:t>警報器</a:t>
            </a:r>
            <a:r>
              <a:rPr kumimoji="0" lang="en-US" altLang="zh-TW" sz="1600" b="1" dirty="0">
                <a:solidFill>
                  <a:srgbClr val="FF0000"/>
                </a:solidFill>
                <a:latin typeface="標楷體" pitchFamily="65" charset="-120"/>
                <a:ea typeface="標楷體" pitchFamily="65" charset="-120"/>
              </a:rPr>
              <a:t>)</a:t>
            </a:r>
          </a:p>
          <a:p>
            <a:pPr marL="222250" marR="0" lvl="0" indent="-222250" algn="l" defTabSz="742950" rtl="0" eaLnBrk="1" fontAlgn="base" latinLnBrk="0" hangingPunct="1">
              <a:lnSpc>
                <a:spcPct val="90000"/>
              </a:lnSpc>
              <a:spcBef>
                <a:spcPct val="0"/>
              </a:spcBef>
              <a:spcAft>
                <a:spcPct val="0"/>
              </a:spcAft>
              <a:buClr>
                <a:schemeClr val="tx1"/>
              </a:buClr>
              <a:buSzPct val="80000"/>
              <a:tabLst/>
              <a:defRPr/>
            </a:pPr>
            <a:endParaRPr kumimoji="0" lang="en-US" altLang="zh-TW" sz="1400" b="0" i="0" u="none" strike="noStrike" kern="1200" cap="none" spc="0" normalizeH="0" baseline="0" noProof="0" dirty="0">
              <a:ln>
                <a:noFill/>
              </a:ln>
              <a:solidFill>
                <a:schemeClr val="tx1"/>
              </a:solidFill>
              <a:effectLst/>
              <a:uLnTx/>
              <a:uFillTx/>
              <a:latin typeface="標楷體" pitchFamily="65" charset="-120"/>
              <a:ea typeface="標楷體" pitchFamily="65" charset="-120"/>
              <a:cs typeface="+mn-cs"/>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投影片編號版面配置區 7"/>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EFC4CC6-EDBC-4AA4-9F59-53B453BF7506}" type="slidenum">
              <a:rPr lang="en-US" altLang="zh-TW" smtClean="0"/>
              <a:pPr fontAlgn="base">
                <a:spcBef>
                  <a:spcPct val="0"/>
                </a:spcBef>
                <a:spcAft>
                  <a:spcPct val="0"/>
                </a:spcAft>
              </a:pPr>
              <a:t>21</a:t>
            </a:fld>
            <a:endParaRPr lang="zh-TW" altLang="en-US"/>
          </a:p>
        </p:txBody>
      </p:sp>
      <p:pic>
        <p:nvPicPr>
          <p:cNvPr id="78850" name="Picture 2" descr="C:\Users\王讚宗\Desktop\109粘連江建管\連江縣消防局五層以下住宅用火災警報器檢查案件申請表1090708_頁面_3.jpg"/>
          <p:cNvPicPr>
            <a:picLocks noChangeAspect="1" noChangeArrowheads="1"/>
          </p:cNvPicPr>
          <p:nvPr/>
        </p:nvPicPr>
        <p:blipFill>
          <a:blip r:embed="rId2"/>
          <a:srcRect t="5665" b="22993"/>
          <a:stretch>
            <a:fillRect/>
          </a:stretch>
        </p:blipFill>
        <p:spPr bwMode="auto">
          <a:xfrm>
            <a:off x="5080414" y="1124744"/>
            <a:ext cx="4461639" cy="5165196"/>
          </a:xfrm>
          <a:prstGeom prst="rect">
            <a:avLst/>
          </a:prstGeom>
          <a:noFill/>
        </p:spPr>
      </p:pic>
      <p:pic>
        <p:nvPicPr>
          <p:cNvPr id="78852" name="Picture 4" descr="C:\Users\王讚宗\Desktop\109粘連江建管\連江縣消防局五層以下住宅用火災警報器檢查案件申請表1090708_頁面_2.jpg"/>
          <p:cNvPicPr>
            <a:picLocks noChangeAspect="1" noChangeArrowheads="1"/>
          </p:cNvPicPr>
          <p:nvPr/>
        </p:nvPicPr>
        <p:blipFill>
          <a:blip r:embed="rId3"/>
          <a:srcRect t="5665" b="8958"/>
          <a:stretch>
            <a:fillRect/>
          </a:stretch>
        </p:blipFill>
        <p:spPr bwMode="auto">
          <a:xfrm>
            <a:off x="488504" y="889048"/>
            <a:ext cx="4166986" cy="5030260"/>
          </a:xfrm>
          <a:prstGeom prst="rect">
            <a:avLst/>
          </a:prstGeom>
          <a:noFill/>
        </p:spPr>
      </p:pic>
      <p:sp>
        <p:nvSpPr>
          <p:cNvPr id="7" name="標題 11"/>
          <p:cNvSpPr txBox="1">
            <a:spLocks/>
          </p:cNvSpPr>
          <p:nvPr/>
        </p:nvSpPr>
        <p:spPr bwMode="auto">
          <a:xfrm>
            <a:off x="776536" y="569883"/>
            <a:ext cx="1518364" cy="313932"/>
          </a:xfrm>
          <a:prstGeom prst="rect">
            <a:avLst/>
          </a:prstGeom>
          <a:noFill/>
          <a:ln w="9525">
            <a:noFill/>
            <a:miter lim="800000"/>
            <a:headEnd/>
            <a:tailEnd/>
          </a:ln>
        </p:spPr>
        <p:txBody>
          <a:bodyPr vert="horz" wrap="none" lIns="91440" tIns="45720" rIns="91440" bIns="45720" numCol="1" anchor="b" anchorCtr="0" compatLnSpc="1">
            <a:prstTxWarp prst="textNoShape">
              <a:avLst/>
            </a:prstTxWarp>
            <a:spAutoFit/>
          </a:bodyPr>
          <a:lstStyle/>
          <a:p>
            <a:pPr marL="0" marR="0" lvl="0" indent="0" algn="l" defTabSz="742950" rtl="0" eaLnBrk="1" fontAlgn="base" latinLnBrk="0" hangingPunct="1">
              <a:lnSpc>
                <a:spcPct val="90000"/>
              </a:lnSpc>
              <a:spcBef>
                <a:spcPct val="0"/>
              </a:spcBef>
              <a:spcAft>
                <a:spcPct val="0"/>
              </a:spcAft>
              <a:buClrTx/>
              <a:buSzTx/>
              <a:buFontTx/>
              <a:buNone/>
              <a:tabLst/>
              <a:defRPr/>
            </a:pP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附件二</a:t>
            </a:r>
            <a:r>
              <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a:t>
            </a: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委託書</a:t>
            </a:r>
            <a:endPar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endParaRPr>
          </a:p>
        </p:txBody>
      </p:sp>
      <p:sp>
        <p:nvSpPr>
          <p:cNvPr id="8" name="標題 11"/>
          <p:cNvSpPr txBox="1">
            <a:spLocks/>
          </p:cNvSpPr>
          <p:nvPr/>
        </p:nvSpPr>
        <p:spPr bwMode="auto">
          <a:xfrm>
            <a:off x="5457056" y="563421"/>
            <a:ext cx="2954655" cy="313932"/>
          </a:xfrm>
          <a:prstGeom prst="rect">
            <a:avLst/>
          </a:prstGeom>
          <a:noFill/>
          <a:ln w="9525">
            <a:noFill/>
            <a:miter lim="800000"/>
            <a:headEnd/>
            <a:tailEnd/>
          </a:ln>
        </p:spPr>
        <p:txBody>
          <a:bodyPr vert="horz" wrap="none" lIns="91440" tIns="45720" rIns="91440" bIns="45720" numCol="1" anchor="b" anchorCtr="0" compatLnSpc="1">
            <a:prstTxWarp prst="textNoShape">
              <a:avLst/>
            </a:prstTxWarp>
            <a:spAutoFit/>
          </a:bodyPr>
          <a:lstStyle/>
          <a:p>
            <a:pPr marL="0" marR="0" lvl="0" indent="0" algn="l" defTabSz="742950" rtl="0" eaLnBrk="1" fontAlgn="base" latinLnBrk="0" hangingPunct="1">
              <a:lnSpc>
                <a:spcPct val="90000"/>
              </a:lnSpc>
              <a:spcBef>
                <a:spcPct val="0"/>
              </a:spcBef>
              <a:spcAft>
                <a:spcPct val="0"/>
              </a:spcAft>
              <a:buClrTx/>
              <a:buSzTx/>
              <a:buFontTx/>
              <a:buNone/>
              <a:tabLst/>
              <a:defRPr/>
            </a:pP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附件三</a:t>
            </a:r>
            <a:r>
              <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a:t>
            </a: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警報器型式、數量說明</a:t>
            </a:r>
            <a:endPar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投影片編號版面配置區 7"/>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EFC4CC6-EDBC-4AA4-9F59-53B453BF7506}" type="slidenum">
              <a:rPr lang="en-US" altLang="zh-TW" smtClean="0"/>
              <a:pPr fontAlgn="base">
                <a:spcBef>
                  <a:spcPct val="0"/>
                </a:spcBef>
                <a:spcAft>
                  <a:spcPct val="0"/>
                </a:spcAft>
              </a:pPr>
              <a:t>22</a:t>
            </a:fld>
            <a:endParaRPr lang="zh-TW" altLang="en-US"/>
          </a:p>
        </p:txBody>
      </p:sp>
      <p:pic>
        <p:nvPicPr>
          <p:cNvPr id="79874" name="Picture 2" descr="C:\Users\王讚宗\Desktop\109粘連江建管\連江縣消防局五層以下住宅用火災警報器檢查案件申請表1090708_頁面_5.jpg"/>
          <p:cNvPicPr>
            <a:picLocks noChangeAspect="1" noChangeArrowheads="1"/>
          </p:cNvPicPr>
          <p:nvPr/>
        </p:nvPicPr>
        <p:blipFill>
          <a:blip r:embed="rId2"/>
          <a:srcRect t="6207" b="5785"/>
          <a:stretch>
            <a:fillRect/>
          </a:stretch>
        </p:blipFill>
        <p:spPr bwMode="auto">
          <a:xfrm>
            <a:off x="5095876" y="857232"/>
            <a:ext cx="4214842" cy="5246437"/>
          </a:xfrm>
          <a:prstGeom prst="rect">
            <a:avLst/>
          </a:prstGeom>
          <a:noFill/>
        </p:spPr>
      </p:pic>
      <p:pic>
        <p:nvPicPr>
          <p:cNvPr id="9" name="Picture 3" descr="C:\Users\王讚宗\Desktop\109粘連江建管\連江縣消防局五層以下住宅用火災警報器檢查案件申請表1090708_頁面_4.jpg"/>
          <p:cNvPicPr>
            <a:picLocks noChangeAspect="1" noChangeArrowheads="1"/>
          </p:cNvPicPr>
          <p:nvPr/>
        </p:nvPicPr>
        <p:blipFill>
          <a:blip r:embed="rId3"/>
          <a:srcRect t="5104" b="4304"/>
          <a:stretch>
            <a:fillRect/>
          </a:stretch>
        </p:blipFill>
        <p:spPr bwMode="auto">
          <a:xfrm>
            <a:off x="809596" y="714356"/>
            <a:ext cx="4102876" cy="5255098"/>
          </a:xfrm>
          <a:prstGeom prst="rect">
            <a:avLst/>
          </a:prstGeom>
          <a:noFill/>
        </p:spPr>
      </p:pic>
      <p:sp>
        <p:nvSpPr>
          <p:cNvPr id="7" name="標題 11"/>
          <p:cNvSpPr txBox="1">
            <a:spLocks/>
          </p:cNvSpPr>
          <p:nvPr/>
        </p:nvSpPr>
        <p:spPr bwMode="auto">
          <a:xfrm>
            <a:off x="1309662" y="428604"/>
            <a:ext cx="2954655" cy="313932"/>
          </a:xfrm>
          <a:prstGeom prst="rect">
            <a:avLst/>
          </a:prstGeom>
          <a:noFill/>
          <a:ln w="9525">
            <a:noFill/>
            <a:miter lim="800000"/>
            <a:headEnd/>
            <a:tailEnd/>
          </a:ln>
        </p:spPr>
        <p:txBody>
          <a:bodyPr vert="horz" wrap="none" lIns="91440" tIns="45720" rIns="91440" bIns="45720" numCol="1" anchor="b" anchorCtr="0" compatLnSpc="1">
            <a:prstTxWarp prst="textNoShape">
              <a:avLst/>
            </a:prstTxWarp>
            <a:spAutoFit/>
          </a:bodyPr>
          <a:lstStyle/>
          <a:p>
            <a:pPr marL="0" marR="0" lvl="0" indent="0" algn="l" defTabSz="742950" rtl="0" eaLnBrk="1" fontAlgn="base" latinLnBrk="0" hangingPunct="1">
              <a:lnSpc>
                <a:spcPct val="90000"/>
              </a:lnSpc>
              <a:spcBef>
                <a:spcPct val="0"/>
              </a:spcBef>
              <a:spcAft>
                <a:spcPct val="0"/>
              </a:spcAft>
              <a:buClrTx/>
              <a:buSzTx/>
              <a:buFontTx/>
              <a:buNone/>
              <a:tabLst/>
              <a:defRPr/>
            </a:pP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附件四</a:t>
            </a:r>
            <a:r>
              <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a:t>
            </a: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警報器設置平面圖範例</a:t>
            </a:r>
            <a:endPar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endParaRPr>
          </a:p>
        </p:txBody>
      </p:sp>
      <p:sp>
        <p:nvSpPr>
          <p:cNvPr id="8" name="標題 11"/>
          <p:cNvSpPr txBox="1">
            <a:spLocks/>
          </p:cNvSpPr>
          <p:nvPr/>
        </p:nvSpPr>
        <p:spPr bwMode="auto">
          <a:xfrm>
            <a:off x="5881694" y="428604"/>
            <a:ext cx="2749471" cy="313932"/>
          </a:xfrm>
          <a:prstGeom prst="rect">
            <a:avLst/>
          </a:prstGeom>
          <a:noFill/>
          <a:ln w="9525">
            <a:noFill/>
            <a:miter lim="800000"/>
            <a:headEnd/>
            <a:tailEnd/>
          </a:ln>
        </p:spPr>
        <p:txBody>
          <a:bodyPr vert="horz" wrap="none" lIns="91440" tIns="45720" rIns="91440" bIns="45720" numCol="1" anchor="b" anchorCtr="0" compatLnSpc="1">
            <a:prstTxWarp prst="textNoShape">
              <a:avLst/>
            </a:prstTxWarp>
            <a:spAutoFit/>
          </a:bodyPr>
          <a:lstStyle/>
          <a:p>
            <a:pPr marL="0" marR="0" lvl="0" indent="0" algn="l" defTabSz="742950" rtl="0" eaLnBrk="1" fontAlgn="base" latinLnBrk="0" hangingPunct="1">
              <a:lnSpc>
                <a:spcPct val="90000"/>
              </a:lnSpc>
              <a:spcBef>
                <a:spcPct val="0"/>
              </a:spcBef>
              <a:spcAft>
                <a:spcPct val="0"/>
              </a:spcAft>
              <a:buClrTx/>
              <a:buSzTx/>
              <a:buFontTx/>
              <a:buNone/>
              <a:tabLst/>
              <a:defRPr/>
            </a:pP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附件五</a:t>
            </a:r>
            <a:r>
              <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a:t>
            </a:r>
            <a:r>
              <a:rPr kumimoji="0" lang="zh-TW" altLang="en-US"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rPr>
              <a:t>警報器裝設佐證照片</a:t>
            </a:r>
            <a:endParaRPr kumimoji="0" lang="en-US" altLang="zh-TW" sz="1600" b="1"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cs typeface="+mj-cs"/>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8158" y="428604"/>
            <a:ext cx="8715436" cy="707886"/>
          </a:xfrm>
          <a:prstGeom prst="rect">
            <a:avLst/>
          </a:prstGeom>
        </p:spPr>
        <p:txBody>
          <a:bodyPr wrap="square">
            <a:spAutoFit/>
          </a:bodyPr>
          <a:lstStyle/>
          <a:p>
            <a:pPr marL="513484" indent="-513484" fontAlgn="auto">
              <a:spcBef>
                <a:spcPts val="0"/>
              </a:spcBef>
              <a:spcAft>
                <a:spcPts val="600"/>
              </a:spcAft>
              <a:defRPr/>
            </a:pPr>
            <a:r>
              <a:rPr kumimoji="0" lang="en-US" altLang="zh-TW" sz="2000" b="1" dirty="0">
                <a:solidFill>
                  <a:schemeClr val="tx1">
                    <a:lumMod val="50000"/>
                    <a:lumOff val="50000"/>
                  </a:schemeClr>
                </a:solidFill>
                <a:latin typeface="標楷體"/>
                <a:ea typeface="標楷體"/>
              </a:rPr>
              <a:t>(</a:t>
            </a:r>
            <a:r>
              <a:rPr kumimoji="0" lang="zh-TW" altLang="en-US" sz="2000" b="1" dirty="0">
                <a:solidFill>
                  <a:schemeClr val="tx1">
                    <a:lumMod val="50000"/>
                    <a:lumOff val="50000"/>
                  </a:schemeClr>
                </a:solidFill>
                <a:latin typeface="標楷體"/>
                <a:ea typeface="標楷體"/>
              </a:rPr>
              <a:t>三</a:t>
            </a:r>
            <a:r>
              <a:rPr kumimoji="0" lang="en-US" altLang="zh-TW" sz="2000" b="1" dirty="0">
                <a:solidFill>
                  <a:schemeClr val="tx1">
                    <a:lumMod val="50000"/>
                    <a:lumOff val="50000"/>
                  </a:schemeClr>
                </a:solidFill>
                <a:latin typeface="標楷體"/>
                <a:ea typeface="標楷體"/>
              </a:rPr>
              <a:t>)</a:t>
            </a:r>
            <a:r>
              <a:rPr kumimoji="0" lang="zh-TW" altLang="en-US" sz="2000" b="1" dirty="0">
                <a:solidFill>
                  <a:schemeClr val="tx1">
                    <a:lumMod val="50000"/>
                    <a:lumOff val="50000"/>
                  </a:schemeClr>
                </a:solidFill>
                <a:latin typeface="標楷體"/>
                <a:ea typeface="標楷體"/>
              </a:rPr>
              <a:t>公會派任查驗人員審查表單</a:t>
            </a:r>
            <a:endParaRPr kumimoji="0" lang="en-US" altLang="zh-TW" sz="2000" dirty="0">
              <a:latin typeface="標楷體"/>
              <a:ea typeface="標楷體"/>
            </a:endParaRPr>
          </a:p>
          <a:p>
            <a:pPr marL="722313" indent="-722313" fontAlgn="auto">
              <a:spcBef>
                <a:spcPts val="0"/>
              </a:spcBef>
              <a:spcAft>
                <a:spcPts val="0"/>
              </a:spcAft>
              <a:defRPr/>
            </a:pPr>
            <a:r>
              <a:rPr kumimoji="0" lang="zh-TW" altLang="en-US" sz="1500" dirty="0">
                <a:latin typeface="標楷體"/>
                <a:ea typeface="標楷體"/>
              </a:rPr>
              <a:t>連江縣政府派員或福建金門馬祖建築師公會</a:t>
            </a:r>
            <a:r>
              <a:rPr kumimoji="0" lang="zh-TW" altLang="en-US" sz="1500" b="1" dirty="0">
                <a:solidFill>
                  <a:srgbClr val="FF0000"/>
                </a:solidFill>
                <a:latin typeface="標楷體"/>
                <a:ea typeface="標楷體"/>
              </a:rPr>
              <a:t>現場查驗，就建築物竣工查驗紀錄表之項目分別確認查核</a:t>
            </a:r>
            <a:r>
              <a:rPr kumimoji="0" lang="zh-TW" altLang="en-US" sz="1500" dirty="0">
                <a:latin typeface="標楷體"/>
                <a:ea typeface="標楷體"/>
              </a:rPr>
              <a:t>。</a:t>
            </a:r>
            <a:endParaRPr kumimoji="0" lang="zh-TW" altLang="en-US" sz="1500" dirty="0">
              <a:latin typeface="+mn-lt"/>
              <a:ea typeface="+mn-ea"/>
            </a:endParaRPr>
          </a:p>
        </p:txBody>
      </p:sp>
      <p:sp>
        <p:nvSpPr>
          <p:cNvPr id="40965" name="投影片編號版面配置區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BF4EC341-D667-490E-B83B-B8BD0BC6F38B}" type="slidenum">
              <a:rPr lang="en-US" altLang="zh-TW" smtClean="0"/>
              <a:pPr fontAlgn="base">
                <a:spcBef>
                  <a:spcPct val="0"/>
                </a:spcBef>
                <a:spcAft>
                  <a:spcPct val="0"/>
                </a:spcAft>
              </a:pPr>
              <a:t>23</a:t>
            </a:fld>
            <a:endParaRPr lang="zh-TW" altLang="en-US"/>
          </a:p>
        </p:txBody>
      </p:sp>
      <p:pic>
        <p:nvPicPr>
          <p:cNvPr id="3074" name="Picture 2" descr="D:\事務所資料\0NEW\連江縣建築物外牆巡查列管暨通報執行計畫\20210324-(原30+擴17)-修改B1.B2\新增資料夾\竣工查驗應備文件\28.連江縣政府建築執照竣工查驗審查項目表1090716_頁面_1.jpg"/>
          <p:cNvPicPr>
            <a:picLocks noChangeAspect="1" noChangeArrowheads="1"/>
          </p:cNvPicPr>
          <p:nvPr/>
        </p:nvPicPr>
        <p:blipFill>
          <a:blip r:embed="rId2"/>
          <a:srcRect t="4000" b="2656"/>
          <a:stretch>
            <a:fillRect/>
          </a:stretch>
        </p:blipFill>
        <p:spPr bwMode="auto">
          <a:xfrm>
            <a:off x="771991" y="1116504"/>
            <a:ext cx="3890563" cy="5014339"/>
          </a:xfrm>
          <a:prstGeom prst="rect">
            <a:avLst/>
          </a:prstGeom>
          <a:noFill/>
        </p:spPr>
      </p:pic>
      <p:pic>
        <p:nvPicPr>
          <p:cNvPr id="3075" name="Picture 3" descr="D:\事務所資料\0NEW\連江縣建築物外牆巡查列管暨通報執行計畫\20210324-(原30+擴17)-修改B1.B2\新增資料夾\竣工查驗應備文件\28.連江縣政府建築執照竣工查驗審查項目表1090716_頁面_2.jpg"/>
          <p:cNvPicPr>
            <a:picLocks noChangeAspect="1" noChangeArrowheads="1"/>
          </p:cNvPicPr>
          <p:nvPr/>
        </p:nvPicPr>
        <p:blipFill>
          <a:blip r:embed="rId3"/>
          <a:srcRect t="2667" b="2656"/>
          <a:stretch>
            <a:fillRect/>
          </a:stretch>
        </p:blipFill>
        <p:spPr bwMode="auto">
          <a:xfrm>
            <a:off x="5246464" y="1241578"/>
            <a:ext cx="3890562" cy="4893065"/>
          </a:xfrm>
          <a:prstGeom prst="rect">
            <a:avLst/>
          </a:prstGeom>
          <a:noFill/>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951818-03DA-4FF5-A718-CD69FC955B01}"/>
              </a:ext>
            </a:extLst>
          </p:cNvPr>
          <p:cNvSpPr>
            <a:spLocks noGrp="1"/>
          </p:cNvSpPr>
          <p:nvPr>
            <p:ph type="title"/>
          </p:nvPr>
        </p:nvSpPr>
        <p:spPr>
          <a:xfrm>
            <a:off x="1163363" y="692696"/>
            <a:ext cx="7431088" cy="551656"/>
          </a:xfrm>
        </p:spPr>
        <p:txBody>
          <a:bodyPr/>
          <a:lstStyle/>
          <a:p>
            <a:r>
              <a:rPr lang="zh-TW" altLang="en-US" dirty="0">
                <a:solidFill>
                  <a:schemeClr val="tx1"/>
                </a:solidFill>
                <a:latin typeface="標楷體" panose="03000509000000000000" pitchFamily="65" charset="-120"/>
                <a:ea typeface="標楷體" panose="03000509000000000000" pitchFamily="65" charset="-120"/>
              </a:rPr>
              <a:t>三、連江勘</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查</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驗缺失彙整</a:t>
            </a:r>
          </a:p>
        </p:txBody>
      </p:sp>
      <p:sp>
        <p:nvSpPr>
          <p:cNvPr id="11" name="文字版面配置區 10">
            <a:extLst>
              <a:ext uri="{FF2B5EF4-FFF2-40B4-BE49-F238E27FC236}">
                <a16:creationId xmlns:a16="http://schemas.microsoft.com/office/drawing/2014/main" id="{A9326E7E-214A-48FE-A116-A580AB492F4C}"/>
              </a:ext>
            </a:extLst>
          </p:cNvPr>
          <p:cNvSpPr>
            <a:spLocks noGrp="1"/>
          </p:cNvSpPr>
          <p:nvPr>
            <p:ph type="body" idx="1"/>
          </p:nvPr>
        </p:nvSpPr>
        <p:spPr>
          <a:xfrm>
            <a:off x="1041957" y="1700808"/>
            <a:ext cx="7822085" cy="2808312"/>
          </a:xfrm>
        </p:spPr>
        <p:txBody>
          <a:bodyPr/>
          <a:lstStyle/>
          <a:p>
            <a:pPr marL="285750" indent="-285750">
              <a:buFont typeface="Arial" panose="020B0604020202020204" pitchFamily="34" charset="0"/>
              <a:buChar char="•"/>
            </a:pPr>
            <a:r>
              <a:rPr lang="en-US" altLang="zh-TW" b="0" dirty="0">
                <a:latin typeface="標楷體" panose="03000509000000000000" pitchFamily="65" charset="-120"/>
                <a:ea typeface="標楷體" panose="03000509000000000000" pitchFamily="65" charset="-120"/>
              </a:rPr>
              <a:t>109</a:t>
            </a:r>
            <a:r>
              <a:rPr lang="zh-TW" altLang="en-US" b="0" dirty="0">
                <a:latin typeface="標楷體" panose="03000509000000000000" pitchFamily="65" charset="-120"/>
                <a:ea typeface="標楷體" panose="03000509000000000000" pitchFamily="65" charset="-120"/>
              </a:rPr>
              <a:t>年勘查驗件數共</a:t>
            </a:r>
            <a:r>
              <a:rPr lang="en-US" altLang="zh-TW" b="0" dirty="0">
                <a:latin typeface="標楷體" panose="03000509000000000000" pitchFamily="65" charset="-120"/>
                <a:ea typeface="標楷體" panose="03000509000000000000" pitchFamily="65" charset="-120"/>
              </a:rPr>
              <a:t>84</a:t>
            </a:r>
            <a:r>
              <a:rPr lang="zh-TW" altLang="en-US" b="0" dirty="0">
                <a:latin typeface="標楷體" panose="03000509000000000000" pitchFamily="65" charset="-120"/>
                <a:ea typeface="標楷體" panose="03000509000000000000" pitchFamily="65" charset="-120"/>
              </a:rPr>
              <a:t>件，其中</a:t>
            </a:r>
            <a:r>
              <a:rPr lang="en-US" altLang="zh-TW" b="0" dirty="0">
                <a:latin typeface="標楷體" panose="03000509000000000000" pitchFamily="65" charset="-120"/>
                <a:ea typeface="標楷體" panose="03000509000000000000" pitchFamily="65" charset="-120"/>
              </a:rPr>
              <a:t>37</a:t>
            </a:r>
            <a:r>
              <a:rPr lang="zh-TW" altLang="en-US" b="0" dirty="0">
                <a:latin typeface="標楷體" panose="03000509000000000000" pitchFamily="65" charset="-120"/>
                <a:ea typeface="標楷體" panose="03000509000000000000" pitchFamily="65" charset="-120"/>
              </a:rPr>
              <a:t>件須複驗，複驗比例為</a:t>
            </a:r>
            <a:r>
              <a:rPr lang="en-US" altLang="zh-TW" b="0" dirty="0">
                <a:latin typeface="標楷體" panose="03000509000000000000" pitchFamily="65" charset="-120"/>
                <a:ea typeface="標楷體" panose="03000509000000000000" pitchFamily="65" charset="-120"/>
              </a:rPr>
              <a:t>44%</a:t>
            </a:r>
          </a:p>
          <a:p>
            <a:pPr marL="285750" indent="-285750">
              <a:buFont typeface="Arial" panose="020B0604020202020204" pitchFamily="34" charset="0"/>
              <a:buChar char="•"/>
            </a:pPr>
            <a:endParaRPr lang="en-US" altLang="zh-TW" b="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altLang="zh-TW" b="0" dirty="0">
                <a:latin typeface="標楷體" panose="03000509000000000000" pitchFamily="65" charset="-120"/>
                <a:ea typeface="標楷體" panose="03000509000000000000" pitchFamily="65" charset="-120"/>
              </a:rPr>
              <a:t>110</a:t>
            </a:r>
            <a:r>
              <a:rPr lang="zh-TW" altLang="en-US" b="0" dirty="0">
                <a:latin typeface="標楷體" panose="03000509000000000000" pitchFamily="65" charset="-120"/>
                <a:ea typeface="標楷體" panose="03000509000000000000" pitchFamily="65" charset="-120"/>
              </a:rPr>
              <a:t>年 </a:t>
            </a:r>
            <a:r>
              <a:rPr lang="en-US" altLang="zh-TW" b="0" dirty="0">
                <a:latin typeface="標楷體" panose="03000509000000000000" pitchFamily="65" charset="-120"/>
                <a:ea typeface="標楷體" panose="03000509000000000000" pitchFamily="65" charset="-120"/>
              </a:rPr>
              <a:t>1-8</a:t>
            </a:r>
            <a:r>
              <a:rPr lang="zh-TW" altLang="en-US" b="0" dirty="0">
                <a:latin typeface="標楷體" panose="03000509000000000000" pitchFamily="65" charset="-120"/>
                <a:ea typeface="標楷體" panose="03000509000000000000" pitchFamily="65" charset="-120"/>
              </a:rPr>
              <a:t>月 勘查驗件數共</a:t>
            </a:r>
            <a:r>
              <a:rPr lang="en-US" altLang="zh-TW" b="0" dirty="0">
                <a:latin typeface="標楷體" panose="03000509000000000000" pitchFamily="65" charset="-120"/>
                <a:ea typeface="標楷體" panose="03000509000000000000" pitchFamily="65" charset="-120"/>
              </a:rPr>
              <a:t>33</a:t>
            </a:r>
            <a:r>
              <a:rPr lang="zh-TW" altLang="en-US" b="0" dirty="0">
                <a:latin typeface="標楷體" panose="03000509000000000000" pitchFamily="65" charset="-120"/>
                <a:ea typeface="標楷體" panose="03000509000000000000" pitchFamily="65" charset="-120"/>
              </a:rPr>
              <a:t>件，其中</a:t>
            </a:r>
            <a:r>
              <a:rPr lang="en-US" altLang="zh-TW" b="0" dirty="0">
                <a:latin typeface="標楷體" panose="03000509000000000000" pitchFamily="65" charset="-120"/>
                <a:ea typeface="標楷體" panose="03000509000000000000" pitchFamily="65" charset="-120"/>
              </a:rPr>
              <a:t>18</a:t>
            </a:r>
            <a:r>
              <a:rPr lang="zh-TW" altLang="en-US" b="0" dirty="0">
                <a:latin typeface="標楷體" panose="03000509000000000000" pitchFamily="65" charset="-120"/>
                <a:ea typeface="標楷體" panose="03000509000000000000" pitchFamily="65" charset="-120"/>
              </a:rPr>
              <a:t>件須複驗，複驗比例為</a:t>
            </a:r>
            <a:r>
              <a:rPr lang="en-US" altLang="zh-TW" b="0" dirty="0">
                <a:latin typeface="標楷體" panose="03000509000000000000" pitchFamily="65" charset="-120"/>
                <a:ea typeface="標楷體" panose="03000509000000000000" pitchFamily="65" charset="-120"/>
              </a:rPr>
              <a:t>55%</a:t>
            </a:r>
          </a:p>
          <a:p>
            <a:pPr marL="285750" indent="-285750">
              <a:buFont typeface="Arial" panose="020B0604020202020204" pitchFamily="34" charset="0"/>
              <a:buChar char="•"/>
            </a:pP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    </a:t>
            </a:r>
            <a:endParaRPr lang="en-US" altLang="zh-TW" b="0" dirty="0">
              <a:highlight>
                <a:srgbClr val="FFFF00"/>
              </a:highlight>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endParaRPr lang="en-US" altLang="zh-TW" b="0" dirty="0">
              <a:highlight>
                <a:srgbClr val="FFFF00"/>
              </a:highlight>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endParaRPr lang="en-US" altLang="zh-TW" b="0" dirty="0">
              <a:highlight>
                <a:srgbClr val="FFFF00"/>
              </a:highlight>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endParaRPr lang="en-US" altLang="zh-TW" b="0" dirty="0">
              <a:highlight>
                <a:srgbClr val="FFFF00"/>
              </a:highlight>
              <a:latin typeface="標楷體" panose="03000509000000000000" pitchFamily="65" charset="-120"/>
              <a:ea typeface="標楷體" panose="03000509000000000000" pitchFamily="65" charset="-120"/>
            </a:endParaRPr>
          </a:p>
          <a:p>
            <a:endParaRPr lang="zh-TW" altLang="en-US" b="0" dirty="0">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B36A15BE-5ED1-408B-BE93-B0F5B3DB3755}"/>
              </a:ext>
            </a:extLst>
          </p:cNvPr>
          <p:cNvSpPr>
            <a:spLocks noGrp="1"/>
          </p:cNvSpPr>
          <p:nvPr>
            <p:ph type="sldNum" sz="quarter" idx="12"/>
          </p:nvPr>
        </p:nvSpPr>
        <p:spPr/>
        <p:txBody>
          <a:bodyPr/>
          <a:lstStyle/>
          <a:p>
            <a:pPr>
              <a:defRPr/>
            </a:pPr>
            <a:fld id="{8BE77C0F-0211-469B-B3AA-EF1ED96CE9FA}" type="slidenum">
              <a:rPr lang="en-US" altLang="zh-TW" smtClean="0"/>
              <a:pPr>
                <a:defRPr/>
              </a:pPr>
              <a:t>24</a:t>
            </a:fld>
            <a:endParaRPr lang="zh-TW" altLang="en-US" dirty="0"/>
          </a:p>
        </p:txBody>
      </p:sp>
    </p:spTree>
    <p:extLst>
      <p:ext uri="{BB962C8B-B14F-4D97-AF65-F5344CB8AC3E}">
        <p14:creationId xmlns:p14="http://schemas.microsoft.com/office/powerpoint/2010/main" val="397493713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E903E0-6F83-4CBE-8438-A08929654BBA}"/>
              </a:ext>
            </a:extLst>
          </p:cNvPr>
          <p:cNvSpPr>
            <a:spLocks noGrp="1"/>
          </p:cNvSpPr>
          <p:nvPr>
            <p:ph type="title"/>
          </p:nvPr>
        </p:nvSpPr>
        <p:spPr>
          <a:xfrm>
            <a:off x="583946" y="454023"/>
            <a:ext cx="7431088" cy="768352"/>
          </a:xfrm>
        </p:spPr>
        <p:txBody>
          <a:bodyPr/>
          <a:lstStyle/>
          <a:p>
            <a:r>
              <a:rPr lang="zh-TW" altLang="en-US" b="0" dirty="0">
                <a:solidFill>
                  <a:schemeClr val="tx1"/>
                </a:solidFill>
                <a:latin typeface="標楷體" panose="03000509000000000000" pitchFamily="65" charset="-120"/>
                <a:ea typeface="標楷體" panose="03000509000000000000" pitchFamily="65" charset="-120"/>
              </a:rPr>
              <a:t>勘驗缺失</a:t>
            </a:r>
            <a:r>
              <a:rPr lang="en-US" altLang="zh-TW" b="0" dirty="0">
                <a:solidFill>
                  <a:schemeClr val="tx1"/>
                </a:solidFill>
                <a:latin typeface="標楷體" panose="03000509000000000000" pitchFamily="65" charset="-120"/>
                <a:ea typeface="標楷體" panose="03000509000000000000" pitchFamily="65" charset="-120"/>
              </a:rPr>
              <a:t>:</a:t>
            </a:r>
            <a:br>
              <a:rPr lang="en-US" altLang="zh-TW" b="0" dirty="0">
                <a:highlight>
                  <a:srgbClr val="FFFF00"/>
                </a:highlight>
                <a:latin typeface="標楷體" panose="03000509000000000000" pitchFamily="65" charset="-120"/>
                <a:ea typeface="標楷體" panose="03000509000000000000" pitchFamily="65" charset="-120"/>
              </a:rPr>
            </a:br>
            <a:endParaRPr lang="zh-TW" altLang="en-US" dirty="0"/>
          </a:p>
        </p:txBody>
      </p:sp>
      <p:sp>
        <p:nvSpPr>
          <p:cNvPr id="7" name="投影片編號版面配置區 6">
            <a:extLst>
              <a:ext uri="{FF2B5EF4-FFF2-40B4-BE49-F238E27FC236}">
                <a16:creationId xmlns:a16="http://schemas.microsoft.com/office/drawing/2014/main" id="{2BF67EC5-45D1-495E-AA1E-2FEABD3D6337}"/>
              </a:ext>
            </a:extLst>
          </p:cNvPr>
          <p:cNvSpPr>
            <a:spLocks noGrp="1"/>
          </p:cNvSpPr>
          <p:nvPr>
            <p:ph type="sldNum" sz="quarter" idx="12"/>
          </p:nvPr>
        </p:nvSpPr>
        <p:spPr/>
        <p:txBody>
          <a:bodyPr/>
          <a:lstStyle/>
          <a:p>
            <a:pPr>
              <a:defRPr/>
            </a:pPr>
            <a:fld id="{1BF45DAA-5C31-407C-B346-04CDB1F589DD}" type="slidenum">
              <a:rPr lang="en-US" altLang="zh-TW" smtClean="0"/>
              <a:pPr>
                <a:defRPr/>
              </a:pPr>
              <a:t>25</a:t>
            </a:fld>
            <a:endParaRPr lang="zh-TW" altLang="en-US" dirty="0"/>
          </a:p>
        </p:txBody>
      </p:sp>
      <p:sp>
        <p:nvSpPr>
          <p:cNvPr id="11" name="內容版面配置區 10">
            <a:extLst>
              <a:ext uri="{FF2B5EF4-FFF2-40B4-BE49-F238E27FC236}">
                <a16:creationId xmlns:a16="http://schemas.microsoft.com/office/drawing/2014/main" id="{D926F1BA-0A68-498D-9C65-BDF725D31A88}"/>
              </a:ext>
            </a:extLst>
          </p:cNvPr>
          <p:cNvSpPr>
            <a:spLocks noGrp="1"/>
          </p:cNvSpPr>
          <p:nvPr>
            <p:ph sz="half" idx="2"/>
          </p:nvPr>
        </p:nvSpPr>
        <p:spPr/>
        <p:txBody>
          <a:bodyPr/>
          <a:lstStyle/>
          <a:p>
            <a:endParaRPr lang="zh-TW" altLang="en-US"/>
          </a:p>
        </p:txBody>
      </p:sp>
      <p:pic>
        <p:nvPicPr>
          <p:cNvPr id="13" name="圖片 12">
            <a:extLst>
              <a:ext uri="{FF2B5EF4-FFF2-40B4-BE49-F238E27FC236}">
                <a16:creationId xmlns:a16="http://schemas.microsoft.com/office/drawing/2014/main" id="{639077E5-A30A-4352-823B-F50F8054FC8B}"/>
              </a:ext>
            </a:extLst>
          </p:cNvPr>
          <p:cNvPicPr>
            <a:picLocks noChangeAspect="1"/>
          </p:cNvPicPr>
          <p:nvPr/>
        </p:nvPicPr>
        <p:blipFill>
          <a:blip r:embed="rId2"/>
          <a:stretch>
            <a:fillRect/>
          </a:stretch>
        </p:blipFill>
        <p:spPr>
          <a:xfrm>
            <a:off x="704528" y="980728"/>
            <a:ext cx="8496944" cy="5201890"/>
          </a:xfrm>
          <a:prstGeom prst="rect">
            <a:avLst/>
          </a:prstGeom>
        </p:spPr>
      </p:pic>
    </p:spTree>
    <p:extLst>
      <p:ext uri="{BB962C8B-B14F-4D97-AF65-F5344CB8AC3E}">
        <p14:creationId xmlns:p14="http://schemas.microsoft.com/office/powerpoint/2010/main" val="415984926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6864CB-EEB9-4AA9-A07B-9C8CBE761F76}"/>
              </a:ext>
            </a:extLst>
          </p:cNvPr>
          <p:cNvSpPr>
            <a:spLocks noGrp="1"/>
          </p:cNvSpPr>
          <p:nvPr>
            <p:ph type="title"/>
          </p:nvPr>
        </p:nvSpPr>
        <p:spPr>
          <a:xfrm>
            <a:off x="746660" y="836712"/>
            <a:ext cx="7431088" cy="432048"/>
          </a:xfrm>
        </p:spPr>
        <p:txBody>
          <a:bodyPr/>
          <a:lstStyle/>
          <a:p>
            <a:pPr marL="285750" indent="-285750"/>
            <a:r>
              <a:rPr lang="zh-TW" altLang="en-US" b="0" dirty="0">
                <a:solidFill>
                  <a:schemeClr val="tx1"/>
                </a:solidFill>
                <a:latin typeface="標楷體" panose="03000509000000000000" pitchFamily="65" charset="-120"/>
                <a:ea typeface="標楷體" panose="03000509000000000000" pitchFamily="65" charset="-120"/>
              </a:rPr>
              <a:t>竣工查驗缺失</a:t>
            </a:r>
            <a:r>
              <a:rPr lang="en-US" altLang="zh-TW" b="0" dirty="0">
                <a:solidFill>
                  <a:schemeClr val="tx1"/>
                </a:solidFill>
                <a:latin typeface="標楷體" panose="03000509000000000000" pitchFamily="65" charset="-120"/>
                <a:ea typeface="標楷體" panose="03000509000000000000" pitchFamily="65" charset="-120"/>
              </a:rPr>
              <a:t>1:</a:t>
            </a:r>
            <a:br>
              <a:rPr lang="en-US" altLang="zh-TW" b="0" dirty="0">
                <a:highlight>
                  <a:srgbClr val="FFFF00"/>
                </a:highlight>
                <a:latin typeface="標楷體" panose="03000509000000000000" pitchFamily="65" charset="-120"/>
                <a:ea typeface="標楷體" panose="03000509000000000000" pitchFamily="65" charset="-120"/>
              </a:rPr>
            </a:br>
            <a:r>
              <a:rPr lang="zh-TW" altLang="en-US" b="0" dirty="0">
                <a:latin typeface="標楷體" panose="03000509000000000000" pitchFamily="65" charset="-120"/>
                <a:ea typeface="標楷體" panose="03000509000000000000" pitchFamily="65" charset="-120"/>
              </a:rPr>
              <a:t>    </a:t>
            </a:r>
            <a:endParaRPr lang="zh-TW" altLang="en-US" dirty="0"/>
          </a:p>
        </p:txBody>
      </p:sp>
      <p:sp>
        <p:nvSpPr>
          <p:cNvPr id="7" name="投影片編號版面配置區 6">
            <a:extLst>
              <a:ext uri="{FF2B5EF4-FFF2-40B4-BE49-F238E27FC236}">
                <a16:creationId xmlns:a16="http://schemas.microsoft.com/office/drawing/2014/main" id="{2FEFA817-EA95-4D9D-96D8-724ECE7C2BAE}"/>
              </a:ext>
            </a:extLst>
          </p:cNvPr>
          <p:cNvSpPr>
            <a:spLocks noGrp="1"/>
          </p:cNvSpPr>
          <p:nvPr>
            <p:ph type="sldNum" sz="quarter" idx="12"/>
          </p:nvPr>
        </p:nvSpPr>
        <p:spPr/>
        <p:txBody>
          <a:bodyPr/>
          <a:lstStyle/>
          <a:p>
            <a:pPr>
              <a:defRPr/>
            </a:pPr>
            <a:fld id="{1BF45DAA-5C31-407C-B346-04CDB1F589DD}" type="slidenum">
              <a:rPr lang="en-US" altLang="zh-TW" smtClean="0"/>
              <a:pPr>
                <a:defRPr/>
              </a:pPr>
              <a:t>26</a:t>
            </a:fld>
            <a:endParaRPr lang="zh-TW" altLang="en-US" dirty="0"/>
          </a:p>
        </p:txBody>
      </p:sp>
      <p:pic>
        <p:nvPicPr>
          <p:cNvPr id="16" name="圖片 15">
            <a:extLst>
              <a:ext uri="{FF2B5EF4-FFF2-40B4-BE49-F238E27FC236}">
                <a16:creationId xmlns:a16="http://schemas.microsoft.com/office/drawing/2014/main" id="{DBB06C82-AFEE-427B-9BF5-B34D65F0C484}"/>
              </a:ext>
            </a:extLst>
          </p:cNvPr>
          <p:cNvPicPr>
            <a:picLocks noChangeAspect="1"/>
          </p:cNvPicPr>
          <p:nvPr/>
        </p:nvPicPr>
        <p:blipFill>
          <a:blip r:embed="rId2"/>
          <a:stretch>
            <a:fillRect/>
          </a:stretch>
        </p:blipFill>
        <p:spPr>
          <a:xfrm>
            <a:off x="752934" y="1052736"/>
            <a:ext cx="8430674" cy="5040560"/>
          </a:xfrm>
          <a:prstGeom prst="rect">
            <a:avLst/>
          </a:prstGeom>
        </p:spPr>
      </p:pic>
    </p:spTree>
    <p:extLst>
      <p:ext uri="{BB962C8B-B14F-4D97-AF65-F5344CB8AC3E}">
        <p14:creationId xmlns:p14="http://schemas.microsoft.com/office/powerpoint/2010/main" val="95139307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6864CB-EEB9-4AA9-A07B-9C8CBE761F76}"/>
              </a:ext>
            </a:extLst>
          </p:cNvPr>
          <p:cNvSpPr>
            <a:spLocks noGrp="1"/>
          </p:cNvSpPr>
          <p:nvPr>
            <p:ph type="title"/>
          </p:nvPr>
        </p:nvSpPr>
        <p:spPr>
          <a:xfrm>
            <a:off x="681856" y="387350"/>
            <a:ext cx="7431088" cy="818729"/>
          </a:xfrm>
        </p:spPr>
        <p:txBody>
          <a:bodyPr/>
          <a:lstStyle/>
          <a:p>
            <a:pPr marL="285750" indent="-285750"/>
            <a:r>
              <a:rPr lang="zh-TW" altLang="en-US" b="0" dirty="0">
                <a:solidFill>
                  <a:schemeClr val="tx1"/>
                </a:solidFill>
                <a:latin typeface="標楷體" panose="03000509000000000000" pitchFamily="65" charset="-120"/>
                <a:ea typeface="標楷體" panose="03000509000000000000" pitchFamily="65" charset="-120"/>
              </a:rPr>
              <a:t>竣工查驗缺失</a:t>
            </a:r>
            <a:r>
              <a:rPr lang="en-US" altLang="zh-TW" dirty="0">
                <a:solidFill>
                  <a:schemeClr val="tx1"/>
                </a:solidFill>
                <a:latin typeface="標楷體" panose="03000509000000000000" pitchFamily="65" charset="-120"/>
                <a:ea typeface="標楷體" panose="03000509000000000000" pitchFamily="65" charset="-120"/>
              </a:rPr>
              <a:t>2</a:t>
            </a:r>
            <a:r>
              <a:rPr lang="en-US" altLang="zh-TW" b="0" dirty="0">
                <a:solidFill>
                  <a:schemeClr val="tx1"/>
                </a:solidFill>
                <a:latin typeface="標楷體" panose="03000509000000000000" pitchFamily="65" charset="-120"/>
                <a:ea typeface="標楷體" panose="03000509000000000000" pitchFamily="65" charset="-120"/>
              </a:rPr>
              <a:t>:</a:t>
            </a:r>
            <a:br>
              <a:rPr lang="en-US" altLang="zh-TW" b="0" dirty="0">
                <a:highlight>
                  <a:srgbClr val="FFFF00"/>
                </a:highlight>
                <a:latin typeface="標楷體" panose="03000509000000000000" pitchFamily="65" charset="-120"/>
                <a:ea typeface="標楷體" panose="03000509000000000000" pitchFamily="65" charset="-120"/>
              </a:rPr>
            </a:br>
            <a:r>
              <a:rPr lang="zh-TW" altLang="en-US" b="0" dirty="0">
                <a:latin typeface="標楷體" panose="03000509000000000000" pitchFamily="65" charset="-120"/>
                <a:ea typeface="標楷體" panose="03000509000000000000" pitchFamily="65" charset="-120"/>
              </a:rPr>
              <a:t>    </a:t>
            </a:r>
            <a:endParaRPr lang="zh-TW" altLang="en-US" dirty="0"/>
          </a:p>
        </p:txBody>
      </p:sp>
      <p:sp>
        <p:nvSpPr>
          <p:cNvPr id="7" name="投影片編號版面配置區 6">
            <a:extLst>
              <a:ext uri="{FF2B5EF4-FFF2-40B4-BE49-F238E27FC236}">
                <a16:creationId xmlns:a16="http://schemas.microsoft.com/office/drawing/2014/main" id="{2FEFA817-EA95-4D9D-96D8-724ECE7C2BAE}"/>
              </a:ext>
            </a:extLst>
          </p:cNvPr>
          <p:cNvSpPr>
            <a:spLocks noGrp="1"/>
          </p:cNvSpPr>
          <p:nvPr>
            <p:ph type="sldNum" sz="quarter" idx="12"/>
          </p:nvPr>
        </p:nvSpPr>
        <p:spPr/>
        <p:txBody>
          <a:bodyPr/>
          <a:lstStyle/>
          <a:p>
            <a:pPr>
              <a:defRPr/>
            </a:pPr>
            <a:fld id="{1BF45DAA-5C31-407C-B346-04CDB1F589DD}" type="slidenum">
              <a:rPr lang="en-US" altLang="zh-TW" smtClean="0"/>
              <a:pPr>
                <a:defRPr/>
              </a:pPr>
              <a:t>27</a:t>
            </a:fld>
            <a:endParaRPr lang="zh-TW" altLang="en-US" dirty="0"/>
          </a:p>
        </p:txBody>
      </p:sp>
      <p:pic>
        <p:nvPicPr>
          <p:cNvPr id="5" name="圖片 4">
            <a:extLst>
              <a:ext uri="{FF2B5EF4-FFF2-40B4-BE49-F238E27FC236}">
                <a16:creationId xmlns:a16="http://schemas.microsoft.com/office/drawing/2014/main" id="{19F52413-2021-4744-BD8A-F9A07E423E0E}"/>
              </a:ext>
            </a:extLst>
          </p:cNvPr>
          <p:cNvPicPr>
            <a:picLocks noChangeAspect="1"/>
          </p:cNvPicPr>
          <p:nvPr/>
        </p:nvPicPr>
        <p:blipFill>
          <a:blip r:embed="rId2"/>
          <a:stretch>
            <a:fillRect/>
          </a:stretch>
        </p:blipFill>
        <p:spPr>
          <a:xfrm>
            <a:off x="681856" y="980728"/>
            <a:ext cx="8735640" cy="4896544"/>
          </a:xfrm>
          <a:prstGeom prst="rect">
            <a:avLst/>
          </a:prstGeom>
        </p:spPr>
      </p:pic>
    </p:spTree>
    <p:extLst>
      <p:ext uri="{BB962C8B-B14F-4D97-AF65-F5344CB8AC3E}">
        <p14:creationId xmlns:p14="http://schemas.microsoft.com/office/powerpoint/2010/main" val="141927621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6864CB-EEB9-4AA9-A07B-9C8CBE761F76}"/>
              </a:ext>
            </a:extLst>
          </p:cNvPr>
          <p:cNvSpPr>
            <a:spLocks noGrp="1"/>
          </p:cNvSpPr>
          <p:nvPr>
            <p:ph type="title"/>
          </p:nvPr>
        </p:nvSpPr>
        <p:spPr>
          <a:xfrm>
            <a:off x="678773" y="476672"/>
            <a:ext cx="7431088" cy="818729"/>
          </a:xfrm>
        </p:spPr>
        <p:txBody>
          <a:bodyPr/>
          <a:lstStyle/>
          <a:p>
            <a:pPr marL="285750" indent="-285750"/>
            <a:r>
              <a:rPr lang="zh-TW" altLang="en-US" b="0" dirty="0">
                <a:solidFill>
                  <a:schemeClr val="tx1"/>
                </a:solidFill>
                <a:latin typeface="標楷體" panose="03000509000000000000" pitchFamily="65" charset="-120"/>
                <a:ea typeface="標楷體" panose="03000509000000000000" pitchFamily="65" charset="-120"/>
              </a:rPr>
              <a:t>竣工查驗缺失</a:t>
            </a:r>
            <a:r>
              <a:rPr lang="en-US" altLang="zh-TW" dirty="0">
                <a:solidFill>
                  <a:schemeClr val="tx1"/>
                </a:solidFill>
                <a:latin typeface="標楷體" panose="03000509000000000000" pitchFamily="65" charset="-120"/>
                <a:ea typeface="標楷體" panose="03000509000000000000" pitchFamily="65" charset="-120"/>
              </a:rPr>
              <a:t>3</a:t>
            </a:r>
            <a:r>
              <a:rPr lang="en-US" altLang="zh-TW" b="0" dirty="0">
                <a:solidFill>
                  <a:schemeClr val="tx1"/>
                </a:solidFill>
                <a:latin typeface="標楷體" panose="03000509000000000000" pitchFamily="65" charset="-120"/>
                <a:ea typeface="標楷體" panose="03000509000000000000" pitchFamily="65" charset="-120"/>
              </a:rPr>
              <a:t>:</a:t>
            </a:r>
            <a:br>
              <a:rPr lang="en-US" altLang="zh-TW" b="0" dirty="0">
                <a:highlight>
                  <a:srgbClr val="FFFF00"/>
                </a:highlight>
                <a:latin typeface="標楷體" panose="03000509000000000000" pitchFamily="65" charset="-120"/>
                <a:ea typeface="標楷體" panose="03000509000000000000" pitchFamily="65" charset="-120"/>
              </a:rPr>
            </a:br>
            <a:r>
              <a:rPr lang="zh-TW" altLang="en-US" b="0" dirty="0">
                <a:latin typeface="標楷體" panose="03000509000000000000" pitchFamily="65" charset="-120"/>
                <a:ea typeface="標楷體" panose="03000509000000000000" pitchFamily="65" charset="-120"/>
              </a:rPr>
              <a:t>    </a:t>
            </a:r>
            <a:endParaRPr lang="zh-TW" altLang="en-US" dirty="0"/>
          </a:p>
        </p:txBody>
      </p:sp>
      <p:sp>
        <p:nvSpPr>
          <p:cNvPr id="7" name="投影片編號版面配置區 6">
            <a:extLst>
              <a:ext uri="{FF2B5EF4-FFF2-40B4-BE49-F238E27FC236}">
                <a16:creationId xmlns:a16="http://schemas.microsoft.com/office/drawing/2014/main" id="{2FEFA817-EA95-4D9D-96D8-724ECE7C2BAE}"/>
              </a:ext>
            </a:extLst>
          </p:cNvPr>
          <p:cNvSpPr>
            <a:spLocks noGrp="1"/>
          </p:cNvSpPr>
          <p:nvPr>
            <p:ph type="sldNum" sz="quarter" idx="12"/>
          </p:nvPr>
        </p:nvSpPr>
        <p:spPr/>
        <p:txBody>
          <a:bodyPr/>
          <a:lstStyle/>
          <a:p>
            <a:pPr>
              <a:defRPr/>
            </a:pPr>
            <a:fld id="{1BF45DAA-5C31-407C-B346-04CDB1F589DD}" type="slidenum">
              <a:rPr lang="en-US" altLang="zh-TW" smtClean="0"/>
              <a:pPr>
                <a:defRPr/>
              </a:pPr>
              <a:t>28</a:t>
            </a:fld>
            <a:endParaRPr lang="zh-TW" altLang="en-US" dirty="0"/>
          </a:p>
        </p:txBody>
      </p:sp>
      <p:pic>
        <p:nvPicPr>
          <p:cNvPr id="4" name="圖片 3">
            <a:extLst>
              <a:ext uri="{FF2B5EF4-FFF2-40B4-BE49-F238E27FC236}">
                <a16:creationId xmlns:a16="http://schemas.microsoft.com/office/drawing/2014/main" id="{A86D241F-6454-464E-A051-A1179875152D}"/>
              </a:ext>
            </a:extLst>
          </p:cNvPr>
          <p:cNvPicPr>
            <a:picLocks noChangeAspect="1"/>
          </p:cNvPicPr>
          <p:nvPr/>
        </p:nvPicPr>
        <p:blipFill>
          <a:blip r:embed="rId2"/>
          <a:stretch>
            <a:fillRect/>
          </a:stretch>
        </p:blipFill>
        <p:spPr>
          <a:xfrm>
            <a:off x="681856" y="980728"/>
            <a:ext cx="8843144" cy="5288111"/>
          </a:xfrm>
          <a:prstGeom prst="rect">
            <a:avLst/>
          </a:prstGeom>
        </p:spPr>
      </p:pic>
    </p:spTree>
    <p:extLst>
      <p:ext uri="{BB962C8B-B14F-4D97-AF65-F5344CB8AC3E}">
        <p14:creationId xmlns:p14="http://schemas.microsoft.com/office/powerpoint/2010/main" val="106162981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38224" y="928670"/>
            <a:ext cx="7923212" cy="5786199"/>
          </a:xfrm>
          <a:prstGeom prst="rect">
            <a:avLst/>
          </a:prstGeom>
        </p:spPr>
        <p:txBody>
          <a:bodyPr>
            <a:spAutoFit/>
          </a:bodyPr>
          <a:lstStyle/>
          <a:p>
            <a:pPr marL="584443" indent="-584443" fontAlgn="auto">
              <a:lnSpc>
                <a:spcPts val="3000"/>
              </a:lnSpc>
              <a:spcBef>
                <a:spcPts val="1200"/>
              </a:spcBef>
              <a:spcAft>
                <a:spcPts val="0"/>
              </a:spcAft>
              <a:defRPr/>
            </a:pPr>
            <a:r>
              <a:rPr kumimoji="0" lang="en-US" altLang="zh-TW" sz="2000" dirty="0">
                <a:solidFill>
                  <a:schemeClr val="tx1">
                    <a:lumMod val="75000"/>
                    <a:lumOff val="25000"/>
                  </a:schemeClr>
                </a:solidFill>
                <a:latin typeface="標楷體"/>
                <a:ea typeface="標楷體"/>
              </a:rPr>
              <a:t>(</a:t>
            </a:r>
            <a:r>
              <a:rPr kumimoji="0" lang="zh-TW" altLang="en-US" sz="2000" dirty="0">
                <a:solidFill>
                  <a:schemeClr val="tx1">
                    <a:lumMod val="75000"/>
                    <a:lumOff val="25000"/>
                  </a:schemeClr>
                </a:solidFill>
                <a:latin typeface="標楷體"/>
                <a:ea typeface="標楷體"/>
              </a:rPr>
              <a:t>一</a:t>
            </a:r>
            <a:r>
              <a:rPr kumimoji="0" lang="en-US" altLang="zh-TW" sz="2000" dirty="0">
                <a:solidFill>
                  <a:schemeClr val="tx1">
                    <a:lumMod val="75000"/>
                    <a:lumOff val="25000"/>
                  </a:schemeClr>
                </a:solidFill>
                <a:latin typeface="標楷體"/>
                <a:ea typeface="標楷體"/>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zh-TW" sz="2000" dirty="0">
                <a:latin typeface="標楷體" panose="03000509000000000000" pitchFamily="65" charset="-120"/>
                <a:ea typeface="標楷體" panose="03000509000000000000" pitchFamily="65" charset="-120"/>
              </a:rPr>
              <a:t>受託單位辦理施工勘驗、使用執照竣工查驗、使用管理及建築物外牆飾材巡查、特殊性建築物施工計畫書審查，應成立執行小組置有</a:t>
            </a:r>
            <a:r>
              <a:rPr kumimoji="0" lang="en-US" altLang="zh-TW" sz="2000" dirty="0">
                <a:latin typeface="標楷體" panose="03000509000000000000" pitchFamily="65" charset="-120"/>
                <a:ea typeface="標楷體" panose="03000509000000000000" pitchFamily="65" charset="-120"/>
              </a:rPr>
              <a:t>7</a:t>
            </a:r>
            <a:r>
              <a:rPr kumimoji="0" lang="zh-TW" altLang="zh-TW" sz="2000" dirty="0">
                <a:latin typeface="標楷體" panose="03000509000000000000" pitchFamily="65" charset="-120"/>
                <a:ea typeface="標楷體" panose="03000509000000000000" pitchFamily="65" charset="-120"/>
              </a:rPr>
              <a:t>人以上之</a:t>
            </a:r>
            <a:r>
              <a:rPr kumimoji="0" lang="zh-TW" altLang="zh-TW" sz="2000" b="1" dirty="0">
                <a:solidFill>
                  <a:srgbClr val="FF0000"/>
                </a:solidFill>
                <a:latin typeface="標楷體" panose="03000509000000000000" pitchFamily="65" charset="-120"/>
                <a:ea typeface="標楷體" panose="03000509000000000000" pitchFamily="65" charset="-120"/>
              </a:rPr>
              <a:t>審驗人員，其資格</a:t>
            </a:r>
            <a:r>
              <a:rPr kumimoji="0" lang="zh-TW" altLang="zh-TW" sz="2000" dirty="0">
                <a:latin typeface="標楷體" panose="03000509000000000000" pitchFamily="65" charset="-120"/>
                <a:ea typeface="標楷體" panose="03000509000000000000" pitchFamily="65" charset="-120"/>
              </a:rPr>
              <a:t>應符合下列規定：</a:t>
            </a:r>
            <a:endPar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endParaRPr>
          </a:p>
          <a:p>
            <a:pPr fontAlgn="auto">
              <a:lnSpc>
                <a:spcPts val="3000"/>
              </a:lnSpc>
              <a:spcBef>
                <a:spcPts val="600"/>
              </a:spcBef>
              <a:spcAft>
                <a:spcPts val="0"/>
              </a:spcAft>
              <a:defRPr/>
            </a:pPr>
            <a:r>
              <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rPr>
              <a:t>1.</a:t>
            </a:r>
            <a:r>
              <a:rPr kumimoji="0" lang="zh-TW" altLang="zh-TW" dirty="0">
                <a:latin typeface="標楷體" panose="03000509000000000000" pitchFamily="65" charset="-120"/>
                <a:ea typeface="標楷體" panose="03000509000000000000" pitchFamily="65" charset="-120"/>
              </a:rPr>
              <a:t>領得建築師開業證書或技師執業執照五年以上。</a:t>
            </a:r>
            <a:endPar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endParaRPr>
          </a:p>
          <a:p>
            <a:pPr marL="220618" indent="-220618" fontAlgn="auto">
              <a:lnSpc>
                <a:spcPts val="3000"/>
              </a:lnSpc>
              <a:spcBef>
                <a:spcPts val="600"/>
              </a:spcBef>
              <a:spcAft>
                <a:spcPts val="0"/>
              </a:spcAft>
              <a:defRPr/>
            </a:pPr>
            <a:r>
              <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rPr>
              <a:t>2.</a:t>
            </a:r>
            <a:r>
              <a:rPr kumimoji="0" lang="zh-TW" altLang="zh-TW" dirty="0">
                <a:latin typeface="標楷體" panose="03000509000000000000" pitchFamily="65" charset="-120"/>
                <a:ea typeface="標楷體" panose="03000509000000000000" pitchFamily="65" charset="-120"/>
              </a:rPr>
              <a:t>受委託擔任建築物設計人或監造人業務案件達</a:t>
            </a:r>
            <a:r>
              <a:rPr kumimoji="0" lang="en-US" altLang="zh-TW" dirty="0">
                <a:latin typeface="標楷體" panose="03000509000000000000" pitchFamily="65" charset="-120"/>
                <a:ea typeface="標楷體" panose="03000509000000000000" pitchFamily="65" charset="-120"/>
              </a:rPr>
              <a:t>10</a:t>
            </a:r>
            <a:r>
              <a:rPr kumimoji="0" lang="zh-TW" altLang="zh-TW" dirty="0">
                <a:latin typeface="標楷體" panose="03000509000000000000" pitchFamily="65" charset="-120"/>
                <a:ea typeface="標楷體" panose="03000509000000000000" pitchFamily="65" charset="-120"/>
              </a:rPr>
              <a:t>件以上或執行土木、結構技師簽證業務案件達</a:t>
            </a:r>
            <a:r>
              <a:rPr kumimoji="0" lang="en-US" altLang="zh-TW" dirty="0">
                <a:latin typeface="標楷體" panose="03000509000000000000" pitchFamily="65" charset="-120"/>
                <a:ea typeface="標楷體" panose="03000509000000000000" pitchFamily="65" charset="-120"/>
              </a:rPr>
              <a:t>10</a:t>
            </a:r>
            <a:r>
              <a:rPr kumimoji="0" lang="zh-TW" altLang="zh-TW" dirty="0">
                <a:latin typeface="標楷體" panose="03000509000000000000" pitchFamily="65" charset="-120"/>
                <a:ea typeface="標楷體" panose="03000509000000000000" pitchFamily="65" charset="-120"/>
              </a:rPr>
              <a:t>件以上。</a:t>
            </a:r>
            <a:endParaRPr kumimoji="0" lang="en-US" altLang="zh-TW" dirty="0">
              <a:latin typeface="標楷體" panose="03000509000000000000" pitchFamily="65" charset="-120"/>
              <a:ea typeface="標楷體" panose="03000509000000000000" pitchFamily="65" charset="-120"/>
            </a:endParaRPr>
          </a:p>
          <a:p>
            <a:pPr fontAlgn="auto">
              <a:lnSpc>
                <a:spcPts val="3000"/>
              </a:lnSpc>
              <a:spcBef>
                <a:spcPts val="600"/>
              </a:spcBef>
              <a:spcAft>
                <a:spcPts val="0"/>
              </a:spcAft>
              <a:defRPr/>
            </a:pPr>
            <a:r>
              <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rPr>
              <a:t>3.</a:t>
            </a:r>
            <a:r>
              <a:rPr kumimoji="0" lang="zh-TW" altLang="zh-TW" dirty="0">
                <a:latin typeface="標楷體" panose="03000509000000000000" pitchFamily="65" charset="-120"/>
                <a:ea typeface="標楷體" panose="03000509000000000000" pitchFamily="65" charset="-120"/>
              </a:rPr>
              <a:t>未受建築師法或技師法申誡二次以上之懲戒處分。</a:t>
            </a:r>
            <a:endParaRPr kumimoji="0" lang="en-US" altLang="zh-TW" dirty="0">
              <a:latin typeface="標楷體" panose="03000509000000000000" pitchFamily="65" charset="-120"/>
              <a:ea typeface="標楷體" panose="03000509000000000000" pitchFamily="65" charset="-120"/>
            </a:endParaRPr>
          </a:p>
          <a:p>
            <a:pPr fontAlgn="auto">
              <a:lnSpc>
                <a:spcPts val="3000"/>
              </a:lnSpc>
              <a:spcBef>
                <a:spcPts val="600"/>
              </a:spcBef>
              <a:spcAft>
                <a:spcPts val="0"/>
              </a:spcAft>
              <a:defRPr/>
            </a:pPr>
            <a:r>
              <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rPr>
              <a:t>4.</a:t>
            </a:r>
            <a:r>
              <a:rPr kumimoji="0" lang="zh-TW" altLang="zh-TW" dirty="0">
                <a:latin typeface="標楷體" panose="03000509000000000000" pitchFamily="65" charset="-120"/>
                <a:ea typeface="標楷體" panose="03000509000000000000" pitchFamily="65" charset="-120"/>
              </a:rPr>
              <a:t>未受聘於營造業擔任專任工程人員。</a:t>
            </a:r>
            <a:endPar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endParaRPr>
          </a:p>
          <a:p>
            <a:pPr marL="584443" indent="-584443" fontAlgn="auto">
              <a:lnSpc>
                <a:spcPts val="3000"/>
              </a:lnSpc>
              <a:spcBef>
                <a:spcPts val="1200"/>
              </a:spcBef>
              <a:spcAft>
                <a:spcPts val="0"/>
              </a:spcAft>
              <a:defRPr/>
            </a:pPr>
            <a:r>
              <a:rPr kumimoji="0" lang="en-US" altLang="zh-TW" dirty="0">
                <a:solidFill>
                  <a:schemeClr val="tx1">
                    <a:lumMod val="75000"/>
                    <a:lumOff val="25000"/>
                  </a:schemeClr>
                </a:solidFill>
                <a:latin typeface="標楷體" panose="03000509000000000000" pitchFamily="65" charset="-120"/>
                <a:ea typeface="標楷體" panose="03000509000000000000" pitchFamily="65" charset="-120"/>
              </a:rPr>
              <a:t>5.</a:t>
            </a:r>
            <a:r>
              <a:rPr kumimoji="0" lang="zh-TW" altLang="zh-TW" dirty="0">
                <a:latin typeface="標楷體" panose="03000509000000000000" pitchFamily="65" charset="-120"/>
                <a:ea typeface="標楷體" panose="03000509000000000000" pitchFamily="65" charset="-120"/>
              </a:rPr>
              <a:t>無建築師法第四條第一項規定或技師法第三條規定不得充任建築師或技師之情形。</a:t>
            </a:r>
            <a:endParaRPr kumimoji="0" lang="en-US" altLang="zh-TW" dirty="0">
              <a:latin typeface="標楷體" panose="03000509000000000000" pitchFamily="65" charset="-120"/>
              <a:ea typeface="標楷體" panose="03000509000000000000" pitchFamily="65" charset="-120"/>
            </a:endParaRPr>
          </a:p>
          <a:p>
            <a:pPr marL="584443" indent="-584443" fontAlgn="auto">
              <a:lnSpc>
                <a:spcPts val="3000"/>
              </a:lnSpc>
              <a:spcBef>
                <a:spcPts val="1200"/>
              </a:spcBef>
              <a:spcAft>
                <a:spcPts val="0"/>
              </a:spcAft>
              <a:defRPr/>
            </a:pPr>
            <a:r>
              <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二</a:t>
            </a:r>
            <a:r>
              <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zh-TW" sz="2000" dirty="0">
                <a:latin typeface="標楷體" panose="03000509000000000000" pitchFamily="65" charset="-120"/>
                <a:ea typeface="標楷體" panose="03000509000000000000" pitchFamily="65" charset="-120"/>
              </a:rPr>
              <a:t>辦理</a:t>
            </a:r>
            <a:r>
              <a:rPr kumimoji="0" lang="zh-TW" altLang="zh-TW" sz="2000" b="1" dirty="0">
                <a:solidFill>
                  <a:srgbClr val="FF0000"/>
                </a:solidFill>
                <a:latin typeface="標楷體" panose="03000509000000000000" pitchFamily="65" charset="-120"/>
                <a:ea typeface="標楷體" panose="03000509000000000000" pitchFamily="65" charset="-120"/>
              </a:rPr>
              <a:t>無障礙設施設備勘檢之人員</a:t>
            </a:r>
            <a:r>
              <a:rPr kumimoji="0" lang="zh-TW" altLang="zh-TW" sz="2000" dirty="0">
                <a:latin typeface="標楷體" panose="03000509000000000000" pitchFamily="65" charset="-120"/>
                <a:ea typeface="標楷體" panose="03000509000000000000" pitchFamily="65" charset="-120"/>
              </a:rPr>
              <a:t>，應領有內政部核發之無障礙</a:t>
            </a:r>
            <a:endParaRPr kumimoji="0" lang="en-US" altLang="zh-TW" sz="2000" dirty="0">
              <a:latin typeface="標楷體" panose="03000509000000000000" pitchFamily="65" charset="-120"/>
              <a:ea typeface="標楷體" panose="03000509000000000000" pitchFamily="65" charset="-120"/>
            </a:endParaRPr>
          </a:p>
          <a:p>
            <a:pPr marL="584443" indent="-584443" fontAlgn="auto">
              <a:lnSpc>
                <a:spcPts val="3000"/>
              </a:lnSpc>
              <a:spcBef>
                <a:spcPts val="0"/>
              </a:spcBef>
              <a:spcAft>
                <a:spcPts val="0"/>
              </a:spcAft>
              <a:defRPr/>
            </a:pPr>
            <a:r>
              <a:rPr kumimoji="0" lang="en-US" altLang="zh-TW" sz="2000" dirty="0">
                <a:latin typeface="標楷體" panose="03000509000000000000" pitchFamily="65" charset="-120"/>
                <a:ea typeface="標楷體" panose="03000509000000000000" pitchFamily="65" charset="-120"/>
              </a:rPr>
              <a:t>      </a:t>
            </a:r>
            <a:r>
              <a:rPr kumimoji="0" lang="zh-TW" altLang="zh-TW" sz="2000" dirty="0">
                <a:latin typeface="標楷體" panose="03000509000000000000" pitchFamily="65" charset="-120"/>
                <a:ea typeface="標楷體" panose="03000509000000000000" pitchFamily="65" charset="-120"/>
              </a:rPr>
              <a:t>培訓證書，並取得最新一次修法後之培訓證書。</a:t>
            </a:r>
            <a:endParaRPr kumimoji="0" lang="en-US" altLang="zh-TW" sz="2000" dirty="0">
              <a:latin typeface="標楷體" panose="03000509000000000000" pitchFamily="65" charset="-120"/>
              <a:ea typeface="標楷體" panose="03000509000000000000" pitchFamily="65" charset="-120"/>
            </a:endParaRPr>
          </a:p>
          <a:p>
            <a:pPr marL="220618" indent="-220618" fontAlgn="auto">
              <a:lnSpc>
                <a:spcPts val="3000"/>
              </a:lnSpc>
              <a:spcBef>
                <a:spcPts val="600"/>
              </a:spcBef>
              <a:spcAft>
                <a:spcPts val="0"/>
              </a:spcAft>
              <a:defRPr/>
            </a:pPr>
            <a:endParaRPr kumimoji="0" lang="en-US" altLang="zh-TW" dirty="0">
              <a:latin typeface="標楷體" panose="03000509000000000000" pitchFamily="65" charset="-120"/>
              <a:ea typeface="標楷體" panose="03000509000000000000" pitchFamily="65" charset="-120"/>
            </a:endParaRPr>
          </a:p>
        </p:txBody>
      </p:sp>
      <p:sp>
        <p:nvSpPr>
          <p:cNvPr id="41987" name="矩形 3"/>
          <p:cNvSpPr>
            <a:spLocks noChangeArrowheads="1"/>
          </p:cNvSpPr>
          <p:nvPr/>
        </p:nvSpPr>
        <p:spPr bwMode="auto">
          <a:xfrm>
            <a:off x="1136576" y="347292"/>
            <a:ext cx="8553450" cy="581378"/>
          </a:xfrm>
          <a:prstGeom prst="rect">
            <a:avLst/>
          </a:prstGeom>
          <a:noFill/>
          <a:ln w="9525">
            <a:noFill/>
            <a:miter lim="800000"/>
            <a:headEnd/>
            <a:tailEnd/>
          </a:ln>
        </p:spPr>
        <p:txBody>
          <a:bodyPr>
            <a:spAutoFit/>
          </a:bodyPr>
          <a:lstStyle/>
          <a:p>
            <a:pPr>
              <a:lnSpc>
                <a:spcPct val="150000"/>
              </a:lnSpc>
              <a:spcBef>
                <a:spcPts val="1200"/>
              </a:spcBef>
            </a:pPr>
            <a:r>
              <a:rPr kumimoji="0" lang="zh-TW" altLang="en-US" sz="2400" dirty="0">
                <a:latin typeface="標楷體" pitchFamily="65" charset="-120"/>
                <a:ea typeface="標楷體" pitchFamily="65" charset="-120"/>
              </a:rPr>
              <a:t>四、福建金門馬祖地區建築師公會施工管理作業原則</a:t>
            </a:r>
            <a:endParaRPr kumimoji="0" lang="en-US" altLang="zh-TW" sz="2400" dirty="0">
              <a:latin typeface="標楷體" pitchFamily="65" charset="-120"/>
              <a:ea typeface="標楷體" pitchFamily="65" charset="-120"/>
            </a:endParaRPr>
          </a:p>
        </p:txBody>
      </p:sp>
      <p:sp>
        <p:nvSpPr>
          <p:cNvPr id="41988" name="投影片編號版面配置區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787BBC60-C817-40FC-AC72-7C8A96A3B9AE}" type="slidenum">
              <a:rPr lang="en-US" altLang="zh-TW" smtClean="0"/>
              <a:pPr fontAlgn="base">
                <a:spcBef>
                  <a:spcPct val="0"/>
                </a:spcBef>
                <a:spcAft>
                  <a:spcPct val="0"/>
                </a:spcAft>
              </a:pPr>
              <a:t>29</a:t>
            </a:fld>
            <a:endParaRPr lang="zh-TW" alt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166786" y="541338"/>
            <a:ext cx="7431088" cy="785808"/>
          </a:xfrm>
        </p:spPr>
        <p:txBody>
          <a:bodyPr rtlCol="0">
            <a:normAutofit fontScale="90000"/>
          </a:bodyPr>
          <a:lstStyle/>
          <a:p>
            <a:pPr defTabSz="743133" eaLnBrk="1" fontAlgn="auto" hangingPunct="1">
              <a:lnSpc>
                <a:spcPct val="150000"/>
              </a:lnSpc>
              <a:spcBef>
                <a:spcPts val="0"/>
              </a:spcBef>
              <a:spcAft>
                <a:spcPts val="1800"/>
              </a:spcAft>
              <a:defRPr/>
            </a:pPr>
            <a:br>
              <a:rPr lang="en-US" altLang="zh-TW" sz="3300" b="1" dirty="0">
                <a:solidFill>
                  <a:schemeClr val="tx1"/>
                </a:solidFill>
                <a:latin typeface="標楷體"/>
                <a:ea typeface="標楷體"/>
              </a:rPr>
            </a:br>
            <a:r>
              <a:rPr lang="zh-TW" altLang="en-US" sz="3100" dirty="0">
                <a:solidFill>
                  <a:schemeClr val="tx1"/>
                </a:solidFill>
              </a:rPr>
              <a:t>一、施工勘驗作業原則</a:t>
            </a:r>
            <a:endParaRPr lang="en-US" altLang="zh-TW" sz="3100" dirty="0">
              <a:solidFill>
                <a:schemeClr val="tx1"/>
              </a:solidFill>
            </a:endParaRPr>
          </a:p>
        </p:txBody>
      </p:sp>
      <p:sp>
        <p:nvSpPr>
          <p:cNvPr id="2" name="內容版面配置區 1"/>
          <p:cNvSpPr>
            <a:spLocks noGrp="1"/>
          </p:cNvSpPr>
          <p:nvPr>
            <p:ph idx="1"/>
          </p:nvPr>
        </p:nvSpPr>
        <p:spPr>
          <a:xfrm>
            <a:off x="962817" y="1628800"/>
            <a:ext cx="8110539" cy="4083068"/>
          </a:xfrm>
        </p:spPr>
        <p:txBody>
          <a:bodyPr rtlCol="0">
            <a:normAutofit/>
          </a:bodyPr>
          <a:lstStyle/>
          <a:p>
            <a:pPr marL="266700" indent="-266700" defTabSz="743133" eaLnBrk="1" fontAlgn="auto" hangingPunct="1">
              <a:lnSpc>
                <a:spcPts val="3000"/>
              </a:lnSpc>
              <a:spcBef>
                <a:spcPts val="600"/>
              </a:spcBef>
              <a:spcAft>
                <a:spcPts val="0"/>
              </a:spcAft>
              <a:buFont typeface="Wingdings" pitchFamily="2" charset="2"/>
              <a:buNone/>
              <a:defRPr/>
            </a:pPr>
            <a:r>
              <a:rPr lang="en-US" altLang="zh-TW" sz="1800" dirty="0">
                <a:solidFill>
                  <a:schemeClr val="tx1">
                    <a:lumMod val="95000"/>
                    <a:lumOff val="5000"/>
                  </a:schemeClr>
                </a:solidFill>
              </a:rPr>
              <a:t>1.</a:t>
            </a:r>
            <a:r>
              <a:rPr lang="zh-TW" altLang="en-US" sz="1800" dirty="0">
                <a:solidFill>
                  <a:schemeClr val="tx1">
                    <a:lumMod val="95000"/>
                    <a:lumOff val="5000"/>
                  </a:schemeClr>
                </a:solidFill>
              </a:rPr>
              <a:t>建築工程必須勘驗部份</a:t>
            </a:r>
            <a:r>
              <a:rPr lang="zh-TW" altLang="en-US" sz="1800" dirty="0">
                <a:solidFill>
                  <a:schemeClr val="tx1">
                    <a:lumMod val="95000"/>
                    <a:lumOff val="5000"/>
                  </a:schemeClr>
                </a:solidFill>
                <a:latin typeface="標楷體"/>
                <a:ea typeface="標楷體"/>
              </a:rPr>
              <a:t>，包括</a:t>
            </a:r>
            <a:r>
              <a:rPr lang="zh-TW" altLang="en-US" sz="1800" u="sng" dirty="0">
                <a:solidFill>
                  <a:srgbClr val="FF0000"/>
                </a:solidFill>
                <a:latin typeface="標楷體"/>
                <a:ea typeface="標楷體"/>
              </a:rPr>
              <a:t>放樣勘驗</a:t>
            </a:r>
            <a:r>
              <a:rPr lang="zh-TW" altLang="en-US" sz="1800" dirty="0">
                <a:solidFill>
                  <a:schemeClr val="tx1">
                    <a:lumMod val="95000"/>
                    <a:lumOff val="5000"/>
                  </a:schemeClr>
                </a:solidFill>
                <a:latin typeface="標楷體"/>
                <a:ea typeface="標楷體"/>
              </a:rPr>
              <a:t>、</a:t>
            </a:r>
            <a:r>
              <a:rPr lang="zh-TW" altLang="en-US" sz="1800" dirty="0">
                <a:latin typeface="標楷體"/>
                <a:ea typeface="標楷體"/>
              </a:rPr>
              <a:t>基礎版勘驗</a:t>
            </a:r>
            <a:r>
              <a:rPr lang="zh-TW" altLang="en-US" sz="1800" dirty="0">
                <a:solidFill>
                  <a:schemeClr val="tx1">
                    <a:lumMod val="95000"/>
                    <a:lumOff val="5000"/>
                  </a:schemeClr>
                </a:solidFill>
                <a:latin typeface="標楷體"/>
                <a:ea typeface="標楷體"/>
              </a:rPr>
              <a:t>、</a:t>
            </a:r>
            <a:r>
              <a:rPr lang="zh-TW" altLang="en-US" sz="1800" dirty="0">
                <a:latin typeface="標楷體"/>
                <a:ea typeface="標楷體"/>
              </a:rPr>
              <a:t>各樓層地板</a:t>
            </a:r>
            <a:r>
              <a:rPr lang="en-US" altLang="zh-TW" sz="1800" u="sng" dirty="0">
                <a:solidFill>
                  <a:srgbClr val="FF0000"/>
                </a:solidFill>
                <a:latin typeface="標楷體"/>
                <a:ea typeface="標楷體"/>
              </a:rPr>
              <a:t>(</a:t>
            </a:r>
            <a:r>
              <a:rPr lang="zh-TW" altLang="en-US" sz="1800" u="sng" dirty="0">
                <a:solidFill>
                  <a:srgbClr val="FF0000"/>
                </a:solidFill>
                <a:latin typeface="標楷體"/>
                <a:ea typeface="標楷體"/>
              </a:rPr>
              <a:t>壹樓頂版</a:t>
            </a:r>
            <a:r>
              <a:rPr lang="en-US" altLang="zh-TW" sz="1800" u="sng" dirty="0">
                <a:solidFill>
                  <a:srgbClr val="FF0000"/>
                </a:solidFill>
                <a:latin typeface="標楷體"/>
                <a:ea typeface="標楷體"/>
              </a:rPr>
              <a:t>)</a:t>
            </a:r>
            <a:r>
              <a:rPr lang="zh-TW" altLang="en-US" sz="1800" dirty="0">
                <a:solidFill>
                  <a:schemeClr val="tx1">
                    <a:lumMod val="95000"/>
                    <a:lumOff val="5000"/>
                  </a:schemeClr>
                </a:solidFill>
                <a:latin typeface="標楷體"/>
                <a:ea typeface="標楷體"/>
              </a:rPr>
              <a:t>及</a:t>
            </a:r>
            <a:r>
              <a:rPr lang="zh-TW" altLang="en-US" sz="1800" u="sng" dirty="0">
                <a:solidFill>
                  <a:srgbClr val="FF0000"/>
                </a:solidFill>
                <a:latin typeface="標楷體"/>
                <a:ea typeface="標楷體"/>
              </a:rPr>
              <a:t>屋頂版勘驗</a:t>
            </a:r>
            <a:r>
              <a:rPr lang="zh-TW" altLang="en-US" sz="1800" dirty="0">
                <a:solidFill>
                  <a:schemeClr val="tx1">
                    <a:lumMod val="95000"/>
                    <a:lumOff val="5000"/>
                  </a:schemeClr>
                </a:solidFill>
                <a:latin typeface="標楷體"/>
                <a:ea typeface="標楷體"/>
              </a:rPr>
              <a:t>、</a:t>
            </a:r>
            <a:r>
              <a:rPr lang="zh-TW" altLang="en-US" sz="1800" dirty="0">
                <a:latin typeface="標楷體"/>
                <a:ea typeface="標楷體"/>
              </a:rPr>
              <a:t>屋架勘驗、鋼骨組立勘驗、污水設備勘驗</a:t>
            </a:r>
            <a:r>
              <a:rPr lang="zh-TW" altLang="en-US" sz="1800" dirty="0">
                <a:solidFill>
                  <a:schemeClr val="tx1">
                    <a:lumMod val="95000"/>
                    <a:lumOff val="5000"/>
                  </a:schemeClr>
                </a:solidFill>
                <a:latin typeface="標楷體"/>
                <a:ea typeface="標楷體"/>
              </a:rPr>
              <a:t>。</a:t>
            </a:r>
            <a:r>
              <a:rPr lang="en-US" altLang="zh-TW" sz="1800" b="1" dirty="0">
                <a:solidFill>
                  <a:srgbClr val="FF0000"/>
                </a:solidFill>
                <a:latin typeface="標楷體"/>
                <a:ea typeface="標楷體"/>
              </a:rPr>
              <a:t>(</a:t>
            </a:r>
            <a:r>
              <a:rPr lang="zh-TW" altLang="en-US" sz="1800" b="1" dirty="0">
                <a:solidFill>
                  <a:srgbClr val="FF0000"/>
                </a:solidFill>
                <a:latin typeface="標楷體"/>
                <a:ea typeface="標楷體"/>
              </a:rPr>
              <a:t>註</a:t>
            </a:r>
            <a:r>
              <a:rPr lang="en-US" altLang="zh-TW" sz="1800" b="1" dirty="0">
                <a:solidFill>
                  <a:srgbClr val="FF0000"/>
                </a:solidFill>
                <a:latin typeface="標楷體"/>
                <a:ea typeface="標楷體"/>
              </a:rPr>
              <a:t>:</a:t>
            </a:r>
            <a:r>
              <a:rPr lang="zh-TW" altLang="en-US" sz="1800" b="1" dirty="0">
                <a:solidFill>
                  <a:srgbClr val="FF0000"/>
                </a:solidFill>
                <a:latin typeface="標楷體"/>
                <a:ea typeface="標楷體"/>
              </a:rPr>
              <a:t>紅字為福建金門馬祖地區建築師公會派員勘驗項目。</a:t>
            </a:r>
            <a:r>
              <a:rPr lang="en-US" altLang="zh-TW" sz="1800" b="1" dirty="0">
                <a:solidFill>
                  <a:srgbClr val="FF0000"/>
                </a:solidFill>
                <a:latin typeface="標楷體"/>
                <a:ea typeface="標楷體"/>
              </a:rPr>
              <a:t>)</a:t>
            </a:r>
          </a:p>
          <a:p>
            <a:pPr marL="182563" indent="-182563" defTabSz="743133" eaLnBrk="1" fontAlgn="auto" hangingPunct="1">
              <a:lnSpc>
                <a:spcPts val="3000"/>
              </a:lnSpc>
              <a:spcBef>
                <a:spcPts val="600"/>
              </a:spcBef>
              <a:spcAft>
                <a:spcPts val="0"/>
              </a:spcAft>
              <a:buFont typeface="Wingdings" pitchFamily="2" charset="2"/>
              <a:buNone/>
              <a:defRPr/>
            </a:pPr>
            <a:r>
              <a:rPr lang="en-US" altLang="zh-TW" sz="1800" dirty="0">
                <a:latin typeface="標楷體"/>
                <a:ea typeface="標楷體"/>
              </a:rPr>
              <a:t>2.</a:t>
            </a:r>
            <a:r>
              <a:rPr lang="zh-TW" altLang="en-US" sz="1800" dirty="0">
                <a:latin typeface="標楷體"/>
                <a:ea typeface="標楷體"/>
              </a:rPr>
              <a:t>連江縣政府應訂定各項必須申報勘驗部份之時限。其中</a:t>
            </a:r>
            <a:r>
              <a:rPr lang="zh-TW" altLang="en-US" sz="1800" dirty="0">
                <a:solidFill>
                  <a:srgbClr val="FF0000"/>
                </a:solidFill>
                <a:latin typeface="標楷體"/>
                <a:ea typeface="標楷體"/>
              </a:rPr>
              <a:t>混凝土構造各層樓地 板勘驗間隔以</a:t>
            </a:r>
            <a:r>
              <a:rPr lang="zh-TW" altLang="en-US" sz="1800" u="sng" dirty="0">
                <a:solidFill>
                  <a:srgbClr val="FF0000"/>
                </a:solidFill>
                <a:latin typeface="標楷體"/>
                <a:ea typeface="標楷體"/>
              </a:rPr>
              <a:t>十四日</a:t>
            </a:r>
            <a:r>
              <a:rPr lang="zh-TW" altLang="en-US" sz="1800" dirty="0">
                <a:solidFill>
                  <a:srgbClr val="FF0000"/>
                </a:solidFill>
                <a:latin typeface="標楷體"/>
                <a:ea typeface="標楷體"/>
              </a:rPr>
              <a:t>為原則</a:t>
            </a:r>
            <a:r>
              <a:rPr lang="zh-TW" altLang="en-US" sz="1800" dirty="0">
                <a:latin typeface="標楷體"/>
                <a:ea typeface="標楷體"/>
              </a:rPr>
              <a:t>，承造人擬縮短該勘驗間隔，應另提施工計畫經連江縣政府同意。</a:t>
            </a:r>
            <a:endParaRPr lang="en-US" altLang="zh-TW" sz="1800" dirty="0">
              <a:latin typeface="標楷體"/>
              <a:ea typeface="標楷體"/>
            </a:endParaRPr>
          </a:p>
          <a:p>
            <a:pPr marL="266700" indent="-266700" defTabSz="743133" eaLnBrk="1" fontAlgn="auto" hangingPunct="1">
              <a:lnSpc>
                <a:spcPts val="3000"/>
              </a:lnSpc>
              <a:spcBef>
                <a:spcPts val="600"/>
              </a:spcBef>
              <a:spcAft>
                <a:spcPts val="0"/>
              </a:spcAft>
              <a:buNone/>
              <a:defRPr/>
            </a:pPr>
            <a:r>
              <a:rPr lang="en-US" altLang="zh-TW" sz="1800" dirty="0">
                <a:latin typeface="標楷體"/>
                <a:ea typeface="標楷體"/>
              </a:rPr>
              <a:t>3.</a:t>
            </a:r>
            <a:r>
              <a:rPr lang="zh-TW" altLang="en-US" sz="1800" dirty="0">
                <a:latin typeface="標楷體"/>
                <a:ea typeface="標楷體"/>
              </a:rPr>
              <a:t>建築工程承造人及其專任工程人員依照核准圖說及施工計畫書施工置必須申報勘驗階段時，應由承造人及其專任工程人員先行勘驗，並製作</a:t>
            </a:r>
            <a:r>
              <a:rPr lang="zh-TW" altLang="en-US" sz="1800" dirty="0">
                <a:solidFill>
                  <a:srgbClr val="FF0000"/>
                </a:solidFill>
                <a:latin typeface="標楷體"/>
                <a:ea typeface="標楷體"/>
              </a:rPr>
              <a:t>勘驗紀錄</a:t>
            </a:r>
            <a:r>
              <a:rPr lang="zh-TW" altLang="en-US" sz="1800" dirty="0">
                <a:latin typeface="標楷體"/>
                <a:ea typeface="標楷體"/>
              </a:rPr>
              <a:t>、</a:t>
            </a:r>
            <a:r>
              <a:rPr lang="zh-TW" altLang="en-US" sz="1800" dirty="0">
                <a:solidFill>
                  <a:srgbClr val="FF0000"/>
                </a:solidFill>
                <a:latin typeface="標楷體"/>
                <a:ea typeface="標楷體"/>
              </a:rPr>
              <a:t>記載時間</a:t>
            </a:r>
            <a:r>
              <a:rPr lang="zh-TW" altLang="en-US" sz="1800" dirty="0">
                <a:latin typeface="標楷體"/>
                <a:ea typeface="標楷體"/>
              </a:rPr>
              <a:t>、</a:t>
            </a:r>
            <a:r>
              <a:rPr lang="zh-TW" altLang="en-US" sz="1800" dirty="0">
                <a:solidFill>
                  <a:srgbClr val="FF0000"/>
                </a:solidFill>
                <a:latin typeface="標楷體"/>
                <a:ea typeface="標楷體"/>
              </a:rPr>
              <a:t>位置勘驗過成與結果</a:t>
            </a:r>
            <a:r>
              <a:rPr lang="zh-TW" altLang="en-US" sz="1800" dirty="0">
                <a:latin typeface="標楷體"/>
                <a:ea typeface="標楷體"/>
              </a:rPr>
              <a:t>，經</a:t>
            </a:r>
            <a:r>
              <a:rPr lang="zh-TW" altLang="en-US" sz="1800" u="sng" dirty="0">
                <a:solidFill>
                  <a:srgbClr val="FF0000"/>
                </a:solidFill>
                <a:latin typeface="標楷體"/>
                <a:ea typeface="標楷體"/>
              </a:rPr>
              <a:t>監造人勘驗合格會同簽章</a:t>
            </a:r>
            <a:r>
              <a:rPr lang="zh-TW" altLang="en-US" sz="1800" dirty="0">
                <a:solidFill>
                  <a:srgbClr val="FF0000"/>
                </a:solidFill>
                <a:latin typeface="標楷體"/>
                <a:ea typeface="標楷體"/>
              </a:rPr>
              <a:t>，</a:t>
            </a:r>
            <a:r>
              <a:rPr lang="zh-TW" altLang="en-US" sz="1800" u="sng" dirty="0">
                <a:solidFill>
                  <a:srgbClr val="FF0000"/>
                </a:solidFill>
                <a:latin typeface="標楷體"/>
                <a:ea typeface="標楷體"/>
              </a:rPr>
              <a:t>交由承造人檢具勘驗申請報文件</a:t>
            </a:r>
            <a:r>
              <a:rPr lang="zh-TW" altLang="en-US" sz="1800" dirty="0">
                <a:latin typeface="標楷體"/>
                <a:ea typeface="標楷體"/>
              </a:rPr>
              <a:t>，按規定時限向連江縣政府申報後，方得繼續施工。</a:t>
            </a:r>
            <a:endParaRPr lang="en-US" altLang="zh-TW" sz="1800" dirty="0">
              <a:latin typeface="標楷體"/>
              <a:ea typeface="標楷體"/>
            </a:endParaRPr>
          </a:p>
          <a:p>
            <a:pPr marL="0" indent="0" defTabSz="743133" eaLnBrk="1" fontAlgn="auto" hangingPunct="1">
              <a:lnSpc>
                <a:spcPts val="3000"/>
              </a:lnSpc>
              <a:spcBef>
                <a:spcPts val="600"/>
              </a:spcBef>
              <a:spcAft>
                <a:spcPts val="0"/>
              </a:spcAft>
              <a:buFont typeface="Wingdings" pitchFamily="2" charset="2"/>
              <a:buNone/>
              <a:defRPr/>
            </a:pPr>
            <a:endParaRPr lang="en-US" altLang="zh-TW" sz="1800" dirty="0">
              <a:latin typeface="標楷體"/>
              <a:ea typeface="標楷體"/>
            </a:endParaRPr>
          </a:p>
          <a:p>
            <a:pPr marL="0" indent="0" defTabSz="743133" eaLnBrk="1" fontAlgn="auto" hangingPunct="1">
              <a:spcAft>
                <a:spcPts val="0"/>
              </a:spcAft>
              <a:buFont typeface="Wingdings" pitchFamily="2" charset="2"/>
              <a:buNone/>
              <a:defRPr/>
            </a:pPr>
            <a:endParaRPr lang="en-US" altLang="zh-TW" sz="1800" dirty="0">
              <a:latin typeface="標楷體"/>
              <a:ea typeface="標楷體"/>
            </a:endParaRPr>
          </a:p>
        </p:txBody>
      </p:sp>
      <p:sp>
        <p:nvSpPr>
          <p:cNvPr id="23556" name="投影片編號版面配置區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9D65244-797A-4990-86E1-8AD6B0233A50}" type="slidenum">
              <a:rPr lang="en-US" altLang="zh-TW" smtClean="0"/>
              <a:pPr fontAlgn="base">
                <a:spcBef>
                  <a:spcPct val="0"/>
                </a:spcBef>
                <a:spcAft>
                  <a:spcPct val="0"/>
                </a:spcAft>
              </a:pPr>
              <a:t>3</a:t>
            </a:fld>
            <a:endParaRPr lang="zh-TW" altLang="en-US"/>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52472" y="500042"/>
            <a:ext cx="8207377" cy="7636706"/>
          </a:xfrm>
          <a:prstGeom prst="rect">
            <a:avLst/>
          </a:prstGeom>
        </p:spPr>
        <p:txBody>
          <a:bodyPr wrap="square">
            <a:spAutoFit/>
          </a:bodyPr>
          <a:lstStyle/>
          <a:p>
            <a:pPr fontAlgn="auto">
              <a:lnSpc>
                <a:spcPts val="3000"/>
              </a:lnSpc>
              <a:spcBef>
                <a:spcPts val="600"/>
              </a:spcBef>
              <a:spcAft>
                <a:spcPts val="0"/>
              </a:spcAft>
              <a:defRPr/>
            </a:pPr>
            <a:r>
              <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三</a:t>
            </a:r>
            <a:r>
              <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zh-TW" sz="2000" dirty="0">
                <a:latin typeface="標楷體" panose="03000509000000000000" pitchFamily="65" charset="-120"/>
                <a:ea typeface="標楷體" panose="03000509000000000000" pitchFamily="65" charset="-120"/>
              </a:rPr>
              <a:t>受託單位指派之委員或審驗人員有下列各款情形之一者，</a:t>
            </a:r>
            <a:r>
              <a:rPr kumimoji="0" lang="zh-TW" altLang="zh-TW" sz="2000" b="1" dirty="0">
                <a:solidFill>
                  <a:srgbClr val="FF0000"/>
                </a:solidFill>
                <a:latin typeface="標楷體" panose="03000509000000000000" pitchFamily="65" charset="-120"/>
                <a:ea typeface="標楷體" panose="03000509000000000000" pitchFamily="65" charset="-120"/>
              </a:rPr>
              <a:t>應自行迴避</a:t>
            </a:r>
            <a:r>
              <a:rPr kumimoji="0" lang="zh-TW" altLang="zh-TW" sz="2000" b="1" dirty="0">
                <a:latin typeface="標楷體" panose="03000509000000000000" pitchFamily="65" charset="-120"/>
                <a:ea typeface="標楷體" panose="03000509000000000000" pitchFamily="65" charset="-120"/>
              </a:rPr>
              <a:t>：</a:t>
            </a:r>
            <a:endParaRPr kumimoji="0" lang="en-US" altLang="zh-TW" sz="2000" b="1" dirty="0">
              <a:solidFill>
                <a:schemeClr val="tx1">
                  <a:lumMod val="75000"/>
                  <a:lumOff val="25000"/>
                </a:schemeClr>
              </a:solidFill>
              <a:latin typeface="標楷體" panose="03000509000000000000" pitchFamily="65" charset="-120"/>
              <a:ea typeface="標楷體" panose="03000509000000000000" pitchFamily="65" charset="-120"/>
            </a:endParaRPr>
          </a:p>
          <a:p>
            <a:pPr marL="804863" indent="-263525" fontAlgn="auto">
              <a:lnSpc>
                <a:spcPts val="3000"/>
              </a:lnSpc>
              <a:spcBef>
                <a:spcPts val="600"/>
              </a:spcBef>
              <a:spcAft>
                <a:spcPts val="0"/>
              </a:spcAft>
              <a:defRPr/>
            </a:pPr>
            <a:r>
              <a:rPr kumimoji="0" lang="en-US" altLang="zh-TW" dirty="0">
                <a:latin typeface="標楷體" panose="03000509000000000000" pitchFamily="65" charset="-120"/>
                <a:ea typeface="標楷體" panose="03000509000000000000" pitchFamily="65" charset="-120"/>
              </a:rPr>
              <a:t>1.</a:t>
            </a:r>
            <a:r>
              <a:rPr kumimoji="0" lang="zh-TW" altLang="zh-TW" dirty="0">
                <a:latin typeface="標楷體" panose="03000509000000000000" pitchFamily="65" charset="-120"/>
                <a:ea typeface="標楷體" panose="03000509000000000000" pitchFamily="65" charset="-120"/>
              </a:rPr>
              <a:t>本人或其配偶、前配偶、三親等以內血親或姻親、同財共居之親屬或曾有此關係者為該受諮詢或審驗案件之當事人時。</a:t>
            </a:r>
            <a:endParaRPr kumimoji="0" lang="en-US" altLang="zh-TW" dirty="0">
              <a:latin typeface="標楷體" panose="03000509000000000000" pitchFamily="65" charset="-120"/>
              <a:ea typeface="標楷體" panose="03000509000000000000" pitchFamily="65" charset="-120"/>
            </a:endParaRPr>
          </a:p>
          <a:p>
            <a:pPr marL="804863" indent="-263525" fontAlgn="auto">
              <a:lnSpc>
                <a:spcPts val="3000"/>
              </a:lnSpc>
              <a:spcBef>
                <a:spcPts val="600"/>
              </a:spcBef>
              <a:spcAft>
                <a:spcPts val="0"/>
              </a:spcAft>
              <a:defRPr/>
            </a:pPr>
            <a:r>
              <a:rPr kumimoji="0" lang="en-US" altLang="zh-TW" dirty="0">
                <a:latin typeface="標楷體" panose="03000509000000000000" pitchFamily="65" charset="-120"/>
                <a:ea typeface="標楷體" panose="03000509000000000000" pitchFamily="65" charset="-120"/>
              </a:rPr>
              <a:t>2.</a:t>
            </a:r>
            <a:r>
              <a:rPr kumimoji="0" lang="zh-TW" altLang="zh-TW" dirty="0">
                <a:latin typeface="標楷體" panose="03000509000000000000" pitchFamily="65" charset="-120"/>
                <a:ea typeface="標楷體" panose="03000509000000000000" pitchFamily="65" charset="-120"/>
              </a:rPr>
              <a:t>本人或其配偶、前配偶，就該受諮詢或審驗案件與當事人有共同權利人或共同義務人之關係者。</a:t>
            </a:r>
            <a:endParaRPr kumimoji="0" lang="en-US" altLang="zh-TW" dirty="0">
              <a:latin typeface="標楷體" panose="03000509000000000000" pitchFamily="65" charset="-120"/>
              <a:ea typeface="標楷體" panose="03000509000000000000" pitchFamily="65" charset="-120"/>
            </a:endParaRPr>
          </a:p>
          <a:p>
            <a:pPr marL="541338" fontAlgn="auto">
              <a:lnSpc>
                <a:spcPts val="3000"/>
              </a:lnSpc>
              <a:spcBef>
                <a:spcPts val="600"/>
              </a:spcBef>
              <a:spcAft>
                <a:spcPts val="600"/>
              </a:spcAft>
              <a:defRPr/>
            </a:pPr>
            <a:r>
              <a:rPr kumimoji="0" lang="en-US" altLang="zh-TW" dirty="0">
                <a:latin typeface="標楷體" panose="03000509000000000000" pitchFamily="65" charset="-120"/>
                <a:ea typeface="標楷體" panose="03000509000000000000" pitchFamily="65" charset="-120"/>
              </a:rPr>
              <a:t>3.</a:t>
            </a:r>
            <a:r>
              <a:rPr kumimoji="0" lang="zh-TW" altLang="zh-TW" dirty="0">
                <a:latin typeface="標楷體" panose="03000509000000000000" pitchFamily="65" charset="-120"/>
                <a:ea typeface="標楷體" panose="03000509000000000000" pitchFamily="65" charset="-120"/>
              </a:rPr>
              <a:t>現為或曾為該受諮詢或審驗案件當事人之代理人、輔佐人或代理關係者。</a:t>
            </a:r>
            <a:r>
              <a:rPr kumimoji="0" lang="zh-TW" altLang="en-US" dirty="0">
                <a:latin typeface="標楷體" panose="03000509000000000000" pitchFamily="65" charset="-120"/>
                <a:ea typeface="標楷體" panose="03000509000000000000" pitchFamily="65" charset="-120"/>
              </a:rPr>
              <a:t>  </a:t>
            </a:r>
            <a:r>
              <a:rPr kumimoji="0" lang="en-US" altLang="zh-TW" dirty="0">
                <a:latin typeface="標楷體" panose="03000509000000000000" pitchFamily="65" charset="-120"/>
                <a:ea typeface="標楷體" panose="03000509000000000000" pitchFamily="65" charset="-120"/>
              </a:rPr>
              <a:t>4.</a:t>
            </a:r>
            <a:r>
              <a:rPr kumimoji="0" lang="zh-TW" altLang="zh-TW" dirty="0">
                <a:latin typeface="標楷體" panose="03000509000000000000" pitchFamily="65" charset="-120"/>
                <a:ea typeface="標楷體" panose="03000509000000000000" pitchFamily="65" charset="-120"/>
              </a:rPr>
              <a:t>於該受諮詢或審驗案件，曾為證人、鑑定人者。</a:t>
            </a:r>
            <a:endParaRPr kumimoji="0" lang="en-US" altLang="zh-TW" dirty="0">
              <a:latin typeface="標楷體" panose="03000509000000000000" pitchFamily="65" charset="-120"/>
              <a:ea typeface="標楷體" panose="03000509000000000000" pitchFamily="65" charset="-120"/>
            </a:endParaRPr>
          </a:p>
          <a:p>
            <a:pPr marL="219075" indent="322263" fontAlgn="auto">
              <a:lnSpc>
                <a:spcPts val="3000"/>
              </a:lnSpc>
              <a:spcBef>
                <a:spcPts val="600"/>
              </a:spcBef>
              <a:spcAft>
                <a:spcPts val="0"/>
              </a:spcAft>
              <a:defRPr/>
            </a:pPr>
            <a:r>
              <a:rPr kumimoji="0" lang="en-US" altLang="zh-TW" dirty="0">
                <a:latin typeface="標楷體" panose="03000509000000000000" pitchFamily="65" charset="-120"/>
                <a:ea typeface="標楷體" panose="03000509000000000000" pitchFamily="65" charset="-120"/>
              </a:rPr>
              <a:t>5.</a:t>
            </a:r>
            <a:r>
              <a:rPr kumimoji="0" lang="zh-TW" altLang="zh-TW" dirty="0">
                <a:latin typeface="標楷體" panose="03000509000000000000" pitchFamily="65" charset="-120"/>
                <a:ea typeface="標楷體" panose="03000509000000000000" pitchFamily="65" charset="-120"/>
              </a:rPr>
              <a:t>於該受諮詢或審驗案件，曾為建築行為之承攬、僱傭、合夥關係人者。</a:t>
            </a:r>
            <a:endParaRPr kumimoji="0" lang="en-US" altLang="zh-TW" dirty="0">
              <a:latin typeface="標楷體" panose="03000509000000000000" pitchFamily="65" charset="-120"/>
              <a:ea typeface="標楷體" panose="03000509000000000000" pitchFamily="65" charset="-120"/>
            </a:endParaRPr>
          </a:p>
          <a:p>
            <a:pPr marL="219075" indent="322263" fontAlgn="auto">
              <a:lnSpc>
                <a:spcPts val="3000"/>
              </a:lnSpc>
              <a:spcBef>
                <a:spcPts val="600"/>
              </a:spcBef>
              <a:spcAft>
                <a:spcPts val="0"/>
              </a:spcAft>
              <a:defRPr/>
            </a:pPr>
            <a:r>
              <a:rPr kumimoji="0" lang="en-US" altLang="zh-TW" dirty="0">
                <a:latin typeface="標楷體" panose="03000509000000000000" pitchFamily="65" charset="-120"/>
                <a:ea typeface="標楷體" panose="03000509000000000000" pitchFamily="65" charset="-120"/>
              </a:rPr>
              <a:t>6.</a:t>
            </a:r>
            <a:r>
              <a:rPr kumimoji="0" lang="zh-TW" altLang="zh-TW" dirty="0">
                <a:latin typeface="標楷體" panose="03000509000000000000" pitchFamily="65" charset="-120"/>
                <a:ea typeface="標楷體" panose="03000509000000000000" pitchFamily="65" charset="-120"/>
              </a:rPr>
              <a:t>主管建築機關認其有不能公正執行職務之虞者。</a:t>
            </a:r>
            <a:endParaRPr kumimoji="0" lang="en-US" altLang="zh-TW" dirty="0">
              <a:latin typeface="標楷體" panose="03000509000000000000" pitchFamily="65" charset="-120"/>
              <a:ea typeface="標楷體" panose="03000509000000000000" pitchFamily="65" charset="-120"/>
            </a:endParaRPr>
          </a:p>
          <a:p>
            <a:pPr marL="722313" indent="-722313" fontAlgn="auto">
              <a:lnSpc>
                <a:spcPts val="3000"/>
              </a:lnSpc>
              <a:spcBef>
                <a:spcPts val="1200"/>
              </a:spcBef>
              <a:spcAft>
                <a:spcPts val="0"/>
              </a:spcAft>
              <a:defRPr/>
            </a:pPr>
            <a:r>
              <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四</a:t>
            </a:r>
            <a:r>
              <a:rPr kumimoji="0" lang="en-US" altLang="zh-TW"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en-US" sz="2000" dirty="0">
                <a:solidFill>
                  <a:schemeClr val="tx1">
                    <a:lumMod val="75000"/>
                    <a:lumOff val="25000"/>
                  </a:schemeClr>
                </a:solidFill>
                <a:latin typeface="標楷體" panose="03000509000000000000" pitchFamily="65" charset="-120"/>
                <a:ea typeface="標楷體" panose="03000509000000000000" pitchFamily="65" charset="-120"/>
              </a:rPr>
              <a:t>、</a:t>
            </a:r>
            <a:r>
              <a:rPr kumimoji="0" lang="zh-TW" altLang="zh-TW" sz="2000" dirty="0">
                <a:latin typeface="標楷體" panose="03000509000000000000" pitchFamily="65" charset="-120"/>
                <a:ea typeface="標楷體" panose="03000509000000000000" pitchFamily="65" charset="-120"/>
              </a:rPr>
              <a:t>委員及審驗人員應廉潔自持、重視榮譽、言詞謹慎、為端莊，</a:t>
            </a:r>
            <a:r>
              <a:rPr kumimoji="0" lang="en-US" altLang="zh-TW" sz="2000" dirty="0">
                <a:latin typeface="標楷體" panose="03000509000000000000" pitchFamily="65" charset="-120"/>
                <a:ea typeface="標楷體" panose="03000509000000000000" pitchFamily="65" charset="-120"/>
              </a:rPr>
              <a:t>   </a:t>
            </a:r>
            <a:r>
              <a:rPr kumimoji="0" lang="zh-TW" altLang="zh-TW" sz="2000" dirty="0">
                <a:latin typeface="標楷體" panose="03000509000000000000" pitchFamily="65" charset="-120"/>
                <a:ea typeface="標楷體" panose="03000509000000000000" pitchFamily="65" charset="-120"/>
              </a:rPr>
              <a:t>並本於專業及良知公正執行職務。</a:t>
            </a:r>
            <a:endParaRPr kumimoji="0" lang="en-US" altLang="zh-TW" sz="2000" dirty="0">
              <a:latin typeface="標楷體" panose="03000509000000000000" pitchFamily="65" charset="-120"/>
              <a:ea typeface="標楷體" panose="03000509000000000000" pitchFamily="65" charset="-120"/>
            </a:endParaRPr>
          </a:p>
          <a:p>
            <a:pPr fontAlgn="auto">
              <a:lnSpc>
                <a:spcPts val="3000"/>
              </a:lnSpc>
              <a:spcBef>
                <a:spcPts val="600"/>
              </a:spcBef>
              <a:spcAft>
                <a:spcPts val="0"/>
              </a:spcAft>
              <a:defRPr/>
            </a:pPr>
            <a:endParaRPr kumimoji="0" lang="en-US" altLang="zh-TW" dirty="0">
              <a:latin typeface="標楷體" panose="03000509000000000000" pitchFamily="65" charset="-120"/>
              <a:ea typeface="標楷體" panose="03000509000000000000" pitchFamily="65" charset="-120"/>
            </a:endParaRPr>
          </a:p>
          <a:p>
            <a:pPr fontAlgn="auto">
              <a:lnSpc>
                <a:spcPts val="3000"/>
              </a:lnSpc>
              <a:spcBef>
                <a:spcPts val="600"/>
              </a:spcBef>
              <a:spcAft>
                <a:spcPts val="0"/>
              </a:spcAft>
              <a:defRPr/>
            </a:pPr>
            <a:endParaRPr kumimoji="0" lang="en-US" altLang="zh-TW" dirty="0">
              <a:latin typeface="標楷體" panose="03000509000000000000" pitchFamily="65" charset="-120"/>
              <a:ea typeface="標楷體" panose="03000509000000000000" pitchFamily="65" charset="-120"/>
            </a:endParaRPr>
          </a:p>
          <a:p>
            <a:pPr fontAlgn="auto">
              <a:lnSpc>
                <a:spcPct val="150000"/>
              </a:lnSpc>
              <a:spcBef>
                <a:spcPts val="600"/>
              </a:spcBef>
              <a:spcAft>
                <a:spcPts val="0"/>
              </a:spcAft>
              <a:defRPr/>
            </a:pPr>
            <a:endParaRPr kumimoji="0" lang="en-US" altLang="zh-TW" dirty="0">
              <a:latin typeface="標楷體" panose="03000509000000000000" pitchFamily="65" charset="-120"/>
              <a:ea typeface="標楷體" panose="03000509000000000000" pitchFamily="65" charset="-120"/>
            </a:endParaRPr>
          </a:p>
          <a:p>
            <a:pPr fontAlgn="auto">
              <a:lnSpc>
                <a:spcPct val="150000"/>
              </a:lnSpc>
              <a:spcBef>
                <a:spcPts val="600"/>
              </a:spcBef>
              <a:spcAft>
                <a:spcPts val="0"/>
              </a:spcAft>
              <a:defRPr/>
            </a:pPr>
            <a:endParaRPr kumimoji="0" lang="en-US" altLang="zh-TW" dirty="0">
              <a:latin typeface="標楷體" panose="03000509000000000000" pitchFamily="65" charset="-120"/>
              <a:ea typeface="標楷體" panose="03000509000000000000" pitchFamily="65" charset="-120"/>
            </a:endParaRPr>
          </a:p>
          <a:p>
            <a:pPr fontAlgn="auto">
              <a:spcBef>
                <a:spcPts val="0"/>
              </a:spcBef>
              <a:spcAft>
                <a:spcPts val="0"/>
              </a:spcAft>
              <a:defRPr/>
            </a:pPr>
            <a:endParaRPr kumimoji="0" lang="en-US" altLang="zh-TW" sz="1625" dirty="0">
              <a:latin typeface="標楷體" panose="03000509000000000000" pitchFamily="65" charset="-120"/>
              <a:ea typeface="標楷體" panose="03000509000000000000" pitchFamily="65" charset="-120"/>
            </a:endParaRPr>
          </a:p>
        </p:txBody>
      </p:sp>
      <p:sp>
        <p:nvSpPr>
          <p:cNvPr id="43011"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3B8EC842-3559-42A0-90C6-2F802EAE53EC}" type="slidenum">
              <a:rPr lang="en-US" altLang="zh-TW" smtClean="0"/>
              <a:pPr fontAlgn="base">
                <a:spcBef>
                  <a:spcPct val="0"/>
                </a:spcBef>
                <a:spcAft>
                  <a:spcPct val="0"/>
                </a:spcAft>
              </a:pPr>
              <a:t>30</a:t>
            </a:fld>
            <a:endParaRPr lang="zh-TW" altLang="en-US"/>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內容版面配置區 11"/>
          <p:cNvPicPr>
            <a:picLocks noGrp="1" noChangeAspect="1"/>
          </p:cNvPicPr>
          <p:nvPr>
            <p:ph sz="half" idx="1"/>
          </p:nvPr>
        </p:nvPicPr>
        <p:blipFill>
          <a:blip r:embed="rId2"/>
          <a:srcRect l="27321" t="13516" r="38661" b="7780"/>
          <a:stretch>
            <a:fillRect/>
          </a:stretch>
        </p:blipFill>
        <p:spPr>
          <a:xfrm>
            <a:off x="631825" y="549275"/>
            <a:ext cx="4127500" cy="5372100"/>
          </a:xfrm>
        </p:spPr>
      </p:pic>
      <p:pic>
        <p:nvPicPr>
          <p:cNvPr id="45059" name="內容版面配置區 12"/>
          <p:cNvPicPr>
            <a:picLocks noGrp="1" noChangeAspect="1"/>
          </p:cNvPicPr>
          <p:nvPr>
            <p:ph sz="half" idx="2"/>
          </p:nvPr>
        </p:nvPicPr>
        <p:blipFill>
          <a:blip r:embed="rId3"/>
          <a:srcRect l="28032" t="12189" r="39050" b="5960"/>
          <a:stretch>
            <a:fillRect/>
          </a:stretch>
        </p:blipFill>
        <p:spPr>
          <a:xfrm>
            <a:off x="5381628" y="428604"/>
            <a:ext cx="3917950" cy="5480050"/>
          </a:xfrm>
        </p:spPr>
      </p:pic>
      <p:sp>
        <p:nvSpPr>
          <p:cNvPr id="45060" name="投影片編號版面配置區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046263A8-B552-43B4-A263-F33E5B451787}" type="slidenum">
              <a:rPr lang="en-US" altLang="zh-TW" smtClean="0"/>
              <a:pPr fontAlgn="base">
                <a:spcBef>
                  <a:spcPct val="0"/>
                </a:spcBef>
                <a:spcAft>
                  <a:spcPct val="0"/>
                </a:spcAft>
              </a:pPr>
              <a:t>31</a:t>
            </a:fld>
            <a:endParaRPr lang="zh-TW" altLang="en-US"/>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17C741FD-06B3-4429-B6AA-DA706FB80FD6}" type="slidenum">
              <a:rPr lang="en-US" altLang="zh-TW" smtClean="0"/>
              <a:pPr fontAlgn="base">
                <a:spcBef>
                  <a:spcPct val="0"/>
                </a:spcBef>
                <a:spcAft>
                  <a:spcPct val="0"/>
                </a:spcAft>
              </a:pPr>
              <a:t>32</a:t>
            </a:fld>
            <a:endParaRPr lang="zh-TW" altLang="en-US"/>
          </a:p>
        </p:txBody>
      </p:sp>
      <p:sp>
        <p:nvSpPr>
          <p:cNvPr id="4" name="矩形 3"/>
          <p:cNvSpPr/>
          <p:nvPr/>
        </p:nvSpPr>
        <p:spPr>
          <a:xfrm>
            <a:off x="393219" y="1196752"/>
            <a:ext cx="8858312" cy="480131"/>
          </a:xfrm>
          <a:prstGeom prst="rect">
            <a:avLst/>
          </a:prstGeom>
        </p:spPr>
        <p:txBody>
          <a:bodyPr wrap="square">
            <a:spAutoFit/>
          </a:bodyPr>
          <a:lstStyle/>
          <a:p>
            <a:pPr marL="533400" indent="0" defTabSz="742950">
              <a:lnSpc>
                <a:spcPct val="90000"/>
              </a:lnSpc>
              <a:buNone/>
              <a:defRPr/>
            </a:pPr>
            <a:r>
              <a:rPr lang="zh-TW" altLang="en-US" sz="2800" dirty="0">
                <a:latin typeface="標楷體" panose="03000509000000000000" pitchFamily="65" charset="-120"/>
                <a:ea typeface="標楷體" panose="03000509000000000000" pitchFamily="65" charset="-120"/>
                <a:cs typeface="+mj-cs"/>
              </a:rPr>
              <a:t>五、施工勘驗及竣工查驗作業相關人員應配合事項</a:t>
            </a:r>
            <a:endParaRPr lang="en-US" altLang="zh-TW" sz="2800" dirty="0">
              <a:latin typeface="標楷體" panose="03000509000000000000" pitchFamily="65" charset="-120"/>
              <a:ea typeface="標楷體" panose="03000509000000000000" pitchFamily="65" charset="-120"/>
              <a:cs typeface="+mj-cs"/>
            </a:endParaRPr>
          </a:p>
        </p:txBody>
      </p:sp>
      <p:sp>
        <p:nvSpPr>
          <p:cNvPr id="6" name="矩形 5"/>
          <p:cNvSpPr/>
          <p:nvPr/>
        </p:nvSpPr>
        <p:spPr>
          <a:xfrm>
            <a:off x="893285" y="2060848"/>
            <a:ext cx="8358246" cy="2827441"/>
          </a:xfrm>
          <a:prstGeom prst="rect">
            <a:avLst/>
          </a:prstGeom>
          <a:ln>
            <a:noFill/>
          </a:ln>
        </p:spPr>
        <p:txBody>
          <a:bodyPr wrap="square">
            <a:spAutoFit/>
          </a:bodyPr>
          <a:lstStyle/>
          <a:p>
            <a:pPr>
              <a:lnSpc>
                <a:spcPts val="3000"/>
              </a:lnSpc>
              <a:spcBef>
                <a:spcPts val="600"/>
              </a:spcBef>
              <a:spcAft>
                <a:spcPts val="600"/>
              </a:spcAft>
            </a:pPr>
            <a:r>
              <a:rPr kumimoji="0" lang="zh-TW" altLang="en-US" sz="2200" b="1" dirty="0">
                <a:solidFill>
                  <a:srgbClr val="FF0000"/>
                </a:solidFill>
                <a:latin typeface="標楷體" panose="03000509000000000000" pitchFamily="65" charset="-120"/>
                <a:ea typeface="標楷體" panose="03000509000000000000" pitchFamily="65" charset="-120"/>
              </a:rPr>
              <a:t>營造業法第 </a:t>
            </a:r>
            <a:r>
              <a:rPr kumimoji="0" lang="en-US" altLang="zh-TW" sz="2200" b="1" dirty="0">
                <a:solidFill>
                  <a:srgbClr val="FF0000"/>
                </a:solidFill>
                <a:latin typeface="標楷體" panose="03000509000000000000" pitchFamily="65" charset="-120"/>
                <a:ea typeface="標楷體" panose="03000509000000000000" pitchFamily="65" charset="-120"/>
              </a:rPr>
              <a:t>41 </a:t>
            </a:r>
            <a:r>
              <a:rPr kumimoji="0" lang="zh-TW" altLang="en-US" sz="2200" b="1" dirty="0">
                <a:solidFill>
                  <a:srgbClr val="FF0000"/>
                </a:solidFill>
                <a:latin typeface="標楷體" panose="03000509000000000000" pitchFamily="65" charset="-120"/>
                <a:ea typeface="標楷體" panose="03000509000000000000" pitchFamily="65" charset="-120"/>
              </a:rPr>
              <a:t>條</a:t>
            </a:r>
          </a:p>
          <a:p>
            <a:pPr>
              <a:lnSpc>
                <a:spcPts val="3000"/>
              </a:lnSpc>
            </a:pPr>
            <a:r>
              <a:rPr kumimoji="0" lang="zh-TW" altLang="en-US" sz="2000" dirty="0">
                <a:latin typeface="標楷體" panose="03000509000000000000" pitchFamily="65" charset="-120"/>
                <a:ea typeface="標楷體" panose="03000509000000000000" pitchFamily="65" charset="-120"/>
              </a:rPr>
              <a:t>  工程主管或主辦機關於勘驗、查驗或驗收工程時，</a:t>
            </a:r>
            <a:r>
              <a:rPr kumimoji="0" lang="zh-TW" altLang="en-US" sz="2000" b="1" dirty="0">
                <a:solidFill>
                  <a:srgbClr val="FF0000"/>
                </a:solidFill>
                <a:latin typeface="標楷體" panose="03000509000000000000" pitchFamily="65" charset="-120"/>
                <a:ea typeface="標楷體" panose="03000509000000000000" pitchFamily="65" charset="-120"/>
              </a:rPr>
              <a:t>營造業之專任工程人員及工地主任應在現場說明</a:t>
            </a:r>
            <a:r>
              <a:rPr kumimoji="0" lang="zh-TW" altLang="en-US" sz="2000" dirty="0">
                <a:latin typeface="標楷體" panose="03000509000000000000" pitchFamily="65" charset="-120"/>
                <a:ea typeface="標楷體" panose="03000509000000000000" pitchFamily="65" charset="-120"/>
              </a:rPr>
              <a:t>，並由專任工程人員於勘驗、查驗或驗收文件上簽名或蓋章。</a:t>
            </a:r>
            <a:endParaRPr kumimoji="0" lang="en-US" altLang="zh-TW" sz="2000" dirty="0">
              <a:latin typeface="標楷體" panose="03000509000000000000" pitchFamily="65" charset="-120"/>
              <a:ea typeface="標楷體" panose="03000509000000000000" pitchFamily="65" charset="-120"/>
            </a:endParaRPr>
          </a:p>
          <a:p>
            <a:pPr>
              <a:lnSpc>
                <a:spcPts val="3000"/>
              </a:lnSpc>
            </a:pPr>
            <a:br>
              <a:rPr kumimoji="0" lang="zh-TW" altLang="en-US" sz="2000" dirty="0">
                <a:latin typeface="標楷體" panose="03000509000000000000" pitchFamily="65" charset="-120"/>
                <a:ea typeface="標楷體" panose="03000509000000000000" pitchFamily="65" charset="-120"/>
              </a:rPr>
            </a:br>
            <a:r>
              <a:rPr kumimoji="0" lang="zh-TW" altLang="en-US" sz="2000" dirty="0">
                <a:latin typeface="標楷體" panose="03000509000000000000" pitchFamily="65" charset="-120"/>
                <a:ea typeface="標楷體" panose="03000509000000000000" pitchFamily="65" charset="-120"/>
              </a:rPr>
              <a:t>  </a:t>
            </a:r>
            <a:r>
              <a:rPr kumimoji="0" lang="zh-TW" altLang="en-US" sz="2000" b="1" dirty="0">
                <a:solidFill>
                  <a:srgbClr val="FF0000"/>
                </a:solidFill>
                <a:latin typeface="標楷體" panose="03000509000000000000" pitchFamily="65" charset="-120"/>
                <a:ea typeface="標楷體" panose="03000509000000000000" pitchFamily="65" charset="-120"/>
              </a:rPr>
              <a:t>未依前項規定辦理者，工程主管或主辦機關對該工程應不予勘驗、查驗或驗收。</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8250" y="1785926"/>
            <a:ext cx="7431088" cy="2143137"/>
          </a:xfrm>
        </p:spPr>
        <p:txBody>
          <a:bodyPr rtlCol="0">
            <a:noAutofit/>
          </a:bodyPr>
          <a:lstStyle/>
          <a:p>
            <a:pPr algn="ctr" defTabSz="743133" eaLnBrk="1" fontAlgn="auto" hangingPunct="1">
              <a:spcAft>
                <a:spcPts val="0"/>
              </a:spcAft>
              <a:defRPr/>
            </a:pPr>
            <a:r>
              <a:rPr lang="zh-TW" altLang="en-US" sz="4800" b="1" dirty="0">
                <a:solidFill>
                  <a:schemeClr val="accent1">
                    <a:lumMod val="50000"/>
                  </a:schemeClr>
                </a:solidFill>
              </a:rPr>
              <a:t>謝謝聆聽</a:t>
            </a:r>
            <a:br>
              <a:rPr lang="en-US" altLang="zh-TW" sz="4800" b="1" dirty="0">
                <a:solidFill>
                  <a:schemeClr val="accent1">
                    <a:lumMod val="50000"/>
                  </a:schemeClr>
                </a:solidFill>
              </a:rPr>
            </a:br>
            <a:br>
              <a:rPr lang="en-US" altLang="zh-TW" sz="4800" b="1" dirty="0">
                <a:solidFill>
                  <a:schemeClr val="accent1">
                    <a:lumMod val="50000"/>
                  </a:schemeClr>
                </a:solidFill>
              </a:rPr>
            </a:br>
            <a:r>
              <a:rPr lang="zh-TW" altLang="en-US" sz="4800" b="1" dirty="0">
                <a:solidFill>
                  <a:schemeClr val="accent1">
                    <a:lumMod val="50000"/>
                  </a:schemeClr>
                </a:solidFill>
              </a:rPr>
              <a:t>敬請指教</a:t>
            </a:r>
          </a:p>
        </p:txBody>
      </p:sp>
      <p:pic>
        <p:nvPicPr>
          <p:cNvPr id="46083" name="內容版面配置區 6"/>
          <p:cNvPicPr>
            <a:picLocks noGrp="1" noChangeAspect="1"/>
          </p:cNvPicPr>
          <p:nvPr>
            <p:ph idx="1"/>
          </p:nvPr>
        </p:nvPicPr>
        <p:blipFill>
          <a:blip r:embed="rId2"/>
          <a:srcRect/>
          <a:stretch>
            <a:fillRect/>
          </a:stretch>
        </p:blipFill>
        <p:spPr>
          <a:xfrm>
            <a:off x="4900613" y="4873625"/>
            <a:ext cx="4373562" cy="1146175"/>
          </a:xfrm>
        </p:spPr>
      </p:pic>
      <p:sp>
        <p:nvSpPr>
          <p:cNvPr id="46084" name="投影片編號版面配置區 3"/>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65B83E0-B62B-47A1-B454-A7B4C8B2EFBE}" type="slidenum">
              <a:rPr lang="en-US" altLang="zh-TW" smtClean="0"/>
              <a:pPr fontAlgn="base">
                <a:spcBef>
                  <a:spcPct val="0"/>
                </a:spcBef>
                <a:spcAft>
                  <a:spcPct val="0"/>
                </a:spcAft>
              </a:pPr>
              <a:t>33</a:t>
            </a:fld>
            <a:endParaRPr lang="zh-TW" altLang="en-US"/>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96669" y="512676"/>
            <a:ext cx="7912662" cy="5832648"/>
          </a:xfrm>
        </p:spPr>
        <p:txBody>
          <a:bodyPr rtlCol="0">
            <a:normAutofit/>
          </a:bodyPr>
          <a:lstStyle/>
          <a:p>
            <a:pPr marL="0" indent="0" defTabSz="743133" eaLnBrk="1" fontAlgn="auto" hangingPunct="1">
              <a:lnSpc>
                <a:spcPct val="150000"/>
              </a:lnSpc>
              <a:spcBef>
                <a:spcPts val="1200"/>
              </a:spcBef>
              <a:spcAft>
                <a:spcPts val="0"/>
              </a:spcAft>
              <a:buNone/>
              <a:defRPr/>
            </a:pPr>
            <a:r>
              <a:rPr lang="zh-TW" altLang="en-US" sz="3100" dirty="0"/>
              <a:t>一、施工勘驗作業原則</a:t>
            </a:r>
            <a:r>
              <a:rPr lang="en-US" altLang="zh-TW" sz="3100" dirty="0"/>
              <a:t>(</a:t>
            </a:r>
            <a:r>
              <a:rPr lang="zh-TW" altLang="en-US" sz="3100" dirty="0"/>
              <a:t>續</a:t>
            </a:r>
            <a:r>
              <a:rPr lang="en-US" altLang="zh-TW" sz="3100" dirty="0"/>
              <a:t>)</a:t>
            </a:r>
          </a:p>
          <a:p>
            <a:pPr marL="0" indent="0" defTabSz="743133" eaLnBrk="1" fontAlgn="auto" hangingPunct="1">
              <a:lnSpc>
                <a:spcPct val="150000"/>
              </a:lnSpc>
              <a:spcBef>
                <a:spcPts val="1200"/>
              </a:spcBef>
              <a:spcAft>
                <a:spcPts val="0"/>
              </a:spcAft>
              <a:buNone/>
              <a:defRPr/>
            </a:pPr>
            <a:r>
              <a:rPr lang="en-US" altLang="zh-TW" sz="1600" dirty="0">
                <a:latin typeface="標楷體"/>
                <a:ea typeface="標楷體"/>
              </a:rPr>
              <a:t>4.</a:t>
            </a:r>
            <a:r>
              <a:rPr lang="zh-TW" altLang="en-US" sz="1800" dirty="0">
                <a:latin typeface="標楷體"/>
                <a:ea typeface="標楷體"/>
              </a:rPr>
              <a:t>申報勘驗應檢附下列一部份或全部文件</a:t>
            </a:r>
            <a:r>
              <a:rPr lang="en-US" altLang="zh-TW" sz="1800" dirty="0">
                <a:latin typeface="標楷體"/>
                <a:ea typeface="標楷體"/>
              </a:rPr>
              <a:t>(</a:t>
            </a:r>
            <a:r>
              <a:rPr lang="zh-TW" altLang="en-US" sz="1800" dirty="0">
                <a:latin typeface="標楷體"/>
                <a:ea typeface="標楷體"/>
              </a:rPr>
              <a:t>如後</a:t>
            </a:r>
            <a:r>
              <a:rPr lang="en-US" altLang="zh-TW" sz="1800" dirty="0">
                <a:latin typeface="標楷體"/>
                <a:ea typeface="標楷體"/>
              </a:rPr>
              <a:t>):</a:t>
            </a:r>
          </a:p>
          <a:p>
            <a:pPr marL="177800" indent="-177800" eaLnBrk="1" hangingPunct="1">
              <a:lnSpc>
                <a:spcPct val="150000"/>
              </a:lnSpc>
              <a:spcBef>
                <a:spcPts val="1200"/>
              </a:spcBef>
              <a:buNone/>
            </a:pPr>
            <a:r>
              <a:rPr lang="en-US" altLang="zh-TW" sz="1800" dirty="0"/>
              <a:t>5.</a:t>
            </a:r>
            <a:r>
              <a:rPr lang="zh-TW" altLang="en-US" sz="1800" dirty="0"/>
              <a:t>會勘當日監造人、承造人及其專任工程人員工地主任或工地負責人 應親自出席會同現場勘驗</a:t>
            </a:r>
            <a:r>
              <a:rPr lang="en-US" altLang="zh-TW" sz="1800" dirty="0"/>
              <a:t>;</a:t>
            </a:r>
            <a:r>
              <a:rPr lang="zh-TW" altLang="en-US" sz="1800" dirty="0"/>
              <a:t>監造人因故無法到場時應委托其他開業建築師或由其事務所內</a:t>
            </a:r>
            <a:r>
              <a:rPr lang="zh-TW" altLang="en-US" sz="1800" dirty="0">
                <a:solidFill>
                  <a:srgbClr val="FF0000"/>
                </a:solidFill>
              </a:rPr>
              <a:t>依法登記有案之相關技術人員</a:t>
            </a:r>
            <a:r>
              <a:rPr lang="zh-TW" altLang="en-US" sz="1800" dirty="0"/>
              <a:t>，且出具</a:t>
            </a:r>
            <a:r>
              <a:rPr lang="zh-TW" altLang="en-US" sz="1800" dirty="0">
                <a:solidFill>
                  <a:srgbClr val="FF0000"/>
                </a:solidFill>
              </a:rPr>
              <a:t>委託書</a:t>
            </a:r>
            <a:r>
              <a:rPr lang="zh-TW" altLang="en-US" sz="1800" dirty="0"/>
              <a:t>。</a:t>
            </a:r>
            <a:endParaRPr lang="en-US" altLang="zh-TW" sz="1800" dirty="0"/>
          </a:p>
          <a:p>
            <a:pPr marL="271463" indent="-271463" eaLnBrk="1" hangingPunct="1">
              <a:lnSpc>
                <a:spcPct val="150000"/>
              </a:lnSpc>
              <a:spcBef>
                <a:spcPts val="1200"/>
              </a:spcBef>
              <a:buNone/>
            </a:pPr>
            <a:r>
              <a:rPr lang="en-US" altLang="zh-TW" sz="1800" dirty="0"/>
              <a:t>6.</a:t>
            </a:r>
            <a:r>
              <a:rPr lang="zh-TW" altLang="en-US" sz="1800" dirty="0"/>
              <a:t>文件保存年限 </a:t>
            </a:r>
            <a:r>
              <a:rPr lang="en-US" altLang="zh-TW" sz="1800" dirty="0"/>
              <a:t>/</a:t>
            </a:r>
            <a:r>
              <a:rPr lang="zh-TW" altLang="en-US" sz="1800" dirty="0"/>
              <a:t>申報勘驗應檢附文件 </a:t>
            </a:r>
            <a:r>
              <a:rPr lang="en-US" altLang="zh-TW" sz="1800" dirty="0"/>
              <a:t>/</a:t>
            </a:r>
            <a:r>
              <a:rPr lang="zh-TW" altLang="en-US" sz="1800" dirty="0"/>
              <a:t>併建築執照申請書件及工程圖說 </a:t>
            </a:r>
            <a:r>
              <a:rPr lang="en-US" altLang="zh-TW" sz="1800" dirty="0"/>
              <a:t>/</a:t>
            </a:r>
            <a:r>
              <a:rPr lang="zh-TW" altLang="en-US" sz="1800" dirty="0"/>
              <a:t>保存至該建築物拆除或毀損為止。</a:t>
            </a:r>
            <a:endParaRPr lang="en-US" altLang="zh-TW" sz="1800" dirty="0"/>
          </a:p>
          <a:p>
            <a:pPr defTabSz="743133" eaLnBrk="1" fontAlgn="auto" hangingPunct="1">
              <a:lnSpc>
                <a:spcPts val="2000"/>
              </a:lnSpc>
              <a:spcAft>
                <a:spcPts val="0"/>
              </a:spcAft>
              <a:buNone/>
              <a:defRPr/>
            </a:pPr>
            <a:endParaRPr lang="en-US" altLang="zh-TW" sz="2800" dirty="0"/>
          </a:p>
          <a:p>
            <a:pPr defTabSz="743133" eaLnBrk="1" fontAlgn="auto" hangingPunct="1">
              <a:lnSpc>
                <a:spcPts val="2000"/>
              </a:lnSpc>
              <a:spcAft>
                <a:spcPts val="0"/>
              </a:spcAft>
              <a:buNone/>
              <a:defRPr/>
            </a:pPr>
            <a:endParaRPr lang="en-US" altLang="zh-TW" sz="2600" dirty="0"/>
          </a:p>
          <a:p>
            <a:pPr defTabSz="743133" eaLnBrk="1" fontAlgn="auto" hangingPunct="1">
              <a:lnSpc>
                <a:spcPts val="2000"/>
              </a:lnSpc>
              <a:spcAft>
                <a:spcPts val="0"/>
              </a:spcAft>
              <a:buNone/>
              <a:defRPr/>
            </a:pPr>
            <a:endParaRPr lang="en-US" altLang="zh-TW" sz="2600" dirty="0"/>
          </a:p>
          <a:p>
            <a:pPr marL="0" indent="0" defTabSz="743133" eaLnBrk="1" fontAlgn="auto" hangingPunct="1">
              <a:lnSpc>
                <a:spcPct val="150000"/>
              </a:lnSpc>
              <a:spcBef>
                <a:spcPts val="1200"/>
              </a:spcBef>
              <a:spcAft>
                <a:spcPts val="0"/>
              </a:spcAft>
              <a:buFont typeface="Wingdings" pitchFamily="2" charset="2"/>
              <a:buNone/>
              <a:defRPr/>
            </a:pPr>
            <a:endParaRPr lang="en-US" altLang="zh-TW" sz="2000" dirty="0">
              <a:latin typeface="標楷體"/>
              <a:ea typeface="標楷體"/>
            </a:endParaRPr>
          </a:p>
          <a:p>
            <a:pPr defTabSz="743133" eaLnBrk="1" fontAlgn="auto" hangingPunct="1">
              <a:lnSpc>
                <a:spcPts val="2000"/>
              </a:lnSpc>
              <a:spcAft>
                <a:spcPts val="0"/>
              </a:spcAft>
              <a:buNone/>
              <a:defRPr/>
            </a:pPr>
            <a:endParaRPr lang="en-US" altLang="zh-TW" sz="1800" dirty="0"/>
          </a:p>
          <a:p>
            <a:pPr defTabSz="743133" eaLnBrk="1" fontAlgn="auto" hangingPunct="1">
              <a:lnSpc>
                <a:spcPts val="2000"/>
              </a:lnSpc>
              <a:spcAft>
                <a:spcPts val="0"/>
              </a:spcAft>
              <a:buNone/>
              <a:defRPr/>
            </a:pPr>
            <a:endParaRPr lang="en-US" altLang="zh-TW" sz="1800" dirty="0"/>
          </a:p>
          <a:p>
            <a:pPr defTabSz="743133" eaLnBrk="1" fontAlgn="auto" hangingPunct="1">
              <a:lnSpc>
                <a:spcPct val="110000"/>
              </a:lnSpc>
              <a:spcAft>
                <a:spcPts val="0"/>
              </a:spcAft>
              <a:buNone/>
              <a:defRPr/>
            </a:pPr>
            <a:endParaRPr lang="en-US" altLang="zh-TW" sz="1800" dirty="0"/>
          </a:p>
          <a:p>
            <a:pPr defTabSz="743133" eaLnBrk="1" fontAlgn="auto" hangingPunct="1">
              <a:lnSpc>
                <a:spcPct val="110000"/>
              </a:lnSpc>
              <a:spcAft>
                <a:spcPts val="0"/>
              </a:spcAft>
              <a:buNone/>
              <a:defRPr/>
            </a:pPr>
            <a:endParaRPr lang="en-US" altLang="zh-TW" sz="1800" dirty="0">
              <a:latin typeface="標楷體"/>
              <a:ea typeface="標楷體"/>
            </a:endParaRPr>
          </a:p>
          <a:p>
            <a:pPr defTabSz="743133" eaLnBrk="1" fontAlgn="auto" hangingPunct="1">
              <a:lnSpc>
                <a:spcPct val="110000"/>
              </a:lnSpc>
              <a:spcAft>
                <a:spcPts val="0"/>
              </a:spcAft>
              <a:buNone/>
              <a:defRPr/>
            </a:pPr>
            <a:endParaRPr lang="en-US" altLang="zh-TW" sz="1800" dirty="0">
              <a:latin typeface="標楷體"/>
              <a:ea typeface="標楷體"/>
            </a:endParaRPr>
          </a:p>
          <a:p>
            <a:pPr marL="0" indent="0" defTabSz="743133" eaLnBrk="1" fontAlgn="auto" hangingPunct="1">
              <a:lnSpc>
                <a:spcPct val="100000"/>
              </a:lnSpc>
              <a:spcBef>
                <a:spcPts val="1200"/>
              </a:spcBef>
              <a:spcAft>
                <a:spcPts val="0"/>
              </a:spcAft>
              <a:buNone/>
              <a:defRPr/>
            </a:pPr>
            <a:endParaRPr lang="en-US" altLang="zh-TW" sz="1800" dirty="0"/>
          </a:p>
          <a:p>
            <a:pPr marL="0" indent="0" defTabSz="743133" eaLnBrk="1" fontAlgn="auto" hangingPunct="1">
              <a:lnSpc>
                <a:spcPct val="150000"/>
              </a:lnSpc>
              <a:spcBef>
                <a:spcPts val="1200"/>
              </a:spcBef>
              <a:spcAft>
                <a:spcPts val="0"/>
              </a:spcAft>
              <a:buFont typeface="Wingdings" pitchFamily="2" charset="2"/>
              <a:buNone/>
              <a:defRPr/>
            </a:pPr>
            <a:endParaRPr lang="en-US" altLang="zh-TW" sz="1800" dirty="0">
              <a:latin typeface="標楷體"/>
              <a:ea typeface="標楷體"/>
            </a:endParaRPr>
          </a:p>
          <a:p>
            <a:pPr marL="0" indent="0" defTabSz="743133" eaLnBrk="1" fontAlgn="auto" hangingPunct="1">
              <a:lnSpc>
                <a:spcPct val="150000"/>
              </a:lnSpc>
              <a:spcBef>
                <a:spcPts val="1200"/>
              </a:spcBef>
              <a:spcAft>
                <a:spcPts val="0"/>
              </a:spcAft>
              <a:buFont typeface="Wingdings" pitchFamily="2" charset="2"/>
              <a:buNone/>
              <a:defRPr/>
            </a:pPr>
            <a:endParaRPr lang="en-US" altLang="zh-TW" sz="1800" dirty="0">
              <a:latin typeface="標楷體"/>
              <a:ea typeface="標楷體"/>
            </a:endParaRPr>
          </a:p>
          <a:p>
            <a:pPr marL="0" indent="0" defTabSz="743133" eaLnBrk="1" fontAlgn="auto" hangingPunct="1">
              <a:lnSpc>
                <a:spcPct val="100000"/>
              </a:lnSpc>
              <a:spcAft>
                <a:spcPts val="0"/>
              </a:spcAft>
              <a:buFont typeface="Wingdings" pitchFamily="2" charset="2"/>
              <a:buNone/>
              <a:defRPr/>
            </a:pPr>
            <a:endParaRPr lang="en-US" altLang="zh-TW" sz="2276" dirty="0">
              <a:latin typeface="標楷體"/>
              <a:ea typeface="標楷體"/>
            </a:endParaRPr>
          </a:p>
          <a:p>
            <a:pPr marL="0" indent="-222940" defTabSz="743133" eaLnBrk="1" fontAlgn="auto" hangingPunct="1">
              <a:lnSpc>
                <a:spcPct val="110000"/>
              </a:lnSpc>
              <a:spcBef>
                <a:spcPts val="0"/>
              </a:spcBef>
              <a:spcAft>
                <a:spcPts val="0"/>
              </a:spcAft>
              <a:defRPr/>
            </a:pPr>
            <a:endParaRPr lang="zh-TW" altLang="en-US" sz="1950" dirty="0"/>
          </a:p>
        </p:txBody>
      </p:sp>
      <p:sp>
        <p:nvSpPr>
          <p:cNvPr id="24580" name="投影片編號版面配置區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4A37B0EC-28F2-486E-BC5F-221D3D6F6448}" type="slidenum">
              <a:rPr lang="en-US" altLang="zh-TW" smtClean="0"/>
              <a:pPr fontAlgn="base">
                <a:spcBef>
                  <a:spcPct val="0"/>
                </a:spcBef>
                <a:spcAft>
                  <a:spcPct val="0"/>
                </a:spcAft>
              </a:pPr>
              <a:t>4</a:t>
            </a:fld>
            <a:endParaRPr lang="zh-TW" altLang="en-US"/>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F0EB900-6700-4D34-9928-CBB466476039}"/>
              </a:ext>
            </a:extLst>
          </p:cNvPr>
          <p:cNvSpPr>
            <a:spLocks noGrp="1"/>
          </p:cNvSpPr>
          <p:nvPr>
            <p:ph type="sldNum" sz="quarter" idx="12"/>
          </p:nvPr>
        </p:nvSpPr>
        <p:spPr/>
        <p:txBody>
          <a:bodyPr/>
          <a:lstStyle/>
          <a:p>
            <a:pPr>
              <a:defRPr/>
            </a:pPr>
            <a:fld id="{8BE77C0F-0211-469B-B3AA-EF1ED96CE9FA}" type="slidenum">
              <a:rPr lang="en-US" altLang="zh-TW" smtClean="0"/>
              <a:pPr>
                <a:defRPr/>
              </a:pPr>
              <a:t>5</a:t>
            </a:fld>
            <a:endParaRPr lang="zh-TW" altLang="en-US" dirty="0"/>
          </a:p>
        </p:txBody>
      </p:sp>
      <p:sp>
        <p:nvSpPr>
          <p:cNvPr id="7" name="標題 6">
            <a:extLst>
              <a:ext uri="{FF2B5EF4-FFF2-40B4-BE49-F238E27FC236}">
                <a16:creationId xmlns:a16="http://schemas.microsoft.com/office/drawing/2014/main" id="{9ED6161D-BDAF-46B8-9B4B-7C82EFE8AB79}"/>
              </a:ext>
            </a:extLst>
          </p:cNvPr>
          <p:cNvSpPr>
            <a:spLocks noGrp="1"/>
          </p:cNvSpPr>
          <p:nvPr>
            <p:ph type="title"/>
          </p:nvPr>
        </p:nvSpPr>
        <p:spPr>
          <a:xfrm>
            <a:off x="848544" y="559738"/>
            <a:ext cx="3762568" cy="341632"/>
          </a:xfrm>
          <a:prstGeom prst="rect">
            <a:avLst/>
          </a:prstGeom>
        </p:spPr>
        <p:txBody>
          <a:bodyPr wrap="none">
            <a:spAutoFit/>
          </a:bodyPr>
          <a:lstStyle/>
          <a:p>
            <a:r>
              <a:rPr lang="en-US" altLang="zh-TW" sz="1800" b="1" dirty="0">
                <a:solidFill>
                  <a:schemeClr val="tx1"/>
                </a:solidFill>
                <a:latin typeface="標楷體" pitchFamily="65" charset="-120"/>
                <a:ea typeface="標楷體" pitchFamily="65" charset="-120"/>
              </a:rPr>
              <a:t>(</a:t>
            </a:r>
            <a:r>
              <a:rPr lang="zh-TW" altLang="en-US" sz="1800" b="1" dirty="0">
                <a:solidFill>
                  <a:schemeClr val="tx1"/>
                </a:solidFill>
                <a:latin typeface="標楷體" pitchFamily="65" charset="-120"/>
                <a:ea typeface="標楷體" pitchFamily="65" charset="-120"/>
              </a:rPr>
              <a:t>二</a:t>
            </a:r>
            <a:r>
              <a:rPr lang="en-US" altLang="zh-TW" sz="1800" b="1" dirty="0">
                <a:solidFill>
                  <a:schemeClr val="tx1"/>
                </a:solidFill>
                <a:latin typeface="標楷體" pitchFamily="65" charset="-120"/>
                <a:ea typeface="標楷體" pitchFamily="65" charset="-120"/>
              </a:rPr>
              <a:t>)</a:t>
            </a:r>
            <a:r>
              <a:rPr lang="zh-TW" altLang="en-US" sz="1800" b="1" dirty="0">
                <a:solidFill>
                  <a:schemeClr val="tx1"/>
                </a:solidFill>
                <a:latin typeface="標楷體" pitchFamily="65" charset="-120"/>
                <a:ea typeface="標楷體" pitchFamily="65" charset="-120"/>
              </a:rPr>
              <a:t>連江縣政府 施工勘驗標準流程</a:t>
            </a:r>
          </a:p>
        </p:txBody>
      </p:sp>
      <p:graphicFrame>
        <p:nvGraphicFramePr>
          <p:cNvPr id="12" name="表格 11">
            <a:extLst>
              <a:ext uri="{FF2B5EF4-FFF2-40B4-BE49-F238E27FC236}">
                <a16:creationId xmlns:a16="http://schemas.microsoft.com/office/drawing/2014/main" id="{20BE0213-846E-4C6E-94C8-D14E4F699B7F}"/>
              </a:ext>
            </a:extLst>
          </p:cNvPr>
          <p:cNvGraphicFramePr>
            <a:graphicFrameLocks noGrp="1"/>
          </p:cNvGraphicFramePr>
          <p:nvPr>
            <p:extLst>
              <p:ext uri="{D42A27DB-BD31-4B8C-83A1-F6EECF244321}">
                <p14:modId xmlns:p14="http://schemas.microsoft.com/office/powerpoint/2010/main" val="4242396651"/>
              </p:ext>
            </p:extLst>
          </p:nvPr>
        </p:nvGraphicFramePr>
        <p:xfrm>
          <a:off x="6189522" y="938523"/>
          <a:ext cx="3312368" cy="4992830"/>
        </p:xfrm>
        <a:graphic>
          <a:graphicData uri="http://schemas.openxmlformats.org/drawingml/2006/table">
            <a:tbl>
              <a:tblPr/>
              <a:tblGrid>
                <a:gridCol w="292546">
                  <a:extLst>
                    <a:ext uri="{9D8B030D-6E8A-4147-A177-3AD203B41FA5}">
                      <a16:colId xmlns:a16="http://schemas.microsoft.com/office/drawing/2014/main" val="1158430812"/>
                    </a:ext>
                  </a:extLst>
                </a:gridCol>
                <a:gridCol w="1107033">
                  <a:extLst>
                    <a:ext uri="{9D8B030D-6E8A-4147-A177-3AD203B41FA5}">
                      <a16:colId xmlns:a16="http://schemas.microsoft.com/office/drawing/2014/main" val="4086566728"/>
                    </a:ext>
                  </a:extLst>
                </a:gridCol>
                <a:gridCol w="25400">
                  <a:extLst>
                    <a:ext uri="{9D8B030D-6E8A-4147-A177-3AD203B41FA5}">
                      <a16:colId xmlns:a16="http://schemas.microsoft.com/office/drawing/2014/main" val="2993435974"/>
                    </a:ext>
                  </a:extLst>
                </a:gridCol>
                <a:gridCol w="290827">
                  <a:extLst>
                    <a:ext uri="{9D8B030D-6E8A-4147-A177-3AD203B41FA5}">
                      <a16:colId xmlns:a16="http://schemas.microsoft.com/office/drawing/2014/main" val="2748148297"/>
                    </a:ext>
                  </a:extLst>
                </a:gridCol>
                <a:gridCol w="1596562">
                  <a:extLst>
                    <a:ext uri="{9D8B030D-6E8A-4147-A177-3AD203B41FA5}">
                      <a16:colId xmlns:a16="http://schemas.microsoft.com/office/drawing/2014/main" val="2461418072"/>
                    </a:ext>
                  </a:extLst>
                </a:gridCol>
              </a:tblGrid>
              <a:tr h="87274">
                <a:tc gridSpan="5">
                  <a:txBody>
                    <a:bodyPr/>
                    <a:lstStyle/>
                    <a:p>
                      <a:pPr algn="ctr" fontAlgn="ctr"/>
                      <a:r>
                        <a:rPr lang="zh-TW" altLang="en-US" sz="1400" b="0" i="0" u="sng" strike="noStrike" dirty="0">
                          <a:solidFill>
                            <a:srgbClr val="FF0000"/>
                          </a:solidFill>
                          <a:effectLst/>
                          <a:latin typeface="微軟正黑體" panose="020B0604030504040204" pitchFamily="34" charset="-120"/>
                          <a:ea typeface="微軟正黑體" panose="020B0604030504040204" pitchFamily="34" charset="-120"/>
                        </a:rPr>
                        <a:t>應備資料</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zh-TW" altLang="en-US" sz="1400" b="0" i="0" u="sng" strike="noStrike" dirty="0">
                        <a:solidFill>
                          <a:srgbClr val="FF0000"/>
                        </a:solidFill>
                        <a:effectLst/>
                        <a:latin typeface="華康儷中宋"/>
                        <a:ea typeface="新細明體" panose="02020500000000000000" pitchFamily="18" charset="-120"/>
                      </a:endParaRPr>
                    </a:p>
                  </a:txBody>
                  <a:tcPr marL="0" marR="0" marT="0" marB="0" anchor="ctr">
                    <a:lnL>
                      <a:noFill/>
                    </a:lnL>
                    <a:lnR>
                      <a:noFill/>
                    </a:lnR>
                    <a:lnT>
                      <a:noFill/>
                    </a:lnT>
                    <a:lnB>
                      <a:noFill/>
                    </a:lnB>
                  </a:tcPr>
                </a:tc>
                <a:extLst>
                  <a:ext uri="{0D108BD9-81ED-4DB2-BD59-A6C34878D82A}">
                    <a16:rowId xmlns:a16="http://schemas.microsoft.com/office/drawing/2014/main" val="1925533771"/>
                  </a:ext>
                </a:extLst>
              </a:tr>
              <a:tr h="180471">
                <a:tc gridSpan="2">
                  <a:txBody>
                    <a:bodyPr/>
                    <a:lstStyle/>
                    <a:p>
                      <a:pPr algn="l" fontAlgn="b"/>
                      <a:endParaRPr lang="zh-TW" altLang="en-US" sz="9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tc hMerge="1">
                  <a:txBody>
                    <a:bodyPr/>
                    <a:lstStyle/>
                    <a:p>
                      <a:pPr algn="l" fontAlgn="b"/>
                      <a:endParaRPr lang="zh-TW" altLang="en-US" sz="1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tcPr>
                </a:tc>
                <a:tc>
                  <a:txBody>
                    <a:bodyPr/>
                    <a:lstStyle/>
                    <a:p>
                      <a:pPr algn="l" fontAlgn="b"/>
                      <a:endPar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tcPr>
                </a:tc>
                <a:tc gridSpan="2">
                  <a:txBody>
                    <a:bodyPr/>
                    <a:lstStyle/>
                    <a:p>
                      <a:pPr algn="l" fontAlgn="b"/>
                      <a:endPar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a:noFill/>
                    </a:lnT>
                    <a:lnB>
                      <a:noFill/>
                    </a:lnB>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a:noFill/>
                    </a:lnT>
                    <a:lnB>
                      <a:noFill/>
                    </a:lnB>
                  </a:tcPr>
                </a:tc>
                <a:extLst>
                  <a:ext uri="{0D108BD9-81ED-4DB2-BD59-A6C34878D82A}">
                    <a16:rowId xmlns:a16="http://schemas.microsoft.com/office/drawing/2014/main" val="3714157237"/>
                  </a:ext>
                </a:extLst>
              </a:tr>
              <a:tr h="80422">
                <a:tc gridSpan="5">
                  <a:txBody>
                    <a:bodyPr/>
                    <a:lstStyle/>
                    <a:p>
                      <a:pPr algn="l" fontAlgn="ctr"/>
                      <a:r>
                        <a:rPr lang="zh-TW" altLang="en-US" sz="1000" b="0" i="0" u="none" strike="noStrike" dirty="0">
                          <a:solidFill>
                            <a:srgbClr val="FF0000"/>
                          </a:solidFill>
                          <a:effectLst/>
                          <a:latin typeface="微軟正黑體" panose="020B0604030504040204" pitchFamily="34" charset="-120"/>
                          <a:ea typeface="微軟正黑體" panose="020B0604030504040204" pitchFamily="34" charset="-120"/>
                        </a:rPr>
                        <a:t>建築執照</a:t>
                      </a: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1000" b="0" i="0" u="none" strike="noStrike" dirty="0">
                          <a:solidFill>
                            <a:srgbClr val="FF0000"/>
                          </a:solidFill>
                          <a:effectLst/>
                          <a:latin typeface="微軟正黑體" panose="020B0604030504040204" pitchFamily="34" charset="-120"/>
                          <a:ea typeface="微軟正黑體" panose="020B0604030504040204" pitchFamily="34" charset="-120"/>
                        </a:rPr>
                        <a:t>各階段</a:t>
                      </a:r>
                      <a:r>
                        <a:rPr lang="en-US" altLang="zh-TW" sz="10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1000" b="0" i="0" u="none" strike="noStrike" dirty="0">
                          <a:solidFill>
                            <a:srgbClr val="FF0000"/>
                          </a:solidFill>
                          <a:effectLst/>
                          <a:latin typeface="微軟正黑體" panose="020B0604030504040204" pitchFamily="34" charset="-120"/>
                          <a:ea typeface="微軟正黑體" panose="020B0604030504040204" pitchFamily="34" charset="-120"/>
                        </a:rPr>
                        <a:t>勘驗審查項目表</a:t>
                      </a: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1000" b="0" i="0" u="none" strike="noStrike" dirty="0">
                        <a:solidFill>
                          <a:srgbClr val="FF0000"/>
                        </a:solidFill>
                        <a:effectLst/>
                        <a:latin typeface="細明體" panose="02020509000000000000" pitchFamily="49" charset="-120"/>
                        <a:ea typeface="細明體" panose="02020509000000000000" pitchFamily="49" charset="-120"/>
                      </a:endParaRPr>
                    </a:p>
                  </a:txBody>
                  <a:tcPr marL="0" marR="0" marT="0" marB="0" anchor="ctr">
                    <a:lnL>
                      <a:noFill/>
                    </a:lnL>
                    <a:lnR>
                      <a:noFill/>
                    </a:lnR>
                    <a:lnT>
                      <a:noFill/>
                    </a:lnT>
                    <a:lnB>
                      <a:noFill/>
                    </a:lnB>
                  </a:tcPr>
                </a:tc>
                <a:extLst>
                  <a:ext uri="{0D108BD9-81ED-4DB2-BD59-A6C34878D82A}">
                    <a16:rowId xmlns:a16="http://schemas.microsoft.com/office/drawing/2014/main" val="2717923258"/>
                  </a:ext>
                </a:extLst>
              </a:tr>
              <a:tr h="518855">
                <a:tc gridSpan="5">
                  <a:txBody>
                    <a:bodyPr/>
                    <a:lstStyle/>
                    <a:p>
                      <a:pPr algn="l" fontAlgn="b"/>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應備資料</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連江縣建築管理自治條例第</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23</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條</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b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b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第一項勘驗前應由承造人及其專任工程人員先行查驗，所申報文件並經監造人查核簽章，並作成勘驗合格證明紀錄後，方得繼續施工。</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b"/>
                      <a:endParaRPr lang="zh-TW" altLang="en-US" sz="800" b="0" i="0" u="none" strike="noStrike" dirty="0">
                        <a:solidFill>
                          <a:srgbClr val="0000FF"/>
                        </a:solidFill>
                        <a:effectLst/>
                        <a:latin typeface="細明體" panose="02020509000000000000" pitchFamily="49" charset="-120"/>
                        <a:ea typeface="細明體" panose="02020509000000000000" pitchFamily="49" charset="-12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5804436"/>
                  </a:ext>
                </a:extLst>
              </a:tr>
              <a:tr h="195510">
                <a:tc gridSpan="5">
                  <a:txBody>
                    <a:bodyPr/>
                    <a:lstStyle/>
                    <a:p>
                      <a:pPr algn="l" fontAlgn="ct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承造人及其專任工程人員查驗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zh-TW" altLang="en-US" sz="800" b="0" i="0" u="none" strike="noStrike" dirty="0">
                        <a:solidFill>
                          <a:srgbClr val="FF0000"/>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24072557"/>
                  </a:ext>
                </a:extLst>
              </a:tr>
              <a:tr h="195510">
                <a:tc gridSpan="5">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1.B14-1</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建築工程勘驗申報書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46364751"/>
                  </a:ext>
                </a:extLst>
              </a:tr>
              <a:tr h="165432">
                <a:tc gridSpan="5">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2.B14-5</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施工中營造業專任工程人員督察紀錄表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dirty="0">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1840907"/>
                  </a:ext>
                </a:extLst>
              </a:tr>
              <a:tr h="165432">
                <a:tc gridSpan="5">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3.</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施工查驗紀錄表</a:t>
                      </a: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(RC</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構</a:t>
                      </a: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,SC</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構</a:t>
                      </a: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en-US" altLang="zh-TW" sz="800" b="0" i="0" u="none" strike="noStrike">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52901447"/>
                  </a:ext>
                </a:extLst>
              </a:tr>
              <a:tr h="195510">
                <a:tc gridSpan="5">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4.</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必須勘驗現場相片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dirty="0">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4200256"/>
                  </a:ext>
                </a:extLst>
              </a:tr>
              <a:tr h="195510">
                <a:tc gridSpan="5">
                  <a:txBody>
                    <a:bodyPr/>
                    <a:lstStyle/>
                    <a:p>
                      <a:pPr algn="l" fontAlgn="ct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監造人查核簽章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zh-TW" altLang="en-US" sz="800" b="0" i="0" u="none" strike="noStrike" dirty="0">
                        <a:solidFill>
                          <a:srgbClr val="FF0000"/>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43216473"/>
                  </a:ext>
                </a:extLst>
              </a:tr>
              <a:tr h="165432">
                <a:tc gridSpan="5">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5.B14-2</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建築工程必須勘驗部分申報書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75931387"/>
                  </a:ext>
                </a:extLst>
              </a:tr>
              <a:tr h="195510">
                <a:tc gridSpan="5">
                  <a:txBody>
                    <a:bodyPr/>
                    <a:lstStyle/>
                    <a:p>
                      <a:pPr algn="l" fontAlgn="ctr"/>
                      <a:endPar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dirty="0">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571506"/>
                  </a:ext>
                </a:extLst>
              </a:tr>
              <a:tr h="165432">
                <a:tc gridSpan="5">
                  <a:txBody>
                    <a:bodyPr/>
                    <a:lstStyle/>
                    <a:p>
                      <a:pPr algn="l" fontAlgn="ct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承造人</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專任工程人員</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監造人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zh-TW" altLang="en-US" sz="800" b="0" i="0" u="none" strike="noStrike" dirty="0">
                        <a:solidFill>
                          <a:srgbClr val="FF0000"/>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48131428"/>
                  </a:ext>
                </a:extLst>
              </a:tr>
              <a:tr h="195510">
                <a:tc gridSpan="5">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6.</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施工勘驗紀錄表</a:t>
                      </a: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(RC</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構</a:t>
                      </a: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,SC</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構</a:t>
                      </a: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勘驗合格證明</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a:solidFill>
                          <a:srgbClr val="0000FF"/>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919558"/>
                  </a:ext>
                </a:extLst>
              </a:tr>
              <a:tr h="195510">
                <a:tc>
                  <a:txBody>
                    <a:bodyPr/>
                    <a:lstStyle/>
                    <a:p>
                      <a:pPr algn="l" fontAlgn="b"/>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zh-TW" altLang="en-US" sz="1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zh-TW" altLang="en-US" sz="1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endPar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24646"/>
                  </a:ext>
                </a:extLst>
              </a:tr>
              <a:tr h="216566">
                <a:tc gridSpan="5">
                  <a:txBody>
                    <a:bodyPr/>
                    <a:lstStyle/>
                    <a:p>
                      <a:pPr algn="l" fontAlgn="ct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建築法</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87</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條</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有下列情形之一者，處九千元以下罰鍰，勒令補辦；並得勒令停工。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l" fontAlgn="ctr"/>
                      <a:endParaRPr lang="zh-TW" altLang="en-US" sz="800" b="0" i="0" u="none" strike="noStrike" dirty="0">
                        <a:solidFill>
                          <a:srgbClr val="FF0000"/>
                        </a:solidFill>
                        <a:effectLst/>
                        <a:latin typeface="細明體" panose="02020509000000000000" pitchFamily="49" charset="-120"/>
                        <a:ea typeface="細明體" panose="02020509000000000000" pitchFamily="49"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4214397"/>
                  </a:ext>
                </a:extLst>
              </a:tr>
              <a:tr h="215153">
                <a:tc gridSpan="5">
                  <a:txBody>
                    <a:bodyPr/>
                    <a:lstStyle/>
                    <a:p>
                      <a:pPr algn="l" fontAlgn="ctr"/>
                      <a:r>
                        <a:rPr lang="en-US" altLang="zh-TW" sz="900" b="0"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900" b="0" i="0" u="none" strike="noStrike" dirty="0">
                          <a:solidFill>
                            <a:srgbClr val="0000FF"/>
                          </a:solidFill>
                          <a:effectLst/>
                          <a:latin typeface="微軟正黑體" panose="020B0604030504040204" pitchFamily="34" charset="-120"/>
                          <a:ea typeface="微軟正黑體" panose="020B0604030504040204" pitchFamily="34" charset="-120"/>
                        </a:rPr>
                        <a:t>違反第</a:t>
                      </a:r>
                      <a:r>
                        <a:rPr lang="en-US" altLang="zh-TW" sz="900" b="0" i="0" u="none" strike="noStrike" dirty="0">
                          <a:solidFill>
                            <a:srgbClr val="0000FF"/>
                          </a:solidFill>
                          <a:effectLst/>
                          <a:latin typeface="微軟正黑體" panose="020B0604030504040204" pitchFamily="34" charset="-120"/>
                          <a:ea typeface="微軟正黑體" panose="020B0604030504040204" pitchFamily="34" charset="-120"/>
                        </a:rPr>
                        <a:t>39</a:t>
                      </a:r>
                      <a:r>
                        <a:rPr lang="zh-TW" altLang="en-US" sz="900" b="0" i="0" u="none" strike="noStrike" dirty="0">
                          <a:solidFill>
                            <a:srgbClr val="0000FF"/>
                          </a:solidFill>
                          <a:effectLst/>
                          <a:latin typeface="微軟正黑體" panose="020B0604030504040204" pitchFamily="34" charset="-120"/>
                          <a:ea typeface="微軟正黑體" panose="020B0604030504040204" pitchFamily="34" charset="-120"/>
                        </a:rPr>
                        <a:t>條，未照圖樣施工者。</a:t>
                      </a:r>
                      <a:endPar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8526011"/>
                  </a:ext>
                </a:extLst>
              </a:tr>
              <a:tr h="216024">
                <a:tc gridSpan="5">
                  <a:txBody>
                    <a:bodyPr/>
                    <a:lstStyle/>
                    <a:p>
                      <a:pPr algn="l" fontAlgn="ctr"/>
                      <a:r>
                        <a:rPr lang="en-US" altLang="zh-TW" sz="900" b="0" i="0" u="none" strike="noStrike" dirty="0">
                          <a:solidFill>
                            <a:srgbClr val="0000FF"/>
                          </a:solidFill>
                          <a:effectLst/>
                          <a:latin typeface="微軟正黑體" panose="020B0604030504040204" pitchFamily="34" charset="-120"/>
                          <a:ea typeface="微軟正黑體" panose="020B0604030504040204" pitchFamily="34" charset="-120"/>
                        </a:rPr>
                        <a:t>2.</a:t>
                      </a:r>
                      <a:r>
                        <a:rPr lang="zh-TW" altLang="en-US" sz="900" b="0" i="0" u="none" strike="noStrike" dirty="0">
                          <a:solidFill>
                            <a:srgbClr val="0000FF"/>
                          </a:solidFill>
                          <a:effectLst/>
                          <a:latin typeface="微軟正黑體" panose="020B0604030504040204" pitchFamily="34" charset="-120"/>
                          <a:ea typeface="微軟正黑體" panose="020B0604030504040204" pitchFamily="34" charset="-120"/>
                        </a:rPr>
                        <a:t>未依第</a:t>
                      </a:r>
                      <a:r>
                        <a:rPr lang="en-US" altLang="zh-TW" sz="900" b="0" i="0" u="none" strike="noStrike" dirty="0">
                          <a:solidFill>
                            <a:srgbClr val="0000FF"/>
                          </a:solidFill>
                          <a:effectLst/>
                          <a:latin typeface="微軟正黑體" panose="020B0604030504040204" pitchFamily="34" charset="-120"/>
                          <a:ea typeface="微軟正黑體" panose="020B0604030504040204" pitchFamily="34" charset="-120"/>
                        </a:rPr>
                        <a:t>56</a:t>
                      </a:r>
                      <a:r>
                        <a:rPr lang="zh-TW" altLang="en-US" sz="900" b="0" i="0" u="none" strike="noStrike" dirty="0">
                          <a:solidFill>
                            <a:srgbClr val="0000FF"/>
                          </a:solidFill>
                          <a:effectLst/>
                          <a:latin typeface="微軟正黑體" panose="020B0604030504040204" pitchFamily="34" charset="-120"/>
                          <a:ea typeface="微軟正黑體" panose="020B0604030504040204" pitchFamily="34" charset="-120"/>
                        </a:rPr>
                        <a:t>條規定，按時申報勘驗者。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161198"/>
                  </a:ext>
                </a:extLst>
              </a:tr>
              <a:tr h="160236">
                <a:tc>
                  <a:txBody>
                    <a:bodyPr/>
                    <a:lstStyle/>
                    <a:p>
                      <a:pPr algn="l" fontAlgn="b"/>
                      <a:endParaRPr lang="zh-TW" altLang="en-US" sz="900" b="0" i="0" u="none" strike="noStrike">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endParaRPr lang="zh-TW" altLang="en-US" sz="1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pPr algn="l" fontAlgn="b"/>
                      <a:endParaRPr lang="zh-TW" altLang="en-US" sz="1000" b="0" i="0" u="none" strike="noStrike" dirty="0">
                        <a:solidFill>
                          <a:srgbClr val="000000"/>
                        </a:solidFill>
                        <a:effectLst/>
                        <a:latin typeface="新細明體" panose="02020500000000000000" pitchFamily="18" charset="-120"/>
                        <a:ea typeface="新細明體" panose="02020500000000000000" pitchFamily="18"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TW" altLang="en-US" sz="1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348297"/>
                  </a:ext>
                </a:extLst>
              </a:tr>
              <a:tr h="236538">
                <a:tc gridSpan="5">
                  <a:txBody>
                    <a:bodyPr/>
                    <a:lstStyle/>
                    <a:p>
                      <a:pPr algn="l" fontAlgn="b"/>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8.</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檢驗報告</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r>
                        <a:rPr lang="zh-TW" altLang="en-US" sz="800" b="0" i="0" u="none" strike="noStrike" dirty="0">
                          <a:solidFill>
                            <a:srgbClr val="FF0000"/>
                          </a:solidFill>
                          <a:effectLst/>
                          <a:latin typeface="微軟正黑體" panose="020B0604030504040204" pitchFamily="34" charset="-120"/>
                          <a:ea typeface="微軟正黑體" panose="020B0604030504040204" pitchFamily="34" charset="-120"/>
                        </a:rPr>
                        <a:t>承造人</a:t>
                      </a:r>
                      <a:r>
                        <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rPr>
                        <a:t>)</a:t>
                      </a:r>
                    </a:p>
                  </a:txBody>
                  <a:tcPr marL="0" marR="0" marT="0"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pPr algn="l" fontAlgn="b"/>
                      <a:endParaRPr lang="en-US" altLang="zh-TW" sz="800" b="0"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0" marR="0" marT="0" marB="0" anchor="b">
                    <a:lnL>
                      <a:noFill/>
                    </a:lnL>
                    <a:lnR w="25400" cap="flat" cmpd="dbl"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pPr algn="l" fontAlgn="b"/>
                      <a:endParaRPr lang="en-US" altLang="zh-TW" sz="800" b="0" i="0" u="none" strike="noStrike" dirty="0">
                        <a:solidFill>
                          <a:srgbClr val="FF0000"/>
                        </a:solidFill>
                        <a:effectLst/>
                        <a:latin typeface="細明體" panose="02020509000000000000" pitchFamily="49" charset="-120"/>
                        <a:ea typeface="細明體" panose="02020509000000000000" pitchFamily="49" charset="-120"/>
                      </a:endParaRP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33123"/>
                  </a:ext>
                </a:extLst>
              </a:tr>
              <a:tr h="203030">
                <a:tc gridSpan="4">
                  <a:txBody>
                    <a:bodyPr/>
                    <a:lstStyle/>
                    <a:p>
                      <a:pPr algn="ctr" fontAlgn="ctr"/>
                      <a:r>
                        <a:rPr lang="zh-TW" altLang="en-US" sz="800" b="1" i="0" u="sng" strike="noStrike">
                          <a:solidFill>
                            <a:srgbClr val="0000FF"/>
                          </a:solidFill>
                          <a:effectLst/>
                          <a:latin typeface="微軟正黑體" panose="020B0604030504040204" pitchFamily="34" charset="-120"/>
                          <a:ea typeface="微軟正黑體" panose="020B0604030504040204" pitchFamily="34" charset="-120"/>
                        </a:rPr>
                        <a:t>混凝土</a:t>
                      </a:r>
                      <a:r>
                        <a:rPr lang="en-US" altLang="zh-TW" sz="800" b="1" i="0" u="sng" strike="noStrike">
                          <a:solidFill>
                            <a:srgbClr val="0000FF"/>
                          </a:solidFill>
                          <a:effectLst/>
                          <a:latin typeface="微軟正黑體" panose="020B0604030504040204" pitchFamily="34" charset="-120"/>
                          <a:ea typeface="微軟正黑體" panose="020B0604030504040204" pitchFamily="34" charset="-120"/>
                        </a:rPr>
                        <a:t>(</a:t>
                      </a:r>
                      <a:r>
                        <a:rPr lang="zh-TW" altLang="en-US" sz="800" b="1" i="0" u="sng" strike="noStrike">
                          <a:solidFill>
                            <a:srgbClr val="0000FF"/>
                          </a:solidFill>
                          <a:effectLst/>
                          <a:latin typeface="微軟正黑體" panose="020B0604030504040204" pitchFamily="34" charset="-120"/>
                          <a:ea typeface="微軟正黑體" panose="020B0604030504040204" pitchFamily="34" charset="-120"/>
                        </a:rPr>
                        <a:t>上一樓版</a:t>
                      </a:r>
                      <a:r>
                        <a:rPr lang="en-US" altLang="zh-TW" sz="800" b="1" i="0" u="sng" strike="noStrike">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pPr algn="l" fontAlgn="ctr"/>
                      <a:r>
                        <a:rPr lang="zh-TW" altLang="en-US" sz="800" b="1" i="0" u="sng" strike="noStrike" dirty="0">
                          <a:solidFill>
                            <a:srgbClr val="0000FF"/>
                          </a:solidFill>
                          <a:effectLst/>
                          <a:latin typeface="細明體" panose="02020509000000000000" pitchFamily="49" charset="-120"/>
                          <a:ea typeface="細明體" panose="02020509000000000000" pitchFamily="49" charset="-120"/>
                        </a:rPr>
                        <a:t>鋼筋</a:t>
                      </a:r>
                      <a:r>
                        <a:rPr lang="en-US" altLang="zh-TW" sz="800" b="1" i="0" u="sng" strike="noStrike" dirty="0">
                          <a:solidFill>
                            <a:srgbClr val="0000FF"/>
                          </a:solidFill>
                          <a:effectLst/>
                          <a:latin typeface="細明體" panose="02020509000000000000" pitchFamily="49" charset="-120"/>
                          <a:ea typeface="細明體" panose="02020509000000000000" pitchFamily="49" charset="-120"/>
                        </a:rPr>
                        <a:t>(</a:t>
                      </a:r>
                      <a:r>
                        <a:rPr lang="zh-TW" altLang="en-US" sz="800" b="1" i="0" u="sng" strike="noStrike" dirty="0">
                          <a:solidFill>
                            <a:srgbClr val="0000FF"/>
                          </a:solidFill>
                          <a:effectLst/>
                          <a:latin typeface="細明體" panose="02020509000000000000" pitchFamily="49" charset="-120"/>
                          <a:ea typeface="細明體" panose="02020509000000000000" pitchFamily="49" charset="-120"/>
                        </a:rPr>
                        <a:t>當層</a:t>
                      </a:r>
                      <a:r>
                        <a:rPr lang="en-US" altLang="zh-TW" sz="800" b="1" i="0" u="sng" strike="noStrike" dirty="0">
                          <a:solidFill>
                            <a:srgbClr val="0000FF"/>
                          </a:solidFill>
                          <a:effectLst/>
                          <a:latin typeface="細明體" panose="02020509000000000000" pitchFamily="49" charset="-120"/>
                          <a:ea typeface="細明體" panose="02020509000000000000" pitchFamily="49" charset="-12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zh-TW" altLang="en-US" sz="800" b="1" i="0" u="sng" strike="noStrike" dirty="0">
                          <a:solidFill>
                            <a:srgbClr val="0000FF"/>
                          </a:solidFill>
                          <a:effectLst/>
                          <a:latin typeface="微軟正黑體" panose="020B0604030504040204" pitchFamily="34" charset="-120"/>
                          <a:ea typeface="微軟正黑體" panose="020B0604030504040204" pitchFamily="34" charset="-120"/>
                        </a:rPr>
                        <a:t>鋼筋</a:t>
                      </a:r>
                      <a:r>
                        <a:rPr lang="en-US" altLang="zh-TW" sz="800" b="1" i="0" u="sng"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800" b="1" i="0" u="sng" strike="noStrike" dirty="0">
                          <a:solidFill>
                            <a:srgbClr val="0000FF"/>
                          </a:solidFill>
                          <a:effectLst/>
                          <a:latin typeface="微軟正黑體" panose="020B0604030504040204" pitchFamily="34" charset="-120"/>
                          <a:ea typeface="微軟正黑體" panose="020B0604030504040204" pitchFamily="34" charset="-120"/>
                        </a:rPr>
                        <a:t>當層</a:t>
                      </a:r>
                      <a:r>
                        <a:rPr lang="en-US" altLang="zh-TW" sz="800" b="1" i="0" u="sng" strike="no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65409861"/>
                  </a:ext>
                </a:extLst>
              </a:tr>
              <a:tr h="195510">
                <a:tc gridSpan="4">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1.</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預拌混凝土品質保證書。</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pPr algn="l" fontAlgn="t"/>
                      <a:r>
                        <a:rPr lang="zh-TW" altLang="en-US" sz="800" b="0" i="0" u="none" strike="noStrike" dirty="0">
                          <a:solidFill>
                            <a:srgbClr val="0000FF"/>
                          </a:solidFill>
                          <a:effectLst/>
                          <a:latin typeface="細明體" panose="02020509000000000000" pitchFamily="49" charset="-120"/>
                          <a:ea typeface="細明體" panose="02020509000000000000" pitchFamily="49" charset="-120"/>
                        </a:rPr>
                        <a:t>無輻射鋼筋（構）污染證明書及保證書。</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rowSpan="3">
                  <a:txBody>
                    <a:bodyPr/>
                    <a:lstStyle/>
                    <a:p>
                      <a:pPr algn="l" fontAlgn="t"/>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無輻射鋼筋（構）污染證明書及保證書。</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3243593"/>
                  </a:ext>
                </a:extLst>
              </a:tr>
              <a:tr h="216566">
                <a:tc gridSpan="4">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2.</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預拌混凝土氯離子含量檢測報告書</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820608939"/>
                  </a:ext>
                </a:extLst>
              </a:tr>
              <a:tr h="210549">
                <a:tc gridSpan="4">
                  <a:txBody>
                    <a:bodyPr/>
                    <a:lstStyle/>
                    <a:p>
                      <a:pPr algn="l" fontAlgn="ctr"/>
                      <a:r>
                        <a:rPr lang="en-US" altLang="zh-TW" sz="800" b="0" i="0" u="none" strike="noStrike" dirty="0">
                          <a:solidFill>
                            <a:srgbClr val="0000FF"/>
                          </a:solidFill>
                          <a:effectLst/>
                          <a:latin typeface="微軟正黑體" panose="020B0604030504040204" pitchFamily="34" charset="-120"/>
                          <a:ea typeface="微軟正黑體" panose="020B0604030504040204" pitchFamily="34" charset="-120"/>
                        </a:rPr>
                        <a:t>3.</a:t>
                      </a:r>
                      <a:r>
                        <a:rPr lang="zh-TW" altLang="en-US" sz="800" b="0" i="0" u="none" strike="noStrike" dirty="0">
                          <a:solidFill>
                            <a:srgbClr val="0000FF"/>
                          </a:solidFill>
                          <a:effectLst/>
                          <a:latin typeface="微軟正黑體" panose="020B0604030504040204" pitchFamily="34" charset="-120"/>
                          <a:ea typeface="微軟正黑體" panose="020B0604030504040204" pitchFamily="34" charset="-120"/>
                        </a:rPr>
                        <a:t>混凝土強度試驗報告書。</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319838831"/>
                  </a:ext>
                </a:extLst>
              </a:tr>
            </a:tbl>
          </a:graphicData>
        </a:graphic>
      </p:graphicFrame>
      <p:cxnSp>
        <p:nvCxnSpPr>
          <p:cNvPr id="55" name="直線單箭頭接點 54">
            <a:extLst>
              <a:ext uri="{FF2B5EF4-FFF2-40B4-BE49-F238E27FC236}">
                <a16:creationId xmlns:a16="http://schemas.microsoft.com/office/drawing/2014/main" id="{F669D282-8BE6-4F6B-AA32-9A7987917C3F}"/>
              </a:ext>
            </a:extLst>
          </p:cNvPr>
          <p:cNvCxnSpPr/>
          <p:nvPr/>
        </p:nvCxnSpPr>
        <p:spPr>
          <a:xfrm>
            <a:off x="6964363" y="5881688"/>
            <a:ext cx="442912" cy="7937"/>
          </a:xfrm>
          <a:prstGeom prst="straightConnector1">
            <a:avLst/>
          </a:prstGeom>
          <a:ln>
            <a:solidFill>
              <a:sysClr val="windowText" lastClr="000000"/>
            </a:solidFill>
            <a:tailEnd type="arrow"/>
          </a:ln>
        </p:spPr>
        <p:style>
          <a:lnRef idx="1">
            <a:schemeClr val="accent1"/>
          </a:lnRef>
          <a:fillRef idx="0">
            <a:schemeClr val="accent1"/>
          </a:fillRef>
          <a:effectRef idx="0">
            <a:schemeClr val="accent1"/>
          </a:effectRef>
          <a:fontRef idx="minor">
            <a:schemeClr val="tx1"/>
          </a:fontRef>
        </p:style>
      </p:cxnSp>
      <p:pic>
        <p:nvPicPr>
          <p:cNvPr id="75" name="圖片 74">
            <a:extLst>
              <a:ext uri="{FF2B5EF4-FFF2-40B4-BE49-F238E27FC236}">
                <a16:creationId xmlns:a16="http://schemas.microsoft.com/office/drawing/2014/main" id="{4CB40E93-86BC-4294-9205-84B3B1D1FD97}"/>
              </a:ext>
            </a:extLst>
          </p:cNvPr>
          <p:cNvPicPr>
            <a:picLocks noChangeAspect="1"/>
          </p:cNvPicPr>
          <p:nvPr/>
        </p:nvPicPr>
        <p:blipFill>
          <a:blip r:embed="rId3"/>
          <a:stretch>
            <a:fillRect/>
          </a:stretch>
        </p:blipFill>
        <p:spPr>
          <a:xfrm>
            <a:off x="753672" y="1226074"/>
            <a:ext cx="4617715" cy="4992830"/>
          </a:xfrm>
          <a:prstGeom prst="rect">
            <a:avLst/>
          </a:prstGeom>
        </p:spPr>
      </p:pic>
      <p:sp>
        <p:nvSpPr>
          <p:cNvPr id="77" name="文字方塊 76">
            <a:extLst>
              <a:ext uri="{FF2B5EF4-FFF2-40B4-BE49-F238E27FC236}">
                <a16:creationId xmlns:a16="http://schemas.microsoft.com/office/drawing/2014/main" id="{4C72AECB-DB9C-4AA7-B078-78925760E86C}"/>
              </a:ext>
            </a:extLst>
          </p:cNvPr>
          <p:cNvSpPr txBox="1"/>
          <p:nvPr/>
        </p:nvSpPr>
        <p:spPr>
          <a:xfrm>
            <a:off x="2237325" y="918297"/>
            <a:ext cx="1725008" cy="307777"/>
          </a:xfrm>
          <a:prstGeom prst="rect">
            <a:avLst/>
          </a:prstGeom>
          <a:noFill/>
          <a:ln>
            <a:solidFill>
              <a:schemeClr val="accent1">
                <a:lumMod val="20000"/>
                <a:lumOff val="80000"/>
              </a:schemeClr>
            </a:solidFill>
          </a:ln>
        </p:spPr>
        <p:txBody>
          <a:bodyPr wrap="square">
            <a:spAutoFit/>
          </a:bodyPr>
          <a:lstStyle/>
          <a:p>
            <a:r>
              <a:rPr lang="zh-TW" altLang="en-US" sz="1400" u="sng" dirty="0">
                <a:solidFill>
                  <a:srgbClr val="FF0000"/>
                </a:solidFill>
                <a:latin typeface="微軟正黑體" panose="020B0604030504040204" pitchFamily="34" charset="-120"/>
                <a:ea typeface="微軟正黑體" panose="020B0604030504040204" pitchFamily="34" charset="-120"/>
              </a:rPr>
              <a:t>工作項目流程</a:t>
            </a:r>
          </a:p>
        </p:txBody>
      </p:sp>
    </p:spTree>
    <p:extLst>
      <p:ext uri="{BB962C8B-B14F-4D97-AF65-F5344CB8AC3E}">
        <p14:creationId xmlns:p14="http://schemas.microsoft.com/office/powerpoint/2010/main" val="283047820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EC662DC-D366-4D5D-91F8-D005633408B6}"/>
              </a:ext>
            </a:extLst>
          </p:cNvPr>
          <p:cNvSpPr>
            <a:spLocks noGrp="1"/>
          </p:cNvSpPr>
          <p:nvPr>
            <p:ph type="sldNum" sz="quarter" idx="12"/>
          </p:nvPr>
        </p:nvSpPr>
        <p:spPr/>
        <p:txBody>
          <a:bodyPr/>
          <a:lstStyle/>
          <a:p>
            <a:pPr>
              <a:defRPr/>
            </a:pPr>
            <a:fld id="{8BE77C0F-0211-469B-B3AA-EF1ED96CE9FA}" type="slidenum">
              <a:rPr lang="en-US" altLang="zh-TW" smtClean="0"/>
              <a:pPr>
                <a:defRPr/>
              </a:pPr>
              <a:t>6</a:t>
            </a:fld>
            <a:endParaRPr lang="zh-TW" altLang="en-US" dirty="0"/>
          </a:p>
        </p:txBody>
      </p:sp>
      <p:sp>
        <p:nvSpPr>
          <p:cNvPr id="5" name="文字方塊 4">
            <a:extLst>
              <a:ext uri="{FF2B5EF4-FFF2-40B4-BE49-F238E27FC236}">
                <a16:creationId xmlns:a16="http://schemas.microsoft.com/office/drawing/2014/main" id="{2E1D1CEE-AC5E-425E-BE02-E6A08987C5A0}"/>
              </a:ext>
            </a:extLst>
          </p:cNvPr>
          <p:cNvSpPr txBox="1"/>
          <p:nvPr/>
        </p:nvSpPr>
        <p:spPr>
          <a:xfrm>
            <a:off x="941322" y="583322"/>
            <a:ext cx="4955176" cy="400110"/>
          </a:xfrm>
          <a:prstGeom prst="rect">
            <a:avLst/>
          </a:prstGeom>
          <a:noFill/>
          <a:ln>
            <a:solidFill>
              <a:schemeClr val="accent1">
                <a:lumMod val="20000"/>
                <a:lumOff val="80000"/>
              </a:schemeClr>
            </a:solidFill>
          </a:ln>
        </p:spPr>
        <p:txBody>
          <a:bodyPr wrap="square">
            <a:spAutoFit/>
          </a:bodyPr>
          <a:lstStyle/>
          <a:p>
            <a:r>
              <a:rPr lang="en-US" altLang="zh-TW" sz="2000" dirty="0">
                <a:latin typeface="標楷體"/>
                <a:ea typeface="標楷體"/>
              </a:rPr>
              <a:t>(</a:t>
            </a:r>
            <a:r>
              <a:rPr lang="zh-TW" altLang="en-US" sz="2000" dirty="0">
                <a:latin typeface="標楷體"/>
                <a:ea typeface="標楷體"/>
              </a:rPr>
              <a:t>二</a:t>
            </a:r>
            <a:r>
              <a:rPr lang="en-US" altLang="zh-TW" sz="2000" dirty="0">
                <a:latin typeface="標楷體"/>
                <a:ea typeface="標楷體"/>
              </a:rPr>
              <a:t>)</a:t>
            </a:r>
            <a:r>
              <a:rPr lang="zh-TW" altLang="en-US" sz="2000" dirty="0">
                <a:latin typeface="標楷體"/>
                <a:ea typeface="標楷體"/>
              </a:rPr>
              <a:t>承造人需準備相關資料</a:t>
            </a:r>
            <a:endParaRPr lang="zh-TW" altLang="en-US" sz="2000" dirty="0"/>
          </a:p>
        </p:txBody>
      </p:sp>
      <p:sp>
        <p:nvSpPr>
          <p:cNvPr id="10" name="文字方塊 9">
            <a:extLst>
              <a:ext uri="{FF2B5EF4-FFF2-40B4-BE49-F238E27FC236}">
                <a16:creationId xmlns:a16="http://schemas.microsoft.com/office/drawing/2014/main" id="{88A1885E-9235-4A8A-BE33-2EA86ADF41E8}"/>
              </a:ext>
            </a:extLst>
          </p:cNvPr>
          <p:cNvSpPr txBox="1"/>
          <p:nvPr/>
        </p:nvSpPr>
        <p:spPr>
          <a:xfrm>
            <a:off x="973520" y="1052736"/>
            <a:ext cx="8524083" cy="5221942"/>
          </a:xfrm>
          <a:prstGeom prst="rect">
            <a:avLst/>
          </a:prstGeom>
          <a:noFill/>
          <a:ln>
            <a:solidFill>
              <a:schemeClr val="accent1">
                <a:lumMod val="20000"/>
                <a:lumOff val="80000"/>
              </a:schemeClr>
            </a:solidFill>
          </a:ln>
        </p:spPr>
        <p:txBody>
          <a:bodyPr wrap="square">
            <a:spAutoFit/>
          </a:bodyPr>
          <a:lstStyle/>
          <a:p>
            <a:pPr marL="0" indent="0"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(1)</a:t>
            </a:r>
            <a:r>
              <a:rPr lang="zh-TW" altLang="en-US" sz="1600" dirty="0">
                <a:latin typeface="標楷體" panose="03000509000000000000" pitchFamily="65" charset="-120"/>
                <a:ea typeface="標楷體" panose="03000509000000000000" pitchFamily="65" charset="-120"/>
              </a:rPr>
              <a:t>建照執照正本。</a:t>
            </a:r>
            <a:endParaRPr lang="en-US" altLang="zh-TW" sz="1600" dirty="0">
              <a:latin typeface="標楷體" panose="03000509000000000000" pitchFamily="65" charset="-120"/>
              <a:ea typeface="標楷體" panose="03000509000000000000" pitchFamily="65" charset="-120"/>
            </a:endParaRPr>
          </a:p>
          <a:p>
            <a:pPr marL="0" indent="0"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(2)</a:t>
            </a:r>
            <a:r>
              <a:rPr lang="zh-TW" altLang="en-US" sz="1600" dirty="0">
                <a:latin typeface="標楷體" panose="03000509000000000000" pitchFamily="65" charset="-120"/>
                <a:ea typeface="標楷體" panose="03000509000000000000" pitchFamily="65" charset="-120"/>
              </a:rPr>
              <a:t>建築工程勘驗申報書</a:t>
            </a:r>
            <a:r>
              <a:rPr lang="en-US" altLang="zh-TW" sz="1600" dirty="0">
                <a:latin typeface="標楷體" panose="03000509000000000000" pitchFamily="65" charset="-120"/>
                <a:ea typeface="標楷體" panose="03000509000000000000" pitchFamily="65" charset="-120"/>
              </a:rPr>
              <a:t>(B14-1)</a:t>
            </a:r>
          </a:p>
          <a:p>
            <a:pPr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建築工程必須勘驗部份申請表</a:t>
            </a:r>
            <a:r>
              <a:rPr lang="en-US" altLang="zh-TW" sz="1600" dirty="0">
                <a:latin typeface="標楷體" panose="03000509000000000000" pitchFamily="65" charset="-120"/>
                <a:ea typeface="標楷體" panose="03000509000000000000" pitchFamily="65" charset="-120"/>
              </a:rPr>
              <a:t>(B14-2) </a:t>
            </a:r>
          </a:p>
          <a:p>
            <a:pPr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(4)</a:t>
            </a:r>
            <a:r>
              <a:rPr lang="zh-TW" altLang="en-US" sz="1600" dirty="0">
                <a:latin typeface="標楷體" panose="03000509000000000000" pitchFamily="65" charset="-120"/>
                <a:ea typeface="標楷體" panose="03000509000000000000" pitchFamily="65" charset="-120"/>
              </a:rPr>
              <a:t>建築物施工中營造業專任工程人員督察紀錄表</a:t>
            </a:r>
            <a:r>
              <a:rPr lang="en-US" altLang="zh-TW" sz="1600" dirty="0">
                <a:latin typeface="標楷體" panose="03000509000000000000" pitchFamily="65" charset="-120"/>
                <a:ea typeface="標楷體" panose="03000509000000000000" pitchFamily="65" charset="-120"/>
              </a:rPr>
              <a:t>(B14-5)</a:t>
            </a:r>
          </a:p>
          <a:p>
            <a:pPr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(5)</a:t>
            </a:r>
            <a:r>
              <a:rPr lang="zh-TW" altLang="en-US" sz="1600" dirty="0">
                <a:latin typeface="標楷體" panose="03000509000000000000" pitchFamily="65" charset="-120"/>
                <a:ea typeface="標楷體" panose="03000509000000000000" pitchFamily="65" charset="-120"/>
              </a:rPr>
              <a:t>建築物施工勘驗報告表</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含鋼構及</a:t>
            </a:r>
            <a:r>
              <a:rPr lang="en-US" altLang="zh-TW" sz="1600" dirty="0">
                <a:latin typeface="標楷體" panose="03000509000000000000" pitchFamily="65" charset="-120"/>
                <a:ea typeface="標楷體" panose="03000509000000000000" pitchFamily="65" charset="-120"/>
              </a:rPr>
              <a:t>RC</a:t>
            </a:r>
            <a:r>
              <a:rPr lang="zh-TW" altLang="en-US" sz="1600" dirty="0">
                <a:latin typeface="標楷體" panose="03000509000000000000" pitchFamily="65" charset="-120"/>
                <a:ea typeface="標楷體" panose="03000509000000000000" pitchFamily="65" charset="-120"/>
              </a:rPr>
              <a:t>構</a:t>
            </a:r>
            <a:r>
              <a:rPr lang="en-US" altLang="zh-TW" sz="1600" dirty="0">
                <a:latin typeface="標楷體" panose="03000509000000000000" pitchFamily="65" charset="-120"/>
                <a:ea typeface="標楷體" panose="03000509000000000000" pitchFamily="65" charset="-120"/>
              </a:rPr>
              <a:t>)</a:t>
            </a:r>
          </a:p>
          <a:p>
            <a:pPr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(6)</a:t>
            </a:r>
            <a:r>
              <a:rPr lang="zh-TW" altLang="en-US" sz="1600" dirty="0">
                <a:latin typeface="標楷體" panose="03000509000000000000" pitchFamily="65" charset="-120"/>
                <a:ea typeface="標楷體" panose="03000509000000000000" pitchFamily="65" charset="-120"/>
              </a:rPr>
              <a:t>預拌混凝泥土品質保證書。</a:t>
            </a:r>
            <a:endParaRPr lang="en-US" altLang="zh-TW" sz="1600" dirty="0">
              <a:latin typeface="標楷體" panose="03000509000000000000" pitchFamily="65" charset="-120"/>
              <a:ea typeface="標楷體" panose="03000509000000000000" pitchFamily="65" charset="-120"/>
            </a:endParaRPr>
          </a:p>
          <a:p>
            <a:pPr marL="0" indent="0" defTabSz="743133" eaLnBrk="1" fontAlgn="auto" hangingPunct="1">
              <a:lnSpc>
                <a:spcPts val="2000"/>
              </a:lnSpc>
              <a:spcBef>
                <a:spcPts val="0"/>
              </a:spcBef>
              <a:spcAft>
                <a:spcPts val="0"/>
              </a:spcAft>
              <a:buFont typeface="Wingdings" pitchFamily="2" charset="2"/>
              <a:buNone/>
              <a:defRPr/>
            </a:pPr>
            <a:r>
              <a:rPr lang="en-US" altLang="zh-TW" sz="1600" dirty="0">
                <a:latin typeface="標楷體" panose="03000509000000000000" pitchFamily="65" charset="-120"/>
                <a:ea typeface="標楷體" panose="03000509000000000000" pitchFamily="65" charset="-120"/>
              </a:rPr>
              <a:t>(7)</a:t>
            </a:r>
            <a:r>
              <a:rPr lang="zh-TW" altLang="en-US" sz="1600" dirty="0">
                <a:latin typeface="標楷體" panose="03000509000000000000" pitchFamily="65" charset="-120"/>
                <a:ea typeface="標楷體" panose="03000509000000000000" pitchFamily="65" charset="-120"/>
              </a:rPr>
              <a:t>預拌混凝土氯離子含量檢測報告書。</a:t>
            </a:r>
            <a:endParaRPr lang="en-US" altLang="zh-TW" sz="1600" dirty="0">
              <a:latin typeface="標楷體" panose="03000509000000000000" pitchFamily="65" charset="-120"/>
              <a:ea typeface="標楷體" panose="03000509000000000000" pitchFamily="65" charset="-120"/>
            </a:endParaRPr>
          </a:p>
          <a:p>
            <a:pPr marL="0" indent="0" defTabSz="743133" eaLnBrk="1" fontAlgn="auto" hangingPunct="1">
              <a:lnSpc>
                <a:spcPts val="2000"/>
              </a:lnSpc>
              <a:spcBef>
                <a:spcPts val="0"/>
              </a:spcBef>
              <a:spcAft>
                <a:spcPts val="0"/>
              </a:spcAft>
              <a:buFont typeface="Wingdings" pitchFamily="2" charset="2"/>
              <a:buNone/>
              <a:defRPr/>
            </a:pPr>
            <a:r>
              <a:rPr lang="en-US" altLang="zh-TW" sz="1600" dirty="0">
                <a:latin typeface="標楷體" panose="03000509000000000000" pitchFamily="65" charset="-120"/>
                <a:ea typeface="標楷體" panose="03000509000000000000" pitchFamily="65" charset="-120"/>
              </a:rPr>
              <a:t>(8)</a:t>
            </a:r>
            <a:r>
              <a:rPr lang="zh-TW" altLang="en-US" sz="1600" dirty="0">
                <a:latin typeface="標楷體" panose="03000509000000000000" pitchFamily="65" charset="-120"/>
                <a:ea typeface="標楷體" panose="03000509000000000000" pitchFamily="65" charset="-120"/>
              </a:rPr>
              <a:t>混凝土強度試驗報告書</a:t>
            </a:r>
            <a:endParaRPr lang="en-US" altLang="zh-TW" sz="1600" dirty="0">
              <a:latin typeface="標楷體" panose="03000509000000000000" pitchFamily="65" charset="-120"/>
              <a:ea typeface="標楷體" panose="03000509000000000000" pitchFamily="65" charset="-120"/>
            </a:endParaRPr>
          </a:p>
          <a:p>
            <a:pPr marL="0" indent="0" defTabSz="743133" eaLnBrk="1" fontAlgn="auto" hangingPunct="1">
              <a:lnSpc>
                <a:spcPts val="2000"/>
              </a:lnSpc>
              <a:spcBef>
                <a:spcPts val="0"/>
              </a:spcBef>
              <a:spcAft>
                <a:spcPts val="0"/>
              </a:spcAft>
              <a:buFont typeface="Wingdings" pitchFamily="2" charset="2"/>
              <a:buNone/>
              <a:defRPr/>
            </a:pPr>
            <a:r>
              <a:rPr lang="en-US" altLang="zh-TW" sz="1600" dirty="0">
                <a:latin typeface="標楷體" panose="03000509000000000000" pitchFamily="65" charset="-120"/>
                <a:ea typeface="標楷體" panose="03000509000000000000" pitchFamily="65" charset="-120"/>
              </a:rPr>
              <a:t>(9)</a:t>
            </a:r>
            <a:r>
              <a:rPr lang="zh-TW" altLang="en-US" sz="1600" dirty="0">
                <a:latin typeface="標楷體" panose="03000509000000000000" pitchFamily="65" charset="-120"/>
                <a:ea typeface="標楷體" panose="03000509000000000000" pitchFamily="65" charset="-120"/>
              </a:rPr>
              <a:t>無輻射鋼筋</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構</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污染證明書及保證書。</a:t>
            </a:r>
            <a:endParaRPr lang="en-US" altLang="zh-TW" sz="1600" dirty="0">
              <a:latin typeface="標楷體" panose="03000509000000000000" pitchFamily="65" charset="-120"/>
              <a:ea typeface="標楷體" panose="03000509000000000000" pitchFamily="65" charset="-120"/>
            </a:endParaRPr>
          </a:p>
          <a:p>
            <a:pPr marL="533400" indent="-533400" defTabSz="743133" eaLnBrk="1" fontAlgn="auto" hangingPunct="1">
              <a:lnSpc>
                <a:spcPts val="2000"/>
              </a:lnSpc>
              <a:spcBef>
                <a:spcPts val="0"/>
              </a:spcBef>
              <a:spcAft>
                <a:spcPts val="0"/>
              </a:spcAft>
              <a:buFont typeface="Wingdings" pitchFamily="2" charset="2"/>
              <a:buNone/>
              <a:defRPr/>
            </a:pPr>
            <a:r>
              <a:rPr lang="en-US" altLang="zh-TW" sz="1600" dirty="0">
                <a:latin typeface="標楷體" panose="03000509000000000000" pitchFamily="65" charset="-120"/>
                <a:ea typeface="標楷體" panose="03000509000000000000" pitchFamily="65" charset="-120"/>
              </a:rPr>
              <a:t>(10)</a:t>
            </a:r>
            <a:r>
              <a:rPr lang="zh-TW" altLang="zh-TW" sz="1600" dirty="0">
                <a:solidFill>
                  <a:srgbClr val="3333FF"/>
                </a:solidFill>
                <a:effectLst/>
                <a:latin typeface="標楷體" panose="03000509000000000000" pitchFamily="65" charset="-120"/>
                <a:ea typeface="標楷體" panose="03000509000000000000" pitchFamily="65" charset="-120"/>
                <a:cs typeface="Times New Roman" panose="02020603050405020304" pitchFamily="18" charset="0"/>
              </a:rPr>
              <a:t>土石方流向申報備查文件。</a:t>
            </a:r>
            <a:r>
              <a:rPr lang="en-US" altLang="zh-TW" sz="1600" dirty="0">
                <a:solidFill>
                  <a:srgbClr val="3333FF"/>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1600" dirty="0">
                <a:solidFill>
                  <a:srgbClr val="3333FF"/>
                </a:solidFill>
                <a:effectLst/>
                <a:latin typeface="標楷體" panose="03000509000000000000" pitchFamily="65" charset="-120"/>
                <a:ea typeface="標楷體" panose="03000509000000000000" pitchFamily="65" charset="-120"/>
                <a:cs typeface="Times New Roman" panose="02020603050405020304" pitchFamily="18" charset="0"/>
              </a:rPr>
              <a:t>一層頂版勘驗檢附</a:t>
            </a:r>
            <a:r>
              <a:rPr lang="en-US" altLang="zh-TW" sz="1600" dirty="0">
                <a:solidFill>
                  <a:srgbClr val="3333FF"/>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1600" dirty="0">
              <a:solidFill>
                <a:srgbClr val="3333FF"/>
              </a:solidFill>
              <a:latin typeface="標楷體" panose="03000509000000000000" pitchFamily="65" charset="-120"/>
              <a:ea typeface="標楷體" panose="03000509000000000000" pitchFamily="65" charset="-120"/>
            </a:endParaRPr>
          </a:p>
          <a:p>
            <a:pPr marL="0" indent="0" defTabSz="743133" eaLnBrk="1" fontAlgn="auto" hangingPunct="1">
              <a:lnSpc>
                <a:spcPts val="2000"/>
              </a:lnSpc>
              <a:spcBef>
                <a:spcPts val="0"/>
              </a:spcBef>
              <a:spcAft>
                <a:spcPts val="0"/>
              </a:spcAft>
              <a:buNone/>
              <a:defRPr/>
            </a:pPr>
            <a:r>
              <a:rPr lang="en-US" altLang="zh-TW" sz="1600" dirty="0">
                <a:latin typeface="標楷體" panose="03000509000000000000" pitchFamily="65" charset="-120"/>
                <a:ea typeface="標楷體" panose="03000509000000000000" pitchFamily="65" charset="-120"/>
              </a:rPr>
              <a:t>(11)</a:t>
            </a:r>
            <a:r>
              <a:rPr lang="zh-TW" altLang="en-US" sz="1600" dirty="0">
                <a:latin typeface="標楷體" panose="03000509000000000000" pitchFamily="65" charset="-120"/>
                <a:ea typeface="標楷體" panose="03000509000000000000" pitchFamily="65" charset="-120"/>
              </a:rPr>
              <a:t>現場照片</a:t>
            </a:r>
            <a:r>
              <a:rPr lang="zh-TW" altLang="en-US" sz="1200" dirty="0">
                <a:latin typeface="標楷體" panose="03000509000000000000" pitchFamily="65" charset="-120"/>
                <a:ea typeface="標楷體" panose="03000509000000000000" pitchFamily="65" charset="-120"/>
              </a:rPr>
              <a:t>。</a:t>
            </a:r>
            <a:r>
              <a:rPr lang="zh-TW" altLang="zh-TW" sz="1200" b="1" u="sng" kern="0" dirty="0">
                <a:solidFill>
                  <a:srgbClr val="FF0000"/>
                </a:solidFill>
                <a:effectLst/>
                <a:latin typeface="標楷體" panose="03000509000000000000" pitchFamily="65" charset="-120"/>
                <a:ea typeface="標楷體" panose="03000509000000000000" pitchFamily="65" charset="-120"/>
                <a:cs typeface="新細明體" panose="02020500000000000000" pitchFamily="18" charset="-120"/>
              </a:rPr>
              <a:t>（包括專任工程人員及監造人勘驗照片；含告示牌、全景、施工照片與細部</a:t>
            </a:r>
            <a:r>
              <a:rPr lang="en-US" altLang="zh-TW" sz="1200" b="1" u="sng" kern="0" dirty="0">
                <a:solidFill>
                  <a:srgbClr val="FF0000"/>
                </a:solidFill>
                <a:effectLst/>
                <a:latin typeface="標楷體" panose="03000509000000000000" pitchFamily="65" charset="-120"/>
                <a:ea typeface="標楷體" panose="03000509000000000000" pitchFamily="65" charset="-120"/>
                <a:cs typeface="新細明體" panose="02020500000000000000" pitchFamily="18" charset="-120"/>
              </a:rPr>
              <a:t>)</a:t>
            </a:r>
          </a:p>
          <a:p>
            <a:pPr marL="0" indent="0" defTabSz="743133" eaLnBrk="1" fontAlgn="auto" hangingPunct="1">
              <a:lnSpc>
                <a:spcPts val="2000"/>
              </a:lnSpc>
              <a:spcBef>
                <a:spcPts val="0"/>
              </a:spcBef>
              <a:spcAft>
                <a:spcPts val="0"/>
              </a:spcAft>
              <a:buNone/>
              <a:defRPr/>
            </a:pPr>
            <a:r>
              <a:rPr lang="en-US" altLang="zh-TW" sz="1600" kern="0" dirty="0">
                <a:latin typeface="標楷體" panose="03000509000000000000" pitchFamily="65" charset="-120"/>
                <a:ea typeface="標楷體" panose="03000509000000000000" pitchFamily="65" charset="-120"/>
              </a:rPr>
              <a:t>(12)</a:t>
            </a:r>
            <a:r>
              <a:rPr lang="zh-TW"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連江縣政府建築執照勘驗審查項目表</a:t>
            </a:r>
            <a:endParaRPr lang="en-US"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defTabSz="743133" eaLnBrk="1" fontAlgn="auto" hangingPunct="1">
              <a:lnSpc>
                <a:spcPts val="2000"/>
              </a:lnSpc>
              <a:spcBef>
                <a:spcPts val="0"/>
              </a:spcBef>
              <a:spcAft>
                <a:spcPts val="0"/>
              </a:spcAft>
              <a:buNone/>
              <a:defRPr/>
            </a:pPr>
            <a:r>
              <a:rPr lang="en-US" altLang="zh-TW" sz="16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(13)</a:t>
            </a:r>
            <a:r>
              <a:rPr lang="zh-TW" altLang="en-US" sz="16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委託書</a:t>
            </a:r>
            <a:r>
              <a:rPr lang="en-US"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會勘當日監造人、承造人及其專任工程人員工地主任或工地負責人應</a:t>
            </a:r>
            <a:r>
              <a:rPr lang="zh-TW" altLang="en-US"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  </a:t>
            </a:r>
            <a:endParaRPr lang="en-US"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endParaRPr>
          </a:p>
          <a:p>
            <a:pPr marL="0" indent="0" defTabSz="743133" eaLnBrk="1" fontAlgn="auto" hangingPunct="1">
              <a:lnSpc>
                <a:spcPts val="2000"/>
              </a:lnSpc>
              <a:spcBef>
                <a:spcPts val="0"/>
              </a:spcBef>
              <a:spcAft>
                <a:spcPts val="0"/>
              </a:spcAft>
              <a:buNone/>
              <a:defRPr/>
            </a:pPr>
            <a:r>
              <a:rPr lang="zh-TW" altLang="en-US" sz="16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rPr>
              <a:t>    </a:t>
            </a:r>
            <a:r>
              <a:rPr lang="zh-TW"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親自出席會同現場勘驗</a:t>
            </a:r>
            <a:r>
              <a:rPr lang="en-US" altLang="zh-TW" sz="1600" kern="0" dirty="0">
                <a:solidFill>
                  <a:srgbClr val="000000"/>
                </a:solidFill>
                <a:effectLst/>
                <a:latin typeface="標楷體" panose="03000509000000000000" pitchFamily="65" charset="-120"/>
                <a:ea typeface="標楷體" panose="03000509000000000000" pitchFamily="65" charset="-120"/>
                <a:cs typeface="新細明體" panose="02020500000000000000" pitchFamily="18" charset="-120"/>
              </a:rPr>
              <a:t>;</a:t>
            </a:r>
            <a:r>
              <a:rPr lang="zh-TW" altLang="zh-TW" sz="1600" b="1" u="sng" kern="0" dirty="0">
                <a:effectLst/>
                <a:latin typeface="標楷體" panose="03000509000000000000" pitchFamily="65" charset="-120"/>
                <a:ea typeface="標楷體" panose="03000509000000000000" pitchFamily="65" charset="-120"/>
                <a:cs typeface="新細明體" panose="02020500000000000000" pitchFamily="18" charset="-120"/>
              </a:rPr>
              <a:t>監造人因故無法到場時應委託其他開業建築師或由其</a:t>
            </a:r>
            <a:endParaRPr lang="en-US" altLang="zh-TW" sz="1600" b="1" u="sng" kern="0"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defTabSz="743133" eaLnBrk="1" fontAlgn="auto" hangingPunct="1">
              <a:lnSpc>
                <a:spcPts val="2000"/>
              </a:lnSpc>
              <a:spcBef>
                <a:spcPts val="0"/>
              </a:spcBef>
              <a:spcAft>
                <a:spcPts val="0"/>
              </a:spcAft>
              <a:buNone/>
              <a:defRPr/>
            </a:pPr>
            <a:r>
              <a:rPr lang="zh-TW" altLang="en-US" sz="1600" b="1" kern="0" dirty="0">
                <a:latin typeface="標楷體" panose="03000509000000000000" pitchFamily="65" charset="-120"/>
                <a:ea typeface="標楷體" panose="03000509000000000000" pitchFamily="65" charset="-120"/>
                <a:cs typeface="新細明體" panose="02020500000000000000" pitchFamily="18" charset="-120"/>
              </a:rPr>
              <a:t>    </a:t>
            </a:r>
            <a:r>
              <a:rPr lang="zh-TW" altLang="zh-TW" sz="1600" b="1" u="sng" kern="0" dirty="0">
                <a:effectLst/>
                <a:latin typeface="標楷體" panose="03000509000000000000" pitchFamily="65" charset="-120"/>
                <a:ea typeface="標楷體" panose="03000509000000000000" pitchFamily="65" charset="-120"/>
                <a:cs typeface="新細明體" panose="02020500000000000000" pitchFamily="18" charset="-120"/>
              </a:rPr>
              <a:t>事務所內依法登記之人員，且出具委託書。</a:t>
            </a:r>
            <a:r>
              <a:rPr lang="en-US" altLang="zh-TW" sz="1600" b="1" u="sng" kern="0" dirty="0">
                <a:effectLst/>
                <a:latin typeface="標楷體" panose="03000509000000000000" pitchFamily="65" charset="-120"/>
                <a:ea typeface="標楷體" panose="03000509000000000000" pitchFamily="65" charset="-120"/>
                <a:cs typeface="新細明體" panose="02020500000000000000" pitchFamily="18" charset="-120"/>
              </a:rPr>
              <a:t>)</a:t>
            </a:r>
            <a:endParaRPr lang="en-US" altLang="zh-TW" sz="1600" kern="0" dirty="0">
              <a:solidFill>
                <a:srgbClr val="000000"/>
              </a:solidFill>
              <a:latin typeface="標楷體" panose="03000509000000000000" pitchFamily="65" charset="-120"/>
              <a:ea typeface="標楷體" panose="03000509000000000000" pitchFamily="65" charset="-120"/>
              <a:cs typeface="新細明體" panose="02020500000000000000" pitchFamily="18" charset="-120"/>
            </a:endParaRPr>
          </a:p>
          <a:p>
            <a:pPr marL="0" indent="0" defTabSz="743133" eaLnBrk="1" fontAlgn="auto" hangingPunct="1">
              <a:lnSpc>
                <a:spcPts val="2000"/>
              </a:lnSpc>
              <a:spcBef>
                <a:spcPts val="0"/>
              </a:spcBef>
              <a:spcAft>
                <a:spcPts val="0"/>
              </a:spcAft>
              <a:buNone/>
              <a:defRPr/>
            </a:pPr>
            <a:r>
              <a:rPr lang="en-US" altLang="zh-TW" sz="1600" kern="0" dirty="0">
                <a:effectLst/>
                <a:latin typeface="標楷體" panose="03000509000000000000" pitchFamily="65" charset="-120"/>
                <a:ea typeface="標楷體" panose="03000509000000000000" pitchFamily="65" charset="-120"/>
                <a:cs typeface="新細明體" panose="02020500000000000000" pitchFamily="18" charset="-120"/>
              </a:rPr>
              <a:t>(14)</a:t>
            </a:r>
            <a:r>
              <a:rPr lang="zh-TW" altLang="zh-TW" sz="1600" dirty="0">
                <a:effectLst/>
                <a:latin typeface="標楷體" panose="03000509000000000000" pitchFamily="65" charset="-120"/>
                <a:ea typeface="標楷體" panose="03000509000000000000" pitchFamily="65" charset="-120"/>
                <a:cs typeface="Times New Roman" panose="02020603050405020304" pitchFamily="18" charset="0"/>
              </a:rPr>
              <a:t>建築執照圖說影本或核准副本圖說</a:t>
            </a:r>
            <a:r>
              <a:rPr lang="zh-TW" altLang="en-US" sz="1600" dirty="0">
                <a:effectLst/>
                <a:latin typeface="標楷體" panose="03000509000000000000" pitchFamily="65" charset="-120"/>
                <a:ea typeface="標楷體" panose="03000509000000000000" pitchFamily="65" charset="-120"/>
                <a:cs typeface="Times New Roman" panose="02020603050405020304" pitchFamily="18" charset="0"/>
              </a:rPr>
              <a:t>；放樣勘驗需檢附放樣圖。</a:t>
            </a:r>
            <a:endParaRPr lang="en-US" altLang="zh-TW" sz="1600" dirty="0">
              <a:effectLst/>
              <a:latin typeface="標楷體" panose="03000509000000000000" pitchFamily="65" charset="-120"/>
              <a:ea typeface="標楷體" panose="03000509000000000000" pitchFamily="65" charset="-120"/>
              <a:cs typeface="Times New Roman" panose="02020603050405020304" pitchFamily="18" charset="0"/>
            </a:endParaRPr>
          </a:p>
          <a:p>
            <a:pPr marL="0" indent="0" defTabSz="743133" eaLnBrk="1" fontAlgn="auto" hangingPunct="1">
              <a:lnSpc>
                <a:spcPts val="2000"/>
              </a:lnSpc>
              <a:spcBef>
                <a:spcPts val="0"/>
              </a:spcBef>
              <a:spcAft>
                <a:spcPts val="0"/>
              </a:spcAft>
              <a:buNone/>
              <a:defRPr/>
            </a:pPr>
            <a:r>
              <a:rPr lang="en-US" altLang="zh-TW" sz="1600" kern="0" dirty="0">
                <a:latin typeface="標楷體" panose="03000509000000000000" pitchFamily="65" charset="-120"/>
                <a:ea typeface="標楷體" panose="03000509000000000000" pitchFamily="65" charset="-120"/>
                <a:cs typeface="Times New Roman" panose="02020603050405020304" pitchFamily="18" charset="0"/>
              </a:rPr>
              <a:t>(15)</a:t>
            </a:r>
            <a:r>
              <a:rPr lang="zh-TW" altLang="en-US" sz="1600" kern="0" dirty="0">
                <a:latin typeface="標楷體" panose="03000509000000000000" pitchFamily="65" charset="-120"/>
                <a:ea typeface="標楷體" panose="03000509000000000000" pitchFamily="65" charset="-120"/>
                <a:cs typeface="Times New Roman" panose="02020603050405020304" pitchFamily="18" charset="0"/>
              </a:rPr>
              <a:t>其他執照加註事項</a:t>
            </a:r>
            <a:endParaRPr lang="en-US" altLang="zh-TW" sz="1600" kern="0" dirty="0">
              <a:effectLst/>
              <a:latin typeface="標楷體" panose="03000509000000000000" pitchFamily="65" charset="-120"/>
              <a:ea typeface="標楷體" panose="03000509000000000000" pitchFamily="65" charset="-120"/>
              <a:cs typeface="新細明體" panose="02020500000000000000" pitchFamily="18" charset="-120"/>
            </a:endParaRPr>
          </a:p>
          <a:p>
            <a:pPr marL="0" indent="0" defTabSz="743133" eaLnBrk="1" fontAlgn="auto" hangingPunct="1">
              <a:lnSpc>
                <a:spcPts val="2000"/>
              </a:lnSpc>
              <a:spcBef>
                <a:spcPts val="0"/>
              </a:spcBef>
              <a:spcAft>
                <a:spcPts val="0"/>
              </a:spcAft>
              <a:buNone/>
              <a:defRPr/>
            </a:pPr>
            <a:r>
              <a:rPr lang="zh-TW" altLang="en-US" sz="1200" dirty="0">
                <a:latin typeface="標楷體" panose="03000509000000000000" pitchFamily="65" charset="-120"/>
                <a:ea typeface="標楷體" panose="03000509000000000000" pitchFamily="65" charset="-120"/>
              </a:rPr>
              <a:t>*施工期間</a:t>
            </a:r>
            <a:r>
              <a:rPr lang="zh-TW" altLang="en-US" sz="1200" b="1" dirty="0">
                <a:latin typeface="標楷體" panose="03000509000000000000" pitchFamily="65" charset="-120"/>
                <a:ea typeface="標楷體" panose="03000509000000000000" pitchFamily="65" charset="-120"/>
              </a:rPr>
              <a:t>必須勘驗部份</a:t>
            </a:r>
            <a:r>
              <a:rPr lang="zh-TW" altLang="en-US" sz="1200" dirty="0">
                <a:latin typeface="標楷體" panose="03000509000000000000" pitchFamily="65" charset="-120"/>
                <a:ea typeface="標楷體" panose="03000509000000000000" pitchFamily="65" charset="-120"/>
              </a:rPr>
              <a:t>運用內政部認可之建築</a:t>
            </a:r>
            <a:r>
              <a:rPr lang="zh-TW" altLang="en-US" sz="1200" b="1" dirty="0">
                <a:latin typeface="標楷體" panose="03000509000000000000" pitchFamily="65" charset="-120"/>
                <a:ea typeface="標楷體" panose="03000509000000000000" pitchFamily="65" charset="-120"/>
              </a:rPr>
              <a:t>新技術</a:t>
            </a:r>
            <a:r>
              <a:rPr lang="zh-TW" altLang="en-US" sz="1200" dirty="0">
                <a:latin typeface="標楷體" panose="03000509000000000000" pitchFamily="65" charset="-120"/>
                <a:ea typeface="標楷體" panose="03000509000000000000" pitchFamily="65" charset="-120"/>
              </a:rPr>
              <a:t>、</a:t>
            </a:r>
            <a:r>
              <a:rPr lang="zh-TW" altLang="en-US" sz="1200" b="1" dirty="0">
                <a:latin typeface="標楷體" panose="03000509000000000000" pitchFamily="65" charset="-120"/>
                <a:ea typeface="標楷體" panose="03000509000000000000" pitchFamily="65" charset="-120"/>
              </a:rPr>
              <a:t>新工法</a:t>
            </a:r>
            <a:r>
              <a:rPr lang="zh-TW" altLang="en-US" sz="1200" dirty="0">
                <a:latin typeface="標楷體" panose="03000509000000000000" pitchFamily="65" charset="-120"/>
                <a:ea typeface="標楷體" panose="03000509000000000000" pitchFamily="65" charset="-120"/>
              </a:rPr>
              <a:t>、</a:t>
            </a:r>
            <a:r>
              <a:rPr lang="zh-TW" altLang="en-US" sz="1200" b="1" dirty="0">
                <a:latin typeface="標楷體" panose="03000509000000000000" pitchFamily="65" charset="-120"/>
                <a:ea typeface="標楷體" panose="03000509000000000000" pitchFamily="65" charset="-120"/>
              </a:rPr>
              <a:t>新設備及新材料者</a:t>
            </a:r>
            <a:r>
              <a:rPr lang="zh-TW" altLang="en-US" sz="1200" dirty="0">
                <a:latin typeface="標楷體" panose="03000509000000000000" pitchFamily="65" charset="-120"/>
                <a:ea typeface="標楷體" panose="03000509000000000000" pitchFamily="65" charset="-120"/>
              </a:rPr>
              <a:t>，運用</a:t>
            </a:r>
            <a:r>
              <a:rPr lang="zh-TW" altLang="en-US" sz="1200" b="1" dirty="0">
                <a:latin typeface="標楷體" panose="03000509000000000000" pitchFamily="65" charset="-120"/>
                <a:ea typeface="標楷體" panose="03000509000000000000" pitchFamily="65" charset="-120"/>
              </a:rPr>
              <a:t>隔震原件</a:t>
            </a:r>
            <a:r>
              <a:rPr lang="zh-TW" altLang="en-US" sz="1200" dirty="0">
                <a:latin typeface="標楷體" panose="03000509000000000000" pitchFamily="65" charset="-120"/>
                <a:ea typeface="標楷體" panose="03000509000000000000" pitchFamily="65" charset="-120"/>
              </a:rPr>
              <a:t>或</a:t>
            </a:r>
            <a:r>
              <a:rPr lang="zh-TW" altLang="en-US" sz="1200" b="1" dirty="0">
                <a:latin typeface="標楷體" panose="03000509000000000000" pitchFamily="65" charset="-120"/>
                <a:ea typeface="標楷體" panose="03000509000000000000" pitchFamily="65" charset="-120"/>
              </a:rPr>
              <a:t>消能原件者</a:t>
            </a:r>
            <a:r>
              <a:rPr lang="zh-TW" altLang="en-US" sz="1200" dirty="0">
                <a:latin typeface="標楷體" panose="03000509000000000000" pitchFamily="65" charset="-120"/>
                <a:ea typeface="標楷體" panose="03000509000000000000" pitchFamily="65" charset="-120"/>
              </a:rPr>
              <a:t>，其</a:t>
            </a:r>
            <a:r>
              <a:rPr lang="zh-TW" altLang="en-US" sz="1200" b="1" u="sng" dirty="0">
                <a:latin typeface="標楷體" panose="03000509000000000000" pitchFamily="65" charset="-120"/>
                <a:ea typeface="標楷體" panose="03000509000000000000" pitchFamily="65" charset="-120"/>
              </a:rPr>
              <a:t>體試驗及性能保證試驗</a:t>
            </a:r>
            <a:r>
              <a:rPr lang="en-US" altLang="zh-TW" sz="1200" b="1" u="sng" dirty="0">
                <a:latin typeface="標楷體" panose="03000509000000000000" pitchFamily="65" charset="-120"/>
                <a:ea typeface="標楷體" panose="03000509000000000000" pitchFamily="65" charset="-120"/>
              </a:rPr>
              <a:t>(</a:t>
            </a:r>
            <a:r>
              <a:rPr lang="zh-TW" altLang="en-US" sz="1200" b="1" u="sng" dirty="0">
                <a:latin typeface="標楷體" panose="03000509000000000000" pitchFamily="65" charset="-120"/>
                <a:ea typeface="標楷體" panose="03000509000000000000" pitchFamily="65" charset="-120"/>
              </a:rPr>
              <a:t>測驗</a:t>
            </a:r>
            <a:r>
              <a:rPr lang="en-US" altLang="zh-TW" sz="1200" b="1" u="sng" dirty="0">
                <a:latin typeface="標楷體" panose="03000509000000000000" pitchFamily="65" charset="-120"/>
                <a:ea typeface="標楷體" panose="03000509000000000000" pitchFamily="65" charset="-120"/>
              </a:rPr>
              <a:t>)</a:t>
            </a:r>
            <a:r>
              <a:rPr lang="zh-TW" altLang="en-US" sz="1200" b="1" u="sng" dirty="0">
                <a:latin typeface="標楷體" panose="03000509000000000000" pitchFamily="65" charset="-120"/>
                <a:ea typeface="標楷體" panose="03000509000000000000" pitchFamily="65" charset="-120"/>
              </a:rPr>
              <a:t>報告書</a:t>
            </a:r>
            <a:r>
              <a:rPr lang="zh-TW" altLang="en-US" sz="1200" dirty="0">
                <a:latin typeface="標楷體" panose="03000509000000000000" pitchFamily="65" charset="-120"/>
                <a:ea typeface="標楷體" panose="03000509000000000000" pitchFamily="65" charset="-120"/>
              </a:rPr>
              <a:t>均需檢附</a:t>
            </a:r>
            <a:r>
              <a:rPr lang="zh-TW" altLang="en-US" sz="1200" b="1" dirty="0">
                <a:latin typeface="標楷體" panose="03000509000000000000" pitchFamily="65" charset="-120"/>
                <a:ea typeface="標楷體" panose="03000509000000000000" pitchFamily="65" charset="-120"/>
              </a:rPr>
              <a:t>施工紀錄、照片及專任工程人員與監造人查核紀錄。</a:t>
            </a:r>
            <a:endParaRPr lang="en-US" altLang="zh-TW" sz="1200" b="1" dirty="0">
              <a:latin typeface="標楷體" panose="03000509000000000000" pitchFamily="65" charset="-120"/>
              <a:ea typeface="標楷體" panose="03000509000000000000" pitchFamily="65" charset="-120"/>
            </a:endParaRPr>
          </a:p>
          <a:p>
            <a:pPr defTabSz="743133" eaLnBrk="1" fontAlgn="auto" hangingPunct="1">
              <a:lnSpc>
                <a:spcPts val="2000"/>
              </a:lnSpc>
              <a:spcBef>
                <a:spcPts val="0"/>
              </a:spcBef>
              <a:spcAft>
                <a:spcPts val="0"/>
              </a:spcAft>
              <a:buNone/>
              <a:defRPr/>
            </a:pPr>
            <a:endParaRPr lang="en-US" altLang="zh-TW" sz="1800" dirty="0">
              <a:latin typeface="標楷體"/>
              <a:ea typeface="標楷體"/>
            </a:endParaRPr>
          </a:p>
        </p:txBody>
      </p:sp>
    </p:spTree>
    <p:extLst>
      <p:ext uri="{BB962C8B-B14F-4D97-AF65-F5344CB8AC3E}">
        <p14:creationId xmlns:p14="http://schemas.microsoft.com/office/powerpoint/2010/main" val="41004277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字版面配置區 12"/>
          <p:cNvSpPr>
            <a:spLocks noGrp="1"/>
          </p:cNvSpPr>
          <p:nvPr>
            <p:ph type="body" idx="1"/>
          </p:nvPr>
        </p:nvSpPr>
        <p:spPr>
          <a:xfrm>
            <a:off x="736840" y="485917"/>
            <a:ext cx="3592513" cy="557212"/>
          </a:xfrm>
        </p:spPr>
        <p:txBody>
          <a:bodyPr/>
          <a:lstStyle/>
          <a:p>
            <a:pPr eaLnBrk="1" hangingPunct="1">
              <a:lnSpc>
                <a:spcPct val="110000"/>
              </a:lnSpc>
              <a:spcBef>
                <a:spcPct val="0"/>
              </a:spcBef>
            </a:pPr>
            <a:r>
              <a:rPr lang="en-US" altLang="zh-TW" sz="1600" b="0" dirty="0">
                <a:latin typeface="標楷體" pitchFamily="65" charset="-120"/>
                <a:ea typeface="標楷體" pitchFamily="65" charset="-120"/>
              </a:rPr>
              <a:t>(2)</a:t>
            </a:r>
            <a:r>
              <a:rPr lang="zh-TW" altLang="en-US" sz="1600" b="0" dirty="0">
                <a:latin typeface="標楷體" pitchFamily="65" charset="-120"/>
                <a:ea typeface="標楷體" pitchFamily="65" charset="-120"/>
              </a:rPr>
              <a:t>建築工程勘驗申報書</a:t>
            </a:r>
            <a:r>
              <a:rPr lang="en-US" altLang="zh-TW" sz="1600" b="0" dirty="0">
                <a:latin typeface="標楷體" pitchFamily="65" charset="-120"/>
                <a:ea typeface="標楷體" pitchFamily="65" charset="-120"/>
              </a:rPr>
              <a:t>(B14-1)</a:t>
            </a:r>
          </a:p>
        </p:txBody>
      </p:sp>
      <p:sp>
        <p:nvSpPr>
          <p:cNvPr id="15" name="文字版面配置區 14"/>
          <p:cNvSpPr>
            <a:spLocks noGrp="1"/>
          </p:cNvSpPr>
          <p:nvPr>
            <p:ph type="body" sz="quarter" idx="3"/>
          </p:nvPr>
        </p:nvSpPr>
        <p:spPr>
          <a:xfrm>
            <a:off x="5374464" y="453577"/>
            <a:ext cx="3716337" cy="557212"/>
          </a:xfrm>
        </p:spPr>
        <p:txBody>
          <a:bodyPr rtlCol="0">
            <a:normAutofit fontScale="92500"/>
          </a:bodyPr>
          <a:lstStyle/>
          <a:p>
            <a:pPr defTabSz="743133" eaLnBrk="1" fontAlgn="auto" hangingPunct="1">
              <a:lnSpc>
                <a:spcPct val="110000"/>
              </a:lnSpc>
              <a:spcAft>
                <a:spcPts val="0"/>
              </a:spcAft>
              <a:defRPr/>
            </a:pPr>
            <a:r>
              <a:rPr lang="en-US" altLang="zh-TW" sz="1600" b="0" dirty="0">
                <a:latin typeface="標楷體"/>
                <a:ea typeface="標楷體"/>
              </a:rPr>
              <a:t>(3)</a:t>
            </a:r>
            <a:r>
              <a:rPr lang="zh-TW" altLang="en-US" sz="1600" b="0" dirty="0">
                <a:latin typeface="標楷體"/>
                <a:ea typeface="標楷體"/>
              </a:rPr>
              <a:t>建築工程必須勘驗部份申請表</a:t>
            </a:r>
            <a:r>
              <a:rPr lang="en-US" altLang="zh-TW" sz="1600" b="0" dirty="0">
                <a:latin typeface="標楷體"/>
                <a:ea typeface="標楷體"/>
              </a:rPr>
              <a:t>(B14-2)</a:t>
            </a:r>
          </a:p>
        </p:txBody>
      </p:sp>
      <p:sp>
        <p:nvSpPr>
          <p:cNvPr id="25606" name="投影片編號版面配置區 6"/>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24EF2B47-30CB-4682-BF76-D734AE6A6373}" type="slidenum">
              <a:rPr lang="en-US" altLang="zh-TW" smtClean="0"/>
              <a:pPr fontAlgn="base">
                <a:spcBef>
                  <a:spcPct val="0"/>
                </a:spcBef>
                <a:spcAft>
                  <a:spcPct val="0"/>
                </a:spcAft>
              </a:pPr>
              <a:t>7</a:t>
            </a:fld>
            <a:endParaRPr lang="zh-TW" altLang="en-US"/>
          </a:p>
        </p:txBody>
      </p:sp>
      <p:pic>
        <p:nvPicPr>
          <p:cNvPr id="5" name="圖片 4">
            <a:extLst>
              <a:ext uri="{FF2B5EF4-FFF2-40B4-BE49-F238E27FC236}">
                <a16:creationId xmlns:a16="http://schemas.microsoft.com/office/drawing/2014/main" id="{5560B979-022B-4E53-A113-19CC99188F84}"/>
              </a:ext>
            </a:extLst>
          </p:cNvPr>
          <p:cNvPicPr>
            <a:picLocks noChangeAspect="1"/>
          </p:cNvPicPr>
          <p:nvPr/>
        </p:nvPicPr>
        <p:blipFill>
          <a:blip r:embed="rId3"/>
          <a:stretch>
            <a:fillRect/>
          </a:stretch>
        </p:blipFill>
        <p:spPr>
          <a:xfrm>
            <a:off x="704528" y="1010789"/>
            <a:ext cx="4289832" cy="5236529"/>
          </a:xfrm>
          <a:prstGeom prst="rect">
            <a:avLst/>
          </a:prstGeom>
        </p:spPr>
      </p:pic>
      <p:pic>
        <p:nvPicPr>
          <p:cNvPr id="7" name="圖片 6">
            <a:extLst>
              <a:ext uri="{FF2B5EF4-FFF2-40B4-BE49-F238E27FC236}">
                <a16:creationId xmlns:a16="http://schemas.microsoft.com/office/drawing/2014/main" id="{06F137C3-020A-48BA-A021-147407C2AF47}"/>
              </a:ext>
            </a:extLst>
          </p:cNvPr>
          <p:cNvPicPr>
            <a:picLocks noChangeAspect="1"/>
          </p:cNvPicPr>
          <p:nvPr/>
        </p:nvPicPr>
        <p:blipFill>
          <a:blip r:embed="rId4"/>
          <a:stretch>
            <a:fillRect/>
          </a:stretch>
        </p:blipFill>
        <p:spPr>
          <a:xfrm>
            <a:off x="5098126" y="1038479"/>
            <a:ext cx="4450945" cy="520884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標題 1"/>
          <p:cNvSpPr>
            <a:spLocks noGrp="1"/>
          </p:cNvSpPr>
          <p:nvPr>
            <p:ph type="title"/>
          </p:nvPr>
        </p:nvSpPr>
        <p:spPr>
          <a:xfrm>
            <a:off x="920552" y="536046"/>
            <a:ext cx="5072098" cy="480686"/>
          </a:xfrm>
        </p:spPr>
        <p:txBody>
          <a:bodyPr/>
          <a:lstStyle/>
          <a:p>
            <a:pPr eaLnBrk="1" hangingPunct="1"/>
            <a:r>
              <a:rPr lang="en-US" altLang="zh-TW" sz="1500" dirty="0">
                <a:solidFill>
                  <a:schemeClr val="tx1"/>
                </a:solidFill>
              </a:rPr>
              <a:t>(4)</a:t>
            </a:r>
            <a:r>
              <a:rPr lang="zh-TW" altLang="en-US" sz="1500" dirty="0">
                <a:solidFill>
                  <a:schemeClr val="tx1"/>
                </a:solidFill>
              </a:rPr>
              <a:t>建築物施工中營造業專任工程人員督察紀錄表</a:t>
            </a:r>
            <a:r>
              <a:rPr lang="en-US" altLang="zh-TW" sz="1500" dirty="0">
                <a:solidFill>
                  <a:schemeClr val="tx1"/>
                </a:solidFill>
              </a:rPr>
              <a:t>(B14-5)</a:t>
            </a:r>
            <a:endParaRPr lang="zh-TW" altLang="en-US" sz="1500" dirty="0">
              <a:solidFill>
                <a:schemeClr val="tx1"/>
              </a:solidFill>
            </a:endParaRPr>
          </a:p>
        </p:txBody>
      </p:sp>
      <p:sp>
        <p:nvSpPr>
          <p:cNvPr id="26628" name="投影片編號版面配置區 4"/>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F48E643E-12CE-48C3-8448-10FCB02C4AA4}" type="slidenum">
              <a:rPr lang="en-US" altLang="zh-TW" smtClean="0"/>
              <a:pPr fontAlgn="base">
                <a:spcBef>
                  <a:spcPct val="0"/>
                </a:spcBef>
                <a:spcAft>
                  <a:spcPct val="0"/>
                </a:spcAft>
              </a:pPr>
              <a:t>8</a:t>
            </a:fld>
            <a:endParaRPr lang="zh-TW" altLang="en-US"/>
          </a:p>
        </p:txBody>
      </p:sp>
      <p:pic>
        <p:nvPicPr>
          <p:cNvPr id="3" name="圖片 2">
            <a:extLst>
              <a:ext uri="{FF2B5EF4-FFF2-40B4-BE49-F238E27FC236}">
                <a16:creationId xmlns:a16="http://schemas.microsoft.com/office/drawing/2014/main" id="{54FAF616-EAE2-4E9D-8E9A-5A90E9DD76C6}"/>
              </a:ext>
            </a:extLst>
          </p:cNvPr>
          <p:cNvPicPr>
            <a:picLocks noChangeAspect="1"/>
          </p:cNvPicPr>
          <p:nvPr/>
        </p:nvPicPr>
        <p:blipFill>
          <a:blip r:embed="rId2"/>
          <a:stretch>
            <a:fillRect/>
          </a:stretch>
        </p:blipFill>
        <p:spPr>
          <a:xfrm>
            <a:off x="776536" y="1016732"/>
            <a:ext cx="4608576" cy="4824536"/>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矩形 11"/>
          <p:cNvSpPr>
            <a:spLocks noChangeArrowheads="1"/>
          </p:cNvSpPr>
          <p:nvPr/>
        </p:nvSpPr>
        <p:spPr bwMode="auto">
          <a:xfrm>
            <a:off x="382584" y="462975"/>
            <a:ext cx="3927475" cy="584775"/>
          </a:xfrm>
          <a:prstGeom prst="rect">
            <a:avLst/>
          </a:prstGeom>
          <a:noFill/>
          <a:ln w="9525">
            <a:noFill/>
            <a:miter lim="800000"/>
            <a:headEnd/>
            <a:tailEnd/>
          </a:ln>
        </p:spPr>
        <p:txBody>
          <a:bodyPr wrap="square">
            <a:spAutoFit/>
          </a:bodyPr>
          <a:lstStyle/>
          <a:p>
            <a:r>
              <a:rPr kumimoji="0" lang="en-US" altLang="zh-TW" sz="1600" b="1" dirty="0">
                <a:latin typeface="標楷體" pitchFamily="65" charset="-120"/>
                <a:ea typeface="標楷體" pitchFamily="65" charset="-120"/>
              </a:rPr>
              <a:t>(5)</a:t>
            </a:r>
            <a:r>
              <a:rPr kumimoji="0" lang="zh-TW" altLang="en-US" sz="1600" b="1" dirty="0">
                <a:latin typeface="標楷體" pitchFamily="65" charset="-120"/>
                <a:ea typeface="標楷體" pitchFamily="65" charset="-120"/>
              </a:rPr>
              <a:t>建築物施工勘驗報告表</a:t>
            </a:r>
            <a:r>
              <a:rPr kumimoji="0" lang="en-US" altLang="zh-TW" sz="1600" b="1" dirty="0">
                <a:latin typeface="標楷體" pitchFamily="65" charset="-120"/>
                <a:ea typeface="標楷體" pitchFamily="65" charset="-120"/>
              </a:rPr>
              <a:t>-</a:t>
            </a:r>
            <a:r>
              <a:rPr kumimoji="0" lang="zh-TW" altLang="en-US" sz="1600" b="1" dirty="0">
                <a:latin typeface="標楷體" pitchFamily="65" charset="-120"/>
                <a:ea typeface="標楷體" pitchFamily="65" charset="-120"/>
              </a:rPr>
              <a:t>鋼構</a:t>
            </a:r>
            <a:endParaRPr kumimoji="0" lang="en-US" altLang="zh-TW" sz="1600" b="1" dirty="0">
              <a:latin typeface="標楷體" pitchFamily="65" charset="-120"/>
              <a:ea typeface="標楷體" pitchFamily="65" charset="-120"/>
            </a:endParaRPr>
          </a:p>
          <a:p>
            <a:endParaRPr kumimoji="0" lang="en-US" altLang="zh-TW" sz="1600" dirty="0">
              <a:latin typeface="標楷體" pitchFamily="65" charset="-120"/>
              <a:ea typeface="標楷體" pitchFamily="65" charset="-120"/>
            </a:endParaRPr>
          </a:p>
        </p:txBody>
      </p:sp>
      <p:sp>
        <p:nvSpPr>
          <p:cNvPr id="2" name="矩形 1"/>
          <p:cNvSpPr/>
          <p:nvPr/>
        </p:nvSpPr>
        <p:spPr>
          <a:xfrm>
            <a:off x="6530975" y="976313"/>
            <a:ext cx="525463" cy="7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600" dirty="0" err="1"/>
          </a:p>
        </p:txBody>
      </p:sp>
      <p:sp>
        <p:nvSpPr>
          <p:cNvPr id="27656" name="投影片編號版面配置區 16"/>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A3E983CC-6674-4E95-B05A-D7F18AE19262}" type="slidenum">
              <a:rPr lang="en-US" altLang="zh-TW" smtClean="0"/>
              <a:pPr fontAlgn="base">
                <a:spcBef>
                  <a:spcPct val="0"/>
                </a:spcBef>
                <a:spcAft>
                  <a:spcPct val="0"/>
                </a:spcAft>
              </a:pPr>
              <a:t>9</a:t>
            </a:fld>
            <a:endParaRPr lang="zh-TW" altLang="en-US"/>
          </a:p>
        </p:txBody>
      </p:sp>
      <p:sp>
        <p:nvSpPr>
          <p:cNvPr id="17" name="矩形 11"/>
          <p:cNvSpPr>
            <a:spLocks noChangeArrowheads="1"/>
          </p:cNvSpPr>
          <p:nvPr/>
        </p:nvSpPr>
        <p:spPr bwMode="auto">
          <a:xfrm>
            <a:off x="5241032" y="491313"/>
            <a:ext cx="3714776" cy="338554"/>
          </a:xfrm>
          <a:prstGeom prst="rect">
            <a:avLst/>
          </a:prstGeom>
          <a:noFill/>
          <a:ln w="9525">
            <a:noFill/>
            <a:miter lim="800000"/>
            <a:headEnd/>
            <a:tailEnd/>
          </a:ln>
        </p:spPr>
        <p:txBody>
          <a:bodyPr wrap="square">
            <a:spAutoFit/>
          </a:bodyPr>
          <a:lstStyle/>
          <a:p>
            <a:r>
              <a:rPr kumimoji="0" lang="en-US" altLang="zh-TW" sz="1600" b="1" dirty="0">
                <a:latin typeface="標楷體" pitchFamily="65" charset="-120"/>
                <a:ea typeface="標楷體" pitchFamily="65" charset="-120"/>
              </a:rPr>
              <a:t>(5)</a:t>
            </a:r>
            <a:r>
              <a:rPr kumimoji="0" lang="zh-TW" altLang="en-US" sz="1600" b="1" dirty="0">
                <a:latin typeface="標楷體" pitchFamily="65" charset="-120"/>
                <a:ea typeface="標楷體" pitchFamily="65" charset="-120"/>
              </a:rPr>
              <a:t>建築物施工勘驗報告表</a:t>
            </a:r>
            <a:r>
              <a:rPr kumimoji="0" lang="en-US" altLang="zh-TW" sz="1600" b="1" dirty="0">
                <a:latin typeface="標楷體" pitchFamily="65" charset="-120"/>
                <a:ea typeface="標楷體" pitchFamily="65" charset="-120"/>
              </a:rPr>
              <a:t>-RC</a:t>
            </a:r>
            <a:r>
              <a:rPr kumimoji="0" lang="zh-TW" altLang="en-US" sz="1600" b="1" dirty="0">
                <a:latin typeface="標楷體" pitchFamily="65" charset="-120"/>
                <a:ea typeface="標楷體" pitchFamily="65" charset="-120"/>
              </a:rPr>
              <a:t>構</a:t>
            </a:r>
            <a:endParaRPr kumimoji="0" lang="en-US" altLang="zh-TW" sz="1600" b="1" dirty="0">
              <a:latin typeface="標楷體" pitchFamily="65" charset="-120"/>
              <a:ea typeface="標楷體" pitchFamily="65" charset="-120"/>
            </a:endParaRPr>
          </a:p>
        </p:txBody>
      </p:sp>
      <p:pic>
        <p:nvPicPr>
          <p:cNvPr id="4" name="圖片 3">
            <a:extLst>
              <a:ext uri="{FF2B5EF4-FFF2-40B4-BE49-F238E27FC236}">
                <a16:creationId xmlns:a16="http://schemas.microsoft.com/office/drawing/2014/main" id="{6A6F8759-5F67-4D63-BA07-BA79B6E5781B}"/>
              </a:ext>
            </a:extLst>
          </p:cNvPr>
          <p:cNvPicPr>
            <a:picLocks noChangeAspect="1"/>
          </p:cNvPicPr>
          <p:nvPr/>
        </p:nvPicPr>
        <p:blipFill>
          <a:blip r:embed="rId2"/>
          <a:srcRect t="342"/>
          <a:stretch>
            <a:fillRect/>
          </a:stretch>
        </p:blipFill>
        <p:spPr>
          <a:xfrm>
            <a:off x="5241032" y="785794"/>
            <a:ext cx="4105197" cy="5434447"/>
          </a:xfrm>
          <a:prstGeom prst="rect">
            <a:avLst/>
          </a:prstGeom>
        </p:spPr>
      </p:pic>
      <p:pic>
        <p:nvPicPr>
          <p:cNvPr id="6" name="圖片 5">
            <a:extLst>
              <a:ext uri="{FF2B5EF4-FFF2-40B4-BE49-F238E27FC236}">
                <a16:creationId xmlns:a16="http://schemas.microsoft.com/office/drawing/2014/main" id="{D8D82518-F07E-4491-8B01-A0FA2F34724F}"/>
              </a:ext>
            </a:extLst>
          </p:cNvPr>
          <p:cNvPicPr>
            <a:picLocks noChangeAspect="1"/>
          </p:cNvPicPr>
          <p:nvPr/>
        </p:nvPicPr>
        <p:blipFill>
          <a:blip r:embed="rId3"/>
          <a:srcRect t="2719"/>
          <a:stretch>
            <a:fillRect/>
          </a:stretch>
        </p:blipFill>
        <p:spPr>
          <a:xfrm>
            <a:off x="380968" y="714356"/>
            <a:ext cx="4432456" cy="5286412"/>
          </a:xfrm>
          <a:prstGeom prst="rect">
            <a:avLst/>
          </a:prstGeom>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專案規劃概觀簡報">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26713188_TF03460544" id="{6F554B24-2C09-4153-BF01-57653ED04444}" vid="{C80FED5E-EC00-4C61-90A9-0EA5EF995274}"/>
    </a:ext>
  </a:extLst>
</a:theme>
</file>

<file path=ppt/theme/theme2.xml><?xml version="1.0" encoding="utf-8"?>
<a:theme xmlns:a="http://schemas.openxmlformats.org/drawingml/2006/main" name="Office 佈景主題">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商務專案規劃概觀簡報</Template>
  <TotalTime>6577</TotalTime>
  <Words>3823</Words>
  <Application>Microsoft Office PowerPoint</Application>
  <PresentationFormat>A4 紙張 (210x297 公釐)</PresentationFormat>
  <Paragraphs>238</Paragraphs>
  <Slides>33</Slides>
  <Notes>10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33</vt:i4>
      </vt:variant>
    </vt:vector>
  </HeadingPairs>
  <TitlesOfParts>
    <vt:vector size="43" baseType="lpstr">
      <vt:lpstr>Microsoft JhengHei UI</vt:lpstr>
      <vt:lpstr>文鼎新藝體</vt:lpstr>
      <vt:lpstr>微軟正黑體</vt:lpstr>
      <vt:lpstr>新細明體</vt:lpstr>
      <vt:lpstr>標楷體</vt:lpstr>
      <vt:lpstr>Arial</vt:lpstr>
      <vt:lpstr>Calibri</vt:lpstr>
      <vt:lpstr>Times New Roman</vt:lpstr>
      <vt:lpstr>Wingdings</vt:lpstr>
      <vt:lpstr>專案規劃概觀簡報</vt:lpstr>
      <vt:lpstr>110年度連江縣政府 工程勘驗、竣工查驗及施工管理教育訓練</vt:lpstr>
      <vt:lpstr>大綱</vt:lpstr>
      <vt:lpstr> 一、施工勘驗作業原則</vt:lpstr>
      <vt:lpstr>PowerPoint 簡報</vt:lpstr>
      <vt:lpstr>(二)連江縣政府 施工勘驗標準流程</vt:lpstr>
      <vt:lpstr>PowerPoint 簡報</vt:lpstr>
      <vt:lpstr>PowerPoint 簡報</vt:lpstr>
      <vt:lpstr>(4)建築物施工中營造業專任工程人員督察紀錄表(B14-5)</vt:lpstr>
      <vt:lpstr>PowerPoint 簡報</vt:lpstr>
      <vt:lpstr>(三)公會派任查驗人員審查表單</vt:lpstr>
      <vt:lpstr>PowerPoint 簡報</vt:lpstr>
      <vt:lpstr>二、竣工查驗作業原則</vt:lpstr>
      <vt:lpstr>PowerPoint 簡報</vt:lpstr>
      <vt:lpstr>PowerPoint 簡報</vt:lpstr>
      <vt:lpstr>PowerPoint 簡報</vt:lpstr>
      <vt:lpstr>PowerPoint 簡報</vt:lpstr>
      <vt:lpstr>PowerPoint 簡報</vt:lpstr>
      <vt:lpstr>PowerPoint 簡報</vt:lpstr>
      <vt:lpstr>住宅用火災警報器設置辦法 發布日期：民國 99 年 12 月 30 日第 1 條 本辦法依消防法（以下簡稱本法）第六條第四項及第五項規定訂定之。 第 2 條 本法第六條第四項及第五項所定場所之管理權人，依本辦法規定設置住宅 用火災警報器並維護之。 消防機關得依本法第六條第四項所定場所之危險程度，分類列管檢查及複 查。 依本法第十條規定審查本法第六條第四項場所之消防安全設備圖說時，將 住宅用火災警報器納入審查項目。 第 3 條 住宅用火災警報器安裝於下列位置： 一、寢室、旅館客房或其他供就寢用之居室（以下簡稱寢室）。 二、廚房。 三、樓梯： （一）有寢室之樓層。但該樓層為避難層者，不在此限。 （二）僅避難層有寢室者，通往上層樓梯之最頂層。 四、非屬前三款規定且任一樓層有超過七平方公尺之居室達五間以上者， 設於走廊；無走廊者，設於樓梯。 設有符合各類場所消防安全設備設置標準之自動撒水設備或同等性能以上 之滅火設備（限使用標示溫度在七十五度以下，動作時間在六十秒以內之 密閉型撒水頭）者，在該有效範圍內，得免設置住宅用火災警報器。 第 4 條 住宅用火災警報器依下列方式安裝： 一、裝置於天花板或樓板者： （一）警報器下端距離天花板或樓板六十公分以內。 （二）裝設於距離牆面或樑六十公分以上之位置。 二、裝置於牆面者，距天花板或樓板下方十五公分以上五十公分以下。 三、距離出風口一點五公尺以上。 四、以裝置於居室中心為原則。   </vt:lpstr>
      <vt:lpstr>附件一/檢查案件申請書</vt:lpstr>
      <vt:lpstr>PowerPoint 簡報</vt:lpstr>
      <vt:lpstr>PowerPoint 簡報</vt:lpstr>
      <vt:lpstr>PowerPoint 簡報</vt:lpstr>
      <vt:lpstr>三、連江勘(查)驗缺失彙整</vt:lpstr>
      <vt:lpstr>勘驗缺失: </vt:lpstr>
      <vt:lpstr>竣工查驗缺失1:     </vt:lpstr>
      <vt:lpstr>竣工查驗缺失2:     </vt:lpstr>
      <vt:lpstr>竣工查驗缺失3:     </vt:lpstr>
      <vt:lpstr>PowerPoint 簡報</vt:lpstr>
      <vt:lpstr>PowerPoint 簡報</vt:lpstr>
      <vt:lpstr>PowerPoint 簡報</vt:lpstr>
      <vt:lpstr>PowerPoint 簡報</vt:lpstr>
      <vt:lpstr>謝謝聆聽  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108年度連江建築執照抽查缺失 施工勘驗及竣工查驗教育訓練 相關勘（查）驗、勘檢、審（巡）查及查估作業規定及準則 合約業務執行講習</dc:title>
  <dc:creator>eric jang</dc:creator>
  <cp:lastModifiedBy>Y2</cp:lastModifiedBy>
  <cp:revision>184</cp:revision>
  <cp:lastPrinted>2021-10-04T07:02:48Z</cp:lastPrinted>
  <dcterms:created xsi:type="dcterms:W3CDTF">2019-06-29T01:44:35Z</dcterms:created>
  <dcterms:modified xsi:type="dcterms:W3CDTF">2021-10-04T07:03:41Z</dcterms:modified>
</cp:coreProperties>
</file>