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59A9A-4750-4507-BAC0-FB3CFCF1BFAB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2D7EA-8021-4752-B9CB-37DC8BE30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31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folHlink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folHlink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68161" y="5536"/>
            <a:ext cx="3275838" cy="5122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91865" y="1628760"/>
            <a:ext cx="2816652" cy="3595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47622" y="2636895"/>
            <a:ext cx="2378084" cy="2642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429024"/>
            <a:ext cx="1838168" cy="1984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folHlink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417" y="615054"/>
            <a:ext cx="8051164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folHlink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710973"/>
            <a:ext cx="8071485" cy="421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62145" y="6309431"/>
            <a:ext cx="22352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4380" y="6309431"/>
            <a:ext cx="24892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465" y="825526"/>
            <a:ext cx="756920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</a:pPr>
            <a:r>
              <a:rPr sz="5400" spc="-5" dirty="0">
                <a:solidFill>
                  <a:srgbClr val="FF0000"/>
                </a:solidFill>
                <a:latin typeface="Arial Unicode MS"/>
                <a:cs typeface="Arial Unicode MS"/>
              </a:rPr>
              <a:t>無障礙建築物使用者特性 及相關設施設計重點</a:t>
            </a:r>
            <a:endParaRPr sz="5400" dirty="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5029199"/>
            <a:ext cx="3683000" cy="1176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800"/>
              </a:lnSpc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主講：楊檔巖建築師 講義：陳政雄建築師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2774949"/>
            <a:ext cx="78803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57" y="923664"/>
            <a:ext cx="43389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>
                <a:solidFill>
                  <a:srgbClr val="FF0000"/>
                </a:solidFill>
                <a:latin typeface="Arial Unicode MS"/>
                <a:cs typeface="Arial Unicode MS"/>
              </a:rPr>
              <a:t>1-2</a:t>
            </a:r>
            <a:r>
              <a:rPr sz="4400" spc="-5" dirty="0">
                <a:solidFill>
                  <a:srgbClr val="FF0000"/>
                </a:solidFill>
                <a:latin typeface="Arial Unicode MS"/>
                <a:cs typeface="Arial Unicode MS"/>
              </a:rPr>
              <a:t>.高齡者與老化</a:t>
            </a:r>
            <a:endParaRPr sz="44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3113" y="2186207"/>
            <a:ext cx="124460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6600"/>
                </a:solidFill>
                <a:latin typeface="Arial Unicode MS"/>
                <a:cs typeface="Arial Unicode MS"/>
              </a:rPr>
              <a:t>高齡者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0476" y="2186207"/>
            <a:ext cx="45523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6600"/>
                </a:solidFill>
                <a:latin typeface="Arial Unicode MS"/>
                <a:cs typeface="Arial Unicode MS"/>
              </a:rPr>
              <a:t>行動不便者</a:t>
            </a:r>
            <a:r>
              <a:rPr sz="3200" spc="-5" dirty="0">
                <a:solidFill>
                  <a:srgbClr val="FF6600"/>
                </a:solidFill>
                <a:latin typeface="Arial Unicode MS"/>
                <a:cs typeface="Arial Unicode MS"/>
              </a:rPr>
              <a:t> </a:t>
            </a:r>
            <a:r>
              <a:rPr sz="3200" spc="-20" dirty="0">
                <a:solidFill>
                  <a:srgbClr val="FF6600"/>
                </a:solidFill>
                <a:latin typeface="Arial Unicode MS"/>
                <a:cs typeface="Arial Unicode MS"/>
              </a:rPr>
              <a:t>+</a:t>
            </a:r>
            <a:r>
              <a:rPr sz="3200" dirty="0">
                <a:solidFill>
                  <a:srgbClr val="FF6600"/>
                </a:solidFill>
                <a:latin typeface="Arial Unicode MS"/>
                <a:cs typeface="Arial Unicode MS"/>
              </a:rPr>
              <a:t> 生活不便者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57" y="5070377"/>
            <a:ext cx="603821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5080" indent="-40640">
              <a:lnSpc>
                <a:spcPct val="106800"/>
              </a:lnSpc>
            </a:pP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日常生活動作能</a:t>
            </a:r>
            <a:r>
              <a:rPr sz="3200" spc="5" dirty="0">
                <a:solidFill>
                  <a:srgbClr val="800080"/>
                </a:solidFill>
                <a:latin typeface="Arial Unicode MS"/>
                <a:cs typeface="Arial Unicode MS"/>
              </a:rPr>
              <a:t>力</a:t>
            </a:r>
            <a:r>
              <a:rPr sz="1600" spc="5" dirty="0">
                <a:solidFill>
                  <a:srgbClr val="800080"/>
                </a:solidFill>
                <a:latin typeface="Arial Unicode MS"/>
                <a:cs typeface="Arial Unicode MS"/>
              </a:rPr>
              <a:t>(</a:t>
            </a:r>
            <a:r>
              <a:rPr sz="1600" spc="-25" dirty="0">
                <a:solidFill>
                  <a:srgbClr val="800080"/>
                </a:solidFill>
                <a:latin typeface="Arial Unicode MS"/>
                <a:cs typeface="Arial Unicode MS"/>
              </a:rPr>
              <a:t>A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ct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i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v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it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i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e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s</a:t>
            </a:r>
            <a:r>
              <a:rPr sz="1600" spc="-25" dirty="0">
                <a:solidFill>
                  <a:srgbClr val="800080"/>
                </a:solidFill>
                <a:latin typeface="Arial Unicode MS"/>
                <a:cs typeface="Arial Unicode MS"/>
              </a:rPr>
              <a:t> </a:t>
            </a:r>
            <a:r>
              <a:rPr sz="1600" spc="-20" dirty="0">
                <a:solidFill>
                  <a:srgbClr val="800080"/>
                </a:solidFill>
                <a:latin typeface="Arial Unicode MS"/>
                <a:cs typeface="Arial Unicode MS"/>
              </a:rPr>
              <a:t>o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f</a:t>
            </a:r>
            <a:r>
              <a:rPr sz="1600" spc="30" dirty="0">
                <a:solidFill>
                  <a:srgbClr val="800080"/>
                </a:solidFill>
                <a:latin typeface="Arial Unicode MS"/>
                <a:cs typeface="Arial Unicode MS"/>
              </a:rPr>
              <a:t> 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D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a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i</a:t>
            </a:r>
            <a:r>
              <a:rPr sz="1600" spc="5" dirty="0">
                <a:solidFill>
                  <a:srgbClr val="800080"/>
                </a:solidFill>
                <a:latin typeface="Arial Unicode MS"/>
                <a:cs typeface="Arial Unicode MS"/>
              </a:rPr>
              <a:t>l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y</a:t>
            </a:r>
            <a:r>
              <a:rPr sz="1600" spc="-25" dirty="0">
                <a:solidFill>
                  <a:srgbClr val="800080"/>
                </a:solidFill>
                <a:latin typeface="Arial Unicode MS"/>
                <a:cs typeface="Arial Unicode MS"/>
              </a:rPr>
              <a:t> 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L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i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v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in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g</a:t>
            </a:r>
            <a:r>
              <a:rPr sz="1600" spc="-5" dirty="0">
                <a:solidFill>
                  <a:srgbClr val="800080"/>
                </a:solidFill>
                <a:latin typeface="Arial Unicode MS"/>
                <a:cs typeface="Arial Unicode MS"/>
              </a:rPr>
              <a:t>,</a:t>
            </a:r>
            <a:r>
              <a:rPr sz="1600" spc="10" dirty="0">
                <a:solidFill>
                  <a:srgbClr val="800080"/>
                </a:solidFill>
                <a:latin typeface="Arial Unicode MS"/>
                <a:cs typeface="Arial Unicode MS"/>
              </a:rPr>
              <a:t> </a:t>
            </a:r>
            <a:r>
              <a:rPr sz="1600" spc="-25" dirty="0">
                <a:solidFill>
                  <a:srgbClr val="800080"/>
                </a:solidFill>
                <a:latin typeface="Arial Unicode MS"/>
                <a:cs typeface="Arial Unicode MS"/>
              </a:rPr>
              <a:t>A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D</a:t>
            </a:r>
            <a:r>
              <a:rPr sz="1600" spc="-10" dirty="0">
                <a:solidFill>
                  <a:srgbClr val="800080"/>
                </a:solidFill>
                <a:latin typeface="Arial Unicode MS"/>
                <a:cs typeface="Arial Unicode MS"/>
              </a:rPr>
              <a:t>L</a:t>
            </a:r>
            <a:r>
              <a:rPr sz="1600" dirty="0">
                <a:solidFill>
                  <a:srgbClr val="800080"/>
                </a:solidFill>
                <a:latin typeface="Arial Unicode MS"/>
                <a:cs typeface="Arial Unicode MS"/>
              </a:rPr>
              <a:t>) </a:t>
            </a: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dirty="0">
                <a:latin typeface="Arial Unicode MS"/>
                <a:cs typeface="Arial Unicode MS"/>
              </a:rPr>
              <a:t>東京都社會福祉基礎調查報告</a:t>
            </a:r>
            <a:r>
              <a:rPr sz="1600" spc="5" dirty="0">
                <a:latin typeface="Arial Unicode MS"/>
                <a:cs typeface="Arial Unicode MS"/>
              </a:rPr>
              <a:t>書</a:t>
            </a:r>
            <a:r>
              <a:rPr sz="1600" dirty="0">
                <a:latin typeface="Arial Unicode MS"/>
                <a:cs typeface="Arial Unicode MS"/>
              </a:rPr>
              <a:t>─高齡者的生活實態，</a:t>
            </a:r>
            <a:r>
              <a:rPr sz="1600" spc="-10" dirty="0">
                <a:latin typeface="Arial Unicode MS"/>
                <a:cs typeface="Arial Unicode MS"/>
              </a:rPr>
              <a:t>1995</a:t>
            </a:r>
            <a:r>
              <a:rPr sz="1600" dirty="0">
                <a:latin typeface="Arial Unicode MS"/>
                <a:cs typeface="Arial Unicode MS"/>
              </a:rPr>
              <a:t>年)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7376" y="2133600"/>
            <a:ext cx="474980" cy="484505"/>
          </a:xfrm>
          <a:custGeom>
            <a:avLst/>
            <a:gdLst/>
            <a:ahLst/>
            <a:cxnLst/>
            <a:rect l="l" t="t" r="r" b="b"/>
            <a:pathLst>
              <a:path w="474980" h="484505">
                <a:moveTo>
                  <a:pt x="237236" y="0"/>
                </a:moveTo>
                <a:lnTo>
                  <a:pt x="237236" y="121030"/>
                </a:lnTo>
                <a:lnTo>
                  <a:pt x="0" y="121030"/>
                </a:lnTo>
                <a:lnTo>
                  <a:pt x="0" y="363092"/>
                </a:lnTo>
                <a:lnTo>
                  <a:pt x="237236" y="363092"/>
                </a:lnTo>
                <a:lnTo>
                  <a:pt x="237236" y="484250"/>
                </a:lnTo>
                <a:lnTo>
                  <a:pt x="474599" y="242062"/>
                </a:lnTo>
                <a:lnTo>
                  <a:pt x="237236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45526" y="6312606"/>
            <a:ext cx="2489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1985" y="2735293"/>
          <a:ext cx="7855715" cy="207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728"/>
                <a:gridCol w="886635"/>
                <a:gridCol w="874300"/>
                <a:gridCol w="874556"/>
                <a:gridCol w="874556"/>
                <a:gridCol w="873785"/>
                <a:gridCol w="874300"/>
                <a:gridCol w="874556"/>
                <a:gridCol w="874299"/>
              </a:tblGrid>
              <a:tr h="522108">
                <a:tc>
                  <a:txBody>
                    <a:bodyPr/>
                    <a:lstStyle/>
                    <a:p>
                      <a:endParaRPr sz="16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52669">
                      <a:solidFill>
                        <a:srgbClr val="000000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聽力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視力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會話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800080"/>
                          </a:solidFill>
                          <a:latin typeface="標楷體"/>
                          <a:cs typeface="標楷體"/>
                        </a:rPr>
                        <a:t>步行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飲食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穿衣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洗澡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26969">
                      <a:solidFill>
                        <a:srgbClr val="E4E4E4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排泄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6969">
                      <a:solidFill>
                        <a:srgbClr val="E4E4E4"/>
                      </a:solidFill>
                      <a:prstDash val="solid"/>
                    </a:lnL>
                    <a:lnR w="47529">
                      <a:solidFill>
                        <a:srgbClr val="000000"/>
                      </a:solidFill>
                      <a:prstDash val="solid"/>
                    </a:lnR>
                    <a:lnT w="28858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65</a:t>
                      </a:r>
                      <a:r>
                        <a:rPr sz="2600" spc="-695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2600" dirty="0">
                          <a:latin typeface="標楷體"/>
                          <a:cs typeface="標楷體"/>
                        </a:rPr>
                        <a:t>歲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52669">
                      <a:solidFill>
                        <a:srgbClr val="000000"/>
                      </a:solidFill>
                      <a:prstDash val="solid"/>
                    </a:lnL>
                    <a:lnR w="42389">
                      <a:solidFill>
                        <a:srgbClr val="E4E4E4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97.5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42389">
                      <a:solidFill>
                        <a:srgbClr val="E4E4E4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94.0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98.8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800080"/>
                          </a:solidFill>
                          <a:latin typeface="標楷體"/>
                          <a:cs typeface="標楷體"/>
                        </a:rPr>
                        <a:t>93.8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99.4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98.3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98.6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99.4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2696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75</a:t>
                      </a:r>
                      <a:r>
                        <a:rPr sz="2600" spc="-695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2600" dirty="0">
                          <a:latin typeface="標楷體"/>
                          <a:cs typeface="標楷體"/>
                        </a:rPr>
                        <a:t>歲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52669">
                      <a:solidFill>
                        <a:srgbClr val="000000"/>
                      </a:solidFill>
                      <a:prstDash val="solid"/>
                    </a:lnL>
                    <a:lnR w="42389">
                      <a:solidFill>
                        <a:srgbClr val="E4E4E4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89.1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42389">
                      <a:solidFill>
                        <a:srgbClr val="E4E4E4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85.7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95.9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800080"/>
                          </a:solidFill>
                          <a:latin typeface="標楷體"/>
                          <a:cs typeface="標楷體"/>
                        </a:rPr>
                        <a:t>79.4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98.2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95.9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95.0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97.2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2696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334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57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85</a:t>
                      </a:r>
                      <a:r>
                        <a:rPr sz="2600" spc="-695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2600" dirty="0">
                          <a:latin typeface="標楷體"/>
                          <a:cs typeface="標楷體"/>
                        </a:rPr>
                        <a:t>歲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52669">
                      <a:solidFill>
                        <a:srgbClr val="000000"/>
                      </a:solidFill>
                      <a:prstDash val="solid"/>
                    </a:lnL>
                    <a:lnR w="42389">
                      <a:solidFill>
                        <a:srgbClr val="E4E4E4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55.8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42389">
                      <a:solidFill>
                        <a:srgbClr val="E4E4E4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62.6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76.7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800080"/>
                          </a:solidFill>
                          <a:latin typeface="標楷體"/>
                          <a:cs typeface="標楷體"/>
                        </a:rPr>
                        <a:t>42.0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85.3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8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76.4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89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72.4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16690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80.7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6690">
                      <a:solidFill>
                        <a:srgbClr val="000000"/>
                      </a:solidFill>
                      <a:prstDash val="solid"/>
                    </a:lnL>
                    <a:lnR w="26969">
                      <a:solidFill>
                        <a:srgbClr val="000000"/>
                      </a:solidFill>
                      <a:prstDash val="solid"/>
                    </a:lnR>
                    <a:lnT w="23340">
                      <a:solidFill>
                        <a:srgbClr val="000000"/>
                      </a:solidFill>
                      <a:prstDash val="solid"/>
                    </a:lnT>
                    <a:lnB w="288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無障礙環境使用者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662713"/>
            <a:ext cx="4018279" cy="389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行動不便</a:t>
            </a:r>
            <a:r>
              <a:rPr sz="3200" spc="5" dirty="0">
                <a:solidFill>
                  <a:srgbClr val="800080"/>
                </a:solidFill>
                <a:latin typeface="Arial Unicode MS"/>
                <a:cs typeface="Arial Unicode MS"/>
              </a:rPr>
              <a:t>者</a:t>
            </a:r>
            <a:r>
              <a:rPr sz="3200" dirty="0">
                <a:latin typeface="Arial Unicode MS"/>
                <a:cs typeface="Arial Unicode MS"/>
              </a:rPr>
              <a:t>：</a:t>
            </a:r>
            <a:endParaRPr sz="32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latin typeface="Arial Unicode MS"/>
                <a:cs typeface="Arial Unicode MS"/>
              </a:rPr>
              <a:t>肢體、視覺、聽覺障礙者。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生活不便</a:t>
            </a:r>
            <a:r>
              <a:rPr sz="3200" spc="5" dirty="0">
                <a:solidFill>
                  <a:srgbClr val="800080"/>
                </a:solidFill>
                <a:latin typeface="Arial Unicode MS"/>
                <a:cs typeface="Arial Unicode MS"/>
              </a:rPr>
              <a:t>者</a:t>
            </a:r>
            <a:r>
              <a:rPr sz="3200" dirty="0">
                <a:latin typeface="Arial Unicode MS"/>
                <a:cs typeface="Arial Unicode MS"/>
              </a:rPr>
              <a:t>：</a:t>
            </a:r>
            <a:endParaRPr sz="32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latin typeface="Arial Unicode MS"/>
                <a:cs typeface="Arial Unicode MS"/>
              </a:rPr>
              <a:t>智能、認知障礙者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3200" spc="-5" dirty="0">
                <a:latin typeface="Arial Unicode MS"/>
                <a:cs typeface="Arial Unicode MS"/>
              </a:rPr>
              <a:t>3</a:t>
            </a:r>
            <a:r>
              <a:rPr sz="3200" spc="-10" dirty="0">
                <a:latin typeface="Arial Unicode MS"/>
                <a:cs typeface="Arial Unicode MS"/>
              </a:rPr>
              <a:t>.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暫時不便者</a:t>
            </a:r>
            <a:endParaRPr sz="3200">
              <a:latin typeface="Arial Unicode MS"/>
              <a:cs typeface="Arial Unicode MS"/>
            </a:endParaRPr>
          </a:p>
          <a:p>
            <a:pPr marL="347980" marR="1529080">
              <a:lnSpc>
                <a:spcPct val="110000"/>
              </a:lnSpc>
              <a:spcBef>
                <a:spcPts val="30"/>
              </a:spcBef>
            </a:pPr>
            <a:r>
              <a:rPr sz="2400" dirty="0">
                <a:latin typeface="Arial Unicode MS"/>
                <a:cs typeface="Arial Unicode MS"/>
              </a:rPr>
              <a:t>兒童、孕婦、 </a:t>
            </a:r>
            <a:r>
              <a:rPr sz="2400" spc="-5" dirty="0">
                <a:latin typeface="Arial Unicode MS"/>
                <a:cs typeface="Arial Unicode MS"/>
              </a:rPr>
              <a:t>抱小孩的媽媽、 </a:t>
            </a:r>
            <a:r>
              <a:rPr sz="2400" dirty="0">
                <a:latin typeface="Arial Unicode MS"/>
                <a:cs typeface="Arial Unicode MS"/>
              </a:rPr>
              <a:t>提重物的人、 </a:t>
            </a:r>
            <a:r>
              <a:rPr sz="2400" spc="-5" dirty="0">
                <a:latin typeface="Arial Unicode MS"/>
                <a:cs typeface="Arial Unicode MS"/>
              </a:rPr>
              <a:t>受傷的人。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76" y="3540535"/>
            <a:ext cx="5694045" cy="227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dirty="0">
                <a:latin typeface="Arial Unicode MS"/>
                <a:cs typeface="Arial Unicode MS"/>
              </a:rPr>
              <a:t>：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7145" y="3569131"/>
            <a:ext cx="5305785" cy="2245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596389" y="565892"/>
            <a:ext cx="59512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0" dirty="0">
                <a:solidFill>
                  <a:srgbClr val="800080"/>
                </a:solidFill>
                <a:latin typeface="Arial Unicode MS"/>
                <a:cs typeface="Arial Unicode MS"/>
              </a:rPr>
              <a:t>2</a:t>
            </a:r>
            <a:r>
              <a:rPr sz="480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4800" spc="-40" dirty="0">
                <a:solidFill>
                  <a:srgbClr val="800080"/>
                </a:solidFill>
                <a:latin typeface="Arial Unicode MS"/>
                <a:cs typeface="Arial Unicode MS"/>
              </a:rPr>
              <a:t>0</a:t>
            </a:r>
            <a:r>
              <a:rPr sz="4800" spc="-10" dirty="0">
                <a:solidFill>
                  <a:srgbClr val="800080"/>
                </a:solidFill>
                <a:latin typeface="Arial Unicode MS"/>
                <a:cs typeface="Arial Unicode MS"/>
              </a:rPr>
              <a:t>.</a:t>
            </a:r>
            <a:r>
              <a:rPr sz="4800" dirty="0">
                <a:solidFill>
                  <a:srgbClr val="800080"/>
                </a:solidFill>
                <a:latin typeface="Arial Unicode MS"/>
                <a:cs typeface="Arial Unicode MS"/>
              </a:rPr>
              <a:t>無障礙的居住環境</a:t>
            </a:r>
            <a:endParaRPr sz="4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13676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3600" spc="-5" dirty="0">
                <a:latin typeface="Arial Unicode MS"/>
                <a:cs typeface="Arial Unicode MS"/>
              </a:rPr>
              <a:t>2</a:t>
            </a:r>
            <a:r>
              <a:rPr sz="3600" dirty="0">
                <a:latin typeface="Arial Unicode MS"/>
                <a:cs typeface="Arial Unicode MS"/>
              </a:rPr>
              <a:t>-</a:t>
            </a:r>
            <a:r>
              <a:rPr sz="3600" spc="-5" dirty="0">
                <a:latin typeface="Arial Unicode MS"/>
                <a:cs typeface="Arial Unicode MS"/>
              </a:rPr>
              <a:t>1</a:t>
            </a:r>
            <a:r>
              <a:rPr sz="3600" dirty="0">
                <a:latin typeface="Arial Unicode MS"/>
                <a:cs typeface="Arial Unicode MS"/>
              </a:rPr>
              <a:t>.</a:t>
            </a:r>
            <a:r>
              <a:rPr sz="3600" spc="-5" dirty="0"/>
              <a:t>二十一世紀的環境觀</a:t>
            </a:r>
            <a:endParaRPr sz="3600">
              <a:latin typeface="Arial Unicode MS"/>
              <a:cs typeface="Arial Unicode MS"/>
            </a:endParaRPr>
          </a:p>
          <a:p>
            <a:pPr marL="3175" algn="ctr">
              <a:lnSpc>
                <a:spcPct val="100000"/>
              </a:lnSpc>
              <a:spcBef>
                <a:spcPts val="860"/>
              </a:spcBef>
            </a:pPr>
            <a:r>
              <a:rPr sz="3600" spc="-5" dirty="0">
                <a:latin typeface="Arial Unicode MS"/>
                <a:cs typeface="Arial Unicode MS"/>
              </a:rPr>
              <a:t>2</a:t>
            </a:r>
            <a:r>
              <a:rPr sz="3600" dirty="0">
                <a:latin typeface="Arial Unicode MS"/>
                <a:cs typeface="Arial Unicode MS"/>
              </a:rPr>
              <a:t>-</a:t>
            </a:r>
            <a:r>
              <a:rPr sz="3600" spc="-5" dirty="0">
                <a:latin typeface="Arial Unicode MS"/>
                <a:cs typeface="Arial Unicode MS"/>
              </a:rPr>
              <a:t>2</a:t>
            </a:r>
            <a:r>
              <a:rPr sz="3600" dirty="0">
                <a:latin typeface="Arial Unicode MS"/>
                <a:cs typeface="Arial Unicode MS"/>
              </a:rPr>
              <a:t>.</a:t>
            </a:r>
            <a:r>
              <a:rPr sz="3600" spc="-5" dirty="0"/>
              <a:t>無障礙環境的概念</a:t>
            </a:r>
            <a:endParaRPr sz="3600">
              <a:latin typeface="Arial Unicode MS"/>
              <a:cs typeface="Arial Unicode MS"/>
            </a:endParaRPr>
          </a:p>
          <a:p>
            <a:pPr marL="3175" algn="ctr">
              <a:lnSpc>
                <a:spcPct val="100000"/>
              </a:lnSpc>
              <a:spcBef>
                <a:spcPts val="860"/>
              </a:spcBef>
            </a:pPr>
            <a:r>
              <a:rPr sz="3600" spc="-5" dirty="0">
                <a:latin typeface="Arial Unicode MS"/>
                <a:cs typeface="Arial Unicode MS"/>
              </a:rPr>
              <a:t>2</a:t>
            </a:r>
            <a:r>
              <a:rPr sz="3600" dirty="0">
                <a:latin typeface="Arial Unicode MS"/>
                <a:cs typeface="Arial Unicode MS"/>
              </a:rPr>
              <a:t>-</a:t>
            </a:r>
            <a:r>
              <a:rPr sz="3600" spc="-5" dirty="0">
                <a:latin typeface="Arial Unicode MS"/>
                <a:cs typeface="Arial Unicode MS"/>
              </a:rPr>
              <a:t>3</a:t>
            </a:r>
            <a:r>
              <a:rPr sz="3600" dirty="0">
                <a:latin typeface="Arial Unicode MS"/>
                <a:cs typeface="Arial Unicode MS"/>
              </a:rPr>
              <a:t>.</a:t>
            </a:r>
            <a:r>
              <a:rPr sz="3600" spc="-5" dirty="0"/>
              <a:t>無障礙環境的內涵</a:t>
            </a:r>
            <a:endParaRPr sz="36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541" y="2271857"/>
            <a:ext cx="7264400" cy="2694940"/>
          </a:xfrm>
          <a:custGeom>
            <a:avLst/>
            <a:gdLst/>
            <a:ahLst/>
            <a:cxnLst/>
            <a:rect l="l" t="t" r="r" b="b"/>
            <a:pathLst>
              <a:path w="7264400" h="2694940">
                <a:moveTo>
                  <a:pt x="3632134" y="0"/>
                </a:moveTo>
                <a:lnTo>
                  <a:pt x="3334225" y="4466"/>
                </a:lnTo>
                <a:lnTo>
                  <a:pt x="3042952" y="17633"/>
                </a:lnTo>
                <a:lnTo>
                  <a:pt x="2759249" y="39154"/>
                </a:lnTo>
                <a:lnTo>
                  <a:pt x="2484050" y="68683"/>
                </a:lnTo>
                <a:lnTo>
                  <a:pt x="2218290" y="105874"/>
                </a:lnTo>
                <a:lnTo>
                  <a:pt x="1962903" y="150379"/>
                </a:lnTo>
                <a:lnTo>
                  <a:pt x="1718824" y="201853"/>
                </a:lnTo>
                <a:lnTo>
                  <a:pt x="1486988" y="259948"/>
                </a:lnTo>
                <a:lnTo>
                  <a:pt x="1268328" y="324317"/>
                </a:lnTo>
                <a:lnTo>
                  <a:pt x="1063780" y="394615"/>
                </a:lnTo>
                <a:lnTo>
                  <a:pt x="874277" y="470495"/>
                </a:lnTo>
                <a:lnTo>
                  <a:pt x="700754" y="551610"/>
                </a:lnTo>
                <a:lnTo>
                  <a:pt x="544146" y="637613"/>
                </a:lnTo>
                <a:lnTo>
                  <a:pt x="405388" y="728158"/>
                </a:lnTo>
                <a:lnTo>
                  <a:pt x="285413" y="822899"/>
                </a:lnTo>
                <a:lnTo>
                  <a:pt x="185156" y="921488"/>
                </a:lnTo>
                <a:lnTo>
                  <a:pt x="105552" y="1023580"/>
                </a:lnTo>
                <a:lnTo>
                  <a:pt x="47535" y="1128827"/>
                </a:lnTo>
                <a:lnTo>
                  <a:pt x="12039" y="1236883"/>
                </a:lnTo>
                <a:lnTo>
                  <a:pt x="0" y="1347402"/>
                </a:lnTo>
                <a:lnTo>
                  <a:pt x="12039" y="1457920"/>
                </a:lnTo>
                <a:lnTo>
                  <a:pt x="47535" y="1565978"/>
                </a:lnTo>
                <a:lnTo>
                  <a:pt x="105552" y="1671227"/>
                </a:lnTo>
                <a:lnTo>
                  <a:pt x="185156" y="1773321"/>
                </a:lnTo>
                <a:lnTo>
                  <a:pt x="285413" y="1871913"/>
                </a:lnTo>
                <a:lnTo>
                  <a:pt x="405388" y="1966657"/>
                </a:lnTo>
                <a:lnTo>
                  <a:pt x="544146" y="2057206"/>
                </a:lnTo>
                <a:lnTo>
                  <a:pt x="700754" y="2143213"/>
                </a:lnTo>
                <a:lnTo>
                  <a:pt x="874277" y="2224332"/>
                </a:lnTo>
                <a:lnTo>
                  <a:pt x="1063780" y="2300216"/>
                </a:lnTo>
                <a:lnTo>
                  <a:pt x="1268328" y="2370518"/>
                </a:lnTo>
                <a:lnTo>
                  <a:pt x="1486988" y="2434892"/>
                </a:lnTo>
                <a:lnTo>
                  <a:pt x="1718824" y="2492991"/>
                </a:lnTo>
                <a:lnTo>
                  <a:pt x="1962903" y="2544468"/>
                </a:lnTo>
                <a:lnTo>
                  <a:pt x="2218290" y="2588976"/>
                </a:lnTo>
                <a:lnTo>
                  <a:pt x="2484050" y="2626170"/>
                </a:lnTo>
                <a:lnTo>
                  <a:pt x="2759249" y="2655702"/>
                </a:lnTo>
                <a:lnTo>
                  <a:pt x="3042952" y="2677225"/>
                </a:lnTo>
                <a:lnTo>
                  <a:pt x="3334225" y="2690393"/>
                </a:lnTo>
                <a:lnTo>
                  <a:pt x="3632134" y="2694860"/>
                </a:lnTo>
                <a:lnTo>
                  <a:pt x="3930023" y="2690393"/>
                </a:lnTo>
                <a:lnTo>
                  <a:pt x="4221280" y="2677225"/>
                </a:lnTo>
                <a:lnTo>
                  <a:pt x="4504970" y="2655702"/>
                </a:lnTo>
                <a:lnTo>
                  <a:pt x="4780158" y="2626170"/>
                </a:lnTo>
                <a:lnTo>
                  <a:pt x="5045910" y="2588976"/>
                </a:lnTo>
                <a:lnTo>
                  <a:pt x="5301292" y="2544468"/>
                </a:lnTo>
                <a:lnTo>
                  <a:pt x="5545367" y="2492991"/>
                </a:lnTo>
                <a:lnTo>
                  <a:pt x="5777202" y="2434892"/>
                </a:lnTo>
                <a:lnTo>
                  <a:pt x="5995861" y="2370518"/>
                </a:lnTo>
                <a:lnTo>
                  <a:pt x="6200411" y="2300216"/>
                </a:lnTo>
                <a:lnTo>
                  <a:pt x="6389916" y="2224332"/>
                </a:lnTo>
                <a:lnTo>
                  <a:pt x="6563442" y="2143213"/>
                </a:lnTo>
                <a:lnTo>
                  <a:pt x="6720053" y="2057206"/>
                </a:lnTo>
                <a:lnTo>
                  <a:pt x="6858816" y="1966657"/>
                </a:lnTo>
                <a:lnTo>
                  <a:pt x="6978795" y="1871913"/>
                </a:lnTo>
                <a:lnTo>
                  <a:pt x="7079056" y="1773321"/>
                </a:lnTo>
                <a:lnTo>
                  <a:pt x="7158663" y="1671227"/>
                </a:lnTo>
                <a:lnTo>
                  <a:pt x="7216683" y="1565978"/>
                </a:lnTo>
                <a:lnTo>
                  <a:pt x="7252181" y="1457920"/>
                </a:lnTo>
                <a:lnTo>
                  <a:pt x="7264221" y="1347402"/>
                </a:lnTo>
                <a:lnTo>
                  <a:pt x="7252181" y="1236883"/>
                </a:lnTo>
                <a:lnTo>
                  <a:pt x="7216683" y="1128827"/>
                </a:lnTo>
                <a:lnTo>
                  <a:pt x="7158663" y="1023580"/>
                </a:lnTo>
                <a:lnTo>
                  <a:pt x="7079056" y="921488"/>
                </a:lnTo>
                <a:lnTo>
                  <a:pt x="6978795" y="822899"/>
                </a:lnTo>
                <a:lnTo>
                  <a:pt x="6858816" y="728158"/>
                </a:lnTo>
                <a:lnTo>
                  <a:pt x="6720053" y="637613"/>
                </a:lnTo>
                <a:lnTo>
                  <a:pt x="6563442" y="551610"/>
                </a:lnTo>
                <a:lnTo>
                  <a:pt x="6389916" y="470495"/>
                </a:lnTo>
                <a:lnTo>
                  <a:pt x="6200411" y="394615"/>
                </a:lnTo>
                <a:lnTo>
                  <a:pt x="5995861" y="324317"/>
                </a:lnTo>
                <a:lnTo>
                  <a:pt x="5777202" y="259948"/>
                </a:lnTo>
                <a:lnTo>
                  <a:pt x="5545367" y="201853"/>
                </a:lnTo>
                <a:lnTo>
                  <a:pt x="5301292" y="150379"/>
                </a:lnTo>
                <a:lnTo>
                  <a:pt x="5045910" y="105874"/>
                </a:lnTo>
                <a:lnTo>
                  <a:pt x="4780158" y="68683"/>
                </a:lnTo>
                <a:lnTo>
                  <a:pt x="4504970" y="39154"/>
                </a:lnTo>
                <a:lnTo>
                  <a:pt x="4221280" y="17633"/>
                </a:lnTo>
                <a:lnTo>
                  <a:pt x="3930023" y="4466"/>
                </a:lnTo>
                <a:lnTo>
                  <a:pt x="3632134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6541" y="2271857"/>
            <a:ext cx="7264400" cy="2694940"/>
          </a:xfrm>
          <a:custGeom>
            <a:avLst/>
            <a:gdLst/>
            <a:ahLst/>
            <a:cxnLst/>
            <a:rect l="l" t="t" r="r" b="b"/>
            <a:pathLst>
              <a:path w="7264400" h="2694940">
                <a:moveTo>
                  <a:pt x="3632134" y="0"/>
                </a:moveTo>
                <a:lnTo>
                  <a:pt x="3334225" y="4466"/>
                </a:lnTo>
                <a:lnTo>
                  <a:pt x="3042952" y="17633"/>
                </a:lnTo>
                <a:lnTo>
                  <a:pt x="2759249" y="39154"/>
                </a:lnTo>
                <a:lnTo>
                  <a:pt x="2484050" y="68683"/>
                </a:lnTo>
                <a:lnTo>
                  <a:pt x="2218290" y="105874"/>
                </a:lnTo>
                <a:lnTo>
                  <a:pt x="1962903" y="150379"/>
                </a:lnTo>
                <a:lnTo>
                  <a:pt x="1718824" y="201853"/>
                </a:lnTo>
                <a:lnTo>
                  <a:pt x="1486988" y="259948"/>
                </a:lnTo>
                <a:lnTo>
                  <a:pt x="1268328" y="324317"/>
                </a:lnTo>
                <a:lnTo>
                  <a:pt x="1063780" y="394615"/>
                </a:lnTo>
                <a:lnTo>
                  <a:pt x="874277" y="470495"/>
                </a:lnTo>
                <a:lnTo>
                  <a:pt x="700754" y="551610"/>
                </a:lnTo>
                <a:lnTo>
                  <a:pt x="544146" y="637613"/>
                </a:lnTo>
                <a:lnTo>
                  <a:pt x="405388" y="728158"/>
                </a:lnTo>
                <a:lnTo>
                  <a:pt x="285413" y="822899"/>
                </a:lnTo>
                <a:lnTo>
                  <a:pt x="185156" y="921488"/>
                </a:lnTo>
                <a:lnTo>
                  <a:pt x="105552" y="1023580"/>
                </a:lnTo>
                <a:lnTo>
                  <a:pt x="47535" y="1128827"/>
                </a:lnTo>
                <a:lnTo>
                  <a:pt x="12039" y="1236883"/>
                </a:lnTo>
                <a:lnTo>
                  <a:pt x="0" y="1347402"/>
                </a:lnTo>
                <a:lnTo>
                  <a:pt x="12039" y="1457920"/>
                </a:lnTo>
                <a:lnTo>
                  <a:pt x="47535" y="1565978"/>
                </a:lnTo>
                <a:lnTo>
                  <a:pt x="105552" y="1671227"/>
                </a:lnTo>
                <a:lnTo>
                  <a:pt x="185156" y="1773321"/>
                </a:lnTo>
                <a:lnTo>
                  <a:pt x="285413" y="1871913"/>
                </a:lnTo>
                <a:lnTo>
                  <a:pt x="405388" y="1966657"/>
                </a:lnTo>
                <a:lnTo>
                  <a:pt x="544146" y="2057206"/>
                </a:lnTo>
                <a:lnTo>
                  <a:pt x="700754" y="2143213"/>
                </a:lnTo>
                <a:lnTo>
                  <a:pt x="874277" y="2224332"/>
                </a:lnTo>
                <a:lnTo>
                  <a:pt x="1063780" y="2300216"/>
                </a:lnTo>
                <a:lnTo>
                  <a:pt x="1268328" y="2370518"/>
                </a:lnTo>
                <a:lnTo>
                  <a:pt x="1486988" y="2434892"/>
                </a:lnTo>
                <a:lnTo>
                  <a:pt x="1718824" y="2492991"/>
                </a:lnTo>
                <a:lnTo>
                  <a:pt x="1962903" y="2544468"/>
                </a:lnTo>
                <a:lnTo>
                  <a:pt x="2218290" y="2588976"/>
                </a:lnTo>
                <a:lnTo>
                  <a:pt x="2484050" y="2626170"/>
                </a:lnTo>
                <a:lnTo>
                  <a:pt x="2759249" y="2655702"/>
                </a:lnTo>
                <a:lnTo>
                  <a:pt x="3042952" y="2677225"/>
                </a:lnTo>
                <a:lnTo>
                  <a:pt x="3334225" y="2690393"/>
                </a:lnTo>
                <a:lnTo>
                  <a:pt x="3632134" y="2694860"/>
                </a:lnTo>
                <a:lnTo>
                  <a:pt x="3930023" y="2690393"/>
                </a:lnTo>
                <a:lnTo>
                  <a:pt x="4221280" y="2677225"/>
                </a:lnTo>
                <a:lnTo>
                  <a:pt x="4504970" y="2655702"/>
                </a:lnTo>
                <a:lnTo>
                  <a:pt x="4780158" y="2626170"/>
                </a:lnTo>
                <a:lnTo>
                  <a:pt x="5045910" y="2588976"/>
                </a:lnTo>
                <a:lnTo>
                  <a:pt x="5301292" y="2544468"/>
                </a:lnTo>
                <a:lnTo>
                  <a:pt x="5545367" y="2492991"/>
                </a:lnTo>
                <a:lnTo>
                  <a:pt x="5777202" y="2434892"/>
                </a:lnTo>
                <a:lnTo>
                  <a:pt x="5995861" y="2370518"/>
                </a:lnTo>
                <a:lnTo>
                  <a:pt x="6200411" y="2300216"/>
                </a:lnTo>
                <a:lnTo>
                  <a:pt x="6389916" y="2224332"/>
                </a:lnTo>
                <a:lnTo>
                  <a:pt x="6563442" y="2143213"/>
                </a:lnTo>
                <a:lnTo>
                  <a:pt x="6720053" y="2057206"/>
                </a:lnTo>
                <a:lnTo>
                  <a:pt x="6858816" y="1966657"/>
                </a:lnTo>
                <a:lnTo>
                  <a:pt x="6978795" y="1871913"/>
                </a:lnTo>
                <a:lnTo>
                  <a:pt x="7079056" y="1773321"/>
                </a:lnTo>
                <a:lnTo>
                  <a:pt x="7158663" y="1671227"/>
                </a:lnTo>
                <a:lnTo>
                  <a:pt x="7216683" y="1565978"/>
                </a:lnTo>
                <a:lnTo>
                  <a:pt x="7252181" y="1457920"/>
                </a:lnTo>
                <a:lnTo>
                  <a:pt x="7264221" y="1347402"/>
                </a:lnTo>
                <a:lnTo>
                  <a:pt x="7252181" y="1236883"/>
                </a:lnTo>
                <a:lnTo>
                  <a:pt x="7216683" y="1128827"/>
                </a:lnTo>
                <a:lnTo>
                  <a:pt x="7158663" y="1023580"/>
                </a:lnTo>
                <a:lnTo>
                  <a:pt x="7079056" y="921488"/>
                </a:lnTo>
                <a:lnTo>
                  <a:pt x="6978795" y="822899"/>
                </a:lnTo>
                <a:lnTo>
                  <a:pt x="6858816" y="728158"/>
                </a:lnTo>
                <a:lnTo>
                  <a:pt x="6720053" y="637613"/>
                </a:lnTo>
                <a:lnTo>
                  <a:pt x="6563442" y="551610"/>
                </a:lnTo>
                <a:lnTo>
                  <a:pt x="6389916" y="470495"/>
                </a:lnTo>
                <a:lnTo>
                  <a:pt x="6200411" y="394615"/>
                </a:lnTo>
                <a:lnTo>
                  <a:pt x="5995861" y="324317"/>
                </a:lnTo>
                <a:lnTo>
                  <a:pt x="5777202" y="259948"/>
                </a:lnTo>
                <a:lnTo>
                  <a:pt x="5545367" y="201853"/>
                </a:lnTo>
                <a:lnTo>
                  <a:pt x="5301292" y="150379"/>
                </a:lnTo>
                <a:lnTo>
                  <a:pt x="5045910" y="105874"/>
                </a:lnTo>
                <a:lnTo>
                  <a:pt x="4780158" y="68683"/>
                </a:lnTo>
                <a:lnTo>
                  <a:pt x="4504970" y="39154"/>
                </a:lnTo>
                <a:lnTo>
                  <a:pt x="4221280" y="17633"/>
                </a:lnTo>
                <a:lnTo>
                  <a:pt x="3930023" y="4466"/>
                </a:lnTo>
                <a:lnTo>
                  <a:pt x="3632134" y="0"/>
                </a:lnTo>
                <a:close/>
              </a:path>
            </a:pathLst>
          </a:custGeom>
          <a:ln w="14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193" y="2777154"/>
            <a:ext cx="4486910" cy="1684655"/>
          </a:xfrm>
          <a:custGeom>
            <a:avLst/>
            <a:gdLst/>
            <a:ahLst/>
            <a:cxnLst/>
            <a:rect l="l" t="t" r="r" b="b"/>
            <a:pathLst>
              <a:path w="4486910" h="1684654">
                <a:moveTo>
                  <a:pt x="2243395" y="0"/>
                </a:moveTo>
                <a:lnTo>
                  <a:pt x="2059392" y="2790"/>
                </a:lnTo>
                <a:lnTo>
                  <a:pt x="1879487" y="11018"/>
                </a:lnTo>
                <a:lnTo>
                  <a:pt x="1704258" y="24467"/>
                </a:lnTo>
                <a:lnTo>
                  <a:pt x="1534281" y="42920"/>
                </a:lnTo>
                <a:lnTo>
                  <a:pt x="1370134" y="66161"/>
                </a:lnTo>
                <a:lnTo>
                  <a:pt x="1212394" y="93973"/>
                </a:lnTo>
                <a:lnTo>
                  <a:pt x="1061638" y="126140"/>
                </a:lnTo>
                <a:lnTo>
                  <a:pt x="918444" y="162445"/>
                </a:lnTo>
                <a:lnTo>
                  <a:pt x="783388" y="202673"/>
                </a:lnTo>
                <a:lnTo>
                  <a:pt x="657048" y="246605"/>
                </a:lnTo>
                <a:lnTo>
                  <a:pt x="540001" y="294027"/>
                </a:lnTo>
                <a:lnTo>
                  <a:pt x="432824" y="344721"/>
                </a:lnTo>
                <a:lnTo>
                  <a:pt x="336095" y="398471"/>
                </a:lnTo>
                <a:lnTo>
                  <a:pt x="250390" y="455061"/>
                </a:lnTo>
                <a:lnTo>
                  <a:pt x="176287" y="514273"/>
                </a:lnTo>
                <a:lnTo>
                  <a:pt x="114362" y="575892"/>
                </a:lnTo>
                <a:lnTo>
                  <a:pt x="65194" y="639702"/>
                </a:lnTo>
                <a:lnTo>
                  <a:pt x="29360" y="705484"/>
                </a:lnTo>
                <a:lnTo>
                  <a:pt x="7436" y="773024"/>
                </a:lnTo>
                <a:lnTo>
                  <a:pt x="0" y="842105"/>
                </a:lnTo>
                <a:lnTo>
                  <a:pt x="7436" y="911178"/>
                </a:lnTo>
                <a:lnTo>
                  <a:pt x="29360" y="978713"/>
                </a:lnTo>
                <a:lnTo>
                  <a:pt x="65194" y="1044493"/>
                </a:lnTo>
                <a:lnTo>
                  <a:pt x="114362" y="1108301"/>
                </a:lnTo>
                <a:lnTo>
                  <a:pt x="176287" y="1169921"/>
                </a:lnTo>
                <a:lnTo>
                  <a:pt x="250390" y="1229136"/>
                </a:lnTo>
                <a:lnTo>
                  <a:pt x="336095" y="1285729"/>
                </a:lnTo>
                <a:lnTo>
                  <a:pt x="432824" y="1339484"/>
                </a:lnTo>
                <a:lnTo>
                  <a:pt x="540001" y="1390183"/>
                </a:lnTo>
                <a:lnTo>
                  <a:pt x="657048" y="1437611"/>
                </a:lnTo>
                <a:lnTo>
                  <a:pt x="783388" y="1481550"/>
                </a:lnTo>
                <a:lnTo>
                  <a:pt x="918444" y="1521784"/>
                </a:lnTo>
                <a:lnTo>
                  <a:pt x="1061638" y="1558096"/>
                </a:lnTo>
                <a:lnTo>
                  <a:pt x="1212394" y="1590270"/>
                </a:lnTo>
                <a:lnTo>
                  <a:pt x="1370134" y="1618088"/>
                </a:lnTo>
                <a:lnTo>
                  <a:pt x="1534281" y="1641334"/>
                </a:lnTo>
                <a:lnTo>
                  <a:pt x="1704258" y="1659792"/>
                </a:lnTo>
                <a:lnTo>
                  <a:pt x="1879487" y="1673244"/>
                </a:lnTo>
                <a:lnTo>
                  <a:pt x="2059392" y="1681475"/>
                </a:lnTo>
                <a:lnTo>
                  <a:pt x="2243395" y="1684266"/>
                </a:lnTo>
                <a:lnTo>
                  <a:pt x="2427381" y="1681475"/>
                </a:lnTo>
                <a:lnTo>
                  <a:pt x="2607272" y="1673244"/>
                </a:lnTo>
                <a:lnTo>
                  <a:pt x="2782490" y="1659792"/>
                </a:lnTo>
                <a:lnTo>
                  <a:pt x="2952458" y="1641334"/>
                </a:lnTo>
                <a:lnTo>
                  <a:pt x="3116598" y="1618088"/>
                </a:lnTo>
                <a:lnTo>
                  <a:pt x="3274333" y="1590270"/>
                </a:lnTo>
                <a:lnTo>
                  <a:pt x="3425085" y="1558096"/>
                </a:lnTo>
                <a:lnTo>
                  <a:pt x="3568278" y="1521784"/>
                </a:lnTo>
                <a:lnTo>
                  <a:pt x="3703333" y="1481550"/>
                </a:lnTo>
                <a:lnTo>
                  <a:pt x="3829673" y="1437611"/>
                </a:lnTo>
                <a:lnTo>
                  <a:pt x="3946722" y="1390183"/>
                </a:lnTo>
                <a:lnTo>
                  <a:pt x="4053900" y="1339484"/>
                </a:lnTo>
                <a:lnTo>
                  <a:pt x="4150632" y="1285729"/>
                </a:lnTo>
                <a:lnTo>
                  <a:pt x="4236340" y="1229136"/>
                </a:lnTo>
                <a:lnTo>
                  <a:pt x="4310446" y="1169921"/>
                </a:lnTo>
                <a:lnTo>
                  <a:pt x="4372373" y="1108301"/>
                </a:lnTo>
                <a:lnTo>
                  <a:pt x="4421544" y="1044493"/>
                </a:lnTo>
                <a:lnTo>
                  <a:pt x="4457380" y="978713"/>
                </a:lnTo>
                <a:lnTo>
                  <a:pt x="4479306" y="911178"/>
                </a:lnTo>
                <a:lnTo>
                  <a:pt x="4486743" y="842105"/>
                </a:lnTo>
                <a:lnTo>
                  <a:pt x="4479306" y="773024"/>
                </a:lnTo>
                <a:lnTo>
                  <a:pt x="4457380" y="705484"/>
                </a:lnTo>
                <a:lnTo>
                  <a:pt x="4421544" y="639702"/>
                </a:lnTo>
                <a:lnTo>
                  <a:pt x="4372373" y="575892"/>
                </a:lnTo>
                <a:lnTo>
                  <a:pt x="4310446" y="514273"/>
                </a:lnTo>
                <a:lnTo>
                  <a:pt x="4236340" y="455061"/>
                </a:lnTo>
                <a:lnTo>
                  <a:pt x="4150632" y="398471"/>
                </a:lnTo>
                <a:lnTo>
                  <a:pt x="4053900" y="344721"/>
                </a:lnTo>
                <a:lnTo>
                  <a:pt x="3946722" y="294027"/>
                </a:lnTo>
                <a:lnTo>
                  <a:pt x="3829673" y="246605"/>
                </a:lnTo>
                <a:lnTo>
                  <a:pt x="3703333" y="202673"/>
                </a:lnTo>
                <a:lnTo>
                  <a:pt x="3568278" y="162445"/>
                </a:lnTo>
                <a:lnTo>
                  <a:pt x="3425085" y="126140"/>
                </a:lnTo>
                <a:lnTo>
                  <a:pt x="3274333" y="93973"/>
                </a:lnTo>
                <a:lnTo>
                  <a:pt x="3116598" y="66161"/>
                </a:lnTo>
                <a:lnTo>
                  <a:pt x="2952458" y="42920"/>
                </a:lnTo>
                <a:lnTo>
                  <a:pt x="2782490" y="24467"/>
                </a:lnTo>
                <a:lnTo>
                  <a:pt x="2607272" y="11018"/>
                </a:lnTo>
                <a:lnTo>
                  <a:pt x="2427381" y="2790"/>
                </a:lnTo>
                <a:lnTo>
                  <a:pt x="224339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193" y="2777154"/>
            <a:ext cx="4486910" cy="1684655"/>
          </a:xfrm>
          <a:custGeom>
            <a:avLst/>
            <a:gdLst/>
            <a:ahLst/>
            <a:cxnLst/>
            <a:rect l="l" t="t" r="r" b="b"/>
            <a:pathLst>
              <a:path w="4486910" h="1684654">
                <a:moveTo>
                  <a:pt x="2243395" y="0"/>
                </a:moveTo>
                <a:lnTo>
                  <a:pt x="2059392" y="2790"/>
                </a:lnTo>
                <a:lnTo>
                  <a:pt x="1879487" y="11018"/>
                </a:lnTo>
                <a:lnTo>
                  <a:pt x="1704258" y="24467"/>
                </a:lnTo>
                <a:lnTo>
                  <a:pt x="1534281" y="42920"/>
                </a:lnTo>
                <a:lnTo>
                  <a:pt x="1370134" y="66161"/>
                </a:lnTo>
                <a:lnTo>
                  <a:pt x="1212394" y="93973"/>
                </a:lnTo>
                <a:lnTo>
                  <a:pt x="1061638" y="126140"/>
                </a:lnTo>
                <a:lnTo>
                  <a:pt x="918444" y="162445"/>
                </a:lnTo>
                <a:lnTo>
                  <a:pt x="783388" y="202673"/>
                </a:lnTo>
                <a:lnTo>
                  <a:pt x="657048" y="246605"/>
                </a:lnTo>
                <a:lnTo>
                  <a:pt x="540001" y="294027"/>
                </a:lnTo>
                <a:lnTo>
                  <a:pt x="432824" y="344721"/>
                </a:lnTo>
                <a:lnTo>
                  <a:pt x="336095" y="398471"/>
                </a:lnTo>
                <a:lnTo>
                  <a:pt x="250390" y="455061"/>
                </a:lnTo>
                <a:lnTo>
                  <a:pt x="176287" y="514273"/>
                </a:lnTo>
                <a:lnTo>
                  <a:pt x="114362" y="575892"/>
                </a:lnTo>
                <a:lnTo>
                  <a:pt x="65194" y="639702"/>
                </a:lnTo>
                <a:lnTo>
                  <a:pt x="29360" y="705484"/>
                </a:lnTo>
                <a:lnTo>
                  <a:pt x="7436" y="773024"/>
                </a:lnTo>
                <a:lnTo>
                  <a:pt x="0" y="842105"/>
                </a:lnTo>
                <a:lnTo>
                  <a:pt x="7436" y="911178"/>
                </a:lnTo>
                <a:lnTo>
                  <a:pt x="29360" y="978713"/>
                </a:lnTo>
                <a:lnTo>
                  <a:pt x="65194" y="1044493"/>
                </a:lnTo>
                <a:lnTo>
                  <a:pt x="114362" y="1108301"/>
                </a:lnTo>
                <a:lnTo>
                  <a:pt x="176287" y="1169921"/>
                </a:lnTo>
                <a:lnTo>
                  <a:pt x="250390" y="1229136"/>
                </a:lnTo>
                <a:lnTo>
                  <a:pt x="336095" y="1285729"/>
                </a:lnTo>
                <a:lnTo>
                  <a:pt x="432824" y="1339484"/>
                </a:lnTo>
                <a:lnTo>
                  <a:pt x="540001" y="1390183"/>
                </a:lnTo>
                <a:lnTo>
                  <a:pt x="657048" y="1437611"/>
                </a:lnTo>
                <a:lnTo>
                  <a:pt x="783388" y="1481550"/>
                </a:lnTo>
                <a:lnTo>
                  <a:pt x="918444" y="1521784"/>
                </a:lnTo>
                <a:lnTo>
                  <a:pt x="1061638" y="1558096"/>
                </a:lnTo>
                <a:lnTo>
                  <a:pt x="1212394" y="1590270"/>
                </a:lnTo>
                <a:lnTo>
                  <a:pt x="1370134" y="1618088"/>
                </a:lnTo>
                <a:lnTo>
                  <a:pt x="1534281" y="1641334"/>
                </a:lnTo>
                <a:lnTo>
                  <a:pt x="1704258" y="1659792"/>
                </a:lnTo>
                <a:lnTo>
                  <a:pt x="1879487" y="1673244"/>
                </a:lnTo>
                <a:lnTo>
                  <a:pt x="2059392" y="1681475"/>
                </a:lnTo>
                <a:lnTo>
                  <a:pt x="2243395" y="1684266"/>
                </a:lnTo>
                <a:lnTo>
                  <a:pt x="2427381" y="1681475"/>
                </a:lnTo>
                <a:lnTo>
                  <a:pt x="2607272" y="1673244"/>
                </a:lnTo>
                <a:lnTo>
                  <a:pt x="2782490" y="1659792"/>
                </a:lnTo>
                <a:lnTo>
                  <a:pt x="2952458" y="1641334"/>
                </a:lnTo>
                <a:lnTo>
                  <a:pt x="3116598" y="1618088"/>
                </a:lnTo>
                <a:lnTo>
                  <a:pt x="3274333" y="1590270"/>
                </a:lnTo>
                <a:lnTo>
                  <a:pt x="3425085" y="1558096"/>
                </a:lnTo>
                <a:lnTo>
                  <a:pt x="3568278" y="1521784"/>
                </a:lnTo>
                <a:lnTo>
                  <a:pt x="3703333" y="1481550"/>
                </a:lnTo>
                <a:lnTo>
                  <a:pt x="3829673" y="1437611"/>
                </a:lnTo>
                <a:lnTo>
                  <a:pt x="3946722" y="1390183"/>
                </a:lnTo>
                <a:lnTo>
                  <a:pt x="4053900" y="1339484"/>
                </a:lnTo>
                <a:lnTo>
                  <a:pt x="4150632" y="1285729"/>
                </a:lnTo>
                <a:lnTo>
                  <a:pt x="4236340" y="1229136"/>
                </a:lnTo>
                <a:lnTo>
                  <a:pt x="4310446" y="1169921"/>
                </a:lnTo>
                <a:lnTo>
                  <a:pt x="4372373" y="1108301"/>
                </a:lnTo>
                <a:lnTo>
                  <a:pt x="4421544" y="1044493"/>
                </a:lnTo>
                <a:lnTo>
                  <a:pt x="4457380" y="978713"/>
                </a:lnTo>
                <a:lnTo>
                  <a:pt x="4479306" y="911178"/>
                </a:lnTo>
                <a:lnTo>
                  <a:pt x="4486743" y="842105"/>
                </a:lnTo>
                <a:lnTo>
                  <a:pt x="4479306" y="773024"/>
                </a:lnTo>
                <a:lnTo>
                  <a:pt x="4457380" y="705484"/>
                </a:lnTo>
                <a:lnTo>
                  <a:pt x="4421544" y="639702"/>
                </a:lnTo>
                <a:lnTo>
                  <a:pt x="4372373" y="575892"/>
                </a:lnTo>
                <a:lnTo>
                  <a:pt x="4310446" y="514273"/>
                </a:lnTo>
                <a:lnTo>
                  <a:pt x="4236340" y="455061"/>
                </a:lnTo>
                <a:lnTo>
                  <a:pt x="4150632" y="398471"/>
                </a:lnTo>
                <a:lnTo>
                  <a:pt x="4053900" y="344721"/>
                </a:lnTo>
                <a:lnTo>
                  <a:pt x="3946722" y="294027"/>
                </a:lnTo>
                <a:lnTo>
                  <a:pt x="3829673" y="246605"/>
                </a:lnTo>
                <a:lnTo>
                  <a:pt x="3703333" y="202673"/>
                </a:lnTo>
                <a:lnTo>
                  <a:pt x="3568278" y="162445"/>
                </a:lnTo>
                <a:lnTo>
                  <a:pt x="3425085" y="126140"/>
                </a:lnTo>
                <a:lnTo>
                  <a:pt x="3274333" y="93973"/>
                </a:lnTo>
                <a:lnTo>
                  <a:pt x="3116598" y="66161"/>
                </a:lnTo>
                <a:lnTo>
                  <a:pt x="2952458" y="42920"/>
                </a:lnTo>
                <a:lnTo>
                  <a:pt x="2782490" y="24467"/>
                </a:lnTo>
                <a:lnTo>
                  <a:pt x="2607272" y="11018"/>
                </a:lnTo>
                <a:lnTo>
                  <a:pt x="2427381" y="2790"/>
                </a:lnTo>
                <a:lnTo>
                  <a:pt x="2243395" y="0"/>
                </a:lnTo>
                <a:close/>
              </a:path>
            </a:pathLst>
          </a:custGeom>
          <a:ln w="14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3846" y="3114018"/>
            <a:ext cx="2136775" cy="1010919"/>
          </a:xfrm>
          <a:custGeom>
            <a:avLst/>
            <a:gdLst/>
            <a:ahLst/>
            <a:cxnLst/>
            <a:rect l="l" t="t" r="r" b="b"/>
            <a:pathLst>
              <a:path w="2136775" h="1010920">
                <a:moveTo>
                  <a:pt x="1068260" y="0"/>
                </a:moveTo>
                <a:lnTo>
                  <a:pt x="980643" y="1674"/>
                </a:lnTo>
                <a:lnTo>
                  <a:pt x="894976" y="6611"/>
                </a:lnTo>
                <a:lnTo>
                  <a:pt x="811536" y="14681"/>
                </a:lnTo>
                <a:lnTo>
                  <a:pt x="730597" y="25753"/>
                </a:lnTo>
                <a:lnTo>
                  <a:pt x="652433" y="39699"/>
                </a:lnTo>
                <a:lnTo>
                  <a:pt x="577321" y="56387"/>
                </a:lnTo>
                <a:lnTo>
                  <a:pt x="505534" y="75687"/>
                </a:lnTo>
                <a:lnTo>
                  <a:pt x="437347" y="97471"/>
                </a:lnTo>
                <a:lnTo>
                  <a:pt x="373036" y="121608"/>
                </a:lnTo>
                <a:lnTo>
                  <a:pt x="312875" y="147967"/>
                </a:lnTo>
                <a:lnTo>
                  <a:pt x="257140" y="176420"/>
                </a:lnTo>
                <a:lnTo>
                  <a:pt x="206104" y="206836"/>
                </a:lnTo>
                <a:lnTo>
                  <a:pt x="160043" y="239085"/>
                </a:lnTo>
                <a:lnTo>
                  <a:pt x="119232" y="273037"/>
                </a:lnTo>
                <a:lnTo>
                  <a:pt x="83945" y="308562"/>
                </a:lnTo>
                <a:lnTo>
                  <a:pt x="54457" y="345531"/>
                </a:lnTo>
                <a:lnTo>
                  <a:pt x="31044" y="383813"/>
                </a:lnTo>
                <a:lnTo>
                  <a:pt x="13980" y="423279"/>
                </a:lnTo>
                <a:lnTo>
                  <a:pt x="3541" y="463798"/>
                </a:lnTo>
                <a:lnTo>
                  <a:pt x="0" y="505240"/>
                </a:lnTo>
                <a:lnTo>
                  <a:pt x="3541" y="546686"/>
                </a:lnTo>
                <a:lnTo>
                  <a:pt x="13980" y="587208"/>
                </a:lnTo>
                <a:lnTo>
                  <a:pt x="31044" y="626677"/>
                </a:lnTo>
                <a:lnTo>
                  <a:pt x="54457" y="664963"/>
                </a:lnTo>
                <a:lnTo>
                  <a:pt x="83945" y="701935"/>
                </a:lnTo>
                <a:lnTo>
                  <a:pt x="119232" y="737464"/>
                </a:lnTo>
                <a:lnTo>
                  <a:pt x="160043" y="771420"/>
                </a:lnTo>
                <a:lnTo>
                  <a:pt x="206104" y="803673"/>
                </a:lnTo>
                <a:lnTo>
                  <a:pt x="257140" y="834092"/>
                </a:lnTo>
                <a:lnTo>
                  <a:pt x="312875" y="862548"/>
                </a:lnTo>
                <a:lnTo>
                  <a:pt x="373036" y="888911"/>
                </a:lnTo>
                <a:lnTo>
                  <a:pt x="437347" y="913051"/>
                </a:lnTo>
                <a:lnTo>
                  <a:pt x="505534" y="934838"/>
                </a:lnTo>
                <a:lnTo>
                  <a:pt x="577321" y="954141"/>
                </a:lnTo>
                <a:lnTo>
                  <a:pt x="652433" y="970832"/>
                </a:lnTo>
                <a:lnTo>
                  <a:pt x="730597" y="984779"/>
                </a:lnTo>
                <a:lnTo>
                  <a:pt x="811536" y="995853"/>
                </a:lnTo>
                <a:lnTo>
                  <a:pt x="894976" y="1003924"/>
                </a:lnTo>
                <a:lnTo>
                  <a:pt x="980643" y="1008862"/>
                </a:lnTo>
                <a:lnTo>
                  <a:pt x="1068260" y="1010537"/>
                </a:lnTo>
                <a:lnTo>
                  <a:pt x="1155882" y="1008862"/>
                </a:lnTo>
                <a:lnTo>
                  <a:pt x="1241552" y="1003924"/>
                </a:lnTo>
                <a:lnTo>
                  <a:pt x="1324996" y="995853"/>
                </a:lnTo>
                <a:lnTo>
                  <a:pt x="1405938" y="984779"/>
                </a:lnTo>
                <a:lnTo>
                  <a:pt x="1484105" y="970832"/>
                </a:lnTo>
                <a:lnTo>
                  <a:pt x="1559221" y="954141"/>
                </a:lnTo>
                <a:lnTo>
                  <a:pt x="1631011" y="934838"/>
                </a:lnTo>
                <a:lnTo>
                  <a:pt x="1699201" y="913051"/>
                </a:lnTo>
                <a:lnTo>
                  <a:pt x="1763514" y="888911"/>
                </a:lnTo>
                <a:lnTo>
                  <a:pt x="1823678" y="862548"/>
                </a:lnTo>
                <a:lnTo>
                  <a:pt x="1879416" y="834092"/>
                </a:lnTo>
                <a:lnTo>
                  <a:pt x="1930455" y="803673"/>
                </a:lnTo>
                <a:lnTo>
                  <a:pt x="1976518" y="771420"/>
                </a:lnTo>
                <a:lnTo>
                  <a:pt x="2017331" y="737464"/>
                </a:lnTo>
                <a:lnTo>
                  <a:pt x="2052619" y="701935"/>
                </a:lnTo>
                <a:lnTo>
                  <a:pt x="2082108" y="664963"/>
                </a:lnTo>
                <a:lnTo>
                  <a:pt x="2105522" y="626677"/>
                </a:lnTo>
                <a:lnTo>
                  <a:pt x="2122587" y="587208"/>
                </a:lnTo>
                <a:lnTo>
                  <a:pt x="2133028" y="546686"/>
                </a:lnTo>
                <a:lnTo>
                  <a:pt x="2136569" y="505240"/>
                </a:lnTo>
                <a:lnTo>
                  <a:pt x="2133028" y="463798"/>
                </a:lnTo>
                <a:lnTo>
                  <a:pt x="2122587" y="423279"/>
                </a:lnTo>
                <a:lnTo>
                  <a:pt x="2105522" y="383813"/>
                </a:lnTo>
                <a:lnTo>
                  <a:pt x="2082108" y="345531"/>
                </a:lnTo>
                <a:lnTo>
                  <a:pt x="2052619" y="308562"/>
                </a:lnTo>
                <a:lnTo>
                  <a:pt x="2017331" y="273037"/>
                </a:lnTo>
                <a:lnTo>
                  <a:pt x="1976518" y="239085"/>
                </a:lnTo>
                <a:lnTo>
                  <a:pt x="1930455" y="206836"/>
                </a:lnTo>
                <a:lnTo>
                  <a:pt x="1879416" y="176420"/>
                </a:lnTo>
                <a:lnTo>
                  <a:pt x="1823678" y="147967"/>
                </a:lnTo>
                <a:lnTo>
                  <a:pt x="1763514" y="121608"/>
                </a:lnTo>
                <a:lnTo>
                  <a:pt x="1699201" y="97471"/>
                </a:lnTo>
                <a:lnTo>
                  <a:pt x="1631011" y="75687"/>
                </a:lnTo>
                <a:lnTo>
                  <a:pt x="1559221" y="56387"/>
                </a:lnTo>
                <a:lnTo>
                  <a:pt x="1484105" y="39699"/>
                </a:lnTo>
                <a:lnTo>
                  <a:pt x="1405938" y="25753"/>
                </a:lnTo>
                <a:lnTo>
                  <a:pt x="1324996" y="14681"/>
                </a:lnTo>
                <a:lnTo>
                  <a:pt x="1241552" y="6611"/>
                </a:lnTo>
                <a:lnTo>
                  <a:pt x="1155882" y="1674"/>
                </a:lnTo>
                <a:lnTo>
                  <a:pt x="10682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3846" y="3114018"/>
            <a:ext cx="2136775" cy="1010919"/>
          </a:xfrm>
          <a:custGeom>
            <a:avLst/>
            <a:gdLst/>
            <a:ahLst/>
            <a:cxnLst/>
            <a:rect l="l" t="t" r="r" b="b"/>
            <a:pathLst>
              <a:path w="2136775" h="1010920">
                <a:moveTo>
                  <a:pt x="1068260" y="0"/>
                </a:moveTo>
                <a:lnTo>
                  <a:pt x="980643" y="1674"/>
                </a:lnTo>
                <a:lnTo>
                  <a:pt x="894976" y="6611"/>
                </a:lnTo>
                <a:lnTo>
                  <a:pt x="811536" y="14681"/>
                </a:lnTo>
                <a:lnTo>
                  <a:pt x="730597" y="25753"/>
                </a:lnTo>
                <a:lnTo>
                  <a:pt x="652433" y="39699"/>
                </a:lnTo>
                <a:lnTo>
                  <a:pt x="577321" y="56387"/>
                </a:lnTo>
                <a:lnTo>
                  <a:pt x="505534" y="75687"/>
                </a:lnTo>
                <a:lnTo>
                  <a:pt x="437347" y="97471"/>
                </a:lnTo>
                <a:lnTo>
                  <a:pt x="373036" y="121608"/>
                </a:lnTo>
                <a:lnTo>
                  <a:pt x="312875" y="147967"/>
                </a:lnTo>
                <a:lnTo>
                  <a:pt x="257140" y="176420"/>
                </a:lnTo>
                <a:lnTo>
                  <a:pt x="206104" y="206836"/>
                </a:lnTo>
                <a:lnTo>
                  <a:pt x="160043" y="239085"/>
                </a:lnTo>
                <a:lnTo>
                  <a:pt x="119232" y="273037"/>
                </a:lnTo>
                <a:lnTo>
                  <a:pt x="83945" y="308562"/>
                </a:lnTo>
                <a:lnTo>
                  <a:pt x="54457" y="345531"/>
                </a:lnTo>
                <a:lnTo>
                  <a:pt x="31044" y="383813"/>
                </a:lnTo>
                <a:lnTo>
                  <a:pt x="13980" y="423279"/>
                </a:lnTo>
                <a:lnTo>
                  <a:pt x="3541" y="463798"/>
                </a:lnTo>
                <a:lnTo>
                  <a:pt x="0" y="505240"/>
                </a:lnTo>
                <a:lnTo>
                  <a:pt x="3541" y="546686"/>
                </a:lnTo>
                <a:lnTo>
                  <a:pt x="13980" y="587208"/>
                </a:lnTo>
                <a:lnTo>
                  <a:pt x="31044" y="626677"/>
                </a:lnTo>
                <a:lnTo>
                  <a:pt x="54457" y="664963"/>
                </a:lnTo>
                <a:lnTo>
                  <a:pt x="83945" y="701935"/>
                </a:lnTo>
                <a:lnTo>
                  <a:pt x="119232" y="737464"/>
                </a:lnTo>
                <a:lnTo>
                  <a:pt x="160043" y="771420"/>
                </a:lnTo>
                <a:lnTo>
                  <a:pt x="206104" y="803673"/>
                </a:lnTo>
                <a:lnTo>
                  <a:pt x="257140" y="834092"/>
                </a:lnTo>
                <a:lnTo>
                  <a:pt x="312875" y="862548"/>
                </a:lnTo>
                <a:lnTo>
                  <a:pt x="373036" y="888911"/>
                </a:lnTo>
                <a:lnTo>
                  <a:pt x="437347" y="913051"/>
                </a:lnTo>
                <a:lnTo>
                  <a:pt x="505534" y="934838"/>
                </a:lnTo>
                <a:lnTo>
                  <a:pt x="577321" y="954141"/>
                </a:lnTo>
                <a:lnTo>
                  <a:pt x="652433" y="970832"/>
                </a:lnTo>
                <a:lnTo>
                  <a:pt x="730597" y="984779"/>
                </a:lnTo>
                <a:lnTo>
                  <a:pt x="811536" y="995853"/>
                </a:lnTo>
                <a:lnTo>
                  <a:pt x="894976" y="1003924"/>
                </a:lnTo>
                <a:lnTo>
                  <a:pt x="980643" y="1008862"/>
                </a:lnTo>
                <a:lnTo>
                  <a:pt x="1068260" y="1010537"/>
                </a:lnTo>
                <a:lnTo>
                  <a:pt x="1155882" y="1008862"/>
                </a:lnTo>
                <a:lnTo>
                  <a:pt x="1241552" y="1003924"/>
                </a:lnTo>
                <a:lnTo>
                  <a:pt x="1324996" y="995853"/>
                </a:lnTo>
                <a:lnTo>
                  <a:pt x="1405938" y="984779"/>
                </a:lnTo>
                <a:lnTo>
                  <a:pt x="1484105" y="970832"/>
                </a:lnTo>
                <a:lnTo>
                  <a:pt x="1559221" y="954141"/>
                </a:lnTo>
                <a:lnTo>
                  <a:pt x="1631011" y="934838"/>
                </a:lnTo>
                <a:lnTo>
                  <a:pt x="1699201" y="913051"/>
                </a:lnTo>
                <a:lnTo>
                  <a:pt x="1763514" y="888911"/>
                </a:lnTo>
                <a:lnTo>
                  <a:pt x="1823678" y="862548"/>
                </a:lnTo>
                <a:lnTo>
                  <a:pt x="1879416" y="834092"/>
                </a:lnTo>
                <a:lnTo>
                  <a:pt x="1930455" y="803673"/>
                </a:lnTo>
                <a:lnTo>
                  <a:pt x="1976518" y="771420"/>
                </a:lnTo>
                <a:lnTo>
                  <a:pt x="2017331" y="737464"/>
                </a:lnTo>
                <a:lnTo>
                  <a:pt x="2052619" y="701935"/>
                </a:lnTo>
                <a:lnTo>
                  <a:pt x="2082108" y="664963"/>
                </a:lnTo>
                <a:lnTo>
                  <a:pt x="2105522" y="626677"/>
                </a:lnTo>
                <a:lnTo>
                  <a:pt x="2122587" y="587208"/>
                </a:lnTo>
                <a:lnTo>
                  <a:pt x="2133028" y="546686"/>
                </a:lnTo>
                <a:lnTo>
                  <a:pt x="2136569" y="505240"/>
                </a:lnTo>
                <a:lnTo>
                  <a:pt x="2133028" y="463798"/>
                </a:lnTo>
                <a:lnTo>
                  <a:pt x="2122587" y="423279"/>
                </a:lnTo>
                <a:lnTo>
                  <a:pt x="2105522" y="383813"/>
                </a:lnTo>
                <a:lnTo>
                  <a:pt x="2082108" y="345531"/>
                </a:lnTo>
                <a:lnTo>
                  <a:pt x="2052619" y="308562"/>
                </a:lnTo>
                <a:lnTo>
                  <a:pt x="2017331" y="273037"/>
                </a:lnTo>
                <a:lnTo>
                  <a:pt x="1976518" y="239085"/>
                </a:lnTo>
                <a:lnTo>
                  <a:pt x="1930455" y="206836"/>
                </a:lnTo>
                <a:lnTo>
                  <a:pt x="1879416" y="176420"/>
                </a:lnTo>
                <a:lnTo>
                  <a:pt x="1823678" y="147967"/>
                </a:lnTo>
                <a:lnTo>
                  <a:pt x="1763514" y="121608"/>
                </a:lnTo>
                <a:lnTo>
                  <a:pt x="1699201" y="97471"/>
                </a:lnTo>
                <a:lnTo>
                  <a:pt x="1631011" y="75687"/>
                </a:lnTo>
                <a:lnTo>
                  <a:pt x="1559221" y="56387"/>
                </a:lnTo>
                <a:lnTo>
                  <a:pt x="1484105" y="39699"/>
                </a:lnTo>
                <a:lnTo>
                  <a:pt x="1405938" y="25753"/>
                </a:lnTo>
                <a:lnTo>
                  <a:pt x="1324996" y="14681"/>
                </a:lnTo>
                <a:lnTo>
                  <a:pt x="1241552" y="6611"/>
                </a:lnTo>
                <a:lnTo>
                  <a:pt x="1155882" y="1674"/>
                </a:lnTo>
                <a:lnTo>
                  <a:pt x="1068260" y="0"/>
                </a:lnTo>
                <a:close/>
              </a:path>
            </a:pathLst>
          </a:custGeom>
          <a:ln w="14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2441" y="3345613"/>
            <a:ext cx="168719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50" spc="550" dirty="0">
                <a:latin typeface="Arial Unicode MS"/>
                <a:cs typeface="Arial Unicode MS"/>
              </a:rPr>
              <a:t>無障礙環境</a:t>
            </a:r>
            <a:endParaRPr sz="2050">
              <a:latin typeface="Arial Unicode MS"/>
              <a:cs typeface="Arial Unicode MS"/>
            </a:endParaRPr>
          </a:p>
          <a:p>
            <a:pPr marL="37465" algn="ctr">
              <a:lnSpc>
                <a:spcPct val="100000"/>
              </a:lnSpc>
              <a:spcBef>
                <a:spcPts val="940"/>
              </a:spcBef>
            </a:pPr>
            <a:r>
              <a:rPr sz="1450" spc="145" dirty="0">
                <a:latin typeface="Arial Unicode MS"/>
                <a:cs typeface="Arial Unicode MS"/>
              </a:rPr>
              <a:t>(</a:t>
            </a:r>
            <a:r>
              <a:rPr sz="1450" spc="405" dirty="0">
                <a:latin typeface="Arial Unicode MS"/>
                <a:cs typeface="Arial Unicode MS"/>
              </a:rPr>
              <a:t>可用</a:t>
            </a:r>
            <a:r>
              <a:rPr sz="1450" spc="135" dirty="0">
                <a:latin typeface="Arial Unicode MS"/>
                <a:cs typeface="Arial Unicode MS"/>
              </a:rPr>
              <a:t>)</a:t>
            </a:r>
            <a:endParaRPr sz="145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879944" y="3345613"/>
            <a:ext cx="13557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50" spc="550" dirty="0">
                <a:latin typeface="Arial Unicode MS"/>
                <a:cs typeface="Arial Unicode MS"/>
              </a:rPr>
              <a:t>通</a:t>
            </a:r>
            <a:r>
              <a:rPr sz="2050" spc="555" dirty="0">
                <a:latin typeface="Arial Unicode MS"/>
                <a:cs typeface="Arial Unicode MS"/>
              </a:rPr>
              <a:t>用</a:t>
            </a:r>
            <a:r>
              <a:rPr sz="2050" spc="550" dirty="0">
                <a:latin typeface="Arial Unicode MS"/>
                <a:cs typeface="Arial Unicode MS"/>
              </a:rPr>
              <a:t>環境</a:t>
            </a:r>
            <a:endParaRPr sz="2050">
              <a:latin typeface="Arial Unicode MS"/>
              <a:cs typeface="Arial Unicode MS"/>
            </a:endParaRPr>
          </a:p>
          <a:p>
            <a:pPr marL="74295" algn="ctr">
              <a:lnSpc>
                <a:spcPct val="100000"/>
              </a:lnSpc>
              <a:spcBef>
                <a:spcPts val="940"/>
              </a:spcBef>
            </a:pPr>
            <a:r>
              <a:rPr sz="1450" spc="145" dirty="0">
                <a:latin typeface="Arial Unicode MS"/>
                <a:cs typeface="Arial Unicode MS"/>
              </a:rPr>
              <a:t>(</a:t>
            </a:r>
            <a:r>
              <a:rPr sz="1450" spc="405" dirty="0">
                <a:latin typeface="Arial Unicode MS"/>
                <a:cs typeface="Arial Unicode MS"/>
              </a:rPr>
              <a:t>好用</a:t>
            </a:r>
            <a:r>
              <a:rPr sz="1450" spc="135" dirty="0">
                <a:latin typeface="Arial Unicode MS"/>
                <a:cs typeface="Arial Unicode MS"/>
              </a:rPr>
              <a:t>)</a:t>
            </a:r>
            <a:endParaRPr sz="14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7804" y="3345613"/>
            <a:ext cx="13557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50" spc="550" dirty="0">
                <a:latin typeface="Arial Unicode MS"/>
                <a:cs typeface="Arial Unicode MS"/>
              </a:rPr>
              <a:t>友善環境</a:t>
            </a:r>
            <a:endParaRPr sz="2050">
              <a:latin typeface="Arial Unicode MS"/>
              <a:cs typeface="Arial Unicode MS"/>
            </a:endParaRPr>
          </a:p>
          <a:p>
            <a:pPr marL="7620" algn="ctr">
              <a:lnSpc>
                <a:spcPct val="100000"/>
              </a:lnSpc>
              <a:spcBef>
                <a:spcPts val="940"/>
              </a:spcBef>
            </a:pPr>
            <a:r>
              <a:rPr sz="1450" spc="145" dirty="0">
                <a:latin typeface="Arial Unicode MS"/>
                <a:cs typeface="Arial Unicode MS"/>
              </a:rPr>
              <a:t>(</a:t>
            </a:r>
            <a:r>
              <a:rPr sz="1450" spc="405" dirty="0">
                <a:latin typeface="Arial Unicode MS"/>
                <a:cs typeface="Arial Unicode MS"/>
              </a:rPr>
              <a:t>喜歡</a:t>
            </a:r>
            <a:r>
              <a:rPr sz="1450" spc="409" dirty="0">
                <a:latin typeface="Arial Unicode MS"/>
                <a:cs typeface="Arial Unicode MS"/>
              </a:rPr>
              <a:t>用</a:t>
            </a:r>
            <a:r>
              <a:rPr sz="1450" spc="135" dirty="0">
                <a:latin typeface="Arial Unicode MS"/>
                <a:cs typeface="Arial Unicode MS"/>
              </a:rPr>
              <a:t>)</a:t>
            </a:r>
            <a:endParaRPr sz="145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二十一世紀的環境觀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58239" y="5262299"/>
          <a:ext cx="7323454" cy="863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26"/>
                <a:gridCol w="2642362"/>
                <a:gridCol w="2602166"/>
              </a:tblGrid>
              <a:tr h="3887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 Unicode MS"/>
                          <a:cs typeface="Arial Unicode MS"/>
                        </a:rPr>
                        <a:t>●</a:t>
                      </a:r>
                      <a:r>
                        <a:rPr sz="2400" spc="-5" dirty="0">
                          <a:solidFill>
                            <a:srgbClr val="FF6600"/>
                          </a:solidFill>
                          <a:latin typeface="Arial Unicode MS"/>
                          <a:cs typeface="Arial Unicode MS"/>
                        </a:rPr>
                        <a:t>身心障礙者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 Unicode MS"/>
                          <a:cs typeface="Arial Unicode MS"/>
                        </a:rPr>
                        <a:t>●</a:t>
                      </a:r>
                      <a:r>
                        <a:rPr sz="2400" spc="-5" dirty="0">
                          <a:solidFill>
                            <a:srgbClr val="FF6600"/>
                          </a:solidFill>
                          <a:latin typeface="Arial Unicode MS"/>
                          <a:cs typeface="Arial Unicode MS"/>
                        </a:rPr>
                        <a:t>社會每一分子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 Unicode MS"/>
                          <a:cs typeface="Arial Unicode MS"/>
                        </a:rPr>
                        <a:t>●</a:t>
                      </a:r>
                      <a:r>
                        <a:rPr sz="2400" spc="-5" dirty="0">
                          <a:solidFill>
                            <a:srgbClr val="FF6600"/>
                          </a:solidFill>
                          <a:latin typeface="Arial Unicode MS"/>
                          <a:cs typeface="Arial Unicode MS"/>
                        </a:rPr>
                        <a:t>同理心思維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</a:tr>
              <a:tr h="21575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1980殘障福利法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1997通用設計七大原則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2007高齡友善城市八大面向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2015可及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公平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Unicode MS"/>
                          <a:cs typeface="Arial Unicode MS"/>
                        </a:rPr>
                        <a:t>包容核心指標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37" y="5588516"/>
            <a:ext cx="8806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 Unicode MS"/>
                <a:cs typeface="Arial Unicode MS"/>
              </a:rPr>
              <a:t>●</a:t>
            </a:r>
            <a:r>
              <a:rPr sz="1800" dirty="0">
                <a:solidFill>
                  <a:srgbClr val="FF6600"/>
                </a:solidFill>
                <a:latin typeface="Arial Unicode MS"/>
                <a:cs typeface="Arial Unicode MS"/>
              </a:rPr>
              <a:t>有障礙</a:t>
            </a:r>
            <a:r>
              <a:rPr sz="1800" dirty="0">
                <a:latin typeface="Arial Unicode MS"/>
                <a:cs typeface="Arial Unicode MS"/>
              </a:rPr>
              <a:t>的喇叭鎖把手●</a:t>
            </a:r>
            <a:r>
              <a:rPr sz="1800" dirty="0">
                <a:solidFill>
                  <a:srgbClr val="FF6600"/>
                </a:solidFill>
                <a:latin typeface="Arial Unicode MS"/>
                <a:cs typeface="Arial Unicode MS"/>
              </a:rPr>
              <a:t>無障礙</a:t>
            </a:r>
            <a:r>
              <a:rPr sz="1800" dirty="0">
                <a:latin typeface="Arial Unicode MS"/>
                <a:cs typeface="Arial Unicode MS"/>
              </a:rPr>
              <a:t>的水平短把手●</a:t>
            </a:r>
            <a:r>
              <a:rPr sz="1800" dirty="0">
                <a:solidFill>
                  <a:srgbClr val="FF6600"/>
                </a:solidFill>
                <a:latin typeface="Arial Unicode MS"/>
                <a:cs typeface="Arial Unicode MS"/>
              </a:rPr>
              <a:t>通用的</a:t>
            </a:r>
            <a:r>
              <a:rPr sz="1800" dirty="0">
                <a:latin typeface="Arial Unicode MS"/>
                <a:cs typeface="Arial Unicode MS"/>
              </a:rPr>
              <a:t>垂直長把手●</a:t>
            </a:r>
            <a:r>
              <a:rPr sz="1800" dirty="0">
                <a:solidFill>
                  <a:srgbClr val="FF6600"/>
                </a:solidFill>
                <a:latin typeface="Arial Unicode MS"/>
                <a:cs typeface="Arial Unicode MS"/>
              </a:rPr>
              <a:t>友善的</a:t>
            </a:r>
            <a:r>
              <a:rPr sz="1800" dirty="0">
                <a:latin typeface="Arial Unicode MS"/>
                <a:cs typeface="Arial Unicode MS"/>
              </a:rPr>
              <a:t>垂直水平長把手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二十一世紀的環境觀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無障礙環境的概念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017" y="5966601"/>
            <a:ext cx="1420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dirty="0">
                <a:latin typeface="Arial Unicode MS"/>
                <a:cs typeface="Arial Unicode MS"/>
              </a:rPr>
              <a:t>陳政雄，</a:t>
            </a:r>
            <a:r>
              <a:rPr sz="1600" spc="-10" dirty="0">
                <a:latin typeface="Arial Unicode MS"/>
                <a:cs typeface="Arial Unicode MS"/>
              </a:rPr>
              <a:t>2003)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598" y="3371869"/>
            <a:ext cx="7767320" cy="2451100"/>
          </a:xfrm>
          <a:custGeom>
            <a:avLst/>
            <a:gdLst/>
            <a:ahLst/>
            <a:cxnLst/>
            <a:rect l="l" t="t" r="r" b="b"/>
            <a:pathLst>
              <a:path w="7767320" h="2451100">
                <a:moveTo>
                  <a:pt x="0" y="2450678"/>
                </a:moveTo>
                <a:lnTo>
                  <a:pt x="7766947" y="2450678"/>
                </a:lnTo>
                <a:lnTo>
                  <a:pt x="7766947" y="0"/>
                </a:lnTo>
                <a:lnTo>
                  <a:pt x="0" y="0"/>
                </a:lnTo>
                <a:lnTo>
                  <a:pt x="0" y="245067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598" y="3371869"/>
            <a:ext cx="7767320" cy="2451100"/>
          </a:xfrm>
          <a:custGeom>
            <a:avLst/>
            <a:gdLst/>
            <a:ahLst/>
            <a:cxnLst/>
            <a:rect l="l" t="t" r="r" b="b"/>
            <a:pathLst>
              <a:path w="7767320" h="2451100">
                <a:moveTo>
                  <a:pt x="0" y="2450678"/>
                </a:moveTo>
                <a:lnTo>
                  <a:pt x="7766947" y="2450678"/>
                </a:lnTo>
                <a:lnTo>
                  <a:pt x="7766947" y="0"/>
                </a:lnTo>
                <a:lnTo>
                  <a:pt x="0" y="0"/>
                </a:lnTo>
                <a:lnTo>
                  <a:pt x="0" y="2450678"/>
                </a:lnTo>
                <a:close/>
              </a:path>
            </a:pathLst>
          </a:custGeom>
          <a:ln w="17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598" y="1738083"/>
            <a:ext cx="7767320" cy="1225550"/>
          </a:xfrm>
          <a:custGeom>
            <a:avLst/>
            <a:gdLst/>
            <a:ahLst/>
            <a:cxnLst/>
            <a:rect l="l" t="t" r="r" b="b"/>
            <a:pathLst>
              <a:path w="7767320" h="1225550">
                <a:moveTo>
                  <a:pt x="0" y="1225339"/>
                </a:moveTo>
                <a:lnTo>
                  <a:pt x="7766947" y="1225339"/>
                </a:lnTo>
                <a:lnTo>
                  <a:pt x="7766947" y="0"/>
                </a:lnTo>
                <a:lnTo>
                  <a:pt x="0" y="0"/>
                </a:lnTo>
                <a:lnTo>
                  <a:pt x="0" y="1225339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598" y="1738083"/>
            <a:ext cx="7767320" cy="1225550"/>
          </a:xfrm>
          <a:custGeom>
            <a:avLst/>
            <a:gdLst/>
            <a:ahLst/>
            <a:cxnLst/>
            <a:rect l="l" t="t" r="r" b="b"/>
            <a:pathLst>
              <a:path w="7767320" h="1225550">
                <a:moveTo>
                  <a:pt x="0" y="1225339"/>
                </a:moveTo>
                <a:lnTo>
                  <a:pt x="7766947" y="1225339"/>
                </a:lnTo>
                <a:lnTo>
                  <a:pt x="7766947" y="0"/>
                </a:lnTo>
                <a:lnTo>
                  <a:pt x="0" y="0"/>
                </a:lnTo>
                <a:lnTo>
                  <a:pt x="0" y="1225339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991" y="3576092"/>
            <a:ext cx="5109845" cy="2042795"/>
          </a:xfrm>
          <a:custGeom>
            <a:avLst/>
            <a:gdLst/>
            <a:ahLst/>
            <a:cxnLst/>
            <a:rect l="l" t="t" r="r" b="b"/>
            <a:pathLst>
              <a:path w="5109845" h="2042795">
                <a:moveTo>
                  <a:pt x="0" y="2042231"/>
                </a:moveTo>
                <a:lnTo>
                  <a:pt x="5109834" y="2042231"/>
                </a:lnTo>
                <a:lnTo>
                  <a:pt x="5109834" y="0"/>
                </a:lnTo>
                <a:lnTo>
                  <a:pt x="0" y="0"/>
                </a:lnTo>
                <a:lnTo>
                  <a:pt x="0" y="2042231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991" y="3576092"/>
            <a:ext cx="5109845" cy="2042795"/>
          </a:xfrm>
          <a:custGeom>
            <a:avLst/>
            <a:gdLst/>
            <a:ahLst/>
            <a:cxnLst/>
            <a:rect l="l" t="t" r="r" b="b"/>
            <a:pathLst>
              <a:path w="5109845" h="2042795">
                <a:moveTo>
                  <a:pt x="0" y="2042231"/>
                </a:moveTo>
                <a:lnTo>
                  <a:pt x="5109834" y="2042231"/>
                </a:lnTo>
                <a:lnTo>
                  <a:pt x="5109834" y="0"/>
                </a:lnTo>
                <a:lnTo>
                  <a:pt x="0" y="0"/>
                </a:lnTo>
                <a:lnTo>
                  <a:pt x="0" y="2042231"/>
                </a:lnTo>
                <a:close/>
              </a:path>
            </a:pathLst>
          </a:custGeom>
          <a:ln w="17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991" y="1942307"/>
            <a:ext cx="5109845" cy="817244"/>
          </a:xfrm>
          <a:custGeom>
            <a:avLst/>
            <a:gdLst/>
            <a:ahLst/>
            <a:cxnLst/>
            <a:rect l="l" t="t" r="r" b="b"/>
            <a:pathLst>
              <a:path w="5109845" h="817244">
                <a:moveTo>
                  <a:pt x="0" y="816892"/>
                </a:moveTo>
                <a:lnTo>
                  <a:pt x="5109834" y="816892"/>
                </a:lnTo>
                <a:lnTo>
                  <a:pt x="5109834" y="0"/>
                </a:lnTo>
                <a:lnTo>
                  <a:pt x="0" y="0"/>
                </a:lnTo>
                <a:lnTo>
                  <a:pt x="0" y="81689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991" y="1942307"/>
            <a:ext cx="5109845" cy="817244"/>
          </a:xfrm>
          <a:custGeom>
            <a:avLst/>
            <a:gdLst/>
            <a:ahLst/>
            <a:cxnLst/>
            <a:rect l="l" t="t" r="r" b="b"/>
            <a:pathLst>
              <a:path w="5109845" h="817244">
                <a:moveTo>
                  <a:pt x="0" y="816892"/>
                </a:moveTo>
                <a:lnTo>
                  <a:pt x="5109834" y="816892"/>
                </a:lnTo>
                <a:lnTo>
                  <a:pt x="5109834" y="0"/>
                </a:lnTo>
                <a:lnTo>
                  <a:pt x="0" y="0"/>
                </a:lnTo>
                <a:lnTo>
                  <a:pt x="0" y="816892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45385" y="2146530"/>
            <a:ext cx="1839595" cy="408940"/>
          </a:xfrm>
          <a:prstGeom prst="rect">
            <a:avLst/>
          </a:prstGeom>
          <a:solidFill>
            <a:srgbClr val="FF0000"/>
          </a:solidFill>
          <a:ln w="1701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尺寸</a:t>
            </a:r>
            <a:r>
              <a:rPr sz="2500" spc="-15" dirty="0">
                <a:solidFill>
                  <a:srgbClr val="FFFFFF"/>
                </a:solidFill>
                <a:latin typeface="標楷體"/>
                <a:cs typeface="標楷體"/>
              </a:rPr>
              <a:t>(</a:t>
            </a:r>
            <a:r>
              <a:rPr sz="2500" spc="-25" dirty="0">
                <a:solidFill>
                  <a:srgbClr val="FFFFFF"/>
                </a:solidFill>
                <a:latin typeface="標楷體"/>
                <a:cs typeface="標楷體"/>
              </a:rPr>
              <a:t>順</a:t>
            </a:r>
            <a:r>
              <a:rPr sz="2500" spc="-5" dirty="0">
                <a:solidFill>
                  <a:srgbClr val="FFFFFF"/>
                </a:solidFill>
                <a:latin typeface="標楷體"/>
                <a:cs typeface="標楷體"/>
              </a:rPr>
              <a:t>手</a:t>
            </a: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)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2121" y="2181641"/>
            <a:ext cx="161671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尺</a:t>
            </a:r>
            <a:r>
              <a:rPr sz="2500" spc="5" dirty="0">
                <a:solidFill>
                  <a:srgbClr val="FFFFFF"/>
                </a:solidFill>
                <a:latin typeface="標楷體"/>
                <a:cs typeface="標楷體"/>
              </a:rPr>
              <a:t>度</a:t>
            </a:r>
            <a:r>
              <a:rPr sz="2500" spc="-15" dirty="0">
                <a:solidFill>
                  <a:srgbClr val="FFFFFF"/>
                </a:solidFill>
                <a:latin typeface="標楷體"/>
                <a:cs typeface="標楷體"/>
              </a:rPr>
              <a:t>(</a:t>
            </a: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順</a:t>
            </a:r>
            <a:r>
              <a:rPr sz="2500" spc="-25" dirty="0">
                <a:solidFill>
                  <a:srgbClr val="FFFFFF"/>
                </a:solidFill>
                <a:latin typeface="標楷體"/>
                <a:cs typeface="標楷體"/>
              </a:rPr>
              <a:t>心</a:t>
            </a: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)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6246" y="2181641"/>
            <a:ext cx="193548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環境度</a:t>
            </a:r>
            <a:r>
              <a:rPr sz="2500" spc="-15" dirty="0">
                <a:solidFill>
                  <a:srgbClr val="FFFFFF"/>
                </a:solidFill>
                <a:latin typeface="標楷體"/>
                <a:cs typeface="標楷體"/>
              </a:rPr>
              <a:t>(</a:t>
            </a:r>
            <a:r>
              <a:rPr sz="2500" spc="-25" dirty="0">
                <a:solidFill>
                  <a:srgbClr val="FFFFFF"/>
                </a:solidFill>
                <a:latin typeface="標楷體"/>
                <a:cs typeface="標楷體"/>
              </a:rPr>
              <a:t>順</a:t>
            </a: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眼)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8279" y="2998534"/>
            <a:ext cx="66357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latin typeface="標楷體"/>
                <a:cs typeface="標楷體"/>
              </a:rPr>
              <a:t>便利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3458" y="2998534"/>
            <a:ext cx="66357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latin typeface="標楷體"/>
                <a:cs typeface="標楷體"/>
              </a:rPr>
              <a:t>自立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5419" y="2998534"/>
            <a:ext cx="66357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latin typeface="標楷體"/>
                <a:cs typeface="標楷體"/>
              </a:rPr>
              <a:t>共生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5385" y="3780315"/>
            <a:ext cx="1839595" cy="1633855"/>
          </a:xfrm>
          <a:prstGeom prst="rect">
            <a:avLst/>
          </a:prstGeom>
          <a:solidFill>
            <a:srgbClr val="FF0000"/>
          </a:solidFill>
          <a:ln w="170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46050" algn="ctr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道具</a:t>
            </a:r>
            <a:endParaRPr sz="25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100">
              <a:latin typeface="Times New Roman"/>
              <a:cs typeface="Times New Roman"/>
            </a:endParaRPr>
          </a:p>
          <a:p>
            <a:pPr marR="31750" algn="ctr">
              <a:lnSpc>
                <a:spcPct val="100000"/>
              </a:lnSpc>
            </a:pP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設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備、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輔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具</a:t>
            </a:r>
            <a:endParaRPr sz="1950">
              <a:latin typeface="標楷體"/>
              <a:cs typeface="標楷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1656" y="3815881"/>
            <a:ext cx="66357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建築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3618" y="3815881"/>
            <a:ext cx="66357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標楷體"/>
                <a:cs typeface="標楷體"/>
              </a:rPr>
              <a:t>都市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79352" y="4638272"/>
            <a:ext cx="127635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住宅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、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醫院</a:t>
            </a:r>
            <a:endParaRPr sz="1950">
              <a:latin typeface="標楷體"/>
              <a:cs typeface="標楷體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2441" y="4638272"/>
            <a:ext cx="102552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交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通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設施</a:t>
            </a:r>
            <a:endParaRPr sz="1950">
              <a:latin typeface="標楷體"/>
              <a:cs typeface="標楷體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9352" y="5183548"/>
            <a:ext cx="127635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公共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建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築物</a:t>
            </a:r>
            <a:endParaRPr sz="1950">
              <a:latin typeface="標楷體"/>
              <a:cs typeface="標楷體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01718" y="5183548"/>
            <a:ext cx="177546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公園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綠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地、</a:t>
            </a:r>
            <a:r>
              <a:rPr sz="1950" spc="-10" dirty="0">
                <a:solidFill>
                  <a:srgbClr val="FFFFFF"/>
                </a:solidFill>
                <a:latin typeface="標楷體"/>
                <a:cs typeface="標楷體"/>
              </a:rPr>
              <a:t>水</a:t>
            </a:r>
            <a:r>
              <a:rPr sz="1950" spc="15" dirty="0">
                <a:solidFill>
                  <a:srgbClr val="FFFFFF"/>
                </a:solidFill>
                <a:latin typeface="標楷體"/>
                <a:cs typeface="標楷體"/>
              </a:rPr>
              <a:t>岸</a:t>
            </a:r>
            <a:endParaRPr sz="1950">
              <a:latin typeface="標楷體"/>
              <a:cs typeface="標楷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81647" y="2554976"/>
            <a:ext cx="136525" cy="1225550"/>
          </a:xfrm>
          <a:custGeom>
            <a:avLst/>
            <a:gdLst/>
            <a:ahLst/>
            <a:cxnLst/>
            <a:rect l="l" t="t" r="r" b="b"/>
            <a:pathLst>
              <a:path w="136525" h="1225550">
                <a:moveTo>
                  <a:pt x="56775" y="1089190"/>
                </a:moveTo>
                <a:lnTo>
                  <a:pt x="0" y="1089190"/>
                </a:lnTo>
                <a:lnTo>
                  <a:pt x="68131" y="1225339"/>
                </a:lnTo>
                <a:lnTo>
                  <a:pt x="119229" y="1123227"/>
                </a:lnTo>
                <a:lnTo>
                  <a:pt x="61863" y="1123227"/>
                </a:lnTo>
                <a:lnTo>
                  <a:pt x="56775" y="1118235"/>
                </a:lnTo>
                <a:lnTo>
                  <a:pt x="56775" y="1089190"/>
                </a:lnTo>
                <a:close/>
              </a:path>
              <a:path w="136525" h="1225550">
                <a:moveTo>
                  <a:pt x="74399" y="102111"/>
                </a:moveTo>
                <a:lnTo>
                  <a:pt x="61863" y="102111"/>
                </a:lnTo>
                <a:lnTo>
                  <a:pt x="56775" y="107330"/>
                </a:lnTo>
                <a:lnTo>
                  <a:pt x="56775" y="1118235"/>
                </a:lnTo>
                <a:lnTo>
                  <a:pt x="61863" y="1123227"/>
                </a:lnTo>
                <a:lnTo>
                  <a:pt x="74399" y="1123227"/>
                </a:lnTo>
                <a:lnTo>
                  <a:pt x="79486" y="1118235"/>
                </a:lnTo>
                <a:lnTo>
                  <a:pt x="79486" y="107330"/>
                </a:lnTo>
                <a:lnTo>
                  <a:pt x="74399" y="102111"/>
                </a:lnTo>
                <a:close/>
              </a:path>
              <a:path w="136525" h="1225550">
                <a:moveTo>
                  <a:pt x="136262" y="1089190"/>
                </a:moveTo>
                <a:lnTo>
                  <a:pt x="79486" y="1089190"/>
                </a:lnTo>
                <a:lnTo>
                  <a:pt x="79486" y="1118235"/>
                </a:lnTo>
                <a:lnTo>
                  <a:pt x="74399" y="1123227"/>
                </a:lnTo>
                <a:lnTo>
                  <a:pt x="119229" y="1123227"/>
                </a:lnTo>
                <a:lnTo>
                  <a:pt x="136262" y="1089190"/>
                </a:lnTo>
                <a:close/>
              </a:path>
              <a:path w="136525" h="1225550">
                <a:moveTo>
                  <a:pt x="68131" y="0"/>
                </a:moveTo>
                <a:lnTo>
                  <a:pt x="0" y="136148"/>
                </a:lnTo>
                <a:lnTo>
                  <a:pt x="56775" y="136148"/>
                </a:lnTo>
                <a:lnTo>
                  <a:pt x="56775" y="107330"/>
                </a:lnTo>
                <a:lnTo>
                  <a:pt x="61863" y="102111"/>
                </a:lnTo>
                <a:lnTo>
                  <a:pt x="119229" y="102111"/>
                </a:lnTo>
                <a:lnTo>
                  <a:pt x="68131" y="0"/>
                </a:lnTo>
                <a:close/>
              </a:path>
              <a:path w="136525" h="1225550">
                <a:moveTo>
                  <a:pt x="119229" y="102111"/>
                </a:moveTo>
                <a:lnTo>
                  <a:pt x="74399" y="102111"/>
                </a:lnTo>
                <a:lnTo>
                  <a:pt x="79486" y="107330"/>
                </a:lnTo>
                <a:lnTo>
                  <a:pt x="79486" y="136148"/>
                </a:lnTo>
                <a:lnTo>
                  <a:pt x="136262" y="136148"/>
                </a:lnTo>
                <a:lnTo>
                  <a:pt x="119229" y="102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4367" y="2759199"/>
            <a:ext cx="136525" cy="817244"/>
          </a:xfrm>
          <a:custGeom>
            <a:avLst/>
            <a:gdLst/>
            <a:ahLst/>
            <a:cxnLst/>
            <a:rect l="l" t="t" r="r" b="b"/>
            <a:pathLst>
              <a:path w="136525" h="817245">
                <a:moveTo>
                  <a:pt x="56775" y="680743"/>
                </a:moveTo>
                <a:lnTo>
                  <a:pt x="0" y="680743"/>
                </a:lnTo>
                <a:lnTo>
                  <a:pt x="68131" y="816892"/>
                </a:lnTo>
                <a:lnTo>
                  <a:pt x="119229" y="714781"/>
                </a:lnTo>
                <a:lnTo>
                  <a:pt x="61772" y="714781"/>
                </a:lnTo>
                <a:lnTo>
                  <a:pt x="56775" y="709788"/>
                </a:lnTo>
                <a:lnTo>
                  <a:pt x="56775" y="680743"/>
                </a:lnTo>
                <a:close/>
              </a:path>
              <a:path w="136525" h="817245">
                <a:moveTo>
                  <a:pt x="74490" y="102111"/>
                </a:moveTo>
                <a:lnTo>
                  <a:pt x="61772" y="102111"/>
                </a:lnTo>
                <a:lnTo>
                  <a:pt x="56775" y="107330"/>
                </a:lnTo>
                <a:lnTo>
                  <a:pt x="56775" y="709788"/>
                </a:lnTo>
                <a:lnTo>
                  <a:pt x="61772" y="714781"/>
                </a:lnTo>
                <a:lnTo>
                  <a:pt x="74490" y="714781"/>
                </a:lnTo>
                <a:lnTo>
                  <a:pt x="79486" y="709788"/>
                </a:lnTo>
                <a:lnTo>
                  <a:pt x="79486" y="107330"/>
                </a:lnTo>
                <a:lnTo>
                  <a:pt x="74490" y="102111"/>
                </a:lnTo>
                <a:close/>
              </a:path>
              <a:path w="136525" h="817245">
                <a:moveTo>
                  <a:pt x="136262" y="680743"/>
                </a:moveTo>
                <a:lnTo>
                  <a:pt x="79486" y="680743"/>
                </a:lnTo>
                <a:lnTo>
                  <a:pt x="79486" y="709788"/>
                </a:lnTo>
                <a:lnTo>
                  <a:pt x="74490" y="714781"/>
                </a:lnTo>
                <a:lnTo>
                  <a:pt x="119229" y="714781"/>
                </a:lnTo>
                <a:lnTo>
                  <a:pt x="136262" y="680743"/>
                </a:lnTo>
                <a:close/>
              </a:path>
              <a:path w="136525" h="817245">
                <a:moveTo>
                  <a:pt x="68131" y="0"/>
                </a:moveTo>
                <a:lnTo>
                  <a:pt x="0" y="136148"/>
                </a:lnTo>
                <a:lnTo>
                  <a:pt x="56775" y="136148"/>
                </a:lnTo>
                <a:lnTo>
                  <a:pt x="56775" y="107330"/>
                </a:lnTo>
                <a:lnTo>
                  <a:pt x="61772" y="102111"/>
                </a:lnTo>
                <a:lnTo>
                  <a:pt x="119229" y="102111"/>
                </a:lnTo>
                <a:lnTo>
                  <a:pt x="68131" y="0"/>
                </a:lnTo>
                <a:close/>
              </a:path>
              <a:path w="136525" h="817245">
                <a:moveTo>
                  <a:pt x="119229" y="102111"/>
                </a:moveTo>
                <a:lnTo>
                  <a:pt x="74490" y="102111"/>
                </a:lnTo>
                <a:lnTo>
                  <a:pt x="79486" y="107330"/>
                </a:lnTo>
                <a:lnTo>
                  <a:pt x="79486" y="136148"/>
                </a:lnTo>
                <a:lnTo>
                  <a:pt x="136262" y="136148"/>
                </a:lnTo>
                <a:lnTo>
                  <a:pt x="119229" y="102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95874" y="2963422"/>
            <a:ext cx="136525" cy="408940"/>
          </a:xfrm>
          <a:custGeom>
            <a:avLst/>
            <a:gdLst/>
            <a:ahLst/>
            <a:cxnLst/>
            <a:rect l="l" t="t" r="r" b="b"/>
            <a:pathLst>
              <a:path w="136525" h="408939">
                <a:moveTo>
                  <a:pt x="56775" y="272297"/>
                </a:moveTo>
                <a:lnTo>
                  <a:pt x="0" y="272297"/>
                </a:lnTo>
                <a:lnTo>
                  <a:pt x="68131" y="408446"/>
                </a:lnTo>
                <a:lnTo>
                  <a:pt x="119229" y="306334"/>
                </a:lnTo>
                <a:lnTo>
                  <a:pt x="61772" y="306334"/>
                </a:lnTo>
                <a:lnTo>
                  <a:pt x="56775" y="301342"/>
                </a:lnTo>
                <a:lnTo>
                  <a:pt x="56775" y="272297"/>
                </a:lnTo>
                <a:close/>
              </a:path>
              <a:path w="136525" h="408939">
                <a:moveTo>
                  <a:pt x="74490" y="102111"/>
                </a:moveTo>
                <a:lnTo>
                  <a:pt x="61772" y="102111"/>
                </a:lnTo>
                <a:lnTo>
                  <a:pt x="56775" y="107330"/>
                </a:lnTo>
                <a:lnTo>
                  <a:pt x="56775" y="301342"/>
                </a:lnTo>
                <a:lnTo>
                  <a:pt x="61772" y="306334"/>
                </a:lnTo>
                <a:lnTo>
                  <a:pt x="74490" y="306334"/>
                </a:lnTo>
                <a:lnTo>
                  <a:pt x="79486" y="301342"/>
                </a:lnTo>
                <a:lnTo>
                  <a:pt x="79486" y="107330"/>
                </a:lnTo>
                <a:lnTo>
                  <a:pt x="74490" y="102111"/>
                </a:lnTo>
                <a:close/>
              </a:path>
              <a:path w="136525" h="408939">
                <a:moveTo>
                  <a:pt x="136262" y="272297"/>
                </a:moveTo>
                <a:lnTo>
                  <a:pt x="79486" y="272297"/>
                </a:lnTo>
                <a:lnTo>
                  <a:pt x="79486" y="301342"/>
                </a:lnTo>
                <a:lnTo>
                  <a:pt x="74490" y="306334"/>
                </a:lnTo>
                <a:lnTo>
                  <a:pt x="119229" y="306334"/>
                </a:lnTo>
                <a:lnTo>
                  <a:pt x="136262" y="272297"/>
                </a:lnTo>
                <a:close/>
              </a:path>
              <a:path w="136525" h="408939">
                <a:moveTo>
                  <a:pt x="68131" y="0"/>
                </a:moveTo>
                <a:lnTo>
                  <a:pt x="0" y="136148"/>
                </a:lnTo>
                <a:lnTo>
                  <a:pt x="56775" y="136148"/>
                </a:lnTo>
                <a:lnTo>
                  <a:pt x="56775" y="107330"/>
                </a:lnTo>
                <a:lnTo>
                  <a:pt x="61772" y="102111"/>
                </a:lnTo>
                <a:lnTo>
                  <a:pt x="119229" y="102111"/>
                </a:lnTo>
                <a:lnTo>
                  <a:pt x="68131" y="0"/>
                </a:lnTo>
                <a:close/>
              </a:path>
              <a:path w="136525" h="408939">
                <a:moveTo>
                  <a:pt x="119229" y="102111"/>
                </a:moveTo>
                <a:lnTo>
                  <a:pt x="74490" y="102111"/>
                </a:lnTo>
                <a:lnTo>
                  <a:pt x="79486" y="107330"/>
                </a:lnTo>
                <a:lnTo>
                  <a:pt x="79486" y="136148"/>
                </a:lnTo>
                <a:lnTo>
                  <a:pt x="136262" y="136148"/>
                </a:lnTo>
                <a:lnTo>
                  <a:pt x="119229" y="102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279908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自助用具</a:t>
            </a:r>
            <a:endParaRPr sz="32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Arial Unicode MS"/>
                <a:cs typeface="Arial Unicode MS"/>
              </a:rPr>
              <a:t>粗手把用具、刀叉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4501" y="2781300"/>
            <a:ext cx="604520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1988820" cy="290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生活輔具</a:t>
            </a:r>
            <a:endParaRPr sz="3200">
              <a:latin typeface="Arial Unicode MS"/>
              <a:cs typeface="Arial Unicode MS"/>
            </a:endParaRPr>
          </a:p>
          <a:p>
            <a:pPr marL="347980" marR="414020">
              <a:lnSpc>
                <a:spcPct val="120000"/>
              </a:lnSpc>
              <a:spcBef>
                <a:spcPts val="45"/>
              </a:spcBef>
            </a:pPr>
            <a:r>
              <a:rPr sz="2400" dirty="0">
                <a:latin typeface="Arial Unicode MS"/>
                <a:cs typeface="Arial Unicode MS"/>
              </a:rPr>
              <a:t>柺杖 助行器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輪椅 </a:t>
            </a:r>
            <a:r>
              <a:rPr sz="2400" dirty="0">
                <a:latin typeface="Arial Unicode MS"/>
                <a:cs typeface="Arial Unicode MS"/>
              </a:rPr>
              <a:t>昇降機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平頂吊車</a:t>
            </a:r>
            <a:endParaRPr sz="2400">
              <a:latin typeface="Arial Unicode MS"/>
              <a:cs typeface="Arial Unicode MS"/>
            </a:endParaRPr>
          </a:p>
          <a:p>
            <a:pPr marL="353060">
              <a:lnSpc>
                <a:spcPct val="100000"/>
              </a:lnSpc>
              <a:spcBef>
                <a:spcPts val="420"/>
              </a:spcBef>
            </a:pP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spc="-10" dirty="0">
                <a:latin typeface="Arial Unicode MS"/>
                <a:cs typeface="Arial Unicode MS"/>
              </a:rPr>
              <a:t>21</a:t>
            </a:r>
            <a:r>
              <a:rPr sz="1600" dirty="0">
                <a:latin typeface="Arial Unicode MS"/>
                <a:cs typeface="Arial Unicode MS"/>
              </a:rPr>
              <a:t>世紀神器)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1251" y="4699"/>
            <a:ext cx="2182748" cy="480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9828" y="2205101"/>
            <a:ext cx="2217547" cy="3208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501" y="2999295"/>
            <a:ext cx="2222500" cy="3168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2189480" cy="216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3.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建築設備</a:t>
            </a:r>
            <a:endParaRPr sz="3200">
              <a:latin typeface="Arial Unicode MS"/>
              <a:cs typeface="Arial Unicode MS"/>
            </a:endParaRPr>
          </a:p>
          <a:p>
            <a:pPr marL="347980" marR="5080">
              <a:lnSpc>
                <a:spcPct val="120000"/>
              </a:lnSpc>
              <a:spcBef>
                <a:spcPts val="45"/>
              </a:spcBef>
            </a:pP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溫水洗淨馬桶 </a:t>
            </a:r>
            <a:r>
              <a:rPr sz="2400" dirty="0">
                <a:latin typeface="Arial Unicode MS"/>
                <a:cs typeface="Arial Unicode MS"/>
              </a:rPr>
              <a:t>和洋折衷浴缸 扶手 無障礙電梯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9475" y="1677987"/>
            <a:ext cx="5054600" cy="448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0026" y="0"/>
            <a:ext cx="56261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</a:t>
            </a:r>
            <a:r>
              <a:rPr spc="10" dirty="0">
                <a:solidFill>
                  <a:srgbClr val="FF0000"/>
                </a:solidFill>
                <a:latin typeface="Arial Unicode MS"/>
                <a:cs typeface="Arial Unicode MS"/>
              </a:rPr>
              <a:t>涵</a:t>
            </a:r>
            <a:r>
              <a:rPr sz="2400" spc="-10" dirty="0">
                <a:solidFill>
                  <a:srgbClr val="FF0000"/>
                </a:solidFill>
              </a:rPr>
              <a:t>.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1988820" cy="348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4.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單元空間</a:t>
            </a:r>
            <a:endParaRPr sz="3200">
              <a:latin typeface="Arial Unicode MS"/>
              <a:cs typeface="Arial Unicode MS"/>
            </a:endParaRPr>
          </a:p>
          <a:p>
            <a:pPr marL="347980" marR="109220">
              <a:lnSpc>
                <a:spcPct val="120000"/>
              </a:lnSpc>
              <a:spcBef>
                <a:spcPts val="45"/>
              </a:spcBef>
            </a:pPr>
            <a:r>
              <a:rPr sz="2400" dirty="0">
                <a:latin typeface="Arial Unicode MS"/>
                <a:cs typeface="Arial Unicode MS"/>
              </a:rPr>
              <a:t>化妝室 浴室、廁所 臥室 餐廳、廚房 起居室</a:t>
            </a:r>
            <a:endParaRPr sz="24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 Unicode MS"/>
                <a:cs typeface="Arial Unicode MS"/>
              </a:rPr>
              <a:t>書房</a:t>
            </a:r>
            <a:endParaRPr sz="24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Arial Unicode MS"/>
                <a:cs typeface="Arial Unicode MS"/>
              </a:rPr>
              <a:t>工作室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99465" y="825526"/>
            <a:ext cx="756920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</a:pPr>
            <a:r>
              <a:rPr sz="5400" spc="-5" dirty="0">
                <a:solidFill>
                  <a:srgbClr val="FF0000"/>
                </a:solidFill>
                <a:latin typeface="Arial Unicode MS"/>
                <a:cs typeface="Arial Unicode MS"/>
              </a:rPr>
              <a:t>無障礙建築物使用者特性 及相關設施設計重點</a:t>
            </a:r>
            <a:endParaRPr sz="54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1250" y="3444523"/>
            <a:ext cx="4382135" cy="218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1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800080"/>
                </a:solidFill>
                <a:latin typeface="Arial Unicode MS"/>
                <a:cs typeface="Arial Unicode MS"/>
              </a:rPr>
              <a:t>0.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無障礙建築物使用者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2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800080"/>
                </a:solidFill>
                <a:latin typeface="Arial Unicode MS"/>
                <a:cs typeface="Arial Unicode MS"/>
              </a:rPr>
              <a:t>0.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無障礙的居住環境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3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0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.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無障礙設施設計重點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4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0</a:t>
            </a:r>
            <a:r>
              <a:rPr sz="3200" spc="-10" dirty="0">
                <a:solidFill>
                  <a:srgbClr val="800080"/>
                </a:solidFill>
                <a:latin typeface="Arial Unicode MS"/>
                <a:cs typeface="Arial Unicode MS"/>
              </a:rPr>
              <a:t>.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結語</a:t>
            </a:r>
            <a:endParaRPr sz="320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7051" y="0"/>
            <a:ext cx="52959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</a:t>
            </a:r>
            <a:r>
              <a:rPr spc="10" dirty="0">
                <a:solidFill>
                  <a:srgbClr val="FF0000"/>
                </a:solidFill>
                <a:latin typeface="Arial Unicode MS"/>
                <a:cs typeface="Arial Unicode MS"/>
              </a:rPr>
              <a:t>涵</a:t>
            </a:r>
            <a:r>
              <a:rPr sz="2400" spc="-10" dirty="0">
                <a:solidFill>
                  <a:srgbClr val="FF0000"/>
                </a:solidFill>
              </a:rPr>
              <a:t>.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1884680" cy="260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5.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建築物</a:t>
            </a:r>
            <a:endParaRPr sz="3200">
              <a:latin typeface="Arial Unicode MS"/>
              <a:cs typeface="Arial Unicode MS"/>
            </a:endParaRPr>
          </a:p>
          <a:p>
            <a:pPr marL="347980" marR="919480" algn="just">
              <a:lnSpc>
                <a:spcPct val="120000"/>
              </a:lnSpc>
              <a:spcBef>
                <a:spcPts val="45"/>
              </a:spcBef>
            </a:pPr>
            <a:r>
              <a:rPr sz="2400" dirty="0">
                <a:latin typeface="Arial Unicode MS"/>
                <a:cs typeface="Arial Unicode MS"/>
              </a:rPr>
              <a:t>住宅 商店 學校 醫院</a:t>
            </a:r>
            <a:endParaRPr sz="2400">
              <a:latin typeface="Arial Unicode MS"/>
              <a:cs typeface="Arial Unicode MS"/>
            </a:endParaRPr>
          </a:p>
          <a:p>
            <a:pPr marL="34798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公共建築物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275" y="0"/>
            <a:ext cx="52832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2-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無障礙環境的內</a:t>
            </a:r>
            <a:r>
              <a:rPr spc="10" dirty="0">
                <a:solidFill>
                  <a:srgbClr val="FF0000"/>
                </a:solidFill>
                <a:latin typeface="Arial Unicode MS"/>
                <a:cs typeface="Arial Unicode MS"/>
              </a:rPr>
              <a:t>涵</a:t>
            </a:r>
            <a:r>
              <a:rPr sz="2400" spc="-10" dirty="0">
                <a:solidFill>
                  <a:srgbClr val="FF0000"/>
                </a:solidFill>
              </a:rPr>
              <a:t>.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1988820" cy="275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6.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都市規劃</a:t>
            </a:r>
            <a:endParaRPr sz="32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Arial Unicode MS"/>
                <a:cs typeface="Arial Unicode MS"/>
              </a:rPr>
              <a:t>道路系統</a:t>
            </a:r>
            <a:endParaRPr sz="2400">
              <a:latin typeface="Arial Unicode MS"/>
              <a:cs typeface="Arial Unicode MS"/>
            </a:endParaRPr>
          </a:p>
          <a:p>
            <a:pPr marL="353060">
              <a:lnSpc>
                <a:spcPct val="100000"/>
              </a:lnSpc>
              <a:spcBef>
                <a:spcPts val="420"/>
              </a:spcBef>
            </a:pP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dirty="0">
                <a:latin typeface="Arial Unicode MS"/>
                <a:cs typeface="Arial Unicode MS"/>
              </a:rPr>
              <a:t>路網、剖面)</a:t>
            </a:r>
            <a:endParaRPr sz="16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540"/>
              </a:spcBef>
            </a:pPr>
            <a:r>
              <a:rPr sz="2400" spc="-5" dirty="0">
                <a:latin typeface="Arial Unicode MS"/>
                <a:cs typeface="Arial Unicode MS"/>
              </a:rPr>
              <a:t>交通工具</a:t>
            </a:r>
            <a:endParaRPr sz="2400">
              <a:latin typeface="Arial Unicode MS"/>
              <a:cs typeface="Arial Unicode MS"/>
            </a:endParaRPr>
          </a:p>
          <a:p>
            <a:pPr marL="353060">
              <a:lnSpc>
                <a:spcPct val="100000"/>
              </a:lnSpc>
              <a:spcBef>
                <a:spcPts val="420"/>
              </a:spcBef>
            </a:pP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dirty="0">
                <a:latin typeface="Arial Unicode MS"/>
                <a:cs typeface="Arial Unicode MS"/>
              </a:rPr>
              <a:t>不同速度)</a:t>
            </a:r>
            <a:endParaRPr sz="16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540"/>
              </a:spcBef>
            </a:pPr>
            <a:r>
              <a:rPr sz="2400" spc="-5" dirty="0">
                <a:latin typeface="Arial Unicode MS"/>
                <a:cs typeface="Arial Unicode MS"/>
              </a:rPr>
              <a:t>公園綠地</a:t>
            </a:r>
            <a:endParaRPr sz="2400">
              <a:latin typeface="Arial Unicode MS"/>
              <a:cs typeface="Arial Unicode MS"/>
            </a:endParaRPr>
          </a:p>
          <a:p>
            <a:pPr marL="34798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Arial Unicode MS"/>
                <a:cs typeface="Arial Unicode MS"/>
              </a:rPr>
              <a:t>親水設施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02385" y="840594"/>
            <a:ext cx="656145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0" dirty="0">
                <a:solidFill>
                  <a:srgbClr val="800080"/>
                </a:solidFill>
                <a:latin typeface="Arial Unicode MS"/>
                <a:cs typeface="Arial Unicode MS"/>
              </a:rPr>
              <a:t>3</a:t>
            </a:r>
            <a:r>
              <a:rPr sz="480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4800" spc="-15" dirty="0">
                <a:solidFill>
                  <a:srgbClr val="800080"/>
                </a:solidFill>
                <a:latin typeface="Arial Unicode MS"/>
                <a:cs typeface="Arial Unicode MS"/>
              </a:rPr>
              <a:t>0</a:t>
            </a:r>
            <a:r>
              <a:rPr sz="4800" spc="5" dirty="0">
                <a:solidFill>
                  <a:srgbClr val="800080"/>
                </a:solidFill>
                <a:latin typeface="Arial Unicode MS"/>
                <a:cs typeface="Arial Unicode MS"/>
              </a:rPr>
              <a:t>.</a:t>
            </a:r>
            <a:r>
              <a:rPr sz="4800" spc="-5" dirty="0">
                <a:solidFill>
                  <a:srgbClr val="800080"/>
                </a:solidFill>
                <a:latin typeface="Arial Unicode MS"/>
                <a:cs typeface="Arial Unicode MS"/>
              </a:rPr>
              <a:t>無障礙設施設計重點</a:t>
            </a:r>
            <a:endParaRPr sz="4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1250" y="3454302"/>
            <a:ext cx="4382135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FF0000"/>
                </a:solidFill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FF0000"/>
                </a:solidFill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solidFill>
                  <a:srgbClr val="FF0000"/>
                </a:solidFill>
                <a:latin typeface="Arial Unicode MS"/>
                <a:cs typeface="Arial Unicode MS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5" dirty="0">
                <a:solidFill>
                  <a:srgbClr val="FF0000"/>
                </a:solidFill>
                <a:latin typeface="Arial Unicode MS"/>
                <a:cs typeface="Arial Unicode MS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.</a:t>
            </a:r>
            <a:r>
              <a:rPr sz="3200" spc="-5" dirty="0">
                <a:solidFill>
                  <a:srgbClr val="FF0000"/>
                </a:solidFill>
                <a:latin typeface="Arial Unicode MS"/>
                <a:cs typeface="Arial Unicode MS"/>
              </a:rPr>
              <a:t>廁所盥洗室設計重點</a:t>
            </a:r>
            <a:endParaRPr sz="32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426" y="4005122"/>
            <a:ext cx="4928362" cy="2217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000000"/>
                </a:solidFill>
                <a:latin typeface="Arial Unicode MS"/>
                <a:cs typeface="Arial Unicode MS"/>
              </a:rPr>
              <a:t>1.</a:t>
            </a:r>
            <a:r>
              <a:rPr dirty="0">
                <a:solidFill>
                  <a:srgbClr val="800080"/>
                </a:solidFill>
              </a:rPr>
              <a:t>輪椅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1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</a:rPr>
              <a:t>高低差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0.5c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m</a:t>
            </a:r>
            <a:r>
              <a:rPr sz="2400" dirty="0">
                <a:solidFill>
                  <a:srgbClr val="FF6600"/>
                </a:solidFill>
              </a:rPr>
              <a:t>以下</a:t>
            </a:r>
            <a:r>
              <a:rPr sz="2400" dirty="0">
                <a:solidFill>
                  <a:srgbClr val="000000"/>
                </a:solidFill>
              </a:rPr>
              <a:t>者得不受限制，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0.5c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m</a:t>
            </a:r>
            <a:r>
              <a:rPr sz="2400" dirty="0">
                <a:solidFill>
                  <a:srgbClr val="FF6600"/>
                </a:solidFill>
              </a:rPr>
              <a:t>至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3c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m</a:t>
            </a:r>
            <a:r>
              <a:rPr sz="2400" dirty="0">
                <a:solidFill>
                  <a:srgbClr val="000000"/>
                </a:solidFill>
              </a:rPr>
              <a:t>者，應設</a:t>
            </a:r>
            <a:r>
              <a:rPr sz="2400" spc="5" dirty="0">
                <a:solidFill>
                  <a:srgbClr val="000000"/>
                </a:solidFill>
              </a:rPr>
              <a:t>置</a:t>
            </a:r>
            <a:r>
              <a:rPr sz="2400" spc="-5" dirty="0">
                <a:solidFill>
                  <a:srgbClr val="000000"/>
                </a:solidFill>
                <a:latin typeface="Arial Unicode MS"/>
                <a:cs typeface="Arial Unicode MS"/>
              </a:rPr>
              <a:t>1/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2</a:t>
            </a:r>
            <a:r>
              <a:rPr sz="2400" dirty="0">
                <a:solidFill>
                  <a:srgbClr val="000000"/>
                </a:solidFill>
              </a:rPr>
              <a:t>斜角處理。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3c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m</a:t>
            </a:r>
            <a:r>
              <a:rPr sz="2400" dirty="0">
                <a:solidFill>
                  <a:srgbClr val="FF6600"/>
                </a:solidFill>
              </a:rPr>
              <a:t>以上</a:t>
            </a:r>
            <a:r>
              <a:rPr sz="2400" dirty="0">
                <a:solidFill>
                  <a:srgbClr val="000000"/>
                </a:solidFill>
              </a:rPr>
              <a:t>者，應設置坡道、昇降設備、輪椅升降台。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1211580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940" algn="ctr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輪椅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高低差</a:t>
            </a:r>
            <a:endParaRPr sz="2400">
              <a:latin typeface="Arial Unicode MS"/>
              <a:cs typeface="Arial Unicode MS"/>
            </a:endParaRPr>
          </a:p>
          <a:p>
            <a:pPr marL="71755" algn="ctr">
              <a:lnSpc>
                <a:spcPct val="100000"/>
              </a:lnSpc>
              <a:spcBef>
                <a:spcPts val="1560"/>
              </a:spcBef>
            </a:pP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J044</a:t>
            </a:r>
            <a:r>
              <a:rPr sz="1400" spc="-10" dirty="0">
                <a:latin typeface="Arial Unicode MS"/>
                <a:cs typeface="Arial Unicode MS"/>
              </a:rPr>
              <a:t>-</a:t>
            </a:r>
            <a:r>
              <a:rPr sz="1400" dirty="0">
                <a:latin typeface="Arial Unicode MS"/>
                <a:cs typeface="Arial Unicode MS"/>
              </a:rPr>
              <a:t>48)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3376612"/>
            <a:ext cx="7658100" cy="26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151638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輪椅</a:t>
            </a:r>
            <a:endParaRPr sz="3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操作空間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00" y="3429000"/>
            <a:ext cx="2735326" cy="2359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3428936"/>
            <a:ext cx="2736850" cy="2573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2225" y="2785236"/>
            <a:ext cx="2303526" cy="3263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1530985" cy="1948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輪椅</a:t>
            </a:r>
            <a:endParaRPr sz="3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開門</a:t>
            </a:r>
            <a:endParaRPr sz="2400">
              <a:latin typeface="Arial Unicode MS"/>
              <a:cs typeface="Arial Unicode MS"/>
            </a:endParaRPr>
          </a:p>
          <a:p>
            <a:pPr marL="26670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Arial Unicode MS"/>
                <a:cs typeface="Arial Unicode MS"/>
              </a:rPr>
              <a:t>(J</a:t>
            </a:r>
            <a:r>
              <a:rPr sz="1200" spc="-10" dirty="0">
                <a:latin typeface="Arial Unicode MS"/>
                <a:cs typeface="Arial Unicode MS"/>
              </a:rPr>
              <a:t>044</a:t>
            </a:r>
            <a:r>
              <a:rPr sz="1200" dirty="0">
                <a:latin typeface="Arial Unicode MS"/>
                <a:cs typeface="Arial Unicode MS"/>
              </a:rPr>
              <a:t>-</a:t>
            </a:r>
            <a:r>
              <a:rPr sz="1200" spc="-10" dirty="0">
                <a:latin typeface="Arial Unicode MS"/>
                <a:cs typeface="Arial Unicode MS"/>
              </a:rPr>
              <a:t>80)</a:t>
            </a:r>
            <a:endParaRPr sz="12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20"/>
              </a:spcBef>
            </a:pPr>
            <a:r>
              <a:rPr sz="2400" spc="-5" dirty="0">
                <a:latin typeface="Arial Unicode MS"/>
                <a:cs typeface="Arial Unicode MS"/>
              </a:rPr>
              <a:t>側牆</a:t>
            </a:r>
            <a:r>
              <a:rPr sz="1200" dirty="0">
                <a:latin typeface="Arial Unicode MS"/>
                <a:cs typeface="Arial Unicode MS"/>
              </a:rPr>
              <a:t>(J</a:t>
            </a:r>
            <a:r>
              <a:rPr sz="1200" spc="-15" dirty="0">
                <a:latin typeface="Arial Unicode MS"/>
                <a:cs typeface="Arial Unicode MS"/>
              </a:rPr>
              <a:t>1</a:t>
            </a:r>
            <a:r>
              <a:rPr sz="1200" spc="-10" dirty="0">
                <a:latin typeface="Arial Unicode MS"/>
                <a:cs typeface="Arial Unicode MS"/>
              </a:rPr>
              <a:t>04</a:t>
            </a:r>
            <a:r>
              <a:rPr sz="1200" spc="-5" dirty="0">
                <a:latin typeface="Arial Unicode MS"/>
                <a:cs typeface="Arial Unicode MS"/>
              </a:rPr>
              <a:t>-</a:t>
            </a:r>
            <a:r>
              <a:rPr sz="1200" spc="-10" dirty="0">
                <a:latin typeface="Arial Unicode MS"/>
                <a:cs typeface="Arial Unicode MS"/>
              </a:rPr>
              <a:t>92)</a:t>
            </a:r>
            <a:endParaRPr sz="12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輔助把手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1775" y="1700137"/>
            <a:ext cx="5961156" cy="380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2636901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5">
                <a:moveTo>
                  <a:pt x="735711" y="0"/>
                </a:moveTo>
                <a:lnTo>
                  <a:pt x="735711" y="121031"/>
                </a:lnTo>
                <a:lnTo>
                  <a:pt x="0" y="121031"/>
                </a:lnTo>
                <a:lnTo>
                  <a:pt x="0" y="363093"/>
                </a:lnTo>
                <a:lnTo>
                  <a:pt x="735711" y="363093"/>
                </a:lnTo>
                <a:lnTo>
                  <a:pt x="735711" y="484124"/>
                </a:lnTo>
                <a:lnTo>
                  <a:pt x="977900" y="242062"/>
                </a:lnTo>
                <a:lnTo>
                  <a:pt x="735711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501" y="4652898"/>
            <a:ext cx="979805" cy="484505"/>
          </a:xfrm>
          <a:custGeom>
            <a:avLst/>
            <a:gdLst/>
            <a:ahLst/>
            <a:cxnLst/>
            <a:rect l="l" t="t" r="r" b="b"/>
            <a:pathLst>
              <a:path w="979804" h="484504">
                <a:moveTo>
                  <a:pt x="242062" y="0"/>
                </a:moveTo>
                <a:lnTo>
                  <a:pt x="0" y="242188"/>
                </a:lnTo>
                <a:lnTo>
                  <a:pt x="242062" y="484250"/>
                </a:lnTo>
                <a:lnTo>
                  <a:pt x="242062" y="363219"/>
                </a:lnTo>
                <a:lnTo>
                  <a:pt x="979424" y="363219"/>
                </a:lnTo>
                <a:lnTo>
                  <a:pt x="979424" y="121157"/>
                </a:lnTo>
                <a:lnTo>
                  <a:pt x="242062" y="121157"/>
                </a:lnTo>
                <a:lnTo>
                  <a:pt x="24206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112" y="3792156"/>
            <a:ext cx="1471549" cy="2661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121158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輪椅</a:t>
            </a:r>
            <a:endParaRPr sz="3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latin typeface="Arial Unicode MS"/>
                <a:cs typeface="Arial Unicode MS"/>
              </a:rPr>
              <a:t>4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可及性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7026" y="3810000"/>
            <a:ext cx="2814574" cy="235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7285" y="3962400"/>
            <a:ext cx="2525014" cy="255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1628775"/>
            <a:ext cx="2325624" cy="1975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0126" y="1628775"/>
            <a:ext cx="2465324" cy="20830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825" y="1725675"/>
            <a:ext cx="4067174" cy="5132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4542155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室外通路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19800"/>
              </a:lnSpc>
              <a:spcBef>
                <a:spcPts val="50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人行道 排水溝格柵</a:t>
            </a:r>
            <a:r>
              <a:rPr sz="2400" dirty="0">
                <a:latin typeface="Arial Unicode MS"/>
                <a:cs typeface="Arial Unicode MS"/>
              </a:rPr>
              <a:t>應與行進方向垂直， 格</a:t>
            </a:r>
            <a:r>
              <a:rPr sz="2400" spc="-5" dirty="0">
                <a:latin typeface="Arial Unicode MS"/>
                <a:cs typeface="Arial Unicode MS"/>
              </a:rPr>
              <a:t>柵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淨孔距</a:t>
            </a:r>
            <a:r>
              <a:rPr sz="2400" dirty="0">
                <a:latin typeface="Arial Unicode MS"/>
                <a:cs typeface="Arial Unicode MS"/>
              </a:rPr>
              <a:t>不得大於</a:t>
            </a:r>
            <a:r>
              <a:rPr sz="2400" spc="-5" dirty="0">
                <a:latin typeface="Arial Unicode MS"/>
                <a:cs typeface="Arial Unicode MS"/>
              </a:rPr>
              <a:t>1.</a:t>
            </a: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公分。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8175" y="3860808"/>
            <a:ext cx="3097549" cy="2258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2725" y="1747879"/>
            <a:ext cx="3848116" cy="5105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4847590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室外通路</a:t>
            </a:r>
            <a:endParaRPr sz="3200">
              <a:latin typeface="Arial Unicode MS"/>
              <a:cs typeface="Arial Unicode MS"/>
            </a:endParaRPr>
          </a:p>
          <a:p>
            <a:pPr marL="261620" marR="1834514" indent="-248920">
              <a:lnSpc>
                <a:spcPct val="119500"/>
              </a:lnSpc>
              <a:spcBef>
                <a:spcPts val="6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引導設施 </a:t>
            </a:r>
            <a:r>
              <a:rPr sz="2400" dirty="0">
                <a:latin typeface="Arial Unicode MS"/>
                <a:cs typeface="Arial Unicode MS"/>
              </a:rPr>
              <a:t>標示清楚，以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專用道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分開不同速度</a:t>
            </a:r>
            <a:r>
              <a:rPr sz="2400" spc="5" dirty="0">
                <a:latin typeface="Arial Unicode MS"/>
                <a:cs typeface="Arial Unicode MS"/>
              </a:rPr>
              <a:t>的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無障礙交通環境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5250" y="3573495"/>
            <a:ext cx="3850587" cy="2593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02385" y="840594"/>
            <a:ext cx="656145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0" dirty="0">
                <a:solidFill>
                  <a:srgbClr val="800080"/>
                </a:solidFill>
                <a:latin typeface="Arial Unicode MS"/>
                <a:cs typeface="Arial Unicode MS"/>
              </a:rPr>
              <a:t>1</a:t>
            </a:r>
            <a:r>
              <a:rPr sz="4800" dirty="0">
                <a:solidFill>
                  <a:srgbClr val="800080"/>
                </a:solidFill>
                <a:latin typeface="Arial Unicode MS"/>
                <a:cs typeface="Arial Unicode MS"/>
              </a:rPr>
              <a:t>-</a:t>
            </a:r>
            <a:r>
              <a:rPr sz="4800" spc="-15" dirty="0">
                <a:solidFill>
                  <a:srgbClr val="800080"/>
                </a:solidFill>
                <a:latin typeface="Arial Unicode MS"/>
                <a:cs typeface="Arial Unicode MS"/>
              </a:rPr>
              <a:t>0</a:t>
            </a:r>
            <a:r>
              <a:rPr sz="4800" spc="5" dirty="0">
                <a:solidFill>
                  <a:srgbClr val="800080"/>
                </a:solidFill>
                <a:latin typeface="Arial Unicode MS"/>
                <a:cs typeface="Arial Unicode MS"/>
              </a:rPr>
              <a:t>.</a:t>
            </a:r>
            <a:r>
              <a:rPr sz="4800" spc="-5" dirty="0">
                <a:solidFill>
                  <a:srgbClr val="800080"/>
                </a:solidFill>
                <a:latin typeface="Arial Unicode MS"/>
                <a:cs typeface="Arial Unicode MS"/>
              </a:rPr>
              <a:t>無障礙建築物使用者</a:t>
            </a:r>
            <a:endParaRPr sz="4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450" y="3454302"/>
            <a:ext cx="3975735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FF0000"/>
                </a:solidFill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身心障礙者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20" dirty="0">
                <a:solidFill>
                  <a:srgbClr val="FF0000"/>
                </a:solidFill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高齡者與老化</a:t>
            </a:r>
            <a:endParaRPr sz="32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solidFill>
                  <a:srgbClr val="FF0000"/>
                </a:solidFill>
                <a:latin typeface="Arial Unicode MS"/>
                <a:cs typeface="Arial Unicode MS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sz="3200" spc="-5" dirty="0">
                <a:solidFill>
                  <a:srgbClr val="FF0000"/>
                </a:solidFill>
                <a:latin typeface="Arial Unicode MS"/>
                <a:cs typeface="Arial Unicode MS"/>
              </a:rPr>
              <a:t>3</a:t>
            </a:r>
            <a:r>
              <a:rPr sz="3200" spc="-15" dirty="0">
                <a:solidFill>
                  <a:srgbClr val="FF0000"/>
                </a:solidFill>
                <a:latin typeface="Arial Unicode MS"/>
                <a:cs typeface="Arial Unicode MS"/>
              </a:rPr>
              <a:t>.</a:t>
            </a:r>
            <a:r>
              <a:rPr sz="3200" spc="-5" dirty="0">
                <a:solidFill>
                  <a:srgbClr val="FF0000"/>
                </a:solidFill>
                <a:latin typeface="Arial Unicode MS"/>
                <a:cs typeface="Arial Unicode MS"/>
              </a:rPr>
              <a:t>無障礙環境使用者</a:t>
            </a:r>
            <a:endParaRPr sz="320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1275" y="2881375"/>
            <a:ext cx="2952750" cy="397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5398" y="2893186"/>
            <a:ext cx="2268855" cy="39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3911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257" y="1710973"/>
            <a:ext cx="3018155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室外通路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19500"/>
              </a:lnSpc>
              <a:spcBef>
                <a:spcPts val="6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引導設施 </a:t>
            </a:r>
            <a:r>
              <a:rPr sz="2400" dirty="0">
                <a:latin typeface="Arial Unicode MS"/>
                <a:cs typeface="Arial Unicode MS"/>
              </a:rPr>
              <a:t>以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音響</a:t>
            </a:r>
            <a:r>
              <a:rPr sz="2400" dirty="0">
                <a:latin typeface="Arial Unicode MS"/>
                <a:cs typeface="Arial Unicode MS"/>
              </a:rPr>
              <a:t>引導視障者。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1275" y="2881375"/>
            <a:ext cx="2952750" cy="3976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19573"/>
            <a:ext cx="3779774" cy="263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5398" y="2893186"/>
            <a:ext cx="2268600" cy="3964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2500" y="3379702"/>
            <a:ext cx="5651499" cy="347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000000"/>
                </a:solidFill>
                <a:latin typeface="Arial Unicode MS"/>
                <a:cs typeface="Arial Unicode MS"/>
              </a:rPr>
              <a:t>2.</a:t>
            </a:r>
            <a:r>
              <a:rPr dirty="0">
                <a:solidFill>
                  <a:srgbClr val="800080"/>
                </a:solidFill>
              </a:rPr>
              <a:t>室外通路</a:t>
            </a:r>
          </a:p>
          <a:p>
            <a:pPr marL="261620" marR="5080" indent="-248920">
              <a:lnSpc>
                <a:spcPct val="119800"/>
              </a:lnSpc>
              <a:spcBef>
                <a:spcPts val="5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2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</a:rPr>
              <a:t>引導設施 </a:t>
            </a:r>
            <a:r>
              <a:rPr sz="2400" dirty="0">
                <a:solidFill>
                  <a:srgbClr val="000000"/>
                </a:solidFill>
              </a:rPr>
              <a:t>以</a:t>
            </a:r>
            <a:r>
              <a:rPr sz="2400" dirty="0">
                <a:solidFill>
                  <a:srgbClr val="FF6600"/>
                </a:solidFill>
              </a:rPr>
              <a:t>路緣石</a:t>
            </a:r>
            <a:r>
              <a:rPr sz="2400" dirty="0">
                <a:solidFill>
                  <a:srgbClr val="000000"/>
                </a:solidFill>
              </a:rPr>
              <a:t>、</a:t>
            </a:r>
            <a:r>
              <a:rPr sz="2400" dirty="0">
                <a:solidFill>
                  <a:srgbClr val="FF6600"/>
                </a:solidFill>
              </a:rPr>
              <a:t>花台</a:t>
            </a:r>
            <a:r>
              <a:rPr sz="2400" dirty="0">
                <a:solidFill>
                  <a:srgbClr val="000000"/>
                </a:solidFill>
              </a:rPr>
              <a:t>、</a:t>
            </a:r>
            <a:r>
              <a:rPr sz="2400" dirty="0">
                <a:solidFill>
                  <a:srgbClr val="FF6600"/>
                </a:solidFill>
              </a:rPr>
              <a:t>人工鋪面與草地</a:t>
            </a:r>
            <a:r>
              <a:rPr sz="2400" dirty="0">
                <a:solidFill>
                  <a:srgbClr val="000000"/>
                </a:solidFill>
              </a:rPr>
              <a:t>邊界等引導視障者。 引導標示的設</a:t>
            </a:r>
            <a:r>
              <a:rPr sz="2400" spc="5" dirty="0">
                <a:solidFill>
                  <a:srgbClr val="000000"/>
                </a:solidFill>
              </a:rPr>
              <a:t>計</a:t>
            </a:r>
            <a:r>
              <a:rPr sz="2400" dirty="0">
                <a:solidFill>
                  <a:srgbClr val="000000"/>
                </a:solidFill>
              </a:rPr>
              <a:t>：</a:t>
            </a:r>
            <a:endParaRPr sz="2400">
              <a:latin typeface="Arial Unicode MS"/>
              <a:cs typeface="Arial Unicode MS"/>
            </a:endParaRPr>
          </a:p>
          <a:p>
            <a:pPr marL="261620" marR="5187950">
              <a:lnSpc>
                <a:spcPct val="120100"/>
              </a:lnSpc>
            </a:pPr>
            <a:r>
              <a:rPr sz="2400" dirty="0">
                <a:solidFill>
                  <a:srgbClr val="FF6600"/>
                </a:solidFill>
              </a:rPr>
              <a:t>顏</a:t>
            </a:r>
            <a:r>
              <a:rPr sz="2400" spc="-5" dirty="0">
                <a:solidFill>
                  <a:srgbClr val="FF6600"/>
                </a:solidFill>
              </a:rPr>
              <a:t>色</a:t>
            </a:r>
            <a:r>
              <a:rPr sz="2400" dirty="0">
                <a:solidFill>
                  <a:srgbClr val="000000"/>
                </a:solidFill>
              </a:rPr>
              <a:t>重於</a:t>
            </a:r>
            <a:r>
              <a:rPr sz="2400" dirty="0">
                <a:solidFill>
                  <a:srgbClr val="FF6600"/>
                </a:solidFill>
              </a:rPr>
              <a:t>圖騰</a:t>
            </a:r>
            <a:r>
              <a:rPr sz="2400" dirty="0">
                <a:solidFill>
                  <a:srgbClr val="000000"/>
                </a:solidFill>
              </a:rPr>
              <a:t>、 </a:t>
            </a:r>
            <a:r>
              <a:rPr sz="2400" dirty="0">
                <a:solidFill>
                  <a:srgbClr val="FF6600"/>
                </a:solidFill>
              </a:rPr>
              <a:t>圖</a:t>
            </a:r>
            <a:r>
              <a:rPr sz="2400" spc="-5" dirty="0">
                <a:solidFill>
                  <a:srgbClr val="FF6600"/>
                </a:solidFill>
              </a:rPr>
              <a:t>騰</a:t>
            </a:r>
            <a:r>
              <a:rPr sz="2400" dirty="0">
                <a:solidFill>
                  <a:srgbClr val="000000"/>
                </a:solidFill>
              </a:rPr>
              <a:t>重於</a:t>
            </a:r>
            <a:r>
              <a:rPr sz="2400" dirty="0">
                <a:solidFill>
                  <a:srgbClr val="FF6600"/>
                </a:solidFill>
              </a:rPr>
              <a:t>文字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0" y="3114675"/>
            <a:ext cx="5003799" cy="3743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水平移動設施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3627120" cy="436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3.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室內走廊</a:t>
            </a:r>
            <a:endParaRPr sz="3200">
              <a:latin typeface="Arial Unicode MS"/>
              <a:cs typeface="Arial Unicode MS"/>
            </a:endParaRPr>
          </a:p>
          <a:p>
            <a:pPr marL="261620" marR="873125" indent="-248920">
              <a:lnSpc>
                <a:spcPct val="120000"/>
              </a:lnSpc>
              <a:spcBef>
                <a:spcPts val="45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)一般通路之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淨寬 </a:t>
            </a:r>
            <a:r>
              <a:rPr sz="2400" dirty="0">
                <a:latin typeface="Arial Unicode MS"/>
                <a:cs typeface="Arial Unicode MS"/>
              </a:rPr>
              <a:t>為</a:t>
            </a:r>
            <a:r>
              <a:rPr sz="2400" spc="-5" dirty="0">
                <a:latin typeface="Arial Unicode MS"/>
                <a:cs typeface="Arial Unicode MS"/>
              </a:rPr>
              <a:t>a=</a:t>
            </a: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spc="-5" dirty="0">
                <a:latin typeface="Arial Unicode MS"/>
                <a:cs typeface="Arial Unicode MS"/>
              </a:rPr>
              <a:t>2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dirty="0">
                <a:latin typeface="Arial Unicode MS"/>
                <a:cs typeface="Arial Unicode MS"/>
              </a:rPr>
              <a:t>c</a:t>
            </a:r>
            <a:r>
              <a:rPr sz="2400" spc="5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以上， 柱位、門等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突出部 </a:t>
            </a:r>
            <a:r>
              <a:rPr sz="2400" dirty="0">
                <a:latin typeface="Arial Unicode MS"/>
                <a:cs typeface="Arial Unicode MS"/>
              </a:rPr>
              <a:t>為</a:t>
            </a:r>
            <a:r>
              <a:rPr sz="2400" spc="-5" dirty="0">
                <a:latin typeface="Arial Unicode MS"/>
                <a:cs typeface="Arial Unicode MS"/>
              </a:rPr>
              <a:t>b=</a:t>
            </a: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spc="-5" dirty="0">
                <a:latin typeface="Arial Unicode MS"/>
                <a:cs typeface="Arial Unicode MS"/>
              </a:rPr>
              <a:t>2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dirty="0">
                <a:latin typeface="Arial Unicode MS"/>
                <a:cs typeface="Arial Unicode MS"/>
              </a:rPr>
              <a:t>c</a:t>
            </a:r>
            <a:r>
              <a:rPr sz="2400" spc="5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以上。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)設</a:t>
            </a:r>
            <a:r>
              <a:rPr sz="2400" spc="-5" dirty="0">
                <a:latin typeface="Arial Unicode MS"/>
                <a:cs typeface="Arial Unicode MS"/>
              </a:rPr>
              <a:t>置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扶手</a:t>
            </a:r>
            <a:r>
              <a:rPr sz="2400" dirty="0">
                <a:latin typeface="Arial Unicode MS"/>
                <a:cs typeface="Arial Unicode MS"/>
              </a:rPr>
              <a:t>，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 Unicode MS"/>
                <a:cs typeface="Arial Unicode MS"/>
              </a:rPr>
              <a:t>以維持平衡、引導路徑。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)防</a:t>
            </a:r>
            <a:r>
              <a:rPr sz="2400" spc="-5" dirty="0">
                <a:latin typeface="Arial Unicode MS"/>
                <a:cs typeface="Arial Unicode MS"/>
              </a:rPr>
              <a:t>滑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地板</a:t>
            </a:r>
            <a:r>
              <a:rPr sz="2400" dirty="0">
                <a:latin typeface="Arial Unicode MS"/>
                <a:cs typeface="Arial Unicode MS"/>
              </a:rPr>
              <a:t>材質。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4)</a:t>
            </a:r>
            <a:r>
              <a:rPr sz="2400" spc="-5" dirty="0">
                <a:latin typeface="Arial Unicode MS"/>
                <a:cs typeface="Arial Unicode MS"/>
              </a:rPr>
              <a:t>採用寬型、附夜燈之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雙向電源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開關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3628390" cy="392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樓梯</a:t>
            </a:r>
            <a:endParaRPr sz="3200">
              <a:latin typeface="Arial Unicode MS"/>
              <a:cs typeface="Arial Unicode MS"/>
            </a:endParaRPr>
          </a:p>
          <a:p>
            <a:pPr marL="261620" marR="591820" indent="-248920">
              <a:lnSpc>
                <a:spcPct val="119500"/>
              </a:lnSpc>
              <a:spcBef>
                <a:spcPts val="60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)樓梯形狀應為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折梯</a:t>
            </a:r>
            <a:r>
              <a:rPr sz="2400" dirty="0">
                <a:latin typeface="Arial Unicode MS"/>
                <a:cs typeface="Arial Unicode MS"/>
              </a:rPr>
              <a:t>， 應設無梯級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平台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  <a:p>
            <a:pPr marL="261620" marR="1224915" indent="-248920">
              <a:lnSpc>
                <a:spcPts val="3460"/>
              </a:lnSpc>
              <a:spcBef>
                <a:spcPts val="21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)避免使用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直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梯</a:t>
            </a:r>
            <a:r>
              <a:rPr sz="2400" dirty="0">
                <a:latin typeface="Arial Unicode MS"/>
                <a:cs typeface="Arial Unicode MS"/>
              </a:rPr>
              <a:t>、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迴轉梯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  <a:p>
            <a:pPr marL="261620" indent="-248920">
              <a:lnSpc>
                <a:spcPct val="100000"/>
              </a:lnSpc>
              <a:spcBef>
                <a:spcPts val="365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)樓梯之</a:t>
            </a:r>
            <a:endParaRPr sz="2400">
              <a:latin typeface="Arial Unicode MS"/>
              <a:cs typeface="Arial Unicode MS"/>
            </a:endParaRPr>
          </a:p>
          <a:p>
            <a:pPr marL="261620" marR="5080">
              <a:lnSpc>
                <a:spcPct val="119800"/>
              </a:lnSpc>
              <a:spcBef>
                <a:spcPts val="10"/>
              </a:spcBef>
            </a:pPr>
            <a:r>
              <a:rPr sz="2400" spc="-5" dirty="0">
                <a:latin typeface="Arial Unicode MS"/>
                <a:cs typeface="Arial Unicode MS"/>
              </a:rPr>
              <a:t>往上梯級</a:t>
            </a:r>
            <a:r>
              <a:rPr sz="2400" dirty="0">
                <a:latin typeface="Arial Unicode MS"/>
                <a:cs typeface="Arial Unicode MS"/>
              </a:rPr>
              <a:t>應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退後一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階</a:t>
            </a:r>
            <a:r>
              <a:rPr sz="2400" dirty="0">
                <a:latin typeface="Arial Unicode MS"/>
                <a:cs typeface="Arial Unicode MS"/>
              </a:rPr>
              <a:t>。 最上段應避免侵</a:t>
            </a:r>
            <a:r>
              <a:rPr sz="2400" spc="5" dirty="0">
                <a:latin typeface="Arial Unicode MS"/>
                <a:cs typeface="Arial Unicode MS"/>
              </a:rPr>
              <a:t>入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通路</a:t>
            </a:r>
            <a:r>
              <a:rPr sz="2400" dirty="0">
                <a:latin typeface="Arial Unicode MS"/>
                <a:cs typeface="Arial Unicode MS"/>
              </a:rPr>
              <a:t>， </a:t>
            </a:r>
            <a:r>
              <a:rPr sz="2400" spc="-5" dirty="0">
                <a:latin typeface="Arial Unicode MS"/>
                <a:cs typeface="Arial Unicode MS"/>
              </a:rPr>
              <a:t>最下段應避免突</a:t>
            </a:r>
            <a:r>
              <a:rPr sz="2400" dirty="0">
                <a:latin typeface="Arial Unicode MS"/>
                <a:cs typeface="Arial Unicode MS"/>
              </a:rPr>
              <a:t>出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通路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5601" y="0"/>
            <a:ext cx="4208398" cy="3141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3381458"/>
            <a:ext cx="3959909" cy="2782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3628390" cy="260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樓梯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20000"/>
              </a:lnSpc>
              <a:spcBef>
                <a:spcPts val="45"/>
              </a:spcBef>
            </a:pPr>
            <a:r>
              <a:rPr sz="2400" spc="5" dirty="0">
                <a:latin typeface="Arial Unicode MS"/>
                <a:cs typeface="Arial Unicode MS"/>
              </a:rPr>
              <a:t>4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照明 </a:t>
            </a:r>
            <a:r>
              <a:rPr sz="2400" dirty="0">
                <a:latin typeface="Arial Unicode MS"/>
                <a:cs typeface="Arial Unicode MS"/>
              </a:rPr>
              <a:t>樓</a:t>
            </a:r>
            <a:r>
              <a:rPr sz="2400" spc="-5" dirty="0">
                <a:latin typeface="Arial Unicode MS"/>
                <a:cs typeface="Arial Unicode MS"/>
              </a:rPr>
              <a:t>梯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照明</a:t>
            </a:r>
            <a:r>
              <a:rPr sz="2400" dirty="0">
                <a:latin typeface="Arial Unicode MS"/>
                <a:cs typeface="Arial Unicode MS"/>
              </a:rPr>
              <a:t>應避免造成陰影 樓梯上下處應設</a:t>
            </a:r>
            <a:r>
              <a:rPr sz="2400" spc="5" dirty="0">
                <a:latin typeface="Arial Unicode MS"/>
                <a:cs typeface="Arial Unicode MS"/>
              </a:rPr>
              <a:t>置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腳燈</a:t>
            </a:r>
            <a:r>
              <a:rPr sz="2400" dirty="0">
                <a:latin typeface="Arial Unicode MS"/>
                <a:cs typeface="Arial Unicode MS"/>
              </a:rPr>
              <a:t>。 電</a:t>
            </a:r>
            <a:r>
              <a:rPr sz="2400" spc="-5" dirty="0">
                <a:latin typeface="Arial Unicode MS"/>
                <a:cs typeface="Arial Unicode MS"/>
              </a:rPr>
              <a:t>源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開關</a:t>
            </a:r>
            <a:r>
              <a:rPr sz="2400" dirty="0">
                <a:latin typeface="Arial Unicode MS"/>
                <a:cs typeface="Arial Unicode MS"/>
              </a:rPr>
              <a:t>應為雙向開關， 並集中一處。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J22</a:t>
            </a:r>
            <a:r>
              <a:rPr sz="1400" spc="5" dirty="0">
                <a:latin typeface="Arial Unicode MS"/>
                <a:cs typeface="Arial Unicode MS"/>
              </a:rPr>
              <a:t>4</a:t>
            </a:r>
            <a:r>
              <a:rPr sz="1400" spc="-10" dirty="0">
                <a:latin typeface="Arial Unicode MS"/>
                <a:cs typeface="Arial Unicode MS"/>
              </a:rPr>
              <a:t>-</a:t>
            </a:r>
            <a:r>
              <a:rPr sz="1400" dirty="0">
                <a:latin typeface="Arial Unicode MS"/>
                <a:cs typeface="Arial Unicode MS"/>
              </a:rPr>
              <a:t>91)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0995" y="2570479"/>
            <a:ext cx="4455160" cy="370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9805" y="2570479"/>
            <a:ext cx="4316095" cy="3709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0106" y="0"/>
            <a:ext cx="4233893" cy="4124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3519170" cy="392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坡道</a:t>
            </a:r>
            <a:endParaRPr sz="3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引導標誌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寬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度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一般</a:t>
            </a:r>
            <a:r>
              <a:rPr sz="1400" spc="-5" dirty="0">
                <a:latin typeface="Arial Unicode MS"/>
                <a:cs typeface="Arial Unicode MS"/>
              </a:rPr>
              <a:t>90cm</a:t>
            </a:r>
            <a:r>
              <a:rPr sz="1400" dirty="0">
                <a:latin typeface="Arial Unicode MS"/>
                <a:cs typeface="Arial Unicode MS"/>
              </a:rPr>
              <a:t>，替代樓梯</a:t>
            </a:r>
            <a:r>
              <a:rPr sz="1400" spc="-5" dirty="0">
                <a:latin typeface="Arial Unicode MS"/>
                <a:cs typeface="Arial Unicode MS"/>
              </a:rPr>
              <a:t>15</a:t>
            </a:r>
            <a:r>
              <a:rPr sz="1400" dirty="0">
                <a:latin typeface="Arial Unicode MS"/>
                <a:cs typeface="Arial Unicode MS"/>
              </a:rPr>
              <a:t>0c</a:t>
            </a:r>
            <a:r>
              <a:rPr sz="1400" spc="-10" dirty="0">
                <a:latin typeface="Arial Unicode MS"/>
                <a:cs typeface="Arial Unicode MS"/>
              </a:rPr>
              <a:t>m</a:t>
            </a:r>
            <a:r>
              <a:rPr sz="1400" dirty="0">
                <a:latin typeface="Arial Unicode MS"/>
                <a:cs typeface="Arial Unicode MS"/>
              </a:rPr>
              <a:t>)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坡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度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室內</a:t>
            </a:r>
            <a:r>
              <a:rPr sz="1400" spc="-15" dirty="0">
                <a:latin typeface="Arial Unicode MS"/>
                <a:cs typeface="Arial Unicode MS"/>
              </a:rPr>
              <a:t>1/</a:t>
            </a:r>
            <a:r>
              <a:rPr sz="1400" spc="-5" dirty="0">
                <a:latin typeface="Arial Unicode MS"/>
                <a:cs typeface="Arial Unicode MS"/>
              </a:rPr>
              <a:t>1</a:t>
            </a:r>
            <a:r>
              <a:rPr sz="1400" dirty="0">
                <a:latin typeface="Arial Unicode MS"/>
                <a:cs typeface="Arial Unicode MS"/>
              </a:rPr>
              <a:t>2</a:t>
            </a:r>
            <a:r>
              <a:rPr sz="1400" spc="-10" dirty="0">
                <a:latin typeface="Arial Unicode MS"/>
                <a:cs typeface="Arial Unicode MS"/>
              </a:rPr>
              <a:t>-</a:t>
            </a:r>
            <a:r>
              <a:rPr sz="1400" dirty="0">
                <a:latin typeface="Arial Unicode MS"/>
                <a:cs typeface="Arial Unicode MS"/>
              </a:rPr>
              <a:t>室外</a:t>
            </a:r>
            <a:r>
              <a:rPr sz="1400" spc="-15" dirty="0">
                <a:latin typeface="Arial Unicode MS"/>
                <a:cs typeface="Arial Unicode MS"/>
              </a:rPr>
              <a:t>1/</a:t>
            </a:r>
            <a:r>
              <a:rPr sz="1400" spc="-5" dirty="0">
                <a:latin typeface="Arial Unicode MS"/>
                <a:cs typeface="Arial Unicode MS"/>
              </a:rPr>
              <a:t>20)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latin typeface="Arial Unicode MS"/>
                <a:cs typeface="Arial Unicode MS"/>
              </a:rPr>
              <a:t>4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止滑地面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不可設置導盲磚)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latin typeface="Arial Unicode MS"/>
                <a:cs typeface="Arial Unicode MS"/>
              </a:rPr>
              <a:t>5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平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台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每升高</a:t>
            </a:r>
            <a:r>
              <a:rPr sz="1400" spc="-5" dirty="0">
                <a:latin typeface="Arial Unicode MS"/>
                <a:cs typeface="Arial Unicode MS"/>
              </a:rPr>
              <a:t>75cm</a:t>
            </a:r>
            <a:r>
              <a:rPr sz="1400" dirty="0">
                <a:latin typeface="Arial Unicode MS"/>
                <a:cs typeface="Arial Unicode MS"/>
              </a:rPr>
              <a:t>，設</a:t>
            </a:r>
            <a:r>
              <a:rPr sz="1400" spc="-5" dirty="0">
                <a:latin typeface="Arial Unicode MS"/>
                <a:cs typeface="Arial Unicode MS"/>
              </a:rPr>
              <a:t>15</a:t>
            </a:r>
            <a:r>
              <a:rPr sz="1400" dirty="0">
                <a:latin typeface="Arial Unicode MS"/>
                <a:cs typeface="Arial Unicode MS"/>
              </a:rPr>
              <a:t>0c</a:t>
            </a:r>
            <a:r>
              <a:rPr sz="1400" spc="-5" dirty="0">
                <a:latin typeface="Arial Unicode MS"/>
                <a:cs typeface="Arial Unicode MS"/>
              </a:rPr>
              <a:t>m</a:t>
            </a:r>
            <a:r>
              <a:rPr sz="1400" dirty="0">
                <a:latin typeface="Arial Unicode MS"/>
                <a:cs typeface="Arial Unicode MS"/>
              </a:rPr>
              <a:t>×</a:t>
            </a:r>
            <a:r>
              <a:rPr sz="1400" spc="-5" dirty="0">
                <a:latin typeface="Arial Unicode MS"/>
                <a:cs typeface="Arial Unicode MS"/>
              </a:rPr>
              <a:t>15</a:t>
            </a:r>
            <a:r>
              <a:rPr sz="1400" dirty="0">
                <a:latin typeface="Arial Unicode MS"/>
                <a:cs typeface="Arial Unicode MS"/>
              </a:rPr>
              <a:t>0c</a:t>
            </a:r>
            <a:r>
              <a:rPr sz="1400" spc="-10" dirty="0">
                <a:latin typeface="Arial Unicode MS"/>
                <a:cs typeface="Arial Unicode MS"/>
              </a:rPr>
              <a:t>m</a:t>
            </a:r>
            <a:r>
              <a:rPr sz="1400" dirty="0">
                <a:latin typeface="Arial Unicode MS"/>
                <a:cs typeface="Arial Unicode MS"/>
              </a:rPr>
              <a:t>)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6)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防護設施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spc="5" dirty="0">
                <a:latin typeface="Arial Unicode MS"/>
                <a:cs typeface="Arial Unicode MS"/>
              </a:rPr>
              <a:t>7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手</a:t>
            </a: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端部不必延伸</a:t>
            </a:r>
            <a:r>
              <a:rPr sz="1400" spc="-5" dirty="0">
                <a:latin typeface="Arial Unicode MS"/>
                <a:cs typeface="Arial Unicode MS"/>
              </a:rPr>
              <a:t>30cm)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8)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腳燈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200" y="2852737"/>
            <a:ext cx="4437126" cy="3235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0626" y="1628775"/>
            <a:ext cx="4084574" cy="465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3627120" cy="304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3.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扶手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19800"/>
              </a:lnSpc>
              <a:spcBef>
                <a:spcPts val="50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扶手形狀與尺寸 </a:t>
            </a:r>
            <a:r>
              <a:rPr sz="2400" dirty="0">
                <a:latin typeface="Arial Unicode MS"/>
                <a:cs typeface="Arial Unicode MS"/>
              </a:rPr>
              <a:t>不宜太粗而影響握持， 離牆空隙太近而傷到手。</a:t>
            </a:r>
            <a:endParaRPr sz="2400">
              <a:latin typeface="Arial Unicode MS"/>
              <a:cs typeface="Arial Unicode MS"/>
            </a:endParaRPr>
          </a:p>
          <a:p>
            <a:pPr marL="261620" marR="309880" indent="-248920">
              <a:lnSpc>
                <a:spcPct val="120200"/>
              </a:lnSpc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扶手支撐 </a:t>
            </a:r>
            <a:r>
              <a:rPr sz="2400" dirty="0">
                <a:latin typeface="Arial Unicode MS"/>
                <a:cs typeface="Arial Unicode MS"/>
              </a:rPr>
              <a:t>應垂直扶手， </a:t>
            </a:r>
            <a:r>
              <a:rPr sz="2400" spc="-5" dirty="0">
                <a:latin typeface="Arial Unicode MS"/>
                <a:cs typeface="Arial Unicode MS"/>
              </a:rPr>
              <a:t>以免妨礙行進的順暢。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6370320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3.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扶手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19800"/>
              </a:lnSpc>
              <a:spcBef>
                <a:spcPts val="50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防勾撞處理 樓梯扶手</a:t>
            </a:r>
            <a:r>
              <a:rPr sz="2400" dirty="0">
                <a:latin typeface="Arial Unicode MS"/>
                <a:cs typeface="Arial Unicode MS"/>
              </a:rPr>
              <a:t>應於兩端水平延</a:t>
            </a:r>
            <a:r>
              <a:rPr sz="2400" spc="5" dirty="0">
                <a:latin typeface="Arial Unicode MS"/>
                <a:cs typeface="Arial Unicode MS"/>
              </a:rPr>
              <a:t>伸</a:t>
            </a:r>
            <a:r>
              <a:rPr sz="2400" spc="-5" dirty="0">
                <a:latin typeface="Arial Unicode MS"/>
                <a:cs typeface="Arial Unicode MS"/>
              </a:rPr>
              <a:t>3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dirty="0">
                <a:latin typeface="Arial Unicode MS"/>
                <a:cs typeface="Arial Unicode MS"/>
              </a:rPr>
              <a:t>c</a:t>
            </a:r>
            <a:r>
              <a:rPr sz="2400" spc="5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以上， 端部或轉角處，得考慮向牆壁或向下彎曲等。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5600" y="3718686"/>
            <a:ext cx="3060700" cy="2450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475" y="3721164"/>
            <a:ext cx="1868325" cy="243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50" y="3981450"/>
            <a:ext cx="2879725" cy="191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3573398"/>
            <a:ext cx="1971675" cy="149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501" y="3860754"/>
            <a:ext cx="1729439" cy="242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000000"/>
                </a:solidFill>
                <a:latin typeface="Arial Unicode MS"/>
                <a:cs typeface="Arial Unicode MS"/>
              </a:rPr>
              <a:t>3.</a:t>
            </a:r>
            <a:r>
              <a:rPr dirty="0">
                <a:solidFill>
                  <a:srgbClr val="800080"/>
                </a:solidFill>
              </a:rPr>
              <a:t>扶手</a:t>
            </a:r>
            <a:r>
              <a:rPr sz="1400" spc="-10" dirty="0">
                <a:solidFill>
                  <a:srgbClr val="000000"/>
                </a:solidFill>
                <a:latin typeface="Arial Unicode MS"/>
                <a:cs typeface="Arial Unicode MS"/>
              </a:rPr>
              <a:t>(</a:t>
            </a:r>
            <a:r>
              <a:rPr sz="1400" dirty="0">
                <a:solidFill>
                  <a:srgbClr val="000000"/>
                </a:solidFill>
                <a:latin typeface="Arial Unicode MS"/>
                <a:cs typeface="Arial Unicode MS"/>
              </a:rPr>
              <a:t>J224</a:t>
            </a:r>
            <a:r>
              <a:rPr sz="1400" spc="-10" dirty="0">
                <a:solidFill>
                  <a:srgbClr val="000000"/>
                </a:solidFill>
                <a:latin typeface="Arial Unicode MS"/>
                <a:cs typeface="Arial Unicode MS"/>
              </a:rPr>
              <a:t>-</a:t>
            </a:r>
            <a:r>
              <a:rPr sz="1400" dirty="0">
                <a:solidFill>
                  <a:srgbClr val="000000"/>
                </a:solidFill>
                <a:latin typeface="Arial Unicode MS"/>
                <a:cs typeface="Arial Unicode MS"/>
              </a:rPr>
              <a:t>45)</a:t>
            </a:r>
            <a:endParaRPr sz="1400">
              <a:latin typeface="Arial Unicode MS"/>
              <a:cs typeface="Arial Unicode MS"/>
            </a:endParaRPr>
          </a:p>
          <a:p>
            <a:pPr marL="261620" marR="3967479" indent="-248920">
              <a:lnSpc>
                <a:spcPct val="119500"/>
              </a:lnSpc>
              <a:spcBef>
                <a:spcPts val="6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4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</a:rPr>
              <a:t>連續性扶手 </a:t>
            </a:r>
            <a:r>
              <a:rPr sz="2400" dirty="0">
                <a:solidFill>
                  <a:srgbClr val="000000"/>
                </a:solidFill>
              </a:rPr>
              <a:t>轉角處可斷開，以防碰撞。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00000"/>
                </a:solidFill>
              </a:rPr>
              <a:t>不連續扶手端部距離應小於肩膀寬度，可設置活動扶手。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979676" y="4365664"/>
            <a:ext cx="2607655" cy="1938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6623" y="3860664"/>
            <a:ext cx="1867261" cy="2438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6301" y="3176968"/>
            <a:ext cx="4357624" cy="3393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6675120" cy="260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4.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昇降機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20000"/>
              </a:lnSpc>
              <a:spcBef>
                <a:spcPts val="45"/>
              </a:spcBef>
            </a:pPr>
            <a:r>
              <a:rPr sz="2400" spc="5" dirty="0">
                <a:latin typeface="Arial Unicode MS"/>
                <a:cs typeface="Arial Unicode MS"/>
              </a:rPr>
              <a:t>1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引導設施 </a:t>
            </a:r>
            <a:r>
              <a:rPr sz="2400" dirty="0">
                <a:latin typeface="Arial Unicode MS"/>
                <a:cs typeface="Arial Unicode MS"/>
              </a:rPr>
              <a:t>主要入口樓層之昇降機應設置突出牆面的標誌。 設置於呼叫鈴前方的引導設施， 使用不同材質即可，</a:t>
            </a:r>
            <a:endParaRPr sz="2400">
              <a:latin typeface="Arial Unicode MS"/>
              <a:cs typeface="Arial Unicode MS"/>
            </a:endParaRPr>
          </a:p>
          <a:p>
            <a:pPr marL="2616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不一定使用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導盲磚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5" name="object 5"/>
          <p:cNvSpPr/>
          <p:nvPr/>
        </p:nvSpPr>
        <p:spPr>
          <a:xfrm>
            <a:off x="7477125" y="3263839"/>
            <a:ext cx="1663645" cy="3594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身心障礙者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5878830" cy="92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spc="-30" dirty="0">
                <a:solidFill>
                  <a:srgbClr val="800080"/>
                </a:solidFill>
                <a:latin typeface="Arial Unicode MS"/>
                <a:cs typeface="Arial Unicode MS"/>
              </a:rPr>
              <a:t>WHO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的身心障礙定義</a:t>
            </a:r>
            <a:r>
              <a:rPr sz="3200" spc="-5" dirty="0">
                <a:solidFill>
                  <a:srgbClr val="800080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latin typeface="Arial Unicode MS"/>
                <a:cs typeface="Arial Unicode MS"/>
              </a:rPr>
              <a:t>(</a:t>
            </a:r>
            <a:r>
              <a:rPr sz="1200" spc="-10" dirty="0">
                <a:latin typeface="Arial Unicode MS"/>
                <a:cs typeface="Arial Unicode MS"/>
              </a:rPr>
              <a:t>198</a:t>
            </a:r>
            <a:r>
              <a:rPr sz="1200" spc="-5" dirty="0">
                <a:latin typeface="Arial Unicode MS"/>
                <a:cs typeface="Arial Unicode MS"/>
              </a:rPr>
              <a:t>0</a:t>
            </a:r>
            <a:r>
              <a:rPr sz="1200" dirty="0">
                <a:latin typeface="Arial Unicode MS"/>
                <a:cs typeface="Arial Unicode MS"/>
              </a:rPr>
              <a:t>)</a:t>
            </a:r>
          </a:p>
          <a:p>
            <a:pPr marL="304165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solidFill>
                  <a:srgbClr val="FF6600"/>
                </a:solidFill>
                <a:latin typeface="Arial Unicode MS"/>
                <a:cs typeface="Arial Unicode MS"/>
              </a:rPr>
              <a:t>損</a:t>
            </a: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傷</a:t>
            </a: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spc="-5" dirty="0">
                <a:latin typeface="Arial Unicode MS"/>
                <a:cs typeface="Arial Unicode MS"/>
              </a:rPr>
              <a:t>i</a:t>
            </a:r>
            <a:r>
              <a:rPr sz="1600" spc="5" dirty="0">
                <a:latin typeface="Arial Unicode MS"/>
                <a:cs typeface="Arial Unicode MS"/>
              </a:rPr>
              <a:t>m</a:t>
            </a:r>
            <a:r>
              <a:rPr sz="1600" spc="-10" dirty="0">
                <a:latin typeface="Arial Unicode MS"/>
                <a:cs typeface="Arial Unicode MS"/>
              </a:rPr>
              <a:t>pa</a:t>
            </a:r>
            <a:r>
              <a:rPr sz="1600" spc="-5" dirty="0">
                <a:latin typeface="Arial Unicode MS"/>
                <a:cs typeface="Arial Unicode MS"/>
              </a:rPr>
              <a:t>i</a:t>
            </a:r>
            <a:r>
              <a:rPr sz="1600" spc="5" dirty="0">
                <a:latin typeface="Arial Unicode MS"/>
                <a:cs typeface="Arial Unicode MS"/>
              </a:rPr>
              <a:t>r</a:t>
            </a:r>
            <a:r>
              <a:rPr sz="1600" dirty="0">
                <a:latin typeface="Arial Unicode MS"/>
                <a:cs typeface="Arial Unicode MS"/>
              </a:rPr>
              <a:t>m</a:t>
            </a:r>
            <a:r>
              <a:rPr sz="1600" spc="-10" dirty="0">
                <a:latin typeface="Arial Unicode MS"/>
                <a:cs typeface="Arial Unicode MS"/>
              </a:rPr>
              <a:t>en</a:t>
            </a:r>
            <a:r>
              <a:rPr sz="1600" spc="-5" dirty="0">
                <a:latin typeface="Arial Unicode MS"/>
                <a:cs typeface="Arial Unicode MS"/>
              </a:rPr>
              <a:t>t</a:t>
            </a:r>
            <a:r>
              <a:rPr sz="1600" dirty="0">
                <a:latin typeface="Arial Unicode MS"/>
                <a:cs typeface="Arial Unicode MS"/>
              </a:rPr>
              <a:t>)</a:t>
            </a:r>
            <a:r>
              <a:rPr sz="2800" dirty="0">
                <a:latin typeface="Arial Unicode MS"/>
                <a:cs typeface="Arial Unicode MS"/>
              </a:rPr>
              <a:t>：</a:t>
            </a:r>
            <a:r>
              <a:rPr sz="2400" dirty="0">
                <a:latin typeface="Arial Unicode MS"/>
                <a:cs typeface="Arial Unicode MS"/>
              </a:rPr>
              <a:t>心理、生理、組織機能的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357" y="2775500"/>
            <a:ext cx="1690370" cy="191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>
              <a:lnSpc>
                <a:spcPct val="100000"/>
              </a:lnSpc>
            </a:pPr>
            <a:r>
              <a:rPr sz="2800" dirty="0">
                <a:latin typeface="Arial Unicode MS"/>
                <a:cs typeface="Arial Unicode MS"/>
              </a:rPr>
              <a:t>↓</a:t>
            </a:r>
            <a:endParaRPr sz="2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FF6600"/>
                </a:solidFill>
                <a:latin typeface="Arial Unicode MS"/>
                <a:cs typeface="Arial Unicode MS"/>
              </a:rPr>
              <a:t>失</a:t>
            </a: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能</a:t>
            </a: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spc="-10" dirty="0">
                <a:latin typeface="Arial Unicode MS"/>
                <a:cs typeface="Arial Unicode MS"/>
              </a:rPr>
              <a:t>d</a:t>
            </a:r>
            <a:r>
              <a:rPr sz="1600" spc="-5" dirty="0">
                <a:latin typeface="Arial Unicode MS"/>
                <a:cs typeface="Arial Unicode MS"/>
              </a:rPr>
              <a:t>i</a:t>
            </a:r>
            <a:r>
              <a:rPr sz="1600" dirty="0">
                <a:latin typeface="Arial Unicode MS"/>
                <a:cs typeface="Arial Unicode MS"/>
              </a:rPr>
              <a:t>s</a:t>
            </a:r>
            <a:r>
              <a:rPr sz="1600" spc="-10" dirty="0">
                <a:latin typeface="Arial Unicode MS"/>
                <a:cs typeface="Arial Unicode MS"/>
              </a:rPr>
              <a:t>ab</a:t>
            </a:r>
            <a:r>
              <a:rPr sz="1600" spc="-5" dirty="0">
                <a:latin typeface="Arial Unicode MS"/>
                <a:cs typeface="Arial Unicode MS"/>
              </a:rPr>
              <a:t>i</a:t>
            </a:r>
            <a:r>
              <a:rPr sz="1600" spc="5" dirty="0">
                <a:latin typeface="Arial Unicode MS"/>
                <a:cs typeface="Arial Unicode MS"/>
              </a:rPr>
              <a:t>l</a:t>
            </a:r>
            <a:r>
              <a:rPr sz="1600" spc="-5" dirty="0">
                <a:latin typeface="Arial Unicode MS"/>
                <a:cs typeface="Arial Unicode MS"/>
              </a:rPr>
              <a:t>ity)</a:t>
            </a:r>
            <a:endParaRPr sz="1600">
              <a:latin typeface="Arial Unicode MS"/>
              <a:cs typeface="Arial Unicode MS"/>
            </a:endParaRPr>
          </a:p>
          <a:p>
            <a:pPr marL="21082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Arial Unicode MS"/>
                <a:cs typeface="Arial Unicode MS"/>
              </a:rPr>
              <a:t>↓</a:t>
            </a:r>
            <a:endParaRPr sz="2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FF6600"/>
                </a:solidFill>
                <a:latin typeface="Arial Unicode MS"/>
                <a:cs typeface="Arial Unicode MS"/>
              </a:rPr>
              <a:t>障</a:t>
            </a: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礙</a:t>
            </a:r>
            <a:r>
              <a:rPr sz="1600" spc="5" dirty="0">
                <a:latin typeface="Arial Unicode MS"/>
                <a:cs typeface="Arial Unicode MS"/>
              </a:rPr>
              <a:t>(</a:t>
            </a:r>
            <a:r>
              <a:rPr sz="1600" spc="-10" dirty="0">
                <a:latin typeface="Arial Unicode MS"/>
                <a:cs typeface="Arial Unicode MS"/>
              </a:rPr>
              <a:t>hand</a:t>
            </a:r>
            <a:r>
              <a:rPr sz="1600" spc="-5" dirty="0">
                <a:latin typeface="Arial Unicode MS"/>
                <a:cs typeface="Arial Unicode MS"/>
              </a:rPr>
              <a:t>i</a:t>
            </a:r>
            <a:r>
              <a:rPr sz="1600" dirty="0">
                <a:latin typeface="Arial Unicode MS"/>
                <a:cs typeface="Arial Unicode MS"/>
              </a:rPr>
              <a:t>c</a:t>
            </a:r>
            <a:r>
              <a:rPr sz="1600" spc="-10" dirty="0">
                <a:latin typeface="Arial Unicode MS"/>
                <a:cs typeface="Arial Unicode MS"/>
              </a:rPr>
              <a:t>ap</a:t>
            </a:r>
            <a:r>
              <a:rPr sz="1600" dirty="0">
                <a:latin typeface="Arial Unicode MS"/>
                <a:cs typeface="Arial Unicode MS"/>
              </a:rPr>
              <a:t>)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5052" rIns="0" bIns="0" rtlCol="0">
            <a:spAutoFit/>
          </a:bodyPr>
          <a:lstStyle/>
          <a:p>
            <a:pPr marL="252730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缺失或異常。</a:t>
            </a:r>
            <a:endParaRPr sz="2400" dirty="0"/>
          </a:p>
          <a:p>
            <a:pPr marL="2214880">
              <a:lnSpc>
                <a:spcPct val="100000"/>
              </a:lnSpc>
              <a:spcBef>
                <a:spcPts val="760"/>
              </a:spcBef>
            </a:pPr>
            <a:r>
              <a:rPr sz="2800" dirty="0">
                <a:solidFill>
                  <a:srgbClr val="000000"/>
                </a:solidFill>
              </a:rPr>
              <a:t>：</a:t>
            </a:r>
            <a:r>
              <a:rPr sz="2400" dirty="0">
                <a:solidFill>
                  <a:srgbClr val="000000"/>
                </a:solidFill>
              </a:rPr>
              <a:t>由於損傷造成</a:t>
            </a:r>
            <a:endParaRPr sz="2400" dirty="0"/>
          </a:p>
          <a:p>
            <a:pPr marL="2527300">
              <a:lnSpc>
                <a:spcPct val="100000"/>
              </a:lnSpc>
              <a:spcBef>
                <a:spcPts val="1060"/>
              </a:spcBef>
            </a:pPr>
            <a:r>
              <a:rPr sz="2400" spc="-5" dirty="0">
                <a:solidFill>
                  <a:srgbClr val="000000"/>
                </a:solidFill>
              </a:rPr>
              <a:t>生活活動能力之限制或喪失。</a:t>
            </a:r>
            <a:endParaRPr sz="2400" dirty="0"/>
          </a:p>
          <a:p>
            <a:pPr marL="2570480" marR="5080" indent="-381635">
              <a:lnSpc>
                <a:spcPts val="4040"/>
              </a:lnSpc>
              <a:spcBef>
                <a:spcPts val="330"/>
              </a:spcBef>
            </a:pPr>
            <a:r>
              <a:rPr sz="2800" dirty="0">
                <a:solidFill>
                  <a:srgbClr val="000000"/>
                </a:solidFill>
              </a:rPr>
              <a:t>：</a:t>
            </a:r>
            <a:r>
              <a:rPr sz="2400" dirty="0">
                <a:solidFill>
                  <a:srgbClr val="000000"/>
                </a:solidFill>
              </a:rPr>
              <a:t>由於失能造成不便， 妨礙完成社會應有的正常角色。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828357" y="5336772"/>
            <a:ext cx="257619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損傷</a:t>
            </a:r>
            <a:r>
              <a:rPr sz="2800" spc="5" dirty="0">
                <a:latin typeface="Arial Unicode MS"/>
                <a:cs typeface="Arial Unicode MS"/>
              </a:rPr>
              <a:t>≒</a:t>
            </a: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失能</a:t>
            </a:r>
            <a:r>
              <a:rPr sz="2800" dirty="0">
                <a:latin typeface="Arial Unicode MS"/>
                <a:cs typeface="Arial Unicode MS"/>
              </a:rPr>
              <a:t>≠</a:t>
            </a:r>
            <a:r>
              <a:rPr sz="2800" spc="-5" dirty="0">
                <a:solidFill>
                  <a:srgbClr val="FF6600"/>
                </a:solidFill>
                <a:latin typeface="Arial Unicode MS"/>
                <a:cs typeface="Arial Unicode MS"/>
              </a:rPr>
              <a:t>障礙</a:t>
            </a:r>
            <a:endParaRPr sz="28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3933190" cy="304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4.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昇降機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20100"/>
              </a:lnSpc>
              <a:spcBef>
                <a:spcPts val="40"/>
              </a:spcBef>
            </a:pP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昇降機門 </a:t>
            </a:r>
            <a:r>
              <a:rPr sz="2400" dirty="0">
                <a:latin typeface="Arial Unicode MS"/>
                <a:cs typeface="Arial Unicode MS"/>
              </a:rPr>
              <a:t>應為水平橫向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自動開關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門</a:t>
            </a:r>
            <a:r>
              <a:rPr sz="2400" dirty="0">
                <a:latin typeface="Arial Unicode MS"/>
                <a:cs typeface="Arial Unicode MS"/>
              </a:rPr>
              <a:t>， 應維持開啟狀</a:t>
            </a:r>
            <a:r>
              <a:rPr sz="2400" spc="5" dirty="0">
                <a:latin typeface="Arial Unicode MS"/>
                <a:cs typeface="Arial Unicode MS"/>
              </a:rPr>
              <a:t>態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大於5秒</a:t>
            </a:r>
            <a:r>
              <a:rPr sz="2400" dirty="0">
                <a:latin typeface="Arial Unicode MS"/>
                <a:cs typeface="Arial Unicode MS"/>
              </a:rPr>
              <a:t>。 機廂與地板之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水平間隙</a:t>
            </a:r>
            <a:r>
              <a:rPr sz="2400" dirty="0">
                <a:latin typeface="Arial Unicode MS"/>
                <a:cs typeface="Arial Unicode MS"/>
              </a:rPr>
              <a:t>小於</a:t>
            </a:r>
            <a:r>
              <a:rPr sz="2400" spc="-5" dirty="0">
                <a:latin typeface="Arial Unicode MS"/>
                <a:cs typeface="Arial Unicode MS"/>
              </a:rPr>
              <a:t>3.2c</a:t>
            </a:r>
            <a:r>
              <a:rPr sz="2400" spc="5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。 </a:t>
            </a:r>
            <a:r>
              <a:rPr sz="2400" spc="-5" dirty="0">
                <a:latin typeface="Arial Unicode MS"/>
                <a:cs typeface="Arial Unicode MS"/>
              </a:rPr>
              <a:t>機廂門開小窗。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1690687"/>
            <a:ext cx="2895600" cy="441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2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垂直移動設施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4679950" cy="436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4.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昇降機</a:t>
            </a:r>
            <a:endParaRPr sz="3200">
              <a:latin typeface="Arial Unicode MS"/>
              <a:cs typeface="Arial Unicode MS"/>
            </a:endParaRPr>
          </a:p>
          <a:p>
            <a:pPr marL="261620" marR="5080" indent="-248920">
              <a:lnSpc>
                <a:spcPct val="120000"/>
              </a:lnSpc>
              <a:spcBef>
                <a:spcPts val="45"/>
              </a:spcBef>
            </a:pP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dirty="0"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昇降機廂 </a:t>
            </a:r>
            <a:r>
              <a:rPr sz="2400" dirty="0">
                <a:latin typeface="Arial Unicode MS"/>
                <a:cs typeface="Arial Unicode MS"/>
              </a:rPr>
              <a:t>升降機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門淨寬</a:t>
            </a:r>
            <a:r>
              <a:rPr sz="2400" dirty="0">
                <a:latin typeface="Arial Unicode MS"/>
                <a:cs typeface="Arial Unicode MS"/>
              </a:rPr>
              <a:t>大於</a:t>
            </a:r>
            <a:r>
              <a:rPr sz="2400" spc="-5" dirty="0">
                <a:latin typeface="Arial Unicode MS"/>
                <a:cs typeface="Arial Unicode MS"/>
              </a:rPr>
              <a:t>9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dirty="0">
                <a:latin typeface="Arial Unicode MS"/>
                <a:cs typeface="Arial Unicode MS"/>
              </a:rPr>
              <a:t>cm，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深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度</a:t>
            </a:r>
            <a:r>
              <a:rPr sz="2400" dirty="0">
                <a:latin typeface="Arial Unicode MS"/>
                <a:cs typeface="Arial Unicode MS"/>
              </a:rPr>
              <a:t>大於</a:t>
            </a:r>
            <a:r>
              <a:rPr sz="2400" spc="-5" dirty="0">
                <a:latin typeface="Arial Unicode MS"/>
                <a:cs typeface="Arial Unicode MS"/>
              </a:rPr>
              <a:t>1</a:t>
            </a:r>
            <a:r>
              <a:rPr sz="2400" spc="5" dirty="0">
                <a:latin typeface="Arial Unicode MS"/>
                <a:cs typeface="Arial Unicode MS"/>
              </a:rPr>
              <a:t>3</a:t>
            </a:r>
            <a:r>
              <a:rPr sz="2400" spc="-5" dirty="0">
                <a:latin typeface="Arial Unicode MS"/>
                <a:cs typeface="Arial Unicode MS"/>
              </a:rPr>
              <a:t>5cm</a:t>
            </a:r>
            <a:r>
              <a:rPr sz="2400" spc="10" dirty="0">
                <a:latin typeface="Arial Unicode MS"/>
                <a:cs typeface="Arial Unicode MS"/>
              </a:rPr>
              <a:t>(</a:t>
            </a:r>
            <a:r>
              <a:rPr sz="2400" dirty="0">
                <a:latin typeface="Arial Unicode MS"/>
                <a:cs typeface="Arial Unicode MS"/>
              </a:rPr>
              <a:t>含扶手空間)。 集合住宅機廂門淨寬大</a:t>
            </a:r>
            <a:r>
              <a:rPr sz="2400" spc="5" dirty="0">
                <a:latin typeface="Arial Unicode MS"/>
                <a:cs typeface="Arial Unicode MS"/>
              </a:rPr>
              <a:t>於</a:t>
            </a:r>
            <a:r>
              <a:rPr sz="2400" spc="-5" dirty="0">
                <a:latin typeface="Arial Unicode MS"/>
                <a:cs typeface="Arial Unicode MS"/>
              </a:rPr>
              <a:t>8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dirty="0">
                <a:latin typeface="Arial Unicode MS"/>
                <a:cs typeface="Arial Unicode MS"/>
              </a:rPr>
              <a:t>cm， 機廂深度大於</a:t>
            </a:r>
            <a:r>
              <a:rPr sz="2400" spc="-5" dirty="0">
                <a:latin typeface="Arial Unicode MS"/>
                <a:cs typeface="Arial Unicode MS"/>
              </a:rPr>
              <a:t>1</a:t>
            </a:r>
            <a:r>
              <a:rPr sz="2400" spc="5" dirty="0">
                <a:latin typeface="Arial Unicode MS"/>
                <a:cs typeface="Arial Unicode MS"/>
              </a:rPr>
              <a:t>2</a:t>
            </a:r>
            <a:r>
              <a:rPr sz="2400" spc="-5" dirty="0">
                <a:latin typeface="Arial Unicode MS"/>
                <a:cs typeface="Arial Unicode MS"/>
              </a:rPr>
              <a:t>5c</a:t>
            </a:r>
            <a:r>
              <a:rPr sz="2400" spc="10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。 </a:t>
            </a:r>
            <a:r>
              <a:rPr sz="2400" spc="-5" dirty="0">
                <a:latin typeface="Arial Unicode MS"/>
                <a:cs typeface="Arial Unicode MS"/>
              </a:rPr>
              <a:t>機廂內至少兩側需設</a:t>
            </a:r>
            <a:r>
              <a:rPr sz="2400" dirty="0">
                <a:latin typeface="Arial Unicode MS"/>
                <a:cs typeface="Arial Unicode MS"/>
              </a:rPr>
              <a:t>置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扶手</a:t>
            </a:r>
            <a:r>
              <a:rPr sz="2400" dirty="0">
                <a:latin typeface="Arial Unicode MS"/>
                <a:cs typeface="Arial Unicode MS"/>
              </a:rPr>
              <a:t>， 可以水平固定，免防勾撞處裡。 </a:t>
            </a:r>
            <a:r>
              <a:rPr sz="2400" spc="-5" dirty="0">
                <a:latin typeface="Arial Unicode MS"/>
                <a:cs typeface="Arial Unicode MS"/>
              </a:rPr>
              <a:t>面對機廂門之後側牆 </a:t>
            </a:r>
            <a:r>
              <a:rPr sz="2400" dirty="0">
                <a:latin typeface="Arial Unicode MS"/>
                <a:cs typeface="Arial Unicode MS"/>
              </a:rPr>
              <a:t>需設置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安全後視鏡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5579" y="2349563"/>
            <a:ext cx="3216021" cy="367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廁所盥洗室設計重點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710973"/>
            <a:ext cx="2407920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無障礙廁所</a:t>
            </a:r>
            <a:endParaRPr sz="3200">
              <a:latin typeface="Arial Unicode MS"/>
              <a:cs typeface="Arial Unicode MS"/>
            </a:endParaRPr>
          </a:p>
          <a:p>
            <a:pPr marL="261620" marR="5080">
              <a:lnSpc>
                <a:spcPct val="119800"/>
              </a:lnSpc>
              <a:spcBef>
                <a:spcPts val="50"/>
              </a:spcBef>
            </a:pP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橫拉門、外推門 輪椅迴轉空間 扶手、靠背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3964" y="2636951"/>
            <a:ext cx="458698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5702" y="3789006"/>
            <a:ext cx="2019807" cy="2376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717" y="3716997"/>
            <a:ext cx="2091563" cy="2448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4189" y="0"/>
            <a:ext cx="3059810" cy="337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4420" y="3379966"/>
            <a:ext cx="3545876" cy="308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2423160" cy="348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ctr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1.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無障礙廁所</a:t>
            </a:r>
            <a:endParaRPr sz="32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橫拉門、外推門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輪椅迴轉空間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扶手、靠背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求助鈴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嬰兒椅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 Unicode MS"/>
                <a:cs typeface="Arial Unicode MS"/>
              </a:rPr>
              <a:t>●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尿布檯</a:t>
            </a:r>
            <a:endParaRPr sz="2400">
              <a:latin typeface="Arial Unicode MS"/>
              <a:cs typeface="Arial Unicode MS"/>
            </a:endParaRPr>
          </a:p>
          <a:p>
            <a:pPr marL="93345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Arial Unicode MS"/>
                <a:cs typeface="Arial Unicode MS"/>
              </a:rPr>
              <a:t>●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置物架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0520" y="3501072"/>
            <a:ext cx="3033268" cy="2813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廁所盥洗室設計重點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3308" y="1667143"/>
            <a:ext cx="3580765" cy="519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3911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3-</a:t>
            </a:r>
            <a:r>
              <a:rPr spc="-35" dirty="0">
                <a:solidFill>
                  <a:srgbClr val="FF0000"/>
                </a:solidFill>
              </a:rPr>
              <a:t>3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廁所盥洗室設計重點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57" y="1710973"/>
            <a:ext cx="4936490" cy="216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2.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小便器</a:t>
            </a:r>
            <a:endParaRPr sz="3200">
              <a:latin typeface="Arial Unicode MS"/>
              <a:cs typeface="Arial Unicode MS"/>
            </a:endParaRPr>
          </a:p>
          <a:p>
            <a:pPr marL="347980" marR="5080">
              <a:lnSpc>
                <a:spcPct val="120000"/>
              </a:lnSpc>
              <a:spcBef>
                <a:spcPts val="45"/>
              </a:spcBef>
            </a:pPr>
            <a:r>
              <a:rPr sz="2400" dirty="0">
                <a:latin typeface="Arial Unicode MS"/>
                <a:cs typeface="Arial Unicode MS"/>
              </a:rPr>
              <a:t>無障礙小便器宜設置</a:t>
            </a:r>
            <a:r>
              <a:rPr sz="2400" spc="5" dirty="0">
                <a:latin typeface="Arial Unicode MS"/>
                <a:cs typeface="Arial Unicode MS"/>
              </a:rPr>
              <a:t>於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男廁</a:t>
            </a:r>
            <a:r>
              <a:rPr sz="2400" dirty="0">
                <a:latin typeface="Arial Unicode MS"/>
                <a:cs typeface="Arial Unicode MS"/>
              </a:rPr>
              <a:t>，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使用空間</a:t>
            </a:r>
            <a:r>
              <a:rPr sz="2400" spc="-5" dirty="0">
                <a:latin typeface="Arial Unicode MS"/>
                <a:cs typeface="Arial Unicode MS"/>
              </a:rPr>
              <a:t>1</a:t>
            </a:r>
            <a:r>
              <a:rPr sz="2400" spc="5" dirty="0">
                <a:latin typeface="Arial Unicode MS"/>
                <a:cs typeface="Arial Unicode MS"/>
              </a:rPr>
              <a:t>0</a:t>
            </a:r>
            <a:r>
              <a:rPr sz="2400" spc="-5" dirty="0">
                <a:latin typeface="Arial Unicode MS"/>
                <a:cs typeface="Arial Unicode MS"/>
              </a:rPr>
              <a:t>0c</a:t>
            </a:r>
            <a:r>
              <a:rPr sz="2400" spc="10" dirty="0"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寬。 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突出端</a:t>
            </a:r>
            <a:r>
              <a:rPr sz="2400" dirty="0">
                <a:latin typeface="Arial Unicode MS"/>
                <a:cs typeface="Arial Unicode MS"/>
              </a:rPr>
              <a:t>離地面小於</a:t>
            </a:r>
            <a:r>
              <a:rPr sz="2400" spc="5" dirty="0">
                <a:latin typeface="Arial Unicode MS"/>
                <a:cs typeface="Arial Unicode MS"/>
              </a:rPr>
              <a:t>35</a:t>
            </a:r>
            <a:r>
              <a:rPr sz="2400" dirty="0">
                <a:latin typeface="Arial Unicode MS"/>
                <a:cs typeface="Arial Unicode MS"/>
              </a:rPr>
              <a:t>-</a:t>
            </a:r>
            <a:r>
              <a:rPr sz="2400" spc="-5" dirty="0">
                <a:latin typeface="Arial Unicode MS"/>
                <a:cs typeface="Arial Unicode MS"/>
              </a:rPr>
              <a:t>3</a:t>
            </a:r>
            <a:r>
              <a:rPr sz="2400" spc="5" dirty="0">
                <a:latin typeface="Arial Unicode MS"/>
                <a:cs typeface="Arial Unicode MS"/>
              </a:rPr>
              <a:t>8</a:t>
            </a:r>
            <a:r>
              <a:rPr sz="2400" dirty="0">
                <a:latin typeface="Arial Unicode MS"/>
                <a:cs typeface="Arial Unicode MS"/>
              </a:rPr>
              <a:t>cm， 兩側及前方設</a:t>
            </a:r>
            <a:r>
              <a:rPr sz="2400" spc="5" dirty="0">
                <a:latin typeface="Arial Unicode MS"/>
                <a:cs typeface="Arial Unicode MS"/>
              </a:rPr>
              <a:t>置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扶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手</a:t>
            </a:r>
            <a:r>
              <a:rPr sz="2400" dirty="0">
                <a:latin typeface="Arial Unicode MS"/>
                <a:cs typeface="Arial Unicode MS"/>
              </a:rPr>
              <a:t>，</a:t>
            </a:r>
            <a:r>
              <a:rPr sz="2400" dirty="0">
                <a:solidFill>
                  <a:srgbClr val="FF6600"/>
                </a:solidFill>
                <a:latin typeface="Arial Unicode MS"/>
                <a:cs typeface="Arial Unicode MS"/>
              </a:rPr>
              <a:t>高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1</a:t>
            </a:r>
            <a:r>
              <a:rPr sz="2400" spc="5" dirty="0">
                <a:solidFill>
                  <a:srgbClr val="FF6600"/>
                </a:solidFill>
                <a:latin typeface="Arial Unicode MS"/>
                <a:cs typeface="Arial Unicode MS"/>
              </a:rPr>
              <a:t>2</a:t>
            </a:r>
            <a:r>
              <a:rPr sz="2400" spc="-5" dirty="0">
                <a:solidFill>
                  <a:srgbClr val="FF6600"/>
                </a:solidFill>
                <a:latin typeface="Arial Unicode MS"/>
                <a:cs typeface="Arial Unicode MS"/>
              </a:rPr>
              <a:t>0c</a:t>
            </a:r>
            <a:r>
              <a:rPr sz="2400" spc="10" dirty="0">
                <a:solidFill>
                  <a:srgbClr val="FF6600"/>
                </a:solidFill>
                <a:latin typeface="Arial Unicode MS"/>
                <a:cs typeface="Arial Unicode MS"/>
              </a:rPr>
              <a:t>m</a:t>
            </a:r>
            <a:r>
              <a:rPr sz="2400" dirty="0">
                <a:latin typeface="Arial Unicode MS"/>
                <a:cs typeface="Arial Unicode MS"/>
              </a:rPr>
              <a:t>。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3308" y="1667143"/>
            <a:ext cx="3580690" cy="5190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5" y="3933050"/>
            <a:ext cx="2673477" cy="2376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6986" y="3984435"/>
            <a:ext cx="2197131" cy="2295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8310">
              <a:lnSpc>
                <a:spcPct val="100000"/>
              </a:lnSpc>
            </a:pPr>
            <a:r>
              <a:rPr spc="-5" dirty="0"/>
              <a:t>4</a:t>
            </a:r>
            <a:r>
              <a:rPr spc="-10" dirty="0"/>
              <a:t>-</a:t>
            </a:r>
            <a:r>
              <a:rPr spc="-35" dirty="0"/>
              <a:t>0</a:t>
            </a:r>
            <a:r>
              <a:rPr spc="-20" dirty="0"/>
              <a:t>.</a:t>
            </a:r>
            <a:r>
              <a:rPr dirty="0">
                <a:latin typeface="Arial Unicode MS"/>
                <a:cs typeface="Arial Unicode MS"/>
              </a:rPr>
              <a:t>結語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pc="-20" dirty="0">
                <a:latin typeface="Arial Unicode MS"/>
                <a:cs typeface="Arial Unicode MS"/>
              </a:rPr>
              <a:t>1.</a:t>
            </a:r>
            <a:r>
              <a:rPr dirty="0"/>
              <a:t>無障礙環境的三目標：</a:t>
            </a:r>
          </a:p>
          <a:p>
            <a:pPr marL="318770" marR="309245" algn="ctr">
              <a:lnSpc>
                <a:spcPct val="119500"/>
              </a:lnSpc>
              <a:spcBef>
                <a:spcPts val="60"/>
              </a:spcBef>
            </a:pPr>
            <a:r>
              <a:rPr sz="2400" dirty="0">
                <a:solidFill>
                  <a:srgbClr val="FF6600"/>
                </a:solidFill>
              </a:rPr>
              <a:t>去除生活環境障礙；增加社會參與機會； 安全、便利、舒適。</a:t>
            </a:r>
            <a:endParaRPr sz="2400"/>
          </a:p>
          <a:p>
            <a:pPr marL="1270" algn="ctr">
              <a:lnSpc>
                <a:spcPct val="100000"/>
              </a:lnSpc>
              <a:spcBef>
                <a:spcPts val="740"/>
              </a:spcBef>
            </a:pPr>
            <a:r>
              <a:rPr spc="-20" dirty="0">
                <a:latin typeface="Arial Unicode MS"/>
                <a:cs typeface="Arial Unicode MS"/>
              </a:rPr>
              <a:t>2.</a:t>
            </a:r>
            <a:r>
              <a:rPr dirty="0"/>
              <a:t>無障礙環境的三原則：</a:t>
            </a:r>
          </a:p>
          <a:p>
            <a:pPr marL="1270" algn="ctr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solidFill>
                  <a:srgbClr val="FF6600"/>
                </a:solidFill>
              </a:rPr>
              <a:t>沒有障礙就不必無障礙；有障礙就一次解決；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solidFill>
                  <a:srgbClr val="FF6600"/>
                </a:solidFill>
              </a:rPr>
              <a:t>分解動作，各別處裡。</a:t>
            </a:r>
            <a:endParaRPr sz="2400"/>
          </a:p>
          <a:p>
            <a:pPr marL="1270" algn="ctr">
              <a:lnSpc>
                <a:spcPct val="100000"/>
              </a:lnSpc>
              <a:spcBef>
                <a:spcPts val="740"/>
              </a:spcBef>
            </a:pPr>
            <a:r>
              <a:rPr spc="-5" dirty="0">
                <a:latin typeface="Arial Unicode MS"/>
                <a:cs typeface="Arial Unicode MS"/>
              </a:rPr>
              <a:t>3</a:t>
            </a:r>
            <a:r>
              <a:rPr spc="-10" dirty="0">
                <a:latin typeface="Arial Unicode MS"/>
                <a:cs typeface="Arial Unicode MS"/>
              </a:rPr>
              <a:t>.</a:t>
            </a:r>
            <a:r>
              <a:rPr spc="-5" dirty="0"/>
              <a:t>無障礙環境的三大柱：</a:t>
            </a:r>
          </a:p>
          <a:p>
            <a:pPr marL="1905" algn="ctr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solidFill>
                  <a:srgbClr val="FF6600"/>
                </a:solidFill>
              </a:rPr>
              <a:t>高低差；操作空間；設施設備。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465" y="825526"/>
            <a:ext cx="756920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</a:pPr>
            <a:r>
              <a:rPr sz="5400" spc="-5" dirty="0">
                <a:solidFill>
                  <a:srgbClr val="FF0000"/>
                </a:solidFill>
                <a:latin typeface="Arial Unicode MS"/>
                <a:cs typeface="Arial Unicode MS"/>
              </a:rPr>
              <a:t>無障礙建築物使用者特性 及相關設施設計重點</a:t>
            </a:r>
            <a:endParaRPr sz="54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4991383"/>
            <a:ext cx="270065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3200" dirty="0">
                <a:solidFill>
                  <a:srgbClr val="404040"/>
                </a:solidFill>
                <a:latin typeface="Arial Unicode MS"/>
                <a:cs typeface="Arial Unicode MS"/>
              </a:rPr>
              <a:t>陳政雄 建築師</a:t>
            </a:r>
            <a:r>
              <a:rPr sz="3200" spc="-30" dirty="0">
                <a:solidFill>
                  <a:srgbClr val="404040"/>
                </a:solidFill>
                <a:latin typeface="Arial Unicode MS"/>
                <a:cs typeface="Arial Unicode MS"/>
              </a:rPr>
              <a:t>+</a:t>
            </a:r>
            <a:r>
              <a:rPr sz="3200" dirty="0">
                <a:solidFill>
                  <a:srgbClr val="404040"/>
                </a:solidFill>
                <a:latin typeface="Arial Unicode MS"/>
                <a:cs typeface="Arial Unicode MS"/>
              </a:rPr>
              <a:t>副教授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4009" y="2924936"/>
            <a:ext cx="3744467" cy="3468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身心障礙者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solidFill>
                  <a:srgbClr val="000000"/>
                </a:solidFill>
                <a:latin typeface="Arial Unicode MS"/>
                <a:cs typeface="Arial Unicode MS"/>
              </a:rPr>
              <a:t>2.</a:t>
            </a:r>
            <a:r>
              <a:rPr spc="-2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pc="-30" dirty="0">
                <a:solidFill>
                  <a:srgbClr val="800080"/>
                </a:solidFill>
                <a:latin typeface="Arial Unicode MS"/>
                <a:cs typeface="Arial Unicode MS"/>
              </a:rPr>
              <a:t>WHO</a:t>
            </a:r>
            <a:r>
              <a:rPr dirty="0">
                <a:solidFill>
                  <a:srgbClr val="800080"/>
                </a:solidFill>
              </a:rPr>
              <a:t>國際健康功能與身心障礙分類</a:t>
            </a:r>
          </a:p>
          <a:p>
            <a:pPr marL="67945">
              <a:lnSpc>
                <a:spcPct val="100000"/>
              </a:lnSpc>
              <a:spcBef>
                <a:spcPts val="459"/>
              </a:spcBef>
            </a:pP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na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ti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ona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1600" spc="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Cl</a:t>
            </a: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ssi</a:t>
            </a:r>
            <a:r>
              <a:rPr sz="1600" spc="1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ti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1600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600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Dis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ab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600" spc="5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ity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 an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d H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lt</a:t>
            </a: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600" spc="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Arial Unicode MS"/>
                <a:cs typeface="Arial Unicode MS"/>
              </a:rPr>
              <a:t>ICF</a:t>
            </a:r>
            <a:r>
              <a:rPr sz="1600" spc="-5" dirty="0">
                <a:solidFill>
                  <a:srgbClr val="7E7E7E"/>
                </a:solidFill>
                <a:latin typeface="Arial Unicode MS"/>
                <a:cs typeface="Arial Unicode MS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Arial Unicode MS"/>
                <a:cs typeface="Arial Unicode MS"/>
              </a:rPr>
              <a:t>2</a:t>
            </a:r>
            <a:r>
              <a:rPr sz="1600" spc="-10" dirty="0">
                <a:solidFill>
                  <a:srgbClr val="7E7E7E"/>
                </a:solidFill>
                <a:latin typeface="Arial Unicode MS"/>
                <a:cs typeface="Arial Unicode MS"/>
              </a:rPr>
              <a:t>00</a:t>
            </a:r>
            <a:r>
              <a:rPr sz="1600" dirty="0">
                <a:solidFill>
                  <a:srgbClr val="7E7E7E"/>
                </a:solidFill>
                <a:latin typeface="Arial Unicode MS"/>
                <a:cs typeface="Arial Unicode MS"/>
              </a:rPr>
              <a:t>1</a:t>
            </a:r>
            <a:endParaRPr sz="1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1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神經系統構造及精神、心智功</a:t>
            </a:r>
            <a:r>
              <a:rPr sz="2400" spc="10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2)</a:t>
            </a:r>
            <a:r>
              <a:rPr sz="2400" spc="-5" dirty="0">
                <a:solidFill>
                  <a:srgbClr val="000000"/>
                </a:solidFill>
              </a:rPr>
              <a:t>眼、耳及相關構造與感官功能及疼</a:t>
            </a:r>
            <a:r>
              <a:rPr sz="2400" spc="5" dirty="0">
                <a:solidFill>
                  <a:srgbClr val="000000"/>
                </a:solidFill>
              </a:rPr>
              <a:t>痛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3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涉及聲音與言語構造及其功</a:t>
            </a:r>
            <a:r>
              <a:rPr sz="2400" spc="5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4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循環、造血、免疫與呼吸系統構造及其功</a:t>
            </a:r>
            <a:r>
              <a:rPr sz="2400" spc="10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5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消化、新陳代謝與內分泌系統相關構造及其功</a:t>
            </a:r>
            <a:r>
              <a:rPr sz="2400" spc="10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6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泌尿與生殖系統相關構造及其功</a:t>
            </a:r>
            <a:r>
              <a:rPr sz="2400" spc="10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7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神經、肌肉、骨骼之移動相關構造及其功</a:t>
            </a:r>
            <a:r>
              <a:rPr sz="2400" spc="10" dirty="0">
                <a:solidFill>
                  <a:srgbClr val="000000"/>
                </a:solidFill>
              </a:rPr>
              <a:t>能</a:t>
            </a:r>
            <a:r>
              <a:rPr sz="2400" dirty="0">
                <a:solidFill>
                  <a:srgbClr val="000000"/>
                </a:solidFill>
              </a:rPr>
              <a:t>。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spc="5" dirty="0">
                <a:solidFill>
                  <a:srgbClr val="000000"/>
                </a:solidFill>
                <a:latin typeface="Arial Unicode MS"/>
                <a:cs typeface="Arial Unicode MS"/>
              </a:rPr>
              <a:t>8</a:t>
            </a:r>
            <a:r>
              <a:rPr sz="2400" dirty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  <a:r>
              <a:rPr sz="2400" dirty="0">
                <a:solidFill>
                  <a:srgbClr val="000000"/>
                </a:solidFill>
              </a:rPr>
              <a:t>皮膚與相關構造及其功能。</a:t>
            </a:r>
            <a:endParaRPr sz="2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1-</a:t>
            </a:r>
            <a:r>
              <a:rPr spc="-35" dirty="0">
                <a:solidFill>
                  <a:srgbClr val="FF0000"/>
                </a:solidFill>
              </a:rPr>
              <a:t>1</a:t>
            </a:r>
            <a:r>
              <a:rPr spc="-20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身心障礙者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807" y="1523648"/>
            <a:ext cx="40208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Unicode MS"/>
                <a:cs typeface="Arial Unicode MS"/>
              </a:rPr>
              <a:t>3.</a:t>
            </a:r>
            <a:r>
              <a:rPr sz="3200" dirty="0">
                <a:solidFill>
                  <a:srgbClr val="800080"/>
                </a:solidFill>
                <a:latin typeface="Arial Unicode MS"/>
                <a:cs typeface="Arial Unicode MS"/>
              </a:rPr>
              <a:t>身心障礙者年齡分布</a:t>
            </a:r>
            <a:endParaRPr sz="32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750" y="3284558"/>
            <a:ext cx="5004652" cy="299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341" y="215048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7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341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4779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2833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7323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5280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3815" y="2148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52" y="0"/>
                </a:lnTo>
              </a:path>
            </a:pathLst>
          </a:custGeom>
          <a:ln w="3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300851" y="2133600"/>
            <a:ext cx="115125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spc="5" dirty="0">
                <a:latin typeface="Calibri"/>
                <a:cs typeface="Calibri"/>
              </a:rPr>
              <a:t>0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新細明體"/>
                <a:cs typeface="新細明體"/>
              </a:rPr>
              <a:t>以上</a:t>
            </a:r>
            <a:endParaRPr sz="1800">
              <a:latin typeface="新細明體"/>
              <a:cs typeface="新細明體"/>
            </a:endParaRPr>
          </a:p>
          <a:p>
            <a:pPr marL="22225" algn="ctr">
              <a:lnSpc>
                <a:spcPct val="100000"/>
              </a:lnSpc>
              <a:spcBef>
                <a:spcPts val="715"/>
              </a:spcBef>
            </a:pPr>
            <a:r>
              <a:rPr sz="1800" spc="-10" dirty="0">
                <a:latin typeface="Calibri"/>
                <a:cs typeface="Calibri"/>
              </a:rPr>
              <a:t>512</a:t>
            </a:r>
            <a:r>
              <a:rPr sz="1800" spc="2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720</a:t>
            </a:r>
            <a:endParaRPr sz="1800">
              <a:latin typeface="Calibri"/>
              <a:cs typeface="Calibri"/>
            </a:endParaRPr>
          </a:p>
          <a:p>
            <a:pPr marL="28575" algn="ctr">
              <a:lnSpc>
                <a:spcPct val="100000"/>
              </a:lnSpc>
              <a:spcBef>
                <a:spcPts val="655"/>
              </a:spcBef>
            </a:pPr>
            <a:r>
              <a:rPr sz="1800" spc="-10" dirty="0">
                <a:latin typeface="Calibri"/>
                <a:cs typeface="Calibri"/>
              </a:rPr>
              <a:t>45</a:t>
            </a:r>
            <a:r>
              <a:rPr sz="1800" dirty="0">
                <a:latin typeface="Calibri"/>
                <a:cs typeface="Calibri"/>
              </a:rPr>
              <a:t>.9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7909" y="6018671"/>
            <a:ext cx="35217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Unicode MS"/>
                <a:cs typeface="Arial Unicode MS"/>
              </a:rPr>
              <a:t>資料來源：內政部統計處統計年</a:t>
            </a:r>
            <a:r>
              <a:rPr sz="1600" spc="-30" dirty="0">
                <a:latin typeface="Arial Unicode MS"/>
                <a:cs typeface="Arial Unicode MS"/>
              </a:rPr>
              <a:t>報</a:t>
            </a:r>
            <a:r>
              <a:rPr sz="1600" spc="-10" dirty="0">
                <a:latin typeface="Arial Unicode MS"/>
                <a:cs typeface="Arial Unicode MS"/>
              </a:rPr>
              <a:t>2012</a:t>
            </a:r>
            <a:endParaRPr sz="1600">
              <a:latin typeface="Arial Unicode MS"/>
              <a:cs typeface="Arial Unicode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34335"/>
              </p:ext>
            </p:extLst>
          </p:nvPr>
        </p:nvGraphicFramePr>
        <p:xfrm>
          <a:off x="575706" y="2144099"/>
          <a:ext cx="8029917" cy="1062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8438"/>
                <a:gridCol w="1148053"/>
                <a:gridCol w="1144489"/>
                <a:gridCol w="1147957"/>
                <a:gridCol w="1140126"/>
                <a:gridCol w="1151883"/>
                <a:gridCol w="1148971"/>
              </a:tblGrid>
              <a:tr h="357416"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新細明體"/>
                          <a:cs typeface="新細明體"/>
                        </a:rPr>
                        <a:t>年齡</a:t>
                      </a:r>
                      <a:endParaRPr sz="1800" dirty="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59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38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60</a:t>
                      </a:r>
                      <a:r>
                        <a:rPr lang="zh-TW" altLang="en-US" sz="1800" dirty="0" smtClean="0">
                          <a:latin typeface="Calibri"/>
                          <a:cs typeface="Calibri"/>
                        </a:rPr>
                        <a:t>以上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52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B w="8936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新細明體"/>
                          <a:cs typeface="新細明體"/>
                        </a:rPr>
                        <a:t>合計</a:t>
                      </a:r>
                      <a:endParaRPr sz="1800" dirty="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89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583"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新細明體"/>
                          <a:cs typeface="新細明體"/>
                        </a:rPr>
                        <a:t>人數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92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162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74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304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02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38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lang="en-US" sz="1800" spc="-15" dirty="0" smtClean="0">
                          <a:latin typeface="Calibri"/>
                          <a:cs typeface="Calibri"/>
                        </a:rPr>
                        <a:t>512,720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52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B w="8936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1276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.2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974">
                      <a:solidFill>
                        <a:srgbClr val="000000"/>
                      </a:solidFill>
                      <a:prstDash val="solid"/>
                    </a:lnL>
                    <a:lnR w="38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lang="en-US" sz="1800" spc="-15" dirty="0" smtClean="0">
                          <a:latin typeface="Calibri"/>
                          <a:cs typeface="Calibri"/>
                        </a:rPr>
                        <a:t>45.9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52">
                      <a:solidFill>
                        <a:srgbClr val="000000"/>
                      </a:solidFill>
                      <a:prstDash val="soli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B w="8936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89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74">
                      <a:solidFill>
                        <a:srgbClr val="000000"/>
                      </a:solidFill>
                      <a:prstDash val="solid"/>
                    </a:lnR>
                    <a:lnT w="12768">
                      <a:solidFill>
                        <a:srgbClr val="000000"/>
                      </a:solidFill>
                      <a:prstDash val="solid"/>
                    </a:lnT>
                    <a:lnB w="893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</a:t>
            </a:r>
            <a:r>
              <a:rPr spc="-5" dirty="0">
                <a:solidFill>
                  <a:srgbClr val="FF0000"/>
                </a:solidFill>
              </a:rPr>
              <a:t>-</a:t>
            </a:r>
            <a:r>
              <a:rPr spc="-10" dirty="0">
                <a:solidFill>
                  <a:srgbClr val="FF0000"/>
                </a:solidFill>
              </a:rPr>
              <a:t>2</a:t>
            </a:r>
            <a:r>
              <a:rPr spc="-5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高齡者與老化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57" y="5875104"/>
            <a:ext cx="27222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東京都立大學體育學研究室</a:t>
            </a:r>
            <a:r>
              <a:rPr sz="1400" spc="-5" dirty="0">
                <a:latin typeface="Arial Unicode MS"/>
                <a:cs typeface="Arial Unicode MS"/>
              </a:rPr>
              <a:t> </a:t>
            </a:r>
            <a:r>
              <a:rPr sz="1400" dirty="0">
                <a:latin typeface="Arial Unicode MS"/>
                <a:cs typeface="Arial Unicode MS"/>
              </a:rPr>
              <a:t>1994)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1628711"/>
            <a:ext cx="7465949" cy="420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3024" y="1764772"/>
            <a:ext cx="6104227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45526" y="6312606"/>
            <a:ext cx="2489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45526" y="6312606"/>
            <a:ext cx="2489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</a:t>
            </a:r>
            <a:r>
              <a:rPr spc="-5" dirty="0">
                <a:solidFill>
                  <a:srgbClr val="FF0000"/>
                </a:solidFill>
              </a:rPr>
              <a:t>-</a:t>
            </a:r>
            <a:r>
              <a:rPr spc="-10" dirty="0">
                <a:solidFill>
                  <a:srgbClr val="FF0000"/>
                </a:solidFill>
              </a:rPr>
              <a:t>2</a:t>
            </a:r>
            <a:r>
              <a:rPr spc="-5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高齡者與老化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57" y="5875104"/>
            <a:ext cx="100139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 Unicode MS"/>
                <a:cs typeface="Arial Unicode MS"/>
              </a:rPr>
              <a:t>陳政雄</a:t>
            </a:r>
            <a:r>
              <a:rPr sz="1400" spc="-30" dirty="0">
                <a:latin typeface="Arial Unicode MS"/>
                <a:cs typeface="Arial Unicode MS"/>
              </a:rPr>
              <a:t> </a:t>
            </a:r>
            <a:r>
              <a:rPr sz="1400" dirty="0">
                <a:latin typeface="Arial Unicode MS"/>
                <a:cs typeface="Arial Unicode MS"/>
              </a:rPr>
              <a:t>2003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49" y="2181580"/>
            <a:ext cx="42481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latin typeface="標楷體"/>
                <a:cs typeface="標楷體"/>
              </a:rPr>
              <a:t>年齡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563" y="3379453"/>
            <a:ext cx="52451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6699"/>
              </a:lnSpc>
            </a:pPr>
            <a:r>
              <a:rPr sz="1550" spc="5" dirty="0">
                <a:latin typeface="標楷體"/>
                <a:cs typeface="標楷體"/>
              </a:rPr>
              <a:t>65</a:t>
            </a:r>
            <a:r>
              <a:rPr sz="1550" spc="10" dirty="0">
                <a:latin typeface="標楷體"/>
                <a:cs typeface="標楷體"/>
              </a:rPr>
              <a:t> 歲 </a:t>
            </a:r>
            <a:r>
              <a:rPr sz="1550" spc="5" dirty="0">
                <a:latin typeface="標楷體"/>
                <a:cs typeface="標楷體"/>
              </a:rPr>
              <a:t>(WHO)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134" y="5176629"/>
            <a:ext cx="37465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標楷體"/>
                <a:cs typeface="標楷體"/>
              </a:rPr>
              <a:t>0</a:t>
            </a:r>
            <a:r>
              <a:rPr sz="1550" spc="-385" dirty="0">
                <a:latin typeface="標楷體"/>
                <a:cs typeface="標楷體"/>
              </a:rPr>
              <a:t> </a:t>
            </a:r>
            <a:r>
              <a:rPr sz="1550" spc="15" dirty="0">
                <a:latin typeface="標楷體"/>
                <a:cs typeface="標楷體"/>
              </a:rPr>
              <a:t>歲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5851" y="5176629"/>
            <a:ext cx="42481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latin typeface="標楷體"/>
                <a:cs typeface="標楷體"/>
              </a:rPr>
              <a:t>老化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3038" rIns="0" bIns="0" rtlCol="0">
            <a:spAutoFit/>
          </a:bodyPr>
          <a:lstStyle/>
          <a:p>
            <a:pPr marL="4304030" marR="651510" indent="-935990">
              <a:lnSpc>
                <a:spcPct val="127800"/>
              </a:lnSpc>
            </a:pPr>
            <a:r>
              <a:rPr sz="1800" spc="35" dirty="0">
                <a:solidFill>
                  <a:srgbClr val="800080"/>
                </a:solidFill>
              </a:rPr>
              <a:t>生物性</a:t>
            </a:r>
            <a:r>
              <a:rPr sz="1800" spc="35" dirty="0">
                <a:solidFill>
                  <a:srgbClr val="000000"/>
                </a:solidFill>
              </a:rPr>
              <a:t>：生命体由出生而成長，</a:t>
            </a:r>
            <a:r>
              <a:rPr sz="1800" spc="30" dirty="0">
                <a:solidFill>
                  <a:srgbClr val="000000"/>
                </a:solidFill>
              </a:rPr>
              <a:t> 由成熟而衰退至死亡的過程。</a:t>
            </a:r>
            <a:endParaRPr sz="1800"/>
          </a:p>
          <a:p>
            <a:pPr marL="3314065">
              <a:lnSpc>
                <a:spcPct val="100000"/>
              </a:lnSpc>
              <a:spcBef>
                <a:spcPts val="595"/>
              </a:spcBef>
            </a:pPr>
            <a:r>
              <a:rPr sz="1800" spc="35" dirty="0">
                <a:solidFill>
                  <a:srgbClr val="800080"/>
                </a:solidFill>
              </a:rPr>
              <a:t>生理性</a:t>
            </a:r>
            <a:r>
              <a:rPr sz="1800" spc="35" dirty="0">
                <a:solidFill>
                  <a:srgbClr val="000000"/>
                </a:solidFill>
              </a:rPr>
              <a:t>：組織器官的衰退，</a:t>
            </a:r>
            <a:endParaRPr sz="1800"/>
          </a:p>
          <a:p>
            <a:pPr marL="3314065" marR="939800" indent="935355">
              <a:lnSpc>
                <a:spcPts val="2760"/>
              </a:lnSpc>
              <a:spcBef>
                <a:spcPts val="190"/>
              </a:spcBef>
            </a:pPr>
            <a:r>
              <a:rPr sz="1800" spc="30" dirty="0">
                <a:solidFill>
                  <a:srgbClr val="000000"/>
                </a:solidFill>
              </a:rPr>
              <a:t>如消化、呼吸及循環器官。 </a:t>
            </a:r>
            <a:r>
              <a:rPr sz="1800" spc="35" dirty="0">
                <a:solidFill>
                  <a:srgbClr val="800080"/>
                </a:solidFill>
              </a:rPr>
              <a:t>心理性</a:t>
            </a:r>
            <a:r>
              <a:rPr sz="1800" spc="35" dirty="0">
                <a:solidFill>
                  <a:srgbClr val="000000"/>
                </a:solidFill>
              </a:rPr>
              <a:t>：環境適應力的減退，</a:t>
            </a:r>
            <a:endParaRPr sz="1800"/>
          </a:p>
          <a:p>
            <a:pPr marL="3314065" marR="705485" indent="935355">
              <a:lnSpc>
                <a:spcPts val="2760"/>
              </a:lnSpc>
            </a:pPr>
            <a:r>
              <a:rPr sz="1800" spc="35" dirty="0">
                <a:solidFill>
                  <a:srgbClr val="000000"/>
                </a:solidFill>
              </a:rPr>
              <a:t>如遲鈍、不安、健忘、失</a:t>
            </a:r>
            <a:r>
              <a:rPr sz="1800" spc="45" dirty="0">
                <a:solidFill>
                  <a:srgbClr val="000000"/>
                </a:solidFill>
              </a:rPr>
              <a:t>智</a:t>
            </a:r>
            <a:r>
              <a:rPr sz="1800" spc="35" dirty="0">
                <a:solidFill>
                  <a:srgbClr val="000000"/>
                </a:solidFill>
              </a:rPr>
              <a:t>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35" dirty="0">
                <a:solidFill>
                  <a:srgbClr val="800080"/>
                </a:solidFill>
              </a:rPr>
              <a:t>社會性</a:t>
            </a:r>
            <a:r>
              <a:rPr sz="1800" spc="35" dirty="0">
                <a:solidFill>
                  <a:srgbClr val="000000"/>
                </a:solidFill>
              </a:rPr>
              <a:t>：活動的引退，</a:t>
            </a:r>
            <a:endParaRPr sz="1800"/>
          </a:p>
          <a:p>
            <a:pPr marL="424942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000000"/>
                </a:solidFill>
              </a:rPr>
              <a:t>如退休、讓權、脫友、離親、喪偶。</a:t>
            </a:r>
            <a:endParaRPr sz="1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4057" y="2137803"/>
          <a:ext cx="1496779" cy="3143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390"/>
                <a:gridCol w="598720"/>
                <a:gridCol w="149669"/>
              </a:tblGrid>
              <a:tr h="748462"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73">
                      <a:solidFill>
                        <a:srgbClr val="000000"/>
                      </a:solidFill>
                      <a:prstDash val="solid"/>
                    </a:lnL>
                    <a:lnR w="12473">
                      <a:solidFill>
                        <a:srgbClr val="000000"/>
                      </a:solidFill>
                      <a:prstDash val="solid"/>
                    </a:lnR>
                    <a:lnT w="12473">
                      <a:solidFill>
                        <a:srgbClr val="000000"/>
                      </a:solidFill>
                      <a:prstDash val="solid"/>
                    </a:lnT>
                    <a:lnB w="8316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73">
                      <a:solidFill>
                        <a:srgbClr val="000000"/>
                      </a:solidFill>
                      <a:prstDash val="solid"/>
                    </a:lnL>
                    <a:lnR w="12473">
                      <a:solidFill>
                        <a:srgbClr val="000000"/>
                      </a:solidFill>
                      <a:prstDash val="solid"/>
                    </a:lnR>
                    <a:lnT w="12473">
                      <a:solidFill>
                        <a:srgbClr val="000000"/>
                      </a:solidFill>
                      <a:prstDash val="solid"/>
                    </a:lnT>
                    <a:lnB w="12473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73">
                      <a:solidFill>
                        <a:srgbClr val="000000"/>
                      </a:solidFill>
                      <a:prstDash val="solid"/>
                    </a:lnL>
                    <a:lnR w="12473">
                      <a:solidFill>
                        <a:srgbClr val="000000"/>
                      </a:solidFill>
                      <a:prstDash val="solid"/>
                    </a:lnR>
                    <a:lnT w="12473">
                      <a:solidFill>
                        <a:srgbClr val="000000"/>
                      </a:solidFill>
                      <a:prstDash val="solid"/>
                    </a:lnT>
                    <a:lnB w="12473">
                      <a:solidFill>
                        <a:srgbClr val="000000"/>
                      </a:solidFill>
                      <a:prstDash val="solid"/>
                    </a:lnB>
                    <a:solidFill>
                      <a:srgbClr val="990099"/>
                    </a:solidFill>
                  </a:tcPr>
                </a:tc>
              </a:tr>
              <a:tr h="748479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標楷體"/>
                          <a:cs typeface="標楷體"/>
                        </a:rPr>
                        <a:t>老</a:t>
                      </a:r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2473">
                      <a:solidFill>
                        <a:srgbClr val="000000"/>
                      </a:solidFill>
                      <a:prstDash val="solid"/>
                    </a:lnL>
                    <a:lnR w="8315">
                      <a:solidFill>
                        <a:srgbClr val="000000"/>
                      </a:solidFill>
                      <a:prstDash val="solid"/>
                    </a:lnR>
                    <a:lnT w="8316">
                      <a:solidFill>
                        <a:srgbClr val="000000"/>
                      </a:solidFill>
                      <a:prstDash val="solid"/>
                    </a:lnT>
                    <a:lnB w="12473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標楷體"/>
                          <a:cs typeface="標楷體"/>
                        </a:rPr>
                        <a:t>人</a:t>
                      </a:r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8315">
                      <a:solidFill>
                        <a:srgbClr val="000000"/>
                      </a:solidFill>
                      <a:prstDash val="solid"/>
                    </a:lnL>
                    <a:lnR w="12473">
                      <a:solidFill>
                        <a:srgbClr val="000000"/>
                      </a:solidFill>
                      <a:prstDash val="solid"/>
                    </a:lnR>
                    <a:lnT w="12473">
                      <a:solidFill>
                        <a:srgbClr val="000000"/>
                      </a:solidFill>
                      <a:prstDash val="solid"/>
                    </a:lnT>
                    <a:lnB w="12473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46635">
                <a:tc gridSpan="3">
                  <a:txBody>
                    <a:bodyPr/>
                    <a:lstStyle/>
                    <a:p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2473">
                      <a:solidFill>
                        <a:srgbClr val="000000"/>
                      </a:solidFill>
                      <a:prstDash val="solid"/>
                    </a:lnL>
                    <a:lnR w="12473">
                      <a:solidFill>
                        <a:srgbClr val="000000"/>
                      </a:solidFill>
                      <a:prstDash val="solid"/>
                    </a:lnR>
                    <a:lnT w="12473">
                      <a:solidFill>
                        <a:srgbClr val="000000"/>
                      </a:solidFill>
                      <a:prstDash val="solid"/>
                    </a:lnT>
                    <a:lnB w="12473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</a:rPr>
              <a:t>1</a:t>
            </a:r>
            <a:r>
              <a:rPr spc="-5" dirty="0">
                <a:solidFill>
                  <a:srgbClr val="FF0000"/>
                </a:solidFill>
              </a:rPr>
              <a:t>-</a:t>
            </a:r>
            <a:r>
              <a:rPr spc="-10" dirty="0">
                <a:solidFill>
                  <a:srgbClr val="FF0000"/>
                </a:solidFill>
              </a:rPr>
              <a:t>2</a:t>
            </a:r>
            <a:r>
              <a:rPr spc="-5" dirty="0">
                <a:solidFill>
                  <a:srgbClr val="FF0000"/>
                </a:solidFill>
              </a:rPr>
              <a:t>.</a:t>
            </a:r>
            <a:r>
              <a:rPr dirty="0">
                <a:solidFill>
                  <a:srgbClr val="FF0000"/>
                </a:solidFill>
                <a:latin typeface="Arial Unicode MS"/>
                <a:cs typeface="Arial Unicode MS"/>
              </a:rPr>
              <a:t>高齡者與老化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57" y="5875104"/>
            <a:ext cx="100139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 Unicode MS"/>
                <a:cs typeface="Arial Unicode MS"/>
              </a:rPr>
              <a:t>陳政雄</a:t>
            </a:r>
            <a:r>
              <a:rPr sz="1400" spc="-30" dirty="0">
                <a:latin typeface="Arial Unicode MS"/>
                <a:cs typeface="Arial Unicode MS"/>
              </a:rPr>
              <a:t> </a:t>
            </a:r>
            <a:r>
              <a:rPr sz="1400" dirty="0">
                <a:latin typeface="Arial Unicode MS"/>
                <a:cs typeface="Arial Unicode MS"/>
              </a:rPr>
              <a:t>2003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579" y="2182451"/>
            <a:ext cx="42481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latin typeface="標楷體"/>
                <a:cs typeface="標楷體"/>
              </a:rPr>
              <a:t>年齡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7746" y="3381803"/>
            <a:ext cx="52514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6899"/>
              </a:lnSpc>
            </a:pPr>
            <a:r>
              <a:rPr sz="1550" spc="5" dirty="0">
                <a:latin typeface="標楷體"/>
                <a:cs typeface="標楷體"/>
              </a:rPr>
              <a:t>65</a:t>
            </a:r>
            <a:r>
              <a:rPr sz="1550" spc="10" dirty="0">
                <a:latin typeface="標楷體"/>
                <a:cs typeface="標楷體"/>
              </a:rPr>
              <a:t> 歲 </a:t>
            </a:r>
            <a:r>
              <a:rPr sz="1550" spc="5" dirty="0">
                <a:latin typeface="標楷體"/>
                <a:cs typeface="標楷體"/>
              </a:rPr>
              <a:t>(WHO)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412" y="5181181"/>
            <a:ext cx="37528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標楷體"/>
                <a:cs typeface="標楷體"/>
              </a:rPr>
              <a:t>0</a:t>
            </a:r>
            <a:r>
              <a:rPr sz="1550" spc="-385" dirty="0">
                <a:latin typeface="標楷體"/>
                <a:cs typeface="標楷體"/>
              </a:rPr>
              <a:t> </a:t>
            </a:r>
            <a:r>
              <a:rPr sz="1550" spc="15" dirty="0">
                <a:latin typeface="標楷體"/>
                <a:cs typeface="標楷體"/>
              </a:rPr>
              <a:t>歲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5066" y="5181181"/>
            <a:ext cx="42481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latin typeface="標楷體"/>
                <a:cs typeface="標楷體"/>
              </a:rPr>
              <a:t>老化</a:t>
            </a:r>
            <a:endParaRPr sz="1550">
              <a:latin typeface="標楷體"/>
              <a:cs typeface="標楷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0880" y="2246679"/>
            <a:ext cx="4088129" cy="22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800080"/>
                </a:solidFill>
                <a:latin typeface="Arial Unicode MS"/>
                <a:cs typeface="Arial Unicode MS"/>
              </a:rPr>
              <a:t>一級老化</a:t>
            </a:r>
            <a:r>
              <a:rPr sz="1700" dirty="0">
                <a:latin typeface="Arial Unicode MS"/>
                <a:cs typeface="Arial Unicode MS"/>
              </a:rPr>
              <a:t>(</a:t>
            </a:r>
            <a:r>
              <a:rPr sz="1700" spc="-15" dirty="0">
                <a:latin typeface="Arial Unicode MS"/>
                <a:cs typeface="Arial Unicode MS"/>
              </a:rPr>
              <a:t>75%</a:t>
            </a:r>
            <a:r>
              <a:rPr sz="1700" dirty="0">
                <a:latin typeface="Arial Unicode MS"/>
                <a:cs typeface="Arial Unicode MS"/>
              </a:rPr>
              <a:t>)</a:t>
            </a:r>
            <a:r>
              <a:rPr sz="1550" spc="15" dirty="0">
                <a:latin typeface="Arial Unicode MS"/>
                <a:cs typeface="Arial Unicode MS"/>
              </a:rPr>
              <a:t>：</a:t>
            </a:r>
            <a:r>
              <a:rPr sz="1700" dirty="0">
                <a:latin typeface="Arial Unicode MS"/>
                <a:cs typeface="Arial Unicode MS"/>
              </a:rPr>
              <a:t>健康(完全自立</a:t>
            </a:r>
            <a:r>
              <a:rPr sz="1700" dirty="0">
                <a:solidFill>
                  <a:srgbClr val="5F5F5F"/>
                </a:solidFill>
                <a:latin typeface="Arial Unicode MS"/>
                <a:cs typeface="Arial Unicode MS"/>
              </a:rPr>
              <a:t>)</a:t>
            </a:r>
            <a:endParaRPr sz="1700">
              <a:latin typeface="Arial Unicode MS"/>
              <a:cs typeface="Arial Unicode MS"/>
            </a:endParaRPr>
          </a:p>
          <a:p>
            <a:pPr marL="1681480" marR="5080">
              <a:lnSpc>
                <a:spcPct val="127499"/>
              </a:lnSpc>
            </a:pPr>
            <a:r>
              <a:rPr sz="1700" dirty="0">
                <a:latin typeface="Arial Unicode MS"/>
                <a:cs typeface="Arial Unicode MS"/>
              </a:rPr>
              <a:t>白髮、皺紋、變矮， 感覺、反應、免疫力衰退</a:t>
            </a:r>
            <a:endParaRPr sz="1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700" dirty="0">
                <a:solidFill>
                  <a:srgbClr val="800080"/>
                </a:solidFill>
                <a:latin typeface="Arial Unicode MS"/>
                <a:cs typeface="Arial Unicode MS"/>
              </a:rPr>
              <a:t>二級老化</a:t>
            </a:r>
            <a:r>
              <a:rPr sz="1700" dirty="0">
                <a:latin typeface="Arial Unicode MS"/>
                <a:cs typeface="Arial Unicode MS"/>
              </a:rPr>
              <a:t>(</a:t>
            </a:r>
            <a:r>
              <a:rPr sz="1700" spc="-15" dirty="0">
                <a:latin typeface="Arial Unicode MS"/>
                <a:cs typeface="Arial Unicode MS"/>
              </a:rPr>
              <a:t>20</a:t>
            </a:r>
            <a:r>
              <a:rPr sz="1700" spc="-10" dirty="0">
                <a:latin typeface="Arial Unicode MS"/>
                <a:cs typeface="Arial Unicode MS"/>
              </a:rPr>
              <a:t>%</a:t>
            </a:r>
            <a:r>
              <a:rPr sz="1550" spc="-5" dirty="0">
                <a:latin typeface="Arial Unicode MS"/>
                <a:cs typeface="Arial Unicode MS"/>
              </a:rPr>
              <a:t>)</a:t>
            </a:r>
            <a:r>
              <a:rPr sz="1550" spc="15" dirty="0">
                <a:latin typeface="Arial Unicode MS"/>
                <a:cs typeface="Arial Unicode MS"/>
              </a:rPr>
              <a:t>：</a:t>
            </a:r>
            <a:r>
              <a:rPr sz="1700" dirty="0">
                <a:latin typeface="Arial Unicode MS"/>
                <a:cs typeface="Arial Unicode MS"/>
              </a:rPr>
              <a:t>障礙(需要輔</a:t>
            </a:r>
            <a:r>
              <a:rPr sz="1700" spc="5" dirty="0">
                <a:latin typeface="Arial Unicode MS"/>
                <a:cs typeface="Arial Unicode MS"/>
              </a:rPr>
              <a:t>助</a:t>
            </a:r>
            <a:r>
              <a:rPr sz="1700" dirty="0">
                <a:latin typeface="Arial Unicode MS"/>
                <a:cs typeface="Arial Unicode MS"/>
              </a:rPr>
              <a:t>)</a:t>
            </a:r>
            <a:endParaRPr sz="1700">
              <a:latin typeface="Arial Unicode MS"/>
              <a:cs typeface="Arial Unicode MS"/>
            </a:endParaRPr>
          </a:p>
          <a:p>
            <a:pPr marL="48895" marR="5080" indent="1632585">
              <a:lnSpc>
                <a:spcPct val="127600"/>
              </a:lnSpc>
            </a:pPr>
            <a:r>
              <a:rPr sz="1700" dirty="0">
                <a:latin typeface="Arial Unicode MS"/>
                <a:cs typeface="Arial Unicode MS"/>
              </a:rPr>
              <a:t>疾病、不活動、不良習慣 </a:t>
            </a:r>
            <a:r>
              <a:rPr sz="1700" dirty="0">
                <a:solidFill>
                  <a:srgbClr val="800080"/>
                </a:solidFill>
                <a:latin typeface="Arial Unicode MS"/>
                <a:cs typeface="Arial Unicode MS"/>
              </a:rPr>
              <a:t>三級老化</a:t>
            </a:r>
            <a:r>
              <a:rPr sz="1700" dirty="0">
                <a:latin typeface="Arial Unicode MS"/>
                <a:cs typeface="Arial Unicode MS"/>
              </a:rPr>
              <a:t>(</a:t>
            </a:r>
            <a:r>
              <a:rPr sz="1700" spc="10" dirty="0">
                <a:latin typeface="Arial Unicode MS"/>
                <a:cs typeface="Arial Unicode MS"/>
              </a:rPr>
              <a:t> </a:t>
            </a:r>
            <a:r>
              <a:rPr sz="1700" spc="-15" dirty="0">
                <a:latin typeface="Arial Unicode MS"/>
                <a:cs typeface="Arial Unicode MS"/>
              </a:rPr>
              <a:t>5%</a:t>
            </a:r>
            <a:r>
              <a:rPr sz="1700" spc="5" dirty="0">
                <a:latin typeface="Arial Unicode MS"/>
                <a:cs typeface="Arial Unicode MS"/>
              </a:rPr>
              <a:t>)</a:t>
            </a:r>
            <a:r>
              <a:rPr sz="1700" dirty="0">
                <a:latin typeface="Arial Unicode MS"/>
                <a:cs typeface="Arial Unicode MS"/>
              </a:rPr>
              <a:t>：臥床(必需照</a:t>
            </a:r>
            <a:r>
              <a:rPr sz="1700" spc="5" dirty="0">
                <a:latin typeface="Arial Unicode MS"/>
                <a:cs typeface="Arial Unicode MS"/>
              </a:rPr>
              <a:t>護</a:t>
            </a:r>
            <a:r>
              <a:rPr sz="1700" dirty="0">
                <a:latin typeface="Arial Unicode MS"/>
                <a:cs typeface="Arial Unicode MS"/>
              </a:rPr>
              <a:t>)</a:t>
            </a:r>
            <a:endParaRPr sz="1700">
              <a:latin typeface="Arial Unicode MS"/>
              <a:cs typeface="Arial Unicode MS"/>
            </a:endParaRPr>
          </a:p>
          <a:p>
            <a:pPr marL="1681480">
              <a:lnSpc>
                <a:spcPct val="100000"/>
              </a:lnSpc>
              <a:spcBef>
                <a:spcPts val="565"/>
              </a:spcBef>
            </a:pPr>
            <a:r>
              <a:rPr sz="1700" dirty="0">
                <a:latin typeface="Arial Unicode MS"/>
                <a:cs typeface="Arial Unicode MS"/>
              </a:rPr>
              <a:t>慢性病、失能、失智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7143" y="4890798"/>
            <a:ext cx="302958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699"/>
              </a:lnSpc>
            </a:pPr>
            <a:r>
              <a:rPr sz="1700" dirty="0">
                <a:solidFill>
                  <a:srgbClr val="990099"/>
                </a:solidFill>
                <a:latin typeface="Arial Unicode MS"/>
                <a:cs typeface="Arial Unicode MS"/>
              </a:rPr>
              <a:t>前期老人</a:t>
            </a:r>
            <a:r>
              <a:rPr sz="1700" dirty="0">
                <a:latin typeface="Arial Unicode MS"/>
                <a:cs typeface="Arial Unicode MS"/>
              </a:rPr>
              <a:t>(y</a:t>
            </a:r>
            <a:r>
              <a:rPr sz="1700" spc="-15" dirty="0">
                <a:latin typeface="Arial Unicode MS"/>
                <a:cs typeface="Arial Unicode MS"/>
              </a:rPr>
              <a:t>oun</a:t>
            </a:r>
            <a:r>
              <a:rPr sz="1700" dirty="0">
                <a:latin typeface="Arial Unicode MS"/>
                <a:cs typeface="Arial Unicode MS"/>
              </a:rPr>
              <a:t>g </a:t>
            </a:r>
            <a:r>
              <a:rPr sz="1700" spc="15" dirty="0">
                <a:latin typeface="Arial Unicode MS"/>
                <a:cs typeface="Arial Unicode MS"/>
              </a:rPr>
              <a:t>o</a:t>
            </a:r>
            <a:r>
              <a:rPr sz="1700" spc="-10" dirty="0">
                <a:latin typeface="Arial Unicode MS"/>
                <a:cs typeface="Arial Unicode MS"/>
              </a:rPr>
              <a:t>l</a:t>
            </a:r>
            <a:r>
              <a:rPr sz="1700" spc="-15" dirty="0">
                <a:latin typeface="Arial Unicode MS"/>
                <a:cs typeface="Arial Unicode MS"/>
              </a:rPr>
              <a:t>d</a:t>
            </a:r>
            <a:r>
              <a:rPr sz="1700" spc="5" dirty="0">
                <a:latin typeface="Arial Unicode MS"/>
                <a:cs typeface="Arial Unicode MS"/>
              </a:rPr>
              <a:t>)</a:t>
            </a:r>
            <a:r>
              <a:rPr sz="1700" spc="30" dirty="0">
                <a:latin typeface="Arial Unicode MS"/>
                <a:cs typeface="Arial Unicode MS"/>
              </a:rPr>
              <a:t>：</a:t>
            </a:r>
            <a:r>
              <a:rPr sz="1700" spc="-15" dirty="0">
                <a:latin typeface="Arial Unicode MS"/>
                <a:cs typeface="Arial Unicode MS"/>
              </a:rPr>
              <a:t>65</a:t>
            </a:r>
            <a:r>
              <a:rPr sz="1700" dirty="0">
                <a:latin typeface="Arial Unicode MS"/>
                <a:cs typeface="Arial Unicode MS"/>
              </a:rPr>
              <a:t>-</a:t>
            </a:r>
            <a:r>
              <a:rPr sz="1700" spc="15" dirty="0">
                <a:latin typeface="Arial Unicode MS"/>
                <a:cs typeface="Arial Unicode MS"/>
              </a:rPr>
              <a:t>7</a:t>
            </a:r>
            <a:r>
              <a:rPr sz="1700" dirty="0">
                <a:latin typeface="Arial Unicode MS"/>
                <a:cs typeface="Arial Unicode MS"/>
              </a:rPr>
              <a:t>4</a:t>
            </a:r>
            <a:r>
              <a:rPr sz="1700" spc="-55" dirty="0">
                <a:latin typeface="Arial Unicode MS"/>
                <a:cs typeface="Arial Unicode MS"/>
              </a:rPr>
              <a:t> </a:t>
            </a:r>
            <a:r>
              <a:rPr sz="1700" dirty="0">
                <a:latin typeface="Arial Unicode MS"/>
                <a:cs typeface="Arial Unicode MS"/>
              </a:rPr>
              <a:t>歲 </a:t>
            </a:r>
            <a:r>
              <a:rPr sz="1700" dirty="0">
                <a:solidFill>
                  <a:srgbClr val="990099"/>
                </a:solidFill>
                <a:latin typeface="Arial Unicode MS"/>
                <a:cs typeface="Arial Unicode MS"/>
              </a:rPr>
              <a:t>後期老人</a:t>
            </a:r>
            <a:r>
              <a:rPr sz="1700" dirty="0">
                <a:latin typeface="Arial Unicode MS"/>
                <a:cs typeface="Arial Unicode MS"/>
              </a:rPr>
              <a:t>(</a:t>
            </a:r>
            <a:r>
              <a:rPr sz="1700" spc="-15" dirty="0">
                <a:latin typeface="Arial Unicode MS"/>
                <a:cs typeface="Arial Unicode MS"/>
              </a:rPr>
              <a:t>o</a:t>
            </a:r>
            <a:r>
              <a:rPr sz="1700" spc="-10" dirty="0">
                <a:latin typeface="Arial Unicode MS"/>
                <a:cs typeface="Arial Unicode MS"/>
              </a:rPr>
              <a:t>l</a:t>
            </a:r>
            <a:r>
              <a:rPr sz="1700" dirty="0">
                <a:latin typeface="Arial Unicode MS"/>
                <a:cs typeface="Arial Unicode MS"/>
              </a:rPr>
              <a:t>d </a:t>
            </a:r>
            <a:r>
              <a:rPr sz="1700" spc="-15" dirty="0">
                <a:latin typeface="Arial Unicode MS"/>
                <a:cs typeface="Arial Unicode MS"/>
              </a:rPr>
              <a:t>o</a:t>
            </a:r>
            <a:r>
              <a:rPr sz="1700" spc="15" dirty="0">
                <a:latin typeface="Arial Unicode MS"/>
                <a:cs typeface="Arial Unicode MS"/>
              </a:rPr>
              <a:t>l</a:t>
            </a:r>
            <a:r>
              <a:rPr sz="1700" spc="-15" dirty="0">
                <a:latin typeface="Arial Unicode MS"/>
                <a:cs typeface="Arial Unicode MS"/>
              </a:rPr>
              <a:t>d</a:t>
            </a:r>
            <a:r>
              <a:rPr sz="1700" spc="5" dirty="0">
                <a:latin typeface="Arial Unicode MS"/>
                <a:cs typeface="Arial Unicode MS"/>
              </a:rPr>
              <a:t>)</a:t>
            </a:r>
            <a:r>
              <a:rPr sz="1700" dirty="0">
                <a:latin typeface="Arial Unicode MS"/>
                <a:cs typeface="Arial Unicode MS"/>
              </a:rPr>
              <a:t>：</a:t>
            </a:r>
            <a:r>
              <a:rPr sz="1700" spc="15" dirty="0">
                <a:latin typeface="Arial Unicode MS"/>
                <a:cs typeface="Arial Unicode MS"/>
              </a:rPr>
              <a:t>7</a:t>
            </a:r>
            <a:r>
              <a:rPr sz="1700" dirty="0">
                <a:latin typeface="Arial Unicode MS"/>
                <a:cs typeface="Arial Unicode MS"/>
              </a:rPr>
              <a:t>5</a:t>
            </a:r>
            <a:r>
              <a:rPr sz="1700" spc="-55" dirty="0">
                <a:latin typeface="Arial Unicode MS"/>
                <a:cs typeface="Arial Unicode MS"/>
              </a:rPr>
              <a:t> </a:t>
            </a:r>
            <a:r>
              <a:rPr sz="1700" dirty="0">
                <a:latin typeface="Arial Unicode MS"/>
                <a:cs typeface="Arial Unicode MS"/>
              </a:rPr>
              <a:t>歲以上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4664" y="3822302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4664" y="3822302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4664" y="3161437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4664" y="3161437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4664" y="2170223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4664" y="2170223"/>
            <a:ext cx="326390" cy="330835"/>
          </a:xfrm>
          <a:custGeom>
            <a:avLst/>
            <a:gdLst/>
            <a:ahLst/>
            <a:cxnLst/>
            <a:rect l="l" t="t" r="r" b="b"/>
            <a:pathLst>
              <a:path w="326389" h="330835">
                <a:moveTo>
                  <a:pt x="0" y="330404"/>
                </a:moveTo>
                <a:lnTo>
                  <a:pt x="326367" y="330404"/>
                </a:lnTo>
                <a:lnTo>
                  <a:pt x="326367" y="0"/>
                </a:lnTo>
                <a:lnTo>
                  <a:pt x="0" y="0"/>
                </a:lnTo>
                <a:lnTo>
                  <a:pt x="0" y="330404"/>
                </a:lnTo>
                <a:close/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45526" y="6312606"/>
            <a:ext cx="2489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2702" y="2138273"/>
          <a:ext cx="1497491" cy="3147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746"/>
                <a:gridCol w="599037"/>
                <a:gridCol w="149708"/>
              </a:tblGrid>
              <a:tr h="749386"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3">
                      <a:solidFill>
                        <a:srgbClr val="000000"/>
                      </a:solidFill>
                      <a:prstDash val="solid"/>
                    </a:lnR>
                    <a:lnT w="12484">
                      <a:solidFill>
                        <a:srgbClr val="000000"/>
                      </a:solidFill>
                      <a:prstDash val="solid"/>
                    </a:lnT>
                    <a:lnB w="8326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83">
                      <a:solidFill>
                        <a:srgbClr val="000000"/>
                      </a:solidFill>
                      <a:prstDash val="solid"/>
                    </a:lnL>
                    <a:lnR w="12479">
                      <a:solidFill>
                        <a:srgbClr val="000000"/>
                      </a:solidFill>
                      <a:prstDash val="solid"/>
                    </a:lnR>
                    <a:lnT w="12483">
                      <a:solidFill>
                        <a:srgbClr val="000000"/>
                      </a:solidFill>
                      <a:prstDash val="solid"/>
                    </a:lnT>
                    <a:lnB w="12483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479">
                      <a:solidFill>
                        <a:srgbClr val="000000"/>
                      </a:solidFill>
                      <a:prstDash val="solid"/>
                    </a:lnL>
                    <a:lnR w="12479">
                      <a:solidFill>
                        <a:srgbClr val="000000"/>
                      </a:solidFill>
                      <a:prstDash val="solid"/>
                    </a:lnR>
                    <a:lnT w="12479">
                      <a:solidFill>
                        <a:srgbClr val="000000"/>
                      </a:solidFill>
                      <a:prstDash val="solid"/>
                    </a:lnT>
                    <a:lnB w="12479">
                      <a:solidFill>
                        <a:srgbClr val="000000"/>
                      </a:solidFill>
                      <a:prstDash val="solid"/>
                    </a:lnB>
                    <a:solidFill>
                      <a:srgbClr val="990099"/>
                    </a:solidFill>
                  </a:tcPr>
                </a:tc>
              </a:tr>
              <a:tr h="749401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標楷體"/>
                          <a:cs typeface="標楷體"/>
                        </a:rPr>
                        <a:t>老</a:t>
                      </a:r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8319">
                      <a:solidFill>
                        <a:srgbClr val="000000"/>
                      </a:solidFill>
                      <a:prstDash val="solid"/>
                    </a:lnR>
                    <a:lnT w="8326">
                      <a:solidFill>
                        <a:srgbClr val="000000"/>
                      </a:solidFill>
                      <a:prstDash val="solid"/>
                    </a:lnT>
                    <a:lnB w="12483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0000"/>
                          </a:solidFill>
                          <a:latin typeface="標楷體"/>
                          <a:cs typeface="標楷體"/>
                        </a:rPr>
                        <a:t>人</a:t>
                      </a:r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8319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3">
                      <a:solidFill>
                        <a:srgbClr val="000000"/>
                      </a:solidFill>
                      <a:prstDash val="solid"/>
                    </a:lnT>
                    <a:lnB w="12483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48669">
                <a:tc gridSpan="3">
                  <a:txBody>
                    <a:bodyPr/>
                    <a:lstStyle/>
                    <a:p>
                      <a:endParaRPr sz="155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12483">
                      <a:solidFill>
                        <a:srgbClr val="000000"/>
                      </a:solidFill>
                      <a:prstDash val="solid"/>
                    </a:lnL>
                    <a:lnR w="12483">
                      <a:solidFill>
                        <a:srgbClr val="000000"/>
                      </a:solidFill>
                      <a:prstDash val="solid"/>
                    </a:lnR>
                    <a:lnT w="12483">
                      <a:solidFill>
                        <a:srgbClr val="000000"/>
                      </a:solidFill>
                      <a:prstDash val="solid"/>
                    </a:lnT>
                    <a:lnB w="12483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1201</Words>
  <Application>Microsoft Office PowerPoint</Application>
  <PresentationFormat>如螢幕大小 (4:3)</PresentationFormat>
  <Paragraphs>407</Paragraphs>
  <Slides>46</Slides>
  <Notes>46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Office Theme</vt:lpstr>
      <vt:lpstr>PowerPoint 簡報</vt:lpstr>
      <vt:lpstr>PowerPoint 簡報</vt:lpstr>
      <vt:lpstr>PowerPoint 簡報</vt:lpstr>
      <vt:lpstr>1-1.身心障礙者</vt:lpstr>
      <vt:lpstr>1-1.身心障礙者</vt:lpstr>
      <vt:lpstr>1-1.身心障礙者</vt:lpstr>
      <vt:lpstr>1-2.高齡者與老化</vt:lpstr>
      <vt:lpstr>1-2.高齡者與老化</vt:lpstr>
      <vt:lpstr>1-2.高齡者與老化</vt:lpstr>
      <vt:lpstr>PowerPoint 簡報</vt:lpstr>
      <vt:lpstr>1-3.無障礙環境使用者</vt:lpstr>
      <vt:lpstr>PowerPoint 簡報</vt:lpstr>
      <vt:lpstr>2-1.二十一世紀的環境觀</vt:lpstr>
      <vt:lpstr>2-1.二十一世紀的環境觀</vt:lpstr>
      <vt:lpstr>2-2.無障礙環境的概念</vt:lpstr>
      <vt:lpstr>2-3.無障礙環境的內涵</vt:lpstr>
      <vt:lpstr>2-3.無障礙環境的內涵</vt:lpstr>
      <vt:lpstr>2-3.無障礙環境的內涵</vt:lpstr>
      <vt:lpstr>2-3.無障礙環境的內涵.</vt:lpstr>
      <vt:lpstr>2-3.無障礙環境的內涵.</vt:lpstr>
      <vt:lpstr>2-3.無障礙環境的內涵.</vt:lpstr>
      <vt:lpstr>PowerPoint 簡報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3-1.水平移動設施</vt:lpstr>
      <vt:lpstr>3-2.垂直移動設施</vt:lpstr>
      <vt:lpstr>3-2.垂直移動設施</vt:lpstr>
      <vt:lpstr>3-2.垂直移動設施</vt:lpstr>
      <vt:lpstr>3-2.垂直移動設施</vt:lpstr>
      <vt:lpstr>3-2.垂直移動設施</vt:lpstr>
      <vt:lpstr>3-2.垂直移動設施</vt:lpstr>
      <vt:lpstr>3-2.垂直移動設施</vt:lpstr>
      <vt:lpstr>3-2.垂直移動設施</vt:lpstr>
      <vt:lpstr>3-2.垂直移動設施</vt:lpstr>
      <vt:lpstr>3-3.廁所盥洗室設計重點</vt:lpstr>
      <vt:lpstr>3-3.廁所盥洗室設計重點</vt:lpstr>
      <vt:lpstr>3-3.廁所盥洗室設計重點</vt:lpstr>
      <vt:lpstr>4-0.結語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jason</dc:creator>
  <cp:lastModifiedBy>Tom</cp:lastModifiedBy>
  <cp:revision>2</cp:revision>
  <dcterms:created xsi:type="dcterms:W3CDTF">2017-10-17T09:35:41Z</dcterms:created>
  <dcterms:modified xsi:type="dcterms:W3CDTF">2017-10-17T03:01:38Z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2017-08-17T00:00:00Z</vt:filetime>
  </property>
  <property fmtid="{D5CDD505-2E9C-101B-9397-08002B2CF9AE}" pid="3" name="LastSaved">
    <vt:filetime>2017-10-17T00:00:00Z</vt:filetime>
  </property>
</Properties>
</file>