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83" r:id="rId3"/>
    <p:sldId id="289" r:id="rId4"/>
    <p:sldId id="282" r:id="rId5"/>
    <p:sldId id="281" r:id="rId6"/>
    <p:sldId id="280" r:id="rId7"/>
    <p:sldId id="257" r:id="rId8"/>
    <p:sldId id="258" r:id="rId9"/>
    <p:sldId id="277" r:id="rId10"/>
    <p:sldId id="278" r:id="rId11"/>
    <p:sldId id="259" r:id="rId12"/>
    <p:sldId id="260" r:id="rId13"/>
    <p:sldId id="261" r:id="rId14"/>
    <p:sldId id="262" r:id="rId15"/>
    <p:sldId id="263" r:id="rId16"/>
    <p:sldId id="264" r:id="rId17"/>
    <p:sldId id="265" r:id="rId18"/>
    <p:sldId id="267" r:id="rId19"/>
    <p:sldId id="266" r:id="rId20"/>
    <p:sldId id="268" r:id="rId21"/>
    <p:sldId id="269" r:id="rId22"/>
    <p:sldId id="270" r:id="rId23"/>
    <p:sldId id="271" r:id="rId24"/>
    <p:sldId id="272" r:id="rId25"/>
    <p:sldId id="273" r:id="rId26"/>
    <p:sldId id="274" r:id="rId27"/>
    <p:sldId id="275" r:id="rId28"/>
    <p:sldId id="279" r:id="rId29"/>
    <p:sldId id="276" r:id="rId30"/>
    <p:sldId id="285" r:id="rId31"/>
    <p:sldId id="286" r:id="rId32"/>
    <p:sldId id="287" r:id="rId33"/>
    <p:sldId id="288" r:id="rId34"/>
    <p:sldId id="284" r:id="rId3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648304D0-5ABF-4557-B3CA-5F815382FBBE}" type="datetimeFigureOut">
              <a:rPr lang="zh-TW" altLang="en-US" smtClean="0"/>
              <a:pPr/>
              <a:t>2014/9/11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17A1081-F03F-42F4-9000-4AF82BB0ADE3}"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48304D0-5ABF-4557-B3CA-5F815382FBBE}" type="datetimeFigureOut">
              <a:rPr lang="zh-TW" altLang="en-US" smtClean="0"/>
              <a:pPr/>
              <a:t>2014/9/11</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7A1081-F03F-42F4-9000-4AF82BB0ADE3}"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15616" y="3861048"/>
            <a:ext cx="7435552" cy="930864"/>
          </a:xfrm>
        </p:spPr>
        <p:txBody>
          <a:bodyPr>
            <a:normAutofit/>
          </a:bodyPr>
          <a:lstStyle/>
          <a:p>
            <a:r>
              <a:rPr lang="en-US" altLang="zh-TW" sz="1400" b="1" dirty="0" smtClean="0">
                <a:solidFill>
                  <a:schemeClr val="tx1">
                    <a:lumMod val="75000"/>
                    <a:lumOff val="25000"/>
                  </a:schemeClr>
                </a:solidFill>
                <a:latin typeface="標楷體" pitchFamily="65" charset="-120"/>
                <a:ea typeface="標楷體" pitchFamily="65" charset="-120"/>
              </a:rPr>
              <a:t>103-09-15</a:t>
            </a:r>
            <a:endParaRPr lang="zh-TW" altLang="en-US" sz="14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1115616" y="980728"/>
            <a:ext cx="7344816" cy="2862322"/>
          </a:xfrm>
          <a:prstGeom prst="rect">
            <a:avLst/>
          </a:prstGeom>
          <a:solidFill>
            <a:srgbClr val="7030A0"/>
          </a:solidFill>
          <a:ln>
            <a:solidFill>
              <a:schemeClr val="bg1"/>
            </a:solidFill>
          </a:ln>
        </p:spPr>
        <p:txBody>
          <a:bodyPr wrap="square">
            <a:spAutoFit/>
          </a:bodyPr>
          <a:lstStyle/>
          <a:p>
            <a:endParaRPr lang="en-US" altLang="zh-TW" sz="3600" b="1" dirty="0" smtClean="0">
              <a:solidFill>
                <a:schemeClr val="bg1"/>
              </a:solidFill>
              <a:latin typeface="標楷體" pitchFamily="65" charset="-120"/>
              <a:ea typeface="標楷體" pitchFamily="65" charset="-120"/>
            </a:endParaRPr>
          </a:p>
          <a:p>
            <a:pPr algn="ctr"/>
            <a:r>
              <a:rPr lang="zh-TW" altLang="en-US" sz="3600" b="1" dirty="0" smtClean="0">
                <a:solidFill>
                  <a:srgbClr val="FFC000"/>
                </a:solidFill>
                <a:latin typeface="標楷體" pitchFamily="65" charset="-120"/>
                <a:ea typeface="標楷體" pitchFamily="65" charset="-120"/>
              </a:rPr>
              <a:t>申請</a:t>
            </a:r>
            <a:r>
              <a:rPr lang="zh-TW" altLang="zh-TW" sz="3600" b="1" dirty="0" smtClean="0">
                <a:solidFill>
                  <a:srgbClr val="FFC000"/>
                </a:solidFill>
                <a:latin typeface="標楷體" pitchFamily="65" charset="-120"/>
                <a:ea typeface="標楷體" pitchFamily="65" charset="-120"/>
              </a:rPr>
              <a:t>建</a:t>
            </a:r>
            <a:r>
              <a:rPr lang="zh-TW" altLang="en-US" sz="3600" b="1" dirty="0" smtClean="0">
                <a:solidFill>
                  <a:srgbClr val="FFC000"/>
                </a:solidFill>
                <a:latin typeface="標楷體" pitchFamily="65" charset="-120"/>
                <a:ea typeface="標楷體" pitchFamily="65" charset="-120"/>
              </a:rPr>
              <a:t>築</a:t>
            </a:r>
            <a:r>
              <a:rPr lang="zh-TW" altLang="zh-TW" sz="3600" b="1" dirty="0" smtClean="0">
                <a:solidFill>
                  <a:srgbClr val="FFC000"/>
                </a:solidFill>
                <a:latin typeface="標楷體" pitchFamily="65" charset="-120"/>
                <a:ea typeface="標楷體" pitchFamily="65" charset="-120"/>
              </a:rPr>
              <a:t>執照</a:t>
            </a:r>
            <a:r>
              <a:rPr lang="zh-TW" altLang="en-US" sz="3600" b="1" dirty="0" smtClean="0">
                <a:solidFill>
                  <a:srgbClr val="FFC000"/>
                </a:solidFill>
                <a:latin typeface="標楷體" pitchFamily="65" charset="-120"/>
                <a:ea typeface="標楷體" pitchFamily="65" charset="-120"/>
              </a:rPr>
              <a:t>須檢附資料</a:t>
            </a:r>
            <a:endParaRPr lang="en-US" altLang="zh-TW" sz="3600" b="1" dirty="0" smtClean="0">
              <a:solidFill>
                <a:srgbClr val="FFC000"/>
              </a:solidFill>
              <a:latin typeface="標楷體" pitchFamily="65" charset="-120"/>
              <a:ea typeface="標楷體" pitchFamily="65" charset="-120"/>
            </a:endParaRPr>
          </a:p>
          <a:p>
            <a:pPr algn="ctr"/>
            <a:r>
              <a:rPr lang="zh-TW" altLang="en-US" sz="3600" b="1" dirty="0" smtClean="0">
                <a:solidFill>
                  <a:srgbClr val="FFC000"/>
                </a:solidFill>
                <a:latin typeface="標楷體" pitchFamily="65" charset="-120"/>
                <a:ea typeface="標楷體" pitchFamily="65" charset="-120"/>
              </a:rPr>
              <a:t>暨</a:t>
            </a:r>
            <a:endParaRPr lang="en-US" altLang="zh-TW" sz="3600" b="1" dirty="0" smtClean="0">
              <a:solidFill>
                <a:srgbClr val="FFC000"/>
              </a:solidFill>
              <a:latin typeface="標楷體" pitchFamily="65" charset="-120"/>
              <a:ea typeface="標楷體" pitchFamily="65" charset="-120"/>
            </a:endParaRPr>
          </a:p>
          <a:p>
            <a:pPr algn="ctr"/>
            <a:r>
              <a:rPr lang="zh-TW" altLang="en-US" sz="3600" b="1" dirty="0" smtClean="0">
                <a:solidFill>
                  <a:srgbClr val="FFC000"/>
                </a:solidFill>
                <a:latin typeface="標楷體" pitchFamily="65" charset="-120"/>
                <a:ea typeface="標楷體" pitchFamily="65" charset="-120"/>
              </a:rPr>
              <a:t>相關缺失概論</a:t>
            </a:r>
            <a:endParaRPr lang="en-US" altLang="zh-TW" sz="3600" b="1" dirty="0" smtClean="0">
              <a:solidFill>
                <a:srgbClr val="FFC000"/>
              </a:solidFill>
              <a:latin typeface="標楷體" pitchFamily="65" charset="-120"/>
              <a:ea typeface="標楷體" pitchFamily="65" charset="-120"/>
            </a:endParaRPr>
          </a:p>
          <a:p>
            <a:endParaRPr lang="en-US" altLang="zh-TW" sz="3600" b="1" dirty="0" smtClean="0">
              <a:solidFill>
                <a:schemeClr val="bg1"/>
              </a:solidFill>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b="1" dirty="0" smtClean="0">
                <a:solidFill>
                  <a:schemeClr val="tx1">
                    <a:lumMod val="75000"/>
                    <a:lumOff val="25000"/>
                  </a:schemeClr>
                </a:solidFill>
                <a:latin typeface="標楷體" pitchFamily="65" charset="-120"/>
                <a:ea typeface="標楷體" pitchFamily="65" charset="-120"/>
              </a:rPr>
              <a:t>■ 培訓證書</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一、</a:t>
            </a:r>
            <a:r>
              <a:rPr lang="zh-TW" altLang="zh-TW" b="1" dirty="0" smtClean="0">
                <a:solidFill>
                  <a:schemeClr val="tx1">
                    <a:lumMod val="75000"/>
                    <a:lumOff val="25000"/>
                  </a:schemeClr>
                </a:solidFill>
                <a:latin typeface="標楷體" pitchFamily="65" charset="-120"/>
                <a:ea typeface="標楷體" pitchFamily="65" charset="-120"/>
              </a:rPr>
              <a:t>請檢附</a:t>
            </a:r>
            <a:r>
              <a:rPr lang="zh-TW" altLang="en-US" b="1" dirty="0" smtClean="0">
                <a:solidFill>
                  <a:schemeClr val="tx1">
                    <a:lumMod val="75000"/>
                    <a:lumOff val="25000"/>
                  </a:schemeClr>
                </a:solidFill>
                <a:latin typeface="標楷體" pitchFamily="65" charset="-120"/>
                <a:ea typeface="標楷體" pitchFamily="65" charset="-120"/>
              </a:rPr>
              <a:t>九十七年以後培訓證書（影印本）</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二、</a:t>
            </a:r>
            <a:r>
              <a:rPr lang="zh-TW" altLang="zh-TW" b="1" dirty="0" smtClean="0">
                <a:solidFill>
                  <a:schemeClr val="tx1">
                    <a:lumMod val="75000"/>
                    <a:lumOff val="25000"/>
                  </a:schemeClr>
                </a:solidFill>
                <a:latin typeface="標楷體" pitchFamily="65" charset="-120"/>
                <a:ea typeface="標楷體" pitchFamily="65" charset="-120"/>
              </a:rPr>
              <a:t>設計人未領有</a:t>
            </a:r>
            <a:r>
              <a:rPr lang="zh-TW" altLang="en-US" b="1" dirty="0" smtClean="0">
                <a:solidFill>
                  <a:schemeClr val="tx1">
                    <a:lumMod val="75000"/>
                    <a:lumOff val="25000"/>
                  </a:schemeClr>
                </a:solidFill>
                <a:latin typeface="標楷體" pitchFamily="65" charset="-120"/>
                <a:ea typeface="標楷體" pitchFamily="65" charset="-120"/>
              </a:rPr>
              <a:t>培訓</a:t>
            </a:r>
            <a:r>
              <a:rPr lang="zh-TW" altLang="zh-TW" b="1" dirty="0" smtClean="0">
                <a:solidFill>
                  <a:schemeClr val="tx1">
                    <a:lumMod val="75000"/>
                    <a:lumOff val="25000"/>
                  </a:schemeClr>
                </a:solidFill>
                <a:latin typeface="標楷體" pitchFamily="65" charset="-120"/>
                <a:ea typeface="標楷體" pitchFamily="65" charset="-120"/>
              </a:rPr>
              <a:t>證書者，該案件必須抽</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a:t>
            </a:r>
            <a:r>
              <a:rPr lang="zh-TW" altLang="zh-TW" b="1" dirty="0" smtClean="0">
                <a:solidFill>
                  <a:schemeClr val="tx1">
                    <a:lumMod val="75000"/>
                    <a:lumOff val="25000"/>
                  </a:schemeClr>
                </a:solidFill>
                <a:latin typeface="標楷體" pitchFamily="65" charset="-120"/>
                <a:ea typeface="標楷體" pitchFamily="65" charset="-120"/>
              </a:rPr>
              <a:t>查</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1261884"/>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身心障礙培訓證書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dirty="0" smtClean="0">
                <a:solidFill>
                  <a:schemeClr val="bg1"/>
                </a:solidFill>
                <a:latin typeface="標楷體" pitchFamily="65" charset="-120"/>
                <a:ea typeface="標楷體" pitchFamily="65" charset="-120"/>
              </a:rPr>
              <a:t>公共建築物設置身心障礙者行動與使用之設施及設備勘檢人員培訓講習結業證書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簽證名單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一、申請日期未填寫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二、簽證技師未填寫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簽證報告</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一、需上傳表格簽證</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二、技師執業執照</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三、證明文件（許可期限）</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簽證名單、簽證報告</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建築師及相關技師簽證名單、專業技師簽證報告</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現況照片</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一、標註基地範圍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二、道路、水溝相關位置</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三、拍照示意圖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四、拍攝日期</a:t>
            </a:r>
            <a:r>
              <a:rPr lang="zh-TW" altLang="en-US" sz="2800" b="1" dirty="0" smtClean="0">
                <a:solidFill>
                  <a:schemeClr val="tx1">
                    <a:lumMod val="75000"/>
                    <a:lumOff val="25000"/>
                  </a:schemeClr>
                </a:solidFill>
                <a:latin typeface="標楷體" pitchFamily="65" charset="-120"/>
                <a:ea typeface="標楷體" pitchFamily="65" charset="-120"/>
              </a:rPr>
              <a:t>（公會掛號</a:t>
            </a:r>
            <a:r>
              <a:rPr lang="zh-TW" altLang="en-US" sz="2800" b="1" dirty="0" smtClean="0">
                <a:solidFill>
                  <a:schemeClr val="tx1">
                    <a:lumMod val="75000"/>
                    <a:lumOff val="25000"/>
                  </a:schemeClr>
                </a:solidFill>
                <a:latin typeface="標楷體" pitchFamily="65" charset="-120"/>
                <a:ea typeface="標楷體" pitchFamily="65" charset="-120"/>
              </a:rPr>
              <a:t>日期十日內）</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五、四張照片以上</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建築</a:t>
            </a:r>
            <a:r>
              <a:rPr lang="zh-TW" altLang="en-US" sz="3600" b="1" dirty="0" smtClean="0">
                <a:solidFill>
                  <a:schemeClr val="bg1"/>
                </a:solidFill>
                <a:latin typeface="標楷體" pitchFamily="65" charset="-120"/>
                <a:ea typeface="標楷體" pitchFamily="65" charset="-120"/>
              </a:rPr>
              <a:t>基地現況彩色照片</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建築</a:t>
            </a:r>
            <a:r>
              <a:rPr lang="zh-TW" altLang="en-US" sz="2000" b="1" dirty="0" smtClean="0">
                <a:solidFill>
                  <a:schemeClr val="bg1"/>
                </a:solidFill>
                <a:latin typeface="標楷體" pitchFamily="65" charset="-120"/>
                <a:ea typeface="標楷體" pitchFamily="65" charset="-120"/>
              </a:rPr>
              <a:t>基地現況彩色照片</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地籍謄本、土地登記謄本</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一、設定地上權須要對方同意書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二、建築物抵押權須要對方同意書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三、典權須要塗消或對方同意書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四、有效期限六個月內</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五、變更設計須檢附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謄本</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地籍圖謄本、土地登記謄本、建物登記謄本</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土地使用權同意書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一、同意內容載明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二、所有權人身分資料</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三、備註（權利範圍）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四、土地僅同意供通行者，另附面積計算</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圖</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土地使用權同意書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土地使用權同意書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使用共同壁協定書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一、協定內容載明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二、協定人身分資料</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使用共同壁協定書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使用共同壁協定書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lnSpcReduction="10000"/>
          </a:bodyPr>
          <a:lstStyle/>
          <a:p>
            <a:r>
              <a:rPr lang="zh-TW" altLang="en-US" sz="2800" b="1" dirty="0" smtClean="0">
                <a:solidFill>
                  <a:schemeClr val="tx1">
                    <a:lumMod val="75000"/>
                    <a:lumOff val="25000"/>
                  </a:schemeClr>
                </a:solidFill>
                <a:latin typeface="標楷體" pitchFamily="65" charset="-120"/>
                <a:ea typeface="標楷體" pitchFamily="65" charset="-120"/>
              </a:rPr>
              <a:t>■ 都市計畫圖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一、建設課申請</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二、圖上標註申請基地位置並上色</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三、建築師簽章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四、變更設計須檢附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套繪圖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一、請附於執照封面裡</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二、描圖紙及影印紙（須上色）</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三、集村農舍各配地須檢附一份影印紙</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四、變更設計</a:t>
            </a:r>
            <a:r>
              <a:rPr lang="zh-TW" altLang="en-US" sz="2800" b="1" dirty="0" smtClean="0">
                <a:solidFill>
                  <a:schemeClr val="tx1">
                    <a:lumMod val="75000"/>
                    <a:lumOff val="25000"/>
                  </a:schemeClr>
                </a:solidFill>
                <a:latin typeface="標楷體" pitchFamily="65" charset="-120"/>
                <a:ea typeface="標楷體" pitchFamily="65" charset="-120"/>
              </a:rPr>
              <a:t>須檢附</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都市計畫圖、套繪圖</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都市計畫圖、套繪圖</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土地使用分區證明書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一、縣政府有效期限八個月</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二、國家公園有效期限六個月</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三、集村農舍各配地須檢附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四、不同分區應先辦理分割</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五、變更設計須檢附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土地使用分區證明書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土地使用分區證明書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lnSpcReduction="10000"/>
          </a:bodyPr>
          <a:lstStyle/>
          <a:p>
            <a:r>
              <a:rPr lang="zh-TW" altLang="en-US" sz="2800" b="1" dirty="0" smtClean="0">
                <a:solidFill>
                  <a:schemeClr val="tx1">
                    <a:lumMod val="75000"/>
                    <a:lumOff val="25000"/>
                  </a:schemeClr>
                </a:solidFill>
                <a:latin typeface="標楷體" pitchFamily="65" charset="-120"/>
                <a:ea typeface="標楷體" pitchFamily="65" charset="-120"/>
              </a:rPr>
              <a:t>■ 現有巷道證明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一、各公所申請</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二、連接計畫道路並標明寬度尺寸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三、退縮後道路截角規定</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計畫道路樁位圖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一、建設課申請</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二、圖上標註申請基地位置並上色</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三、建築師簽章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四、變更設計須檢附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五、計畫道路劃定範圍應分割不納入基地檢討   </a:t>
            </a:r>
            <a:endParaRPr lang="en-US" altLang="zh-TW" sz="2800" b="1" dirty="0" smtClean="0">
              <a:solidFill>
                <a:schemeClr val="tx1">
                  <a:lumMod val="75000"/>
                  <a:lumOff val="25000"/>
                </a:schemeClr>
              </a:solidFill>
              <a:latin typeface="標楷體" pitchFamily="65" charset="-120"/>
              <a:ea typeface="標楷體" pitchFamily="65" charset="-120"/>
            </a:endParaRPr>
          </a:p>
          <a:p>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道路證明書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現有巷道證明、計畫道路樁位圖</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a:bodyPr>
          <a:lstStyle/>
          <a:p>
            <a:r>
              <a:rPr lang="zh-TW" altLang="en-US" sz="2800" b="1" dirty="0" smtClean="0">
                <a:solidFill>
                  <a:schemeClr val="tx1">
                    <a:lumMod val="75000"/>
                    <a:lumOff val="25000"/>
                  </a:schemeClr>
                </a:solidFill>
                <a:latin typeface="標楷體" pitchFamily="65" charset="-120"/>
                <a:ea typeface="標楷體" pitchFamily="65" charset="-120"/>
              </a:rPr>
              <a:t>■ 有權利證明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一、建物登記謄本、建物改良物測量成果圖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二、自來水或台電繳費單</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a:t>
            </a:r>
            <a:r>
              <a:rPr lang="zh-TW" altLang="zh-TW" sz="2800" b="1" dirty="0" smtClean="0">
                <a:solidFill>
                  <a:schemeClr val="tx1">
                    <a:lumMod val="75000"/>
                    <a:lumOff val="25000"/>
                  </a:schemeClr>
                </a:solidFill>
                <a:latin typeface="標楷體" pitchFamily="65" charset="-120"/>
                <a:ea typeface="標楷體" pitchFamily="65" charset="-120"/>
              </a:rPr>
              <a:t>拆除同意書</a:t>
            </a:r>
            <a:r>
              <a:rPr lang="zh-TW" altLang="en-US" sz="2800" b="1" dirty="0" smtClean="0">
                <a:solidFill>
                  <a:schemeClr val="tx1">
                    <a:lumMod val="75000"/>
                    <a:lumOff val="25000"/>
                  </a:schemeClr>
                </a:solidFill>
                <a:latin typeface="標楷體" pitchFamily="65" charset="-120"/>
                <a:ea typeface="標楷體" pitchFamily="65" charset="-120"/>
              </a:rPr>
              <a:t>（</a:t>
            </a:r>
            <a:r>
              <a:rPr lang="zh-TW" altLang="zh-TW" sz="2800" b="1" dirty="0" smtClean="0">
                <a:solidFill>
                  <a:schemeClr val="tx1">
                    <a:lumMod val="75000"/>
                    <a:lumOff val="25000"/>
                  </a:schemeClr>
                </a:solidFill>
                <a:latin typeface="標楷體" pitchFamily="65" charset="-120"/>
                <a:ea typeface="標楷體" pitchFamily="65" charset="-120"/>
              </a:rPr>
              <a:t>有抵押權時由債權人出具</a:t>
            </a:r>
            <a:r>
              <a:rPr lang="zh-TW" altLang="en-US" sz="2800" b="1" dirty="0" smtClean="0">
                <a:solidFill>
                  <a:schemeClr val="tx1">
                    <a:lumMod val="75000"/>
                    <a:lumOff val="25000"/>
                  </a:schemeClr>
                </a:solidFill>
                <a:latin typeface="標楷體" pitchFamily="65" charset="-120"/>
                <a:ea typeface="標楷體" pitchFamily="65" charset="-120"/>
              </a:rPr>
              <a:t>）</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無權利證明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一、無產權登記切結書（土地所有人出具）</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a:t>
            </a:r>
            <a:r>
              <a:rPr lang="zh-TW" altLang="zh-TW" sz="2800" b="1" dirty="0" smtClean="0">
                <a:solidFill>
                  <a:schemeClr val="tx1">
                    <a:lumMod val="75000"/>
                    <a:lumOff val="25000"/>
                  </a:schemeClr>
                </a:solidFill>
                <a:latin typeface="標楷體" pitchFamily="65" charset="-120"/>
                <a:ea typeface="標楷體" pitchFamily="65" charset="-120"/>
              </a:rPr>
              <a:t>拆除同意書</a:t>
            </a:r>
            <a:r>
              <a:rPr lang="zh-TW" altLang="en-US" sz="2800" b="1" dirty="0" smtClean="0">
                <a:solidFill>
                  <a:schemeClr val="tx1">
                    <a:lumMod val="75000"/>
                    <a:lumOff val="25000"/>
                  </a:schemeClr>
                </a:solidFill>
                <a:latin typeface="標楷體" pitchFamily="65" charset="-120"/>
                <a:ea typeface="標楷體" pitchFamily="65" charset="-120"/>
              </a:rPr>
              <a:t>（土地所有人出具）</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a:p>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拆除執照</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申請書、概要表、切結書、同意書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a:t>
            </a:r>
            <a:r>
              <a:rPr lang="zh-TW" altLang="zh-TW" sz="2800" b="1" dirty="0" smtClean="0">
                <a:solidFill>
                  <a:schemeClr val="tx1">
                    <a:lumMod val="75000"/>
                    <a:lumOff val="25000"/>
                  </a:schemeClr>
                </a:solidFill>
                <a:latin typeface="標楷體" pitchFamily="65" charset="-120"/>
                <a:ea typeface="標楷體" pitchFamily="65" charset="-120"/>
              </a:rPr>
              <a:t>協助檢視建造執照記錄表</a:t>
            </a:r>
            <a:r>
              <a:rPr lang="zh-TW" altLang="en-US" sz="2800" b="1" dirty="0" smtClean="0">
                <a:solidFill>
                  <a:schemeClr val="tx1">
                    <a:lumMod val="75000"/>
                    <a:lumOff val="25000"/>
                  </a:schemeClr>
                </a:solidFill>
                <a:latin typeface="標楷體" pitchFamily="65" charset="-120"/>
                <a:ea typeface="標楷體" pitchFamily="65" charset="-120"/>
              </a:rPr>
              <a:t>單</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二、申請書表及文件內容</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a:t>
            </a:r>
            <a:r>
              <a:rPr lang="zh-TW" altLang="en-US" sz="2800" b="1" dirty="0" smtClean="0">
                <a:solidFill>
                  <a:schemeClr val="tx1">
                    <a:lumMod val="75000"/>
                    <a:lumOff val="25000"/>
                  </a:schemeClr>
                </a:solidFill>
                <a:latin typeface="標楷體" pitchFamily="65" charset="-120"/>
                <a:ea typeface="標楷體" pitchFamily="65" charset="-120"/>
              </a:rPr>
              <a:t>、圖說內容及法規項目</a:t>
            </a:r>
            <a:endParaRPr lang="zh-TW" altLang="en-US" sz="28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1077218"/>
          </a:xfrm>
          <a:prstGeom prst="rect">
            <a:avLst/>
          </a:prstGeom>
          <a:solidFill>
            <a:srgbClr val="7030A0"/>
          </a:solidFill>
          <a:ln>
            <a:solidFill>
              <a:schemeClr val="bg1"/>
            </a:solidFill>
          </a:ln>
        </p:spPr>
        <p:txBody>
          <a:bodyPr wrap="square">
            <a:spAutoFit/>
          </a:bodyPr>
          <a:lstStyle/>
          <a:p>
            <a:endParaRPr lang="en-US" altLang="zh-TW" sz="1400" b="1" dirty="0" smtClean="0">
              <a:solidFill>
                <a:schemeClr val="bg1"/>
              </a:solidFill>
              <a:latin typeface="標楷體" pitchFamily="65" charset="-120"/>
              <a:ea typeface="標楷體" pitchFamily="65" charset="-120"/>
            </a:endParaRPr>
          </a:p>
          <a:p>
            <a:r>
              <a:rPr lang="zh-TW" altLang="en-US" sz="3600" b="1" dirty="0" smtClean="0">
                <a:solidFill>
                  <a:schemeClr val="bg1"/>
                </a:solidFill>
                <a:latin typeface="標楷體" pitchFamily="65" charset="-120"/>
                <a:ea typeface="標楷體" pitchFamily="65" charset="-120"/>
              </a:rPr>
              <a:t>簡報大綱</a:t>
            </a:r>
            <a:endParaRPr lang="en-US" altLang="zh-TW" sz="3600" b="1" dirty="0" smtClean="0">
              <a:solidFill>
                <a:schemeClr val="bg1"/>
              </a:solidFill>
              <a:latin typeface="標楷體" pitchFamily="65" charset="-120"/>
              <a:ea typeface="標楷體" pitchFamily="65" charset="-120"/>
            </a:endParaRPr>
          </a:p>
          <a:p>
            <a:endParaRPr lang="en-US" altLang="zh-TW" sz="1400" b="1" dirty="0" smtClean="0">
              <a:solidFill>
                <a:schemeClr val="bg1"/>
              </a:solidFill>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民國</a:t>
            </a:r>
            <a:r>
              <a:rPr lang="en-US" altLang="zh-TW" sz="2800" b="1" dirty="0" smtClean="0">
                <a:solidFill>
                  <a:schemeClr val="tx1">
                    <a:lumMod val="75000"/>
                    <a:lumOff val="25000"/>
                  </a:schemeClr>
                </a:solidFill>
                <a:latin typeface="標楷體" pitchFamily="65" charset="-120"/>
                <a:ea typeface="標楷體" pitchFamily="65" charset="-120"/>
              </a:rPr>
              <a:t>89</a:t>
            </a:r>
            <a:r>
              <a:rPr lang="zh-TW" altLang="en-US" sz="2800" b="1" dirty="0" smtClean="0">
                <a:solidFill>
                  <a:schemeClr val="tx1">
                    <a:lumMod val="75000"/>
                    <a:lumOff val="25000"/>
                  </a:schemeClr>
                </a:solidFill>
                <a:latin typeface="標楷體" pitchFamily="65" charset="-120"/>
                <a:ea typeface="標楷體" pitchFamily="65" charset="-120"/>
              </a:rPr>
              <a:t>年</a:t>
            </a:r>
            <a:r>
              <a:rPr lang="en-US" altLang="zh-TW" sz="2800" b="1" dirty="0" smtClean="0">
                <a:solidFill>
                  <a:schemeClr val="tx1">
                    <a:lumMod val="75000"/>
                    <a:lumOff val="25000"/>
                  </a:schemeClr>
                </a:solidFill>
                <a:latin typeface="標楷體" pitchFamily="65" charset="-120"/>
                <a:ea typeface="標楷體" pitchFamily="65" charset="-120"/>
              </a:rPr>
              <a:t>1</a:t>
            </a:r>
            <a:r>
              <a:rPr lang="zh-TW" altLang="en-US" sz="2800" b="1" dirty="0" smtClean="0">
                <a:solidFill>
                  <a:schemeClr val="tx1">
                    <a:lumMod val="75000"/>
                    <a:lumOff val="25000"/>
                  </a:schemeClr>
                </a:solidFill>
                <a:latin typeface="標楷體" pitchFamily="65" charset="-120"/>
                <a:ea typeface="標楷體" pitchFamily="65" charset="-120"/>
              </a:rPr>
              <a:t>月</a:t>
            </a:r>
            <a:r>
              <a:rPr lang="en-US" altLang="zh-TW" sz="2800" b="1" dirty="0" smtClean="0">
                <a:solidFill>
                  <a:schemeClr val="tx1">
                    <a:lumMod val="75000"/>
                    <a:lumOff val="25000"/>
                  </a:schemeClr>
                </a:solidFill>
                <a:latin typeface="標楷體" pitchFamily="65" charset="-120"/>
                <a:ea typeface="標楷體" pitchFamily="65" charset="-120"/>
              </a:rPr>
              <a:t>28</a:t>
            </a:r>
            <a:r>
              <a:rPr lang="zh-TW" altLang="en-US" sz="2800" b="1" dirty="0" smtClean="0">
                <a:solidFill>
                  <a:schemeClr val="tx1">
                    <a:lumMod val="75000"/>
                    <a:lumOff val="25000"/>
                  </a:schemeClr>
                </a:solidFill>
                <a:latin typeface="標楷體" pitchFamily="65" charset="-120"/>
                <a:ea typeface="標楷體" pitchFamily="65" charset="-120"/>
              </a:rPr>
              <a:t>日以</a:t>
            </a:r>
            <a:r>
              <a:rPr lang="zh-TW" altLang="en-US" sz="2800" b="1" dirty="0" smtClean="0">
                <a:solidFill>
                  <a:srgbClr val="FF0000"/>
                </a:solidFill>
                <a:latin typeface="標楷體" pitchFamily="65" charset="-120"/>
                <a:ea typeface="標楷體" pitchFamily="65" charset="-120"/>
              </a:rPr>
              <a:t>前</a:t>
            </a:r>
            <a:r>
              <a:rPr lang="zh-TW" altLang="en-US" sz="2800" b="1" dirty="0" smtClean="0">
                <a:solidFill>
                  <a:schemeClr val="tx1">
                    <a:lumMod val="75000"/>
                    <a:lumOff val="25000"/>
                  </a:schemeClr>
                </a:solidFill>
                <a:latin typeface="標楷體" pitchFamily="65" charset="-120"/>
                <a:ea typeface="標楷體" pitchFamily="65" charset="-120"/>
              </a:rPr>
              <a:t>取得</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一、無自用農舍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二、實際從</a:t>
            </a:r>
            <a:r>
              <a:rPr lang="zh-TW" altLang="zh-TW" sz="2800" b="1" dirty="0" smtClean="0">
                <a:solidFill>
                  <a:schemeClr val="tx1">
                    <a:lumMod val="75000"/>
                    <a:lumOff val="25000"/>
                  </a:schemeClr>
                </a:solidFill>
                <a:latin typeface="標楷體" pitchFamily="65" charset="-120"/>
                <a:ea typeface="標楷體" pitchFamily="65" charset="-120"/>
              </a:rPr>
              <a:t>事農業耕作證明書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a:t>
            </a:r>
            <a:r>
              <a:rPr lang="zh-TW" altLang="zh-TW" sz="2800" b="1" dirty="0" smtClean="0">
                <a:solidFill>
                  <a:schemeClr val="tx1">
                    <a:lumMod val="75000"/>
                    <a:lumOff val="25000"/>
                  </a:schemeClr>
                </a:solidFill>
                <a:latin typeface="標楷體" pitchFamily="65" charset="-120"/>
                <a:ea typeface="標楷體" pitchFamily="65" charset="-120"/>
              </a:rPr>
              <a:t>農業用地作農業使用證明書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民國</a:t>
            </a:r>
            <a:r>
              <a:rPr lang="en-US" altLang="zh-TW" sz="2800" b="1" dirty="0" smtClean="0">
                <a:solidFill>
                  <a:schemeClr val="tx1">
                    <a:lumMod val="75000"/>
                    <a:lumOff val="25000"/>
                  </a:schemeClr>
                </a:solidFill>
                <a:latin typeface="標楷體" pitchFamily="65" charset="-120"/>
                <a:ea typeface="標楷體" pitchFamily="65" charset="-120"/>
              </a:rPr>
              <a:t>89</a:t>
            </a:r>
            <a:r>
              <a:rPr lang="zh-TW" altLang="en-US" sz="2800" b="1" dirty="0" smtClean="0">
                <a:solidFill>
                  <a:schemeClr val="tx1">
                    <a:lumMod val="75000"/>
                    <a:lumOff val="25000"/>
                  </a:schemeClr>
                </a:solidFill>
                <a:latin typeface="標楷體" pitchFamily="65" charset="-120"/>
                <a:ea typeface="標楷體" pitchFamily="65" charset="-120"/>
              </a:rPr>
              <a:t>年</a:t>
            </a:r>
            <a:r>
              <a:rPr lang="en-US" altLang="zh-TW" sz="2800" b="1" dirty="0" smtClean="0">
                <a:solidFill>
                  <a:schemeClr val="tx1">
                    <a:lumMod val="75000"/>
                    <a:lumOff val="25000"/>
                  </a:schemeClr>
                </a:solidFill>
                <a:latin typeface="標楷體" pitchFamily="65" charset="-120"/>
                <a:ea typeface="標楷體" pitchFamily="65" charset="-120"/>
              </a:rPr>
              <a:t>1</a:t>
            </a:r>
            <a:r>
              <a:rPr lang="zh-TW" altLang="en-US" sz="2800" b="1" dirty="0" smtClean="0">
                <a:solidFill>
                  <a:schemeClr val="tx1">
                    <a:lumMod val="75000"/>
                    <a:lumOff val="25000"/>
                  </a:schemeClr>
                </a:solidFill>
                <a:latin typeface="標楷體" pitchFamily="65" charset="-120"/>
                <a:ea typeface="標楷體" pitchFamily="65" charset="-120"/>
              </a:rPr>
              <a:t>月</a:t>
            </a:r>
            <a:r>
              <a:rPr lang="en-US" altLang="zh-TW" sz="2800" b="1" dirty="0" smtClean="0">
                <a:solidFill>
                  <a:schemeClr val="tx1">
                    <a:lumMod val="75000"/>
                    <a:lumOff val="25000"/>
                  </a:schemeClr>
                </a:solidFill>
                <a:latin typeface="標楷體" pitchFamily="65" charset="-120"/>
                <a:ea typeface="標楷體" pitchFamily="65" charset="-120"/>
              </a:rPr>
              <a:t>28</a:t>
            </a:r>
            <a:r>
              <a:rPr lang="zh-TW" altLang="en-US" sz="2800" b="1" dirty="0" smtClean="0">
                <a:solidFill>
                  <a:schemeClr val="tx1">
                    <a:lumMod val="75000"/>
                    <a:lumOff val="25000"/>
                  </a:schemeClr>
                </a:solidFill>
                <a:latin typeface="標楷體" pitchFamily="65" charset="-120"/>
                <a:ea typeface="標楷體" pitchFamily="65" charset="-120"/>
              </a:rPr>
              <a:t>日以</a:t>
            </a:r>
            <a:r>
              <a:rPr lang="zh-TW" altLang="en-US" sz="2800" b="1" dirty="0" smtClean="0">
                <a:solidFill>
                  <a:srgbClr val="FF0000"/>
                </a:solidFill>
                <a:latin typeface="標楷體" pitchFamily="65" charset="-120"/>
                <a:ea typeface="標楷體" pitchFamily="65" charset="-120"/>
              </a:rPr>
              <a:t>後</a:t>
            </a:r>
            <a:r>
              <a:rPr lang="zh-TW" altLang="en-US" sz="2800" b="1" dirty="0" smtClean="0">
                <a:solidFill>
                  <a:schemeClr val="tx1">
                    <a:lumMod val="75000"/>
                    <a:lumOff val="25000"/>
                  </a:schemeClr>
                </a:solidFill>
                <a:latin typeface="標楷體" pitchFamily="65" charset="-120"/>
                <a:ea typeface="標楷體" pitchFamily="65" charset="-120"/>
              </a:rPr>
              <a:t>取得</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a:t>
            </a:r>
            <a:r>
              <a:rPr lang="zh-TW" altLang="zh-TW" sz="2800" b="1" dirty="0" smtClean="0">
                <a:solidFill>
                  <a:schemeClr val="tx1">
                    <a:lumMod val="75000"/>
                    <a:lumOff val="25000"/>
                  </a:schemeClr>
                </a:solidFill>
                <a:latin typeface="標楷體" pitchFamily="65" charset="-120"/>
                <a:ea typeface="標楷體" pitchFamily="65" charset="-120"/>
              </a:rPr>
              <a:t>農林課核發農舍興建許可函</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金門縣政府農舍管制註記清冊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農業區土地做為通路使用許可證明書   </a:t>
            </a:r>
            <a:endParaRPr lang="en-US" altLang="zh-TW" sz="2800" b="1" dirty="0" smtClean="0">
              <a:solidFill>
                <a:schemeClr val="tx1">
                  <a:lumMod val="75000"/>
                  <a:lumOff val="25000"/>
                </a:schemeClr>
              </a:solidFill>
              <a:latin typeface="標楷體" pitchFamily="65" charset="-120"/>
              <a:ea typeface="標楷體" pitchFamily="65" charset="-120"/>
            </a:endParaRPr>
          </a:p>
          <a:p>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農舍興建許可函</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rPr>
              <a:t>各別農舍、集村農舍</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土石方計算書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一、應計算於結構平面圖</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拆除廢棄物計算書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一、計算於拆除圖說上</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二、註明廢棄物及可回收部分</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計算書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rPr>
              <a:t>土石方計算書、</a:t>
            </a:r>
            <a:r>
              <a:rPr lang="zh-TW" altLang="zh-TW" sz="2000" b="1" dirty="0" smtClean="0">
                <a:solidFill>
                  <a:schemeClr val="bg1"/>
                </a:solidFill>
                <a:latin typeface="標楷體" pitchFamily="65" charset="-120"/>
                <a:ea typeface="標楷體" pitchFamily="65" charset="-120"/>
              </a:rPr>
              <a:t>拆除廢棄物計算書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污水處理設施認可文件</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一、許可文件人數與圖說設計人數應相同</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二、許可函有效期限</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三、建築師須簽章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四、文件每頁須蓋騎縫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五、更改為污水接管應辦理變更設計</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zh-TW" sz="3600" b="1" dirty="0" smtClean="0">
                <a:solidFill>
                  <a:schemeClr val="bg1"/>
                </a:solidFill>
                <a:latin typeface="標楷體" pitchFamily="65" charset="-120"/>
                <a:ea typeface="標楷體" pitchFamily="65" charset="-120"/>
              </a:rPr>
              <a:t>污水處理設施認可文件</a:t>
            </a:r>
            <a:endParaRPr lang="en-US" altLang="zh-TW" sz="3600" b="1" dirty="0" smtClean="0">
              <a:solidFill>
                <a:schemeClr val="bg1"/>
              </a:solidFill>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污水處理設施認可文件</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施工說明書</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一、建築師須簽章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二、文件每頁須蓋騎縫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三、變更設計應檢附</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施工說明書</a:t>
            </a:r>
            <a:endParaRPr lang="en-US" altLang="zh-TW" sz="3600" b="1" dirty="0" smtClean="0">
              <a:solidFill>
                <a:schemeClr val="bg1"/>
              </a:solidFill>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污水處理設施認可文件</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自然村專用區</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建照圖說與土地開發審議內容有異時，應</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依審議規範第十條規定辦理；無須重提審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議委員會審議時應將七點認定原則自主檢</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視並製表單於建照圖說前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農舍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立面材質取消應辦理變更設計</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土地使用許可函及計畫書圖</a:t>
            </a:r>
            <a:endParaRPr lang="en-US" altLang="zh-TW" sz="3600" b="1" dirty="0" smtClean="0">
              <a:solidFill>
                <a:schemeClr val="bg1"/>
              </a:solidFill>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自然村專用區、農舍</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b="1" dirty="0" smtClean="0">
                <a:solidFill>
                  <a:schemeClr val="tx1">
                    <a:lumMod val="75000"/>
                    <a:lumOff val="25000"/>
                  </a:schemeClr>
                </a:solidFill>
                <a:latin typeface="標楷體" pitchFamily="65" charset="-120"/>
                <a:ea typeface="標楷體" pitchFamily="65" charset="-120"/>
              </a:rPr>
              <a:t>■ 結構計算書</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依金門縣建築管理自治條例第四條第四項</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檢附結構計算書：</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一、二樓以下跨度六公尺以上鋼筋混凝土樑</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二、跨度超過十二公尺之鋼架構造</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三、三層鋼筋混凝土構造建築物，樑跨度超過</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五公尺者</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四、四樓以上建築物一律檢附結構計算書</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五、報告書每頁須蓋簽證人騎縫章</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結構計算書</a:t>
            </a:r>
            <a:endParaRPr lang="en-US" altLang="zh-TW" sz="3600" b="1" dirty="0" smtClean="0">
              <a:solidFill>
                <a:schemeClr val="bg1"/>
              </a:solidFill>
              <a:latin typeface="標楷體" pitchFamily="65" charset="-120"/>
              <a:ea typeface="標楷體" pitchFamily="65" charset="-120"/>
            </a:endParaRPr>
          </a:p>
          <a:p>
            <a:r>
              <a:rPr lang="zh-TW" altLang="en-US" sz="2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rPr>
              <a:t>結構計算書</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zh-TW" altLang="en-US" sz="2400" b="1" dirty="0" smtClean="0">
                <a:solidFill>
                  <a:schemeClr val="tx1">
                    <a:lumMod val="75000"/>
                    <a:lumOff val="25000"/>
                  </a:schemeClr>
                </a:solidFill>
                <a:latin typeface="標楷體" pitchFamily="65" charset="-120"/>
                <a:ea typeface="標楷體" pitchFamily="65" charset="-120"/>
              </a:rPr>
              <a:t>■ 現地踏勘</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latin typeface="標楷體" pitchFamily="65" charset="-120"/>
                <a:ea typeface="標楷體" pitchFamily="65" charset="-120"/>
              </a:rPr>
              <a:t>   </a:t>
            </a:r>
            <a:r>
              <a:rPr lang="zh-TW" altLang="en-US" sz="2400" b="1" dirty="0" smtClean="0">
                <a:solidFill>
                  <a:schemeClr val="tx1">
                    <a:lumMod val="75000"/>
                    <a:lumOff val="25000"/>
                  </a:schemeClr>
                </a:solidFill>
                <a:latin typeface="標楷體" pitchFamily="65" charset="-120"/>
                <a:ea typeface="標楷體" pitchFamily="65" charset="-120"/>
              </a:rPr>
              <a:t>四層以下非供公眾使用建築物之基地，且基礎</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開挖深度為五公尺以內者，得引用鄰地既有可</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靠之地下探勘資料設計基礎。</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地下探勘（鑽探報告）</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一、五層以上或供公眾使用建築物之地基調查</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，應進行地下探勘</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二、四層以下，但建築面積六百平方公尺以上</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者，應進行地下探</a:t>
            </a:r>
            <a:r>
              <a:rPr lang="zh-TW" altLang="en-US" sz="2400" b="1" dirty="0" smtClean="0">
                <a:solidFill>
                  <a:schemeClr val="tx1">
                    <a:lumMod val="75000"/>
                    <a:lumOff val="25000"/>
                  </a:schemeClr>
                </a:solidFill>
                <a:latin typeface="標楷體" pitchFamily="65" charset="-120"/>
                <a:ea typeface="標楷體" pitchFamily="65" charset="-120"/>
              </a:rPr>
              <a:t>勘</a:t>
            </a:r>
            <a:endParaRPr lang="en-US" altLang="zh-TW" sz="2400" b="1" dirty="0" smtClean="0">
              <a:solidFill>
                <a:schemeClr val="tx1">
                  <a:lumMod val="75000"/>
                  <a:lumOff val="25000"/>
                </a:schemeClr>
              </a:solidFill>
              <a:latin typeface="標楷體" pitchFamily="65" charset="-120"/>
              <a:ea typeface="標楷體" pitchFamily="65" charset="-120"/>
            </a:endParaRPr>
          </a:p>
          <a:p>
            <a:r>
              <a:rPr lang="zh-TW" altLang="en-US" sz="2400" b="1" dirty="0" smtClean="0">
                <a:solidFill>
                  <a:schemeClr val="tx1">
                    <a:lumMod val="75000"/>
                    <a:lumOff val="25000"/>
                  </a:schemeClr>
                </a:solidFill>
                <a:latin typeface="標楷體" pitchFamily="65" charset="-120"/>
                <a:ea typeface="標楷體" pitchFamily="65" charset="-120"/>
              </a:rPr>
              <a:t>   三</a:t>
            </a:r>
            <a:r>
              <a:rPr lang="zh-TW" altLang="en-US" sz="2400" b="1" dirty="0" smtClean="0">
                <a:solidFill>
                  <a:schemeClr val="tx1">
                    <a:lumMod val="75000"/>
                    <a:lumOff val="25000"/>
                  </a:schemeClr>
                </a:solidFill>
                <a:latin typeface="標楷體" pitchFamily="65" charset="-120"/>
                <a:ea typeface="標楷體" pitchFamily="65" charset="-120"/>
              </a:rPr>
              <a:t>、至少二孔</a:t>
            </a:r>
            <a:endParaRPr lang="en-US" altLang="zh-TW" sz="24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地基調查報告</a:t>
            </a:r>
            <a:endParaRPr lang="en-US" altLang="zh-TW" sz="3600" b="1" dirty="0" smtClean="0">
              <a:solidFill>
                <a:schemeClr val="bg1"/>
              </a:solidFill>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現地踏勘、地下探勘</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zh-TW" altLang="en-US" b="1" dirty="0" smtClean="0">
                <a:solidFill>
                  <a:schemeClr val="tx1">
                    <a:lumMod val="75000"/>
                    <a:lumOff val="25000"/>
                  </a:schemeClr>
                </a:solidFill>
                <a:latin typeface="標楷體" pitchFamily="65" charset="-120"/>
                <a:ea typeface="標楷體" pitchFamily="65" charset="-120"/>
              </a:rPr>
              <a:t>依金門縣建築工程施工中管制規則第八條規定；並依建築法第八十七條規定懲處</a:t>
            </a:r>
            <a:endParaRPr lang="en-US" altLang="zh-TW" b="1" dirty="0" smtClean="0">
              <a:solidFill>
                <a:schemeClr val="tx1">
                  <a:lumMod val="75000"/>
                  <a:lumOff val="25000"/>
                </a:schemeClr>
              </a:solidFill>
              <a:latin typeface="標楷體" pitchFamily="65" charset="-120"/>
              <a:ea typeface="標楷體" pitchFamily="65" charset="-120"/>
            </a:endParaRPr>
          </a:p>
          <a:p>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供公眾使用建築物</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未依規定申報勘驗部分之樓層，承造人應提出</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專業公會出具之安全鑑定報告書及結構強度證</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明文件等，以查核是否符合相關結構體強度規</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定之要求</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未申報勘驗先行動工</a:t>
            </a:r>
            <a:endParaRPr lang="en-US" altLang="zh-TW" sz="3600" b="1" dirty="0" smtClean="0">
              <a:solidFill>
                <a:schemeClr val="bg1"/>
              </a:solidFill>
              <a:latin typeface="標楷體" pitchFamily="65" charset="-120"/>
              <a:ea typeface="標楷體" pitchFamily="65" charset="-120"/>
            </a:endParaRPr>
          </a:p>
          <a:p>
            <a:r>
              <a:rPr lang="zh-TW" altLang="en-US" sz="2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rPr>
              <a:t>檢附相關結構安全證明文件</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zh-TW" altLang="en-US" sz="2500" b="1" dirty="0" smtClean="0">
                <a:solidFill>
                  <a:schemeClr val="tx1">
                    <a:lumMod val="75000"/>
                    <a:lumOff val="25000"/>
                  </a:schemeClr>
                </a:solidFill>
                <a:latin typeface="標楷體" pitchFamily="65" charset="-120"/>
                <a:ea typeface="標楷體" pitchFamily="65" charset="-120"/>
              </a:rPr>
              <a:t>■ 非供公眾使用建築物</a:t>
            </a:r>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   非供公眾使用建築物，又不足以有危害公共安</a:t>
            </a:r>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   全之虞者，於勘驗時違規承造人對未依規定申</a:t>
            </a:r>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   報勘驗部分樓層，得提出專業技師切結保證</a:t>
            </a:r>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   「安全無虞」之證明文件並經監造建築師附簽</a:t>
            </a:r>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   後辦理</a:t>
            </a:r>
            <a:endParaRPr lang="en-US" altLang="zh-TW" sz="2500" b="1" dirty="0" smtClean="0">
              <a:solidFill>
                <a:schemeClr val="tx1">
                  <a:lumMod val="75000"/>
                  <a:lumOff val="25000"/>
                </a:schemeClr>
              </a:solidFill>
              <a:latin typeface="標楷體" pitchFamily="65" charset="-120"/>
              <a:ea typeface="標楷體" pitchFamily="65" charset="-120"/>
            </a:endParaRPr>
          </a:p>
          <a:p>
            <a:endParaRPr lang="en-US" altLang="zh-TW" sz="2500" b="1" dirty="0" smtClean="0">
              <a:solidFill>
                <a:schemeClr val="tx1">
                  <a:lumMod val="75000"/>
                  <a:lumOff val="25000"/>
                </a:schemeClr>
              </a:solidFill>
              <a:latin typeface="標楷體" pitchFamily="65" charset="-120"/>
              <a:ea typeface="標楷體" pitchFamily="65" charset="-120"/>
            </a:endParaRPr>
          </a:p>
          <a:p>
            <a:r>
              <a:rPr lang="zh-TW" altLang="en-US" sz="2500" b="1" dirty="0" smtClean="0">
                <a:solidFill>
                  <a:schemeClr val="tx1">
                    <a:lumMod val="75000"/>
                    <a:lumOff val="25000"/>
                  </a:schemeClr>
                </a:solidFill>
                <a:latin typeface="標楷體" pitchFamily="65" charset="-120"/>
                <a:ea typeface="標楷體" pitchFamily="65" charset="-120"/>
              </a:rPr>
              <a:t>前項安全鑑定結果如仍有安全之虞者，應隨即停工並向本府提報結構補強計畫並辦理變更設計，完成後始得向本府申請繼續施工，無法補強者應予拆除</a:t>
            </a:r>
            <a:endParaRPr lang="en-US" altLang="zh-TW" sz="25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b="1" dirty="0" smtClean="0">
                <a:solidFill>
                  <a:schemeClr val="bg1"/>
                </a:solidFill>
                <a:latin typeface="標楷體" pitchFamily="65" charset="-120"/>
                <a:ea typeface="標楷體" pitchFamily="65" charset="-120"/>
              </a:rPr>
              <a:t>未申報勘驗先行動工</a:t>
            </a:r>
            <a:endParaRPr lang="en-US" altLang="zh-TW" sz="3600" b="1" dirty="0" smtClean="0">
              <a:solidFill>
                <a:schemeClr val="bg1"/>
              </a:solidFill>
              <a:latin typeface="標楷體" pitchFamily="65" charset="-120"/>
              <a:ea typeface="標楷體" pitchFamily="65" charset="-120"/>
            </a:endParaRPr>
          </a:p>
          <a:p>
            <a:r>
              <a:rPr lang="zh-TW" altLang="en-US" sz="2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rPr>
              <a:t>檢附相關結構安全證明文件</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zh-TW" altLang="en-US" b="1" dirty="0" smtClean="0">
                <a:solidFill>
                  <a:schemeClr val="tx1">
                    <a:lumMod val="75000"/>
                    <a:lumOff val="25000"/>
                  </a:schemeClr>
                </a:solidFill>
                <a:latin typeface="標楷體" pitchFamily="65" charset="-120"/>
                <a:ea typeface="標楷體" pitchFamily="65" charset="-120"/>
              </a:rPr>
              <a:t>■ 公寓大廈規約草約</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一、將公寓大廈規約草約排序於建照圖說內</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二、起造人用印</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專有共用部分之詳細圖說</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dirty="0" smtClean="0">
                <a:latin typeface="標楷體" pitchFamily="65" charset="-120"/>
                <a:ea typeface="標楷體" pitchFamily="65" charset="-120"/>
              </a:rPr>
              <a:t>   一、</a:t>
            </a:r>
            <a:r>
              <a:rPr lang="zh-TW" altLang="en-US" b="1" dirty="0" smtClean="0">
                <a:solidFill>
                  <a:schemeClr val="tx1">
                    <a:lumMod val="75000"/>
                    <a:lumOff val="25000"/>
                  </a:schemeClr>
                </a:solidFill>
                <a:latin typeface="標楷體" pitchFamily="65" charset="-120"/>
                <a:ea typeface="標楷體" pitchFamily="65" charset="-120"/>
              </a:rPr>
              <a:t>專有部份、共用部份、約定專用以圖例或</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上色區分</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二、公寓大廈規約草約及專有共用部分之詳細</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圖說置於平面圖（</a:t>
            </a:r>
            <a:r>
              <a:rPr lang="en-US" altLang="zh-TW" b="1" dirty="0" smtClean="0">
                <a:solidFill>
                  <a:schemeClr val="tx1">
                    <a:lumMod val="75000"/>
                    <a:lumOff val="25000"/>
                  </a:schemeClr>
                </a:solidFill>
                <a:latin typeface="標楷體" pitchFamily="65" charset="-120"/>
                <a:ea typeface="標楷體" pitchFamily="65" charset="-120"/>
              </a:rPr>
              <a:t>A2</a:t>
            </a:r>
            <a:r>
              <a:rPr lang="zh-TW" altLang="en-US" b="1" dirty="0" smtClean="0">
                <a:solidFill>
                  <a:schemeClr val="tx1">
                    <a:lumMod val="75000"/>
                    <a:lumOff val="25000"/>
                  </a:schemeClr>
                </a:solidFill>
                <a:latin typeface="標楷體" pitchFamily="65" charset="-120"/>
                <a:ea typeface="標楷體" pitchFamily="65" charset="-120"/>
              </a:rPr>
              <a:t>）後面 </a:t>
            </a:r>
            <a:r>
              <a:rPr lang="zh-TW" altLang="en-US" dirty="0" smtClean="0"/>
              <a:t/>
            </a:r>
            <a:br>
              <a:rPr lang="zh-TW" altLang="en-US" dirty="0" smtClean="0"/>
            </a:b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zh-TW" sz="3600" b="1" dirty="0" smtClean="0">
                <a:solidFill>
                  <a:schemeClr val="bg1"/>
                </a:solidFill>
                <a:latin typeface="標楷體" pitchFamily="65" charset="-120"/>
                <a:ea typeface="標楷體" pitchFamily="65" charset="-120"/>
              </a:rPr>
              <a:t>公寓大廈規約草約</a:t>
            </a:r>
            <a:endParaRPr lang="en-US" altLang="zh-TW" sz="3600" b="1" dirty="0" smtClean="0">
              <a:solidFill>
                <a:schemeClr val="bg1"/>
              </a:solidFill>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公寓大廈規約草約及專有共用部分之詳細圖說</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金門縣政府委託福建金門馬祖地區建築師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公會協助檢視建造執照記錄表</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一、基本資料書寫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a:t>
            </a:r>
            <a:r>
              <a:rPr lang="zh-TW" altLang="zh-TW" sz="2800" b="1" dirty="0" smtClean="0">
                <a:solidFill>
                  <a:schemeClr val="tx1">
                    <a:lumMod val="75000"/>
                    <a:lumOff val="25000"/>
                  </a:schemeClr>
                </a:solidFill>
                <a:latin typeface="標楷體" pitchFamily="65" charset="-120"/>
                <a:ea typeface="標楷體" pitchFamily="65" charset="-120"/>
              </a:rPr>
              <a:t>設計建築師或事務所登記審圖人員簽</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名</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a:t>
            </a:r>
            <a:r>
              <a:rPr lang="zh-TW" altLang="zh-TW" sz="2800" b="1" dirty="0" smtClean="0">
                <a:solidFill>
                  <a:schemeClr val="tx1">
                    <a:lumMod val="75000"/>
                    <a:lumOff val="25000"/>
                  </a:schemeClr>
                </a:solidFill>
                <a:latin typeface="標楷體" pitchFamily="65" charset="-120"/>
                <a:ea typeface="標楷體" pitchFamily="65" charset="-120"/>
              </a:rPr>
              <a:t>審查應更正事項應於週三下午三點</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三十分前完成，否則退件重掛</a:t>
            </a:r>
            <a:endParaRPr lang="zh-TW" altLang="en-US" sz="28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1261884"/>
          </a:xfrm>
          <a:prstGeom prst="rect">
            <a:avLst/>
          </a:prstGeom>
          <a:solidFill>
            <a:srgbClr val="7030A0"/>
          </a:solidFill>
          <a:ln>
            <a:solidFill>
              <a:schemeClr val="bg1"/>
            </a:solidFill>
          </a:ln>
        </p:spPr>
        <p:txBody>
          <a:bodyPr wrap="square">
            <a:spAutoFit/>
          </a:bodyPr>
          <a:lstStyle/>
          <a:p>
            <a:r>
              <a:rPr lang="zh-TW" altLang="zh-TW" sz="3600" b="1" dirty="0" smtClean="0">
                <a:solidFill>
                  <a:schemeClr val="bg1"/>
                </a:solidFill>
                <a:latin typeface="標楷體" pitchFamily="65" charset="-120"/>
                <a:ea typeface="標楷體" pitchFamily="65" charset="-120"/>
              </a:rPr>
              <a:t>協助檢視建造執照記錄表</a:t>
            </a:r>
            <a:endParaRPr lang="en-US" altLang="zh-TW" sz="3600" b="1" dirty="0" smtClean="0">
              <a:solidFill>
                <a:schemeClr val="bg1"/>
              </a:solidFill>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金門</a:t>
            </a:r>
            <a:r>
              <a:rPr lang="zh-TW" altLang="en-US" sz="2000" b="1" dirty="0" smtClean="0">
                <a:solidFill>
                  <a:schemeClr val="bg1"/>
                </a:solidFill>
                <a:latin typeface="標楷體" pitchFamily="65" charset="-120"/>
                <a:ea typeface="標楷體" pitchFamily="65" charset="-120"/>
              </a:rPr>
              <a:t>縣政府委託福建</a:t>
            </a:r>
            <a:r>
              <a:rPr lang="zh-TW" altLang="zh-TW" sz="2000" b="1" dirty="0" smtClean="0">
                <a:solidFill>
                  <a:schemeClr val="bg1"/>
                </a:solidFill>
                <a:latin typeface="標楷體" pitchFamily="65" charset="-120"/>
                <a:ea typeface="標楷體" pitchFamily="65" charset="-120"/>
              </a:rPr>
              <a:t>馬祖</a:t>
            </a:r>
            <a:r>
              <a:rPr lang="zh-TW" altLang="zh-TW" sz="2000" b="1" dirty="0" smtClean="0">
                <a:solidFill>
                  <a:schemeClr val="bg1"/>
                </a:solidFill>
                <a:latin typeface="標楷體" pitchFamily="65" charset="-120"/>
                <a:ea typeface="標楷體" pitchFamily="65" charset="-120"/>
              </a:rPr>
              <a:t>地區建築師</a:t>
            </a:r>
            <a:r>
              <a:rPr lang="zh-TW" altLang="zh-TW" sz="2000" b="1" dirty="0" smtClean="0">
                <a:solidFill>
                  <a:schemeClr val="bg1"/>
                </a:solidFill>
                <a:latin typeface="標楷體" pitchFamily="65" charset="-120"/>
                <a:ea typeface="標楷體" pitchFamily="65" charset="-120"/>
              </a:rPr>
              <a:t>公會</a:t>
            </a:r>
            <a:r>
              <a:rPr lang="zh-TW" altLang="en-US" sz="2000" b="1" dirty="0" smtClean="0">
                <a:solidFill>
                  <a:schemeClr val="bg1"/>
                </a:solidFill>
                <a:latin typeface="標楷體" pitchFamily="65" charset="-120"/>
                <a:ea typeface="標楷體" pitchFamily="65" charset="-120"/>
              </a:rPr>
              <a:t>協助</a:t>
            </a:r>
            <a:r>
              <a:rPr lang="zh-TW" altLang="zh-TW" sz="2000" b="1" dirty="0" smtClean="0">
                <a:solidFill>
                  <a:schemeClr val="bg1"/>
                </a:solidFill>
                <a:latin typeface="標楷體" pitchFamily="65" charset="-120"/>
                <a:ea typeface="標楷體" pitchFamily="65" charset="-120"/>
              </a:rPr>
              <a:t>檢視</a:t>
            </a:r>
            <a:r>
              <a:rPr lang="zh-TW" altLang="zh-TW" sz="2000" b="1" dirty="0" smtClean="0">
                <a:solidFill>
                  <a:schemeClr val="bg1"/>
                </a:solidFill>
                <a:latin typeface="標楷體" pitchFamily="65" charset="-120"/>
                <a:ea typeface="標楷體" pitchFamily="65" charset="-120"/>
              </a:rPr>
              <a:t>建造</a:t>
            </a:r>
            <a:r>
              <a:rPr lang="zh-TW" altLang="zh-TW" sz="2000" b="1" dirty="0" smtClean="0">
                <a:solidFill>
                  <a:schemeClr val="bg1"/>
                </a:solidFill>
                <a:latin typeface="標楷體" pitchFamily="65" charset="-120"/>
                <a:ea typeface="標楷體" pitchFamily="65" charset="-120"/>
              </a:rPr>
              <a:t>執照</a:t>
            </a:r>
            <a:r>
              <a:rPr lang="zh-TW" altLang="en-US" sz="2000" b="1" dirty="0" smtClean="0">
                <a:solidFill>
                  <a:schemeClr val="bg1"/>
                </a:solidFill>
                <a:latin typeface="標楷體" pitchFamily="65" charset="-120"/>
                <a:ea typeface="標楷體" pitchFamily="65" charset="-120"/>
              </a:rPr>
              <a:t>記錄</a:t>
            </a:r>
            <a:r>
              <a:rPr lang="zh-TW" altLang="zh-TW" sz="2000" b="1" dirty="0" smtClean="0">
                <a:solidFill>
                  <a:schemeClr val="bg1"/>
                </a:solidFill>
                <a:latin typeface="標楷體" pitchFamily="65" charset="-120"/>
                <a:ea typeface="標楷體" pitchFamily="65" charset="-120"/>
              </a:rPr>
              <a:t>表</a:t>
            </a:r>
            <a:endParaRPr lang="en-US" altLang="zh-TW" sz="3600" b="1" dirty="0" smtClean="0">
              <a:solidFill>
                <a:schemeClr val="bg1"/>
              </a:solidFill>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en-US" altLang="zh-TW" b="1" dirty="0" smtClean="0">
                <a:solidFill>
                  <a:schemeClr val="tx1">
                    <a:lumMod val="75000"/>
                    <a:lumOff val="25000"/>
                  </a:schemeClr>
                </a:solidFill>
                <a:latin typeface="標楷體" pitchFamily="65" charset="-120"/>
                <a:ea typeface="標楷體" pitchFamily="65" charset="-120"/>
              </a:rPr>
              <a:t>1.</a:t>
            </a:r>
            <a:r>
              <a:rPr lang="zh-TW" altLang="en-US" b="1" dirty="0" smtClean="0">
                <a:solidFill>
                  <a:schemeClr val="tx1">
                    <a:lumMod val="75000"/>
                    <a:lumOff val="25000"/>
                  </a:schemeClr>
                </a:solidFill>
                <a:latin typeface="標楷體" pitchFamily="65" charset="-120"/>
                <a:ea typeface="標楷體" pitchFamily="65" charset="-120"/>
              </a:rPr>
              <a:t> 放樣基</a:t>
            </a:r>
            <a:r>
              <a:rPr lang="zh-TW" altLang="en-US" b="1" dirty="0" smtClean="0">
                <a:solidFill>
                  <a:schemeClr val="tx1">
                    <a:lumMod val="75000"/>
                    <a:lumOff val="25000"/>
                  </a:schemeClr>
                </a:solidFill>
                <a:latin typeface="標楷體" pitchFamily="65" charset="-120"/>
                <a:ea typeface="標楷體" pitchFamily="65" charset="-120"/>
              </a:rPr>
              <a:t>準點未標示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a:t>
            </a:r>
            <a:r>
              <a:rPr lang="zh-TW" altLang="en-US" b="1" dirty="0" smtClean="0">
                <a:solidFill>
                  <a:schemeClr val="tx1">
                    <a:lumMod val="75000"/>
                    <a:lumOff val="25000"/>
                  </a:schemeClr>
                </a:solidFill>
                <a:latin typeface="標楷體" pitchFamily="65" charset="-120"/>
                <a:ea typeface="標楷體" pitchFamily="65" charset="-120"/>
              </a:rPr>
              <a:t> 供公眾使用面積圖說未檢附</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3.</a:t>
            </a:r>
            <a:r>
              <a:rPr lang="zh-TW" altLang="en-US" b="1" dirty="0" smtClean="0">
                <a:solidFill>
                  <a:schemeClr val="tx1">
                    <a:lumMod val="75000"/>
                    <a:lumOff val="25000"/>
                  </a:schemeClr>
                </a:solidFill>
                <a:latin typeface="標楷體" pitchFamily="65" charset="-120"/>
                <a:ea typeface="標楷體" pitchFamily="65" charset="-120"/>
              </a:rPr>
              <a:t> 無障礙專</a:t>
            </a:r>
            <a:r>
              <a:rPr lang="zh-TW" altLang="en-US" b="1" dirty="0" smtClean="0">
                <a:solidFill>
                  <a:schemeClr val="tx1">
                    <a:lumMod val="75000"/>
                    <a:lumOff val="25000"/>
                  </a:schemeClr>
                </a:solidFill>
                <a:latin typeface="標楷體" pitchFamily="65" charset="-120"/>
                <a:ea typeface="標楷體" pitchFamily="65" charset="-120"/>
              </a:rPr>
              <a:t>章檢討、詳圖</a:t>
            </a:r>
            <a:r>
              <a:rPr lang="zh-TW" altLang="en-US" b="1" dirty="0" smtClean="0">
                <a:solidFill>
                  <a:schemeClr val="tx1">
                    <a:lumMod val="75000"/>
                    <a:lumOff val="25000"/>
                  </a:schemeClr>
                </a:solidFill>
                <a:latin typeface="標楷體" pitchFamily="65" charset="-120"/>
                <a:ea typeface="標楷體" pitchFamily="65" charset="-120"/>
              </a:rPr>
              <a:t>與設計圖說不符</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4.</a:t>
            </a:r>
            <a:r>
              <a:rPr lang="zh-TW" altLang="en-US" b="1" dirty="0" smtClean="0">
                <a:solidFill>
                  <a:schemeClr val="tx1">
                    <a:lumMod val="75000"/>
                    <a:lumOff val="25000"/>
                  </a:schemeClr>
                </a:solidFill>
                <a:latin typeface="標楷體" pitchFamily="65" charset="-120"/>
                <a:ea typeface="標楷體" pitchFamily="65" charset="-120"/>
              </a:rPr>
              <a:t> 窗</a:t>
            </a:r>
            <a:r>
              <a:rPr lang="zh-TW" altLang="en-US" b="1" dirty="0" smtClean="0">
                <a:solidFill>
                  <a:schemeClr val="tx1">
                    <a:lumMod val="75000"/>
                    <a:lumOff val="25000"/>
                  </a:schemeClr>
                </a:solidFill>
                <a:latin typeface="標楷體" pitchFamily="65" charset="-120"/>
                <a:ea typeface="標楷體" pitchFamily="65" charset="-120"/>
              </a:rPr>
              <a:t>台</a:t>
            </a:r>
            <a:r>
              <a:rPr lang="zh-TW" altLang="en-US" b="1" dirty="0" smtClean="0">
                <a:solidFill>
                  <a:schemeClr val="tx1">
                    <a:lumMod val="75000"/>
                    <a:lumOff val="25000"/>
                  </a:schemeClr>
                </a:solidFill>
                <a:latin typeface="標楷體" pitchFamily="65" charset="-120"/>
                <a:ea typeface="標楷體" pitchFamily="65" charset="-120"/>
              </a:rPr>
              <a:t>、女兒牆欄杆高度未標示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5.</a:t>
            </a:r>
            <a:r>
              <a:rPr lang="zh-TW" altLang="en-US" b="1" dirty="0" smtClean="0">
                <a:solidFill>
                  <a:schemeClr val="tx1">
                    <a:lumMod val="75000"/>
                    <a:lumOff val="25000"/>
                  </a:schemeClr>
                </a:solidFill>
                <a:latin typeface="標楷體" pitchFamily="65" charset="-120"/>
                <a:ea typeface="標楷體" pitchFamily="65" charset="-120"/>
              </a:rPr>
              <a:t> 家戶接管圖說套繪於壹層平面圖</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6.</a:t>
            </a:r>
            <a:r>
              <a:rPr lang="zh-TW" altLang="en-US" b="1" dirty="0" smtClean="0">
                <a:solidFill>
                  <a:schemeClr val="tx1">
                    <a:lumMod val="75000"/>
                    <a:lumOff val="25000"/>
                  </a:schemeClr>
                </a:solidFill>
                <a:latin typeface="標楷體" pitchFamily="65" charset="-120"/>
                <a:ea typeface="標楷體" pitchFamily="65" charset="-120"/>
              </a:rPr>
              <a:t> 基地</a:t>
            </a:r>
            <a:r>
              <a:rPr lang="zh-TW" altLang="en-US" b="1" dirty="0" smtClean="0">
                <a:solidFill>
                  <a:schemeClr val="tx1">
                    <a:lumMod val="75000"/>
                    <a:lumOff val="25000"/>
                  </a:schemeClr>
                </a:solidFill>
                <a:latin typeface="標楷體" pitchFamily="65" charset="-120"/>
                <a:ea typeface="標楷體" pitchFamily="65" charset="-120"/>
              </a:rPr>
              <a:t>臨接未開闢完成之計劃道路</a:t>
            </a:r>
            <a:r>
              <a:rPr lang="zh-TW" altLang="en-US" b="1" dirty="0" smtClean="0">
                <a:solidFill>
                  <a:schemeClr val="tx1">
                    <a:lumMod val="75000"/>
                    <a:lumOff val="25000"/>
                  </a:schemeClr>
                </a:solidFill>
                <a:latin typeface="標楷體" pitchFamily="65" charset="-120"/>
                <a:ea typeface="標楷體" pitchFamily="65" charset="-120"/>
              </a:rPr>
              <a:t>，應於開工前</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a:t>
            </a:r>
            <a:r>
              <a:rPr lang="zh-TW" altLang="en-US" b="1" dirty="0" smtClean="0">
                <a:solidFill>
                  <a:schemeClr val="tx1">
                    <a:lumMod val="75000"/>
                    <a:lumOff val="25000"/>
                  </a:schemeClr>
                </a:solidFill>
                <a:latin typeface="標楷體" pitchFamily="65" charset="-120"/>
                <a:ea typeface="標楷體" pitchFamily="65" charset="-120"/>
              </a:rPr>
              <a:t>  自行開闢完成可供施工通路</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7.</a:t>
            </a:r>
            <a:r>
              <a:rPr lang="zh-TW" altLang="en-US" b="1" dirty="0" smtClean="0">
                <a:solidFill>
                  <a:schemeClr val="tx1">
                    <a:lumMod val="75000"/>
                    <a:lumOff val="25000"/>
                  </a:schemeClr>
                </a:solidFill>
                <a:latin typeface="標楷體" pitchFamily="65" charset="-120"/>
                <a:ea typeface="標楷體" pitchFamily="65" charset="-120"/>
              </a:rPr>
              <a:t> 相關</a:t>
            </a:r>
            <a:r>
              <a:rPr lang="zh-TW" altLang="en-US" b="1" dirty="0" smtClean="0">
                <a:solidFill>
                  <a:schemeClr val="tx1">
                    <a:lumMod val="75000"/>
                    <a:lumOff val="25000"/>
                  </a:schemeClr>
                </a:solidFill>
                <a:latin typeface="標楷體" pitchFamily="65" charset="-120"/>
                <a:ea typeface="標楷體" pitchFamily="65" charset="-120"/>
              </a:rPr>
              <a:t>高程標示</a:t>
            </a:r>
            <a:r>
              <a:rPr lang="zh-TW" altLang="en-US" b="1" dirty="0" smtClean="0">
                <a:solidFill>
                  <a:schemeClr val="tx1">
                    <a:lumMod val="75000"/>
                    <a:lumOff val="25000"/>
                  </a:schemeClr>
                </a:solidFill>
                <a:latin typeface="標楷體" pitchFamily="65" charset="-120"/>
                <a:ea typeface="標楷體" pitchFamily="65" charset="-120"/>
              </a:rPr>
              <a:t>，是否須設置擋土牆</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8.</a:t>
            </a:r>
            <a:r>
              <a:rPr lang="zh-TW" altLang="en-US" b="1" dirty="0" smtClean="0">
                <a:solidFill>
                  <a:schemeClr val="tx1">
                    <a:lumMod val="75000"/>
                    <a:lumOff val="25000"/>
                  </a:schemeClr>
                </a:solidFill>
                <a:latin typeface="標楷體" pitchFamily="65" charset="-120"/>
                <a:ea typeface="標楷體" pitchFamily="65" charset="-120"/>
              </a:rPr>
              <a:t> 平面</a:t>
            </a:r>
            <a:r>
              <a:rPr lang="zh-TW" altLang="en-US" b="1" dirty="0" smtClean="0">
                <a:solidFill>
                  <a:schemeClr val="tx1">
                    <a:lumMod val="75000"/>
                    <a:lumOff val="25000"/>
                  </a:schemeClr>
                </a:solidFill>
                <a:latin typeface="標楷體" pitchFamily="65" charset="-120"/>
                <a:ea typeface="標楷體" pitchFamily="65" charset="-120"/>
              </a:rPr>
              <a:t>、立面、剖面圖說不符</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FFFF00"/>
          </a:solidFill>
          <a:ln>
            <a:solidFill>
              <a:schemeClr val="bg1"/>
            </a:solidFill>
          </a:ln>
        </p:spPr>
        <p:txBody>
          <a:bodyPr wrap="square">
            <a:spAutoFit/>
          </a:bodyPr>
          <a:lstStyle/>
          <a:p>
            <a:r>
              <a:rPr lang="zh-TW" altLang="en-US" sz="3600" b="1" dirty="0" smtClean="0">
                <a:latin typeface="標楷體" pitchFamily="65" charset="-120"/>
                <a:ea typeface="標楷體" pitchFamily="65" charset="-120"/>
              </a:rPr>
              <a:t>建築圖說相關缺失</a:t>
            </a:r>
            <a:endParaRPr lang="en-US" altLang="zh-TW" sz="3600" b="1" dirty="0" smtClean="0">
              <a:latin typeface="標楷體" pitchFamily="65" charset="-120"/>
              <a:ea typeface="標楷體" pitchFamily="65" charset="-120"/>
            </a:endParaRPr>
          </a:p>
          <a:p>
            <a:r>
              <a:rPr lang="zh-TW" altLang="en-US" sz="2000" b="1" dirty="0" smtClean="0">
                <a:latin typeface="標楷體" pitchFamily="65" charset="-120"/>
                <a:ea typeface="標楷體" pitchFamily="65" charset="-120"/>
              </a:rPr>
              <a:t>土地開發審議、都市審議</a:t>
            </a:r>
            <a:r>
              <a:rPr lang="zh-TW" altLang="en-US" sz="2000" b="1" dirty="0" smtClean="0">
                <a:latin typeface="標楷體" pitchFamily="65" charset="-120"/>
                <a:ea typeface="標楷體" pitchFamily="65" charset="-120"/>
              </a:rPr>
              <a:t>、一般分區</a:t>
            </a:r>
            <a:endParaRPr lang="zh-TW" altLang="en-US" sz="2000" b="1" dirty="0">
              <a:ln w="18415" cmpd="sng">
                <a:solidFill>
                  <a:srgbClr val="FFFFFF"/>
                </a:solidFill>
                <a:prstDash val="solid"/>
              </a:ln>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en-US" altLang="zh-TW" b="1" dirty="0" smtClean="0">
                <a:solidFill>
                  <a:schemeClr val="tx1">
                    <a:lumMod val="75000"/>
                    <a:lumOff val="25000"/>
                  </a:schemeClr>
                </a:solidFill>
                <a:latin typeface="標楷體" pitchFamily="65" charset="-120"/>
                <a:ea typeface="標楷體" pitchFamily="65" charset="-120"/>
              </a:rPr>
              <a:t>9.</a:t>
            </a:r>
            <a:r>
              <a:rPr lang="zh-TW" altLang="en-US" b="1" dirty="0" smtClean="0">
                <a:solidFill>
                  <a:schemeClr val="tx1">
                    <a:lumMod val="75000"/>
                    <a:lumOff val="25000"/>
                  </a:schemeClr>
                </a:solidFill>
                <a:latin typeface="標楷體" pitchFamily="65" charset="-120"/>
                <a:ea typeface="標楷體" pitchFamily="65" charset="-120"/>
              </a:rPr>
              <a:t> 樓梯</a:t>
            </a:r>
            <a:r>
              <a:rPr lang="zh-TW" altLang="en-US" b="1" dirty="0" smtClean="0">
                <a:solidFill>
                  <a:schemeClr val="tx1">
                    <a:lumMod val="75000"/>
                    <a:lumOff val="25000"/>
                  </a:schemeClr>
                </a:solidFill>
                <a:latin typeface="標楷體" pitchFamily="65" charset="-120"/>
                <a:ea typeface="標楷體" pitchFamily="65" charset="-120"/>
              </a:rPr>
              <a:t>剖面級高、級</a:t>
            </a:r>
            <a:r>
              <a:rPr lang="zh-TW" altLang="en-US" b="1" dirty="0" smtClean="0">
                <a:solidFill>
                  <a:schemeClr val="tx1">
                    <a:lumMod val="75000"/>
                    <a:lumOff val="25000"/>
                  </a:schemeClr>
                </a:solidFill>
                <a:latin typeface="標楷體" pitchFamily="65" charset="-120"/>
                <a:ea typeface="標楷體" pitchFamily="65" charset="-120"/>
              </a:rPr>
              <a:t>深、</a:t>
            </a:r>
            <a:r>
              <a:rPr lang="zh-TW" altLang="en-US" b="1" dirty="0" smtClean="0">
                <a:solidFill>
                  <a:schemeClr val="tx1">
                    <a:lumMod val="75000"/>
                    <a:lumOff val="25000"/>
                  </a:schemeClr>
                </a:solidFill>
                <a:latin typeface="標楷體" pitchFamily="65" charset="-120"/>
                <a:ea typeface="標楷體" pitchFamily="65" charset="-120"/>
              </a:rPr>
              <a:t>淨高未</a:t>
            </a:r>
            <a:r>
              <a:rPr lang="zh-TW" altLang="en-US" b="1" dirty="0" smtClean="0">
                <a:solidFill>
                  <a:schemeClr val="tx1">
                    <a:lumMod val="75000"/>
                    <a:lumOff val="25000"/>
                  </a:schemeClr>
                </a:solidFill>
                <a:latin typeface="標楷體" pitchFamily="65" charset="-120"/>
                <a:ea typeface="標楷體" pitchFamily="65" charset="-120"/>
              </a:rPr>
              <a:t>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10</a:t>
            </a:r>
            <a:r>
              <a:rPr lang="en-US" altLang="zh-TW" b="1" dirty="0" smtClean="0">
                <a:solidFill>
                  <a:schemeClr val="tx1">
                    <a:lumMod val="75000"/>
                    <a:lumOff val="25000"/>
                  </a:schemeClr>
                </a:solidFill>
                <a:latin typeface="標楷體" pitchFamily="65" charset="-120"/>
                <a:ea typeface="標楷體" pitchFamily="65" charset="-120"/>
              </a:rPr>
              <a:t>.</a:t>
            </a:r>
            <a:r>
              <a:rPr lang="zh-TW" altLang="en-US" b="1" dirty="0" smtClean="0">
                <a:solidFill>
                  <a:schemeClr val="tx1">
                    <a:lumMod val="75000"/>
                    <a:lumOff val="25000"/>
                  </a:schemeClr>
                </a:solidFill>
                <a:latin typeface="標楷體" pitchFamily="65" charset="-120"/>
                <a:ea typeface="標楷體" pitchFamily="65" charset="-120"/>
              </a:rPr>
              <a:t> </a:t>
            </a:r>
            <a:r>
              <a:rPr lang="zh-TW" altLang="en-US" b="1" dirty="0" smtClean="0">
                <a:solidFill>
                  <a:schemeClr val="tx1">
                    <a:lumMod val="75000"/>
                    <a:lumOff val="25000"/>
                  </a:schemeClr>
                </a:solidFill>
                <a:latin typeface="標楷體" pitchFamily="65" charset="-120"/>
                <a:ea typeface="標楷體" pitchFamily="65" charset="-120"/>
              </a:rPr>
              <a:t>各棟造型</a:t>
            </a:r>
            <a:r>
              <a:rPr lang="zh-TW" altLang="en-US" b="1" dirty="0" smtClean="0">
                <a:solidFill>
                  <a:schemeClr val="tx1">
                    <a:lumMod val="75000"/>
                    <a:lumOff val="25000"/>
                  </a:schemeClr>
                </a:solidFill>
                <a:latin typeface="標楷體" pitchFamily="65" charset="-120"/>
                <a:ea typeface="標楷體" pitchFamily="65" charset="-120"/>
              </a:rPr>
              <a:t>隔間不同，剖</a:t>
            </a:r>
            <a:r>
              <a:rPr lang="zh-TW" altLang="en-US" b="1" dirty="0" smtClean="0">
                <a:solidFill>
                  <a:schemeClr val="tx1">
                    <a:lumMod val="75000"/>
                    <a:lumOff val="25000"/>
                  </a:schemeClr>
                </a:solidFill>
                <a:latin typeface="標楷體" pitchFamily="65" charset="-120"/>
                <a:ea typeface="標楷體" pitchFamily="65" charset="-120"/>
              </a:rPr>
              <a:t>面應繪製</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11.</a:t>
            </a:r>
            <a:r>
              <a:rPr lang="zh-TW" altLang="en-US" b="1" dirty="0" smtClean="0">
                <a:solidFill>
                  <a:schemeClr val="tx1">
                    <a:lumMod val="75000"/>
                    <a:lumOff val="25000"/>
                  </a:schemeClr>
                </a:solidFill>
                <a:latin typeface="標楷體" pitchFamily="65" charset="-120"/>
                <a:ea typeface="標楷體" pitchFamily="65" charset="-120"/>
              </a:rPr>
              <a:t> 平面</a:t>
            </a:r>
            <a:r>
              <a:rPr lang="zh-TW" altLang="en-US" b="1" dirty="0" smtClean="0">
                <a:solidFill>
                  <a:schemeClr val="tx1">
                    <a:lumMod val="75000"/>
                    <a:lumOff val="25000"/>
                  </a:schemeClr>
                </a:solidFill>
                <a:latin typeface="標楷體" pitchFamily="65" charset="-120"/>
                <a:ea typeface="標楷體" pitchFamily="65" charset="-120"/>
              </a:rPr>
              <a:t>設計應注意結構相關位置</a:t>
            </a:r>
            <a:r>
              <a:rPr lang="zh-TW" altLang="en-US" b="1" dirty="0" smtClean="0">
                <a:solidFill>
                  <a:schemeClr val="tx1">
                    <a:lumMod val="75000"/>
                    <a:lumOff val="25000"/>
                  </a:schemeClr>
                </a:solidFill>
                <a:latin typeface="標楷體" pitchFamily="65" charset="-120"/>
                <a:ea typeface="標楷體" pitchFamily="65" charset="-120"/>
              </a:rPr>
              <a:t>（樓梯最小寬</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a:t>
            </a:r>
            <a:r>
              <a:rPr lang="zh-TW" altLang="en-US" b="1" dirty="0" smtClean="0">
                <a:solidFill>
                  <a:schemeClr val="tx1">
                    <a:lumMod val="75000"/>
                    <a:lumOff val="25000"/>
                  </a:schemeClr>
                </a:solidFill>
                <a:latin typeface="標楷體" pitchFamily="65" charset="-120"/>
                <a:ea typeface="標楷體" pitchFamily="65" charset="-120"/>
              </a:rPr>
              <a:t>   度不符）</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12.</a:t>
            </a:r>
            <a:r>
              <a:rPr lang="zh-TW" altLang="en-US" b="1" dirty="0" smtClean="0">
                <a:solidFill>
                  <a:schemeClr val="tx1">
                    <a:lumMod val="75000"/>
                    <a:lumOff val="25000"/>
                  </a:schemeClr>
                </a:solidFill>
                <a:latin typeface="標楷體" pitchFamily="65" charset="-120"/>
                <a:ea typeface="標楷體" pitchFamily="65" charset="-120"/>
              </a:rPr>
              <a:t> 居室開口超過三米平方應檢討防火時效</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13.</a:t>
            </a:r>
            <a:r>
              <a:rPr lang="zh-TW" altLang="en-US" b="1" dirty="0" smtClean="0">
                <a:solidFill>
                  <a:schemeClr val="tx1">
                    <a:lumMod val="75000"/>
                    <a:lumOff val="25000"/>
                  </a:schemeClr>
                </a:solidFill>
                <a:latin typeface="標楷體" pitchFamily="65" charset="-120"/>
                <a:ea typeface="標楷體" pitchFamily="65" charset="-120"/>
              </a:rPr>
              <a:t> 鄰棟防火時效檢討</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14.</a:t>
            </a:r>
            <a:r>
              <a:rPr lang="zh-TW" altLang="en-US" b="1" dirty="0" smtClean="0">
                <a:solidFill>
                  <a:schemeClr val="tx1">
                    <a:lumMod val="75000"/>
                    <a:lumOff val="25000"/>
                  </a:schemeClr>
                </a:solidFill>
                <a:latin typeface="標楷體" pitchFamily="65" charset="-120"/>
                <a:ea typeface="標楷體" pitchFamily="65" charset="-120"/>
              </a:rPr>
              <a:t> 緊急進口標示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15.</a:t>
            </a:r>
            <a:r>
              <a:rPr lang="zh-TW" altLang="en-US" b="1" dirty="0" smtClean="0">
                <a:solidFill>
                  <a:schemeClr val="tx1">
                    <a:lumMod val="75000"/>
                    <a:lumOff val="25000"/>
                  </a:schemeClr>
                </a:solidFill>
                <a:latin typeface="標楷體" pitchFamily="65" charset="-120"/>
                <a:ea typeface="標楷體" pitchFamily="65" charset="-120"/>
              </a:rPr>
              <a:t> 斜</a:t>
            </a:r>
            <a:r>
              <a:rPr lang="zh-TW" altLang="en-US" b="1" dirty="0" smtClean="0">
                <a:solidFill>
                  <a:schemeClr val="tx1">
                    <a:lumMod val="75000"/>
                    <a:lumOff val="25000"/>
                  </a:schemeClr>
                </a:solidFill>
                <a:latin typeface="標楷體" pitchFamily="65" charset="-120"/>
                <a:ea typeface="標楷體" pitchFamily="65" charset="-120"/>
              </a:rPr>
              <a:t>屋頂斜率、高度標示，面積</a:t>
            </a:r>
            <a:r>
              <a:rPr lang="zh-TW" altLang="en-US" b="1" dirty="0" smtClean="0">
                <a:solidFill>
                  <a:schemeClr val="tx1">
                    <a:lumMod val="75000"/>
                    <a:lumOff val="25000"/>
                  </a:schemeClr>
                </a:solidFill>
                <a:latin typeface="標楷體" pitchFamily="65" charset="-120"/>
                <a:ea typeface="標楷體" pitchFamily="65" charset="-120"/>
              </a:rPr>
              <a:t>計算</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16.</a:t>
            </a:r>
            <a:r>
              <a:rPr lang="zh-TW" altLang="en-US" b="1" dirty="0" smtClean="0">
                <a:solidFill>
                  <a:schemeClr val="tx1">
                    <a:lumMod val="75000"/>
                    <a:lumOff val="25000"/>
                  </a:schemeClr>
                </a:solidFill>
                <a:latin typeface="標楷體" pitchFamily="65" charset="-120"/>
                <a:ea typeface="標楷體" pitchFamily="65" charset="-120"/>
              </a:rPr>
              <a:t> 技術規則停車檢討</a:t>
            </a:r>
            <a:endParaRPr lang="en-US" altLang="zh-TW" b="1" dirty="0" smtClean="0">
              <a:solidFill>
                <a:schemeClr val="tx1">
                  <a:lumMod val="75000"/>
                  <a:lumOff val="25000"/>
                </a:schemeClr>
              </a:solidFill>
              <a:latin typeface="標楷體" pitchFamily="65" charset="-120"/>
              <a:ea typeface="標楷體" pitchFamily="65" charset="-120"/>
            </a:endParaRPr>
          </a:p>
          <a:p>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FFFF00"/>
          </a:solidFill>
          <a:ln>
            <a:solidFill>
              <a:schemeClr val="bg1"/>
            </a:solidFill>
          </a:ln>
        </p:spPr>
        <p:txBody>
          <a:bodyPr wrap="square">
            <a:spAutoFit/>
          </a:bodyPr>
          <a:lstStyle/>
          <a:p>
            <a:r>
              <a:rPr lang="zh-TW" altLang="en-US" sz="3600" b="1" dirty="0" smtClean="0">
                <a:latin typeface="標楷體" pitchFamily="65" charset="-120"/>
                <a:ea typeface="標楷體" pitchFamily="65" charset="-120"/>
              </a:rPr>
              <a:t>建築圖說相關缺失</a:t>
            </a:r>
            <a:endParaRPr lang="en-US" altLang="zh-TW" sz="3600" b="1" dirty="0" smtClean="0">
              <a:latin typeface="標楷體" pitchFamily="65" charset="-120"/>
              <a:ea typeface="標楷體" pitchFamily="65" charset="-120"/>
            </a:endParaRPr>
          </a:p>
          <a:p>
            <a:r>
              <a:rPr lang="zh-TW" altLang="en-US" sz="2000" b="1" dirty="0" smtClean="0">
                <a:latin typeface="標楷體" pitchFamily="65" charset="-120"/>
                <a:ea typeface="標楷體" pitchFamily="65" charset="-120"/>
              </a:rPr>
              <a:t>土地開發審議、都市審議</a:t>
            </a:r>
            <a:r>
              <a:rPr lang="zh-TW" altLang="en-US" sz="2000" b="1" dirty="0" smtClean="0">
                <a:latin typeface="標楷體" pitchFamily="65" charset="-120"/>
                <a:ea typeface="標楷體" pitchFamily="65" charset="-120"/>
              </a:rPr>
              <a:t>、一般分區</a:t>
            </a:r>
            <a:endParaRPr lang="zh-TW" altLang="en-US" sz="2000" b="1" dirty="0">
              <a:ln w="18415" cmpd="sng">
                <a:solidFill>
                  <a:srgbClr val="FFFFFF"/>
                </a:solidFill>
                <a:prstDash val="solid"/>
              </a:ln>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en-US" altLang="zh-TW" b="1" dirty="0" smtClean="0">
                <a:solidFill>
                  <a:schemeClr val="tx1">
                    <a:lumMod val="75000"/>
                    <a:lumOff val="25000"/>
                  </a:schemeClr>
                </a:solidFill>
                <a:latin typeface="標楷體" pitchFamily="65" charset="-120"/>
                <a:ea typeface="標楷體" pitchFamily="65" charset="-120"/>
              </a:rPr>
              <a:t>17.</a:t>
            </a:r>
            <a:r>
              <a:rPr lang="zh-TW" altLang="en-US" b="1" dirty="0" smtClean="0">
                <a:solidFill>
                  <a:schemeClr val="tx1">
                    <a:lumMod val="75000"/>
                    <a:lumOff val="25000"/>
                  </a:schemeClr>
                </a:solidFill>
                <a:latin typeface="標楷體" pitchFamily="65" charset="-120"/>
                <a:ea typeface="標楷體" pitchFamily="65" charset="-120"/>
              </a:rPr>
              <a:t> 挑空位置及高度檢討</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18.</a:t>
            </a:r>
            <a:r>
              <a:rPr lang="zh-TW" altLang="en-US" b="1" dirty="0" smtClean="0">
                <a:solidFill>
                  <a:schemeClr val="tx1">
                    <a:lumMod val="75000"/>
                    <a:lumOff val="25000"/>
                  </a:schemeClr>
                </a:solidFill>
                <a:latin typeface="標楷體" pitchFamily="65" charset="-120"/>
                <a:ea typeface="標楷體" pitchFamily="65" charset="-120"/>
              </a:rPr>
              <a:t> 走廊淨寬檢討</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19.</a:t>
            </a:r>
            <a:r>
              <a:rPr lang="zh-TW" altLang="en-US" b="1" dirty="0" smtClean="0">
                <a:solidFill>
                  <a:schemeClr val="tx1">
                    <a:lumMod val="75000"/>
                    <a:lumOff val="25000"/>
                  </a:schemeClr>
                </a:solidFill>
                <a:latin typeface="標楷體" pitchFamily="65" charset="-120"/>
                <a:ea typeface="標楷體" pitchFamily="65" charset="-120"/>
              </a:rPr>
              <a:t> 陽台</a:t>
            </a:r>
            <a:r>
              <a:rPr lang="zh-TW" altLang="en-US" b="1" dirty="0" smtClean="0">
                <a:solidFill>
                  <a:schemeClr val="tx1">
                    <a:lumMod val="75000"/>
                    <a:lumOff val="25000"/>
                  </a:schemeClr>
                </a:solidFill>
                <a:latin typeface="標楷體" pitchFamily="65" charset="-120"/>
                <a:ea typeface="標楷體" pitchFamily="65" charset="-120"/>
              </a:rPr>
              <a:t>欄杆垂直、水平桿應標註淨寬</a:t>
            </a:r>
            <a:r>
              <a:rPr lang="zh-TW" altLang="en-US" b="1" dirty="0" smtClean="0">
                <a:solidFill>
                  <a:schemeClr val="tx1">
                    <a:lumMod val="75000"/>
                    <a:lumOff val="25000"/>
                  </a:schemeClr>
                </a:solidFill>
                <a:latin typeface="標楷體" pitchFamily="65" charset="-120"/>
                <a:ea typeface="標楷體" pitchFamily="65" charset="-120"/>
              </a:rPr>
              <a:t>距離</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20.</a:t>
            </a:r>
            <a:r>
              <a:rPr lang="zh-TW" altLang="en-US" b="1" dirty="0" smtClean="0">
                <a:solidFill>
                  <a:schemeClr val="tx1">
                    <a:lumMod val="75000"/>
                    <a:lumOff val="25000"/>
                  </a:schemeClr>
                </a:solidFill>
                <a:latin typeface="標楷體" pitchFamily="65" charset="-120"/>
                <a:ea typeface="標楷體" pitchFamily="65" charset="-120"/>
              </a:rPr>
              <a:t> 雨遮尺寸標註</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21.</a:t>
            </a:r>
            <a:r>
              <a:rPr lang="zh-TW" altLang="en-US" b="1" dirty="0" smtClean="0">
                <a:solidFill>
                  <a:schemeClr val="tx1">
                    <a:lumMod val="75000"/>
                    <a:lumOff val="25000"/>
                  </a:schemeClr>
                </a:solidFill>
                <a:latin typeface="標楷體" pitchFamily="65" charset="-120"/>
                <a:ea typeface="標楷體" pitchFamily="65" charset="-120"/>
              </a:rPr>
              <a:t> 避雷針標示及防護範圍</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22.</a:t>
            </a:r>
            <a:r>
              <a:rPr lang="zh-TW" altLang="en-US" b="1" dirty="0" smtClean="0">
                <a:solidFill>
                  <a:schemeClr val="tx1">
                    <a:lumMod val="75000"/>
                    <a:lumOff val="25000"/>
                  </a:schemeClr>
                </a:solidFill>
                <a:latin typeface="標楷體" pitchFamily="65" charset="-120"/>
                <a:ea typeface="標楷體" pitchFamily="65" charset="-120"/>
              </a:rPr>
              <a:t> 通風、採光</a:t>
            </a:r>
            <a:r>
              <a:rPr lang="zh-TW" altLang="en-US" b="1" dirty="0" smtClean="0">
                <a:solidFill>
                  <a:schemeClr val="tx1">
                    <a:lumMod val="75000"/>
                    <a:lumOff val="25000"/>
                  </a:schemeClr>
                </a:solidFill>
                <a:latin typeface="標楷體" pitchFamily="65" charset="-120"/>
                <a:ea typeface="標楷體" pitchFamily="65" charset="-120"/>
              </a:rPr>
              <a:t>應逐戶檢討</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23.</a:t>
            </a:r>
            <a:r>
              <a:rPr lang="zh-TW" altLang="en-US" b="1" dirty="0" smtClean="0">
                <a:solidFill>
                  <a:schemeClr val="tx1">
                    <a:lumMod val="75000"/>
                    <a:lumOff val="25000"/>
                  </a:schemeClr>
                </a:solidFill>
                <a:latin typeface="標楷體" pitchFamily="65" charset="-120"/>
                <a:ea typeface="標楷體" pitchFamily="65" charset="-120"/>
              </a:rPr>
              <a:t> 門窗開啟方式標示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24.</a:t>
            </a:r>
            <a:r>
              <a:rPr lang="zh-TW" altLang="en-US" b="1" dirty="0" smtClean="0">
                <a:solidFill>
                  <a:schemeClr val="tx1">
                    <a:lumMod val="75000"/>
                    <a:lumOff val="25000"/>
                  </a:schemeClr>
                </a:solidFill>
                <a:latin typeface="標楷體" pitchFamily="65" charset="-120"/>
                <a:ea typeface="標楷體" pitchFamily="65" charset="-120"/>
              </a:rPr>
              <a:t> 位置</a:t>
            </a:r>
            <a:r>
              <a:rPr lang="zh-TW" altLang="en-US" b="1" dirty="0" smtClean="0">
                <a:solidFill>
                  <a:schemeClr val="tx1">
                    <a:lumMod val="75000"/>
                    <a:lumOff val="25000"/>
                  </a:schemeClr>
                </a:solidFill>
                <a:latin typeface="標楷體" pitchFamily="65" charset="-120"/>
                <a:ea typeface="標楷體" pitchFamily="65" charset="-120"/>
              </a:rPr>
              <a:t>圖、一層平面配置圖、一層平面圖</a:t>
            </a:r>
            <a:r>
              <a:rPr lang="zh-TW" altLang="en-US" b="1" dirty="0" smtClean="0">
                <a:solidFill>
                  <a:schemeClr val="tx1">
                    <a:lumMod val="75000"/>
                    <a:lumOff val="25000"/>
                  </a:schemeClr>
                </a:solidFill>
                <a:latin typeface="標楷體" pitchFamily="65" charset="-120"/>
                <a:ea typeface="標楷體" pitchFamily="65" charset="-120"/>
              </a:rPr>
              <a:t>上色</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25.</a:t>
            </a:r>
            <a:r>
              <a:rPr lang="zh-TW" altLang="en-US" b="1" dirty="0" smtClean="0">
                <a:solidFill>
                  <a:schemeClr val="tx1">
                    <a:lumMod val="75000"/>
                    <a:lumOff val="25000"/>
                  </a:schemeClr>
                </a:solidFill>
                <a:latin typeface="標楷體" pitchFamily="65" charset="-120"/>
                <a:ea typeface="標楷體" pitchFamily="65" charset="-120"/>
              </a:rPr>
              <a:t> 公共排水系統檢討</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FFFF00"/>
          </a:solidFill>
          <a:ln>
            <a:solidFill>
              <a:schemeClr val="bg1"/>
            </a:solidFill>
          </a:ln>
        </p:spPr>
        <p:txBody>
          <a:bodyPr wrap="square">
            <a:spAutoFit/>
          </a:bodyPr>
          <a:lstStyle/>
          <a:p>
            <a:r>
              <a:rPr lang="zh-TW" altLang="en-US" sz="3600" b="1" dirty="0" smtClean="0">
                <a:latin typeface="標楷體" pitchFamily="65" charset="-120"/>
                <a:ea typeface="標楷體" pitchFamily="65" charset="-120"/>
              </a:rPr>
              <a:t>建築圖說相關缺失</a:t>
            </a:r>
            <a:endParaRPr lang="en-US" altLang="zh-TW" sz="3600" b="1" dirty="0" smtClean="0">
              <a:latin typeface="標楷體" pitchFamily="65" charset="-120"/>
              <a:ea typeface="標楷體" pitchFamily="65" charset="-120"/>
            </a:endParaRPr>
          </a:p>
          <a:p>
            <a:r>
              <a:rPr lang="zh-TW" altLang="en-US" sz="2000" b="1" dirty="0" smtClean="0">
                <a:latin typeface="標楷體" pitchFamily="65" charset="-120"/>
                <a:ea typeface="標楷體" pitchFamily="65" charset="-120"/>
              </a:rPr>
              <a:t>土地開發審議、都市審議</a:t>
            </a:r>
            <a:r>
              <a:rPr lang="zh-TW" altLang="en-US" sz="2000" b="1" dirty="0" smtClean="0">
                <a:latin typeface="標楷體" pitchFamily="65" charset="-120"/>
                <a:ea typeface="標楷體" pitchFamily="65" charset="-120"/>
              </a:rPr>
              <a:t>、一般分區</a:t>
            </a:r>
            <a:endParaRPr lang="zh-TW" altLang="en-US" sz="2000" b="1" dirty="0">
              <a:ln w="18415" cmpd="sng">
                <a:solidFill>
                  <a:srgbClr val="FFFFFF"/>
                </a:solidFill>
                <a:prstDash val="solid"/>
              </a:ln>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Autofit/>
          </a:bodyPr>
          <a:lstStyle/>
          <a:p>
            <a:r>
              <a:rPr lang="en-US" altLang="zh-TW" b="1" dirty="0" smtClean="0">
                <a:solidFill>
                  <a:schemeClr val="tx1">
                    <a:lumMod val="75000"/>
                    <a:lumOff val="25000"/>
                  </a:schemeClr>
                </a:solidFill>
                <a:latin typeface="標楷體" pitchFamily="65" charset="-120"/>
                <a:ea typeface="標楷體" pitchFamily="65" charset="-120"/>
              </a:rPr>
              <a:t>26.</a:t>
            </a:r>
            <a:r>
              <a:rPr lang="zh-TW" altLang="en-US" b="1" dirty="0" smtClean="0">
                <a:solidFill>
                  <a:schemeClr val="tx1">
                    <a:lumMod val="75000"/>
                    <a:lumOff val="25000"/>
                  </a:schemeClr>
                </a:solidFill>
                <a:latin typeface="標楷體" pitchFamily="65" charset="-120"/>
                <a:ea typeface="標楷體" pitchFamily="65" charset="-120"/>
              </a:rPr>
              <a:t> 滯洪</a:t>
            </a:r>
            <a:r>
              <a:rPr lang="zh-TW" altLang="en-US" b="1" dirty="0" smtClean="0">
                <a:solidFill>
                  <a:schemeClr val="tx1">
                    <a:lumMod val="75000"/>
                    <a:lumOff val="25000"/>
                  </a:schemeClr>
                </a:solidFill>
                <a:latin typeface="標楷體" pitchFamily="65" charset="-120"/>
                <a:ea typeface="標楷體" pitchFamily="65" charset="-120"/>
              </a:rPr>
              <a:t>池檢討、</a:t>
            </a:r>
            <a:r>
              <a:rPr lang="zh-TW" altLang="en-US" b="1" dirty="0" smtClean="0">
                <a:solidFill>
                  <a:schemeClr val="tx1">
                    <a:lumMod val="75000"/>
                    <a:lumOff val="25000"/>
                  </a:schemeClr>
                </a:solidFill>
                <a:latin typeface="標楷體" pitchFamily="65" charset="-120"/>
                <a:ea typeface="標楷體" pitchFamily="65" charset="-120"/>
              </a:rPr>
              <a:t>標示及剖面詳圖繪製</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27.</a:t>
            </a:r>
            <a:r>
              <a:rPr lang="zh-TW" altLang="en-US" b="1" dirty="0" smtClean="0">
                <a:solidFill>
                  <a:schemeClr val="tx1">
                    <a:lumMod val="75000"/>
                    <a:lumOff val="25000"/>
                  </a:schemeClr>
                </a:solidFill>
                <a:latin typeface="標楷體" pitchFamily="65" charset="-120"/>
                <a:ea typeface="標楷體" pitchFamily="65" charset="-120"/>
              </a:rPr>
              <a:t> 機械通風檢討及標示</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28.</a:t>
            </a:r>
            <a:r>
              <a:rPr lang="zh-TW" altLang="en-US" b="1" dirty="0" smtClean="0">
                <a:solidFill>
                  <a:schemeClr val="tx1">
                    <a:lumMod val="75000"/>
                    <a:lumOff val="25000"/>
                  </a:schemeClr>
                </a:solidFill>
                <a:latin typeface="標楷體" pitchFamily="65" charset="-120"/>
                <a:ea typeface="標楷體" pitchFamily="65" charset="-120"/>
              </a:rPr>
              <a:t> 圖說請依規定比例繪置</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29.</a:t>
            </a:r>
            <a:r>
              <a:rPr lang="zh-TW" altLang="en-US" b="1" dirty="0" smtClean="0">
                <a:solidFill>
                  <a:schemeClr val="tx1">
                    <a:lumMod val="75000"/>
                    <a:lumOff val="25000"/>
                  </a:schemeClr>
                </a:solidFill>
                <a:latin typeface="標楷體" pitchFamily="65" charset="-120"/>
                <a:ea typeface="標楷體" pitchFamily="65" charset="-120"/>
              </a:rPr>
              <a:t> 地下室範圍標示及上色線</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30.</a:t>
            </a:r>
            <a:r>
              <a:rPr lang="zh-TW" altLang="en-US" b="1" dirty="0" smtClean="0">
                <a:solidFill>
                  <a:schemeClr val="tx1">
                    <a:lumMod val="75000"/>
                    <a:lumOff val="25000"/>
                  </a:schemeClr>
                </a:solidFill>
                <a:latin typeface="標楷體" pitchFamily="65" charset="-120"/>
                <a:ea typeface="標楷體" pitchFamily="65" charset="-120"/>
              </a:rPr>
              <a:t> 圖說與審議</a:t>
            </a:r>
            <a:r>
              <a:rPr lang="zh-TW" altLang="en-US" b="1" dirty="0" smtClean="0">
                <a:solidFill>
                  <a:schemeClr val="tx1">
                    <a:lumMod val="75000"/>
                    <a:lumOff val="25000"/>
                  </a:schemeClr>
                </a:solidFill>
                <a:latin typeface="標楷體" pitchFamily="65" charset="-120"/>
                <a:ea typeface="標楷體" pitchFamily="65" charset="-120"/>
              </a:rPr>
              <a:t>圖說不符，應</a:t>
            </a:r>
            <a:r>
              <a:rPr lang="zh-TW" altLang="en-US" b="1" dirty="0" smtClean="0">
                <a:solidFill>
                  <a:schemeClr val="tx1">
                    <a:lumMod val="75000"/>
                    <a:lumOff val="25000"/>
                  </a:schemeClr>
                </a:solidFill>
                <a:latin typeface="標楷體" pitchFamily="65" charset="-120"/>
                <a:ea typeface="標楷體" pitchFamily="65" charset="-120"/>
              </a:rPr>
              <a:t>會都市計畫課</a:t>
            </a:r>
            <a:endParaRPr lang="en-US" altLang="zh-TW" b="1" dirty="0" smtClean="0">
              <a:solidFill>
                <a:schemeClr val="tx1">
                  <a:lumMod val="75000"/>
                  <a:lumOff val="25000"/>
                </a:schemeClr>
              </a:solidFill>
              <a:latin typeface="標楷體" pitchFamily="65" charset="-120"/>
              <a:ea typeface="標楷體" pitchFamily="65" charset="-120"/>
            </a:endParaRPr>
          </a:p>
          <a:p>
            <a:r>
              <a:rPr lang="en-US" altLang="zh-TW" b="1" dirty="0" smtClean="0">
                <a:solidFill>
                  <a:schemeClr val="tx1">
                    <a:lumMod val="75000"/>
                    <a:lumOff val="25000"/>
                  </a:schemeClr>
                </a:solidFill>
                <a:latin typeface="標楷體" pitchFamily="65" charset="-120"/>
                <a:ea typeface="標楷體" pitchFamily="65" charset="-120"/>
              </a:rPr>
              <a:t>31.</a:t>
            </a:r>
            <a:r>
              <a:rPr lang="zh-TW" altLang="en-US" b="1" dirty="0" smtClean="0">
                <a:solidFill>
                  <a:schemeClr val="tx1">
                    <a:lumMod val="75000"/>
                    <a:lumOff val="25000"/>
                  </a:schemeClr>
                </a:solidFill>
                <a:latin typeface="標楷體" pitchFamily="65" charset="-120"/>
                <a:ea typeface="標楷體" pitchFamily="65" charset="-120"/>
              </a:rPr>
              <a:t> 電梯</a:t>
            </a:r>
            <a:r>
              <a:rPr lang="en-US" altLang="zh-TW" b="1" dirty="0" smtClean="0">
                <a:solidFill>
                  <a:schemeClr val="tx1">
                    <a:lumMod val="75000"/>
                    <a:lumOff val="25000"/>
                  </a:schemeClr>
                </a:solidFill>
                <a:latin typeface="標楷體" pitchFamily="65" charset="-120"/>
                <a:ea typeface="標楷體" pitchFamily="65" charset="-120"/>
              </a:rPr>
              <a:t>OH</a:t>
            </a:r>
            <a:r>
              <a:rPr lang="zh-TW" altLang="en-US" b="1" dirty="0" smtClean="0">
                <a:solidFill>
                  <a:schemeClr val="tx1">
                    <a:lumMod val="75000"/>
                    <a:lumOff val="25000"/>
                  </a:schemeClr>
                </a:solidFill>
                <a:latin typeface="標楷體" pitchFamily="65" charset="-120"/>
                <a:ea typeface="標楷體" pitchFamily="65" charset="-120"/>
              </a:rPr>
              <a:t>應</a:t>
            </a:r>
            <a:r>
              <a:rPr lang="zh-TW" altLang="en-US" b="1" dirty="0" smtClean="0">
                <a:solidFill>
                  <a:schemeClr val="tx1">
                    <a:lumMod val="75000"/>
                    <a:lumOff val="25000"/>
                  </a:schemeClr>
                </a:solidFill>
                <a:latin typeface="標楷體" pitchFamily="65" charset="-120"/>
                <a:ea typeface="標楷體" pitchFamily="65" charset="-120"/>
              </a:rPr>
              <a:t>注意高度，詳圖</a:t>
            </a:r>
            <a:r>
              <a:rPr lang="zh-TW" altLang="en-US" b="1" dirty="0" smtClean="0">
                <a:solidFill>
                  <a:schemeClr val="tx1">
                    <a:lumMod val="75000"/>
                    <a:lumOff val="25000"/>
                  </a:schemeClr>
                </a:solidFill>
                <a:latin typeface="標楷體" pitchFamily="65" charset="-120"/>
                <a:ea typeface="標楷體" pitchFamily="65" charset="-120"/>
              </a:rPr>
              <a:t>尺寸應與建築圖說</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a:t>
            </a:r>
            <a:r>
              <a:rPr lang="zh-TW" altLang="en-US" b="1" dirty="0" smtClean="0">
                <a:solidFill>
                  <a:schemeClr val="tx1">
                    <a:lumMod val="75000"/>
                    <a:lumOff val="25000"/>
                  </a:schemeClr>
                </a:solidFill>
                <a:latin typeface="標楷體" pitchFamily="65" charset="-120"/>
                <a:ea typeface="標楷體" pitchFamily="65" charset="-120"/>
              </a:rPr>
              <a:t>   相符</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FFFF00"/>
          </a:solidFill>
          <a:ln>
            <a:solidFill>
              <a:schemeClr val="bg1"/>
            </a:solidFill>
          </a:ln>
        </p:spPr>
        <p:txBody>
          <a:bodyPr wrap="square">
            <a:spAutoFit/>
          </a:bodyPr>
          <a:lstStyle/>
          <a:p>
            <a:r>
              <a:rPr lang="zh-TW" altLang="en-US" sz="3600" b="1" dirty="0" smtClean="0">
                <a:latin typeface="標楷體" pitchFamily="65" charset="-120"/>
                <a:ea typeface="標楷體" pitchFamily="65" charset="-120"/>
              </a:rPr>
              <a:t>建築圖說相關缺失</a:t>
            </a:r>
            <a:endParaRPr lang="en-US" altLang="zh-TW" sz="3600" b="1" dirty="0" smtClean="0">
              <a:latin typeface="標楷體" pitchFamily="65" charset="-120"/>
              <a:ea typeface="標楷體" pitchFamily="65" charset="-120"/>
            </a:endParaRPr>
          </a:p>
          <a:p>
            <a:r>
              <a:rPr lang="zh-TW" altLang="en-US" sz="2000" b="1" dirty="0" smtClean="0">
                <a:latin typeface="標楷體" pitchFamily="65" charset="-120"/>
                <a:ea typeface="標楷體" pitchFamily="65" charset="-120"/>
              </a:rPr>
              <a:t>土地開發審議、都市審議</a:t>
            </a:r>
            <a:r>
              <a:rPr lang="zh-TW" altLang="en-US" sz="2000" b="1" dirty="0" smtClean="0">
                <a:latin typeface="標楷體" pitchFamily="65" charset="-120"/>
                <a:ea typeface="標楷體" pitchFamily="65" charset="-120"/>
              </a:rPr>
              <a:t>、一般分區</a:t>
            </a:r>
            <a:endParaRPr lang="zh-TW" altLang="en-US" sz="2000" b="1" dirty="0">
              <a:ln w="18415" cmpd="sng">
                <a:solidFill>
                  <a:srgbClr val="FFFFFF"/>
                </a:solidFill>
                <a:prstDash val="solid"/>
              </a:ln>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971600" y="2564904"/>
            <a:ext cx="7435552" cy="1008112"/>
          </a:xfrm>
        </p:spPr>
        <p:txBody>
          <a:bodyPr>
            <a:noAutofit/>
          </a:bodyPr>
          <a:lstStyle/>
          <a:p>
            <a:pPr algn="ctr"/>
            <a:r>
              <a:rPr lang="zh-TW" altLang="en-US" sz="4800" dirty="0" smtClean="0">
                <a:effectLst>
                  <a:outerShdw blurRad="38100" dist="38100" dir="2700000" algn="tl">
                    <a:srgbClr val="000000">
                      <a:alpha val="43137"/>
                    </a:srgbClr>
                  </a:outerShdw>
                </a:effectLst>
                <a:ea typeface="標楷體" pitchFamily="65" charset="-120"/>
              </a:rPr>
              <a:t>簡報完畢　恭請指教</a:t>
            </a:r>
            <a:endParaRPr lang="en-US" altLang="zh-TW" sz="4800" b="1" dirty="0" smtClean="0">
              <a:solidFill>
                <a:schemeClr val="tx1">
                  <a:lumMod val="75000"/>
                  <a:lumOff val="25000"/>
                </a:schemeClr>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福建金門馬祖地區建築師公會</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檢視建造執照項目審核表</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一、基本資料書寫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二、建築師簽章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三、設計人校核請書寫勿打字</a:t>
            </a:r>
            <a:endParaRPr lang="zh-TW" altLang="en-US" sz="28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1261884"/>
          </a:xfrm>
          <a:prstGeom prst="rect">
            <a:avLst/>
          </a:prstGeom>
          <a:solidFill>
            <a:srgbClr val="7030A0"/>
          </a:solidFill>
          <a:ln>
            <a:solidFill>
              <a:schemeClr val="bg1"/>
            </a:solidFill>
          </a:ln>
        </p:spPr>
        <p:txBody>
          <a:bodyPr wrap="square">
            <a:spAutoFit/>
          </a:bodyPr>
          <a:lstStyle/>
          <a:p>
            <a:r>
              <a:rPr lang="zh-TW" altLang="zh-TW" sz="3600" b="1" dirty="0" smtClean="0">
                <a:solidFill>
                  <a:schemeClr val="bg1"/>
                </a:solidFill>
                <a:latin typeface="標楷體" pitchFamily="65" charset="-120"/>
                <a:ea typeface="標楷體" pitchFamily="65" charset="-120"/>
              </a:rPr>
              <a:t>建造執照項目審核表</a:t>
            </a:r>
            <a:endParaRPr lang="en-US" altLang="zh-TW" sz="3600" b="1" dirty="0" smtClean="0">
              <a:solidFill>
                <a:schemeClr val="bg1"/>
              </a:solidFill>
              <a:latin typeface="標楷體" pitchFamily="65" charset="-120"/>
              <a:ea typeface="標楷體" pitchFamily="65" charset="-120"/>
            </a:endParaRPr>
          </a:p>
          <a:p>
            <a:r>
              <a:rPr lang="zh-TW" altLang="zh-TW" sz="2000" b="1" dirty="0" smtClean="0">
                <a:solidFill>
                  <a:schemeClr val="bg1"/>
                </a:solidFill>
                <a:latin typeface="標楷體" pitchFamily="65" charset="-120"/>
                <a:ea typeface="標楷體" pitchFamily="65" charset="-120"/>
              </a:rPr>
              <a:t>福建金門馬祖地區建築師公會檢視建造執照項目審核表</a:t>
            </a:r>
            <a:endParaRPr lang="en-US" altLang="zh-TW" sz="3600" b="1" dirty="0" smtClean="0">
              <a:solidFill>
                <a:schemeClr val="bg1"/>
              </a:solidFill>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zh-TW" sz="2800" b="1" dirty="0" smtClean="0">
                <a:solidFill>
                  <a:schemeClr val="tx1">
                    <a:lumMod val="75000"/>
                    <a:lumOff val="25000"/>
                  </a:schemeClr>
                </a:solidFill>
                <a:latin typeface="標楷體" pitchFamily="65" charset="-120"/>
                <a:ea typeface="標楷體" pitchFamily="65" charset="-120"/>
              </a:rPr>
              <a:t>申請建造（雜項）執照檢附資料表</a:t>
            </a:r>
            <a:r>
              <a:rPr lang="zh-TW" altLang="en-US" sz="2800" b="1" dirty="0" smtClean="0">
                <a:solidFill>
                  <a:schemeClr val="tx1">
                    <a:lumMod val="75000"/>
                    <a:lumOff val="25000"/>
                  </a:schemeClr>
                </a:solidFill>
                <a:latin typeface="標楷體" pitchFamily="65" charset="-120"/>
                <a:ea typeface="標楷體" pitchFamily="65" charset="-120"/>
              </a:rPr>
              <a:t>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一、案名書寫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二、建築師簽章</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三、文件圖說排序請依本表單</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四、自行檢核請書寫勿打字</a:t>
            </a:r>
            <a:endParaRPr lang="zh-TW" altLang="en-US" sz="28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1200329"/>
          </a:xfrm>
          <a:prstGeom prst="rect">
            <a:avLst/>
          </a:prstGeom>
          <a:solidFill>
            <a:srgbClr val="7030A0"/>
          </a:solidFill>
          <a:ln>
            <a:solidFill>
              <a:schemeClr val="bg1"/>
            </a:solidFill>
          </a:ln>
        </p:spPr>
        <p:txBody>
          <a:bodyPr wrap="square">
            <a:spAutoFit/>
          </a:bodyPr>
          <a:lstStyle/>
          <a:p>
            <a:r>
              <a:rPr lang="zh-TW" altLang="zh-TW" sz="3600" b="1" dirty="0" smtClean="0">
                <a:solidFill>
                  <a:schemeClr val="bg1"/>
                </a:solidFill>
                <a:latin typeface="標楷體" pitchFamily="65" charset="-120"/>
                <a:ea typeface="標楷體" pitchFamily="65" charset="-120"/>
              </a:rPr>
              <a:t>申請建造（雜項）執照檢附資料表</a:t>
            </a:r>
            <a:endParaRPr lang="en-US" altLang="zh-TW" sz="3600" b="1" dirty="0" smtClean="0">
              <a:solidFill>
                <a:schemeClr val="bg1"/>
              </a:solidFill>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lnSpcReduction="10000"/>
          </a:bodyPr>
          <a:lstStyle/>
          <a:p>
            <a:r>
              <a:rPr lang="zh-TW" altLang="en-US" sz="2800" b="1" dirty="0" smtClean="0">
                <a:solidFill>
                  <a:schemeClr val="tx1">
                    <a:lumMod val="75000"/>
                    <a:lumOff val="25000"/>
                  </a:schemeClr>
                </a:solidFill>
                <a:latin typeface="標楷體" pitchFamily="65" charset="-120"/>
                <a:ea typeface="標楷體" pitchFamily="65" charset="-120"/>
              </a:rPr>
              <a:t>■ 起造人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一、出生年月日登寫錯誤</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基地概要</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一、建築線指定未填寫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二、面積部分</a:t>
            </a:r>
            <a:r>
              <a:rPr lang="zh-TW" altLang="en-US" sz="2800" b="1" dirty="0" smtClean="0">
                <a:solidFill>
                  <a:srgbClr val="FF0000"/>
                </a:solidFill>
                <a:latin typeface="標楷體" pitchFamily="65" charset="-120"/>
                <a:ea typeface="標楷體" pitchFamily="65" charset="-120"/>
              </a:rPr>
              <a:t>（申請書、建築物概要表及</a:t>
            </a:r>
            <a:endParaRPr lang="en-US" altLang="zh-TW" sz="2800" b="1" dirty="0" smtClean="0">
              <a:solidFill>
                <a:srgbClr val="FF0000"/>
              </a:solidFill>
              <a:latin typeface="標楷體" pitchFamily="65" charset="-120"/>
              <a:ea typeface="標楷體" pitchFamily="65" charset="-120"/>
            </a:endParaRPr>
          </a:p>
          <a:p>
            <a:r>
              <a:rPr lang="zh-TW" altLang="en-US" sz="2800" b="1" dirty="0" smtClean="0">
                <a:solidFill>
                  <a:srgbClr val="FF0000"/>
                </a:solidFill>
                <a:latin typeface="標楷體" pitchFamily="65" charset="-120"/>
                <a:ea typeface="標楷體" pitchFamily="65" charset="-120"/>
              </a:rPr>
              <a:t>       圖說面積不同）</a:t>
            </a:r>
            <a:endParaRPr lang="en-US" altLang="zh-TW" sz="2800" b="1" dirty="0" smtClean="0">
              <a:solidFill>
                <a:srgbClr val="FF0000"/>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建築概要</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一、建築物用途組別未填寫</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二、設計建築物高度及簷高</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三、工程造價概算</a:t>
            </a:r>
            <a:endParaRPr lang="zh-TW" altLang="en-US" sz="2800" b="1" dirty="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建造執照</a:t>
            </a:r>
            <a:r>
              <a:rPr lang="zh-TW"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申請書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建造</a:t>
            </a:r>
            <a:r>
              <a:rPr lang="zh-TW" altLang="zh-TW"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（雜項）執照申請書、</a:t>
            </a:r>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第</a:t>
            </a:r>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a:t>
            </a:r>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次</a:t>
            </a:r>
            <a:r>
              <a:rPr lang="zh-TW" altLang="zh-TW"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變更設計申請書</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lnSpcReduction="20000"/>
          </a:bodyPr>
          <a:lstStyle/>
          <a:p>
            <a:r>
              <a:rPr lang="zh-TW" altLang="en-US" sz="2800" b="1" dirty="0" smtClean="0">
                <a:solidFill>
                  <a:schemeClr val="tx1">
                    <a:lumMod val="75000"/>
                    <a:lumOff val="25000"/>
                  </a:schemeClr>
                </a:solidFill>
                <a:latin typeface="標楷體" pitchFamily="65" charset="-120"/>
                <a:ea typeface="標楷體" pitchFamily="65" charset="-120"/>
              </a:rPr>
              <a:t>■ 雜項工作物概要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一、填寫內容及詳雜項工作物概要表</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適用法令概要</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一、勾選發佈日期版本（變更同原案日期）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備註</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一、都市計畫圖申請日期</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二、樁位圖申請日期</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三、拆除執照</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四、其他並案辦理事項</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五、變更內容順序、</a:t>
            </a:r>
            <a:r>
              <a:rPr lang="zh-TW" altLang="en-US" sz="2800" b="1" dirty="0" smtClean="0">
                <a:solidFill>
                  <a:srgbClr val="FF0000"/>
                </a:solidFill>
                <a:latin typeface="標楷體" pitchFamily="65" charset="-120"/>
                <a:ea typeface="標楷體" pitchFamily="65" charset="-120"/>
              </a:rPr>
              <a:t>工程進度百分比</a:t>
            </a:r>
            <a:endParaRPr lang="en-US" altLang="zh-TW" sz="2800" b="1" dirty="0" smtClean="0">
              <a:solidFill>
                <a:srgbClr val="FF0000"/>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、其餘不變</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建造執照</a:t>
            </a:r>
            <a:r>
              <a:rPr lang="zh-TW"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申請書</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建造</a:t>
            </a:r>
            <a:r>
              <a:rPr lang="zh-TW" altLang="zh-TW"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（雜項）執照申請書、</a:t>
            </a:r>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第</a:t>
            </a:r>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a:t>
            </a:r>
            <a:r>
              <a:rPr lang="zh-TW" altLang="zh-TW"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次</a:t>
            </a:r>
            <a:r>
              <a:rPr lang="zh-TW" altLang="zh-TW"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變更設計申請書</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fontScale="92500" lnSpcReduction="20000"/>
          </a:bodyPr>
          <a:lstStyle/>
          <a:p>
            <a:r>
              <a:rPr lang="zh-TW" altLang="en-US" sz="2800" b="1" dirty="0" smtClean="0">
                <a:solidFill>
                  <a:schemeClr val="tx1">
                    <a:lumMod val="75000"/>
                    <a:lumOff val="25000"/>
                  </a:schemeClr>
                </a:solidFill>
                <a:latin typeface="標楷體" pitchFamily="65" charset="-120"/>
                <a:ea typeface="標楷體" pitchFamily="65" charset="-120"/>
              </a:rPr>
              <a:t>■ 建築物概要表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一、使用類組組別</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二、空間名稱錯誤</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三、樓層高度注意小數點位置</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a:t>
            </a:r>
            <a:r>
              <a:rPr lang="zh-TW" altLang="en-US" sz="2800" b="1" smtClean="0">
                <a:solidFill>
                  <a:schemeClr val="tx1">
                    <a:lumMod val="75000"/>
                    <a:lumOff val="25000"/>
                  </a:schemeClr>
                </a:solidFill>
                <a:latin typeface="標楷體" pitchFamily="65" charset="-120"/>
                <a:ea typeface="標楷體" pitchFamily="65" charset="-120"/>
              </a:rPr>
              <a:t>四、陽台及露台面積未載明</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五、與圖說面積不符</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六、以樓層總面積填寫（無須分棟分戶分層）</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雜項工作物概要表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一、面積未填 </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建築物變更設計概要表</a:t>
            </a:r>
            <a:endParaRPr lang="en-US" altLang="zh-TW" sz="2800" b="1" dirty="0" smtClean="0">
              <a:solidFill>
                <a:schemeClr val="tx1">
                  <a:lumMod val="75000"/>
                  <a:lumOff val="25000"/>
                </a:schemeClr>
              </a:solidFill>
              <a:latin typeface="標楷體" pitchFamily="65" charset="-120"/>
              <a:ea typeface="標楷體" pitchFamily="65" charset="-120"/>
            </a:endParaRPr>
          </a:p>
          <a:p>
            <a:r>
              <a:rPr lang="zh-TW" altLang="en-US" sz="2800" b="1" dirty="0" smtClean="0">
                <a:solidFill>
                  <a:schemeClr val="tx1">
                    <a:lumMod val="75000"/>
                    <a:lumOff val="25000"/>
                  </a:schemeClr>
                </a:solidFill>
                <a:latin typeface="標楷體" pitchFamily="65" charset="-120"/>
                <a:ea typeface="標楷體" pitchFamily="65" charset="-120"/>
              </a:rPr>
              <a:t>   一、原有建築物未填寫</a:t>
            </a:r>
            <a:endParaRPr lang="en-US" altLang="zh-TW" sz="2800"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建築物概要表</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zh-TW" sz="2000" b="1" dirty="0">
                <a:solidFill>
                  <a:schemeClr val="bg1"/>
                </a:solidFill>
                <a:latin typeface="標楷體" pitchFamily="65" charset="-120"/>
                <a:ea typeface="標楷體" pitchFamily="65" charset="-120"/>
              </a:rPr>
              <a:t>建築物（雜項工作物）概要表（變更設計概要表）</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043608" y="1772816"/>
            <a:ext cx="7435552" cy="4315240"/>
          </a:xfrm>
        </p:spPr>
        <p:txBody>
          <a:bodyPr>
            <a:normAutofit/>
          </a:bodyPr>
          <a:lstStyle/>
          <a:p>
            <a:r>
              <a:rPr lang="zh-TW" altLang="en-US" b="1" dirty="0" smtClean="0">
                <a:solidFill>
                  <a:schemeClr val="tx1">
                    <a:lumMod val="75000"/>
                    <a:lumOff val="25000"/>
                  </a:schemeClr>
                </a:solidFill>
                <a:latin typeface="標楷體" pitchFamily="65" charset="-120"/>
                <a:ea typeface="標楷體" pitchFamily="65" charset="-120"/>
              </a:rPr>
              <a:t>■ 起造人名冊</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一、起</a:t>
            </a:r>
            <a:r>
              <a:rPr lang="zh-TW" altLang="zh-TW" b="1" dirty="0" smtClean="0">
                <a:solidFill>
                  <a:schemeClr val="tx1">
                    <a:lumMod val="75000"/>
                    <a:lumOff val="25000"/>
                  </a:schemeClr>
                </a:solidFill>
                <a:latin typeface="標楷體" pitchFamily="65" charset="-120"/>
                <a:ea typeface="標楷體" pitchFamily="65" charset="-120"/>
              </a:rPr>
              <a:t>造人如為法人或團體者，請檢附相關文</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a:t>
            </a:r>
            <a:r>
              <a:rPr lang="zh-TW" altLang="zh-TW" b="1" dirty="0" smtClean="0">
                <a:solidFill>
                  <a:schemeClr val="tx1">
                    <a:lumMod val="75000"/>
                    <a:lumOff val="25000"/>
                  </a:schemeClr>
                </a:solidFill>
                <a:latin typeface="標楷體" pitchFamily="65" charset="-120"/>
                <a:ea typeface="標楷體" pitchFamily="65" charset="-120"/>
              </a:rPr>
              <a:t>件</a:t>
            </a:r>
            <a:r>
              <a:rPr lang="zh-TW" altLang="en-US" b="1" dirty="0" smtClean="0">
                <a:solidFill>
                  <a:schemeClr val="tx1">
                    <a:lumMod val="75000"/>
                    <a:lumOff val="25000"/>
                  </a:schemeClr>
                </a:solidFill>
                <a:latin typeface="標楷體" pitchFamily="65" charset="-120"/>
                <a:ea typeface="標楷體" pitchFamily="65" charset="-120"/>
              </a:rPr>
              <a:t>（申請印章與</a:t>
            </a:r>
            <a:r>
              <a:rPr lang="zh-TW" altLang="zh-TW" b="1" dirty="0" smtClean="0">
                <a:solidFill>
                  <a:schemeClr val="tx1">
                    <a:lumMod val="75000"/>
                    <a:lumOff val="25000"/>
                  </a:schemeClr>
                </a:solidFill>
                <a:latin typeface="標楷體" pitchFamily="65" charset="-120"/>
                <a:ea typeface="標楷體" pitchFamily="65" charset="-120"/>
              </a:rPr>
              <a:t>檢附相關文件</a:t>
            </a:r>
            <a:r>
              <a:rPr lang="zh-TW" altLang="en-US" b="1" dirty="0" smtClean="0">
                <a:solidFill>
                  <a:schemeClr val="tx1">
                    <a:lumMod val="75000"/>
                    <a:lumOff val="25000"/>
                  </a:schemeClr>
                </a:solidFill>
                <a:latin typeface="標楷體" pitchFamily="65" charset="-120"/>
                <a:ea typeface="標楷體" pitchFamily="65" charset="-120"/>
              </a:rPr>
              <a:t>同）</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二、建設公司或開發公司</a:t>
            </a:r>
            <a:r>
              <a:rPr lang="zh-TW" altLang="zh-TW" b="1" dirty="0" smtClean="0">
                <a:solidFill>
                  <a:schemeClr val="tx1">
                    <a:lumMod val="75000"/>
                    <a:lumOff val="25000"/>
                  </a:schemeClr>
                </a:solidFill>
                <a:latin typeface="標楷體" pitchFamily="65" charset="-120"/>
                <a:ea typeface="標楷體" pitchFamily="65" charset="-120"/>
              </a:rPr>
              <a:t>，請檢附</a:t>
            </a:r>
            <a:r>
              <a:rPr lang="en-US" altLang="zh-TW" b="1" dirty="0" smtClean="0">
                <a:solidFill>
                  <a:schemeClr val="tx1">
                    <a:lumMod val="75000"/>
                    <a:lumOff val="25000"/>
                  </a:schemeClr>
                </a:solidFill>
                <a:latin typeface="標楷體" pitchFamily="65" charset="-120"/>
                <a:ea typeface="標楷體" pitchFamily="65" charset="-120"/>
              </a:rPr>
              <a:t>『</a:t>
            </a:r>
            <a:r>
              <a:rPr lang="zh-TW" altLang="en-US" b="1" dirty="0" smtClean="0">
                <a:solidFill>
                  <a:schemeClr val="tx1">
                    <a:lumMod val="75000"/>
                    <a:lumOff val="25000"/>
                  </a:schemeClr>
                </a:solidFill>
                <a:latin typeface="標楷體" pitchFamily="65" charset="-120"/>
                <a:ea typeface="標楷體" pitchFamily="65" charset="-120"/>
              </a:rPr>
              <a:t>金門縣不</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動產開發商業同業公會</a:t>
            </a:r>
            <a:r>
              <a:rPr lang="en-US" altLang="zh-TW" b="1" dirty="0" smtClean="0">
                <a:solidFill>
                  <a:schemeClr val="tx1">
                    <a:lumMod val="75000"/>
                    <a:lumOff val="25000"/>
                  </a:schemeClr>
                </a:solidFill>
                <a:latin typeface="標楷體" pitchFamily="65" charset="-120"/>
                <a:ea typeface="標楷體" pitchFamily="65" charset="-120"/>
              </a:rPr>
              <a:t>』</a:t>
            </a:r>
            <a:r>
              <a:rPr lang="zh-TW" altLang="en-US" b="1" dirty="0" smtClean="0">
                <a:solidFill>
                  <a:schemeClr val="tx1">
                    <a:lumMod val="75000"/>
                    <a:lumOff val="25000"/>
                  </a:schemeClr>
                </a:solidFill>
                <a:latin typeface="標楷體" pitchFamily="65" charset="-120"/>
                <a:ea typeface="標楷體" pitchFamily="65" charset="-120"/>
              </a:rPr>
              <a:t>會員證書</a:t>
            </a:r>
            <a:endParaRPr lang="en-US" altLang="zh-TW" b="1" dirty="0" smtClean="0">
              <a:solidFill>
                <a:schemeClr val="tx1">
                  <a:lumMod val="75000"/>
                  <a:lumOff val="25000"/>
                </a:schemeClr>
              </a:solidFill>
              <a:latin typeface="標楷體" pitchFamily="65" charset="-120"/>
              <a:ea typeface="標楷體" pitchFamily="65" charset="-120"/>
            </a:endParaRPr>
          </a:p>
          <a:p>
            <a:r>
              <a:rPr lang="zh-TW" altLang="en-US" b="1" dirty="0" smtClean="0">
                <a:solidFill>
                  <a:schemeClr val="tx1">
                    <a:lumMod val="75000"/>
                    <a:lumOff val="25000"/>
                  </a:schemeClr>
                </a:solidFill>
                <a:latin typeface="標楷體" pitchFamily="65" charset="-120"/>
                <a:ea typeface="標楷體" pitchFamily="65" charset="-120"/>
              </a:rPr>
              <a:t>   三、自然人請附身分證影本</a:t>
            </a:r>
            <a:endParaRPr lang="en-US" altLang="zh-TW" b="1" dirty="0" smtClean="0">
              <a:solidFill>
                <a:schemeClr val="tx1">
                  <a:lumMod val="75000"/>
                  <a:lumOff val="25000"/>
                </a:schemeClr>
              </a:solidFill>
              <a:latin typeface="標楷體" pitchFamily="65" charset="-120"/>
              <a:ea typeface="標楷體" pitchFamily="65" charset="-120"/>
            </a:endParaRPr>
          </a:p>
        </p:txBody>
      </p:sp>
      <p:sp>
        <p:nvSpPr>
          <p:cNvPr id="4" name="矩形 3"/>
          <p:cNvSpPr/>
          <p:nvPr/>
        </p:nvSpPr>
        <p:spPr>
          <a:xfrm>
            <a:off x="683568" y="476672"/>
            <a:ext cx="5832648" cy="954107"/>
          </a:xfrm>
          <a:prstGeom prst="rect">
            <a:avLst/>
          </a:prstGeom>
          <a:solidFill>
            <a:srgbClr val="0070C0"/>
          </a:solidFill>
          <a:ln>
            <a:solidFill>
              <a:schemeClr val="bg1"/>
            </a:solidFill>
          </a:ln>
        </p:spPr>
        <p:txBody>
          <a:bodyPr wrap="square">
            <a:spAutoFit/>
          </a:bodyPr>
          <a:lstStyle/>
          <a:p>
            <a:r>
              <a:rPr lang="zh-TW"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起造人</a:t>
            </a:r>
            <a:endParaRPr lang="en-US" altLang="zh-TW"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a:p>
            <a:r>
              <a:rPr lang="zh-TW" altLang="en-US" sz="2000" b="1" dirty="0" smtClean="0">
                <a:solidFill>
                  <a:schemeClr val="bg1"/>
                </a:solidFill>
                <a:latin typeface="標楷體" pitchFamily="65" charset="-120"/>
                <a:ea typeface="標楷體" pitchFamily="65" charset="-120"/>
              </a:rPr>
              <a:t>起造人名冊</a:t>
            </a:r>
            <a:endParaRPr lang="zh-TW" altLang="en-US" sz="2000" b="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6" name="文字方塊 5"/>
          <p:cNvSpPr txBox="1"/>
          <p:nvPr/>
        </p:nvSpPr>
        <p:spPr>
          <a:xfrm>
            <a:off x="5148064" y="6165304"/>
            <a:ext cx="3528392" cy="400110"/>
          </a:xfrm>
          <a:prstGeom prst="rect">
            <a:avLst/>
          </a:prstGeom>
          <a:solidFill>
            <a:srgbClr val="008000"/>
          </a:solidFill>
        </p:spPr>
        <p:txBody>
          <a:bodyPr wrap="square" rtlCol="0">
            <a:spAutoFit/>
          </a:bodyPr>
          <a:lstStyle/>
          <a:p>
            <a:r>
              <a:rPr lang="zh-TW"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福建金門馬祖地區建築師公會</a:t>
            </a:r>
            <a:endParaRPr lang="zh-TW"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鳳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2297</TotalTime>
  <Words>2588</Words>
  <Application>Microsoft Office PowerPoint</Application>
  <PresentationFormat>如螢幕大小 (4:3)</PresentationFormat>
  <Paragraphs>340</Paragraphs>
  <Slides>34</Slides>
  <Notes>0</Notes>
  <HiddenSlides>0</HiddenSlides>
  <MMClips>0</MMClips>
  <ScaleCrop>false</ScaleCrop>
  <HeadingPairs>
    <vt:vector size="4" baseType="variant">
      <vt:variant>
        <vt:lpstr>佈景主題</vt:lpstr>
      </vt:variant>
      <vt:variant>
        <vt:i4>1</vt:i4>
      </vt:variant>
      <vt:variant>
        <vt:lpstr>投影片標題</vt:lpstr>
      </vt:variant>
      <vt:variant>
        <vt:i4>34</vt:i4>
      </vt:variant>
    </vt:vector>
  </HeadingPairs>
  <TitlesOfParts>
    <vt:vector size="35" baseType="lpstr">
      <vt:lpstr>夏至</vt:lpstr>
      <vt:lpstr>投影片 1</vt:lpstr>
      <vt:lpstr>投影片 2</vt:lpstr>
      <vt:lpstr>投影片 3</vt:lpstr>
      <vt:lpstr>投影片 4</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投影片 23</vt:lpstr>
      <vt:lpstr>投影片 24</vt:lpstr>
      <vt:lpstr>投影片 25</vt:lpstr>
      <vt:lpstr>投影片 26</vt:lpstr>
      <vt:lpstr>投影片 27</vt:lpstr>
      <vt:lpstr>投影片 28</vt:lpstr>
      <vt:lpstr>投影片 29</vt:lpstr>
      <vt:lpstr>投影片 30</vt:lpstr>
      <vt:lpstr>投影片 31</vt:lpstr>
      <vt:lpstr>投影片 32</vt:lpstr>
      <vt:lpstr>投影片 33</vt:lpstr>
      <vt:lpstr>投影片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DA</dc:creator>
  <cp:lastModifiedBy>DA</cp:lastModifiedBy>
  <cp:revision>185</cp:revision>
  <dcterms:created xsi:type="dcterms:W3CDTF">2014-09-02T13:32:59Z</dcterms:created>
  <dcterms:modified xsi:type="dcterms:W3CDTF">2014-09-11T03:52:07Z</dcterms:modified>
</cp:coreProperties>
</file>