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74" r:id="rId3"/>
    <p:sldId id="275" r:id="rId4"/>
    <p:sldId id="263" r:id="rId5"/>
    <p:sldId id="276" r:id="rId6"/>
    <p:sldId id="266" r:id="rId7"/>
    <p:sldId id="267" r:id="rId8"/>
    <p:sldId id="268" r:id="rId9"/>
    <p:sldId id="269" r:id="rId10"/>
    <p:sldId id="270" r:id="rId11"/>
    <p:sldId id="264" r:id="rId12"/>
    <p:sldId id="265" r:id="rId13"/>
    <p:sldId id="277" r:id="rId14"/>
    <p:sldId id="278" r:id="rId15"/>
    <p:sldId id="271" r:id="rId16"/>
    <p:sldId id="272" r:id="rId17"/>
    <p:sldId id="262" r:id="rId18"/>
  </p:sldIdLst>
  <p:sldSz cx="9144000" cy="6858000" type="overhead"/>
  <p:notesSz cx="6864350" cy="9996488"/>
  <p:defaultTextStyle>
    <a:defPPr>
      <a:defRPr lang="zh-TW"/>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66"/>
    <a:srgbClr val="6600CC"/>
    <a:srgbClr val="CC0000"/>
    <a:srgbClr val="993300"/>
    <a:srgbClr val="006600"/>
    <a:srgbClr val="008000"/>
    <a:srgbClr val="0033CC"/>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2" autoAdjust="0"/>
    <p:restoredTop sz="94660"/>
  </p:normalViewPr>
  <p:slideViewPr>
    <p:cSldViewPr showGuides="1">
      <p:cViewPr>
        <p:scale>
          <a:sx n="75" d="100"/>
          <a:sy n="75" d="100"/>
        </p:scale>
        <p:origin x="-2664" y="-8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4552" cy="499825"/>
          </a:xfrm>
          <a:prstGeom prst="rect">
            <a:avLst/>
          </a:prstGeom>
        </p:spPr>
        <p:txBody>
          <a:bodyPr vert="horz" lIns="96343" tIns="48171" rIns="96343" bIns="48171" rtlCol="0"/>
          <a:lstStyle>
            <a:lvl1pPr algn="l">
              <a:defRPr sz="1300"/>
            </a:lvl1pPr>
          </a:lstStyle>
          <a:p>
            <a:endParaRPr lang="zh-TW" altLang="en-US"/>
          </a:p>
        </p:txBody>
      </p:sp>
      <p:sp>
        <p:nvSpPr>
          <p:cNvPr id="3" name="日期版面配置區 2"/>
          <p:cNvSpPr>
            <a:spLocks noGrp="1"/>
          </p:cNvSpPr>
          <p:nvPr>
            <p:ph type="dt" idx="1"/>
          </p:nvPr>
        </p:nvSpPr>
        <p:spPr>
          <a:xfrm>
            <a:off x="3888210" y="0"/>
            <a:ext cx="2974552" cy="499825"/>
          </a:xfrm>
          <a:prstGeom prst="rect">
            <a:avLst/>
          </a:prstGeom>
        </p:spPr>
        <p:txBody>
          <a:bodyPr vert="horz" lIns="96343" tIns="48171" rIns="96343" bIns="48171" rtlCol="0"/>
          <a:lstStyle>
            <a:lvl1pPr algn="r">
              <a:defRPr sz="1300"/>
            </a:lvl1pPr>
          </a:lstStyle>
          <a:p>
            <a:fld id="{E1995824-8379-4936-A840-BF0EFF49248E}" type="datetimeFigureOut">
              <a:rPr lang="zh-TW" altLang="en-US" smtClean="0"/>
              <a:pPr/>
              <a:t>2017/3/20</a:t>
            </a:fld>
            <a:endParaRPr lang="zh-TW" altLang="en-US"/>
          </a:p>
        </p:txBody>
      </p:sp>
      <p:sp>
        <p:nvSpPr>
          <p:cNvPr id="4" name="投影片圖像版面配置區 3"/>
          <p:cNvSpPr>
            <a:spLocks noGrp="1" noRot="1" noChangeAspect="1"/>
          </p:cNvSpPr>
          <p:nvPr>
            <p:ph type="sldImg" idx="2"/>
          </p:nvPr>
        </p:nvSpPr>
        <p:spPr>
          <a:xfrm>
            <a:off x="931863" y="749300"/>
            <a:ext cx="5000625" cy="3749675"/>
          </a:xfrm>
          <a:prstGeom prst="rect">
            <a:avLst/>
          </a:prstGeom>
          <a:noFill/>
          <a:ln w="12700">
            <a:solidFill>
              <a:prstClr val="black"/>
            </a:solidFill>
          </a:ln>
        </p:spPr>
        <p:txBody>
          <a:bodyPr vert="horz" lIns="96343" tIns="48171" rIns="96343" bIns="48171" rtlCol="0" anchor="ctr"/>
          <a:lstStyle/>
          <a:p>
            <a:endParaRPr lang="zh-TW" altLang="en-US"/>
          </a:p>
        </p:txBody>
      </p:sp>
      <p:sp>
        <p:nvSpPr>
          <p:cNvPr id="5" name="備忘稿版面配置區 4"/>
          <p:cNvSpPr>
            <a:spLocks noGrp="1"/>
          </p:cNvSpPr>
          <p:nvPr>
            <p:ph type="body" sz="quarter" idx="3"/>
          </p:nvPr>
        </p:nvSpPr>
        <p:spPr>
          <a:xfrm>
            <a:off x="686435" y="4748332"/>
            <a:ext cx="5491480" cy="4498420"/>
          </a:xfrm>
          <a:prstGeom prst="rect">
            <a:avLst/>
          </a:prstGeom>
        </p:spPr>
        <p:txBody>
          <a:bodyPr vert="horz" lIns="96343" tIns="48171" rIns="96343" bIns="48171"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94928"/>
            <a:ext cx="2974552" cy="499825"/>
          </a:xfrm>
          <a:prstGeom prst="rect">
            <a:avLst/>
          </a:prstGeom>
        </p:spPr>
        <p:txBody>
          <a:bodyPr vert="horz" lIns="96343" tIns="48171" rIns="96343" bIns="48171"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888210" y="9494928"/>
            <a:ext cx="2974552" cy="499825"/>
          </a:xfrm>
          <a:prstGeom prst="rect">
            <a:avLst/>
          </a:prstGeom>
        </p:spPr>
        <p:txBody>
          <a:bodyPr vert="horz" lIns="96343" tIns="48171" rIns="96343" bIns="48171" rtlCol="0" anchor="b"/>
          <a:lstStyle>
            <a:lvl1pPr algn="r">
              <a:defRPr sz="1300"/>
            </a:lvl1pPr>
          </a:lstStyle>
          <a:p>
            <a:fld id="{C838F264-11BB-4286-94E3-2072D8D29D3D}" type="slidenum">
              <a:rPr lang="zh-TW" altLang="en-US" smtClean="0"/>
              <a:pPr/>
              <a:t>‹#›</a:t>
            </a:fld>
            <a:endParaRPr lang="zh-TW" altLang="en-US"/>
          </a:p>
        </p:txBody>
      </p:sp>
    </p:spTree>
    <p:extLst>
      <p:ext uri="{BB962C8B-B14F-4D97-AF65-F5344CB8AC3E}">
        <p14:creationId xmlns:p14="http://schemas.microsoft.com/office/powerpoint/2010/main" val="337031911"/>
      </p:ext>
    </p:extLst>
  </p:cSld>
  <p:clrMap bg1="lt1" tx1="dk1" bg2="lt2" tx2="dk2" accent1="accent1" accent2="accent2" accent3="accent3" accent4="accent4" accent5="accent5" accent6="accent6" hlink="hlink" folHlink="folHlink"/>
  <p:notesStyle>
    <a:lvl1pPr marL="0" algn="l" defTabSz="914290" rtl="0" eaLnBrk="1" latinLnBrk="0" hangingPunct="1">
      <a:defRPr sz="1200" kern="1200">
        <a:solidFill>
          <a:schemeClr val="tx1"/>
        </a:solidFill>
        <a:latin typeface="+mn-lt"/>
        <a:ea typeface="+mn-ea"/>
        <a:cs typeface="+mn-cs"/>
      </a:defRPr>
    </a:lvl1pPr>
    <a:lvl2pPr marL="457145" algn="l" defTabSz="914290" rtl="0" eaLnBrk="1" latinLnBrk="0" hangingPunct="1">
      <a:defRPr sz="1200" kern="1200">
        <a:solidFill>
          <a:schemeClr val="tx1"/>
        </a:solidFill>
        <a:latin typeface="+mn-lt"/>
        <a:ea typeface="+mn-ea"/>
        <a:cs typeface="+mn-cs"/>
      </a:defRPr>
    </a:lvl2pPr>
    <a:lvl3pPr marL="914290" algn="l" defTabSz="914290" rtl="0" eaLnBrk="1" latinLnBrk="0" hangingPunct="1">
      <a:defRPr sz="1200" kern="1200">
        <a:solidFill>
          <a:schemeClr val="tx1"/>
        </a:solidFill>
        <a:latin typeface="+mn-lt"/>
        <a:ea typeface="+mn-ea"/>
        <a:cs typeface="+mn-cs"/>
      </a:defRPr>
    </a:lvl3pPr>
    <a:lvl4pPr marL="1371435" algn="l" defTabSz="914290" rtl="0" eaLnBrk="1" latinLnBrk="0" hangingPunct="1">
      <a:defRPr sz="1200" kern="1200">
        <a:solidFill>
          <a:schemeClr val="tx1"/>
        </a:solidFill>
        <a:latin typeface="+mn-lt"/>
        <a:ea typeface="+mn-ea"/>
        <a:cs typeface="+mn-cs"/>
      </a:defRPr>
    </a:lvl4pPr>
    <a:lvl5pPr marL="1828581" algn="l" defTabSz="914290" rtl="0" eaLnBrk="1" latinLnBrk="0" hangingPunct="1">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686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5844"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3456" fontAlgn="base">
              <a:spcBef>
                <a:spcPct val="0"/>
              </a:spcBef>
              <a:spcAft>
                <a:spcPct val="0"/>
              </a:spcAft>
              <a:defRPr/>
            </a:pPr>
            <a:fld id="{3225EE59-FF8F-421B-8AB6-93FC79812D7A}" type="slidenum">
              <a:rPr lang="en-US" altLang="zh-TW" smtClean="0"/>
              <a:pPr defTabSz="913456" fontAlgn="base">
                <a:spcBef>
                  <a:spcPct val="0"/>
                </a:spcBef>
                <a:spcAft>
                  <a:spcPct val="0"/>
                </a:spcAft>
                <a:defRPr/>
              </a:pPr>
              <a:t>2</a:t>
            </a:fld>
            <a:endParaRPr lang="en-US" altLang="zh-TW"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a:ln/>
        </p:spPr>
        <p:txBody>
          <a:bodyPr/>
          <a:lstStyle/>
          <a:p>
            <a:pPr eaLnBrk="1" hangingPunct="1">
              <a:spcBef>
                <a:spcPct val="0"/>
              </a:spcBef>
            </a:pPr>
            <a:endParaRPr lang="zh-TW" altLang="en-US" smtClean="0">
              <a:latin typeface="Arial" charset="0"/>
            </a:endParaRPr>
          </a:p>
        </p:txBody>
      </p:sp>
      <p:sp>
        <p:nvSpPr>
          <p:cNvPr id="47108" name="投影片編號版面配置區 3"/>
          <p:cNvSpPr>
            <a:spLocks noGrp="1"/>
          </p:cNvSpPr>
          <p:nvPr>
            <p:ph type="sldNum" sz="quarter" idx="5"/>
          </p:nvPr>
        </p:nvSpPr>
        <p:spPr>
          <a:noFill/>
        </p:spPr>
        <p:txBody>
          <a:bodyPr/>
          <a:lstStyle/>
          <a:p>
            <a:pPr defTabSz="921714"/>
            <a:fld id="{1FE76068-159B-46A4-A614-32E61799F542}" type="slidenum">
              <a:rPr lang="zh-TW" altLang="en-US" smtClean="0">
                <a:latin typeface="Arial" charset="0"/>
              </a:rPr>
              <a:pPr defTabSz="921714"/>
              <a:t>11</a:t>
            </a:fld>
            <a:endParaRPr lang="zh-TW"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a:ln/>
        </p:spPr>
        <p:txBody>
          <a:bodyPr/>
          <a:lstStyle/>
          <a:p>
            <a:pPr eaLnBrk="1" hangingPunct="1">
              <a:spcBef>
                <a:spcPct val="0"/>
              </a:spcBef>
            </a:pPr>
            <a:endParaRPr lang="zh-TW" altLang="en-US" smtClean="0">
              <a:latin typeface="Arial" charset="0"/>
            </a:endParaRPr>
          </a:p>
        </p:txBody>
      </p:sp>
      <p:sp>
        <p:nvSpPr>
          <p:cNvPr id="47108" name="投影片編號版面配置區 3"/>
          <p:cNvSpPr>
            <a:spLocks noGrp="1"/>
          </p:cNvSpPr>
          <p:nvPr>
            <p:ph type="sldNum" sz="quarter" idx="5"/>
          </p:nvPr>
        </p:nvSpPr>
        <p:spPr>
          <a:noFill/>
        </p:spPr>
        <p:txBody>
          <a:bodyPr/>
          <a:lstStyle/>
          <a:p>
            <a:pPr defTabSz="921714"/>
            <a:fld id="{1FE76068-159B-46A4-A614-32E61799F542}" type="slidenum">
              <a:rPr lang="zh-TW" altLang="en-US" smtClean="0">
                <a:latin typeface="Arial" charset="0"/>
              </a:rPr>
              <a:pPr defTabSz="921714"/>
              <a:t>12</a:t>
            </a:fld>
            <a:endParaRPr lang="zh-TW" alt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投影片圖像版面配置區 1"/>
          <p:cNvSpPr>
            <a:spLocks noGrp="1" noRot="1" noChangeAspect="1" noTextEdit="1"/>
          </p:cNvSpPr>
          <p:nvPr>
            <p:ph type="sldImg"/>
          </p:nvPr>
        </p:nvSpPr>
        <p:spPr>
          <a:ln/>
        </p:spPr>
      </p:sp>
      <p:sp>
        <p:nvSpPr>
          <p:cNvPr id="47107" name="備忘稿版面配置區 2"/>
          <p:cNvSpPr>
            <a:spLocks noGrp="1"/>
          </p:cNvSpPr>
          <p:nvPr>
            <p:ph type="body" idx="1"/>
          </p:nvPr>
        </p:nvSpPr>
        <p:spPr>
          <a:noFill/>
          <a:ln/>
        </p:spPr>
        <p:txBody>
          <a:bodyPr/>
          <a:lstStyle/>
          <a:p>
            <a:pPr eaLnBrk="1" hangingPunct="1">
              <a:spcBef>
                <a:spcPct val="0"/>
              </a:spcBef>
            </a:pPr>
            <a:endParaRPr lang="zh-TW" altLang="en-US" smtClean="0">
              <a:latin typeface="Arial" charset="0"/>
            </a:endParaRPr>
          </a:p>
        </p:txBody>
      </p:sp>
      <p:sp>
        <p:nvSpPr>
          <p:cNvPr id="47108" name="投影片編號版面配置區 3"/>
          <p:cNvSpPr>
            <a:spLocks noGrp="1"/>
          </p:cNvSpPr>
          <p:nvPr>
            <p:ph type="sldNum" sz="quarter" idx="5"/>
          </p:nvPr>
        </p:nvSpPr>
        <p:spPr>
          <a:noFill/>
        </p:spPr>
        <p:txBody>
          <a:bodyPr/>
          <a:lstStyle/>
          <a:p>
            <a:pPr defTabSz="921714"/>
            <a:fld id="{1FE76068-159B-46A4-A614-32E61799F542}" type="slidenum">
              <a:rPr lang="zh-TW" altLang="en-US" smtClean="0">
                <a:latin typeface="Arial" charset="0"/>
              </a:rPr>
              <a:pPr defTabSz="921714"/>
              <a:t>13</a:t>
            </a:fld>
            <a:endParaRPr lang="zh-TW" alt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A5BB0E9-A5EA-4220-8084-39302E7AF786}" type="slidenum">
              <a:rPr lang="zh-TW" altLang="en-US" smtClean="0"/>
              <a:pPr>
                <a:defRPr/>
              </a:pPr>
              <a:t>14</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4301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5061" fontAlgn="base">
              <a:spcBef>
                <a:spcPct val="0"/>
              </a:spcBef>
              <a:spcAft>
                <a:spcPct val="0"/>
              </a:spcAft>
              <a:defRPr/>
            </a:pPr>
            <a:fld id="{76DE0B0B-307E-4519-B40F-F9F4BD73D971}" type="slidenum">
              <a:rPr lang="en-US" altLang="zh-TW" smtClean="0"/>
              <a:pPr defTabSz="915061" fontAlgn="base">
                <a:spcBef>
                  <a:spcPct val="0"/>
                </a:spcBef>
                <a:spcAft>
                  <a:spcPct val="0"/>
                </a:spcAft>
                <a:defRPr/>
              </a:pPr>
              <a:t>17</a:t>
            </a:fld>
            <a:endParaRPr lang="en-US" altLang="zh-TW"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6"/>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48BB7E7-DE07-48CC-9BA2-49509FFED6D7}" type="datetimeFigureOut">
              <a:rPr lang="zh-TW" altLang="en-US" smtClean="0"/>
              <a:pPr/>
              <a:t>2017/3/20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8BB7E7-DE07-48CC-9BA2-49509FFED6D7}" type="datetimeFigureOut">
              <a:rPr lang="zh-TW" altLang="en-US" smtClean="0"/>
              <a:pPr/>
              <a:t>2017/3/20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9"/>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8BB7E7-DE07-48CC-9BA2-49509FFED6D7}" type="datetimeFigureOut">
              <a:rPr lang="zh-TW" altLang="en-US" smtClean="0"/>
              <a:pPr/>
              <a:t>2017/3/20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48BB7E7-DE07-48CC-9BA2-49509FFED6D7}" type="datetimeFigureOut">
              <a:rPr lang="zh-TW" altLang="en-US" smtClean="0"/>
              <a:pPr/>
              <a:t>2017/3/20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1"/>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48BB7E7-DE07-48CC-9BA2-49509FFED6D7}" type="datetimeFigureOut">
              <a:rPr lang="zh-TW" altLang="en-US" smtClean="0"/>
              <a:pPr/>
              <a:t>2017/3/20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48BB7E7-DE07-48CC-9BA2-49509FFED6D7}" type="datetimeFigureOut">
              <a:rPr lang="zh-TW" altLang="en-US" smtClean="0"/>
              <a:pPr/>
              <a:t>2017/3/20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48BB7E7-DE07-48CC-9BA2-49509FFED6D7}" type="datetimeFigureOut">
              <a:rPr lang="zh-TW" altLang="en-US" smtClean="0"/>
              <a:pPr/>
              <a:t>2017/3/20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48BB7E7-DE07-48CC-9BA2-49509FFED6D7}" type="datetimeFigureOut">
              <a:rPr lang="zh-TW" altLang="en-US" smtClean="0"/>
              <a:pPr/>
              <a:t>2017/3/20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48BB7E7-DE07-48CC-9BA2-49509FFED6D7}" type="datetimeFigureOut">
              <a:rPr lang="zh-TW" altLang="en-US" smtClean="0"/>
              <a:pPr/>
              <a:t>2017/3/20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48BB7E7-DE07-48CC-9BA2-49509FFED6D7}" type="datetimeFigureOut">
              <a:rPr lang="zh-TW" altLang="en-US" smtClean="0"/>
              <a:pPr/>
              <a:t>2017/3/20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48BB7E7-DE07-48CC-9BA2-49509FFED6D7}" type="datetimeFigureOut">
              <a:rPr lang="zh-TW" altLang="en-US" smtClean="0"/>
              <a:pPr/>
              <a:t>2017/3/20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C29E4CD-A962-4FFF-ACAD-B39F0044AF7B}"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148BB7E7-DE07-48CC-9BA2-49509FFED6D7}" type="datetimeFigureOut">
              <a:rPr lang="zh-TW" altLang="en-US" smtClean="0"/>
              <a:pPr/>
              <a:t>2017/3/20</a:t>
            </a:fld>
            <a:endParaRPr lang="zh-TW" altLang="en-US"/>
          </a:p>
        </p:txBody>
      </p:sp>
      <p:sp>
        <p:nvSpPr>
          <p:cNvPr id="5" name="頁尾版面配置區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2C29E4CD-A962-4FFF-ACAD-B39F0044AF7B}"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8.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17.jpeg"/><Relationship Id="rId5" Type="http://schemas.openxmlformats.org/officeDocument/2006/relationships/image" Target="../media/image3.jpeg"/><Relationship Id="rId10" Type="http://schemas.openxmlformats.org/officeDocument/2006/relationships/image" Target="../media/image16.jpeg"/><Relationship Id="rId4" Type="http://schemas.openxmlformats.org/officeDocument/2006/relationships/image" Target="../media/image14.jpeg"/><Relationship Id="rId9" Type="http://schemas.openxmlformats.org/officeDocument/2006/relationships/image" Target="../media/image6.jpeg"/><Relationship Id="rId14"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34925" y="1382713"/>
            <a:ext cx="9144000" cy="1038175"/>
          </a:xfrm>
        </p:spPr>
        <p:txBody>
          <a:bodyPr/>
          <a:lstStyle/>
          <a:p>
            <a:pPr algn="ctr" eaLnBrk="0" fontAlgn="auto" hangingPunct="0">
              <a:lnSpc>
                <a:spcPts val="4800"/>
              </a:lnSpc>
              <a:spcBef>
                <a:spcPts val="0"/>
              </a:spcBef>
              <a:spcAft>
                <a:spcPts val="0"/>
              </a:spcAft>
              <a:defRPr/>
            </a:pPr>
            <a:r>
              <a:rPr kumimoji="0" lang="zh-TW" altLang="en-US" sz="4400" b="1" kern="0" dirty="0" smtClean="0">
                <a:solidFill>
                  <a:srgbClr val="0000CC"/>
                </a:solidFill>
                <a:latin typeface="微軟正黑體" pitchFamily="34" charset="-120"/>
                <a:ea typeface="微軟正黑體" pitchFamily="34" charset="-120"/>
                <a:cs typeface="+mj-cs"/>
              </a:rPr>
              <a:t>金門國家公園保護利用管制原則</a:t>
            </a:r>
            <a:endParaRPr kumimoji="0" lang="en-US" altLang="zh-TW" sz="4400" b="1" kern="0" dirty="0" smtClean="0">
              <a:solidFill>
                <a:srgbClr val="0000CC"/>
              </a:solidFill>
              <a:latin typeface="微軟正黑體" pitchFamily="34" charset="-120"/>
              <a:ea typeface="微軟正黑體" pitchFamily="34" charset="-120"/>
              <a:cs typeface="+mj-cs"/>
            </a:endParaRPr>
          </a:p>
        </p:txBody>
      </p:sp>
      <p:sp>
        <p:nvSpPr>
          <p:cNvPr id="5" name="Rectangle 7"/>
          <p:cNvSpPr txBox="1">
            <a:spLocks noChangeArrowheads="1"/>
          </p:cNvSpPr>
          <p:nvPr/>
        </p:nvSpPr>
        <p:spPr>
          <a:xfrm>
            <a:off x="1763713" y="5013473"/>
            <a:ext cx="5472112" cy="1439863"/>
          </a:xfrm>
          <a:noFill/>
        </p:spPr>
        <p:txBody>
          <a:bodyPr/>
          <a:lstStyle/>
          <a:p>
            <a:pPr algn="ctr" fontAlgn="auto">
              <a:spcBef>
                <a:spcPct val="20000"/>
              </a:spcBef>
              <a:spcAft>
                <a:spcPts val="0"/>
              </a:spcAft>
              <a:buClr>
                <a:schemeClr val="tx2"/>
              </a:buClr>
              <a:buSzPct val="115000"/>
              <a:buFont typeface="Wingdings" pitchFamily="2" charset="2"/>
              <a:buNone/>
              <a:defRPr/>
            </a:pPr>
            <a:r>
              <a:rPr lang="zh-TW" altLang="en-US" sz="2400" kern="0" dirty="0" smtClean="0">
                <a:solidFill>
                  <a:srgbClr val="002060"/>
                </a:solidFill>
                <a:latin typeface="+mj-lt"/>
                <a:ea typeface="微軟正黑體" pitchFamily="34" charset="-120"/>
              </a:rPr>
              <a:t>環境維護課</a:t>
            </a:r>
            <a:endParaRPr lang="en-US" altLang="zh-TW" sz="2400" kern="0" dirty="0" smtClean="0">
              <a:solidFill>
                <a:srgbClr val="002060"/>
              </a:solidFill>
              <a:latin typeface="+mj-lt"/>
              <a:ea typeface="微軟正黑體" pitchFamily="34" charset="-120"/>
            </a:endParaRPr>
          </a:p>
          <a:p>
            <a:pPr algn="ctr" fontAlgn="auto">
              <a:spcBef>
                <a:spcPct val="20000"/>
              </a:spcBef>
              <a:spcAft>
                <a:spcPts val="0"/>
              </a:spcAft>
              <a:buClr>
                <a:schemeClr val="tx2"/>
              </a:buClr>
              <a:buSzPct val="115000"/>
              <a:buFont typeface="Wingdings" pitchFamily="2" charset="2"/>
              <a:buNone/>
              <a:defRPr/>
            </a:pPr>
            <a:r>
              <a:rPr kumimoji="0" lang="zh-TW" altLang="en-US" sz="2400" kern="0" dirty="0" smtClean="0">
                <a:solidFill>
                  <a:srgbClr val="002060"/>
                </a:solidFill>
                <a:latin typeface="+mj-lt"/>
                <a:ea typeface="微軟正黑體" pitchFamily="34" charset="-120"/>
              </a:rPr>
              <a:t>顧孝偉  課長</a:t>
            </a:r>
            <a:endParaRPr kumimoji="0" lang="zh-TW" altLang="en-US" sz="2400" kern="0" dirty="0">
              <a:solidFill>
                <a:srgbClr val="002060"/>
              </a:solidFill>
              <a:latin typeface="+mj-lt"/>
              <a:ea typeface="微軟正黑體" pitchFamily="34" charset="-120"/>
            </a:endParaRPr>
          </a:p>
          <a:p>
            <a:pPr algn="ctr" fontAlgn="auto">
              <a:spcBef>
                <a:spcPct val="20000"/>
              </a:spcBef>
              <a:spcAft>
                <a:spcPts val="0"/>
              </a:spcAft>
              <a:buClr>
                <a:schemeClr val="tx2"/>
              </a:buClr>
              <a:buSzPct val="115000"/>
              <a:buFont typeface="Wingdings" pitchFamily="2" charset="2"/>
              <a:buNone/>
              <a:defRPr/>
            </a:pPr>
            <a:r>
              <a:rPr kumimoji="0" lang="en-US" altLang="zh-TW" sz="2400" kern="0" dirty="0" smtClean="0">
                <a:solidFill>
                  <a:srgbClr val="002060"/>
                </a:solidFill>
                <a:latin typeface="+mj-lt"/>
                <a:ea typeface="微軟正黑體" pitchFamily="34" charset="-120"/>
              </a:rPr>
              <a:t>106</a:t>
            </a:r>
            <a:r>
              <a:rPr kumimoji="0" lang="zh-TW" altLang="en-US" sz="2400" kern="0" dirty="0" smtClean="0">
                <a:solidFill>
                  <a:srgbClr val="002060"/>
                </a:solidFill>
                <a:latin typeface="+mj-lt"/>
                <a:ea typeface="微軟正黑體" pitchFamily="34" charset="-120"/>
              </a:rPr>
              <a:t>年</a:t>
            </a:r>
            <a:r>
              <a:rPr kumimoji="0" lang="en-US" altLang="zh-TW" sz="2400" kern="0" dirty="0" smtClean="0">
                <a:solidFill>
                  <a:srgbClr val="002060"/>
                </a:solidFill>
                <a:latin typeface="+mj-lt"/>
                <a:ea typeface="微軟正黑體" pitchFamily="34" charset="-120"/>
              </a:rPr>
              <a:t>03</a:t>
            </a:r>
            <a:r>
              <a:rPr kumimoji="0" lang="zh-TW" altLang="en-US" sz="2400" kern="0" dirty="0" smtClean="0">
                <a:solidFill>
                  <a:srgbClr val="002060"/>
                </a:solidFill>
                <a:latin typeface="+mj-lt"/>
                <a:ea typeface="微軟正黑體" pitchFamily="34" charset="-120"/>
              </a:rPr>
              <a:t>月</a:t>
            </a:r>
            <a:r>
              <a:rPr kumimoji="0" lang="en-US" altLang="zh-TW" sz="2400" kern="0" dirty="0" smtClean="0">
                <a:solidFill>
                  <a:srgbClr val="002060"/>
                </a:solidFill>
                <a:latin typeface="+mj-lt"/>
                <a:ea typeface="微軟正黑體" pitchFamily="34" charset="-120"/>
              </a:rPr>
              <a:t>26</a:t>
            </a:r>
            <a:r>
              <a:rPr kumimoji="0" lang="zh-TW" altLang="en-US" sz="2400" kern="0" dirty="0" smtClean="0">
                <a:solidFill>
                  <a:srgbClr val="002060"/>
                </a:solidFill>
                <a:latin typeface="+mj-lt"/>
                <a:ea typeface="微軟正黑體" pitchFamily="34" charset="-120"/>
              </a:rPr>
              <a:t>日</a:t>
            </a:r>
            <a:endParaRPr kumimoji="0" lang="zh-TW" altLang="en-US" sz="2400" kern="0" dirty="0">
              <a:solidFill>
                <a:srgbClr val="002060"/>
              </a:solidFill>
              <a:latin typeface="+mj-lt"/>
              <a:ea typeface="微軟正黑體" pitchFamily="34" charset="-120"/>
            </a:endParaRPr>
          </a:p>
        </p:txBody>
      </p:sp>
      <p:pic>
        <p:nvPicPr>
          <p:cNvPr id="6" name="Picture 3" descr="D:\D\迪嘉\圖資及軟體\照片圖\金門CIS-3.jpg"/>
          <p:cNvPicPr>
            <a:picLocks noChangeAspect="1" noChangeArrowheads="1"/>
          </p:cNvPicPr>
          <p:nvPr/>
        </p:nvPicPr>
        <p:blipFill>
          <a:blip r:embed="rId2" cstate="print"/>
          <a:srcRect/>
          <a:stretch>
            <a:fillRect/>
          </a:stretch>
        </p:blipFill>
        <p:spPr bwMode="auto">
          <a:xfrm>
            <a:off x="3419475" y="2708275"/>
            <a:ext cx="2384425"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69269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第六條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effectLst/>
                <a:latin typeface="微軟正黑體" pitchFamily="34" charset="-120"/>
                <a:ea typeface="微軟正黑體" pitchFamily="34" charset="-120"/>
                <a:cs typeface="Calibri" pitchFamily="34" charset="0"/>
              </a:rPr>
              <a:t>一般管制區</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在不違背國家公園計畫目標與原則下，准許原有土地利用型態。其資源、土地與建築物利用應依下列規定：</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901700" marR="0" lvl="0" indent="-90170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（一）區內林木之伐採更新除依下列規定，應經國家公園管理處之核定：</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533400" marR="0" lvl="0" indent="-2667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基於國土保安，區內保安林地除為國家公園計畫、國防需要、並合乎森林法規定外，禁止伐採。</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533400" marR="0" lvl="0" indent="-2667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遊憩區四周眺望所及之鄰近區域，不宜從事伐採，且鄰近遊憩區栽植之樹種，應與周圍附近之林相調合。</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（二）</a:t>
            </a:r>
            <a:r>
              <a:rPr kumimoji="1" lang="zh-TW" altLang="en-US" sz="2400" b="1" i="0" strike="noStrike" cap="none" normalizeH="0" baseline="0" dirty="0" smtClean="0">
                <a:ln>
                  <a:noFill/>
                </a:ln>
                <a:solidFill>
                  <a:srgbClr val="0000FF"/>
                </a:solidFill>
                <a:effectLst/>
                <a:latin typeface="微軟正黑體" pitchFamily="34" charset="-120"/>
                <a:ea typeface="微軟正黑體" pitchFamily="34" charset="-120"/>
                <a:cs typeface="Calibri" pitchFamily="34" charset="0"/>
              </a:rPr>
              <a:t>第一類一般管制區</a:t>
            </a:r>
            <a:r>
              <a:rPr kumimoji="1" lang="zh-TW" altLang="en-US" sz="2400" b="1" i="0" u="none" strike="noStrike" cap="none" normalizeH="0" baseline="0" dirty="0" smtClean="0">
                <a:ln>
                  <a:noFill/>
                </a:ln>
                <a:solidFill>
                  <a:srgbClr val="0000FF"/>
                </a:solidFill>
                <a:effectLst/>
                <a:latin typeface="微軟正黑體" pitchFamily="34" charset="-120"/>
                <a:ea typeface="微軟正黑體" pitchFamily="34" charset="-120"/>
                <a:cs typeface="Calibri" pitchFamily="34" charset="0"/>
              </a:rPr>
              <a:t>（管一）</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之土地建築使用依下列規定：</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533400" indent="-266700" defTabSz="914400" eaLnBrk="0" fontAlgn="base" hangingPunct="0">
              <a:spcBef>
                <a:spcPct val="0"/>
              </a:spcBef>
              <a:spcAft>
                <a:spcPct val="0"/>
              </a:spcAft>
            </a:pPr>
            <a:r>
              <a:rPr kumimoji="1" lang="en-US" altLang="zh-TW" sz="2400" b="1" dirty="0" smtClean="0">
                <a:latin typeface="微軟正黑體" pitchFamily="34" charset="-120"/>
                <a:ea typeface="微軟正黑體" pitchFamily="34" charset="-120"/>
                <a:cs typeface="Times New Roman" pitchFamily="18" charset="0"/>
              </a:rPr>
              <a:t>1.</a:t>
            </a:r>
            <a:r>
              <a:rPr kumimoji="1" lang="zh-TW" altLang="en-US" sz="2400" b="1" dirty="0" smtClean="0">
                <a:latin typeface="微軟正黑體" pitchFamily="34" charset="-120"/>
                <a:ea typeface="微軟正黑體" pitchFamily="34" charset="-120"/>
                <a:cs typeface="Times New Roman" pitchFamily="18" charset="0"/>
              </a:rPr>
              <a:t>本區主要為傳統聚落，依各聚落特性，由管理處分別研擬細部計畫與建築設計規範，報經國家公園主管機關核定後實施。</a:t>
            </a:r>
          </a:p>
          <a:p>
            <a:pPr marL="533400" indent="-266700" defTabSz="914400" eaLnBrk="0" fontAlgn="base" hangingPunct="0">
              <a:spcBef>
                <a:spcPct val="0"/>
              </a:spcBef>
              <a:spcAft>
                <a:spcPct val="0"/>
              </a:spcAft>
            </a:pPr>
            <a:r>
              <a:rPr kumimoji="1" lang="en-US" altLang="zh-TW" sz="2400" b="1" dirty="0" smtClean="0">
                <a:latin typeface="微軟正黑體" pitchFamily="34" charset="-120"/>
                <a:ea typeface="微軟正黑體" pitchFamily="34" charset="-120"/>
                <a:cs typeface="Times New Roman" pitchFamily="18" charset="0"/>
              </a:rPr>
              <a:t>2.</a:t>
            </a:r>
            <a:r>
              <a:rPr kumimoji="1" lang="zh-TW" altLang="en-US" sz="2400" b="1" dirty="0" smtClean="0">
                <a:latin typeface="微軟正黑體" pitchFamily="34" charset="-120"/>
                <a:ea typeface="微軟正黑體" pitchFamily="34" charset="-120"/>
                <a:cs typeface="Times New Roman" pitchFamily="18" charset="0"/>
              </a:rPr>
              <a:t>區內土地原則</a:t>
            </a:r>
            <a:r>
              <a:rPr kumimoji="1" lang="zh-TW" altLang="en-US" sz="2400" b="1" dirty="0" smtClean="0">
                <a:solidFill>
                  <a:srgbClr val="0000FF"/>
                </a:solidFill>
                <a:latin typeface="微軟正黑體" pitchFamily="34" charset="-120"/>
                <a:ea typeface="微軟正黑體" pitchFamily="34" charset="-120"/>
                <a:cs typeface="Times New Roman" pitchFamily="18" charset="0"/>
              </a:rPr>
              <a:t>區分為「歷史風貌用地」、「生活發展用地」、「外圍緩衝用地」等</a:t>
            </a:r>
            <a:r>
              <a:rPr kumimoji="1" lang="zh-TW" altLang="en-US" sz="2400" b="1" dirty="0" smtClean="0">
                <a:latin typeface="微軟正黑體" pitchFamily="34" charset="-120"/>
                <a:ea typeface="微軟正黑體" pitchFamily="34" charset="-120"/>
                <a:cs typeface="Times New Roman" pitchFamily="18" charset="0"/>
              </a:rPr>
              <a:t>，</a:t>
            </a:r>
            <a:r>
              <a:rPr kumimoji="1" lang="zh-TW" altLang="en-US" sz="2400" b="1" dirty="0" smtClean="0">
                <a:solidFill>
                  <a:srgbClr val="0000FF"/>
                </a:solidFill>
                <a:latin typeface="微軟正黑體" pitchFamily="34" charset="-120"/>
                <a:ea typeface="微軟正黑體" pitchFamily="34" charset="-120"/>
                <a:cs typeface="Times New Roman" pitchFamily="18" charset="0"/>
              </a:rPr>
              <a:t>其建蔽率、建築高度、建築材料、外型景觀、容許使用設施與容許商業或居住等使用行為、獎勵方式、管理服務計畫等，依該細部計畫內容為準</a:t>
            </a:r>
            <a:r>
              <a:rPr kumimoji="1" lang="zh-TW" altLang="en-US" sz="2400" b="1" dirty="0" smtClean="0">
                <a:latin typeface="微軟正黑體" pitchFamily="34" charset="-120"/>
                <a:ea typeface="微軟正黑體" pitchFamily="34" charset="-120"/>
                <a:cs typeface="Times New Roman" pitchFamily="18" charset="0"/>
              </a:rPr>
              <a:t>。</a:t>
            </a:r>
          </a:p>
        </p:txBody>
      </p:sp>
      <p:sp>
        <p:nvSpPr>
          <p:cNvPr id="3"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699075"/>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200" b="1" i="0" u="dbl" strike="noStrike" cap="none" normalizeH="0" dirty="0" smtClean="0">
                <a:ln>
                  <a:noFill/>
                </a:ln>
                <a:solidFill>
                  <a:srgbClr val="0000FF"/>
                </a:solidFill>
                <a:effectLst/>
                <a:latin typeface="微軟正黑體" pitchFamily="34" charset="-120"/>
                <a:ea typeface="微軟正黑體" pitchFamily="34" charset="-120"/>
                <a:cs typeface="Calibri" pitchFamily="34" charset="0"/>
              </a:rPr>
              <a:t>第六條</a:t>
            </a:r>
            <a:r>
              <a:rPr kumimoji="1" lang="en-US" altLang="zh-TW" sz="2200" b="1" i="0" u="dbl" strike="noStrike" cap="none" normalizeH="0" dirty="0" smtClean="0">
                <a:ln>
                  <a:noFill/>
                </a:ln>
                <a:solidFill>
                  <a:srgbClr val="0000FF"/>
                </a:solidFill>
                <a:effectLst/>
                <a:latin typeface="微軟正黑體" pitchFamily="34" charset="-120"/>
                <a:ea typeface="微軟正黑體" pitchFamily="34" charset="-120"/>
                <a:cs typeface="Calibri" pitchFamily="34" charset="0"/>
              </a:rPr>
              <a:t>(</a:t>
            </a:r>
            <a:r>
              <a:rPr kumimoji="1" lang="zh-TW" altLang="en-US" sz="2200" b="1" i="0" u="dbl" strike="noStrike" cap="none" normalizeH="0" dirty="0" smtClean="0">
                <a:ln>
                  <a:noFill/>
                </a:ln>
                <a:solidFill>
                  <a:srgbClr val="0000FF"/>
                </a:solidFill>
                <a:effectLst/>
                <a:latin typeface="微軟正黑體" pitchFamily="34" charset="-120"/>
                <a:ea typeface="微軟正黑體" pitchFamily="34" charset="-120"/>
                <a:cs typeface="Calibri" pitchFamily="34" charset="0"/>
              </a:rPr>
              <a:t>本次修正重點</a:t>
            </a:r>
            <a:r>
              <a:rPr kumimoji="1" lang="en-US" altLang="zh-TW" sz="2200" b="1" i="0" u="dbl" strike="noStrike" cap="none" normalizeH="0" dirty="0" smtClean="0">
                <a:ln>
                  <a:noFill/>
                </a:ln>
                <a:solidFill>
                  <a:srgbClr val="0000FF"/>
                </a:solidFill>
                <a:effectLst/>
                <a:latin typeface="微軟正黑體" pitchFamily="34" charset="-120"/>
                <a:ea typeface="微軟正黑體" pitchFamily="34" charset="-120"/>
                <a:cs typeface="Calibri" pitchFamily="34" charset="0"/>
              </a:rPr>
              <a:t>)</a:t>
            </a:r>
          </a:p>
          <a:p>
            <a:pPr lvl="0" defTabSz="914400" fontAlgn="base">
              <a:spcBef>
                <a:spcPct val="0"/>
              </a:spcBef>
              <a:spcAft>
                <a:spcPct val="0"/>
              </a:spcAft>
            </a:pPr>
            <a:r>
              <a:rPr kumimoji="1" lang="zh-TW" altLang="en-US" sz="2200" b="1" dirty="0" smtClean="0">
                <a:latin typeface="微軟正黑體" pitchFamily="34" charset="-120"/>
                <a:ea typeface="微軟正黑體" pitchFamily="34" charset="-120"/>
                <a:cs typeface="Calibri" pitchFamily="34" charset="0"/>
              </a:rPr>
              <a:t>（三）</a:t>
            </a:r>
            <a:r>
              <a:rPr kumimoji="1" lang="zh-TW"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第二類一般管制區（管二）</a:t>
            </a: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之土地建築使用規定如下：</a:t>
            </a:r>
            <a:endPar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355600" marR="0" lvl="0" indent="-177800" algn="l" defTabSz="914400" rtl="0" eaLnBrk="0" fontAlgn="base" latinLnBrk="0" hangingPunct="0">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a:t>
            </a:r>
            <a:r>
              <a:rPr kumimoji="1" lang="zh-TW" altLang="en-US"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區內原有合法建築物，准予新建、增建、改建與修建，其建築可採原建築面積或建蔽率不得超過</a:t>
            </a:r>
            <a:r>
              <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40</a:t>
            </a:r>
            <a:r>
              <a:rPr kumimoji="1" lang="zh-TW" altLang="en-US"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建築高度不得超過</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3</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層樓或簷高</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10.5</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公尺</a:t>
            </a:r>
            <a:r>
              <a:rPr kumimoji="1" lang="zh-TW" altLang="en-US"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，且最大建築基層面積不得超過</a:t>
            </a:r>
            <a:r>
              <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165</a:t>
            </a:r>
            <a:r>
              <a:rPr kumimoji="1" lang="zh-TW" altLang="en-US"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平方公尺，但寺廟得保持原高度與建築基層面積。</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總樓地板面積不得超過</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350</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平方公尺，第三層建築面積不得超過基層建築面積三分之二，且應採斜屋頂並不得另設屋突。地下樓層以一層或四公尺為限，面積不得超過基層建築面積，並應計入總樓地板面積。</a:t>
            </a:r>
            <a:endPar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endParaRPr>
          </a:p>
          <a:p>
            <a:pPr marL="355600" marR="0" lvl="0" indent="-177800" algn="l" defTabSz="914400" rtl="0" eaLnBrk="0" fontAlgn="base" latinLnBrk="0" hangingPunct="0">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2.</a:t>
            </a:r>
            <a:r>
              <a:rPr kumimoji="1" lang="zh-TW" altLang="en-US"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區內農業用地興建農舍，</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應依農業用地興建農舍辦法第三條規定，得申請新建，其建蔽率不得超過全部農地</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10</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％；惟該宗農地若合於農業用地興建農舍辦法第六條第一項第三款規定，於農業發展條例</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89</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年</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月</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28</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日修正生效後，取得被繼承人或贈與人於上開日期前因繼承，或民法第</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1138</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條所定遺產繼承人於繼承開始前因被繼承人之贈與，其農舍建蔽率得依金門縣政府土地使用管制要點之農業區建蔽率規定，不得超過自有農業用地</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30%</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。建築高度不得超過三層樓或簷高</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10.5</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公尺，且最大（基層）建築面積不得超過</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165</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平方公尺，總樓地板面積不得超過</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350</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平方公尺，與計畫道路境界線距離不得小於</a:t>
            </a:r>
            <a:r>
              <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8</a:t>
            </a:r>
            <a:r>
              <a:rPr kumimoji="1" lang="zh-TW" altLang="en-US"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公尺。</a:t>
            </a:r>
            <a:endParaRPr kumimoji="1" lang="en-US" altLang="zh-TW" sz="22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endParaRPr>
          </a:p>
        </p:txBody>
      </p:sp>
      <p:sp>
        <p:nvSpPr>
          <p:cNvPr id="6"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836712"/>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1" lang="zh-TW" altLang="en-US" sz="2400" b="1" u="dbl" dirty="0" smtClean="0">
                <a:solidFill>
                  <a:srgbClr val="0000FF"/>
                </a:solidFill>
                <a:latin typeface="微軟正黑體" pitchFamily="34" charset="-120"/>
                <a:ea typeface="微軟正黑體" pitchFamily="34" charset="-120"/>
                <a:cs typeface="Calibri" pitchFamily="34" charset="0"/>
              </a:rPr>
              <a:t>第六條</a:t>
            </a:r>
            <a:r>
              <a:rPr kumimoji="1" lang="en-US" altLang="zh-TW" sz="2400" b="1" u="dbl" dirty="0" smtClean="0">
                <a:solidFill>
                  <a:srgbClr val="0000FF"/>
                </a:solidFill>
                <a:latin typeface="微軟正黑體" pitchFamily="34" charset="-120"/>
                <a:ea typeface="微軟正黑體" pitchFamily="34" charset="-120"/>
                <a:cs typeface="Calibri" pitchFamily="34" charset="0"/>
              </a:rPr>
              <a:t>(</a:t>
            </a:r>
            <a:r>
              <a:rPr kumimoji="1" lang="zh-TW" altLang="en-US" sz="2400" b="1" u="dbl" dirty="0" smtClean="0">
                <a:solidFill>
                  <a:srgbClr val="0000FF"/>
                </a:solidFill>
                <a:latin typeface="微軟正黑體" pitchFamily="34" charset="-120"/>
                <a:ea typeface="微軟正黑體" pitchFamily="34" charset="-120"/>
                <a:cs typeface="Calibri" pitchFamily="34" charset="0"/>
              </a:rPr>
              <a:t>本次修正重點</a:t>
            </a:r>
            <a:r>
              <a:rPr kumimoji="1" lang="en-US" altLang="zh-TW" sz="2400" b="1" u="dbl" dirty="0" smtClean="0">
                <a:solidFill>
                  <a:srgbClr val="0000FF"/>
                </a:solidFill>
                <a:latin typeface="微軟正黑體" pitchFamily="34" charset="-120"/>
                <a:ea typeface="微軟正黑體" pitchFamily="34" charset="-120"/>
                <a:cs typeface="Calibri" pitchFamily="34" charset="0"/>
              </a:rPr>
              <a:t>)</a:t>
            </a:r>
          </a:p>
          <a:p>
            <a:pPr lvl="0" defTabSz="914400" fontAlgn="base">
              <a:spcBef>
                <a:spcPct val="0"/>
              </a:spcBef>
              <a:spcAft>
                <a:spcPct val="0"/>
              </a:spcAft>
            </a:pPr>
            <a:endParaRPr kumimoji="1" lang="en-US" altLang="zh-TW" sz="2400" b="1" u="dbl" dirty="0" smtClean="0">
              <a:solidFill>
                <a:srgbClr val="0000FF"/>
              </a:solidFill>
              <a:latin typeface="微軟正黑體" pitchFamily="34" charset="-120"/>
              <a:ea typeface="微軟正黑體" pitchFamily="34" charset="-120"/>
              <a:cs typeface="Calibri" pitchFamily="34" charset="0"/>
            </a:endParaRPr>
          </a:p>
          <a:p>
            <a:pPr lvl="0" defTabSz="914400" fontAlgn="base">
              <a:spcBef>
                <a:spcPct val="0"/>
              </a:spcBef>
              <a:spcAft>
                <a:spcPct val="0"/>
              </a:spcAft>
            </a:pPr>
            <a:r>
              <a:rPr kumimoji="1" lang="zh-TW" altLang="en-US" sz="2400" b="1" dirty="0" smtClean="0">
                <a:latin typeface="微軟正黑體" pitchFamily="34" charset="-120"/>
                <a:ea typeface="微軟正黑體" pitchFamily="34" charset="-120"/>
                <a:cs typeface="Calibri" pitchFamily="34" charset="0"/>
              </a:rPr>
              <a:t>（三）</a:t>
            </a:r>
            <a:r>
              <a:rPr kumimoji="1" lang="zh-TW"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第二類一般管制區（管二）</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之土地建築使用規定如下：</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355600" marR="0" lvl="0" indent="-1778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3.</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農舍外觀色彩應與環境協調，</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外牆宜採用配合當地景觀元素，其興建圍牆，以不超過法定基層建築面積範圍為限。地下樓層以一層或四公尺為限，面積不得超過基層建築面積，並應計入總樓地板面積。第三層建築面積不得超過基層建築面積三分之二，且應採斜屋頂並不得另設屋突</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355600" marR="0" lvl="0" indent="-1778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4.</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為園區自然環境景觀保育及考量宗親農地共有共用等需要，農舍的集村興建</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以</a:t>
            </a:r>
            <a:r>
              <a:rPr kumimoji="1"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10</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戶以上</a:t>
            </a:r>
            <a:r>
              <a:rPr kumimoji="1"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Times New Roman" pitchFamily="18" charset="0"/>
              </a:rPr>
              <a:t>20</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戶以下為原則</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355600" marR="0" lvl="0" indent="-177800" algn="l" defTabSz="914400" rtl="0" eaLnBrk="0" fontAlgn="base" latinLnBrk="0" hangingPunct="0">
              <a:lnSpc>
                <a:spcPct val="100000"/>
              </a:lnSpc>
              <a:spcBef>
                <a:spcPct val="0"/>
              </a:spcBef>
              <a:spcAft>
                <a:spcPct val="0"/>
              </a:spcAft>
              <a:buClrTx/>
              <a:buSzTx/>
              <a:buFontTx/>
              <a:buNone/>
              <a:tabLst/>
            </a:pP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5.</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已申請建築農舍之土地</a:t>
            </a: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，除興建農舍土地面積，其他面積應供農業生產</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，並應由管理處在地籍圖上著色，不得再建築使用。</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5"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0" y="1"/>
            <a:ext cx="9144000" cy="714375"/>
          </a:xfr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eaLnBrk="1" hangingPunct="1">
              <a:defRPr/>
            </a:pPr>
            <a:r>
              <a:rPr lang="zh-TW" altLang="en-US" sz="3200" b="1" dirty="0" smtClean="0">
                <a:solidFill>
                  <a:srgbClr val="002060"/>
                </a:solidFill>
                <a:latin typeface="微軟正黑體" pitchFamily="34" charset="-120"/>
                <a:ea typeface="微軟正黑體" pitchFamily="34" charset="-120"/>
              </a:rPr>
              <a:t>個案變更前後對照表</a:t>
            </a:r>
            <a:r>
              <a:rPr lang="en-US" altLang="zh-TW" sz="3200" b="1" dirty="0" smtClean="0">
                <a:solidFill>
                  <a:srgbClr val="002060"/>
                </a:solidFill>
                <a:latin typeface="微軟正黑體" pitchFamily="34" charset="-120"/>
                <a:ea typeface="微軟正黑體" pitchFamily="34" charset="-120"/>
              </a:rPr>
              <a:t>(</a:t>
            </a:r>
            <a:r>
              <a:rPr lang="zh-TW" altLang="en-US" sz="3200" b="1" dirty="0" smtClean="0">
                <a:solidFill>
                  <a:srgbClr val="002060"/>
                </a:solidFill>
                <a:latin typeface="微軟正黑體" pitchFamily="34" charset="-120"/>
                <a:ea typeface="微軟正黑體" pitchFamily="34" charset="-120"/>
              </a:rPr>
              <a:t>農舍建管規定</a:t>
            </a:r>
            <a:r>
              <a:rPr lang="en-US" altLang="zh-TW" sz="3200" b="1" dirty="0" smtClean="0">
                <a:solidFill>
                  <a:srgbClr val="002060"/>
                </a:solidFill>
                <a:latin typeface="微軟正黑體" pitchFamily="34" charset="-120"/>
                <a:ea typeface="微軟正黑體" pitchFamily="34" charset="-120"/>
              </a:rPr>
              <a:t>)</a:t>
            </a:r>
          </a:p>
        </p:txBody>
      </p:sp>
      <p:graphicFrame>
        <p:nvGraphicFramePr>
          <p:cNvPr id="9" name="內容版面配置區 8"/>
          <p:cNvGraphicFramePr>
            <a:graphicFrameLocks noGrp="1"/>
          </p:cNvGraphicFramePr>
          <p:nvPr>
            <p:ph idx="1"/>
          </p:nvPr>
        </p:nvGraphicFramePr>
        <p:xfrm>
          <a:off x="357188" y="857250"/>
          <a:ext cx="8444186" cy="5572164"/>
        </p:xfrm>
        <a:graphic>
          <a:graphicData uri="http://schemas.openxmlformats.org/drawingml/2006/table">
            <a:tbl>
              <a:tblPr/>
              <a:tblGrid>
                <a:gridCol w="1019580"/>
                <a:gridCol w="1194968"/>
                <a:gridCol w="1928826"/>
                <a:gridCol w="1857388"/>
                <a:gridCol w="2443424"/>
              </a:tblGrid>
              <a:tr h="428628">
                <a:tc gridSpan="2">
                  <a:txBody>
                    <a:bodyPr/>
                    <a:lstStyle/>
                    <a:p>
                      <a:pPr algn="ctr">
                        <a:spcAft>
                          <a:spcPts val="0"/>
                        </a:spcAft>
                      </a:pPr>
                      <a:r>
                        <a:rPr lang="zh-TW" sz="1800" b="1" kern="100" dirty="0">
                          <a:solidFill>
                            <a:srgbClr val="000000"/>
                          </a:solidFill>
                          <a:latin typeface="標楷體" pitchFamily="65" charset="-120"/>
                          <a:ea typeface="標楷體" pitchFamily="65" charset="-120"/>
                          <a:cs typeface="Times New Roman"/>
                        </a:rPr>
                        <a:t>項目</a:t>
                      </a:r>
                      <a:endParaRPr lang="zh-TW" sz="18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ctr">
                        <a:spcAft>
                          <a:spcPts val="0"/>
                        </a:spcAft>
                      </a:pPr>
                      <a:r>
                        <a:rPr lang="zh-TW" altLang="en-US" sz="1800" b="1" kern="100" dirty="0" smtClean="0">
                          <a:solidFill>
                            <a:schemeClr val="tx1">
                              <a:lumMod val="50000"/>
                            </a:schemeClr>
                          </a:solidFill>
                          <a:latin typeface="標楷體" pitchFamily="65" charset="-120"/>
                          <a:ea typeface="標楷體" pitchFamily="65" charset="-120"/>
                          <a:cs typeface="Times New Roman"/>
                        </a:rPr>
                        <a:t>已修正規定</a:t>
                      </a:r>
                      <a:endParaRPr lang="zh-TW" sz="1800" b="1" kern="100" dirty="0">
                        <a:solidFill>
                          <a:schemeClr val="tx1">
                            <a:lumMod val="50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spcAft>
                          <a:spcPts val="0"/>
                        </a:spcAft>
                      </a:pPr>
                      <a:r>
                        <a:rPr lang="zh-TW" altLang="en-US" sz="1800" b="1" kern="100" dirty="0" smtClean="0">
                          <a:solidFill>
                            <a:srgbClr val="000000"/>
                          </a:solidFill>
                          <a:latin typeface="標楷體" pitchFamily="65" charset="-120"/>
                          <a:ea typeface="標楷體" pitchFamily="65" charset="-120"/>
                          <a:cs typeface="Times New Roman"/>
                        </a:rPr>
                        <a:t>本處原</a:t>
                      </a:r>
                      <a:r>
                        <a:rPr lang="zh-TW" sz="1800" b="1" kern="100" dirty="0" smtClean="0">
                          <a:solidFill>
                            <a:srgbClr val="000000"/>
                          </a:solidFill>
                          <a:latin typeface="標楷體" pitchFamily="65" charset="-120"/>
                          <a:ea typeface="標楷體" pitchFamily="65" charset="-120"/>
                          <a:cs typeface="Times New Roman"/>
                        </a:rPr>
                        <a:t>規定</a:t>
                      </a:r>
                      <a:endParaRPr lang="zh-TW" sz="18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a:spcAft>
                          <a:spcPts val="0"/>
                        </a:spcAft>
                      </a:pPr>
                      <a:r>
                        <a:rPr lang="zh-TW" altLang="en-US" sz="1800" b="1" kern="100" dirty="0" smtClean="0">
                          <a:solidFill>
                            <a:schemeClr val="tx1">
                              <a:lumMod val="50000"/>
                            </a:schemeClr>
                          </a:solidFill>
                          <a:latin typeface="標楷體" pitchFamily="65" charset="-120"/>
                          <a:ea typeface="標楷體" pitchFamily="65" charset="-120"/>
                          <a:cs typeface="Times New Roman"/>
                        </a:rPr>
                        <a:t>金門縣政府規定</a:t>
                      </a:r>
                      <a:endParaRPr lang="zh-TW" sz="1800" b="1" kern="100" dirty="0">
                        <a:solidFill>
                          <a:schemeClr val="tx1">
                            <a:lumMod val="50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432173">
                <a:tc gridSpan="2">
                  <a:txBody>
                    <a:bodyPr/>
                    <a:lstStyle/>
                    <a:p>
                      <a:pPr>
                        <a:spcAft>
                          <a:spcPts val="0"/>
                        </a:spcAft>
                      </a:pPr>
                      <a:r>
                        <a:rPr lang="zh-TW" sz="1600" b="1" kern="100" dirty="0">
                          <a:solidFill>
                            <a:schemeClr val="tx1">
                              <a:lumMod val="95000"/>
                              <a:lumOff val="5000"/>
                            </a:schemeClr>
                          </a:solidFill>
                          <a:latin typeface="標楷體" pitchFamily="65" charset="-120"/>
                          <a:ea typeface="標楷體" pitchFamily="65" charset="-120"/>
                          <a:cs typeface="Times New Roman"/>
                        </a:rPr>
                        <a:t>建築面積</a:t>
                      </a: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zh-TW" sz="1600" b="1" kern="100" dirty="0">
                          <a:solidFill>
                            <a:schemeClr val="tx1">
                              <a:lumMod val="95000"/>
                              <a:lumOff val="5000"/>
                            </a:schemeClr>
                          </a:solidFill>
                          <a:latin typeface="標楷體" pitchFamily="65" charset="-120"/>
                          <a:ea typeface="標楷體" pitchFamily="65" charset="-120"/>
                          <a:cs typeface="Times New Roman"/>
                        </a:rPr>
                        <a:t>≦</a:t>
                      </a:r>
                      <a:r>
                        <a:rPr lang="en-US" sz="1600" b="1" kern="100" dirty="0">
                          <a:solidFill>
                            <a:schemeClr val="tx1">
                              <a:lumMod val="95000"/>
                              <a:lumOff val="5000"/>
                            </a:schemeClr>
                          </a:solidFill>
                          <a:latin typeface="標楷體" pitchFamily="65" charset="-120"/>
                          <a:ea typeface="標楷體" pitchFamily="65" charset="-120"/>
                          <a:cs typeface="Times New Roman"/>
                        </a:rPr>
                        <a:t>165 m</a:t>
                      </a:r>
                      <a:r>
                        <a:rPr lang="en-US" sz="1600" b="1" kern="100" baseline="30000" dirty="0">
                          <a:solidFill>
                            <a:schemeClr val="tx1">
                              <a:lumMod val="95000"/>
                              <a:lumOff val="5000"/>
                            </a:schemeClr>
                          </a:solidFill>
                          <a:latin typeface="標楷體" pitchFamily="65" charset="-120"/>
                          <a:ea typeface="標楷體" pitchFamily="65" charset="-120"/>
                          <a:cs typeface="Times New Roman"/>
                        </a:rPr>
                        <a:t>2</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rgbClr val="000000"/>
                          </a:solidFill>
                          <a:latin typeface="標楷體" pitchFamily="65" charset="-120"/>
                          <a:ea typeface="標楷體" pitchFamily="65" charset="-120"/>
                          <a:cs typeface="Times New Roman"/>
                        </a:rPr>
                        <a:t>≦</a:t>
                      </a:r>
                      <a:r>
                        <a:rPr lang="en-US" sz="1600" b="1" kern="100" dirty="0">
                          <a:solidFill>
                            <a:srgbClr val="000000"/>
                          </a:solidFill>
                          <a:latin typeface="標楷體" pitchFamily="65" charset="-120"/>
                          <a:ea typeface="標楷體" pitchFamily="65" charset="-120"/>
                          <a:cs typeface="Times New Roman"/>
                        </a:rPr>
                        <a:t>165m</a:t>
                      </a:r>
                      <a:r>
                        <a:rPr lang="en-US" sz="1600" b="1" kern="100" baseline="30000" dirty="0">
                          <a:solidFill>
                            <a:srgbClr val="000000"/>
                          </a:solidFill>
                          <a:latin typeface="標楷體" pitchFamily="65" charset="-120"/>
                          <a:ea typeface="標楷體" pitchFamily="65" charset="-120"/>
                          <a:cs typeface="Times New Roman"/>
                        </a:rPr>
                        <a:t>2</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altLang="en-US" sz="1600" b="1" kern="100" dirty="0" smtClean="0">
                          <a:solidFill>
                            <a:srgbClr val="000000"/>
                          </a:solidFill>
                          <a:latin typeface="標楷體" pitchFamily="65" charset="-120"/>
                          <a:ea typeface="標楷體" pitchFamily="65" charset="-120"/>
                          <a:cs typeface="Times New Roman"/>
                        </a:rPr>
                        <a:t>≦</a:t>
                      </a:r>
                      <a:r>
                        <a:rPr lang="en-US" sz="1600" b="1" kern="100" dirty="0" smtClean="0">
                          <a:solidFill>
                            <a:srgbClr val="000000"/>
                          </a:solidFill>
                          <a:latin typeface="標楷體" pitchFamily="65" charset="-120"/>
                          <a:ea typeface="標楷體" pitchFamily="65" charset="-120"/>
                          <a:cs typeface="Times New Roman"/>
                        </a:rPr>
                        <a:t>165m</a:t>
                      </a:r>
                      <a:r>
                        <a:rPr lang="en-US" sz="1600" b="1" kern="100" baseline="30000" dirty="0" smtClean="0">
                          <a:solidFill>
                            <a:srgbClr val="000000"/>
                          </a:solidFill>
                          <a:latin typeface="標楷體" pitchFamily="65" charset="-120"/>
                          <a:ea typeface="標楷體" pitchFamily="65" charset="-120"/>
                          <a:cs typeface="Times New Roman"/>
                        </a:rPr>
                        <a:t>2</a:t>
                      </a:r>
                      <a:endParaRPr lang="zh-TW" altLang="en-US"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996">
                <a:tc rowSpan="2">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建築高度</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建築物樓層</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TW" sz="1600" b="1" kern="100" dirty="0">
                          <a:solidFill>
                            <a:srgbClr val="FF0000"/>
                          </a:solidFill>
                          <a:latin typeface="標楷體" pitchFamily="65" charset="-120"/>
                          <a:ea typeface="標楷體" pitchFamily="65" charset="-120"/>
                          <a:cs typeface="Times New Roman"/>
                        </a:rPr>
                        <a:t>≦</a:t>
                      </a:r>
                      <a:r>
                        <a:rPr lang="en-US" sz="1600" b="1" kern="100" dirty="0">
                          <a:solidFill>
                            <a:srgbClr val="FF0000"/>
                          </a:solidFill>
                          <a:latin typeface="標楷體" pitchFamily="65" charset="-120"/>
                          <a:ea typeface="標楷體" pitchFamily="65" charset="-120"/>
                          <a:cs typeface="Times New Roman"/>
                        </a:rPr>
                        <a:t>3</a:t>
                      </a:r>
                      <a:r>
                        <a:rPr lang="zh-TW" sz="1600" b="1" kern="100" dirty="0">
                          <a:solidFill>
                            <a:srgbClr val="FF0000"/>
                          </a:solidFill>
                          <a:latin typeface="標楷體" pitchFamily="65" charset="-120"/>
                          <a:ea typeface="標楷體" pitchFamily="65" charset="-120"/>
                          <a:cs typeface="Times New Roman"/>
                        </a:rPr>
                        <a:t>層</a:t>
                      </a:r>
                      <a:r>
                        <a:rPr lang="zh-TW" sz="1600" b="1" kern="100" dirty="0" smtClean="0">
                          <a:solidFill>
                            <a:srgbClr val="FF0000"/>
                          </a:solidFill>
                          <a:latin typeface="標楷體" pitchFamily="65" charset="-120"/>
                          <a:ea typeface="標楷體" pitchFamily="65" charset="-120"/>
                          <a:cs typeface="Times New Roman"/>
                        </a:rPr>
                        <a:t>樓</a:t>
                      </a:r>
                      <a:r>
                        <a:rPr lang="en-US" sz="1500" b="1" kern="100" dirty="0" smtClean="0">
                          <a:solidFill>
                            <a:srgbClr val="FF0000"/>
                          </a:solidFill>
                          <a:latin typeface="標楷體" pitchFamily="65" charset="-120"/>
                          <a:ea typeface="標楷體" pitchFamily="65" charset="-120"/>
                          <a:cs typeface="Times New Roman"/>
                        </a:rPr>
                        <a:t>(</a:t>
                      </a:r>
                      <a:r>
                        <a:rPr lang="zh-TW" altLang="en-US" sz="1500" b="1" kern="100" dirty="0" smtClean="0">
                          <a:solidFill>
                            <a:srgbClr val="FF0000"/>
                          </a:solidFill>
                          <a:latin typeface="標楷體" pitchFamily="65" charset="-120"/>
                          <a:ea typeface="標楷體" pitchFamily="65" charset="-120"/>
                          <a:cs typeface="Times New Roman"/>
                        </a:rPr>
                        <a:t>第</a:t>
                      </a:r>
                      <a:r>
                        <a:rPr lang="en-US" sz="1500" b="1" kern="100" dirty="0" smtClean="0">
                          <a:solidFill>
                            <a:srgbClr val="FF0000"/>
                          </a:solidFill>
                          <a:latin typeface="標楷體" pitchFamily="65" charset="-120"/>
                          <a:ea typeface="標楷體" pitchFamily="65" charset="-120"/>
                          <a:cs typeface="Times New Roman"/>
                        </a:rPr>
                        <a:t>3</a:t>
                      </a:r>
                      <a:r>
                        <a:rPr lang="zh-TW" altLang="en-US" sz="1500" b="1" kern="100" dirty="0" smtClean="0">
                          <a:solidFill>
                            <a:srgbClr val="FF0000"/>
                          </a:solidFill>
                          <a:latin typeface="標楷體" pitchFamily="65" charset="-120"/>
                          <a:ea typeface="標楷體" pitchFamily="65" charset="-120"/>
                          <a:cs typeface="Times New Roman"/>
                        </a:rPr>
                        <a:t>層≦基層面積之三分之二且採斜屋頂，</a:t>
                      </a:r>
                      <a:r>
                        <a:rPr lang="zh-TW" sz="1500" b="1" kern="100" dirty="0" smtClean="0">
                          <a:solidFill>
                            <a:srgbClr val="FF0000"/>
                          </a:solidFill>
                          <a:latin typeface="標楷體" pitchFamily="65" charset="-120"/>
                          <a:ea typeface="標楷體" pitchFamily="65" charset="-120"/>
                          <a:cs typeface="Times New Roman"/>
                        </a:rPr>
                        <a:t>地</a:t>
                      </a:r>
                      <a:r>
                        <a:rPr lang="zh-TW" sz="1500" b="1" kern="100" dirty="0">
                          <a:solidFill>
                            <a:srgbClr val="FF0000"/>
                          </a:solidFill>
                          <a:latin typeface="標楷體" pitchFamily="65" charset="-120"/>
                          <a:ea typeface="標楷體" pitchFamily="65" charset="-120"/>
                          <a:cs typeface="Times New Roman"/>
                        </a:rPr>
                        <a:t>下層計入總樓</a:t>
                      </a:r>
                      <a:r>
                        <a:rPr lang="zh-TW" sz="1500" b="1" kern="100" dirty="0" smtClean="0">
                          <a:solidFill>
                            <a:srgbClr val="FF0000"/>
                          </a:solidFill>
                          <a:latin typeface="標楷體" pitchFamily="65" charset="-120"/>
                          <a:ea typeface="標楷體" pitchFamily="65" charset="-120"/>
                          <a:cs typeface="Times New Roman"/>
                        </a:rPr>
                        <a:t>地板</a:t>
                      </a:r>
                      <a:r>
                        <a:rPr lang="zh-TW" altLang="en-US" sz="1500" b="1" kern="100" dirty="0" smtClean="0">
                          <a:solidFill>
                            <a:srgbClr val="FF0000"/>
                          </a:solidFill>
                          <a:latin typeface="標楷體" pitchFamily="65" charset="-120"/>
                          <a:ea typeface="標楷體" pitchFamily="65" charset="-120"/>
                          <a:cs typeface="Times New Roman"/>
                        </a:rPr>
                        <a:t>面積</a:t>
                      </a:r>
                      <a:r>
                        <a:rPr lang="en-US" sz="1500" b="1" kern="100" dirty="0" smtClean="0">
                          <a:solidFill>
                            <a:srgbClr val="FF0000"/>
                          </a:solidFill>
                          <a:latin typeface="標楷體" pitchFamily="65" charset="-120"/>
                          <a:ea typeface="標楷體" pitchFamily="65" charset="-120"/>
                          <a:cs typeface="Times New Roman"/>
                        </a:rPr>
                        <a:t>)</a:t>
                      </a:r>
                      <a:endParaRPr lang="zh-TW" sz="1500" b="1" kern="100" dirty="0">
                        <a:solidFill>
                          <a:srgbClr val="FF0000"/>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rgbClr val="000000"/>
                          </a:solidFill>
                          <a:latin typeface="標楷體" pitchFamily="65" charset="-120"/>
                          <a:ea typeface="標楷體" pitchFamily="65" charset="-120"/>
                          <a:cs typeface="Times New Roman"/>
                        </a:rPr>
                        <a:t>≦</a:t>
                      </a:r>
                      <a:r>
                        <a:rPr lang="en-US" sz="1600" b="1" kern="100" dirty="0">
                          <a:solidFill>
                            <a:srgbClr val="000000"/>
                          </a:solidFill>
                          <a:latin typeface="標楷體" pitchFamily="65" charset="-120"/>
                          <a:ea typeface="標楷體" pitchFamily="65" charset="-120"/>
                          <a:cs typeface="Times New Roman"/>
                        </a:rPr>
                        <a:t>2</a:t>
                      </a:r>
                      <a:r>
                        <a:rPr lang="zh-TW" sz="1600" b="1" kern="100" dirty="0">
                          <a:solidFill>
                            <a:srgbClr val="000000"/>
                          </a:solidFill>
                          <a:latin typeface="標楷體" pitchFamily="65" charset="-120"/>
                          <a:ea typeface="標楷體" pitchFamily="65" charset="-120"/>
                          <a:cs typeface="Times New Roman"/>
                        </a:rPr>
                        <a:t>層樓</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a:t>
                      </a:r>
                      <a:r>
                        <a:rPr lang="en-US" sz="1600" b="1" kern="100" dirty="0" smtClean="0">
                          <a:solidFill>
                            <a:schemeClr val="tx1">
                              <a:lumMod val="95000"/>
                              <a:lumOff val="5000"/>
                            </a:schemeClr>
                          </a:solidFill>
                          <a:latin typeface="標楷體" pitchFamily="65" charset="-120"/>
                          <a:ea typeface="標楷體" pitchFamily="65" charset="-120"/>
                          <a:cs typeface="Times New Roman"/>
                        </a:rPr>
                        <a:t>3</a:t>
                      </a: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層樓</a:t>
                      </a: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890">
                <a:tc vMerge="1">
                  <a:txBody>
                    <a:bodyPr/>
                    <a:lstStyle/>
                    <a:p>
                      <a:endParaRPr lang="zh-TW" altLang="en-US"/>
                    </a:p>
                  </a:txBody>
                  <a:tcPr/>
                </a:tc>
                <a:tc>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地下層</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a:txBody>
                    <a:bodyPr/>
                    <a:lstStyle/>
                    <a:p>
                      <a:pPr algn="just">
                        <a:spcAft>
                          <a:spcPts val="0"/>
                        </a:spcAft>
                      </a:pPr>
                      <a:r>
                        <a:rPr lang="zh-TW" sz="1600" b="1" kern="100" dirty="0">
                          <a:solidFill>
                            <a:srgbClr val="000000"/>
                          </a:solidFill>
                          <a:latin typeface="標楷體" pitchFamily="65" charset="-120"/>
                          <a:ea typeface="標楷體" pitchFamily="65" charset="-120"/>
                          <a:cs typeface="Times New Roman"/>
                        </a:rPr>
                        <a:t>≦</a:t>
                      </a:r>
                      <a:r>
                        <a:rPr lang="en-US" sz="1600" b="1" kern="100" dirty="0">
                          <a:solidFill>
                            <a:srgbClr val="000000"/>
                          </a:solidFill>
                          <a:latin typeface="標楷體" pitchFamily="65" charset="-120"/>
                          <a:ea typeface="標楷體" pitchFamily="65" charset="-120"/>
                          <a:cs typeface="Times New Roman"/>
                        </a:rPr>
                        <a:t>1</a:t>
                      </a:r>
                      <a:r>
                        <a:rPr lang="zh-TW" sz="1600" b="1" kern="100" dirty="0">
                          <a:solidFill>
                            <a:srgbClr val="000000"/>
                          </a:solidFill>
                          <a:latin typeface="標楷體" pitchFamily="65" charset="-120"/>
                          <a:ea typeface="標楷體" pitchFamily="65" charset="-120"/>
                          <a:cs typeface="Times New Roman"/>
                        </a:rPr>
                        <a:t>層樓或</a:t>
                      </a:r>
                      <a:r>
                        <a:rPr lang="en-US" sz="1600" b="1" kern="100" dirty="0">
                          <a:solidFill>
                            <a:srgbClr val="000000"/>
                          </a:solidFill>
                          <a:latin typeface="標楷體" pitchFamily="65" charset="-120"/>
                          <a:ea typeface="標楷體" pitchFamily="65" charset="-120"/>
                          <a:cs typeface="Times New Roman"/>
                        </a:rPr>
                        <a:t>4m</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r>
              <a:tr h="414058">
                <a:tc gridSpan="2">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建築物高度</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spcAft>
                          <a:spcPts val="0"/>
                        </a:spcAft>
                      </a:pPr>
                      <a:r>
                        <a:rPr lang="zh-TW" sz="1600" b="1" kern="100" dirty="0">
                          <a:solidFill>
                            <a:srgbClr val="FF0000"/>
                          </a:solidFill>
                          <a:latin typeface="標楷體" pitchFamily="65" charset="-120"/>
                          <a:ea typeface="標楷體" pitchFamily="65" charset="-120"/>
                          <a:cs typeface="Times New Roman"/>
                        </a:rPr>
                        <a:t>簷高≦</a:t>
                      </a:r>
                      <a:r>
                        <a:rPr lang="en-US" sz="1600" b="1" kern="100" dirty="0">
                          <a:solidFill>
                            <a:srgbClr val="FF0000"/>
                          </a:solidFill>
                          <a:latin typeface="標楷體" pitchFamily="65" charset="-120"/>
                          <a:ea typeface="標楷體" pitchFamily="65" charset="-120"/>
                          <a:cs typeface="Times New Roman"/>
                        </a:rPr>
                        <a:t>10.5m</a:t>
                      </a:r>
                      <a:endParaRPr lang="zh-TW" sz="1600" b="1" kern="100" dirty="0">
                        <a:solidFill>
                          <a:srgbClr val="FF0000"/>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rgbClr val="000000"/>
                          </a:solidFill>
                          <a:latin typeface="標楷體" pitchFamily="65" charset="-120"/>
                          <a:ea typeface="標楷體" pitchFamily="65" charset="-120"/>
                          <a:cs typeface="Times New Roman"/>
                        </a:rPr>
                        <a:t>簷高≦</a:t>
                      </a:r>
                      <a:r>
                        <a:rPr lang="en-US" sz="1600" b="1" kern="100" dirty="0">
                          <a:solidFill>
                            <a:srgbClr val="000000"/>
                          </a:solidFill>
                          <a:latin typeface="標楷體" pitchFamily="65" charset="-120"/>
                          <a:ea typeface="標楷體" pitchFamily="65" charset="-120"/>
                          <a:cs typeface="Times New Roman"/>
                        </a:rPr>
                        <a:t>7m</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簷高≦</a:t>
                      </a:r>
                      <a:r>
                        <a:rPr lang="en-US" sz="1600" b="1" kern="100" dirty="0" smtClean="0">
                          <a:solidFill>
                            <a:schemeClr val="tx1">
                              <a:lumMod val="95000"/>
                              <a:lumOff val="5000"/>
                            </a:schemeClr>
                          </a:solidFill>
                          <a:latin typeface="標楷體" pitchFamily="65" charset="-120"/>
                          <a:ea typeface="標楷體" pitchFamily="65" charset="-120"/>
                          <a:cs typeface="Times New Roman"/>
                        </a:rPr>
                        <a:t>10.5m</a:t>
                      </a:r>
                      <a:endParaRPr lang="zh-TW" altLang="en-US"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835">
                <a:tc gridSpan="2">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總樓地板面積</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en-US" sz="1600" b="1" kern="100" dirty="0">
                          <a:solidFill>
                            <a:srgbClr val="FF0000"/>
                          </a:solidFill>
                          <a:latin typeface="標楷體" pitchFamily="65" charset="-120"/>
                          <a:ea typeface="標楷體" pitchFamily="65" charset="-120"/>
                          <a:cs typeface="Times New Roman"/>
                        </a:rPr>
                        <a:t>350m</a:t>
                      </a:r>
                      <a:r>
                        <a:rPr lang="en-US" sz="1600" b="1" kern="100" baseline="30000" dirty="0">
                          <a:solidFill>
                            <a:srgbClr val="FF0000"/>
                          </a:solidFill>
                          <a:latin typeface="標楷體" pitchFamily="65" charset="-120"/>
                          <a:ea typeface="標楷體" pitchFamily="65" charset="-120"/>
                          <a:cs typeface="Times New Roman"/>
                        </a:rPr>
                        <a:t>2</a:t>
                      </a:r>
                      <a:endParaRPr lang="zh-TW" sz="1600" b="1" kern="100" dirty="0">
                        <a:solidFill>
                          <a:srgbClr val="FF0000"/>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rgbClr val="000000"/>
                          </a:solidFill>
                          <a:latin typeface="標楷體" pitchFamily="65" charset="-120"/>
                          <a:ea typeface="標楷體" pitchFamily="65" charset="-120"/>
                          <a:cs typeface="Times New Roman"/>
                        </a:rPr>
                        <a:t>330m</a:t>
                      </a:r>
                      <a:r>
                        <a:rPr lang="en-US" sz="1600" b="1" kern="100" baseline="30000" dirty="0">
                          <a:solidFill>
                            <a:srgbClr val="000000"/>
                          </a:solidFill>
                          <a:latin typeface="標楷體" pitchFamily="65" charset="-120"/>
                          <a:ea typeface="標楷體" pitchFamily="65" charset="-120"/>
                          <a:cs typeface="Times New Roman"/>
                        </a:rPr>
                        <a:t>2</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kern="100" dirty="0">
                          <a:solidFill>
                            <a:schemeClr val="tx1">
                              <a:lumMod val="95000"/>
                              <a:lumOff val="5000"/>
                            </a:schemeClr>
                          </a:solidFill>
                          <a:latin typeface="標楷體" pitchFamily="65" charset="-120"/>
                          <a:ea typeface="標楷體" pitchFamily="65" charset="-120"/>
                          <a:cs typeface="Times New Roman"/>
                        </a:rPr>
                        <a:t>350m</a:t>
                      </a:r>
                      <a:r>
                        <a:rPr lang="en-US" sz="1600" b="1" kern="100" baseline="30000" dirty="0">
                          <a:solidFill>
                            <a:schemeClr val="tx1">
                              <a:lumMod val="95000"/>
                              <a:lumOff val="5000"/>
                            </a:schemeClr>
                          </a:solidFill>
                          <a:latin typeface="標楷體" pitchFamily="65" charset="-120"/>
                          <a:ea typeface="標楷體" pitchFamily="65" charset="-120"/>
                          <a:cs typeface="Times New Roman"/>
                        </a:rPr>
                        <a:t>2</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485">
                <a:tc gridSpan="2">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與計畫道路境界線距離</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zh-TW" sz="1600" b="1" kern="100" dirty="0">
                          <a:solidFill>
                            <a:srgbClr val="FF0000"/>
                          </a:solidFill>
                          <a:latin typeface="標楷體" pitchFamily="65" charset="-120"/>
                          <a:ea typeface="標楷體" pitchFamily="65" charset="-120"/>
                          <a:cs typeface="Times New Roman"/>
                        </a:rPr>
                        <a:t>≧</a:t>
                      </a:r>
                      <a:r>
                        <a:rPr lang="en-US" sz="1600" b="1" kern="100" dirty="0">
                          <a:solidFill>
                            <a:srgbClr val="FF0000"/>
                          </a:solidFill>
                          <a:latin typeface="標楷體" pitchFamily="65" charset="-120"/>
                          <a:ea typeface="標楷體" pitchFamily="65" charset="-120"/>
                          <a:cs typeface="Times New Roman"/>
                        </a:rPr>
                        <a:t>8m</a:t>
                      </a:r>
                      <a:endParaRPr lang="zh-TW" sz="1600" b="1" kern="100" dirty="0">
                        <a:solidFill>
                          <a:srgbClr val="FF0000"/>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rgbClr val="000000"/>
                          </a:solidFill>
                          <a:latin typeface="標楷體" pitchFamily="65" charset="-120"/>
                          <a:ea typeface="標楷體" pitchFamily="65" charset="-120"/>
                          <a:cs typeface="Times New Roman"/>
                        </a:rPr>
                        <a:t>≧</a:t>
                      </a:r>
                      <a:r>
                        <a:rPr lang="en-US" sz="1600" b="1" kern="100" dirty="0">
                          <a:solidFill>
                            <a:srgbClr val="000000"/>
                          </a:solidFill>
                          <a:latin typeface="標楷體" pitchFamily="65" charset="-120"/>
                          <a:ea typeface="標楷體" pitchFamily="65" charset="-120"/>
                          <a:cs typeface="Times New Roman"/>
                        </a:rPr>
                        <a:t>15m</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chemeClr val="tx1">
                              <a:lumMod val="95000"/>
                              <a:lumOff val="5000"/>
                            </a:schemeClr>
                          </a:solidFill>
                          <a:latin typeface="標楷體" pitchFamily="65" charset="-120"/>
                          <a:ea typeface="標楷體" pitchFamily="65" charset="-120"/>
                          <a:cs typeface="Times New Roman"/>
                        </a:rPr>
                        <a:t>≧</a:t>
                      </a:r>
                      <a:r>
                        <a:rPr lang="en-US" sz="1600" b="1" kern="100" dirty="0">
                          <a:solidFill>
                            <a:schemeClr val="tx1">
                              <a:lumMod val="95000"/>
                              <a:lumOff val="5000"/>
                            </a:schemeClr>
                          </a:solidFill>
                          <a:latin typeface="標楷體" pitchFamily="65" charset="-120"/>
                          <a:ea typeface="標楷體" pitchFamily="65" charset="-120"/>
                          <a:cs typeface="Times New Roman"/>
                        </a:rPr>
                        <a:t>8m</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007">
                <a:tc gridSpan="2">
                  <a:txBody>
                    <a:bodyPr/>
                    <a:lstStyle/>
                    <a:p>
                      <a:pPr>
                        <a:spcAft>
                          <a:spcPts val="0"/>
                        </a:spcAft>
                      </a:pPr>
                      <a:r>
                        <a:rPr lang="zh-TW" sz="1600" b="1" kern="100" dirty="0">
                          <a:solidFill>
                            <a:srgbClr val="000000"/>
                          </a:solidFill>
                          <a:latin typeface="標楷體" pitchFamily="65" charset="-120"/>
                          <a:ea typeface="標楷體" pitchFamily="65" charset="-120"/>
                          <a:cs typeface="Times New Roman"/>
                        </a:rPr>
                        <a:t>建蔽率</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just">
                        <a:spcAft>
                          <a:spcPts val="0"/>
                        </a:spcAft>
                      </a:pPr>
                      <a:r>
                        <a:rPr lang="zh-TW" altLang="en-US" sz="1600" b="1" kern="100" dirty="0" smtClean="0">
                          <a:solidFill>
                            <a:srgbClr val="FF0000"/>
                          </a:solidFill>
                          <a:latin typeface="標楷體" pitchFamily="65" charset="-120"/>
                          <a:ea typeface="標楷體" pitchFamily="65" charset="-120"/>
                          <a:cs typeface="Times New Roman"/>
                        </a:rPr>
                        <a:t>農舍</a:t>
                      </a:r>
                      <a:r>
                        <a:rPr lang="zh-TW" sz="1600" b="1" kern="100" dirty="0" smtClean="0">
                          <a:solidFill>
                            <a:srgbClr val="FF0000"/>
                          </a:solidFill>
                          <a:latin typeface="標楷體" pitchFamily="65" charset="-120"/>
                          <a:ea typeface="標楷體" pitchFamily="65" charset="-120"/>
                          <a:cs typeface="Times New Roman"/>
                        </a:rPr>
                        <a:t>原則</a:t>
                      </a:r>
                      <a:r>
                        <a:rPr lang="zh-TW" sz="1600" b="1" kern="100" dirty="0">
                          <a:solidFill>
                            <a:srgbClr val="FF0000"/>
                          </a:solidFill>
                          <a:latin typeface="標楷體" pitchFamily="65" charset="-120"/>
                          <a:ea typeface="標楷體" pitchFamily="65" charset="-120"/>
                          <a:cs typeface="Times New Roman"/>
                        </a:rPr>
                        <a:t>≦</a:t>
                      </a:r>
                      <a:r>
                        <a:rPr lang="en-US" sz="1600" b="1" kern="100" dirty="0">
                          <a:solidFill>
                            <a:srgbClr val="FF0000"/>
                          </a:solidFill>
                          <a:latin typeface="標楷體" pitchFamily="65" charset="-120"/>
                          <a:ea typeface="標楷體" pitchFamily="65" charset="-120"/>
                          <a:cs typeface="Times New Roman"/>
                        </a:rPr>
                        <a:t>10%</a:t>
                      </a:r>
                      <a:endParaRPr lang="zh-TW" sz="1600" b="1" kern="100" dirty="0">
                        <a:solidFill>
                          <a:srgbClr val="FF0000"/>
                        </a:solidFill>
                        <a:latin typeface="標楷體" pitchFamily="65" charset="-120"/>
                        <a:ea typeface="標楷體" pitchFamily="65" charset="-120"/>
                        <a:cs typeface="Times New Roman"/>
                      </a:endParaRPr>
                    </a:p>
                    <a:p>
                      <a:pPr algn="just">
                        <a:spcAft>
                          <a:spcPts val="0"/>
                        </a:spcAft>
                      </a:pPr>
                      <a:r>
                        <a:rPr lang="zh-TW" altLang="en-US" sz="1600" b="1" kern="100" dirty="0" smtClean="0">
                          <a:solidFill>
                            <a:srgbClr val="FF0000"/>
                          </a:solidFill>
                          <a:latin typeface="標楷體" pitchFamily="65" charset="-120"/>
                          <a:ea typeface="標楷體" pitchFamily="65" charset="-120"/>
                          <a:cs typeface="Times New Roman"/>
                        </a:rPr>
                        <a:t>符合但書規定</a:t>
                      </a:r>
                      <a:r>
                        <a:rPr lang="zh-TW" sz="1600" b="1" kern="100" dirty="0" smtClean="0">
                          <a:solidFill>
                            <a:srgbClr val="FF0000"/>
                          </a:solidFill>
                          <a:latin typeface="標楷體" pitchFamily="65" charset="-120"/>
                          <a:ea typeface="標楷體" pitchFamily="65" charset="-120"/>
                          <a:cs typeface="Times New Roman"/>
                        </a:rPr>
                        <a:t>≦</a:t>
                      </a:r>
                      <a:r>
                        <a:rPr lang="en-US" sz="1600" b="1" kern="100" dirty="0">
                          <a:solidFill>
                            <a:srgbClr val="FF0000"/>
                          </a:solidFill>
                          <a:latin typeface="標楷體" pitchFamily="65" charset="-120"/>
                          <a:ea typeface="標楷體" pitchFamily="65" charset="-120"/>
                          <a:cs typeface="Times New Roman"/>
                        </a:rPr>
                        <a:t>30%</a:t>
                      </a:r>
                      <a:endParaRPr lang="zh-TW" sz="1600" b="1" kern="100" dirty="0">
                        <a:solidFill>
                          <a:srgbClr val="FF0000"/>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altLang="en-US" sz="1600" b="1" kern="100" dirty="0" smtClean="0">
                          <a:solidFill>
                            <a:srgbClr val="000000"/>
                          </a:solidFill>
                          <a:latin typeface="標楷體" pitchFamily="65" charset="-120"/>
                          <a:ea typeface="標楷體" pitchFamily="65" charset="-120"/>
                          <a:cs typeface="Times New Roman"/>
                        </a:rPr>
                        <a:t>農舍</a:t>
                      </a:r>
                      <a:r>
                        <a:rPr lang="zh-TW" sz="1600" b="1" kern="100" dirty="0" smtClean="0">
                          <a:solidFill>
                            <a:srgbClr val="000000"/>
                          </a:solidFill>
                          <a:latin typeface="標楷體" pitchFamily="65" charset="-120"/>
                          <a:ea typeface="標楷體" pitchFamily="65" charset="-120"/>
                          <a:cs typeface="Times New Roman"/>
                        </a:rPr>
                        <a:t>≦</a:t>
                      </a:r>
                      <a:r>
                        <a:rPr lang="en-US" sz="1600" b="1" kern="100" dirty="0" smtClean="0">
                          <a:solidFill>
                            <a:srgbClr val="000000"/>
                          </a:solidFill>
                          <a:latin typeface="標楷體" pitchFamily="65" charset="-120"/>
                          <a:ea typeface="標楷體" pitchFamily="65" charset="-120"/>
                          <a:cs typeface="Times New Roman"/>
                        </a:rPr>
                        <a:t>10%</a:t>
                      </a:r>
                      <a:endParaRPr lang="zh-TW" sz="1600" b="1" kern="100" dirty="0">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TW" sz="1600" b="1" kern="100" dirty="0">
                          <a:solidFill>
                            <a:schemeClr val="tx1">
                              <a:lumMod val="95000"/>
                              <a:lumOff val="5000"/>
                            </a:schemeClr>
                          </a:solidFill>
                          <a:latin typeface="標楷體" pitchFamily="65" charset="-120"/>
                          <a:ea typeface="標楷體" pitchFamily="65" charset="-120"/>
                          <a:cs typeface="Times New Roman"/>
                        </a:rPr>
                        <a:t>原則≦</a:t>
                      </a:r>
                      <a:r>
                        <a:rPr lang="en-US" sz="1600" b="1" kern="100" dirty="0">
                          <a:solidFill>
                            <a:schemeClr val="tx1">
                              <a:lumMod val="95000"/>
                              <a:lumOff val="5000"/>
                            </a:schemeClr>
                          </a:solidFill>
                          <a:latin typeface="標楷體" pitchFamily="65" charset="-120"/>
                          <a:ea typeface="標楷體" pitchFamily="65" charset="-120"/>
                          <a:cs typeface="Times New Roman"/>
                        </a:rPr>
                        <a:t>10%</a:t>
                      </a:r>
                      <a:endParaRPr lang="zh-TW" sz="1600" b="1" kern="100" dirty="0">
                        <a:solidFill>
                          <a:schemeClr val="tx1">
                            <a:lumMod val="95000"/>
                            <a:lumOff val="5000"/>
                          </a:schemeClr>
                        </a:solidFill>
                        <a:latin typeface="標楷體" pitchFamily="65" charset="-120"/>
                        <a:ea typeface="標楷體" pitchFamily="65" charset="-120"/>
                        <a:cs typeface="Times New Roman"/>
                      </a:endParaRPr>
                    </a:p>
                    <a:p>
                      <a:pPr algn="just">
                        <a:spcAft>
                          <a:spcPts val="0"/>
                        </a:spcAft>
                      </a:pP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符合但書規定</a:t>
                      </a:r>
                      <a:r>
                        <a:rPr lang="zh-TW" sz="1600" b="1" kern="100" dirty="0" smtClean="0">
                          <a:solidFill>
                            <a:schemeClr val="tx1">
                              <a:lumMod val="95000"/>
                              <a:lumOff val="5000"/>
                            </a:schemeClr>
                          </a:solidFill>
                          <a:latin typeface="標楷體" pitchFamily="65" charset="-120"/>
                          <a:ea typeface="標楷體" pitchFamily="65" charset="-120"/>
                          <a:cs typeface="Times New Roman"/>
                        </a:rPr>
                        <a:t>≦</a:t>
                      </a:r>
                      <a:r>
                        <a:rPr lang="en-US" sz="1600" b="1" kern="100" dirty="0">
                          <a:solidFill>
                            <a:schemeClr val="tx1">
                              <a:lumMod val="95000"/>
                              <a:lumOff val="5000"/>
                            </a:schemeClr>
                          </a:solidFill>
                          <a:latin typeface="標楷體" pitchFamily="65" charset="-120"/>
                          <a:ea typeface="標楷體" pitchFamily="65" charset="-120"/>
                          <a:cs typeface="Times New Roman"/>
                        </a:rPr>
                        <a:t>30</a:t>
                      </a:r>
                      <a:r>
                        <a:rPr lang="en-US" sz="1600" b="1" kern="100" dirty="0" smtClean="0">
                          <a:solidFill>
                            <a:schemeClr val="tx1">
                              <a:lumMod val="95000"/>
                              <a:lumOff val="5000"/>
                            </a:schemeClr>
                          </a:solidFill>
                          <a:latin typeface="標楷體" pitchFamily="65" charset="-120"/>
                          <a:ea typeface="標楷體" pitchFamily="65" charset="-120"/>
                          <a:cs typeface="Times New Roman"/>
                        </a:rPr>
                        <a:t>%</a:t>
                      </a:r>
                    </a:p>
                    <a:p>
                      <a:pPr algn="just">
                        <a:spcAft>
                          <a:spcPts val="0"/>
                        </a:spcAft>
                      </a:pP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原建地目≦</a:t>
                      </a:r>
                      <a:r>
                        <a:rPr lang="en-US" altLang="zh-TW" sz="1600" b="1" kern="100" dirty="0" smtClean="0">
                          <a:solidFill>
                            <a:schemeClr val="tx1">
                              <a:lumMod val="95000"/>
                              <a:lumOff val="5000"/>
                            </a:schemeClr>
                          </a:solidFill>
                          <a:latin typeface="標楷體" pitchFamily="65" charset="-120"/>
                          <a:ea typeface="標楷體" pitchFamily="65" charset="-120"/>
                          <a:cs typeface="Times New Roman"/>
                        </a:rPr>
                        <a:t>6</a:t>
                      </a:r>
                      <a:r>
                        <a:rPr lang="en-US" sz="1600" b="1" kern="100" dirty="0" smtClean="0">
                          <a:solidFill>
                            <a:schemeClr val="tx1">
                              <a:lumMod val="95000"/>
                              <a:lumOff val="5000"/>
                            </a:schemeClr>
                          </a:solidFill>
                          <a:latin typeface="標楷體" pitchFamily="65" charset="-120"/>
                          <a:ea typeface="標楷體" pitchFamily="65" charset="-120"/>
                          <a:cs typeface="Times New Roman"/>
                        </a:rPr>
                        <a:t>0%</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8092">
                <a:tc gridSpan="2">
                  <a:txBody>
                    <a:bodyPr/>
                    <a:lstStyle/>
                    <a:p>
                      <a:pPr>
                        <a:spcAft>
                          <a:spcPts val="0"/>
                        </a:spcAft>
                      </a:pP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農舍興建土地分區</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1.</a:t>
                      </a:r>
                      <a:r>
                        <a:rPr kumimoji="0" lang="zh-TW" altLang="en-US"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第二類一般管制區</a:t>
                      </a:r>
                    </a:p>
                    <a:p>
                      <a:pPr marL="180975" marR="0" lvl="0" indent="-180975" algn="just" defTabSz="914400" rtl="0" eaLnBrk="1" fontAlgn="base" latinLnBrk="0" hangingPunct="1">
                        <a:lnSpc>
                          <a:spcPct val="100000"/>
                        </a:lnSpc>
                        <a:spcBef>
                          <a:spcPct val="0"/>
                        </a:spcBef>
                        <a:spcAft>
                          <a:spcPct val="0"/>
                        </a:spcAft>
                        <a:buClrTx/>
                        <a:buSzTx/>
                        <a:buFontTx/>
                        <a:buNone/>
                        <a:tabLst/>
                      </a:pPr>
                      <a:r>
                        <a:rPr kumimoji="0" lang="en-US" altLang="zh-TW"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2.</a:t>
                      </a:r>
                      <a:r>
                        <a:rPr kumimoji="0" lang="zh-TW" altLang="en-US"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第一類一般管制區外圍緩衝用地</a:t>
                      </a:r>
                    </a:p>
                  </a:txBody>
                  <a:tcPr marL="52590" marR="52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TW"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1.</a:t>
                      </a:r>
                      <a:r>
                        <a:rPr kumimoji="0" lang="zh-TW" altLang="en-US"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第二類一般管制區</a:t>
                      </a:r>
                    </a:p>
                    <a:p>
                      <a:pPr marL="180975" marR="0" lvl="0" indent="-180975" algn="just" defTabSz="914400" rtl="0" eaLnBrk="1" fontAlgn="base" latinLnBrk="0" hangingPunct="1">
                        <a:lnSpc>
                          <a:spcPct val="100000"/>
                        </a:lnSpc>
                        <a:spcBef>
                          <a:spcPct val="0"/>
                        </a:spcBef>
                        <a:spcAft>
                          <a:spcPct val="0"/>
                        </a:spcAft>
                        <a:buClrTx/>
                        <a:buSzTx/>
                        <a:buFontTx/>
                        <a:buNone/>
                        <a:tabLst/>
                      </a:pPr>
                      <a:r>
                        <a:rPr kumimoji="0" lang="en-US" altLang="zh-TW"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2.</a:t>
                      </a:r>
                      <a:r>
                        <a:rPr kumimoji="0" lang="zh-TW" altLang="en-US"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rPr>
                        <a:t>第一類一般管制區外圍緩衝用地</a:t>
                      </a:r>
                      <a:endParaRPr kumimoji="0" lang="en-US" altLang="zh-TW" sz="1500" b="1" i="0" u="none" strike="noStrike" cap="none" normalizeH="0" baseline="0" dirty="0" smtClean="0">
                        <a:ln>
                          <a:noFill/>
                        </a:ln>
                        <a:solidFill>
                          <a:schemeClr val="tx1">
                            <a:lumMod val="95000"/>
                            <a:lumOff val="5000"/>
                          </a:schemeClr>
                        </a:solidFill>
                        <a:effectLst/>
                        <a:latin typeface="標楷體" pitchFamily="65" charset="-120"/>
                        <a:ea typeface="標楷體" pitchFamily="65" charset="-120"/>
                        <a:cs typeface="Times New Roman" pitchFamily="18" charset="0"/>
                      </a:endParaRPr>
                    </a:p>
                  </a:txBody>
                  <a:tcPr marL="52590" marR="52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indent="-180975" algn="just">
                        <a:spcAft>
                          <a:spcPts val="0"/>
                        </a:spcAft>
                      </a:pPr>
                      <a:r>
                        <a:rPr lang="en-US" altLang="zh-TW" sz="1600" b="1" kern="100" dirty="0" smtClean="0">
                          <a:solidFill>
                            <a:schemeClr val="tx1">
                              <a:lumMod val="95000"/>
                              <a:lumOff val="5000"/>
                            </a:schemeClr>
                          </a:solidFill>
                          <a:latin typeface="標楷體" pitchFamily="65" charset="-120"/>
                          <a:ea typeface="標楷體" pitchFamily="65" charset="-120"/>
                          <a:cs typeface="Times New Roman"/>
                        </a:rPr>
                        <a:t>1.</a:t>
                      </a: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農業區（原建地目之建築除居住外，一樓得作小型商店、飲食店及辦公廳）</a:t>
                      </a:r>
                      <a:endParaRPr lang="en-US" altLang="zh-TW" sz="1600" b="1" kern="100" dirty="0" smtClean="0">
                        <a:solidFill>
                          <a:schemeClr val="tx1">
                            <a:lumMod val="95000"/>
                            <a:lumOff val="5000"/>
                          </a:schemeClr>
                        </a:solidFill>
                        <a:latin typeface="標楷體" pitchFamily="65" charset="-120"/>
                        <a:ea typeface="標楷體" pitchFamily="65" charset="-120"/>
                        <a:cs typeface="Times New Roman"/>
                      </a:endParaRPr>
                    </a:p>
                    <a:p>
                      <a:pPr marL="180975" indent="-180975" algn="just">
                        <a:spcAft>
                          <a:spcPts val="0"/>
                        </a:spcAft>
                      </a:pPr>
                      <a:r>
                        <a:rPr lang="en-US" altLang="zh-TW" sz="1600" b="1" kern="100" dirty="0" smtClean="0">
                          <a:solidFill>
                            <a:schemeClr val="tx1">
                              <a:lumMod val="95000"/>
                              <a:lumOff val="5000"/>
                            </a:schemeClr>
                          </a:solidFill>
                          <a:latin typeface="標楷體" pitchFamily="65" charset="-120"/>
                          <a:ea typeface="標楷體" pitchFamily="65" charset="-120"/>
                          <a:cs typeface="Times New Roman"/>
                        </a:rPr>
                        <a:t>2.</a:t>
                      </a:r>
                      <a:r>
                        <a:rPr lang="zh-TW" altLang="en-US" sz="1600" b="1" kern="100" dirty="0" smtClean="0">
                          <a:solidFill>
                            <a:schemeClr val="tx1">
                              <a:lumMod val="95000"/>
                              <a:lumOff val="5000"/>
                            </a:schemeClr>
                          </a:solidFill>
                          <a:latin typeface="標楷體" pitchFamily="65" charset="-120"/>
                          <a:ea typeface="標楷體" pitchFamily="65" charset="-120"/>
                          <a:cs typeface="Times New Roman"/>
                        </a:rPr>
                        <a:t>保護區</a:t>
                      </a:r>
                      <a:endParaRPr lang="zh-TW" sz="1600" b="1" kern="100" dirty="0">
                        <a:solidFill>
                          <a:schemeClr val="tx1">
                            <a:lumMod val="95000"/>
                            <a:lumOff val="5000"/>
                          </a:schemeClr>
                        </a:solidFill>
                        <a:latin typeface="標楷體" pitchFamily="65" charset="-120"/>
                        <a:ea typeface="標楷體" pitchFamily="65" charset="-120"/>
                        <a:cs typeface="Times New Roman"/>
                      </a:endParaRPr>
                    </a:p>
                  </a:txBody>
                  <a:tcPr marL="52590" marR="525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4" descr="DSC03061"/>
          <p:cNvPicPr>
            <a:picLocks noChangeAspect="1" noChangeArrowheads="1"/>
          </p:cNvPicPr>
          <p:nvPr/>
        </p:nvPicPr>
        <p:blipFill>
          <a:blip r:embed="rId3" cstate="print"/>
          <a:srcRect r="2499" b="3334"/>
          <a:stretch>
            <a:fillRect/>
          </a:stretch>
        </p:blipFill>
        <p:spPr bwMode="auto">
          <a:xfrm>
            <a:off x="395536" y="3651507"/>
            <a:ext cx="2880320" cy="2160240"/>
          </a:xfrm>
          <a:prstGeom prst="rect">
            <a:avLst/>
          </a:prstGeom>
          <a:noFill/>
          <a:ln w="9525">
            <a:noFill/>
            <a:miter lim="800000"/>
            <a:headEnd/>
            <a:tailEnd/>
          </a:ln>
        </p:spPr>
      </p:pic>
      <p:sp>
        <p:nvSpPr>
          <p:cNvPr id="69"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anchor="ctr"/>
          <a:lstStyle/>
          <a:p>
            <a:pPr algn="ctr" fontAlgn="base">
              <a:spcBef>
                <a:spcPct val="0"/>
              </a:spcBef>
              <a:spcAft>
                <a:spcPct val="0"/>
              </a:spcAft>
              <a:defRPr/>
            </a:pPr>
            <a:r>
              <a:rPr kumimoji="1" lang="zh-TW" altLang="en-US" sz="3200" b="1" dirty="0" smtClean="0">
                <a:solidFill>
                  <a:schemeClr val="tx2">
                    <a:lumMod val="75000"/>
                  </a:schemeClr>
                </a:solidFill>
                <a:latin typeface="微軟正黑體" pitchFamily="34" charset="-120"/>
                <a:ea typeface="微軟正黑體" pitchFamily="34" charset="-120"/>
                <a:cs typeface="+mj-cs"/>
              </a:rPr>
              <a:t>農舍建管規定調整</a:t>
            </a:r>
            <a:endParaRPr kumimoji="1" lang="en-US" altLang="zh-TW" sz="3200" b="1" dirty="0" smtClean="0">
              <a:solidFill>
                <a:schemeClr val="tx2">
                  <a:lumMod val="75000"/>
                </a:schemeClr>
              </a:solidFill>
              <a:latin typeface="微軟正黑體" pitchFamily="34" charset="-120"/>
              <a:ea typeface="微軟正黑體" pitchFamily="34" charset="-120"/>
              <a:cs typeface="+mj-cs"/>
            </a:endParaRPr>
          </a:p>
        </p:txBody>
      </p:sp>
      <p:sp>
        <p:nvSpPr>
          <p:cNvPr id="4" name="投影片編號版面配置區 3"/>
          <p:cNvSpPr>
            <a:spLocks noGrp="1"/>
          </p:cNvSpPr>
          <p:nvPr>
            <p:ph type="sldNum" sz="quarter" idx="12"/>
          </p:nvPr>
        </p:nvSpPr>
        <p:spPr>
          <a:xfrm>
            <a:off x="7938886" y="6356351"/>
            <a:ext cx="762000" cy="365125"/>
          </a:xfrm>
        </p:spPr>
        <p:txBody>
          <a:bodyPr/>
          <a:lstStyle/>
          <a:p>
            <a:pPr>
              <a:defRPr/>
            </a:pPr>
            <a:fld id="{32372B57-C78F-40C1-B961-CCBDD9CF487B}" type="slidenum">
              <a:rPr lang="zh-TW" altLang="en-US" smtClean="0"/>
              <a:pPr>
                <a:defRPr/>
              </a:pPr>
              <a:t>14</a:t>
            </a:fld>
            <a:endParaRPr lang="zh-TW" altLang="en-US" dirty="0"/>
          </a:p>
        </p:txBody>
      </p:sp>
      <p:sp>
        <p:nvSpPr>
          <p:cNvPr id="5" name="矩形 4"/>
          <p:cNvSpPr/>
          <p:nvPr/>
        </p:nvSpPr>
        <p:spPr>
          <a:xfrm>
            <a:off x="287016" y="1159585"/>
            <a:ext cx="3816424" cy="1477328"/>
          </a:xfrm>
          <a:prstGeom prst="rect">
            <a:avLst/>
          </a:prstGeom>
        </p:spPr>
        <p:txBody>
          <a:bodyPr wrap="square" lIns="91429" tIns="45715" rIns="91429" bIns="45715">
            <a:spAutoFit/>
          </a:bodyPr>
          <a:lstStyle/>
          <a:p>
            <a:r>
              <a:rPr lang="zh-TW" altLang="zh-TW" b="1" kern="100" dirty="0" smtClean="0">
                <a:solidFill>
                  <a:srgbClr val="000000"/>
                </a:solidFill>
                <a:latin typeface="標楷體" pitchFamily="65" charset="-120"/>
                <a:ea typeface="標楷體" pitchFamily="65" charset="-120"/>
                <a:cs typeface="Times New Roman"/>
              </a:rPr>
              <a:t>建築面積</a:t>
            </a:r>
            <a:r>
              <a:rPr lang="zh-TW" altLang="zh-TW" kern="100" dirty="0" smtClean="0">
                <a:latin typeface="標楷體" pitchFamily="65" charset="-120"/>
                <a:ea typeface="標楷體" pitchFamily="65" charset="-120"/>
                <a:cs typeface="Times New Roman"/>
              </a:rPr>
              <a:t>≦</a:t>
            </a:r>
            <a:r>
              <a:rPr lang="en-US" altLang="zh-TW" kern="100" dirty="0" smtClean="0">
                <a:latin typeface="標楷體" pitchFamily="65" charset="-120"/>
                <a:ea typeface="標楷體" pitchFamily="65" charset="-120"/>
                <a:cs typeface="Times New Roman"/>
              </a:rPr>
              <a:t>165m</a:t>
            </a:r>
            <a:r>
              <a:rPr lang="en-US" altLang="zh-TW" kern="100" baseline="30000" dirty="0" smtClean="0">
                <a:latin typeface="標楷體" pitchFamily="65" charset="-120"/>
                <a:ea typeface="標楷體" pitchFamily="65" charset="-120"/>
                <a:cs typeface="Times New Roman"/>
              </a:rPr>
              <a:t>2</a:t>
            </a:r>
          </a:p>
          <a:p>
            <a:r>
              <a:rPr lang="zh-TW" altLang="en-US" b="1" kern="100" dirty="0" smtClean="0">
                <a:solidFill>
                  <a:srgbClr val="000000"/>
                </a:solidFill>
                <a:latin typeface="標楷體" pitchFamily="65" charset="-120"/>
                <a:ea typeface="標楷體" pitchFamily="65" charset="-120"/>
                <a:cs typeface="Times New Roman"/>
              </a:rPr>
              <a:t>總樓地板面積</a:t>
            </a:r>
            <a:r>
              <a:rPr lang="zh-TW" altLang="zh-TW" kern="100" dirty="0" smtClean="0">
                <a:latin typeface="標楷體" pitchFamily="65" charset="-120"/>
                <a:ea typeface="標楷體" pitchFamily="65" charset="-120"/>
                <a:cs typeface="Times New Roman"/>
              </a:rPr>
              <a:t>≦</a:t>
            </a:r>
            <a:r>
              <a:rPr lang="en-US" altLang="zh-TW" kern="100" dirty="0" smtClean="0">
                <a:solidFill>
                  <a:srgbClr val="000000"/>
                </a:solidFill>
                <a:latin typeface="標楷體" pitchFamily="65" charset="-120"/>
                <a:ea typeface="標楷體" pitchFamily="65" charset="-120"/>
                <a:cs typeface="Times New Roman"/>
              </a:rPr>
              <a:t>330m</a:t>
            </a:r>
            <a:r>
              <a:rPr lang="en-US" altLang="zh-TW" kern="100" baseline="30000" dirty="0" smtClean="0">
                <a:solidFill>
                  <a:srgbClr val="000000"/>
                </a:solidFill>
                <a:latin typeface="標楷體" pitchFamily="65" charset="-120"/>
                <a:ea typeface="標楷體" pitchFamily="65" charset="-120"/>
                <a:cs typeface="Times New Roman"/>
              </a:rPr>
              <a:t>2</a:t>
            </a:r>
            <a:endParaRPr lang="zh-TW" altLang="zh-TW" kern="100" dirty="0" smtClean="0">
              <a:latin typeface="標楷體" pitchFamily="65" charset="-120"/>
              <a:ea typeface="標楷體" pitchFamily="65" charset="-120"/>
              <a:cs typeface="Times New Roman"/>
            </a:endParaRPr>
          </a:p>
          <a:p>
            <a:r>
              <a:rPr lang="zh-TW" altLang="zh-TW" b="1" kern="100" dirty="0" smtClean="0">
                <a:solidFill>
                  <a:srgbClr val="000000"/>
                </a:solidFill>
                <a:latin typeface="標楷體" pitchFamily="65" charset="-120"/>
                <a:ea typeface="標楷體" pitchFamily="65" charset="-120"/>
                <a:cs typeface="Times New Roman"/>
              </a:rPr>
              <a:t>與計畫道路境界線距離</a:t>
            </a:r>
            <a:r>
              <a:rPr lang="zh-TW" altLang="zh-TW" kern="100" dirty="0" smtClean="0">
                <a:solidFill>
                  <a:srgbClr val="000000"/>
                </a:solidFill>
                <a:latin typeface="標楷體" pitchFamily="65" charset="-120"/>
                <a:ea typeface="標楷體" pitchFamily="65" charset="-120"/>
                <a:cs typeface="Times New Roman"/>
              </a:rPr>
              <a:t>≧</a:t>
            </a:r>
            <a:r>
              <a:rPr lang="en-US" altLang="zh-TW" kern="100" dirty="0" smtClean="0">
                <a:solidFill>
                  <a:srgbClr val="000000"/>
                </a:solidFill>
                <a:latin typeface="標楷體" pitchFamily="65" charset="-120"/>
                <a:ea typeface="標楷體" pitchFamily="65" charset="-120"/>
                <a:cs typeface="Times New Roman"/>
              </a:rPr>
              <a:t>15m</a:t>
            </a:r>
            <a:endParaRPr lang="zh-TW" altLang="zh-TW" kern="100" dirty="0" smtClean="0">
              <a:latin typeface="標楷體" pitchFamily="65" charset="-120"/>
              <a:ea typeface="標楷體" pitchFamily="65" charset="-120"/>
              <a:cs typeface="Times New Roman"/>
            </a:endParaRPr>
          </a:p>
          <a:p>
            <a:endParaRPr lang="zh-TW" altLang="zh-TW" b="1" kern="100" dirty="0" smtClean="0">
              <a:latin typeface="標楷體" pitchFamily="65" charset="-120"/>
              <a:ea typeface="標楷體" pitchFamily="65" charset="-120"/>
              <a:cs typeface="Times New Roman"/>
            </a:endParaRPr>
          </a:p>
          <a:p>
            <a:endParaRPr lang="en-US" altLang="zh-TW" b="1" kern="100" dirty="0" smtClean="0">
              <a:solidFill>
                <a:srgbClr val="000000"/>
              </a:solidFill>
              <a:latin typeface="標楷體" pitchFamily="65" charset="-120"/>
              <a:ea typeface="標楷體" pitchFamily="65" charset="-120"/>
              <a:cs typeface="Times New Roman"/>
            </a:endParaRPr>
          </a:p>
        </p:txBody>
      </p:sp>
      <p:cxnSp>
        <p:nvCxnSpPr>
          <p:cNvPr id="7" name="直線接點 6"/>
          <p:cNvCxnSpPr/>
          <p:nvPr/>
        </p:nvCxnSpPr>
        <p:spPr>
          <a:xfrm flipH="1">
            <a:off x="4391473" y="722490"/>
            <a:ext cx="11195" cy="61355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圓角矩形 7"/>
          <p:cNvSpPr/>
          <p:nvPr/>
        </p:nvSpPr>
        <p:spPr>
          <a:xfrm>
            <a:off x="791072" y="737320"/>
            <a:ext cx="2592288" cy="459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zh-TW" altLang="en-US" sz="2800" dirty="0" smtClean="0">
                <a:latin typeface="標楷體" pitchFamily="65" charset="-120"/>
                <a:ea typeface="標楷體" pitchFamily="65" charset="-120"/>
              </a:rPr>
              <a:t>修正前</a:t>
            </a:r>
            <a:endParaRPr lang="zh-TW" altLang="en-US" sz="2800" dirty="0">
              <a:latin typeface="標楷體" pitchFamily="65" charset="-120"/>
              <a:ea typeface="標楷體" pitchFamily="65" charset="-120"/>
            </a:endParaRPr>
          </a:p>
        </p:txBody>
      </p:sp>
      <p:sp>
        <p:nvSpPr>
          <p:cNvPr id="9" name="圓角矩形 8"/>
          <p:cNvSpPr/>
          <p:nvPr/>
        </p:nvSpPr>
        <p:spPr>
          <a:xfrm>
            <a:off x="5615608" y="737320"/>
            <a:ext cx="2592288" cy="4594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zh-TW" altLang="en-US" sz="2800" dirty="0" smtClean="0">
                <a:latin typeface="標楷體" pitchFamily="65" charset="-120"/>
                <a:ea typeface="標楷體" pitchFamily="65" charset="-120"/>
              </a:rPr>
              <a:t>修正後</a:t>
            </a:r>
            <a:endParaRPr lang="zh-TW" altLang="en-US" sz="2800" dirty="0">
              <a:latin typeface="標楷體" pitchFamily="65" charset="-120"/>
              <a:ea typeface="標楷體" pitchFamily="65" charset="-120"/>
            </a:endParaRPr>
          </a:p>
        </p:txBody>
      </p:sp>
      <p:cxnSp>
        <p:nvCxnSpPr>
          <p:cNvPr id="13" name="直線接點 12"/>
          <p:cNvCxnSpPr/>
          <p:nvPr/>
        </p:nvCxnSpPr>
        <p:spPr>
          <a:xfrm>
            <a:off x="3565517" y="40770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3565517" y="580526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3355484" y="4654878"/>
            <a:ext cx="1107996" cy="646331"/>
          </a:xfrm>
          <a:prstGeom prst="rect">
            <a:avLst/>
          </a:prstGeom>
        </p:spPr>
        <p:txBody>
          <a:bodyPr vert="horz" wrap="none" lIns="91429" tIns="45715" rIns="91429" bIns="45715">
            <a:spAutoFit/>
          </a:bodyPr>
          <a:lstStyle/>
          <a:p>
            <a:pPr algn="ctr"/>
            <a:r>
              <a:rPr lang="en-US" altLang="zh-TW" kern="100" dirty="0" smtClean="0">
                <a:latin typeface="標楷體" pitchFamily="65" charset="-120"/>
                <a:ea typeface="標楷體" pitchFamily="65" charset="-120"/>
                <a:cs typeface="Times New Roman"/>
              </a:rPr>
              <a:t>2</a:t>
            </a:r>
            <a:r>
              <a:rPr lang="zh-TW" altLang="en-US" kern="100" dirty="0" smtClean="0">
                <a:latin typeface="標楷體" pitchFamily="65" charset="-120"/>
                <a:ea typeface="標楷體" pitchFamily="65" charset="-120"/>
                <a:cs typeface="Times New Roman"/>
              </a:rPr>
              <a:t>層樓</a:t>
            </a:r>
            <a:endParaRPr lang="en-US" altLang="zh-TW" kern="100" dirty="0" smtClean="0">
              <a:latin typeface="標楷體" pitchFamily="65" charset="-120"/>
              <a:ea typeface="標楷體" pitchFamily="65" charset="-120"/>
              <a:cs typeface="Times New Roman"/>
            </a:endParaRPr>
          </a:p>
          <a:p>
            <a:r>
              <a:rPr lang="zh-TW" altLang="en-US" kern="100" dirty="0" smtClean="0">
                <a:latin typeface="標楷體" pitchFamily="65" charset="-120"/>
                <a:ea typeface="標楷體" pitchFamily="65" charset="-120"/>
                <a:cs typeface="Times New Roman"/>
              </a:rPr>
              <a:t>簷高</a:t>
            </a:r>
            <a:r>
              <a:rPr lang="zh-TW" altLang="zh-TW" kern="100" dirty="0" smtClean="0">
                <a:latin typeface="標楷體" pitchFamily="65" charset="-120"/>
                <a:ea typeface="標楷體" pitchFamily="65" charset="-120"/>
                <a:cs typeface="Times New Roman"/>
              </a:rPr>
              <a:t>≦</a:t>
            </a:r>
            <a:r>
              <a:rPr lang="en-US" altLang="zh-TW" kern="100" dirty="0" smtClean="0">
                <a:latin typeface="標楷體" pitchFamily="65" charset="-120"/>
                <a:ea typeface="標楷體" pitchFamily="65" charset="-120"/>
                <a:cs typeface="Times New Roman"/>
              </a:rPr>
              <a:t>7m</a:t>
            </a:r>
            <a:endParaRPr lang="zh-TW" altLang="zh-TW" kern="100" dirty="0" smtClean="0">
              <a:latin typeface="標楷體" pitchFamily="65" charset="-120"/>
              <a:ea typeface="標楷體" pitchFamily="65" charset="-120"/>
              <a:cs typeface="Times New Roman"/>
            </a:endParaRPr>
          </a:p>
        </p:txBody>
      </p:sp>
      <p:cxnSp>
        <p:nvCxnSpPr>
          <p:cNvPr id="17" name="直線單箭頭接點 16"/>
          <p:cNvCxnSpPr/>
          <p:nvPr/>
        </p:nvCxnSpPr>
        <p:spPr>
          <a:xfrm flipV="1">
            <a:off x="3815408" y="5301208"/>
            <a:ext cx="0" cy="5760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3815408" y="4077072"/>
            <a:ext cx="0" cy="57606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3815408" y="5877272"/>
            <a:ext cx="0" cy="14401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3311352" y="5949281"/>
            <a:ext cx="1107996" cy="646331"/>
          </a:xfrm>
          <a:prstGeom prst="rect">
            <a:avLst/>
          </a:prstGeom>
        </p:spPr>
        <p:txBody>
          <a:bodyPr vert="horz" wrap="none" lIns="91429" tIns="45715" rIns="91429" bIns="45715">
            <a:spAutoFit/>
          </a:bodyPr>
          <a:lstStyle/>
          <a:p>
            <a:pPr algn="ctr"/>
            <a:r>
              <a:rPr lang="zh-TW" altLang="en-US" kern="100" dirty="0" smtClean="0">
                <a:latin typeface="標楷體" pitchFamily="65" charset="-120"/>
                <a:ea typeface="標楷體" pitchFamily="65" charset="-120"/>
                <a:cs typeface="Times New Roman"/>
              </a:rPr>
              <a:t>地下一層</a:t>
            </a:r>
            <a:endParaRPr lang="en-US" altLang="zh-TW" kern="100" dirty="0" smtClean="0">
              <a:latin typeface="標楷體" pitchFamily="65" charset="-120"/>
              <a:ea typeface="標楷體" pitchFamily="65" charset="-120"/>
              <a:cs typeface="Times New Roman"/>
            </a:endParaRPr>
          </a:p>
          <a:p>
            <a:pPr algn="ctr"/>
            <a:r>
              <a:rPr lang="zh-TW" altLang="en-US" kern="100" dirty="0" smtClean="0">
                <a:latin typeface="標楷體" pitchFamily="65" charset="-120"/>
                <a:ea typeface="標楷體" pitchFamily="65" charset="-120"/>
                <a:cs typeface="Times New Roman"/>
              </a:rPr>
              <a:t>高</a:t>
            </a:r>
            <a:r>
              <a:rPr lang="zh-TW" altLang="zh-TW" kern="100" dirty="0" smtClean="0">
                <a:latin typeface="標楷體" pitchFamily="65" charset="-120"/>
                <a:ea typeface="標楷體" pitchFamily="65" charset="-120"/>
                <a:cs typeface="Times New Roman"/>
              </a:rPr>
              <a:t>≦</a:t>
            </a:r>
            <a:r>
              <a:rPr lang="en-US" altLang="zh-TW" kern="100" dirty="0" smtClean="0">
                <a:latin typeface="標楷體" pitchFamily="65" charset="-120"/>
                <a:ea typeface="標楷體" pitchFamily="65" charset="-120"/>
                <a:cs typeface="Times New Roman"/>
              </a:rPr>
              <a:t>4m</a:t>
            </a:r>
            <a:endParaRPr lang="zh-TW" altLang="zh-TW" kern="100" dirty="0" smtClean="0">
              <a:latin typeface="標楷體" pitchFamily="65" charset="-120"/>
              <a:ea typeface="標楷體" pitchFamily="65" charset="-120"/>
              <a:cs typeface="Times New Roman"/>
            </a:endParaRPr>
          </a:p>
        </p:txBody>
      </p:sp>
      <p:cxnSp>
        <p:nvCxnSpPr>
          <p:cNvPr id="23" name="直線接點 22"/>
          <p:cNvCxnSpPr/>
          <p:nvPr/>
        </p:nvCxnSpPr>
        <p:spPr>
          <a:xfrm>
            <a:off x="3565517" y="6741368"/>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V="1">
            <a:off x="3815408" y="6525344"/>
            <a:ext cx="0" cy="216024"/>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1151112" y="2051557"/>
            <a:ext cx="1800200"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9" tIns="45715" rIns="91429" bIns="45715" rtlCol="0" anchor="ctr"/>
          <a:lstStyle/>
          <a:p>
            <a:pPr algn="ctr"/>
            <a:endParaRPr lang="zh-TW" altLang="en-US"/>
          </a:p>
        </p:txBody>
      </p:sp>
      <p:sp>
        <p:nvSpPr>
          <p:cNvPr id="76" name="矩形 75"/>
          <p:cNvSpPr/>
          <p:nvPr/>
        </p:nvSpPr>
        <p:spPr>
          <a:xfrm>
            <a:off x="1367136" y="2843645"/>
            <a:ext cx="1440160" cy="369332"/>
          </a:xfrm>
          <a:prstGeom prst="rect">
            <a:avLst/>
          </a:prstGeom>
        </p:spPr>
        <p:txBody>
          <a:bodyPr wrap="square" lIns="91429" tIns="45715" rIns="91429" bIns="45715">
            <a:spAutoFit/>
          </a:bodyPr>
          <a:lstStyle/>
          <a:p>
            <a:r>
              <a:rPr lang="zh-TW" altLang="en-US" b="1" kern="100" dirty="0" smtClean="0">
                <a:latin typeface="標楷體" pitchFamily="65" charset="-120"/>
                <a:ea typeface="標楷體" pitchFamily="65" charset="-120"/>
                <a:cs typeface="Times New Roman"/>
              </a:rPr>
              <a:t>建蔽率</a:t>
            </a:r>
            <a:r>
              <a:rPr lang="en-US" altLang="zh-TW" b="1" kern="100" dirty="0" smtClean="0">
                <a:latin typeface="標楷體" pitchFamily="65" charset="-120"/>
                <a:ea typeface="標楷體" pitchFamily="65" charset="-120"/>
                <a:cs typeface="Times New Roman"/>
              </a:rPr>
              <a:t>10</a:t>
            </a:r>
            <a:r>
              <a:rPr lang="zh-TW" altLang="en-US" b="1" kern="100" dirty="0" smtClean="0">
                <a:latin typeface="標楷體" pitchFamily="65" charset="-120"/>
                <a:ea typeface="標楷體" pitchFamily="65" charset="-120"/>
                <a:cs typeface="Times New Roman"/>
              </a:rPr>
              <a:t>％</a:t>
            </a:r>
            <a:endParaRPr lang="zh-TW" altLang="zh-TW" b="1" kern="100" dirty="0" smtClean="0">
              <a:latin typeface="標楷體" pitchFamily="65" charset="-120"/>
              <a:ea typeface="標楷體" pitchFamily="65" charset="-120"/>
              <a:cs typeface="Times New Roman"/>
            </a:endParaRPr>
          </a:p>
        </p:txBody>
      </p:sp>
      <p:sp>
        <p:nvSpPr>
          <p:cNvPr id="82" name="矩形 81"/>
          <p:cNvSpPr/>
          <p:nvPr/>
        </p:nvSpPr>
        <p:spPr>
          <a:xfrm>
            <a:off x="6839744" y="2144830"/>
            <a:ext cx="1800200" cy="11521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lIns="91429" tIns="45715" rIns="91429" bIns="45715" rtlCol="0" anchor="ctr"/>
          <a:lstStyle/>
          <a:p>
            <a:pPr algn="ctr"/>
            <a:endParaRPr lang="zh-TW" altLang="en-US"/>
          </a:p>
        </p:txBody>
      </p:sp>
      <p:sp>
        <p:nvSpPr>
          <p:cNvPr id="83" name="矩形 82"/>
          <p:cNvSpPr/>
          <p:nvPr/>
        </p:nvSpPr>
        <p:spPr>
          <a:xfrm>
            <a:off x="6948264" y="2936918"/>
            <a:ext cx="1440160" cy="369332"/>
          </a:xfrm>
          <a:prstGeom prst="rect">
            <a:avLst/>
          </a:prstGeom>
        </p:spPr>
        <p:txBody>
          <a:bodyPr wrap="square" lIns="91429" tIns="45715" rIns="91429" bIns="45715">
            <a:spAutoFit/>
          </a:bodyPr>
          <a:lstStyle/>
          <a:p>
            <a:r>
              <a:rPr lang="zh-TW" altLang="en-US" b="1" kern="100" dirty="0" smtClean="0">
                <a:latin typeface="標楷體" pitchFamily="65" charset="-120"/>
                <a:ea typeface="標楷體" pitchFamily="65" charset="-120"/>
                <a:cs typeface="Times New Roman"/>
              </a:rPr>
              <a:t>建蔽率</a:t>
            </a:r>
            <a:r>
              <a:rPr lang="en-US" altLang="zh-TW" b="1" kern="100" dirty="0" smtClean="0">
                <a:solidFill>
                  <a:srgbClr val="0000FF"/>
                </a:solidFill>
                <a:latin typeface="標楷體" pitchFamily="65" charset="-120"/>
                <a:ea typeface="標楷體" pitchFamily="65" charset="-120"/>
                <a:cs typeface="Times New Roman"/>
              </a:rPr>
              <a:t>30</a:t>
            </a:r>
            <a:r>
              <a:rPr lang="zh-TW" altLang="en-US" b="1" kern="100" dirty="0" smtClean="0">
                <a:latin typeface="標楷體" pitchFamily="65" charset="-120"/>
                <a:ea typeface="標楷體" pitchFamily="65" charset="-120"/>
                <a:cs typeface="Times New Roman"/>
              </a:rPr>
              <a:t>％</a:t>
            </a:r>
            <a:endParaRPr lang="zh-TW" altLang="zh-TW" b="1" kern="100" dirty="0" smtClean="0">
              <a:latin typeface="標楷體" pitchFamily="65" charset="-120"/>
              <a:ea typeface="標楷體" pitchFamily="65" charset="-120"/>
              <a:cs typeface="Times New Roman"/>
            </a:endParaRPr>
          </a:p>
        </p:txBody>
      </p:sp>
      <p:sp>
        <p:nvSpPr>
          <p:cNvPr id="87" name="矩形 86"/>
          <p:cNvSpPr/>
          <p:nvPr/>
        </p:nvSpPr>
        <p:spPr>
          <a:xfrm>
            <a:off x="5004048" y="1231592"/>
            <a:ext cx="3816424" cy="1477328"/>
          </a:xfrm>
          <a:prstGeom prst="rect">
            <a:avLst/>
          </a:prstGeom>
        </p:spPr>
        <p:txBody>
          <a:bodyPr wrap="square" lIns="91429" tIns="45715" rIns="91429" bIns="45715">
            <a:spAutoFit/>
          </a:bodyPr>
          <a:lstStyle/>
          <a:p>
            <a:r>
              <a:rPr lang="zh-TW" altLang="zh-TW" b="1" kern="100" dirty="0" smtClean="0">
                <a:solidFill>
                  <a:srgbClr val="000000"/>
                </a:solidFill>
                <a:latin typeface="標楷體" pitchFamily="65" charset="-120"/>
                <a:ea typeface="標楷體" pitchFamily="65" charset="-120"/>
                <a:cs typeface="Times New Roman"/>
              </a:rPr>
              <a:t>建築面積</a:t>
            </a:r>
            <a:r>
              <a:rPr lang="zh-TW" altLang="zh-TW" kern="100" dirty="0" smtClean="0">
                <a:latin typeface="標楷體" pitchFamily="65" charset="-120"/>
                <a:ea typeface="標楷體" pitchFamily="65" charset="-120"/>
                <a:cs typeface="Times New Roman"/>
              </a:rPr>
              <a:t>≦</a:t>
            </a:r>
            <a:r>
              <a:rPr lang="en-US" altLang="zh-TW" kern="100" dirty="0" smtClean="0">
                <a:latin typeface="標楷體" pitchFamily="65" charset="-120"/>
                <a:ea typeface="標楷體" pitchFamily="65" charset="-120"/>
                <a:cs typeface="Times New Roman"/>
              </a:rPr>
              <a:t>165m</a:t>
            </a:r>
            <a:r>
              <a:rPr lang="en-US" altLang="zh-TW" kern="100" baseline="30000" dirty="0" smtClean="0">
                <a:latin typeface="標楷體" pitchFamily="65" charset="-120"/>
                <a:ea typeface="標楷體" pitchFamily="65" charset="-120"/>
                <a:cs typeface="Times New Roman"/>
              </a:rPr>
              <a:t>2</a:t>
            </a:r>
          </a:p>
          <a:p>
            <a:r>
              <a:rPr lang="zh-TW" altLang="en-US" b="1" kern="100" dirty="0" smtClean="0">
                <a:solidFill>
                  <a:srgbClr val="000000"/>
                </a:solidFill>
                <a:latin typeface="標楷體" pitchFamily="65" charset="-120"/>
                <a:ea typeface="標楷體" pitchFamily="65" charset="-120"/>
                <a:cs typeface="Times New Roman"/>
              </a:rPr>
              <a:t>總樓地板面積</a:t>
            </a:r>
            <a:r>
              <a:rPr lang="zh-TW" altLang="zh-TW" kern="100" dirty="0" smtClean="0">
                <a:latin typeface="標楷體" pitchFamily="65" charset="-120"/>
                <a:ea typeface="標楷體" pitchFamily="65" charset="-120"/>
                <a:cs typeface="Times New Roman"/>
              </a:rPr>
              <a:t>≦</a:t>
            </a:r>
            <a:r>
              <a:rPr lang="en-US" altLang="zh-TW" kern="100" dirty="0" smtClean="0">
                <a:solidFill>
                  <a:srgbClr val="FF0000"/>
                </a:solidFill>
                <a:latin typeface="標楷體" pitchFamily="65" charset="-120"/>
                <a:ea typeface="標楷體" pitchFamily="65" charset="-120"/>
                <a:cs typeface="Times New Roman"/>
              </a:rPr>
              <a:t>350m</a:t>
            </a:r>
            <a:r>
              <a:rPr lang="en-US" altLang="zh-TW" kern="100" baseline="30000" dirty="0" smtClean="0">
                <a:solidFill>
                  <a:srgbClr val="FF0000"/>
                </a:solidFill>
                <a:latin typeface="標楷體" pitchFamily="65" charset="-120"/>
                <a:ea typeface="標楷體" pitchFamily="65" charset="-120"/>
                <a:cs typeface="Times New Roman"/>
              </a:rPr>
              <a:t>2</a:t>
            </a:r>
            <a:endParaRPr lang="zh-TW" altLang="zh-TW" kern="100" dirty="0" smtClean="0">
              <a:solidFill>
                <a:srgbClr val="FF0000"/>
              </a:solidFill>
              <a:latin typeface="標楷體" pitchFamily="65" charset="-120"/>
              <a:ea typeface="標楷體" pitchFamily="65" charset="-120"/>
              <a:cs typeface="Times New Roman"/>
            </a:endParaRPr>
          </a:p>
          <a:p>
            <a:r>
              <a:rPr lang="zh-TW" altLang="zh-TW" b="1" kern="100" dirty="0" smtClean="0">
                <a:solidFill>
                  <a:srgbClr val="000000"/>
                </a:solidFill>
                <a:latin typeface="標楷體" pitchFamily="65" charset="-120"/>
                <a:ea typeface="標楷體" pitchFamily="65" charset="-120"/>
                <a:cs typeface="Times New Roman"/>
              </a:rPr>
              <a:t>與計畫道路境界線距離</a:t>
            </a:r>
            <a:r>
              <a:rPr lang="zh-TW" altLang="zh-TW" kern="100" dirty="0" smtClean="0">
                <a:solidFill>
                  <a:srgbClr val="000000"/>
                </a:solidFill>
                <a:latin typeface="標楷體" pitchFamily="65" charset="-120"/>
                <a:ea typeface="標楷體" pitchFamily="65" charset="-120"/>
                <a:cs typeface="Times New Roman"/>
              </a:rPr>
              <a:t>≧</a:t>
            </a:r>
            <a:r>
              <a:rPr lang="en-US" altLang="zh-TW" kern="100" dirty="0" smtClean="0">
                <a:solidFill>
                  <a:srgbClr val="FF0000"/>
                </a:solidFill>
                <a:latin typeface="標楷體" pitchFamily="65" charset="-120"/>
                <a:ea typeface="標楷體" pitchFamily="65" charset="-120"/>
                <a:cs typeface="Times New Roman"/>
              </a:rPr>
              <a:t>8m</a:t>
            </a:r>
            <a:endParaRPr lang="zh-TW" altLang="zh-TW" kern="100" dirty="0" smtClean="0">
              <a:solidFill>
                <a:srgbClr val="FF0000"/>
              </a:solidFill>
              <a:latin typeface="標楷體" pitchFamily="65" charset="-120"/>
              <a:ea typeface="標楷體" pitchFamily="65" charset="-120"/>
              <a:cs typeface="Times New Roman"/>
            </a:endParaRPr>
          </a:p>
          <a:p>
            <a:endParaRPr lang="zh-TW" altLang="zh-TW" b="1" kern="100" dirty="0" smtClean="0">
              <a:latin typeface="標楷體" pitchFamily="65" charset="-120"/>
              <a:ea typeface="標楷體" pitchFamily="65" charset="-120"/>
              <a:cs typeface="Times New Roman"/>
            </a:endParaRPr>
          </a:p>
          <a:p>
            <a:endParaRPr lang="en-US" altLang="zh-TW" b="1" kern="100" dirty="0" smtClean="0">
              <a:solidFill>
                <a:srgbClr val="000000"/>
              </a:solidFill>
              <a:latin typeface="標楷體" pitchFamily="65" charset="-120"/>
              <a:ea typeface="標楷體" pitchFamily="65" charset="-120"/>
              <a:cs typeface="Times New Roman"/>
            </a:endParaRPr>
          </a:p>
        </p:txBody>
      </p:sp>
      <p:sp>
        <p:nvSpPr>
          <p:cNvPr id="88" name="矩形 87"/>
          <p:cNvSpPr/>
          <p:nvPr/>
        </p:nvSpPr>
        <p:spPr>
          <a:xfrm>
            <a:off x="4895528" y="2144830"/>
            <a:ext cx="1800200" cy="115212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91429" tIns="45715" rIns="91429" bIns="45715" rtlCol="0" anchor="ctr"/>
          <a:lstStyle/>
          <a:p>
            <a:pPr algn="ctr"/>
            <a:endParaRPr lang="zh-TW" altLang="en-US"/>
          </a:p>
        </p:txBody>
      </p:sp>
      <p:sp>
        <p:nvSpPr>
          <p:cNvPr id="89" name="矩形 88"/>
          <p:cNvSpPr/>
          <p:nvPr/>
        </p:nvSpPr>
        <p:spPr>
          <a:xfrm>
            <a:off x="5111552" y="2936918"/>
            <a:ext cx="1440160" cy="369332"/>
          </a:xfrm>
          <a:prstGeom prst="rect">
            <a:avLst/>
          </a:prstGeom>
        </p:spPr>
        <p:txBody>
          <a:bodyPr wrap="square" lIns="91429" tIns="45715" rIns="91429" bIns="45715">
            <a:spAutoFit/>
          </a:bodyPr>
          <a:lstStyle/>
          <a:p>
            <a:r>
              <a:rPr lang="zh-TW" altLang="en-US" b="1" kern="100" dirty="0" smtClean="0">
                <a:latin typeface="標楷體" pitchFamily="65" charset="-120"/>
                <a:ea typeface="標楷體" pitchFamily="65" charset="-120"/>
                <a:cs typeface="Times New Roman"/>
              </a:rPr>
              <a:t>建蔽率</a:t>
            </a:r>
            <a:r>
              <a:rPr lang="en-US" altLang="zh-TW" b="1" kern="100" dirty="0" smtClean="0">
                <a:latin typeface="標楷體" pitchFamily="65" charset="-120"/>
                <a:ea typeface="標楷體" pitchFamily="65" charset="-120"/>
                <a:cs typeface="Times New Roman"/>
              </a:rPr>
              <a:t>10</a:t>
            </a:r>
            <a:r>
              <a:rPr lang="zh-TW" altLang="en-US" b="1" kern="100" dirty="0" smtClean="0">
                <a:latin typeface="標楷體" pitchFamily="65" charset="-120"/>
                <a:ea typeface="標楷體" pitchFamily="65" charset="-120"/>
                <a:cs typeface="Times New Roman"/>
              </a:rPr>
              <a:t>％</a:t>
            </a:r>
            <a:endParaRPr lang="zh-TW" altLang="zh-TW" b="1" kern="100" dirty="0" smtClean="0">
              <a:latin typeface="標楷體" pitchFamily="65" charset="-120"/>
              <a:ea typeface="標楷體" pitchFamily="65" charset="-120"/>
              <a:cs typeface="Times New Roman"/>
            </a:endParaRPr>
          </a:p>
        </p:txBody>
      </p:sp>
      <p:sp>
        <p:nvSpPr>
          <p:cNvPr id="96" name="矩形 95"/>
          <p:cNvSpPr/>
          <p:nvPr/>
        </p:nvSpPr>
        <p:spPr>
          <a:xfrm>
            <a:off x="5068080" y="3243793"/>
            <a:ext cx="1872208" cy="369332"/>
          </a:xfrm>
          <a:prstGeom prst="rect">
            <a:avLst/>
          </a:prstGeom>
        </p:spPr>
        <p:txBody>
          <a:bodyPr wrap="square" lIns="91429" tIns="45715" rIns="91429" bIns="45715">
            <a:spAutoFit/>
          </a:bodyPr>
          <a:lstStyle/>
          <a:p>
            <a:r>
              <a:rPr lang="en-US" altLang="zh-TW" b="1" kern="100" dirty="0" smtClean="0">
                <a:solidFill>
                  <a:srgbClr val="FF0000"/>
                </a:solidFill>
                <a:latin typeface="標楷體" pitchFamily="65" charset="-120"/>
                <a:ea typeface="標楷體" pitchFamily="65" charset="-120"/>
                <a:cs typeface="Times New Roman"/>
              </a:rPr>
              <a:t>89</a:t>
            </a:r>
            <a:r>
              <a:rPr lang="zh-TW" altLang="en-US" b="1" kern="100" dirty="0" smtClean="0">
                <a:solidFill>
                  <a:srgbClr val="FF0000"/>
                </a:solidFill>
                <a:latin typeface="標楷體" pitchFamily="65" charset="-120"/>
                <a:ea typeface="標楷體" pitchFamily="65" charset="-120"/>
                <a:cs typeface="Times New Roman"/>
              </a:rPr>
              <a:t>年之後</a:t>
            </a:r>
            <a:r>
              <a:rPr lang="zh-TW" altLang="en-US" b="1" kern="100" dirty="0" smtClean="0">
                <a:latin typeface="標楷體" pitchFamily="65" charset="-120"/>
                <a:ea typeface="標楷體" pitchFamily="65" charset="-120"/>
                <a:cs typeface="Times New Roman"/>
              </a:rPr>
              <a:t>取得</a:t>
            </a:r>
            <a:endParaRPr lang="zh-TW" altLang="zh-TW" b="1" kern="100" dirty="0" smtClean="0">
              <a:latin typeface="標楷體" pitchFamily="65" charset="-120"/>
              <a:ea typeface="標楷體" pitchFamily="65" charset="-120"/>
              <a:cs typeface="Times New Roman"/>
            </a:endParaRPr>
          </a:p>
        </p:txBody>
      </p:sp>
      <p:sp>
        <p:nvSpPr>
          <p:cNvPr id="97" name="矩形 96"/>
          <p:cNvSpPr/>
          <p:nvPr/>
        </p:nvSpPr>
        <p:spPr>
          <a:xfrm>
            <a:off x="7012295" y="3243793"/>
            <a:ext cx="1872208" cy="369332"/>
          </a:xfrm>
          <a:prstGeom prst="rect">
            <a:avLst/>
          </a:prstGeom>
        </p:spPr>
        <p:txBody>
          <a:bodyPr wrap="square" lIns="91429" tIns="45715" rIns="91429" bIns="45715">
            <a:spAutoFit/>
          </a:bodyPr>
          <a:lstStyle/>
          <a:p>
            <a:r>
              <a:rPr lang="en-US" altLang="zh-TW" b="1" kern="100" dirty="0" smtClean="0">
                <a:solidFill>
                  <a:srgbClr val="FF0000"/>
                </a:solidFill>
                <a:latin typeface="標楷體" pitchFamily="65" charset="-120"/>
                <a:ea typeface="標楷體" pitchFamily="65" charset="-120"/>
                <a:cs typeface="Times New Roman"/>
              </a:rPr>
              <a:t>89</a:t>
            </a:r>
            <a:r>
              <a:rPr lang="zh-TW" altLang="en-US" b="1" kern="100" dirty="0" smtClean="0">
                <a:solidFill>
                  <a:srgbClr val="FF0000"/>
                </a:solidFill>
                <a:latin typeface="標楷體" pitchFamily="65" charset="-120"/>
                <a:ea typeface="標楷體" pitchFamily="65" charset="-120"/>
                <a:cs typeface="Times New Roman"/>
              </a:rPr>
              <a:t>年之前</a:t>
            </a:r>
            <a:r>
              <a:rPr lang="zh-TW" altLang="en-US" b="1" kern="100" dirty="0" smtClean="0">
                <a:latin typeface="標楷體" pitchFamily="65" charset="-120"/>
                <a:ea typeface="標楷體" pitchFamily="65" charset="-120"/>
                <a:cs typeface="Times New Roman"/>
              </a:rPr>
              <a:t>取得</a:t>
            </a:r>
            <a:endParaRPr lang="zh-TW" altLang="zh-TW" b="1" kern="100" dirty="0" smtClean="0">
              <a:latin typeface="標楷體" pitchFamily="65" charset="-120"/>
              <a:ea typeface="標楷體" pitchFamily="65" charset="-120"/>
              <a:cs typeface="Times New Roman"/>
            </a:endParaRPr>
          </a:p>
        </p:txBody>
      </p:sp>
      <p:sp>
        <p:nvSpPr>
          <p:cNvPr id="98" name="矩形 97"/>
          <p:cNvSpPr/>
          <p:nvPr/>
        </p:nvSpPr>
        <p:spPr>
          <a:xfrm>
            <a:off x="1259632" y="5939988"/>
            <a:ext cx="877164" cy="369332"/>
          </a:xfrm>
          <a:prstGeom prst="rect">
            <a:avLst/>
          </a:prstGeom>
        </p:spPr>
        <p:txBody>
          <a:bodyPr vert="horz" wrap="none" lIns="91429" tIns="45715" rIns="91429" bIns="45715">
            <a:spAutoFit/>
          </a:bodyPr>
          <a:lstStyle/>
          <a:p>
            <a:pPr algn="ctr"/>
            <a:r>
              <a:rPr lang="zh-TW" altLang="en-US" kern="100" dirty="0" smtClean="0">
                <a:latin typeface="標楷體" pitchFamily="65" charset="-120"/>
                <a:ea typeface="標楷體" pitchFamily="65" charset="-120"/>
                <a:cs typeface="Times New Roman"/>
              </a:rPr>
              <a:t>地下室</a:t>
            </a:r>
            <a:endParaRPr lang="zh-TW" altLang="zh-TW" kern="100" dirty="0" smtClean="0">
              <a:latin typeface="標楷體" pitchFamily="65" charset="-120"/>
              <a:ea typeface="標楷體" pitchFamily="65" charset="-120"/>
              <a:cs typeface="Times New Roman"/>
            </a:endParaRPr>
          </a:p>
        </p:txBody>
      </p:sp>
      <p:sp>
        <p:nvSpPr>
          <p:cNvPr id="99" name="矩形 98"/>
          <p:cNvSpPr/>
          <p:nvPr/>
        </p:nvSpPr>
        <p:spPr>
          <a:xfrm>
            <a:off x="719064" y="3240558"/>
            <a:ext cx="3096344" cy="369332"/>
          </a:xfrm>
          <a:prstGeom prst="rect">
            <a:avLst/>
          </a:prstGeom>
        </p:spPr>
        <p:txBody>
          <a:bodyPr wrap="square" lIns="91429" tIns="45715" rIns="91429" bIns="45715">
            <a:spAutoFit/>
          </a:bodyPr>
          <a:lstStyle/>
          <a:p>
            <a:r>
              <a:rPr lang="zh-TW" altLang="en-US" b="1" kern="100" dirty="0" smtClean="0">
                <a:latin typeface="標楷體" pitchFamily="65" charset="-120"/>
                <a:ea typeface="標楷體" pitchFamily="65" charset="-120"/>
                <a:cs typeface="Times New Roman"/>
              </a:rPr>
              <a:t>不論取得時間，統一規定</a:t>
            </a:r>
            <a:endParaRPr lang="zh-TW" altLang="zh-TW" b="1" kern="100" dirty="0" smtClean="0">
              <a:latin typeface="標楷體" pitchFamily="65" charset="-120"/>
              <a:ea typeface="標楷體" pitchFamily="65" charset="-120"/>
              <a:cs typeface="Times New Roman"/>
            </a:endParaRPr>
          </a:p>
        </p:txBody>
      </p:sp>
      <p:cxnSp>
        <p:nvCxnSpPr>
          <p:cNvPr id="146" name="直線接點 145"/>
          <p:cNvCxnSpPr/>
          <p:nvPr/>
        </p:nvCxnSpPr>
        <p:spPr>
          <a:xfrm flipH="1">
            <a:off x="3095328" y="4077072"/>
            <a:ext cx="504056"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7" name="直線接點 146"/>
          <p:cNvCxnSpPr/>
          <p:nvPr/>
        </p:nvCxnSpPr>
        <p:spPr>
          <a:xfrm flipH="1">
            <a:off x="2879304" y="5805264"/>
            <a:ext cx="72008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8" name="直線接點 147"/>
          <p:cNvCxnSpPr/>
          <p:nvPr/>
        </p:nvCxnSpPr>
        <p:spPr>
          <a:xfrm flipH="1">
            <a:off x="2890593" y="6741368"/>
            <a:ext cx="64807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 name="群組 162"/>
          <p:cNvGrpSpPr/>
          <p:nvPr/>
        </p:nvGrpSpPr>
        <p:grpSpPr>
          <a:xfrm>
            <a:off x="7236297" y="1439628"/>
            <a:ext cx="432048" cy="382618"/>
            <a:chOff x="-934475" y="1966262"/>
            <a:chExt cx="432048" cy="382618"/>
          </a:xfrm>
        </p:grpSpPr>
        <p:sp>
          <p:nvSpPr>
            <p:cNvPr id="162" name="橢圓 161"/>
            <p:cNvSpPr/>
            <p:nvPr/>
          </p:nvSpPr>
          <p:spPr>
            <a:xfrm>
              <a:off x="-900608" y="1988840"/>
              <a:ext cx="360040" cy="36004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矩形 160"/>
            <p:cNvSpPr/>
            <p:nvPr/>
          </p:nvSpPr>
          <p:spPr>
            <a:xfrm>
              <a:off x="-934475" y="1966262"/>
              <a:ext cx="432048" cy="369332"/>
            </a:xfrm>
            <a:prstGeom prst="rect">
              <a:avLst/>
            </a:prstGeom>
          </p:spPr>
          <p:txBody>
            <a:bodyPr wrap="square">
              <a:spAutoFit/>
            </a:bodyPr>
            <a:lstStyle/>
            <a:p>
              <a:r>
                <a:rPr lang="zh-TW" altLang="en-US" b="1" kern="100" dirty="0" smtClean="0">
                  <a:solidFill>
                    <a:srgbClr val="FF0000"/>
                  </a:solidFill>
                  <a:latin typeface="標楷體" pitchFamily="65" charset="-120"/>
                  <a:ea typeface="標楷體" pitchFamily="65" charset="-120"/>
                  <a:cs typeface="Times New Roman"/>
                </a:rPr>
                <a:t>增</a:t>
              </a:r>
              <a:endParaRPr lang="zh-TW" altLang="zh-TW" b="1" kern="100" dirty="0" smtClean="0">
                <a:solidFill>
                  <a:srgbClr val="FF0000"/>
                </a:solidFill>
                <a:latin typeface="標楷體" pitchFamily="65" charset="-120"/>
                <a:ea typeface="標楷體" pitchFamily="65" charset="-120"/>
                <a:cs typeface="Times New Roman"/>
              </a:endParaRPr>
            </a:p>
          </p:txBody>
        </p:sp>
      </p:grpSp>
      <p:grpSp>
        <p:nvGrpSpPr>
          <p:cNvPr id="3" name="群組 163"/>
          <p:cNvGrpSpPr/>
          <p:nvPr/>
        </p:nvGrpSpPr>
        <p:grpSpPr>
          <a:xfrm>
            <a:off x="8316417" y="2874202"/>
            <a:ext cx="432048" cy="382618"/>
            <a:chOff x="-934475" y="1966262"/>
            <a:chExt cx="432048" cy="382618"/>
          </a:xfrm>
        </p:grpSpPr>
        <p:sp>
          <p:nvSpPr>
            <p:cNvPr id="165" name="橢圓 164"/>
            <p:cNvSpPr/>
            <p:nvPr/>
          </p:nvSpPr>
          <p:spPr>
            <a:xfrm>
              <a:off x="-900608" y="1988840"/>
              <a:ext cx="360040" cy="36004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 name="矩形 165"/>
            <p:cNvSpPr/>
            <p:nvPr/>
          </p:nvSpPr>
          <p:spPr>
            <a:xfrm>
              <a:off x="-934475" y="1966262"/>
              <a:ext cx="432048" cy="369332"/>
            </a:xfrm>
            <a:prstGeom prst="rect">
              <a:avLst/>
            </a:prstGeom>
          </p:spPr>
          <p:txBody>
            <a:bodyPr wrap="square">
              <a:spAutoFit/>
            </a:bodyPr>
            <a:lstStyle/>
            <a:p>
              <a:r>
                <a:rPr lang="zh-TW" altLang="en-US" b="1" kern="100" dirty="0" smtClean="0">
                  <a:solidFill>
                    <a:srgbClr val="FF0000"/>
                  </a:solidFill>
                  <a:latin typeface="標楷體" pitchFamily="65" charset="-120"/>
                  <a:ea typeface="標楷體" pitchFamily="65" charset="-120"/>
                  <a:cs typeface="Times New Roman"/>
                </a:rPr>
                <a:t>增</a:t>
              </a:r>
              <a:endParaRPr lang="zh-TW" altLang="zh-TW" b="1" kern="100" dirty="0" smtClean="0">
                <a:solidFill>
                  <a:srgbClr val="FF0000"/>
                </a:solidFill>
                <a:latin typeface="標楷體" pitchFamily="65" charset="-120"/>
                <a:ea typeface="標楷體" pitchFamily="65" charset="-120"/>
                <a:cs typeface="Times New Roman"/>
              </a:endParaRPr>
            </a:p>
          </p:txBody>
        </p:sp>
      </p:grpSp>
      <p:grpSp>
        <p:nvGrpSpPr>
          <p:cNvPr id="6" name="群組 169"/>
          <p:cNvGrpSpPr/>
          <p:nvPr/>
        </p:nvGrpSpPr>
        <p:grpSpPr>
          <a:xfrm>
            <a:off x="7933798" y="1772817"/>
            <a:ext cx="432048" cy="382618"/>
            <a:chOff x="-934475" y="1966262"/>
            <a:chExt cx="432048" cy="382618"/>
          </a:xfrm>
        </p:grpSpPr>
        <p:sp>
          <p:nvSpPr>
            <p:cNvPr id="171" name="橢圓 170"/>
            <p:cNvSpPr/>
            <p:nvPr/>
          </p:nvSpPr>
          <p:spPr>
            <a:xfrm>
              <a:off x="-900608" y="1988840"/>
              <a:ext cx="360040" cy="36004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矩形 171"/>
            <p:cNvSpPr/>
            <p:nvPr/>
          </p:nvSpPr>
          <p:spPr>
            <a:xfrm>
              <a:off x="-934475" y="1966262"/>
              <a:ext cx="432048" cy="369332"/>
            </a:xfrm>
            <a:prstGeom prst="rect">
              <a:avLst/>
            </a:prstGeom>
          </p:spPr>
          <p:txBody>
            <a:bodyPr wrap="square">
              <a:spAutoFit/>
            </a:bodyPr>
            <a:lstStyle/>
            <a:p>
              <a:r>
                <a:rPr lang="zh-TW" altLang="en-US" b="1" kern="100" dirty="0" smtClean="0">
                  <a:solidFill>
                    <a:srgbClr val="FF0000"/>
                  </a:solidFill>
                  <a:latin typeface="標楷體" pitchFamily="65" charset="-120"/>
                  <a:ea typeface="標楷體" pitchFamily="65" charset="-120"/>
                  <a:cs typeface="Times New Roman"/>
                </a:rPr>
                <a:t>寬</a:t>
              </a:r>
              <a:endParaRPr lang="zh-TW" altLang="zh-TW" b="1" kern="100" dirty="0" smtClean="0">
                <a:solidFill>
                  <a:srgbClr val="FF0000"/>
                </a:solidFill>
                <a:latin typeface="標楷體" pitchFamily="65" charset="-120"/>
                <a:ea typeface="標楷體" pitchFamily="65" charset="-120"/>
                <a:cs typeface="Times New Roman"/>
              </a:endParaRPr>
            </a:p>
          </p:txBody>
        </p:sp>
      </p:grpSp>
      <p:pic>
        <p:nvPicPr>
          <p:cNvPr id="173" name="Picture 6" descr="blue arrow"/>
          <p:cNvPicPr>
            <a:picLocks noChangeAspect="1" noChangeArrowheads="1"/>
          </p:cNvPicPr>
          <p:nvPr/>
        </p:nvPicPr>
        <p:blipFill>
          <a:blip r:embed="rId4" cstate="print">
            <a:lum bright="18000"/>
          </a:blip>
          <a:srcRect/>
          <a:stretch>
            <a:fillRect/>
          </a:stretch>
        </p:blipFill>
        <p:spPr bwMode="auto">
          <a:xfrm>
            <a:off x="2843808" y="620689"/>
            <a:ext cx="2664296" cy="738657"/>
          </a:xfrm>
          <a:prstGeom prst="rect">
            <a:avLst/>
          </a:prstGeom>
          <a:noFill/>
          <a:ln w="9525" algn="ctr">
            <a:noFill/>
            <a:miter lim="800000"/>
            <a:headEnd/>
            <a:tailEnd/>
          </a:ln>
          <a:effectLst/>
        </p:spPr>
      </p:pic>
      <p:pic>
        <p:nvPicPr>
          <p:cNvPr id="1027" name="Picture 3" descr="D:\01.work\01.其他交辦事項\1001114簡報用\Drawing1拷貝.gif"/>
          <p:cNvPicPr>
            <a:picLocks noChangeAspect="1" noChangeArrowheads="1"/>
          </p:cNvPicPr>
          <p:nvPr/>
        </p:nvPicPr>
        <p:blipFill>
          <a:blip r:embed="rId5" cstate="print"/>
          <a:srcRect l="16800" t="32989" r="60801" b="23026"/>
          <a:stretch>
            <a:fillRect/>
          </a:stretch>
        </p:blipFill>
        <p:spPr bwMode="auto">
          <a:xfrm>
            <a:off x="1475656" y="2328299"/>
            <a:ext cx="504056" cy="504056"/>
          </a:xfrm>
          <a:prstGeom prst="rect">
            <a:avLst/>
          </a:prstGeom>
          <a:noFill/>
        </p:spPr>
      </p:pic>
      <p:pic>
        <p:nvPicPr>
          <p:cNvPr id="71" name="Picture 3" descr="D:\01.work\01.其他交辦事項\1001114簡報用\Drawing1拷貝.gif"/>
          <p:cNvPicPr>
            <a:picLocks noChangeAspect="1" noChangeArrowheads="1"/>
          </p:cNvPicPr>
          <p:nvPr/>
        </p:nvPicPr>
        <p:blipFill>
          <a:blip r:embed="rId5" cstate="print"/>
          <a:srcRect l="57236" t="32669" r="16164" b="17848"/>
          <a:stretch>
            <a:fillRect/>
          </a:stretch>
        </p:blipFill>
        <p:spPr bwMode="auto">
          <a:xfrm>
            <a:off x="7020272" y="2216839"/>
            <a:ext cx="936104" cy="886835"/>
          </a:xfrm>
          <a:prstGeom prst="rect">
            <a:avLst/>
          </a:prstGeom>
          <a:noFill/>
        </p:spPr>
      </p:pic>
      <p:pic>
        <p:nvPicPr>
          <p:cNvPr id="72" name="Picture 3" descr="D:\01.work\01.其他交辦事項\1001114簡報用\Drawing1拷貝.gif"/>
          <p:cNvPicPr>
            <a:picLocks noChangeAspect="1" noChangeArrowheads="1"/>
          </p:cNvPicPr>
          <p:nvPr/>
        </p:nvPicPr>
        <p:blipFill>
          <a:blip r:embed="rId5" cstate="print"/>
          <a:srcRect l="16800" t="32989" r="60801" b="23026"/>
          <a:stretch>
            <a:fillRect/>
          </a:stretch>
        </p:blipFill>
        <p:spPr bwMode="auto">
          <a:xfrm>
            <a:off x="5220072" y="2372143"/>
            <a:ext cx="504056" cy="504056"/>
          </a:xfrm>
          <a:prstGeom prst="rect">
            <a:avLst/>
          </a:prstGeom>
          <a:noFill/>
        </p:spPr>
      </p:pic>
      <p:grpSp>
        <p:nvGrpSpPr>
          <p:cNvPr id="10" name="群組 239"/>
          <p:cNvGrpSpPr/>
          <p:nvPr/>
        </p:nvGrpSpPr>
        <p:grpSpPr>
          <a:xfrm>
            <a:off x="486594" y="5488658"/>
            <a:ext cx="2670176" cy="1233661"/>
            <a:chOff x="486594" y="5488657"/>
            <a:chExt cx="2670176" cy="1233661"/>
          </a:xfrm>
        </p:grpSpPr>
        <p:cxnSp>
          <p:nvCxnSpPr>
            <p:cNvPr id="218" name="直線接點 217"/>
            <p:cNvCxnSpPr/>
            <p:nvPr/>
          </p:nvCxnSpPr>
          <p:spPr>
            <a:xfrm flipH="1" flipV="1">
              <a:off x="3150890" y="5488657"/>
              <a:ext cx="5879" cy="63103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9" name="直線接點 218"/>
            <p:cNvCxnSpPr/>
            <p:nvPr/>
          </p:nvCxnSpPr>
          <p:spPr>
            <a:xfrm flipH="1">
              <a:off x="2574826" y="6119689"/>
              <a:ext cx="581943" cy="59310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0" name="直線接點 219"/>
            <p:cNvCxnSpPr/>
            <p:nvPr/>
          </p:nvCxnSpPr>
          <p:spPr>
            <a:xfrm flipH="1" flipV="1">
              <a:off x="495300" y="6153150"/>
              <a:ext cx="2079528" cy="56916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1" name="直線接點 220"/>
            <p:cNvCxnSpPr/>
            <p:nvPr/>
          </p:nvCxnSpPr>
          <p:spPr>
            <a:xfrm flipH="1">
              <a:off x="495300" y="5877272"/>
              <a:ext cx="764332" cy="25682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2" name="直線接點 221"/>
            <p:cNvCxnSpPr/>
            <p:nvPr/>
          </p:nvCxnSpPr>
          <p:spPr>
            <a:xfrm flipV="1">
              <a:off x="1245915" y="5647531"/>
              <a:ext cx="0" cy="21602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3" name="直線接點 222"/>
            <p:cNvCxnSpPr/>
            <p:nvPr/>
          </p:nvCxnSpPr>
          <p:spPr>
            <a:xfrm flipH="1">
              <a:off x="2574826" y="5498182"/>
              <a:ext cx="576064" cy="28803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4" name="直線接點 223"/>
            <p:cNvCxnSpPr/>
            <p:nvPr/>
          </p:nvCxnSpPr>
          <p:spPr>
            <a:xfrm flipH="1" flipV="1">
              <a:off x="486594" y="5570190"/>
              <a:ext cx="2088232" cy="21602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5" name="直線接點 224"/>
            <p:cNvCxnSpPr/>
            <p:nvPr/>
          </p:nvCxnSpPr>
          <p:spPr>
            <a:xfrm flipH="1">
              <a:off x="495300" y="5589240"/>
              <a:ext cx="819" cy="57343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6" name="直線接點 225"/>
            <p:cNvCxnSpPr/>
            <p:nvPr/>
          </p:nvCxnSpPr>
          <p:spPr>
            <a:xfrm>
              <a:off x="2574826" y="5786214"/>
              <a:ext cx="0" cy="93610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27" name="直線接點 226"/>
            <p:cNvCxnSpPr/>
            <p:nvPr/>
          </p:nvCxnSpPr>
          <p:spPr>
            <a:xfrm flipH="1" flipV="1">
              <a:off x="1259632" y="5877272"/>
              <a:ext cx="1897138" cy="23324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242" name="Picture 2" descr="D:\一般管制區\建築照片\沙岡集村3.JPG"/>
          <p:cNvPicPr>
            <a:picLocks noChangeAspect="1" noChangeArrowheads="1"/>
          </p:cNvPicPr>
          <p:nvPr/>
        </p:nvPicPr>
        <p:blipFill>
          <a:blip r:embed="rId6" cstate="print"/>
          <a:srcRect l="12795" t="3153" r="3635" b="5783"/>
          <a:stretch>
            <a:fillRect/>
          </a:stretch>
        </p:blipFill>
        <p:spPr bwMode="auto">
          <a:xfrm>
            <a:off x="4572001" y="3573017"/>
            <a:ext cx="3311415" cy="2706241"/>
          </a:xfrm>
          <a:prstGeom prst="rect">
            <a:avLst/>
          </a:prstGeom>
          <a:noFill/>
          <a:ln w="9525">
            <a:noFill/>
            <a:miter lim="800000"/>
            <a:headEnd/>
            <a:tailEnd/>
          </a:ln>
        </p:spPr>
      </p:pic>
      <p:cxnSp>
        <p:nvCxnSpPr>
          <p:cNvPr id="243" name="直線接點 242"/>
          <p:cNvCxnSpPr/>
          <p:nvPr/>
        </p:nvCxnSpPr>
        <p:spPr>
          <a:xfrm flipH="1" flipV="1">
            <a:off x="6659279" y="3614961"/>
            <a:ext cx="744" cy="105611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7" name="矩形 246"/>
          <p:cNvSpPr/>
          <p:nvPr/>
        </p:nvSpPr>
        <p:spPr>
          <a:xfrm rot="2612798">
            <a:off x="7085536" y="3815482"/>
            <a:ext cx="800219" cy="338554"/>
          </a:xfrm>
          <a:prstGeom prst="rect">
            <a:avLst/>
          </a:prstGeom>
        </p:spPr>
        <p:txBody>
          <a:bodyPr wrap="none" lIns="91429" tIns="45715" rIns="91429" bIns="45715">
            <a:spAutoFit/>
          </a:bodyPr>
          <a:lstStyle/>
          <a:p>
            <a:r>
              <a:rPr lang="zh-TW" altLang="en-US" sz="1600" b="1" kern="100" dirty="0" smtClean="0">
                <a:solidFill>
                  <a:srgbClr val="FFFF00"/>
                </a:solidFill>
                <a:latin typeface="標楷體" pitchFamily="65" charset="-120"/>
                <a:ea typeface="標楷體" pitchFamily="65" charset="-120"/>
                <a:cs typeface="Times New Roman"/>
              </a:rPr>
              <a:t>斜屋頂</a:t>
            </a:r>
            <a:endParaRPr lang="zh-TW" altLang="en-US" sz="1600" dirty="0">
              <a:solidFill>
                <a:srgbClr val="FFFF00"/>
              </a:solidFill>
            </a:endParaRPr>
          </a:p>
        </p:txBody>
      </p:sp>
      <p:sp>
        <p:nvSpPr>
          <p:cNvPr id="251" name="手繪多邊形 250"/>
          <p:cNvSpPr/>
          <p:nvPr/>
        </p:nvSpPr>
        <p:spPr>
          <a:xfrm>
            <a:off x="5724128" y="4036963"/>
            <a:ext cx="936104" cy="662558"/>
          </a:xfrm>
          <a:custGeom>
            <a:avLst/>
            <a:gdLst>
              <a:gd name="connsiteX0" fmla="*/ 28575 w 685800"/>
              <a:gd name="connsiteY0" fmla="*/ 314325 h 590550"/>
              <a:gd name="connsiteX1" fmla="*/ 495300 w 685800"/>
              <a:gd name="connsiteY1" fmla="*/ 428625 h 590550"/>
              <a:gd name="connsiteX2" fmla="*/ 495300 w 685800"/>
              <a:gd name="connsiteY2" fmla="*/ 590550 h 590550"/>
              <a:gd name="connsiteX3" fmla="*/ 685800 w 685800"/>
              <a:gd name="connsiteY3" fmla="*/ 323850 h 590550"/>
              <a:gd name="connsiteX4" fmla="*/ 514350 w 685800"/>
              <a:gd name="connsiteY4" fmla="*/ 0 h 590550"/>
              <a:gd name="connsiteX5" fmla="*/ 504825 w 685800"/>
              <a:gd name="connsiteY5" fmla="*/ 171450 h 590550"/>
              <a:gd name="connsiteX6" fmla="*/ 0 w 685800"/>
              <a:gd name="connsiteY6" fmla="*/ 38100 h 590550"/>
              <a:gd name="connsiteX7" fmla="*/ 28575 w 685800"/>
              <a:gd name="connsiteY7" fmla="*/ 314325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590550">
                <a:moveTo>
                  <a:pt x="28575" y="314325"/>
                </a:moveTo>
                <a:lnTo>
                  <a:pt x="495300" y="428625"/>
                </a:lnTo>
                <a:lnTo>
                  <a:pt x="495300" y="590550"/>
                </a:lnTo>
                <a:lnTo>
                  <a:pt x="685800" y="323850"/>
                </a:lnTo>
                <a:lnTo>
                  <a:pt x="514350" y="0"/>
                </a:lnTo>
                <a:lnTo>
                  <a:pt x="504825" y="171450"/>
                </a:lnTo>
                <a:lnTo>
                  <a:pt x="0" y="38100"/>
                </a:lnTo>
                <a:lnTo>
                  <a:pt x="28575" y="314325"/>
                </a:lnTo>
                <a:close/>
              </a:path>
            </a:pathLst>
          </a:cu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TW" altLang="en-US"/>
          </a:p>
        </p:txBody>
      </p:sp>
      <p:sp>
        <p:nvSpPr>
          <p:cNvPr id="259" name="手繪多邊形 258"/>
          <p:cNvSpPr/>
          <p:nvPr/>
        </p:nvSpPr>
        <p:spPr>
          <a:xfrm>
            <a:off x="5147111" y="5991226"/>
            <a:ext cx="2495550" cy="866775"/>
          </a:xfrm>
          <a:custGeom>
            <a:avLst/>
            <a:gdLst>
              <a:gd name="connsiteX0" fmla="*/ 2495550 w 2495550"/>
              <a:gd name="connsiteY0" fmla="*/ 0 h 866775"/>
              <a:gd name="connsiteX1" fmla="*/ 828675 w 2495550"/>
              <a:gd name="connsiteY1" fmla="*/ 190500 h 866775"/>
              <a:gd name="connsiteX2" fmla="*/ 0 w 2495550"/>
              <a:gd name="connsiteY2" fmla="*/ 38100 h 866775"/>
              <a:gd name="connsiteX3" fmla="*/ 0 w 2495550"/>
              <a:gd name="connsiteY3" fmla="*/ 590550 h 866775"/>
              <a:gd name="connsiteX4" fmla="*/ 828675 w 2495550"/>
              <a:gd name="connsiteY4" fmla="*/ 866775 h 866775"/>
              <a:gd name="connsiteX5" fmla="*/ 2495550 w 2495550"/>
              <a:gd name="connsiteY5" fmla="*/ 428625 h 866775"/>
              <a:gd name="connsiteX6" fmla="*/ 2495550 w 2495550"/>
              <a:gd name="connsiteY6" fmla="*/ 0 h 8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5550" h="866775">
                <a:moveTo>
                  <a:pt x="2495550" y="0"/>
                </a:moveTo>
                <a:lnTo>
                  <a:pt x="828675" y="190500"/>
                </a:lnTo>
                <a:lnTo>
                  <a:pt x="0" y="38100"/>
                </a:lnTo>
                <a:lnTo>
                  <a:pt x="0" y="590550"/>
                </a:lnTo>
                <a:lnTo>
                  <a:pt x="828675" y="866775"/>
                </a:lnTo>
                <a:lnTo>
                  <a:pt x="2495550" y="428625"/>
                </a:lnTo>
                <a:lnTo>
                  <a:pt x="2495550" y="0"/>
                </a:lnTo>
                <a:close/>
              </a:path>
            </a:pathLst>
          </a:cu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endParaRPr lang="zh-TW" altLang="en-US"/>
          </a:p>
        </p:txBody>
      </p:sp>
      <p:cxnSp>
        <p:nvCxnSpPr>
          <p:cNvPr id="261" name="直線接點 260"/>
          <p:cNvCxnSpPr>
            <a:stCxn id="259" idx="1"/>
          </p:cNvCxnSpPr>
          <p:nvPr/>
        </p:nvCxnSpPr>
        <p:spPr>
          <a:xfrm flipH="1">
            <a:off x="5975288" y="6181726"/>
            <a:ext cx="499" cy="689855"/>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3" name="直線接點 262"/>
          <p:cNvCxnSpPr>
            <a:stCxn id="259" idx="3"/>
          </p:cNvCxnSpPr>
          <p:nvPr/>
        </p:nvCxnSpPr>
        <p:spPr>
          <a:xfrm flipV="1">
            <a:off x="5147111" y="6279257"/>
            <a:ext cx="1728192" cy="302518"/>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6" name="直線接點 265"/>
          <p:cNvCxnSpPr>
            <a:stCxn id="259" idx="5"/>
          </p:cNvCxnSpPr>
          <p:nvPr/>
        </p:nvCxnSpPr>
        <p:spPr>
          <a:xfrm flipH="1" flipV="1">
            <a:off x="6875303" y="6279258"/>
            <a:ext cx="767358" cy="140593"/>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68" name="直線接點 267"/>
          <p:cNvCxnSpPr/>
          <p:nvPr/>
        </p:nvCxnSpPr>
        <p:spPr>
          <a:xfrm flipV="1">
            <a:off x="6875303" y="6063233"/>
            <a:ext cx="0" cy="216024"/>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44" name="直線接點 243"/>
          <p:cNvCxnSpPr/>
          <p:nvPr/>
        </p:nvCxnSpPr>
        <p:spPr>
          <a:xfrm flipV="1">
            <a:off x="5734761" y="4077073"/>
            <a:ext cx="0" cy="389452"/>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70" name="直線接點 269"/>
          <p:cNvCxnSpPr/>
          <p:nvPr/>
        </p:nvCxnSpPr>
        <p:spPr>
          <a:xfrm>
            <a:off x="8195975" y="4335041"/>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直線接點 270"/>
          <p:cNvCxnSpPr/>
          <p:nvPr/>
        </p:nvCxnSpPr>
        <p:spPr>
          <a:xfrm>
            <a:off x="8195975" y="5963314"/>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矩形 271"/>
          <p:cNvSpPr/>
          <p:nvPr/>
        </p:nvSpPr>
        <p:spPr>
          <a:xfrm>
            <a:off x="7692613" y="4768831"/>
            <a:ext cx="1454244" cy="646331"/>
          </a:xfrm>
          <a:prstGeom prst="rect">
            <a:avLst/>
          </a:prstGeom>
        </p:spPr>
        <p:txBody>
          <a:bodyPr vert="horz" wrap="none" lIns="91429" tIns="45715" rIns="91429" bIns="45715">
            <a:spAutoFit/>
          </a:bodyPr>
          <a:lstStyle/>
          <a:p>
            <a:pPr algn="ctr"/>
            <a:r>
              <a:rPr lang="en-US" altLang="zh-TW" b="1" kern="100" dirty="0" smtClean="0">
                <a:solidFill>
                  <a:srgbClr val="FF0000"/>
                </a:solidFill>
                <a:latin typeface="標楷體" pitchFamily="65" charset="-120"/>
                <a:ea typeface="標楷體" pitchFamily="65" charset="-120"/>
                <a:cs typeface="Times New Roman"/>
              </a:rPr>
              <a:t>3</a:t>
            </a:r>
            <a:r>
              <a:rPr lang="zh-TW" altLang="en-US" b="1" kern="100" dirty="0" smtClean="0">
                <a:solidFill>
                  <a:srgbClr val="FF0000"/>
                </a:solidFill>
                <a:latin typeface="標楷體" pitchFamily="65" charset="-120"/>
                <a:ea typeface="標楷體" pitchFamily="65" charset="-120"/>
                <a:cs typeface="Times New Roman"/>
              </a:rPr>
              <a:t>層樓</a:t>
            </a:r>
            <a:endParaRPr lang="en-US" altLang="zh-TW" b="1" kern="100" dirty="0" smtClean="0">
              <a:solidFill>
                <a:srgbClr val="FF0000"/>
              </a:solidFill>
              <a:latin typeface="標楷體" pitchFamily="65" charset="-120"/>
              <a:ea typeface="標楷體" pitchFamily="65" charset="-120"/>
              <a:cs typeface="Times New Roman"/>
            </a:endParaRPr>
          </a:p>
          <a:p>
            <a:r>
              <a:rPr lang="zh-TW" altLang="en-US" b="1" kern="100" dirty="0" smtClean="0">
                <a:solidFill>
                  <a:srgbClr val="FF0000"/>
                </a:solidFill>
                <a:latin typeface="標楷體" pitchFamily="65" charset="-120"/>
                <a:ea typeface="標楷體" pitchFamily="65" charset="-120"/>
                <a:cs typeface="Times New Roman"/>
              </a:rPr>
              <a:t>簷高</a:t>
            </a:r>
            <a:r>
              <a:rPr lang="zh-TW" altLang="zh-TW" b="1" kern="100" dirty="0" smtClean="0">
                <a:solidFill>
                  <a:srgbClr val="FF0000"/>
                </a:solidFill>
                <a:latin typeface="標楷體" pitchFamily="65" charset="-120"/>
                <a:ea typeface="標楷體" pitchFamily="65" charset="-120"/>
                <a:cs typeface="Times New Roman"/>
              </a:rPr>
              <a:t>≦</a:t>
            </a:r>
            <a:r>
              <a:rPr lang="en-US" altLang="zh-TW" b="1" kern="100" dirty="0" smtClean="0">
                <a:solidFill>
                  <a:srgbClr val="FF0000"/>
                </a:solidFill>
                <a:latin typeface="標楷體" pitchFamily="65" charset="-120"/>
                <a:ea typeface="標楷體" pitchFamily="65" charset="-120"/>
                <a:cs typeface="Times New Roman"/>
              </a:rPr>
              <a:t>10.5m</a:t>
            </a:r>
            <a:endParaRPr lang="zh-TW" altLang="zh-TW" b="1" kern="100" dirty="0" smtClean="0">
              <a:solidFill>
                <a:srgbClr val="FF0000"/>
              </a:solidFill>
              <a:latin typeface="標楷體" pitchFamily="65" charset="-120"/>
              <a:ea typeface="標楷體" pitchFamily="65" charset="-120"/>
              <a:cs typeface="Times New Roman"/>
            </a:endParaRPr>
          </a:p>
        </p:txBody>
      </p:sp>
      <p:cxnSp>
        <p:nvCxnSpPr>
          <p:cNvPr id="273" name="直線單箭頭接點 272"/>
          <p:cNvCxnSpPr/>
          <p:nvPr/>
        </p:nvCxnSpPr>
        <p:spPr>
          <a:xfrm flipV="1">
            <a:off x="8445866" y="5430739"/>
            <a:ext cx="0" cy="5688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4" name="直線單箭頭接點 273"/>
          <p:cNvCxnSpPr/>
          <p:nvPr/>
        </p:nvCxnSpPr>
        <p:spPr>
          <a:xfrm>
            <a:off x="8444404" y="4341912"/>
            <a:ext cx="1463" cy="33760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5" name="直線單箭頭接點 274"/>
          <p:cNvCxnSpPr/>
          <p:nvPr/>
        </p:nvCxnSpPr>
        <p:spPr>
          <a:xfrm>
            <a:off x="8445866" y="5952025"/>
            <a:ext cx="0" cy="144016"/>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6" name="矩形 275"/>
          <p:cNvSpPr/>
          <p:nvPr/>
        </p:nvSpPr>
        <p:spPr>
          <a:xfrm>
            <a:off x="7765585" y="6010161"/>
            <a:ext cx="1441398" cy="523210"/>
          </a:xfrm>
          <a:prstGeom prst="rect">
            <a:avLst/>
          </a:prstGeom>
        </p:spPr>
        <p:txBody>
          <a:bodyPr vert="horz" wrap="none" lIns="91429" tIns="45715" rIns="91429" bIns="45715">
            <a:spAutoFit/>
          </a:bodyPr>
          <a:lstStyle/>
          <a:p>
            <a:pPr algn="ctr"/>
            <a:r>
              <a:rPr lang="zh-TW" altLang="en-US" sz="1400" kern="100" dirty="0" smtClean="0">
                <a:latin typeface="標楷體" pitchFamily="65" charset="-120"/>
                <a:ea typeface="標楷體" pitchFamily="65" charset="-120"/>
                <a:cs typeface="Times New Roman"/>
              </a:rPr>
              <a:t>地下層</a:t>
            </a:r>
            <a:endParaRPr lang="en-US" altLang="zh-TW" sz="1400" kern="100" dirty="0" smtClean="0">
              <a:latin typeface="標楷體" pitchFamily="65" charset="-120"/>
              <a:ea typeface="標楷體" pitchFamily="65" charset="-120"/>
              <a:cs typeface="Times New Roman"/>
            </a:endParaRPr>
          </a:p>
          <a:p>
            <a:pPr algn="ctr"/>
            <a:r>
              <a:rPr lang="zh-TW" altLang="en-US" sz="1400" kern="100" dirty="0" smtClean="0">
                <a:latin typeface="標楷體" pitchFamily="65" charset="-120"/>
                <a:ea typeface="標楷體" pitchFamily="65" charset="-120"/>
                <a:cs typeface="Times New Roman"/>
              </a:rPr>
              <a:t>計入樓地板面積</a:t>
            </a:r>
            <a:endParaRPr lang="en-US" altLang="zh-TW" sz="1400" kern="100" dirty="0" smtClean="0">
              <a:latin typeface="標楷體" pitchFamily="65" charset="-120"/>
              <a:ea typeface="標楷體" pitchFamily="65" charset="-120"/>
              <a:cs typeface="Times New Roman"/>
            </a:endParaRPr>
          </a:p>
        </p:txBody>
      </p:sp>
      <p:cxnSp>
        <p:nvCxnSpPr>
          <p:cNvPr id="277" name="直線接點 276"/>
          <p:cNvCxnSpPr/>
          <p:nvPr/>
        </p:nvCxnSpPr>
        <p:spPr>
          <a:xfrm>
            <a:off x="8196669" y="6634357"/>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直線單箭頭接點 277"/>
          <p:cNvCxnSpPr/>
          <p:nvPr/>
        </p:nvCxnSpPr>
        <p:spPr>
          <a:xfrm flipV="1">
            <a:off x="8446560" y="6463489"/>
            <a:ext cx="0" cy="1800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9" name="直線接點 278"/>
          <p:cNvCxnSpPr/>
          <p:nvPr/>
        </p:nvCxnSpPr>
        <p:spPr>
          <a:xfrm flipH="1">
            <a:off x="7452320" y="6631847"/>
            <a:ext cx="72000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0" name="直線接點 279"/>
          <p:cNvCxnSpPr/>
          <p:nvPr/>
        </p:nvCxnSpPr>
        <p:spPr>
          <a:xfrm flipH="1">
            <a:off x="7523555" y="5963314"/>
            <a:ext cx="64807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1" name="直線接點 280"/>
          <p:cNvCxnSpPr/>
          <p:nvPr/>
        </p:nvCxnSpPr>
        <p:spPr>
          <a:xfrm flipH="1">
            <a:off x="7555702" y="4335042"/>
            <a:ext cx="615764" cy="153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1" name="群組 281"/>
          <p:cNvGrpSpPr/>
          <p:nvPr/>
        </p:nvGrpSpPr>
        <p:grpSpPr>
          <a:xfrm>
            <a:off x="8677565" y="4681331"/>
            <a:ext cx="432048" cy="373093"/>
            <a:chOff x="-934684" y="1975787"/>
            <a:chExt cx="432048" cy="373093"/>
          </a:xfrm>
        </p:grpSpPr>
        <p:sp>
          <p:nvSpPr>
            <p:cNvPr id="283" name="橢圓 282"/>
            <p:cNvSpPr/>
            <p:nvPr/>
          </p:nvSpPr>
          <p:spPr>
            <a:xfrm>
              <a:off x="-900608" y="1988840"/>
              <a:ext cx="360040" cy="36004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4" name="矩形 283"/>
            <p:cNvSpPr/>
            <p:nvPr/>
          </p:nvSpPr>
          <p:spPr>
            <a:xfrm>
              <a:off x="-934684" y="1975787"/>
              <a:ext cx="432048" cy="369332"/>
            </a:xfrm>
            <a:prstGeom prst="rect">
              <a:avLst/>
            </a:prstGeom>
          </p:spPr>
          <p:txBody>
            <a:bodyPr wrap="square">
              <a:spAutoFit/>
            </a:bodyPr>
            <a:lstStyle/>
            <a:p>
              <a:r>
                <a:rPr lang="zh-TW" altLang="en-US" b="1" kern="100" dirty="0" smtClean="0">
                  <a:solidFill>
                    <a:srgbClr val="FF0000"/>
                  </a:solidFill>
                  <a:latin typeface="標楷體" pitchFamily="65" charset="-120"/>
                  <a:ea typeface="標楷體" pitchFamily="65" charset="-120"/>
                  <a:cs typeface="Times New Roman"/>
                </a:rPr>
                <a:t>增</a:t>
              </a:r>
              <a:endParaRPr lang="zh-TW" altLang="zh-TW" b="1" kern="100" dirty="0" smtClean="0">
                <a:solidFill>
                  <a:srgbClr val="FF0000"/>
                </a:solidFill>
                <a:latin typeface="標楷體" pitchFamily="65" charset="-120"/>
                <a:ea typeface="標楷體" pitchFamily="65" charset="-120"/>
                <a:cs typeface="Times New Roman"/>
              </a:endParaRPr>
            </a:p>
          </p:txBody>
        </p:sp>
      </p:grpSp>
      <p:sp>
        <p:nvSpPr>
          <p:cNvPr id="285" name="矩形 284"/>
          <p:cNvSpPr/>
          <p:nvPr/>
        </p:nvSpPr>
        <p:spPr>
          <a:xfrm>
            <a:off x="6071100" y="6300028"/>
            <a:ext cx="877164" cy="369332"/>
          </a:xfrm>
          <a:prstGeom prst="rect">
            <a:avLst/>
          </a:prstGeom>
        </p:spPr>
        <p:txBody>
          <a:bodyPr vert="horz" wrap="none" lIns="91429" tIns="45715" rIns="91429" bIns="45715">
            <a:spAutoFit/>
          </a:bodyPr>
          <a:lstStyle/>
          <a:p>
            <a:pPr algn="ctr"/>
            <a:r>
              <a:rPr lang="zh-TW" altLang="en-US" kern="100" dirty="0" smtClean="0">
                <a:latin typeface="標楷體" pitchFamily="65" charset="-120"/>
                <a:ea typeface="標楷體" pitchFamily="65" charset="-120"/>
                <a:cs typeface="Times New Roman"/>
              </a:rPr>
              <a:t>地下室</a:t>
            </a:r>
            <a:endParaRPr lang="zh-TW" altLang="zh-TW" kern="100" dirty="0" smtClean="0">
              <a:latin typeface="標楷體" pitchFamily="65" charset="-120"/>
              <a:ea typeface="標楷體" pitchFamily="65" charset="-120"/>
              <a:cs typeface="Times New Roman"/>
            </a:endParaRPr>
          </a:p>
        </p:txBody>
      </p:sp>
      <p:sp>
        <p:nvSpPr>
          <p:cNvPr id="248" name="矩形 247"/>
          <p:cNvSpPr/>
          <p:nvPr/>
        </p:nvSpPr>
        <p:spPr>
          <a:xfrm>
            <a:off x="4471440" y="3541118"/>
            <a:ext cx="2031303" cy="584765"/>
          </a:xfrm>
          <a:prstGeom prst="rect">
            <a:avLst/>
          </a:prstGeom>
        </p:spPr>
        <p:txBody>
          <a:bodyPr wrap="none" lIns="91429" tIns="45715" rIns="91429" bIns="45715">
            <a:spAutoFit/>
          </a:bodyPr>
          <a:lstStyle/>
          <a:p>
            <a:pPr algn="r"/>
            <a:r>
              <a:rPr lang="zh-TW" altLang="en-US" sz="1600" b="1" kern="100" dirty="0" smtClean="0">
                <a:solidFill>
                  <a:srgbClr val="FFFF00"/>
                </a:solidFill>
                <a:latin typeface="標楷體" pitchFamily="65" charset="-120"/>
                <a:ea typeface="標楷體" pitchFamily="65" charset="-120"/>
                <a:cs typeface="Times New Roman"/>
              </a:rPr>
              <a:t>退縮</a:t>
            </a:r>
            <a:endParaRPr lang="en-US" altLang="zh-TW" sz="1600" b="1" kern="100" dirty="0" smtClean="0">
              <a:solidFill>
                <a:srgbClr val="FFFF00"/>
              </a:solidFill>
              <a:latin typeface="標楷體" pitchFamily="65" charset="-120"/>
              <a:ea typeface="標楷體" pitchFamily="65" charset="-120"/>
              <a:cs typeface="Times New Roman"/>
            </a:endParaRPr>
          </a:p>
          <a:p>
            <a:pPr algn="r"/>
            <a:r>
              <a:rPr lang="zh-TW" altLang="en-US" sz="1600" b="1" kern="100" dirty="0" smtClean="0">
                <a:solidFill>
                  <a:srgbClr val="FFFF00"/>
                </a:solidFill>
                <a:latin typeface="標楷體" pitchFamily="65" charset="-120"/>
                <a:ea typeface="標楷體" pitchFamily="65" charset="-120"/>
                <a:cs typeface="Times New Roman"/>
              </a:rPr>
              <a:t>第</a:t>
            </a:r>
            <a:r>
              <a:rPr lang="en-US" altLang="zh-TW" sz="1600" b="1" kern="100" dirty="0" smtClean="0">
                <a:solidFill>
                  <a:srgbClr val="FFFF00"/>
                </a:solidFill>
                <a:latin typeface="標楷體" pitchFamily="65" charset="-120"/>
                <a:ea typeface="標楷體" pitchFamily="65" charset="-120"/>
                <a:cs typeface="Times New Roman"/>
              </a:rPr>
              <a:t>3</a:t>
            </a:r>
            <a:r>
              <a:rPr lang="zh-TW" altLang="en-US" sz="1600" b="1" kern="100" dirty="0" smtClean="0">
                <a:solidFill>
                  <a:srgbClr val="FFFF00"/>
                </a:solidFill>
                <a:latin typeface="標楷體" pitchFamily="65" charset="-120"/>
                <a:ea typeface="標楷體" pitchFamily="65" charset="-120"/>
                <a:cs typeface="Times New Roman"/>
              </a:rPr>
              <a:t>層面積≦基層</a:t>
            </a:r>
            <a:r>
              <a:rPr lang="en-US" altLang="zh-TW" sz="1600" b="1" kern="100" dirty="0" smtClean="0">
                <a:solidFill>
                  <a:srgbClr val="FFFF00"/>
                </a:solidFill>
                <a:latin typeface="標楷體" pitchFamily="65" charset="-120"/>
                <a:ea typeface="標楷體" pitchFamily="65" charset="-120"/>
                <a:cs typeface="Times New Roman"/>
              </a:rPr>
              <a:t>2/3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749017"/>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1" lang="zh-TW" altLang="en-US" sz="2400" b="1" u="dbl" dirty="0" smtClean="0">
                <a:solidFill>
                  <a:srgbClr val="0000FF"/>
                </a:solidFill>
                <a:latin typeface="微軟正黑體" pitchFamily="34" charset="-120"/>
                <a:ea typeface="微軟正黑體" pitchFamily="34" charset="-120"/>
                <a:cs typeface="Calibri" pitchFamily="34" charset="0"/>
              </a:rPr>
              <a:t>第六條</a:t>
            </a:r>
            <a:r>
              <a:rPr kumimoji="1" lang="en-US" altLang="zh-TW" sz="2400" b="1" u="dbl" dirty="0" smtClean="0">
                <a:solidFill>
                  <a:srgbClr val="0000FF"/>
                </a:solidFill>
                <a:latin typeface="微軟正黑體" pitchFamily="34" charset="-120"/>
                <a:ea typeface="微軟正黑體" pitchFamily="34" charset="-120"/>
                <a:cs typeface="Calibri" pitchFamily="34" charset="0"/>
              </a:rPr>
              <a:t>(</a:t>
            </a:r>
            <a:r>
              <a:rPr kumimoji="1" lang="zh-TW" altLang="en-US" sz="2400" b="1" u="dbl" dirty="0" smtClean="0">
                <a:solidFill>
                  <a:srgbClr val="0000FF"/>
                </a:solidFill>
                <a:latin typeface="微軟正黑體" pitchFamily="34" charset="-120"/>
                <a:ea typeface="微軟正黑體" pitchFamily="34" charset="-120"/>
                <a:cs typeface="Calibri" pitchFamily="34" charset="0"/>
              </a:rPr>
              <a:t>本次修正重點</a:t>
            </a:r>
            <a:r>
              <a:rPr kumimoji="1" lang="en-US" altLang="zh-TW" sz="2400" b="1" u="dbl" dirty="0" smtClean="0">
                <a:solidFill>
                  <a:srgbClr val="0000FF"/>
                </a:solidFill>
                <a:latin typeface="微軟正黑體" pitchFamily="34" charset="-120"/>
                <a:ea typeface="微軟正黑體" pitchFamily="34" charset="-120"/>
                <a:cs typeface="Calibri" pitchFamily="34" charset="0"/>
              </a:rPr>
              <a:t>)</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（四）其他為一般資源保育、展示、國防及配合中央或地方重要之公共建設等設施，經管理處許可者，得興建之。</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（五）區內新建建物面臨河川、溪流、湖泊等重要景觀應退縮</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6</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公尺，其退縮得算入法定空地，但如係前款需要或原有合法建築拆除重建或細部計畫另有規定者，得不受此限。</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（六）區內合法自用住宅或農舍，得依民宿管理辦法等相關規定申請經營民宿，其屬傳統建築物整修者得依該辦法第六條特色民宿規定申請。</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
            </a:r>
            <a:b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br>
            <a:r>
              <a:rPr kumimoji="1" lang="zh-TW" altLang="en-US"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rPr>
              <a:t>國家公園計畫發佈前興建之合法建築物，得維持原使用。</a:t>
            </a:r>
            <a:endParaRPr kumimoji="1" lang="en-US" altLang="zh-TW" sz="2400" b="1" i="0" u="none" strike="noStrike" cap="none" normalizeH="0" baseline="0" dirty="0" smtClean="0">
              <a:ln>
                <a:noFill/>
              </a:ln>
              <a:solidFill>
                <a:srgbClr val="FF0000"/>
              </a:solidFill>
              <a:effectLst/>
              <a:latin typeface="微軟正黑體" pitchFamily="34" charset="-120"/>
              <a:ea typeface="微軟正黑體" pitchFamily="34" charset="-120"/>
              <a:cs typeface="Calibri" pitchFamily="34" charset="0"/>
            </a:endParaRPr>
          </a:p>
          <a:p>
            <a:pPr marL="901700" marR="0" lvl="0" indent="-90170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（七）區內農業用地得依休閒農業輔導管理辦法等相關規定申請為休閒農場之農業經營體驗區，但未經許可不得引入外來物種而影響當地之生態環境。</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（八）區內已核定農村再生計畫之範圍，得依農村再生條例等相關規定申請設置農村再生相關公共設施。</a:t>
            </a:r>
            <a:endPar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5"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908720"/>
            <a:ext cx="91440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第七條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國家公園範圍內軍事設施及營區之土地使用管制，依國防部現行有關規定暨國家公園法辦理，如需變更或增設時，由國家公園主管機關給予適切之配合與協助。</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zh-TW" sz="2400" b="1" dirty="0" smtClean="0">
              <a:latin typeface="微軟正黑體" pitchFamily="34" charset="-120"/>
              <a:ea typeface="微軟正黑體" pitchFamily="34" charset="-120"/>
              <a:cs typeface="新細明體" pitchFamily="18"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第八條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軍事管制區內之觀景地點，其範圍、時間、路線應與當地最高司令部會商後選定；觀景地點並得視需要設置解說牌、觀景平台等適當設施。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3"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
        <p:nvSpPr>
          <p:cNvPr id="5" name="向下箭號 4"/>
          <p:cNvSpPr/>
          <p:nvPr/>
        </p:nvSpPr>
        <p:spPr>
          <a:xfrm rot="5400000">
            <a:off x="3923928" y="1916832"/>
            <a:ext cx="504056" cy="7920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Text Box 65"/>
          <p:cNvSpPr txBox="1">
            <a:spLocks noChangeArrowheads="1"/>
          </p:cNvSpPr>
          <p:nvPr/>
        </p:nvSpPr>
        <p:spPr bwMode="auto">
          <a:xfrm>
            <a:off x="4572000" y="2105561"/>
            <a:ext cx="3780420" cy="1323439"/>
          </a:xfrm>
          <a:prstGeom prst="rect">
            <a:avLst/>
          </a:prstGeom>
          <a:noFill/>
          <a:ln w="9525">
            <a:noFill/>
            <a:miter lim="800000"/>
            <a:headEnd/>
            <a:tailEnd/>
          </a:ln>
        </p:spPr>
        <p:txBody>
          <a:bodyPr wrap="square">
            <a:spAutoFit/>
          </a:bodyPr>
          <a:lstStyle/>
          <a:p>
            <a:pPr>
              <a:spcBef>
                <a:spcPct val="50000"/>
              </a:spcBef>
            </a:pPr>
            <a:r>
              <a:rPr kumimoji="0" lang="zh-TW" altLang="en-US" sz="2000" b="1" dirty="0" smtClean="0">
                <a:solidFill>
                  <a:srgbClr val="0000FF"/>
                </a:solidFill>
                <a:latin typeface="微軟正黑體" pitchFamily="34" charset="-120"/>
                <a:ea typeface="微軟正黑體" pitchFamily="34" charset="-120"/>
              </a:rPr>
              <a:t>於二通新增第二項</a:t>
            </a:r>
            <a:r>
              <a:rPr lang="zh-TW" altLang="en-US" sz="2000" b="1" dirty="0" smtClean="0">
                <a:solidFill>
                  <a:srgbClr val="0000FF"/>
                </a:solidFill>
                <a:latin typeface="微軟正黑體" pitchFamily="34" charset="-120"/>
                <a:ea typeface="微軟正黑體" pitchFamily="34" charset="-120"/>
              </a:rPr>
              <a:t>：</a:t>
            </a:r>
            <a:r>
              <a:rPr lang="en-US" altLang="zh-TW" sz="2000" b="1" dirty="0" smtClean="0">
                <a:solidFill>
                  <a:srgbClr val="0000FF"/>
                </a:solidFill>
                <a:latin typeface="微軟正黑體" pitchFamily="34" charset="-120"/>
                <a:ea typeface="微軟正黑體" pitchFamily="34" charset="-120"/>
              </a:rPr>
              <a:t/>
            </a:r>
            <a:br>
              <a:rPr lang="en-US" altLang="zh-TW" sz="2000" b="1" dirty="0" smtClean="0">
                <a:solidFill>
                  <a:srgbClr val="0000FF"/>
                </a:solidFill>
                <a:latin typeface="微軟正黑體" pitchFamily="34" charset="-120"/>
                <a:ea typeface="微軟正黑體" pitchFamily="34" charset="-120"/>
              </a:rPr>
            </a:br>
            <a:r>
              <a:rPr kumimoji="0" lang="zh-TW" altLang="en-US" sz="2000" b="1" dirty="0" smtClean="0">
                <a:solidFill>
                  <a:srgbClr val="0000FF"/>
                </a:solidFill>
                <a:latin typeface="微軟正黑體" pitchFamily="34" charset="-120"/>
                <a:ea typeface="微軟正黑體" pitchFamily="34" charset="-120"/>
              </a:rPr>
              <a:t>區內舊有軍事設施及建築物經管理處審查許可者，得供觀光遊憩及相關使用。</a:t>
            </a:r>
            <a:endParaRPr kumimoji="0" lang="en-US" altLang="zh-TW" sz="2000" b="1" dirty="0">
              <a:solidFill>
                <a:srgbClr val="0000FF"/>
              </a:solidFill>
              <a:latin typeface="微軟正黑體" pitchFamily="34" charset="-120"/>
              <a:ea typeface="微軟正黑體" pitchFamily="34"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1188" y="2016125"/>
            <a:ext cx="7632700" cy="836613"/>
          </a:xfrm>
        </p:spPr>
        <p:txBody>
          <a:bodyPr rtlCol="0">
            <a:normAutofit fontScale="90000"/>
          </a:bodyPr>
          <a:lstStyle/>
          <a:p>
            <a:pPr eaLnBrk="1" fontAlgn="auto" hangingPunct="1">
              <a:spcAft>
                <a:spcPts val="0"/>
              </a:spcAft>
              <a:defRPr/>
            </a:pPr>
            <a:r>
              <a:rPr lang="zh-TW" altLang="en-US" dirty="0" smtClean="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簡報結束</a:t>
            </a:r>
            <a:r>
              <a:rPr lang="en-US" altLang="zh-TW" dirty="0" smtClean="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dirty="0" smtClean="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br>
            <a:r>
              <a:rPr lang="zh-TW" altLang="en-US" dirty="0" smtClean="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敬請指導</a:t>
            </a:r>
          </a:p>
        </p:txBody>
      </p:sp>
      <p:pic>
        <p:nvPicPr>
          <p:cNvPr id="19459" name="Picture 6"/>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0" y="4292600"/>
            <a:ext cx="9144000" cy="1876425"/>
          </a:xfrm>
          <a:prstGeom prst="rect">
            <a:avLst/>
          </a:prstGeom>
          <a:noFill/>
          <a:ln w="9525">
            <a:noFill/>
            <a:miter lim="800000"/>
            <a:headEnd/>
            <a:tailEnd/>
          </a:ln>
        </p:spPr>
      </p:pic>
      <p:pic>
        <p:nvPicPr>
          <p:cNvPr id="19460" name="Picture 6" descr="14"/>
          <p:cNvPicPr>
            <a:picLocks noChangeAspect="1" noChangeArrowheads="1"/>
          </p:cNvPicPr>
          <p:nvPr/>
        </p:nvPicPr>
        <p:blipFill>
          <a:blip r:embed="rId4" cstate="print"/>
          <a:srcRect/>
          <a:stretch>
            <a:fillRect/>
          </a:stretch>
        </p:blipFill>
        <p:spPr bwMode="auto">
          <a:xfrm>
            <a:off x="3290888" y="4506913"/>
            <a:ext cx="849312" cy="1441450"/>
          </a:xfrm>
          <a:prstGeom prst="rect">
            <a:avLst/>
          </a:prstGeom>
          <a:noFill/>
          <a:ln w="9525">
            <a:noFill/>
            <a:miter lim="800000"/>
            <a:headEnd/>
            <a:tailEnd/>
          </a:ln>
        </p:spPr>
      </p:pic>
      <p:pic>
        <p:nvPicPr>
          <p:cNvPr id="19461" name="Picture 9" descr="18"/>
          <p:cNvPicPr>
            <a:picLocks noChangeAspect="1" noChangeArrowheads="1"/>
          </p:cNvPicPr>
          <p:nvPr/>
        </p:nvPicPr>
        <p:blipFill>
          <a:blip r:embed="rId5" cstate="print"/>
          <a:srcRect/>
          <a:stretch>
            <a:fillRect/>
          </a:stretch>
        </p:blipFill>
        <p:spPr bwMode="auto">
          <a:xfrm>
            <a:off x="7956550" y="4506913"/>
            <a:ext cx="1939925" cy="1441450"/>
          </a:xfrm>
          <a:prstGeom prst="rect">
            <a:avLst/>
          </a:prstGeom>
          <a:noFill/>
          <a:ln w="9525">
            <a:noFill/>
            <a:miter lim="800000"/>
            <a:headEnd/>
            <a:tailEnd/>
          </a:ln>
        </p:spPr>
      </p:pic>
      <p:pic>
        <p:nvPicPr>
          <p:cNvPr id="19462" name="Picture 7" descr="15"/>
          <p:cNvPicPr>
            <a:picLocks noChangeAspect="1" noChangeArrowheads="1"/>
          </p:cNvPicPr>
          <p:nvPr/>
        </p:nvPicPr>
        <p:blipFill>
          <a:blip r:embed="rId6" cstate="print"/>
          <a:srcRect/>
          <a:stretch>
            <a:fillRect/>
          </a:stretch>
        </p:blipFill>
        <p:spPr bwMode="auto">
          <a:xfrm>
            <a:off x="4092575" y="4506913"/>
            <a:ext cx="1919288" cy="1441450"/>
          </a:xfrm>
          <a:prstGeom prst="rect">
            <a:avLst/>
          </a:prstGeom>
          <a:noFill/>
          <a:ln w="9525">
            <a:noFill/>
            <a:miter lim="800000"/>
            <a:headEnd/>
            <a:tailEnd/>
          </a:ln>
        </p:spPr>
      </p:pic>
      <p:pic>
        <p:nvPicPr>
          <p:cNvPr id="19463" name="Picture 2" descr="D:\26.珠山41號   大夫第   大圖\26.珠山41號   大夫第   大圖  攝影李俊賢04.jpg"/>
          <p:cNvPicPr>
            <a:picLocks noChangeAspect="1" noChangeArrowheads="1"/>
          </p:cNvPicPr>
          <p:nvPr/>
        </p:nvPicPr>
        <p:blipFill>
          <a:blip r:embed="rId7" cstate="print"/>
          <a:srcRect/>
          <a:stretch>
            <a:fillRect/>
          </a:stretch>
        </p:blipFill>
        <p:spPr bwMode="auto">
          <a:xfrm>
            <a:off x="-15875" y="4506913"/>
            <a:ext cx="1347788" cy="1441450"/>
          </a:xfrm>
          <a:prstGeom prst="rect">
            <a:avLst/>
          </a:prstGeom>
          <a:noFill/>
          <a:ln w="9525">
            <a:noFill/>
            <a:miter lim="800000"/>
            <a:headEnd/>
            <a:tailEnd/>
          </a:ln>
        </p:spPr>
      </p:pic>
      <p:pic>
        <p:nvPicPr>
          <p:cNvPr id="19464" name="Picture 4" descr="000DSCN4433"/>
          <p:cNvPicPr>
            <a:picLocks noChangeAspect="1" noChangeArrowheads="1"/>
          </p:cNvPicPr>
          <p:nvPr/>
        </p:nvPicPr>
        <p:blipFill>
          <a:blip r:embed="rId8" cstate="print"/>
          <a:srcRect/>
          <a:stretch>
            <a:fillRect/>
          </a:stretch>
        </p:blipFill>
        <p:spPr bwMode="auto">
          <a:xfrm>
            <a:off x="6011863" y="4508500"/>
            <a:ext cx="1974850" cy="1441450"/>
          </a:xfrm>
          <a:prstGeom prst="rect">
            <a:avLst/>
          </a:prstGeom>
          <a:noFill/>
          <a:ln w="9525">
            <a:noFill/>
            <a:miter lim="800000"/>
            <a:headEnd/>
            <a:tailEnd/>
          </a:ln>
        </p:spPr>
      </p:pic>
      <p:pic>
        <p:nvPicPr>
          <p:cNvPr id="19465" name="Picture 8" descr="23"/>
          <p:cNvPicPr>
            <a:picLocks noChangeAspect="1" noChangeArrowheads="1"/>
          </p:cNvPicPr>
          <p:nvPr/>
        </p:nvPicPr>
        <p:blipFill>
          <a:blip r:embed="rId9" cstate="print"/>
          <a:srcRect/>
          <a:stretch>
            <a:fillRect/>
          </a:stretch>
        </p:blipFill>
        <p:spPr bwMode="auto">
          <a:xfrm>
            <a:off x="2151063" y="4508500"/>
            <a:ext cx="1196975" cy="1441450"/>
          </a:xfrm>
          <a:prstGeom prst="rect">
            <a:avLst/>
          </a:prstGeom>
          <a:noFill/>
          <a:ln w="9525">
            <a:noFill/>
            <a:miter lim="800000"/>
            <a:headEnd/>
            <a:tailEnd/>
          </a:ln>
        </p:spPr>
      </p:pic>
      <p:grpSp>
        <p:nvGrpSpPr>
          <p:cNvPr id="2" name="群組 38"/>
          <p:cNvGrpSpPr>
            <a:grpSpLocks/>
          </p:cNvGrpSpPr>
          <p:nvPr/>
        </p:nvGrpSpPr>
        <p:grpSpPr bwMode="auto">
          <a:xfrm>
            <a:off x="539750" y="-26988"/>
            <a:ext cx="2303463" cy="9144001"/>
            <a:chOff x="2627782" y="126032"/>
            <a:chExt cx="2304257" cy="9144000"/>
          </a:xfrm>
        </p:grpSpPr>
        <p:pic>
          <p:nvPicPr>
            <p:cNvPr id="19467" name="Picture 6"/>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rot="-5400000">
              <a:off x="-792089" y="3545903"/>
              <a:ext cx="9144000" cy="2304257"/>
            </a:xfrm>
            <a:prstGeom prst="rect">
              <a:avLst/>
            </a:prstGeom>
            <a:noFill/>
            <a:ln w="9525">
              <a:noFill/>
              <a:miter lim="800000"/>
              <a:headEnd/>
              <a:tailEnd/>
            </a:ln>
          </p:spPr>
        </p:pic>
        <p:pic>
          <p:nvPicPr>
            <p:cNvPr id="19468" name="Picture 4" descr="001"/>
            <p:cNvPicPr>
              <a:picLocks noChangeAspect="1" noChangeArrowheads="1"/>
            </p:cNvPicPr>
            <p:nvPr/>
          </p:nvPicPr>
          <p:blipFill>
            <a:blip r:embed="rId10" cstate="print"/>
            <a:srcRect/>
            <a:stretch>
              <a:fillRect/>
            </a:stretch>
          </p:blipFill>
          <p:spPr bwMode="auto">
            <a:xfrm>
              <a:off x="2843805" y="197024"/>
              <a:ext cx="1872208" cy="1368152"/>
            </a:xfrm>
            <a:prstGeom prst="rect">
              <a:avLst/>
            </a:prstGeom>
            <a:noFill/>
            <a:ln w="9525">
              <a:noFill/>
              <a:miter lim="800000"/>
              <a:headEnd/>
              <a:tailEnd/>
            </a:ln>
          </p:spPr>
        </p:pic>
        <p:pic>
          <p:nvPicPr>
            <p:cNvPr id="19469" name="Picture 5" descr="粟喉蜂虎"/>
            <p:cNvPicPr>
              <a:picLocks noChangeAspect="1" noChangeArrowheads="1"/>
            </p:cNvPicPr>
            <p:nvPr/>
          </p:nvPicPr>
          <p:blipFill>
            <a:blip r:embed="rId11" cstate="print"/>
            <a:srcRect/>
            <a:stretch>
              <a:fillRect/>
            </a:stretch>
          </p:blipFill>
          <p:spPr bwMode="auto">
            <a:xfrm>
              <a:off x="2843805" y="1565176"/>
              <a:ext cx="1872208" cy="1296144"/>
            </a:xfrm>
            <a:prstGeom prst="rect">
              <a:avLst/>
            </a:prstGeom>
            <a:noFill/>
            <a:ln w="9525">
              <a:noFill/>
              <a:miter lim="800000"/>
              <a:headEnd/>
              <a:tailEnd/>
            </a:ln>
          </p:spPr>
        </p:pic>
        <p:pic>
          <p:nvPicPr>
            <p:cNvPr id="19470" name="Picture 5" descr="28"/>
            <p:cNvPicPr>
              <a:picLocks noChangeAspect="1" noChangeArrowheads="1"/>
            </p:cNvPicPr>
            <p:nvPr/>
          </p:nvPicPr>
          <p:blipFill>
            <a:blip r:embed="rId12" cstate="print"/>
            <a:srcRect l="16219"/>
            <a:stretch>
              <a:fillRect/>
            </a:stretch>
          </p:blipFill>
          <p:spPr bwMode="auto">
            <a:xfrm>
              <a:off x="2843805" y="2861320"/>
              <a:ext cx="1859881" cy="1224661"/>
            </a:xfrm>
            <a:prstGeom prst="rect">
              <a:avLst/>
            </a:prstGeom>
            <a:noFill/>
            <a:ln w="9525">
              <a:noFill/>
              <a:miter lim="800000"/>
              <a:headEnd/>
              <a:tailEnd/>
            </a:ln>
          </p:spPr>
        </p:pic>
        <p:pic>
          <p:nvPicPr>
            <p:cNvPr id="36" name="Picture 46" descr="IMG_9297"/>
            <p:cNvPicPr>
              <a:picLocks noChangeAspect="1" noChangeArrowheads="1" noCrop="1"/>
            </p:cNvPicPr>
            <p:nvPr/>
          </p:nvPicPr>
          <p:blipFill>
            <a:blip r:embed="rId13" cstate="print"/>
            <a:srcRect/>
            <a:stretch>
              <a:fillRect/>
            </a:stretch>
          </p:blipFill>
          <p:spPr bwMode="auto">
            <a:xfrm>
              <a:off x="2870754" y="4085258"/>
              <a:ext cx="1845311" cy="1289050"/>
            </a:xfrm>
            <a:prstGeom prst="rect">
              <a:avLst/>
            </a:prstGeom>
            <a:ln>
              <a:noFill/>
            </a:ln>
            <a:effectLst>
              <a:outerShdw blurRad="292100" dist="139700" dir="2700000" algn="tl" rotWithShape="0">
                <a:srgbClr val="333333">
                  <a:alpha val="65000"/>
                </a:srgbClr>
              </a:outerShdw>
            </a:effectLst>
          </p:spPr>
        </p:pic>
        <p:pic>
          <p:nvPicPr>
            <p:cNvPr id="19472" name="Picture 6" descr="\\mis\各科室資料\觀光課\自行車照片\IMG_0246s[1].JPG"/>
            <p:cNvPicPr>
              <a:picLocks noChangeAspect="1" noChangeArrowheads="1"/>
            </p:cNvPicPr>
            <p:nvPr/>
          </p:nvPicPr>
          <p:blipFill>
            <a:blip r:embed="rId14" cstate="print"/>
            <a:srcRect/>
            <a:stretch>
              <a:fillRect/>
            </a:stretch>
          </p:blipFill>
          <p:spPr bwMode="auto">
            <a:xfrm>
              <a:off x="2843806" y="5381600"/>
              <a:ext cx="1872208" cy="1200689"/>
            </a:xfrm>
            <a:prstGeom prst="rect">
              <a:avLst/>
            </a:prstGeom>
            <a:noFill/>
            <a:ln w="9525">
              <a:noFill/>
              <a:miter lim="800000"/>
              <a:headEnd/>
              <a:tailEnd/>
            </a:ln>
          </p:spPr>
        </p:pic>
        <p:pic>
          <p:nvPicPr>
            <p:cNvPr id="19473" name="Picture 9" descr="18"/>
            <p:cNvPicPr>
              <a:picLocks noChangeAspect="1" noChangeArrowheads="1"/>
            </p:cNvPicPr>
            <p:nvPr/>
          </p:nvPicPr>
          <p:blipFill>
            <a:blip r:embed="rId5" cstate="print"/>
            <a:srcRect/>
            <a:stretch>
              <a:fillRect/>
            </a:stretch>
          </p:blipFill>
          <p:spPr bwMode="auto">
            <a:xfrm>
              <a:off x="2843806" y="6582755"/>
              <a:ext cx="1872208" cy="139113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1188" y="431800"/>
            <a:ext cx="7632700" cy="836613"/>
          </a:xfrm>
        </p:spPr>
        <p:txBody>
          <a:bodyPr rtlCol="0">
            <a:normAutofit/>
          </a:bodyPr>
          <a:lstStyle/>
          <a:p>
            <a:pPr eaLnBrk="1" fontAlgn="auto" hangingPunct="1">
              <a:spcAft>
                <a:spcPts val="0"/>
              </a:spcAft>
              <a:defRPr/>
            </a:pPr>
            <a:r>
              <a:rPr lang="zh-TW" altLang="en-US" dirty="0" smtClean="0">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4099" name="Rectangle 9"/>
          <p:cNvSpPr>
            <a:spLocks noGrp="1" noChangeArrowheads="1"/>
          </p:cNvSpPr>
          <p:nvPr>
            <p:ph idx="1"/>
          </p:nvPr>
        </p:nvSpPr>
        <p:spPr>
          <a:xfrm>
            <a:off x="250825" y="1628775"/>
            <a:ext cx="8497639" cy="5083175"/>
          </a:xfrm>
        </p:spPr>
        <p:txBody>
          <a:bodyPr rtlCol="0">
            <a:normAutofit/>
          </a:bodyPr>
          <a:lstStyle/>
          <a:p>
            <a:pPr indent="0">
              <a:spcBef>
                <a:spcPts val="0"/>
              </a:spcBef>
              <a:spcAft>
                <a:spcPts val="600"/>
              </a:spcAft>
              <a:buClr>
                <a:srgbClr val="002060"/>
              </a:buClr>
              <a:buFont typeface="Wingdings" pitchFamily="2" charset="2"/>
              <a:buChar char="n"/>
              <a:defRPr/>
            </a:pPr>
            <a:r>
              <a:rPr lang="zh-TW" altLang="en-US" sz="2800" b="1" dirty="0" smtClean="0">
                <a:latin typeface="微軟正黑體" pitchFamily="34" charset="-120"/>
                <a:ea typeface="微軟正黑體" pitchFamily="34" charset="-120"/>
              </a:rPr>
              <a:t>保護利用管制原則簡介</a:t>
            </a:r>
            <a:endParaRPr lang="en-US" altLang="zh-TW" sz="2800" b="1" dirty="0" smtClean="0">
              <a:latin typeface="微軟正黑體" pitchFamily="34" charset="-120"/>
              <a:ea typeface="微軟正黑體" pitchFamily="34" charset="-120"/>
            </a:endParaRPr>
          </a:p>
          <a:p>
            <a:pPr indent="0" eaLnBrk="1" fontAlgn="auto" hangingPunct="1">
              <a:spcBef>
                <a:spcPts val="0"/>
              </a:spcBef>
              <a:spcAft>
                <a:spcPts val="600"/>
              </a:spcAft>
              <a:buClr>
                <a:srgbClr val="002060"/>
              </a:buClr>
              <a:buFont typeface="Wingdings" pitchFamily="2" charset="2"/>
              <a:buChar char="n"/>
              <a:defRPr/>
            </a:pPr>
            <a:r>
              <a:rPr lang="zh-TW" altLang="en-US" sz="2800" b="1" dirty="0" smtClean="0">
                <a:latin typeface="微軟正黑體" pitchFamily="34" charset="-120"/>
                <a:ea typeface="微軟正黑體" pitchFamily="34" charset="-120"/>
              </a:rPr>
              <a:t>二通及保護利用管制原則變更辦理進度說明</a:t>
            </a:r>
            <a:endParaRPr lang="en-US" altLang="zh-TW" sz="2800" b="1" dirty="0" smtClean="0">
              <a:latin typeface="微軟正黑體" pitchFamily="34" charset="-120"/>
              <a:ea typeface="微軟正黑體" pitchFamily="34" charset="-120"/>
            </a:endParaRPr>
          </a:p>
          <a:p>
            <a:pPr indent="0" eaLnBrk="1" fontAlgn="auto" hangingPunct="1">
              <a:spcBef>
                <a:spcPts val="0"/>
              </a:spcBef>
              <a:spcAft>
                <a:spcPts val="600"/>
              </a:spcAft>
              <a:buClr>
                <a:srgbClr val="002060"/>
              </a:buClr>
              <a:buFont typeface="Wingdings" pitchFamily="2" charset="2"/>
              <a:buChar char="n"/>
              <a:defRPr/>
            </a:pPr>
            <a:r>
              <a:rPr lang="zh-TW" altLang="en-US" sz="2800" b="1" dirty="0" smtClean="0">
                <a:latin typeface="微軟正黑體" pitchFamily="34" charset="-120"/>
                <a:ea typeface="微軟正黑體" pitchFamily="34" charset="-120"/>
              </a:rPr>
              <a:t>保護利用管制原則條文</a:t>
            </a:r>
            <a:endParaRPr lang="en-US" altLang="zh-TW" sz="2800" b="1" dirty="0" smtClean="0">
              <a:latin typeface="微軟正黑體" pitchFamily="34" charset="-120"/>
              <a:ea typeface="微軟正黑體" pitchFamily="34" charset="-120"/>
            </a:endParaRPr>
          </a:p>
          <a:p>
            <a:pPr indent="0" eaLnBrk="1" fontAlgn="auto" hangingPunct="1">
              <a:spcBef>
                <a:spcPts val="0"/>
              </a:spcBef>
              <a:spcAft>
                <a:spcPts val="600"/>
              </a:spcAft>
              <a:buClr>
                <a:srgbClr val="002060"/>
              </a:buClr>
              <a:buFont typeface="Wingdings" pitchFamily="2" charset="2"/>
              <a:buChar char="n"/>
              <a:defRPr/>
            </a:pPr>
            <a:r>
              <a:rPr lang="zh-TW" altLang="en-US" sz="2800" b="1" dirty="0" smtClean="0">
                <a:latin typeface="微軟正黑體" pitchFamily="34" charset="-120"/>
                <a:ea typeface="微軟正黑體" pitchFamily="34" charset="-120"/>
              </a:rPr>
              <a:t>農舍建管調整說明</a:t>
            </a:r>
            <a:endParaRPr lang="en-US" altLang="zh-TW" sz="2800" b="1" dirty="0" smtClean="0">
              <a:latin typeface="微軟正黑體" pitchFamily="34" charset="-120"/>
              <a:ea typeface="微軟正黑體" pitchFamily="34" charset="-120"/>
            </a:endParaRPr>
          </a:p>
          <a:p>
            <a:pPr indent="0" eaLnBrk="1" fontAlgn="auto" hangingPunct="1">
              <a:spcBef>
                <a:spcPts val="0"/>
              </a:spcBef>
              <a:spcAft>
                <a:spcPts val="600"/>
              </a:spcAft>
              <a:buClr>
                <a:srgbClr val="002060"/>
              </a:buClr>
              <a:buFont typeface="Wingdings" pitchFamily="2" charset="2"/>
              <a:buChar char="n"/>
              <a:defRPr/>
            </a:pPr>
            <a:endParaRPr lang="en-US" altLang="zh-TW" sz="2800" b="1" dirty="0" smtClean="0">
              <a:latin typeface="微軟正黑體" pitchFamily="34" charset="-120"/>
              <a:ea typeface="微軟正黑體" pitchFamily="34" charset="-120"/>
            </a:endParaRPr>
          </a:p>
          <a:p>
            <a:pPr eaLnBrk="1" fontAlgn="auto" hangingPunct="1">
              <a:spcBef>
                <a:spcPts val="0"/>
              </a:spcBef>
              <a:spcAft>
                <a:spcPts val="600"/>
              </a:spcAft>
              <a:buClr>
                <a:srgbClr val="002060"/>
              </a:buClr>
              <a:buFont typeface="Wingdings" pitchFamily="2" charset="2"/>
              <a:buChar char="n"/>
              <a:defRPr/>
            </a:pPr>
            <a:endParaRPr lang="zh-TW" altLang="en-US" sz="2800" b="1" dirty="0" smtClean="0">
              <a:latin typeface="微軟正黑體" pitchFamily="34" charset="-120"/>
              <a:ea typeface="微軟正黑體" pitchFamily="34" charset="-120"/>
            </a:endParaRPr>
          </a:p>
        </p:txBody>
      </p:sp>
      <p:sp>
        <p:nvSpPr>
          <p:cNvPr id="13" name="投影片編號版面配置區 12"/>
          <p:cNvSpPr>
            <a:spLocks noGrp="1"/>
          </p:cNvSpPr>
          <p:nvPr>
            <p:ph type="sldNum" sz="quarter" idx="12"/>
          </p:nvPr>
        </p:nvSpPr>
        <p:spPr>
          <a:xfrm>
            <a:off x="7013575" y="0"/>
            <a:ext cx="2130425" cy="474663"/>
          </a:xfrm>
        </p:spPr>
        <p:txBody>
          <a:bodyPr/>
          <a:lstStyle/>
          <a:p>
            <a:pPr>
              <a:defRPr/>
            </a:pPr>
            <a:fld id="{F7F0C254-4E59-4264-A033-76AA4DD0BC1D}" type="slidenum">
              <a:rPr lang="en-US" altLang="zh-TW"/>
              <a:pPr>
                <a:defRPr/>
              </a:pPr>
              <a:t>2</a:t>
            </a:fld>
            <a:endParaRPr lang="en-US" altLang="zh-TW" dirty="0"/>
          </a:p>
        </p:txBody>
      </p:sp>
      <p:pic>
        <p:nvPicPr>
          <p:cNvPr id="5125" name="Picture 6"/>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0" y="4797425"/>
            <a:ext cx="9144000" cy="1876425"/>
          </a:xfrm>
          <a:prstGeom prst="rect">
            <a:avLst/>
          </a:prstGeom>
          <a:noFill/>
          <a:ln w="9525">
            <a:noFill/>
            <a:miter lim="800000"/>
            <a:headEnd/>
            <a:tailEnd/>
          </a:ln>
        </p:spPr>
      </p:pic>
      <p:pic>
        <p:nvPicPr>
          <p:cNvPr id="5126" name="Picture 9" descr="18"/>
          <p:cNvPicPr>
            <a:picLocks noChangeAspect="1" noChangeArrowheads="1"/>
          </p:cNvPicPr>
          <p:nvPr/>
        </p:nvPicPr>
        <p:blipFill>
          <a:blip r:embed="rId4" cstate="print"/>
          <a:srcRect/>
          <a:stretch>
            <a:fillRect/>
          </a:stretch>
        </p:blipFill>
        <p:spPr bwMode="auto">
          <a:xfrm>
            <a:off x="7137400" y="5011738"/>
            <a:ext cx="1939925" cy="1441450"/>
          </a:xfrm>
          <a:prstGeom prst="rect">
            <a:avLst/>
          </a:prstGeom>
          <a:noFill/>
          <a:ln w="9525">
            <a:noFill/>
            <a:miter lim="800000"/>
            <a:headEnd/>
            <a:tailEnd/>
          </a:ln>
        </p:spPr>
      </p:pic>
      <p:pic>
        <p:nvPicPr>
          <p:cNvPr id="5127" name="Picture 2" descr="D:\26.珠山41號   大夫第   大圖\26.珠山41號   大夫第   大圖  攝影李俊賢04.jpg"/>
          <p:cNvPicPr>
            <a:picLocks noChangeAspect="1" noChangeArrowheads="1"/>
          </p:cNvPicPr>
          <p:nvPr/>
        </p:nvPicPr>
        <p:blipFill>
          <a:blip r:embed="rId5" cstate="print"/>
          <a:srcRect/>
          <a:stretch>
            <a:fillRect/>
          </a:stretch>
        </p:blipFill>
        <p:spPr bwMode="auto">
          <a:xfrm>
            <a:off x="0" y="5011738"/>
            <a:ext cx="1347788" cy="1441450"/>
          </a:xfrm>
          <a:prstGeom prst="rect">
            <a:avLst/>
          </a:prstGeom>
          <a:noFill/>
          <a:ln w="9525">
            <a:noFill/>
            <a:miter lim="800000"/>
            <a:headEnd/>
            <a:tailEnd/>
          </a:ln>
        </p:spPr>
      </p:pic>
      <p:pic>
        <p:nvPicPr>
          <p:cNvPr id="5128" name="Picture 4" descr="000DSCN4433"/>
          <p:cNvPicPr>
            <a:picLocks noChangeAspect="1" noChangeArrowheads="1"/>
          </p:cNvPicPr>
          <p:nvPr/>
        </p:nvPicPr>
        <p:blipFill>
          <a:blip r:embed="rId6" cstate="print"/>
          <a:srcRect/>
          <a:stretch>
            <a:fillRect/>
          </a:stretch>
        </p:blipFill>
        <p:spPr bwMode="auto">
          <a:xfrm>
            <a:off x="5192713" y="5013325"/>
            <a:ext cx="1974850" cy="1441450"/>
          </a:xfrm>
          <a:prstGeom prst="rect">
            <a:avLst/>
          </a:prstGeom>
          <a:noFill/>
          <a:ln w="9525">
            <a:noFill/>
            <a:miter lim="800000"/>
            <a:headEnd/>
            <a:tailEnd/>
          </a:ln>
        </p:spPr>
      </p:pic>
      <p:pic>
        <p:nvPicPr>
          <p:cNvPr id="5129" name="Picture 8" descr="23"/>
          <p:cNvPicPr>
            <a:picLocks noChangeAspect="1" noChangeArrowheads="1"/>
          </p:cNvPicPr>
          <p:nvPr/>
        </p:nvPicPr>
        <p:blipFill>
          <a:blip r:embed="rId7" cstate="print"/>
          <a:srcRect/>
          <a:stretch>
            <a:fillRect/>
          </a:stretch>
        </p:blipFill>
        <p:spPr bwMode="auto">
          <a:xfrm>
            <a:off x="1331913" y="5013325"/>
            <a:ext cx="1196975" cy="1441450"/>
          </a:xfrm>
          <a:prstGeom prst="rect">
            <a:avLst/>
          </a:prstGeom>
          <a:noFill/>
          <a:ln w="9525">
            <a:noFill/>
            <a:miter lim="800000"/>
            <a:headEnd/>
            <a:tailEnd/>
          </a:ln>
        </p:spPr>
      </p:pic>
      <p:pic>
        <p:nvPicPr>
          <p:cNvPr id="5130" name="Picture 5" descr="28"/>
          <p:cNvPicPr>
            <a:picLocks noChangeAspect="1" noChangeArrowheads="1"/>
          </p:cNvPicPr>
          <p:nvPr/>
        </p:nvPicPr>
        <p:blipFill>
          <a:blip r:embed="rId8" cstate="print"/>
          <a:srcRect l="21736" r="12067"/>
          <a:stretch>
            <a:fillRect/>
          </a:stretch>
        </p:blipFill>
        <p:spPr bwMode="auto">
          <a:xfrm>
            <a:off x="3508375" y="5013325"/>
            <a:ext cx="1727200" cy="1439863"/>
          </a:xfrm>
          <a:prstGeom prst="rect">
            <a:avLst/>
          </a:prstGeom>
          <a:noFill/>
          <a:ln w="9525">
            <a:noFill/>
            <a:miter lim="800000"/>
            <a:headEnd/>
            <a:tailEnd/>
          </a:ln>
        </p:spPr>
      </p:pic>
      <p:pic>
        <p:nvPicPr>
          <p:cNvPr id="5131" name="Picture 6" descr="\\mis\各科室資料\觀光課\自行車照片\IMG_0246s[1].JPG"/>
          <p:cNvPicPr>
            <a:picLocks noChangeAspect="1" noChangeArrowheads="1"/>
          </p:cNvPicPr>
          <p:nvPr/>
        </p:nvPicPr>
        <p:blipFill>
          <a:blip r:embed="rId9" cstate="print"/>
          <a:srcRect/>
          <a:stretch>
            <a:fillRect/>
          </a:stretch>
        </p:blipFill>
        <p:spPr bwMode="auto">
          <a:xfrm>
            <a:off x="1276350" y="4997450"/>
            <a:ext cx="2232025" cy="1431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保護利用管制原則簡介</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
        <p:nvSpPr>
          <p:cNvPr id="6" name="Rectangle 1"/>
          <p:cNvSpPr>
            <a:spLocks noChangeArrowheads="1"/>
          </p:cNvSpPr>
          <p:nvPr/>
        </p:nvSpPr>
        <p:spPr bwMode="auto">
          <a:xfrm>
            <a:off x="377788" y="869811"/>
            <a:ext cx="838842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依國家公園法第</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12</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條，國家公園分為</a:t>
            </a:r>
            <a:r>
              <a:rPr kumimoji="1" lang="zh-TW" altLang="en-US" sz="2400" b="1" i="0" u="none" strike="noStrike" cap="none" normalizeH="0" baseline="0" dirty="0" smtClean="0">
                <a:ln>
                  <a:noFill/>
                </a:ln>
                <a:solidFill>
                  <a:srgbClr val="0033CC"/>
                </a:solidFill>
                <a:effectLst/>
                <a:latin typeface="微軟正黑體" pitchFamily="34" charset="-120"/>
                <a:ea typeface="微軟正黑體" pitchFamily="34" charset="-120"/>
                <a:cs typeface="新細明體" pitchFamily="18" charset="-120"/>
              </a:rPr>
              <a:t>一般管制區、遊憩區、史蹟保存區、特別景觀區、生態保護區</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a:t>
            </a:r>
          </a:p>
        </p:txBody>
      </p:sp>
      <p:graphicFrame>
        <p:nvGraphicFramePr>
          <p:cNvPr id="7" name="表格 6"/>
          <p:cNvGraphicFramePr>
            <a:graphicFrameLocks noGrp="1"/>
          </p:cNvGraphicFramePr>
          <p:nvPr/>
        </p:nvGraphicFramePr>
        <p:xfrm>
          <a:off x="251520" y="1844824"/>
          <a:ext cx="8640960" cy="4511040"/>
        </p:xfrm>
        <a:graphic>
          <a:graphicData uri="http://schemas.openxmlformats.org/drawingml/2006/table">
            <a:tbl>
              <a:tblPr firstRow="1" bandRow="1">
                <a:tableStyleId>{5C22544A-7EE6-4342-B048-85BDC9FD1C3A}</a:tableStyleId>
              </a:tblPr>
              <a:tblGrid>
                <a:gridCol w="1152128"/>
                <a:gridCol w="4968552"/>
                <a:gridCol w="2520280"/>
              </a:tblGrid>
              <a:tr h="370840">
                <a:tc>
                  <a:txBody>
                    <a:bodyPr/>
                    <a:lstStyle/>
                    <a:p>
                      <a:pPr algn="ctr"/>
                      <a:r>
                        <a:rPr lang="zh-TW" altLang="en-US" sz="2000" b="1" dirty="0" smtClean="0">
                          <a:latin typeface="微軟正黑體" pitchFamily="34" charset="-120"/>
                          <a:ea typeface="微軟正黑體" pitchFamily="34" charset="-120"/>
                        </a:rPr>
                        <a:t>分區</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劃分定義</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國家公園法第</a:t>
                      </a:r>
                      <a:r>
                        <a:rPr lang="en-US" altLang="zh-TW" sz="2000" b="1" dirty="0" smtClean="0">
                          <a:latin typeface="微軟正黑體" pitchFamily="34" charset="-120"/>
                          <a:ea typeface="微軟正黑體" pitchFamily="34" charset="-120"/>
                        </a:rPr>
                        <a:t>8</a:t>
                      </a:r>
                      <a:r>
                        <a:rPr lang="zh-TW" altLang="en-US" sz="2000" b="1" dirty="0" smtClean="0">
                          <a:latin typeface="微軟正黑體" pitchFamily="34" charset="-120"/>
                          <a:ea typeface="微軟正黑體" pitchFamily="34" charset="-120"/>
                        </a:rPr>
                        <a:t>條</a:t>
                      </a:r>
                      <a:r>
                        <a:rPr lang="en-US" altLang="zh-TW" sz="2000" b="1" dirty="0" smtClean="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a:txBody>
                  <a:tcPr/>
                </a:tc>
                <a:tc>
                  <a:txBody>
                    <a:bodyPr/>
                    <a:lstStyle/>
                    <a:p>
                      <a:pPr algn="ctr"/>
                      <a:r>
                        <a:rPr lang="zh-TW" altLang="en-US" sz="2000" b="1" dirty="0" smtClean="0">
                          <a:latin typeface="微軟正黑體" pitchFamily="34" charset="-120"/>
                          <a:ea typeface="微軟正黑體" pitchFamily="34" charset="-120"/>
                        </a:rPr>
                        <a:t>本處概況</a:t>
                      </a:r>
                      <a:endParaRPr lang="zh-TW" altLang="en-US" sz="2000" b="1" dirty="0">
                        <a:latin typeface="微軟正黑體" pitchFamily="34" charset="-120"/>
                        <a:ea typeface="微軟正黑體" pitchFamily="34" charset="-120"/>
                      </a:endParaRPr>
                    </a:p>
                  </a:txBody>
                  <a:tcPr/>
                </a:tc>
              </a:tr>
              <a:tr h="370840">
                <a:tc>
                  <a:txBody>
                    <a:bodyPr/>
                    <a:lstStyle/>
                    <a:p>
                      <a:r>
                        <a:rPr lang="zh-TW" altLang="en-US" sz="2000" b="1" dirty="0" smtClean="0">
                          <a:latin typeface="微軟正黑體" pitchFamily="34" charset="-120"/>
                          <a:ea typeface="微軟正黑體" pitchFamily="34" charset="-120"/>
                        </a:rPr>
                        <a:t>一般管制區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國家公園區域內不屬其他任何分區之土地與水面，包括既有小村落，並</a:t>
                      </a:r>
                      <a:r>
                        <a:rPr lang="zh-TW" altLang="en-US" sz="2000" b="1" dirty="0" smtClean="0">
                          <a:solidFill>
                            <a:srgbClr val="0000FF"/>
                          </a:solidFill>
                          <a:latin typeface="微軟正黑體" pitchFamily="34" charset="-120"/>
                          <a:ea typeface="微軟正黑體" pitchFamily="34" charset="-120"/>
                        </a:rPr>
                        <a:t>准許原土地利用型態之地區</a:t>
                      </a:r>
                      <a:r>
                        <a:rPr lang="zh-TW" altLang="en-US" sz="2000" b="1" dirty="0" smtClean="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管一：既有聚落</a:t>
                      </a:r>
                      <a:endParaRPr lang="en-US" altLang="zh-TW" sz="2000" b="1" dirty="0" smtClean="0">
                        <a:latin typeface="微軟正黑體" pitchFamily="34" charset="-120"/>
                        <a:ea typeface="微軟正黑體" pitchFamily="34" charset="-120"/>
                      </a:endParaRPr>
                    </a:p>
                    <a:p>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細分三種用地</a:t>
                      </a:r>
                      <a:r>
                        <a:rPr lang="en-US" altLang="zh-TW" sz="2000" b="1" dirty="0" smtClean="0">
                          <a:latin typeface="微軟正黑體" pitchFamily="34" charset="-120"/>
                          <a:ea typeface="微軟正黑體" pitchFamily="34" charset="-120"/>
                        </a:rPr>
                        <a:t>)</a:t>
                      </a:r>
                    </a:p>
                    <a:p>
                      <a:r>
                        <a:rPr lang="zh-TW" altLang="en-US" sz="2000" b="1" dirty="0" smtClean="0">
                          <a:latin typeface="微軟正黑體" pitchFamily="34" charset="-120"/>
                          <a:ea typeface="微軟正黑體" pitchFamily="34" charset="-120"/>
                        </a:rPr>
                        <a:t>管二：農業使用</a:t>
                      </a:r>
                      <a:endParaRPr lang="zh-TW" altLang="en-US" sz="2000" b="1" dirty="0">
                        <a:latin typeface="微軟正黑體" pitchFamily="34" charset="-120"/>
                        <a:ea typeface="微軟正黑體" pitchFamily="34" charset="-120"/>
                      </a:endParaRPr>
                    </a:p>
                  </a:txBody>
                  <a:tcPr/>
                </a:tc>
              </a:tr>
              <a:tr h="370840">
                <a:tc>
                  <a:txBody>
                    <a:bodyPr/>
                    <a:lstStyle/>
                    <a:p>
                      <a:r>
                        <a:rPr lang="zh-TW" altLang="en-US" sz="2000" b="1" dirty="0" smtClean="0">
                          <a:solidFill>
                            <a:srgbClr val="CC0000"/>
                          </a:solidFill>
                          <a:latin typeface="微軟正黑體" pitchFamily="34" charset="-120"/>
                          <a:ea typeface="微軟正黑體" pitchFamily="34" charset="-120"/>
                        </a:rPr>
                        <a:t>遊憩區</a:t>
                      </a:r>
                      <a:endParaRPr lang="zh-TW" altLang="en-US" sz="2000" b="1" dirty="0">
                        <a:solidFill>
                          <a:srgbClr val="CC0000"/>
                        </a:solidFill>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適合各種野外育樂活動，並</a:t>
                      </a:r>
                      <a:r>
                        <a:rPr lang="zh-TW" altLang="en-US" sz="2000" b="1" dirty="0" smtClean="0">
                          <a:solidFill>
                            <a:srgbClr val="CC0000"/>
                          </a:solidFill>
                          <a:latin typeface="微軟正黑體" pitchFamily="34" charset="-120"/>
                          <a:ea typeface="微軟正黑體" pitchFamily="34" charset="-120"/>
                        </a:rPr>
                        <a:t>准許興建適當育樂設施及有限度資源利用行為</a:t>
                      </a:r>
                      <a:r>
                        <a:rPr lang="zh-TW" altLang="en-US" sz="2000" b="1" dirty="0" smtClean="0">
                          <a:latin typeface="微軟正黑體" pitchFamily="34" charset="-120"/>
                          <a:ea typeface="微軟正黑體" pitchFamily="34" charset="-120"/>
                        </a:rPr>
                        <a:t>之地區。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中山林、雙鯉湖、古崗湖、榕園、楓香林、雙口、陵水湖</a:t>
                      </a:r>
                      <a:endParaRPr lang="zh-TW" altLang="en-US" sz="2000" b="1" dirty="0">
                        <a:latin typeface="微軟正黑體" pitchFamily="34" charset="-120"/>
                        <a:ea typeface="微軟正黑體" pitchFamily="34" charset="-120"/>
                      </a:endParaRPr>
                    </a:p>
                  </a:txBody>
                  <a:tcPr/>
                </a:tc>
              </a:tr>
              <a:tr h="370840">
                <a:tc>
                  <a:txBody>
                    <a:bodyPr/>
                    <a:lstStyle/>
                    <a:p>
                      <a:r>
                        <a:rPr lang="zh-TW" altLang="en-US" sz="2000" b="1" dirty="0" smtClean="0">
                          <a:solidFill>
                            <a:srgbClr val="993300"/>
                          </a:solidFill>
                          <a:latin typeface="微軟正黑體" pitchFamily="34" charset="-120"/>
                          <a:ea typeface="微軟正黑體" pitchFamily="34" charset="-120"/>
                        </a:rPr>
                        <a:t>史蹟保存區</a:t>
                      </a:r>
                      <a:endParaRPr lang="zh-TW" altLang="en-US" sz="2000" b="1" dirty="0">
                        <a:solidFill>
                          <a:srgbClr val="993300"/>
                        </a:solidFill>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為</a:t>
                      </a:r>
                      <a:r>
                        <a:rPr lang="zh-TW" altLang="en-US" sz="2000" b="1" dirty="0" smtClean="0">
                          <a:solidFill>
                            <a:srgbClr val="993300"/>
                          </a:solidFill>
                          <a:latin typeface="微軟正黑體" pitchFamily="34" charset="-120"/>
                          <a:ea typeface="微軟正黑體" pitchFamily="34" charset="-120"/>
                        </a:rPr>
                        <a:t>保存重要史前遺跡、史後文化遺址，及有價值之歷代古蹟</a:t>
                      </a:r>
                      <a:r>
                        <a:rPr lang="zh-TW" altLang="en-US" sz="2000" b="1" dirty="0" smtClean="0">
                          <a:latin typeface="微軟正黑體" pitchFamily="34" charset="-120"/>
                          <a:ea typeface="微軟正黑體" pitchFamily="34" charset="-120"/>
                        </a:rPr>
                        <a:t>而劃定之地區。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計畫範圍內之國定及縣定古蹟</a:t>
                      </a:r>
                      <a:r>
                        <a:rPr lang="en-US" altLang="zh-TW" sz="2000" b="1" dirty="0" smtClean="0">
                          <a:latin typeface="微軟正黑體" pitchFamily="34" charset="-120"/>
                          <a:ea typeface="微軟正黑體" pitchFamily="34" charset="-120"/>
                        </a:rPr>
                        <a:t>(</a:t>
                      </a:r>
                      <a:r>
                        <a:rPr lang="zh-TW" altLang="en-US" sz="2000" b="1" dirty="0" smtClean="0">
                          <a:latin typeface="微軟正黑體" pitchFamily="34" charset="-120"/>
                          <a:ea typeface="微軟正黑體" pitchFamily="34" charset="-120"/>
                        </a:rPr>
                        <a:t>文資法</a:t>
                      </a:r>
                      <a:r>
                        <a:rPr lang="en-US" altLang="zh-TW" sz="2000" b="1" dirty="0" smtClean="0">
                          <a:latin typeface="微軟正黑體" pitchFamily="34" charset="-120"/>
                          <a:ea typeface="微軟正黑體" pitchFamily="34" charset="-120"/>
                        </a:rPr>
                        <a:t>)</a:t>
                      </a:r>
                      <a:endParaRPr lang="zh-TW" altLang="en-US" sz="2000" b="1" dirty="0">
                        <a:latin typeface="微軟正黑體" pitchFamily="34" charset="-120"/>
                        <a:ea typeface="微軟正黑體" pitchFamily="34" charset="-120"/>
                      </a:endParaRPr>
                    </a:p>
                  </a:txBody>
                  <a:tcPr/>
                </a:tc>
              </a:tr>
              <a:tr h="370840">
                <a:tc>
                  <a:txBody>
                    <a:bodyPr/>
                    <a:lstStyle/>
                    <a:p>
                      <a:r>
                        <a:rPr lang="zh-TW" altLang="en-US" sz="2000" b="1" dirty="0" smtClean="0">
                          <a:solidFill>
                            <a:srgbClr val="006600"/>
                          </a:solidFill>
                          <a:latin typeface="微軟正黑體" pitchFamily="34" charset="-120"/>
                          <a:ea typeface="微軟正黑體" pitchFamily="34" charset="-120"/>
                        </a:rPr>
                        <a:t>特別景觀區</a:t>
                      </a:r>
                      <a:endParaRPr lang="zh-TW" altLang="en-US" sz="2000" b="1" dirty="0">
                        <a:solidFill>
                          <a:srgbClr val="006600"/>
                        </a:solidFill>
                        <a:latin typeface="微軟正黑體" pitchFamily="34" charset="-120"/>
                        <a:ea typeface="微軟正黑體" pitchFamily="34" charset="-120"/>
                      </a:endParaRPr>
                    </a:p>
                  </a:txBody>
                  <a:tcPr/>
                </a:tc>
                <a:tc>
                  <a:txBody>
                    <a:bodyPr/>
                    <a:lstStyle/>
                    <a:p>
                      <a:r>
                        <a:rPr lang="zh-TW" altLang="en-US" sz="2000" b="1" dirty="0" smtClean="0">
                          <a:solidFill>
                            <a:srgbClr val="006600"/>
                          </a:solidFill>
                          <a:latin typeface="微軟正黑體" pitchFamily="34" charset="-120"/>
                          <a:ea typeface="微軟正黑體" pitchFamily="34" charset="-120"/>
                        </a:rPr>
                        <a:t>無法以人力再造之特殊天然景緻</a:t>
                      </a:r>
                      <a:r>
                        <a:rPr lang="zh-TW" altLang="en-US" sz="2000" b="1" dirty="0" smtClean="0">
                          <a:latin typeface="微軟正黑體" pitchFamily="34" charset="-120"/>
                          <a:ea typeface="微軟正黑體" pitchFamily="34" charset="-120"/>
                        </a:rPr>
                        <a:t>，而嚴格限制開發行為之地區。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主要分布於濱海及太武山</a:t>
                      </a:r>
                      <a:endParaRPr lang="zh-TW" altLang="en-US" sz="2000" b="1" dirty="0">
                        <a:latin typeface="微軟正黑體" pitchFamily="34" charset="-120"/>
                        <a:ea typeface="微軟正黑體" pitchFamily="34" charset="-120"/>
                      </a:endParaRPr>
                    </a:p>
                  </a:txBody>
                  <a:tcPr/>
                </a:tc>
              </a:tr>
              <a:tr h="370840">
                <a:tc>
                  <a:txBody>
                    <a:bodyPr/>
                    <a:lstStyle/>
                    <a:p>
                      <a:r>
                        <a:rPr lang="zh-TW" altLang="en-US" sz="2000" b="1" dirty="0" smtClean="0">
                          <a:latin typeface="微軟正黑體" pitchFamily="34" charset="-120"/>
                          <a:ea typeface="微軟正黑體" pitchFamily="34" charset="-120"/>
                        </a:rPr>
                        <a:t>生態保護區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為</a:t>
                      </a:r>
                      <a:r>
                        <a:rPr lang="zh-TW" altLang="en-US" sz="2000" b="1" dirty="0" smtClean="0">
                          <a:solidFill>
                            <a:srgbClr val="0000FF"/>
                          </a:solidFill>
                          <a:latin typeface="微軟正黑體" pitchFamily="34" charset="-120"/>
                          <a:ea typeface="微軟正黑體" pitchFamily="34" charset="-120"/>
                        </a:rPr>
                        <a:t>供研究生態而應嚴格保護</a:t>
                      </a:r>
                      <a:r>
                        <a:rPr lang="zh-TW" altLang="en-US" sz="2000" b="1" dirty="0" smtClean="0">
                          <a:latin typeface="微軟正黑體" pitchFamily="34" charset="-120"/>
                          <a:ea typeface="微軟正黑體" pitchFamily="34" charset="-120"/>
                        </a:rPr>
                        <a:t>之天然生物社會及其生育環境之地區。</a:t>
                      </a:r>
                      <a:endParaRPr lang="zh-TW" altLang="en-US" sz="2000" b="1" dirty="0">
                        <a:latin typeface="微軟正黑體" pitchFamily="34" charset="-120"/>
                        <a:ea typeface="微軟正黑體" pitchFamily="34" charset="-120"/>
                      </a:endParaRPr>
                    </a:p>
                  </a:txBody>
                  <a:tcPr/>
                </a:tc>
                <a:tc>
                  <a:txBody>
                    <a:bodyPr/>
                    <a:lstStyle/>
                    <a:p>
                      <a:r>
                        <a:rPr lang="zh-TW" altLang="en-US" sz="2000" b="1" dirty="0" smtClean="0">
                          <a:latin typeface="微軟正黑體" pitchFamily="34" charset="-120"/>
                          <a:ea typeface="微軟正黑體" pitchFamily="34" charset="-120"/>
                        </a:rPr>
                        <a:t>本處無生態保護區</a:t>
                      </a:r>
                      <a:endParaRPr lang="zh-TW" altLang="en-US" sz="2000" b="1" dirty="0">
                        <a:latin typeface="微軟正黑體" pitchFamily="34" charset="-120"/>
                        <a:ea typeface="微軟正黑體" pitchFamily="34" charset="-120"/>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群組 103"/>
          <p:cNvGrpSpPr/>
          <p:nvPr/>
        </p:nvGrpSpPr>
        <p:grpSpPr>
          <a:xfrm>
            <a:off x="2771800" y="1196752"/>
            <a:ext cx="6239296" cy="5557316"/>
            <a:chOff x="0" y="1196752"/>
            <a:chExt cx="9011096" cy="5557316"/>
          </a:xfrm>
        </p:grpSpPr>
        <p:cxnSp>
          <p:nvCxnSpPr>
            <p:cNvPr id="70" name="直線接點 69"/>
            <p:cNvCxnSpPr/>
            <p:nvPr/>
          </p:nvCxnSpPr>
          <p:spPr>
            <a:xfrm>
              <a:off x="0" y="5661248"/>
              <a:ext cx="893786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a:off x="0" y="6216104"/>
              <a:ext cx="893786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線接點 71"/>
            <p:cNvCxnSpPr/>
            <p:nvPr/>
          </p:nvCxnSpPr>
          <p:spPr>
            <a:xfrm>
              <a:off x="0" y="6754068"/>
              <a:ext cx="893786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a:off x="33322" y="3416300"/>
              <a:ext cx="893786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9" name="直線接點 78"/>
            <p:cNvCxnSpPr/>
            <p:nvPr/>
          </p:nvCxnSpPr>
          <p:spPr>
            <a:xfrm>
              <a:off x="35496" y="4559920"/>
              <a:ext cx="893786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0" y="1196752"/>
              <a:ext cx="901109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0" y="2310780"/>
              <a:ext cx="9011096"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90" name="文字方塊 68"/>
          <p:cNvSpPr txBox="1">
            <a:spLocks noChangeArrowheads="1"/>
          </p:cNvSpPr>
          <p:nvPr/>
        </p:nvSpPr>
        <p:spPr bwMode="auto">
          <a:xfrm>
            <a:off x="0" y="-6176"/>
            <a:ext cx="9143999" cy="553998"/>
          </a:xfrm>
          <a:prstGeom prst="rect">
            <a:avLst/>
          </a:prstGeom>
          <a:solidFill>
            <a:srgbClr val="FFFF99"/>
          </a:solidFill>
          <a:ln w="9525">
            <a:noFill/>
            <a:miter lim="800000"/>
            <a:headEnd/>
            <a:tailEnd/>
          </a:ln>
        </p:spPr>
        <p:txBody>
          <a:bodyPr wrap="square">
            <a:spAutoFit/>
          </a:bodyPr>
          <a:lstStyle/>
          <a:p>
            <a:pPr algn="ctr"/>
            <a:r>
              <a:rPr kumimoji="0" lang="zh-TW" altLang="en-US" sz="3000" b="1" dirty="0" smtClean="0">
                <a:solidFill>
                  <a:schemeClr val="tx2">
                    <a:lumMod val="75000"/>
                  </a:schemeClr>
                </a:solidFill>
                <a:latin typeface="微軟正黑體" pitchFamily="34" charset="-120"/>
                <a:ea typeface="微軟正黑體" pitchFamily="34" charset="-120"/>
              </a:rPr>
              <a:t>辦理</a:t>
            </a:r>
            <a:r>
              <a:rPr lang="zh-TW" altLang="en-US" sz="3000" b="1" dirty="0" smtClean="0">
                <a:solidFill>
                  <a:schemeClr val="tx2">
                    <a:lumMod val="75000"/>
                  </a:schemeClr>
                </a:solidFill>
                <a:latin typeface="微軟正黑體" pitchFamily="34" charset="-120"/>
                <a:ea typeface="微軟正黑體" pitchFamily="34" charset="-120"/>
              </a:rPr>
              <a:t>進度</a:t>
            </a:r>
            <a:endParaRPr kumimoji="0" lang="zh-TW" altLang="en-US" sz="3000" b="1" dirty="0">
              <a:solidFill>
                <a:schemeClr val="tx2">
                  <a:lumMod val="75000"/>
                </a:schemeClr>
              </a:solidFill>
              <a:latin typeface="微軟正黑體" pitchFamily="34" charset="-120"/>
              <a:ea typeface="微軟正黑體" pitchFamily="34" charset="-120"/>
            </a:endParaRPr>
          </a:p>
        </p:txBody>
      </p:sp>
      <p:sp>
        <p:nvSpPr>
          <p:cNvPr id="18" name="文字方塊 17"/>
          <p:cNvSpPr txBox="1"/>
          <p:nvPr/>
        </p:nvSpPr>
        <p:spPr>
          <a:xfrm>
            <a:off x="1157348" y="260648"/>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擬定作業計畫</a:t>
            </a:r>
            <a:endParaRPr lang="zh-TW" altLang="en-US" dirty="0">
              <a:latin typeface="微軟正黑體" pitchFamily="34" charset="-120"/>
              <a:ea typeface="微軟正黑體" pitchFamily="34" charset="-120"/>
            </a:endParaRPr>
          </a:p>
        </p:txBody>
      </p:sp>
      <p:sp>
        <p:nvSpPr>
          <p:cNvPr id="19" name="文字方塊 18"/>
          <p:cNvSpPr txBox="1"/>
          <p:nvPr/>
        </p:nvSpPr>
        <p:spPr>
          <a:xfrm>
            <a:off x="1151340" y="811312"/>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成立作業小組</a:t>
            </a:r>
            <a:endParaRPr lang="zh-TW" altLang="en-US" dirty="0">
              <a:latin typeface="微軟正黑體" pitchFamily="34" charset="-120"/>
              <a:ea typeface="微軟正黑體" pitchFamily="34" charset="-120"/>
            </a:endParaRPr>
          </a:p>
        </p:txBody>
      </p:sp>
      <p:sp>
        <p:nvSpPr>
          <p:cNvPr id="20" name="文字方塊 19"/>
          <p:cNvSpPr txBox="1"/>
          <p:nvPr/>
        </p:nvSpPr>
        <p:spPr>
          <a:xfrm>
            <a:off x="1151340" y="1387376"/>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舉辦說明會</a:t>
            </a:r>
            <a:endParaRPr lang="zh-TW" altLang="en-US" dirty="0">
              <a:latin typeface="微軟正黑體" pitchFamily="34" charset="-120"/>
              <a:ea typeface="微軟正黑體" pitchFamily="34" charset="-120"/>
            </a:endParaRPr>
          </a:p>
        </p:txBody>
      </p:sp>
      <p:sp>
        <p:nvSpPr>
          <p:cNvPr id="21" name="文字方塊 20"/>
          <p:cNvSpPr txBox="1"/>
          <p:nvPr/>
        </p:nvSpPr>
        <p:spPr>
          <a:xfrm>
            <a:off x="1151340" y="1925340"/>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公開徵求意見</a:t>
            </a:r>
            <a:endParaRPr lang="zh-TW" altLang="en-US" dirty="0">
              <a:latin typeface="微軟正黑體" pitchFamily="34" charset="-120"/>
              <a:ea typeface="微軟正黑體" pitchFamily="34" charset="-120"/>
            </a:endParaRPr>
          </a:p>
        </p:txBody>
      </p:sp>
      <p:sp>
        <p:nvSpPr>
          <p:cNvPr id="22" name="文字方塊 21"/>
          <p:cNvSpPr txBox="1"/>
          <p:nvPr/>
        </p:nvSpPr>
        <p:spPr>
          <a:xfrm>
            <a:off x="302548" y="2476788"/>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建議案彙整</a:t>
            </a:r>
            <a:endParaRPr lang="zh-TW" altLang="en-US" dirty="0">
              <a:latin typeface="微軟正黑體" pitchFamily="34" charset="-120"/>
              <a:ea typeface="微軟正黑體" pitchFamily="34" charset="-120"/>
            </a:endParaRPr>
          </a:p>
        </p:txBody>
      </p:sp>
      <p:sp>
        <p:nvSpPr>
          <p:cNvPr id="23" name="文字方塊 22"/>
          <p:cNvSpPr txBox="1"/>
          <p:nvPr/>
        </p:nvSpPr>
        <p:spPr>
          <a:xfrm>
            <a:off x="1994228" y="2476788"/>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資料補充</a:t>
            </a:r>
            <a:endParaRPr lang="zh-TW" altLang="en-US" dirty="0">
              <a:latin typeface="微軟正黑體" pitchFamily="34" charset="-120"/>
              <a:ea typeface="微軟正黑體" pitchFamily="34" charset="-120"/>
            </a:endParaRPr>
          </a:p>
        </p:txBody>
      </p:sp>
      <p:sp>
        <p:nvSpPr>
          <p:cNvPr id="24" name="文字方塊 23"/>
          <p:cNvSpPr txBox="1"/>
          <p:nvPr/>
        </p:nvSpPr>
        <p:spPr>
          <a:xfrm>
            <a:off x="1144648" y="3037602"/>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初擬草案</a:t>
            </a:r>
            <a:endParaRPr lang="zh-TW" altLang="en-US" dirty="0">
              <a:latin typeface="微軟正黑體" pitchFamily="34" charset="-120"/>
              <a:ea typeface="微軟正黑體" pitchFamily="34" charset="-120"/>
            </a:endParaRPr>
          </a:p>
        </p:txBody>
      </p:sp>
      <p:sp>
        <p:nvSpPr>
          <p:cNvPr id="25" name="文字方塊 24"/>
          <p:cNvSpPr txBox="1"/>
          <p:nvPr/>
        </p:nvSpPr>
        <p:spPr>
          <a:xfrm>
            <a:off x="1144648" y="3556908"/>
            <a:ext cx="1569660" cy="646331"/>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草案公展</a:t>
            </a:r>
            <a:endParaRPr lang="en-US" altLang="zh-TW" dirty="0" smtClean="0">
              <a:latin typeface="微軟正黑體" pitchFamily="34" charset="-120"/>
              <a:ea typeface="微軟正黑體" pitchFamily="34" charset="-120"/>
            </a:endParaRPr>
          </a:p>
          <a:p>
            <a:pPr algn="ctr"/>
            <a:r>
              <a:rPr lang="zh-TW" altLang="en-US" dirty="0" smtClean="0">
                <a:latin typeface="微軟正黑體" pitchFamily="34" charset="-120"/>
                <a:ea typeface="微軟正黑體" pitchFamily="34" charset="-120"/>
              </a:rPr>
              <a:t>公展說明會</a:t>
            </a:r>
            <a:endParaRPr lang="zh-TW" altLang="en-US" dirty="0">
              <a:latin typeface="微軟正黑體" pitchFamily="34" charset="-120"/>
              <a:ea typeface="微軟正黑體" pitchFamily="34" charset="-120"/>
            </a:endParaRPr>
          </a:p>
        </p:txBody>
      </p:sp>
      <p:sp>
        <p:nvSpPr>
          <p:cNvPr id="26" name="文字方塊 25"/>
          <p:cNvSpPr txBox="1"/>
          <p:nvPr/>
        </p:nvSpPr>
        <p:spPr>
          <a:xfrm>
            <a:off x="1144648" y="4204980"/>
            <a:ext cx="156966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民眾建議處理</a:t>
            </a:r>
            <a:endParaRPr lang="zh-TW" altLang="en-US" dirty="0">
              <a:latin typeface="微軟正黑體" pitchFamily="34" charset="-120"/>
              <a:ea typeface="微軟正黑體" pitchFamily="34" charset="-120"/>
            </a:endParaRPr>
          </a:p>
        </p:txBody>
      </p:sp>
      <p:sp>
        <p:nvSpPr>
          <p:cNvPr id="27" name="AutoShape 60"/>
          <p:cNvSpPr>
            <a:spLocks noChangeArrowheads="1"/>
          </p:cNvSpPr>
          <p:nvPr/>
        </p:nvSpPr>
        <p:spPr bwMode="auto">
          <a:xfrm>
            <a:off x="761584" y="4738628"/>
            <a:ext cx="2346325" cy="973137"/>
          </a:xfrm>
          <a:prstGeom prst="flowChartDecision">
            <a:avLst/>
          </a:prstGeom>
          <a:solidFill>
            <a:schemeClr val="accent6">
              <a:lumMod val="20000"/>
              <a:lumOff val="80000"/>
            </a:schemeClr>
          </a:solidFill>
          <a:ln w="9525">
            <a:solidFill>
              <a:schemeClr val="tx1"/>
            </a:solidFill>
            <a:miter lim="800000"/>
            <a:headEnd/>
            <a:tailEnd/>
          </a:ln>
        </p:spPr>
        <p:txBody>
          <a:bodyPr wrap="none" anchor="ctr"/>
          <a:lstStyle/>
          <a:p>
            <a:pPr algn="ctr" fontAlgn="auto">
              <a:spcBef>
                <a:spcPts val="0"/>
              </a:spcBef>
              <a:spcAft>
                <a:spcPts val="0"/>
              </a:spcAft>
              <a:defRPr/>
            </a:pPr>
            <a:r>
              <a:rPr kumimoji="0" lang="zh-TW" altLang="en-US" sz="1600" b="1" dirty="0">
                <a:solidFill>
                  <a:srgbClr val="002060"/>
                </a:solidFill>
                <a:latin typeface="微軟正黑體" pitchFamily="34" charset="-120"/>
                <a:ea typeface="微軟正黑體" pitchFamily="34" charset="-120"/>
              </a:rPr>
              <a:t>國家公園計畫</a:t>
            </a:r>
          </a:p>
          <a:p>
            <a:pPr algn="ctr" fontAlgn="auto">
              <a:spcBef>
                <a:spcPts val="0"/>
              </a:spcBef>
              <a:spcAft>
                <a:spcPts val="0"/>
              </a:spcAft>
              <a:defRPr/>
            </a:pPr>
            <a:r>
              <a:rPr kumimoji="0" lang="zh-TW" altLang="en-US" sz="1600" b="1" dirty="0">
                <a:solidFill>
                  <a:srgbClr val="002060"/>
                </a:solidFill>
                <a:latin typeface="微軟正黑體" pitchFamily="34" charset="-120"/>
                <a:ea typeface="微軟正黑體" pitchFamily="34" charset="-120"/>
              </a:rPr>
              <a:t>委員會審議</a:t>
            </a:r>
          </a:p>
        </p:txBody>
      </p:sp>
      <p:sp>
        <p:nvSpPr>
          <p:cNvPr id="28" name="文字方塊 27"/>
          <p:cNvSpPr txBox="1"/>
          <p:nvPr/>
        </p:nvSpPr>
        <p:spPr>
          <a:xfrm>
            <a:off x="973416" y="5855781"/>
            <a:ext cx="192970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報請行政院核定</a:t>
            </a:r>
            <a:endParaRPr lang="zh-TW" altLang="en-US" dirty="0">
              <a:latin typeface="微軟正黑體" pitchFamily="34" charset="-120"/>
              <a:ea typeface="微軟正黑體" pitchFamily="34" charset="-120"/>
            </a:endParaRPr>
          </a:p>
        </p:txBody>
      </p:sp>
      <p:sp>
        <p:nvSpPr>
          <p:cNvPr id="29" name="文字方塊 28"/>
          <p:cNvSpPr txBox="1"/>
          <p:nvPr/>
        </p:nvSpPr>
        <p:spPr>
          <a:xfrm>
            <a:off x="1011516" y="6397153"/>
            <a:ext cx="1864950" cy="369332"/>
          </a:xfrm>
          <a:prstGeom prst="rect">
            <a:avLst/>
          </a:prstGeom>
          <a:solidFill>
            <a:srgbClr val="FFFF99"/>
          </a:solidFill>
          <a:ln>
            <a:solidFill>
              <a:schemeClr val="tx1"/>
            </a:solidFill>
          </a:ln>
        </p:spPr>
        <p:txBody>
          <a:bodyPr wrap="square" rtlCol="0">
            <a:spAutoFit/>
          </a:bodyPr>
          <a:lstStyle/>
          <a:p>
            <a:pPr algn="ctr"/>
            <a:r>
              <a:rPr lang="zh-TW" altLang="en-US" dirty="0" smtClean="0">
                <a:latin typeface="微軟正黑體" pitchFamily="34" charset="-120"/>
                <a:ea typeface="微軟正黑體" pitchFamily="34" charset="-120"/>
              </a:rPr>
              <a:t>內政部公告實施</a:t>
            </a:r>
            <a:endParaRPr lang="zh-TW" altLang="en-US" dirty="0">
              <a:latin typeface="微軟正黑體" pitchFamily="34" charset="-120"/>
              <a:ea typeface="微軟正黑體" pitchFamily="34" charset="-120"/>
            </a:endParaRPr>
          </a:p>
        </p:txBody>
      </p:sp>
      <p:cxnSp>
        <p:nvCxnSpPr>
          <p:cNvPr id="33" name="直線單箭頭接點 32"/>
          <p:cNvCxnSpPr>
            <a:stCxn id="18" idx="2"/>
            <a:endCxn id="19" idx="0"/>
          </p:cNvCxnSpPr>
          <p:nvPr/>
        </p:nvCxnSpPr>
        <p:spPr>
          <a:xfrm flipH="1">
            <a:off x="1936170" y="629980"/>
            <a:ext cx="6008" cy="1813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19" idx="2"/>
            <a:endCxn id="20" idx="0"/>
          </p:cNvCxnSpPr>
          <p:nvPr/>
        </p:nvCxnSpPr>
        <p:spPr>
          <a:xfrm>
            <a:off x="1936170" y="1180644"/>
            <a:ext cx="0" cy="2067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a:stCxn id="20" idx="2"/>
            <a:endCxn id="21" idx="0"/>
          </p:cNvCxnSpPr>
          <p:nvPr/>
        </p:nvCxnSpPr>
        <p:spPr>
          <a:xfrm>
            <a:off x="1936170" y="1756708"/>
            <a:ext cx="0" cy="1686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肘形接點 38"/>
          <p:cNvCxnSpPr>
            <a:stCxn id="21" idx="2"/>
            <a:endCxn id="22" idx="0"/>
          </p:cNvCxnSpPr>
          <p:nvPr/>
        </p:nvCxnSpPr>
        <p:spPr>
          <a:xfrm rot="5400000">
            <a:off x="1420716" y="1961334"/>
            <a:ext cx="182116" cy="848792"/>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肘形接點 40"/>
          <p:cNvCxnSpPr>
            <a:stCxn id="21" idx="2"/>
            <a:endCxn id="23" idx="0"/>
          </p:cNvCxnSpPr>
          <p:nvPr/>
        </p:nvCxnSpPr>
        <p:spPr>
          <a:xfrm rot="16200000" flipH="1">
            <a:off x="2266556" y="1964286"/>
            <a:ext cx="182116" cy="842888"/>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肘形接點 42"/>
          <p:cNvCxnSpPr>
            <a:stCxn id="22" idx="2"/>
            <a:endCxn id="24" idx="0"/>
          </p:cNvCxnSpPr>
          <p:nvPr/>
        </p:nvCxnSpPr>
        <p:spPr>
          <a:xfrm rot="16200000" flipH="1">
            <a:off x="1412687" y="2520811"/>
            <a:ext cx="191482" cy="84210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肘形接點 44"/>
          <p:cNvCxnSpPr>
            <a:stCxn id="23" idx="2"/>
            <a:endCxn id="24" idx="0"/>
          </p:cNvCxnSpPr>
          <p:nvPr/>
        </p:nvCxnSpPr>
        <p:spPr>
          <a:xfrm rot="5400000">
            <a:off x="2258527" y="2517071"/>
            <a:ext cx="191482" cy="849580"/>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24" idx="2"/>
            <a:endCxn id="25" idx="0"/>
          </p:cNvCxnSpPr>
          <p:nvPr/>
        </p:nvCxnSpPr>
        <p:spPr>
          <a:xfrm>
            <a:off x="1929478" y="3406934"/>
            <a:ext cx="0" cy="1499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stCxn id="26" idx="2"/>
            <a:endCxn id="27" idx="0"/>
          </p:cNvCxnSpPr>
          <p:nvPr/>
        </p:nvCxnSpPr>
        <p:spPr>
          <a:xfrm>
            <a:off x="1929478" y="4574312"/>
            <a:ext cx="5269" cy="1643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27" idx="2"/>
            <a:endCxn id="28" idx="0"/>
          </p:cNvCxnSpPr>
          <p:nvPr/>
        </p:nvCxnSpPr>
        <p:spPr>
          <a:xfrm>
            <a:off x="1934747" y="5711765"/>
            <a:ext cx="3519" cy="1440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a:stCxn id="28" idx="2"/>
            <a:endCxn id="29" idx="0"/>
          </p:cNvCxnSpPr>
          <p:nvPr/>
        </p:nvCxnSpPr>
        <p:spPr>
          <a:xfrm>
            <a:off x="1938266" y="6225113"/>
            <a:ext cx="5725" cy="172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圖案 58"/>
          <p:cNvCxnSpPr>
            <a:stCxn id="27" idx="2"/>
            <a:endCxn id="26" idx="1"/>
          </p:cNvCxnSpPr>
          <p:nvPr/>
        </p:nvCxnSpPr>
        <p:spPr>
          <a:xfrm rot="5400000" flipH="1">
            <a:off x="878638" y="4655657"/>
            <a:ext cx="1322119" cy="790099"/>
          </a:xfrm>
          <a:prstGeom prst="bentConnector4">
            <a:avLst>
              <a:gd name="adj1" fmla="val -3842"/>
              <a:gd name="adj2" fmla="val 17741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 Box 65"/>
          <p:cNvSpPr txBox="1">
            <a:spLocks noChangeArrowheads="1"/>
          </p:cNvSpPr>
          <p:nvPr/>
        </p:nvSpPr>
        <p:spPr bwMode="auto">
          <a:xfrm>
            <a:off x="2051720" y="5567749"/>
            <a:ext cx="804863" cy="338554"/>
          </a:xfrm>
          <a:prstGeom prst="rect">
            <a:avLst/>
          </a:prstGeom>
          <a:noFill/>
          <a:ln w="9525">
            <a:noFill/>
            <a:miter lim="800000"/>
            <a:headEnd/>
            <a:tailEnd/>
          </a:ln>
        </p:spPr>
        <p:txBody>
          <a:bodyPr wrap="square">
            <a:spAutoFit/>
          </a:bodyPr>
          <a:lstStyle/>
          <a:p>
            <a:pPr>
              <a:spcBef>
                <a:spcPct val="50000"/>
              </a:spcBef>
            </a:pPr>
            <a:r>
              <a:rPr kumimoji="0" lang="en-US" altLang="zh-TW" sz="1600" dirty="0">
                <a:solidFill>
                  <a:srgbClr val="000000"/>
                </a:solidFill>
                <a:latin typeface="Calibri" pitchFamily="34" charset="0"/>
              </a:rPr>
              <a:t>Yes</a:t>
            </a:r>
          </a:p>
        </p:txBody>
      </p:sp>
      <p:sp>
        <p:nvSpPr>
          <p:cNvPr id="64" name="Text Box 64"/>
          <p:cNvSpPr txBox="1">
            <a:spLocks noChangeArrowheads="1"/>
          </p:cNvSpPr>
          <p:nvPr/>
        </p:nvSpPr>
        <p:spPr bwMode="auto">
          <a:xfrm>
            <a:off x="539552" y="5423733"/>
            <a:ext cx="557212" cy="338554"/>
          </a:xfrm>
          <a:prstGeom prst="rect">
            <a:avLst/>
          </a:prstGeom>
          <a:noFill/>
          <a:ln w="9525">
            <a:noFill/>
            <a:miter lim="800000"/>
            <a:headEnd/>
            <a:tailEnd/>
          </a:ln>
        </p:spPr>
        <p:txBody>
          <a:bodyPr wrap="square">
            <a:spAutoFit/>
          </a:bodyPr>
          <a:lstStyle/>
          <a:p>
            <a:pPr>
              <a:spcBef>
                <a:spcPct val="50000"/>
              </a:spcBef>
            </a:pPr>
            <a:r>
              <a:rPr kumimoji="0" lang="en-US" altLang="zh-TW" sz="1600" dirty="0">
                <a:solidFill>
                  <a:srgbClr val="000000"/>
                </a:solidFill>
                <a:latin typeface="Calibri" pitchFamily="34" charset="0"/>
              </a:rPr>
              <a:t>No</a:t>
            </a:r>
          </a:p>
        </p:txBody>
      </p:sp>
      <p:sp>
        <p:nvSpPr>
          <p:cNvPr id="67" name="向下箭號 66"/>
          <p:cNvSpPr/>
          <p:nvPr/>
        </p:nvSpPr>
        <p:spPr>
          <a:xfrm>
            <a:off x="3707904" y="2708920"/>
            <a:ext cx="2592288" cy="4022080"/>
          </a:xfrm>
          <a:prstGeom prst="downArrow">
            <a:avLst>
              <a:gd name="adj1" fmla="val 50000"/>
              <a:gd name="adj2" fmla="val 29914"/>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向下箭號 67"/>
          <p:cNvSpPr/>
          <p:nvPr/>
        </p:nvSpPr>
        <p:spPr>
          <a:xfrm>
            <a:off x="6228184" y="836712"/>
            <a:ext cx="2520280" cy="4680520"/>
          </a:xfrm>
          <a:prstGeom prst="downArrow">
            <a:avLst>
              <a:gd name="adj1" fmla="val 50000"/>
              <a:gd name="adj2" fmla="val 2915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Text Box 65"/>
          <p:cNvSpPr txBox="1">
            <a:spLocks noChangeArrowheads="1"/>
          </p:cNvSpPr>
          <p:nvPr/>
        </p:nvSpPr>
        <p:spPr bwMode="auto">
          <a:xfrm>
            <a:off x="3923928" y="6402814"/>
            <a:ext cx="2304256" cy="400110"/>
          </a:xfrm>
          <a:prstGeom prst="rect">
            <a:avLst/>
          </a:prstGeom>
          <a:noFill/>
          <a:ln w="9525">
            <a:noFill/>
            <a:miter lim="800000"/>
            <a:headEnd/>
            <a:tailEnd/>
          </a:ln>
        </p:spPr>
        <p:txBody>
          <a:bodyPr wrap="square">
            <a:spAutoFit/>
          </a:bodyPr>
          <a:lstStyle/>
          <a:p>
            <a:pPr>
              <a:spcBef>
                <a:spcPct val="50000"/>
              </a:spcBef>
            </a:pPr>
            <a:r>
              <a:rPr kumimoji="0" lang="en-US" altLang="zh-TW" sz="2000" b="1" dirty="0" smtClean="0">
                <a:solidFill>
                  <a:srgbClr val="0000FF"/>
                </a:solidFill>
                <a:latin typeface="微軟正黑體" pitchFamily="34" charset="-120"/>
                <a:ea typeface="微軟正黑體" pitchFamily="34" charset="-120"/>
              </a:rPr>
              <a:t>101.5.21</a:t>
            </a:r>
            <a:r>
              <a:rPr kumimoji="0" lang="zh-TW" altLang="en-US" sz="2000" b="1" dirty="0" smtClean="0">
                <a:solidFill>
                  <a:srgbClr val="0000FF"/>
                </a:solidFill>
                <a:latin typeface="微軟正黑體" pitchFamily="34" charset="-120"/>
                <a:ea typeface="微軟正黑體" pitchFamily="34" charset="-120"/>
              </a:rPr>
              <a:t>公告實施</a:t>
            </a:r>
            <a:endParaRPr kumimoji="0" lang="en-US" altLang="zh-TW" sz="2000" b="1" dirty="0">
              <a:solidFill>
                <a:srgbClr val="0000FF"/>
              </a:solidFill>
              <a:latin typeface="微軟正黑體" pitchFamily="34" charset="-120"/>
              <a:ea typeface="微軟正黑體" pitchFamily="34" charset="-120"/>
            </a:endParaRPr>
          </a:p>
        </p:txBody>
      </p:sp>
      <p:sp>
        <p:nvSpPr>
          <p:cNvPr id="75" name="Text Box 65"/>
          <p:cNvSpPr txBox="1">
            <a:spLocks noChangeArrowheads="1"/>
          </p:cNvSpPr>
          <p:nvPr/>
        </p:nvSpPr>
        <p:spPr bwMode="auto">
          <a:xfrm>
            <a:off x="4245868" y="5817964"/>
            <a:ext cx="1584176" cy="338554"/>
          </a:xfrm>
          <a:prstGeom prst="rect">
            <a:avLst/>
          </a:prstGeom>
          <a:noFill/>
          <a:ln w="9525">
            <a:noFill/>
            <a:miter lim="800000"/>
            <a:headEnd/>
            <a:tailEnd/>
          </a:ln>
        </p:spPr>
        <p:txBody>
          <a:bodyPr wrap="square">
            <a:spAutoFit/>
          </a:bodyPr>
          <a:lstStyle/>
          <a:p>
            <a:pPr>
              <a:spcBef>
                <a:spcPct val="50000"/>
              </a:spcBef>
            </a:pPr>
            <a:r>
              <a:rPr kumimoji="0" lang="en-US" altLang="zh-TW" sz="1600" b="1" dirty="0" smtClean="0">
                <a:solidFill>
                  <a:srgbClr val="000000"/>
                </a:solidFill>
                <a:latin typeface="微軟正黑體" pitchFamily="34" charset="-120"/>
                <a:ea typeface="微軟正黑體" pitchFamily="34" charset="-120"/>
              </a:rPr>
              <a:t>101.4.11</a:t>
            </a:r>
            <a:r>
              <a:rPr kumimoji="0" lang="zh-TW" altLang="en-US" sz="1600" b="1" dirty="0" smtClean="0">
                <a:solidFill>
                  <a:srgbClr val="000000"/>
                </a:solidFill>
                <a:latin typeface="微軟正黑體" pitchFamily="34" charset="-120"/>
                <a:ea typeface="微軟正黑體" pitchFamily="34" charset="-120"/>
              </a:rPr>
              <a:t>核定</a:t>
            </a:r>
            <a:endParaRPr kumimoji="0" lang="en-US" altLang="zh-TW" sz="1600" b="1" dirty="0">
              <a:solidFill>
                <a:srgbClr val="000000"/>
              </a:solidFill>
              <a:latin typeface="微軟正黑體" pitchFamily="34" charset="-120"/>
              <a:ea typeface="微軟正黑體" pitchFamily="34" charset="-120"/>
            </a:endParaRPr>
          </a:p>
        </p:txBody>
      </p:sp>
      <p:sp>
        <p:nvSpPr>
          <p:cNvPr id="76" name="Text Box 65"/>
          <p:cNvSpPr txBox="1">
            <a:spLocks noChangeArrowheads="1"/>
          </p:cNvSpPr>
          <p:nvPr/>
        </p:nvSpPr>
        <p:spPr bwMode="auto">
          <a:xfrm>
            <a:off x="3851920" y="4537422"/>
            <a:ext cx="2214563" cy="1077218"/>
          </a:xfrm>
          <a:prstGeom prst="rect">
            <a:avLst/>
          </a:prstGeom>
          <a:noFill/>
          <a:ln w="9525">
            <a:noFill/>
            <a:miter lim="800000"/>
            <a:headEnd/>
            <a:tailEnd/>
          </a:ln>
        </p:spPr>
        <p:txBody>
          <a:bodyPr wrap="square">
            <a:spAutoFit/>
          </a:bodyPr>
          <a:lstStyle/>
          <a:p>
            <a:pPr algn="ctr">
              <a:spcBef>
                <a:spcPct val="50000"/>
              </a:spcBef>
            </a:pPr>
            <a:r>
              <a:rPr kumimoji="0" lang="en-US" altLang="zh-TW" sz="1600" b="1" dirty="0" smtClean="0">
                <a:solidFill>
                  <a:srgbClr val="000000"/>
                </a:solidFill>
                <a:latin typeface="微軟正黑體" pitchFamily="34" charset="-120"/>
                <a:ea typeface="微軟正黑體" pitchFamily="34" charset="-120"/>
              </a:rPr>
              <a:t>99.11.17</a:t>
            </a:r>
            <a:br>
              <a:rPr kumimoji="0" lang="en-US" altLang="zh-TW" sz="1600" b="1" dirty="0" smtClean="0">
                <a:solidFill>
                  <a:srgbClr val="000000"/>
                </a:solidFill>
                <a:latin typeface="微軟正黑體" pitchFamily="34" charset="-120"/>
                <a:ea typeface="微軟正黑體" pitchFamily="34" charset="-120"/>
              </a:rPr>
            </a:br>
            <a:r>
              <a:rPr kumimoji="0" lang="zh-TW" altLang="en-US" sz="1600" b="1" dirty="0" smtClean="0">
                <a:solidFill>
                  <a:srgbClr val="000000"/>
                </a:solidFill>
                <a:latin typeface="微軟正黑體" pitchFamily="34" charset="-120"/>
                <a:ea typeface="微軟正黑體" pitchFamily="34" charset="-120"/>
              </a:rPr>
              <a:t>第</a:t>
            </a:r>
            <a:r>
              <a:rPr kumimoji="0" lang="en-US" altLang="zh-TW" sz="1600" b="1" dirty="0" smtClean="0">
                <a:solidFill>
                  <a:srgbClr val="000000"/>
                </a:solidFill>
                <a:latin typeface="微軟正黑體" pitchFamily="34" charset="-120"/>
                <a:ea typeface="微軟正黑體" pitchFamily="34" charset="-120"/>
              </a:rPr>
              <a:t>89</a:t>
            </a:r>
            <a:r>
              <a:rPr kumimoji="0" lang="zh-TW" altLang="en-US" sz="1600" b="1" dirty="0" smtClean="0">
                <a:solidFill>
                  <a:srgbClr val="000000"/>
                </a:solidFill>
                <a:latin typeface="微軟正黑體" pitchFamily="34" charset="-120"/>
                <a:ea typeface="微軟正黑體" pitchFamily="34" charset="-120"/>
              </a:rPr>
              <a:t>次大會原則同意</a:t>
            </a:r>
            <a:r>
              <a:rPr kumimoji="0" lang="en-US" altLang="zh-TW" sz="1600" b="1" dirty="0" smtClean="0">
                <a:solidFill>
                  <a:srgbClr val="000000"/>
                </a:solidFill>
                <a:latin typeface="微軟正黑體" pitchFamily="34" charset="-120"/>
                <a:ea typeface="微軟正黑體" pitchFamily="34" charset="-120"/>
              </a:rPr>
              <a:t/>
            </a:r>
            <a:br>
              <a:rPr kumimoji="0" lang="en-US" altLang="zh-TW" sz="1600" b="1" dirty="0" smtClean="0">
                <a:solidFill>
                  <a:srgbClr val="000000"/>
                </a:solidFill>
                <a:latin typeface="微軟正黑體" pitchFamily="34" charset="-120"/>
                <a:ea typeface="微軟正黑體" pitchFamily="34" charset="-120"/>
              </a:rPr>
            </a:br>
            <a:r>
              <a:rPr kumimoji="0" lang="en-US" altLang="zh-TW" sz="1600" b="1" dirty="0" smtClean="0">
                <a:solidFill>
                  <a:srgbClr val="000000"/>
                </a:solidFill>
                <a:latin typeface="微軟正黑體" pitchFamily="34" charset="-120"/>
                <a:ea typeface="微軟正黑體" pitchFamily="34" charset="-120"/>
              </a:rPr>
              <a:t>100.10.21</a:t>
            </a:r>
            <a:br>
              <a:rPr kumimoji="0" lang="en-US" altLang="zh-TW" sz="1600" b="1" dirty="0" smtClean="0">
                <a:solidFill>
                  <a:srgbClr val="000000"/>
                </a:solidFill>
                <a:latin typeface="微軟正黑體" pitchFamily="34" charset="-120"/>
                <a:ea typeface="微軟正黑體" pitchFamily="34" charset="-120"/>
              </a:rPr>
            </a:br>
            <a:r>
              <a:rPr lang="zh-TW" altLang="en-US" sz="1600" b="1" dirty="0" smtClean="0">
                <a:solidFill>
                  <a:srgbClr val="000000"/>
                </a:solidFill>
                <a:latin typeface="微軟正黑體" pitchFamily="34" charset="-120"/>
                <a:ea typeface="微軟正黑體" pitchFamily="34" charset="-120"/>
              </a:rPr>
              <a:t>第</a:t>
            </a:r>
            <a:r>
              <a:rPr lang="en-US" altLang="zh-TW" sz="1600" b="1" dirty="0" smtClean="0">
                <a:solidFill>
                  <a:srgbClr val="000000"/>
                </a:solidFill>
                <a:latin typeface="微軟正黑體" pitchFamily="34" charset="-120"/>
                <a:ea typeface="微軟正黑體" pitchFamily="34" charset="-120"/>
              </a:rPr>
              <a:t>95</a:t>
            </a:r>
            <a:r>
              <a:rPr lang="zh-TW" altLang="en-US" sz="1600" b="1" dirty="0" smtClean="0">
                <a:solidFill>
                  <a:srgbClr val="000000"/>
                </a:solidFill>
                <a:latin typeface="微軟正黑體" pitchFamily="34" charset="-120"/>
                <a:ea typeface="微軟正黑體" pitchFamily="34" charset="-120"/>
              </a:rPr>
              <a:t>次大會照案通過</a:t>
            </a:r>
            <a:endParaRPr kumimoji="0" lang="en-US" altLang="zh-TW" sz="1600" b="1" dirty="0">
              <a:solidFill>
                <a:srgbClr val="000000"/>
              </a:solidFill>
              <a:latin typeface="微軟正黑體" pitchFamily="34" charset="-120"/>
              <a:ea typeface="微軟正黑體" pitchFamily="34" charset="-120"/>
            </a:endParaRPr>
          </a:p>
        </p:txBody>
      </p:sp>
      <p:sp>
        <p:nvSpPr>
          <p:cNvPr id="78" name="Text Box 65"/>
          <p:cNvSpPr txBox="1">
            <a:spLocks noChangeArrowheads="1"/>
          </p:cNvSpPr>
          <p:nvPr/>
        </p:nvSpPr>
        <p:spPr bwMode="auto">
          <a:xfrm>
            <a:off x="6579839" y="4932457"/>
            <a:ext cx="1880593" cy="584775"/>
          </a:xfrm>
          <a:prstGeom prst="rect">
            <a:avLst/>
          </a:prstGeom>
          <a:noFill/>
          <a:ln w="9525">
            <a:noFill/>
            <a:miter lim="800000"/>
            <a:headEnd/>
            <a:tailEnd/>
          </a:ln>
        </p:spPr>
        <p:txBody>
          <a:bodyPr wrap="square">
            <a:spAutoFit/>
          </a:bodyPr>
          <a:lstStyle/>
          <a:p>
            <a:pPr algn="ctr">
              <a:spcBef>
                <a:spcPct val="50000"/>
              </a:spcBef>
            </a:pPr>
            <a:r>
              <a:rPr kumimoji="0" lang="en-US" altLang="zh-TW" sz="1600" b="1" dirty="0" smtClean="0">
                <a:solidFill>
                  <a:srgbClr val="000000"/>
                </a:solidFill>
                <a:latin typeface="微軟正黑體" pitchFamily="34" charset="-120"/>
                <a:ea typeface="微軟正黑體" pitchFamily="34" charset="-120"/>
              </a:rPr>
              <a:t>101.04.20</a:t>
            </a:r>
            <a:br>
              <a:rPr kumimoji="0" lang="en-US" altLang="zh-TW" sz="1600" b="1" dirty="0" smtClean="0">
                <a:solidFill>
                  <a:srgbClr val="000000"/>
                </a:solidFill>
                <a:latin typeface="微軟正黑體" pitchFamily="34" charset="-120"/>
                <a:ea typeface="微軟正黑體" pitchFamily="34" charset="-120"/>
              </a:rPr>
            </a:br>
            <a:r>
              <a:rPr kumimoji="0" lang="zh-TW" altLang="en-US" sz="1600" b="1" dirty="0" smtClean="0">
                <a:solidFill>
                  <a:srgbClr val="000000"/>
                </a:solidFill>
                <a:latin typeface="微軟正黑體" pitchFamily="34" charset="-120"/>
                <a:ea typeface="微軟正黑體" pitchFamily="34" charset="-120"/>
              </a:rPr>
              <a:t>第</a:t>
            </a:r>
            <a:r>
              <a:rPr lang="en-US" altLang="zh-TW" sz="1600" b="1" dirty="0" smtClean="0">
                <a:solidFill>
                  <a:srgbClr val="000000"/>
                </a:solidFill>
                <a:latin typeface="微軟正黑體" pitchFamily="34" charset="-120"/>
                <a:ea typeface="微軟正黑體" pitchFamily="34" charset="-120"/>
              </a:rPr>
              <a:t>98</a:t>
            </a:r>
            <a:r>
              <a:rPr lang="zh-TW" altLang="en-US" sz="1600" b="1" dirty="0" smtClean="0">
                <a:solidFill>
                  <a:srgbClr val="000000"/>
                </a:solidFill>
                <a:latin typeface="微軟正黑體" pitchFamily="34" charset="-120"/>
                <a:ea typeface="微軟正黑體" pitchFamily="34" charset="-120"/>
              </a:rPr>
              <a:t>次大會通過</a:t>
            </a:r>
            <a:endParaRPr kumimoji="0" lang="en-US" altLang="zh-TW" sz="1600" b="1" dirty="0">
              <a:solidFill>
                <a:srgbClr val="000000"/>
              </a:solidFill>
              <a:latin typeface="微軟正黑體" pitchFamily="34" charset="-120"/>
              <a:ea typeface="微軟正黑體" pitchFamily="34" charset="-120"/>
            </a:endParaRPr>
          </a:p>
        </p:txBody>
      </p:sp>
      <p:sp>
        <p:nvSpPr>
          <p:cNvPr id="80" name="Text Box 65"/>
          <p:cNvSpPr txBox="1">
            <a:spLocks noChangeArrowheads="1"/>
          </p:cNvSpPr>
          <p:nvPr/>
        </p:nvSpPr>
        <p:spPr bwMode="auto">
          <a:xfrm>
            <a:off x="6757640" y="3501008"/>
            <a:ext cx="1440160" cy="584775"/>
          </a:xfrm>
          <a:prstGeom prst="rect">
            <a:avLst/>
          </a:prstGeom>
          <a:noFill/>
          <a:ln w="9525">
            <a:noFill/>
            <a:miter lim="800000"/>
            <a:headEnd/>
            <a:tailEnd/>
          </a:ln>
        </p:spPr>
        <p:txBody>
          <a:bodyPr wrap="square">
            <a:spAutoFit/>
          </a:bodyPr>
          <a:lstStyle/>
          <a:p>
            <a:pPr algn="ctr">
              <a:spcBef>
                <a:spcPct val="50000"/>
              </a:spcBef>
            </a:pPr>
            <a:r>
              <a:rPr lang="zh-TW" altLang="en-US" sz="1600" b="1" dirty="0" smtClean="0">
                <a:solidFill>
                  <a:srgbClr val="000000"/>
                </a:solidFill>
                <a:latin typeface="微軟正黑體" pitchFamily="34" charset="-120"/>
                <a:ea typeface="微軟正黑體" pitchFamily="34" charset="-120"/>
              </a:rPr>
              <a:t>初審小組</a:t>
            </a:r>
            <a:r>
              <a:rPr lang="en-US" altLang="zh-TW" sz="1600" b="1" dirty="0" smtClean="0">
                <a:solidFill>
                  <a:srgbClr val="000000"/>
                </a:solidFill>
                <a:latin typeface="微軟正黑體" pitchFamily="34" charset="-120"/>
                <a:ea typeface="微軟正黑體" pitchFamily="34" charset="-120"/>
              </a:rPr>
              <a:t/>
            </a:r>
            <a:br>
              <a:rPr lang="en-US" altLang="zh-TW" sz="1600" b="1" dirty="0" smtClean="0">
                <a:solidFill>
                  <a:srgbClr val="000000"/>
                </a:solidFill>
                <a:latin typeface="微軟正黑體" pitchFamily="34" charset="-120"/>
                <a:ea typeface="微軟正黑體" pitchFamily="34" charset="-120"/>
              </a:rPr>
            </a:br>
            <a:r>
              <a:rPr lang="zh-TW" altLang="en-US" sz="1600" b="1" dirty="0" smtClean="0">
                <a:solidFill>
                  <a:srgbClr val="000000"/>
                </a:solidFill>
                <a:latin typeface="微軟正黑體" pitchFamily="34" charset="-120"/>
                <a:ea typeface="微軟正黑體" pitchFamily="34" charset="-120"/>
              </a:rPr>
              <a:t>案件審議</a:t>
            </a:r>
            <a:endParaRPr kumimoji="0" lang="en-US" altLang="zh-TW" sz="1600" b="1" dirty="0">
              <a:solidFill>
                <a:srgbClr val="000000"/>
              </a:solidFill>
              <a:latin typeface="微軟正黑體" pitchFamily="34" charset="-120"/>
              <a:ea typeface="微軟正黑體" pitchFamily="34" charset="-120"/>
            </a:endParaRPr>
          </a:p>
        </p:txBody>
      </p:sp>
      <p:sp>
        <p:nvSpPr>
          <p:cNvPr id="81" name="Text Box 65"/>
          <p:cNvSpPr txBox="1">
            <a:spLocks noChangeArrowheads="1"/>
          </p:cNvSpPr>
          <p:nvPr/>
        </p:nvSpPr>
        <p:spPr bwMode="auto">
          <a:xfrm>
            <a:off x="6156176" y="4149080"/>
            <a:ext cx="2952328" cy="338554"/>
          </a:xfrm>
          <a:prstGeom prst="rect">
            <a:avLst/>
          </a:prstGeom>
          <a:noFill/>
          <a:ln w="9525">
            <a:noFill/>
            <a:miter lim="800000"/>
            <a:headEnd/>
            <a:tailEnd/>
          </a:ln>
        </p:spPr>
        <p:txBody>
          <a:bodyPr wrap="square">
            <a:spAutoFit/>
          </a:bodyPr>
          <a:lstStyle/>
          <a:p>
            <a:pPr>
              <a:spcBef>
                <a:spcPct val="50000"/>
              </a:spcBef>
            </a:pPr>
            <a:r>
              <a:rPr lang="zh-TW" altLang="en-US" sz="1600" b="1" dirty="0" smtClean="0">
                <a:solidFill>
                  <a:srgbClr val="000000"/>
                </a:solidFill>
                <a:latin typeface="微軟正黑體" pitchFamily="34" charset="-120"/>
                <a:ea typeface="微軟正黑體" pitchFamily="34" charset="-120"/>
              </a:rPr>
              <a:t>專案小組四次會議、二次現勘</a:t>
            </a:r>
            <a:endParaRPr kumimoji="0" lang="en-US" altLang="zh-TW" sz="1600" b="1" dirty="0">
              <a:solidFill>
                <a:srgbClr val="000000"/>
              </a:solidFill>
              <a:latin typeface="微軟正黑體" pitchFamily="34" charset="-120"/>
              <a:ea typeface="微軟正黑體" pitchFamily="34" charset="-120"/>
            </a:endParaRPr>
          </a:p>
        </p:txBody>
      </p:sp>
      <p:sp>
        <p:nvSpPr>
          <p:cNvPr id="82" name="Text Box 65"/>
          <p:cNvSpPr txBox="1">
            <a:spLocks noChangeArrowheads="1"/>
          </p:cNvSpPr>
          <p:nvPr/>
        </p:nvSpPr>
        <p:spPr bwMode="auto">
          <a:xfrm>
            <a:off x="6744940" y="908720"/>
            <a:ext cx="1512168" cy="338554"/>
          </a:xfrm>
          <a:prstGeom prst="rect">
            <a:avLst/>
          </a:prstGeom>
          <a:noFill/>
          <a:ln w="9525">
            <a:noFill/>
            <a:miter lim="800000"/>
            <a:headEnd/>
            <a:tailEnd/>
          </a:ln>
        </p:spPr>
        <p:txBody>
          <a:bodyPr wrap="square">
            <a:spAutoFit/>
          </a:bodyPr>
          <a:lstStyle/>
          <a:p>
            <a:pPr>
              <a:spcBef>
                <a:spcPct val="50000"/>
              </a:spcBef>
            </a:pPr>
            <a:r>
              <a:rPr kumimoji="0" lang="en-US" altLang="zh-TW" sz="1600" b="1" dirty="0" smtClean="0">
                <a:solidFill>
                  <a:srgbClr val="000000"/>
                </a:solidFill>
                <a:latin typeface="微軟正黑體" pitchFamily="34" charset="-120"/>
                <a:ea typeface="微軟正黑體" pitchFamily="34" charset="-120"/>
              </a:rPr>
              <a:t>96.11.23</a:t>
            </a:r>
            <a:r>
              <a:rPr kumimoji="0" lang="zh-TW" altLang="en-US" sz="1600" b="1" dirty="0" smtClean="0">
                <a:solidFill>
                  <a:srgbClr val="000000"/>
                </a:solidFill>
                <a:latin typeface="微軟正黑體" pitchFamily="34" charset="-120"/>
                <a:ea typeface="微軟正黑體" pitchFamily="34" charset="-120"/>
              </a:rPr>
              <a:t>啟動</a:t>
            </a:r>
            <a:endParaRPr kumimoji="0" lang="en-US" altLang="zh-TW" sz="1600" b="1" dirty="0">
              <a:solidFill>
                <a:srgbClr val="000000"/>
              </a:solidFill>
              <a:latin typeface="微軟正黑體" pitchFamily="34" charset="-120"/>
              <a:ea typeface="微軟正黑體" pitchFamily="34" charset="-120"/>
            </a:endParaRPr>
          </a:p>
        </p:txBody>
      </p:sp>
      <p:sp>
        <p:nvSpPr>
          <p:cNvPr id="83" name="Text Box 65"/>
          <p:cNvSpPr txBox="1">
            <a:spLocks noChangeArrowheads="1"/>
          </p:cNvSpPr>
          <p:nvPr/>
        </p:nvSpPr>
        <p:spPr bwMode="auto">
          <a:xfrm>
            <a:off x="6948264" y="1374676"/>
            <a:ext cx="1080120" cy="830997"/>
          </a:xfrm>
          <a:prstGeom prst="rect">
            <a:avLst/>
          </a:prstGeom>
          <a:noFill/>
          <a:ln w="9525">
            <a:noFill/>
            <a:miter lim="800000"/>
            <a:headEnd/>
            <a:tailEnd/>
          </a:ln>
        </p:spPr>
        <p:txBody>
          <a:bodyPr wrap="square">
            <a:spAutoFit/>
          </a:bodyPr>
          <a:lstStyle/>
          <a:p>
            <a:pPr algn="ctr">
              <a:spcBef>
                <a:spcPct val="50000"/>
              </a:spcBef>
            </a:pPr>
            <a:r>
              <a:rPr kumimoji="0" lang="en-US" altLang="zh-TW" sz="1600" b="1" dirty="0" smtClean="0">
                <a:solidFill>
                  <a:srgbClr val="000000"/>
                </a:solidFill>
                <a:latin typeface="微軟正黑體" pitchFamily="34" charset="-120"/>
                <a:ea typeface="微軟正黑體" pitchFamily="34" charset="-120"/>
              </a:rPr>
              <a:t>97.11.1</a:t>
            </a:r>
            <a:br>
              <a:rPr kumimoji="0" lang="en-US" altLang="zh-TW" sz="1600" b="1" dirty="0" smtClean="0">
                <a:solidFill>
                  <a:srgbClr val="000000"/>
                </a:solidFill>
                <a:latin typeface="微軟正黑體" pitchFamily="34" charset="-120"/>
                <a:ea typeface="微軟正黑體" pitchFamily="34" charset="-120"/>
              </a:rPr>
            </a:br>
            <a:r>
              <a:rPr kumimoji="0" lang="en-US" altLang="zh-TW" sz="1600" b="1" dirty="0" smtClean="0">
                <a:solidFill>
                  <a:srgbClr val="000000"/>
                </a:solidFill>
                <a:latin typeface="微軟正黑體" pitchFamily="34" charset="-120"/>
                <a:ea typeface="微軟正黑體" pitchFamily="34" charset="-120"/>
              </a:rPr>
              <a:t>|</a:t>
            </a:r>
            <a:br>
              <a:rPr kumimoji="0" lang="en-US" altLang="zh-TW" sz="1600" b="1" dirty="0" smtClean="0">
                <a:solidFill>
                  <a:srgbClr val="000000"/>
                </a:solidFill>
                <a:latin typeface="微軟正黑體" pitchFamily="34" charset="-120"/>
                <a:ea typeface="微軟正黑體" pitchFamily="34" charset="-120"/>
              </a:rPr>
            </a:br>
            <a:r>
              <a:rPr kumimoji="0" lang="en-US" altLang="zh-TW" sz="1600" b="1" dirty="0" smtClean="0">
                <a:solidFill>
                  <a:srgbClr val="000000"/>
                </a:solidFill>
                <a:latin typeface="微軟正黑體" pitchFamily="34" charset="-120"/>
                <a:ea typeface="微軟正黑體" pitchFamily="34" charset="-120"/>
              </a:rPr>
              <a:t>97.11.30</a:t>
            </a:r>
            <a:endParaRPr kumimoji="0" lang="en-US" altLang="zh-TW" sz="1600" b="1" dirty="0">
              <a:solidFill>
                <a:srgbClr val="000000"/>
              </a:solidFill>
              <a:latin typeface="微軟正黑體" pitchFamily="34" charset="-120"/>
              <a:ea typeface="微軟正黑體" pitchFamily="34" charset="-120"/>
            </a:endParaRPr>
          </a:p>
        </p:txBody>
      </p:sp>
      <p:sp>
        <p:nvSpPr>
          <p:cNvPr id="66" name="文字方塊 68"/>
          <p:cNvSpPr txBox="1">
            <a:spLocks noChangeArrowheads="1"/>
          </p:cNvSpPr>
          <p:nvPr/>
        </p:nvSpPr>
        <p:spPr bwMode="auto">
          <a:xfrm>
            <a:off x="3563888" y="2348880"/>
            <a:ext cx="2833712" cy="830997"/>
          </a:xfrm>
          <a:prstGeom prst="rect">
            <a:avLst/>
          </a:prstGeom>
          <a:noFill/>
          <a:ln w="9525">
            <a:noFill/>
            <a:miter lim="800000"/>
            <a:headEnd/>
            <a:tailEnd/>
          </a:ln>
        </p:spPr>
        <p:txBody>
          <a:bodyPr wrap="square">
            <a:spAutoFit/>
          </a:bodyPr>
          <a:lstStyle/>
          <a:p>
            <a:pPr algn="ctr"/>
            <a:r>
              <a:rPr kumimoji="0" lang="zh-TW" altLang="en-US" sz="2400" b="1" dirty="0" smtClean="0">
                <a:solidFill>
                  <a:srgbClr val="FF3300"/>
                </a:solidFill>
                <a:latin typeface="微軟正黑體" pitchFamily="34" charset="-120"/>
                <a:ea typeface="微軟正黑體" pitchFamily="34" charset="-120"/>
              </a:rPr>
              <a:t>保護利用管制原則</a:t>
            </a:r>
            <a:r>
              <a:rPr kumimoji="0" lang="en-US" altLang="zh-TW" sz="2400" b="1" dirty="0" smtClean="0">
                <a:solidFill>
                  <a:srgbClr val="FF3300"/>
                </a:solidFill>
                <a:latin typeface="微軟正黑體" pitchFamily="34" charset="-120"/>
                <a:ea typeface="微軟正黑體" pitchFamily="34" charset="-120"/>
              </a:rPr>
              <a:t/>
            </a:r>
            <a:br>
              <a:rPr kumimoji="0" lang="en-US" altLang="zh-TW" sz="2400" b="1" dirty="0" smtClean="0">
                <a:solidFill>
                  <a:srgbClr val="FF3300"/>
                </a:solidFill>
                <a:latin typeface="微軟正黑體" pitchFamily="34" charset="-120"/>
                <a:ea typeface="微軟正黑體" pitchFamily="34" charset="-120"/>
              </a:rPr>
            </a:br>
            <a:r>
              <a:rPr kumimoji="0" lang="zh-TW" altLang="en-US" sz="2400" b="1" dirty="0" smtClean="0">
                <a:solidFill>
                  <a:srgbClr val="FF3300"/>
                </a:solidFill>
                <a:latin typeface="微軟正黑體" pitchFamily="34" charset="-120"/>
                <a:ea typeface="微軟正黑體" pitchFamily="34" charset="-120"/>
              </a:rPr>
              <a:t>個案變更</a:t>
            </a:r>
            <a:r>
              <a:rPr kumimoji="0" lang="en-US" altLang="zh-TW" sz="2400" b="1" dirty="0" smtClean="0">
                <a:solidFill>
                  <a:srgbClr val="FF3300"/>
                </a:solidFill>
                <a:latin typeface="微軟正黑體" pitchFamily="34" charset="-120"/>
                <a:ea typeface="微軟正黑體" pitchFamily="34" charset="-120"/>
              </a:rPr>
              <a:t>(</a:t>
            </a:r>
            <a:r>
              <a:rPr kumimoji="0" lang="zh-TW" altLang="en-US" sz="2400" b="1" dirty="0" smtClean="0">
                <a:solidFill>
                  <a:srgbClr val="FF3300"/>
                </a:solidFill>
                <a:latin typeface="微軟正黑體" pitchFamily="34" charset="-120"/>
                <a:ea typeface="微軟正黑體" pitchFamily="34" charset="-120"/>
              </a:rPr>
              <a:t>農舍建管</a:t>
            </a:r>
            <a:r>
              <a:rPr kumimoji="0" lang="en-US" altLang="zh-TW" sz="2400" b="1" dirty="0" smtClean="0">
                <a:solidFill>
                  <a:srgbClr val="FF3300"/>
                </a:solidFill>
                <a:latin typeface="微軟正黑體" pitchFamily="34" charset="-120"/>
                <a:ea typeface="微軟正黑體" pitchFamily="34" charset="-120"/>
              </a:rPr>
              <a:t>)</a:t>
            </a:r>
            <a:endParaRPr kumimoji="0" lang="zh-TW" altLang="en-US" sz="2400" b="1" dirty="0">
              <a:solidFill>
                <a:srgbClr val="FF3300"/>
              </a:solidFill>
              <a:latin typeface="微軟正黑體" pitchFamily="34" charset="-120"/>
              <a:ea typeface="微軟正黑體" pitchFamily="34" charset="-120"/>
            </a:endParaRPr>
          </a:p>
        </p:txBody>
      </p:sp>
      <p:sp>
        <p:nvSpPr>
          <p:cNvPr id="65" name="文字方塊 68"/>
          <p:cNvSpPr txBox="1">
            <a:spLocks noChangeArrowheads="1"/>
          </p:cNvSpPr>
          <p:nvPr/>
        </p:nvSpPr>
        <p:spPr bwMode="auto">
          <a:xfrm>
            <a:off x="6156176" y="476672"/>
            <a:ext cx="2592288" cy="461665"/>
          </a:xfrm>
          <a:prstGeom prst="rect">
            <a:avLst/>
          </a:prstGeom>
          <a:noFill/>
          <a:ln w="9525">
            <a:noFill/>
            <a:miter lim="800000"/>
            <a:headEnd/>
            <a:tailEnd/>
          </a:ln>
        </p:spPr>
        <p:txBody>
          <a:bodyPr wrap="square">
            <a:spAutoFit/>
          </a:bodyPr>
          <a:lstStyle/>
          <a:p>
            <a:pPr algn="ctr"/>
            <a:r>
              <a:rPr kumimoji="0" lang="zh-TW" altLang="en-US" sz="2400" b="1" dirty="0" smtClean="0">
                <a:solidFill>
                  <a:srgbClr val="FF3300"/>
                </a:solidFill>
                <a:latin typeface="微軟正黑體" pitchFamily="34" charset="-120"/>
                <a:ea typeface="微軟正黑體" pitchFamily="34" charset="-120"/>
              </a:rPr>
              <a:t>第二次通盤檢討</a:t>
            </a:r>
            <a:endParaRPr kumimoji="0" lang="zh-TW" altLang="en-US" sz="2400" b="1" dirty="0">
              <a:solidFill>
                <a:srgbClr val="FF3300"/>
              </a:solidFill>
              <a:latin typeface="微軟正黑體" pitchFamily="34" charset="-120"/>
              <a:ea typeface="微軟正黑體" pitchFamily="34" charset="-120"/>
            </a:endParaRPr>
          </a:p>
        </p:txBody>
      </p:sp>
      <p:sp>
        <p:nvSpPr>
          <p:cNvPr id="86" name="Text Box 65"/>
          <p:cNvSpPr txBox="1">
            <a:spLocks noChangeArrowheads="1"/>
          </p:cNvSpPr>
          <p:nvPr/>
        </p:nvSpPr>
        <p:spPr bwMode="auto">
          <a:xfrm>
            <a:off x="7960568" y="1484784"/>
            <a:ext cx="1080120" cy="584775"/>
          </a:xfrm>
          <a:prstGeom prst="rect">
            <a:avLst/>
          </a:prstGeom>
          <a:solidFill>
            <a:schemeClr val="bg1"/>
          </a:solidFill>
          <a:ln w="9525">
            <a:solidFill>
              <a:schemeClr val="tx1">
                <a:lumMod val="95000"/>
                <a:lumOff val="5000"/>
              </a:schemeClr>
            </a:solidFill>
            <a:miter lim="800000"/>
            <a:headEnd/>
            <a:tailEnd/>
          </a:ln>
        </p:spPr>
        <p:txBody>
          <a:bodyPr wrap="square">
            <a:spAutoFit/>
          </a:bodyPr>
          <a:lstStyle/>
          <a:p>
            <a:pPr algn="ctr">
              <a:spcBef>
                <a:spcPct val="50000"/>
              </a:spcBef>
            </a:pPr>
            <a:r>
              <a:rPr kumimoji="0" lang="en-US" altLang="zh-TW" sz="1600" b="1" dirty="0" smtClean="0">
                <a:solidFill>
                  <a:srgbClr val="000000"/>
                </a:solidFill>
                <a:latin typeface="微軟正黑體" pitchFamily="34" charset="-120"/>
                <a:ea typeface="微軟正黑體" pitchFamily="34" charset="-120"/>
              </a:rPr>
              <a:t>8</a:t>
            </a:r>
            <a:r>
              <a:rPr kumimoji="0" lang="zh-TW" altLang="en-US" sz="1600" b="1" dirty="0" smtClean="0">
                <a:solidFill>
                  <a:srgbClr val="000000"/>
                </a:solidFill>
                <a:latin typeface="微軟正黑體" pitchFamily="34" charset="-120"/>
                <a:ea typeface="微軟正黑體" pitchFamily="34" charset="-120"/>
              </a:rPr>
              <a:t>場聚落說明會</a:t>
            </a:r>
            <a:endParaRPr kumimoji="0" lang="en-US" altLang="zh-TW" sz="1600" b="1" dirty="0">
              <a:solidFill>
                <a:srgbClr val="000000"/>
              </a:solidFill>
              <a:latin typeface="微軟正黑體" pitchFamily="34" charset="-120"/>
              <a:ea typeface="微軟正黑體" pitchFamily="34" charset="-120"/>
            </a:endParaRPr>
          </a:p>
        </p:txBody>
      </p:sp>
      <p:sp>
        <p:nvSpPr>
          <p:cNvPr id="87" name="Text Box 65"/>
          <p:cNvSpPr txBox="1">
            <a:spLocks noChangeArrowheads="1"/>
          </p:cNvSpPr>
          <p:nvPr/>
        </p:nvSpPr>
        <p:spPr bwMode="auto">
          <a:xfrm>
            <a:off x="4271268" y="3107060"/>
            <a:ext cx="1512168" cy="338554"/>
          </a:xfrm>
          <a:prstGeom prst="rect">
            <a:avLst/>
          </a:prstGeom>
          <a:noFill/>
          <a:ln w="9525">
            <a:noFill/>
            <a:miter lim="800000"/>
            <a:headEnd/>
            <a:tailEnd/>
          </a:ln>
        </p:spPr>
        <p:txBody>
          <a:bodyPr wrap="square">
            <a:spAutoFit/>
          </a:bodyPr>
          <a:lstStyle/>
          <a:p>
            <a:pPr>
              <a:spcBef>
                <a:spcPct val="50000"/>
              </a:spcBef>
            </a:pPr>
            <a:r>
              <a:rPr kumimoji="0" lang="en-US" altLang="zh-TW" sz="1600" b="1" dirty="0" smtClean="0">
                <a:solidFill>
                  <a:srgbClr val="000000"/>
                </a:solidFill>
                <a:latin typeface="微軟正黑體" pitchFamily="34" charset="-120"/>
                <a:ea typeface="微軟正黑體" pitchFamily="34" charset="-120"/>
              </a:rPr>
              <a:t>97.10.02</a:t>
            </a:r>
            <a:r>
              <a:rPr kumimoji="0" lang="zh-TW" altLang="en-US" sz="1600" b="1" dirty="0" smtClean="0">
                <a:solidFill>
                  <a:srgbClr val="000000"/>
                </a:solidFill>
                <a:latin typeface="微軟正黑體" pitchFamily="34" charset="-120"/>
                <a:ea typeface="微軟正黑體" pitchFamily="34" charset="-120"/>
              </a:rPr>
              <a:t>啟動</a:t>
            </a:r>
            <a:endParaRPr kumimoji="0" lang="en-US" altLang="zh-TW" sz="1600" b="1" dirty="0">
              <a:solidFill>
                <a:srgbClr val="000000"/>
              </a:solidFill>
              <a:latin typeface="微軟正黑體" pitchFamily="34" charset="-120"/>
              <a:ea typeface="微軟正黑體" pitchFamily="34" charset="-120"/>
            </a:endParaRPr>
          </a:p>
        </p:txBody>
      </p:sp>
      <p:sp>
        <p:nvSpPr>
          <p:cNvPr id="88" name="Text Box 65"/>
          <p:cNvSpPr txBox="1">
            <a:spLocks noChangeArrowheads="1"/>
          </p:cNvSpPr>
          <p:nvPr/>
        </p:nvSpPr>
        <p:spPr bwMode="auto">
          <a:xfrm>
            <a:off x="7956376" y="2564904"/>
            <a:ext cx="1080120" cy="584775"/>
          </a:xfrm>
          <a:prstGeom prst="rect">
            <a:avLst/>
          </a:prstGeom>
          <a:solidFill>
            <a:schemeClr val="bg1"/>
          </a:solidFill>
          <a:ln w="9525">
            <a:solidFill>
              <a:schemeClr val="tx1">
                <a:lumMod val="95000"/>
                <a:lumOff val="5000"/>
              </a:schemeClr>
            </a:solidFill>
            <a:miter lim="800000"/>
            <a:headEnd/>
            <a:tailEnd/>
          </a:ln>
        </p:spPr>
        <p:txBody>
          <a:bodyPr wrap="square">
            <a:spAutoFit/>
          </a:bodyPr>
          <a:lstStyle/>
          <a:p>
            <a:pPr algn="ctr">
              <a:spcBef>
                <a:spcPct val="50000"/>
              </a:spcBef>
            </a:pPr>
            <a:r>
              <a:rPr kumimoji="0" lang="en-US" altLang="zh-TW" sz="1600" b="1" dirty="0" smtClean="0">
                <a:solidFill>
                  <a:srgbClr val="000000"/>
                </a:solidFill>
                <a:latin typeface="微軟正黑體" pitchFamily="34" charset="-120"/>
                <a:ea typeface="微軟正黑體" pitchFamily="34" charset="-120"/>
              </a:rPr>
              <a:t>95</a:t>
            </a:r>
            <a:r>
              <a:rPr lang="zh-TW" altLang="en-US" sz="1600" b="1" dirty="0" smtClean="0">
                <a:solidFill>
                  <a:srgbClr val="000000"/>
                </a:solidFill>
                <a:latin typeface="微軟正黑體" pitchFamily="34" charset="-120"/>
                <a:ea typeface="微軟正黑體" pitchFamily="34" charset="-120"/>
              </a:rPr>
              <a:t>件</a:t>
            </a:r>
            <a:r>
              <a:rPr lang="en-US" altLang="zh-TW" sz="1600" b="1" dirty="0" smtClean="0">
                <a:solidFill>
                  <a:srgbClr val="000000"/>
                </a:solidFill>
                <a:latin typeface="微軟正黑體" pitchFamily="34" charset="-120"/>
                <a:ea typeface="微軟正黑體" pitchFamily="34" charset="-120"/>
              </a:rPr>
              <a:t/>
            </a:r>
            <a:br>
              <a:rPr lang="en-US" altLang="zh-TW" sz="1600" b="1" dirty="0" smtClean="0">
                <a:solidFill>
                  <a:srgbClr val="000000"/>
                </a:solidFill>
                <a:latin typeface="微軟正黑體" pitchFamily="34" charset="-120"/>
                <a:ea typeface="微軟正黑體" pitchFamily="34" charset="-120"/>
              </a:rPr>
            </a:br>
            <a:r>
              <a:rPr lang="zh-TW" altLang="en-US" sz="1600" b="1" dirty="0" smtClean="0">
                <a:solidFill>
                  <a:srgbClr val="000000"/>
                </a:solidFill>
                <a:latin typeface="微軟正黑體" pitchFamily="34" charset="-120"/>
                <a:ea typeface="微軟正黑體" pitchFamily="34" charset="-120"/>
              </a:rPr>
              <a:t>建議案</a:t>
            </a:r>
            <a:endParaRPr kumimoji="0" lang="en-US" altLang="zh-TW" sz="1600" b="1" dirty="0">
              <a:solidFill>
                <a:srgbClr val="000000"/>
              </a:solidFill>
              <a:latin typeface="微軟正黑體" pitchFamily="34" charset="-120"/>
              <a:ea typeface="微軟正黑體" pitchFamily="34" charset="-120"/>
            </a:endParaRPr>
          </a:p>
        </p:txBody>
      </p:sp>
      <p:sp>
        <p:nvSpPr>
          <p:cNvPr id="89" name="Text Box 65"/>
          <p:cNvSpPr txBox="1">
            <a:spLocks noChangeArrowheads="1"/>
          </p:cNvSpPr>
          <p:nvPr/>
        </p:nvSpPr>
        <p:spPr bwMode="auto">
          <a:xfrm>
            <a:off x="7956376" y="3789040"/>
            <a:ext cx="1080120" cy="338554"/>
          </a:xfrm>
          <a:prstGeom prst="rect">
            <a:avLst/>
          </a:prstGeom>
          <a:solidFill>
            <a:schemeClr val="bg1"/>
          </a:solidFill>
          <a:ln w="9525">
            <a:solidFill>
              <a:schemeClr val="tx1">
                <a:lumMod val="95000"/>
                <a:lumOff val="5000"/>
              </a:schemeClr>
            </a:solidFill>
            <a:miter lim="800000"/>
            <a:headEnd/>
            <a:tailEnd/>
          </a:ln>
        </p:spPr>
        <p:txBody>
          <a:bodyPr wrap="square">
            <a:spAutoFit/>
          </a:bodyPr>
          <a:lstStyle/>
          <a:p>
            <a:pPr algn="ctr">
              <a:spcBef>
                <a:spcPct val="50000"/>
              </a:spcBef>
            </a:pPr>
            <a:r>
              <a:rPr lang="zh-TW" altLang="en-US" sz="1600" b="1" dirty="0" smtClean="0">
                <a:solidFill>
                  <a:srgbClr val="000000"/>
                </a:solidFill>
                <a:latin typeface="微軟正黑體" pitchFamily="34" charset="-120"/>
                <a:ea typeface="微軟正黑體" pitchFamily="34" charset="-120"/>
              </a:rPr>
              <a:t>新提</a:t>
            </a:r>
            <a:r>
              <a:rPr lang="en-US" altLang="zh-TW" sz="1600" b="1" dirty="0" smtClean="0">
                <a:solidFill>
                  <a:srgbClr val="000000"/>
                </a:solidFill>
                <a:latin typeface="微軟正黑體" pitchFamily="34" charset="-120"/>
                <a:ea typeface="微軟正黑體" pitchFamily="34" charset="-120"/>
              </a:rPr>
              <a:t>74</a:t>
            </a:r>
            <a:r>
              <a:rPr lang="zh-TW" altLang="en-US" sz="1600" b="1" dirty="0" smtClean="0">
                <a:solidFill>
                  <a:srgbClr val="000000"/>
                </a:solidFill>
                <a:latin typeface="微軟正黑體" pitchFamily="34" charset="-120"/>
                <a:ea typeface="微軟正黑體" pitchFamily="34" charset="-120"/>
              </a:rPr>
              <a:t>件</a:t>
            </a:r>
            <a:endParaRPr kumimoji="0" lang="en-US" altLang="zh-TW" sz="1600" b="1" dirty="0">
              <a:solidFill>
                <a:srgbClr val="000000"/>
              </a:solidFill>
              <a:latin typeface="微軟正黑體" pitchFamily="34" charset="-120"/>
              <a:ea typeface="微軟正黑體" pitchFamily="34" charset="-120"/>
            </a:endParaRPr>
          </a:p>
        </p:txBody>
      </p:sp>
      <p:sp>
        <p:nvSpPr>
          <p:cNvPr id="77" name="Text Box 65"/>
          <p:cNvSpPr txBox="1">
            <a:spLocks noChangeArrowheads="1"/>
          </p:cNvSpPr>
          <p:nvPr/>
        </p:nvSpPr>
        <p:spPr bwMode="auto">
          <a:xfrm>
            <a:off x="6249392" y="5601940"/>
            <a:ext cx="2468846" cy="707886"/>
          </a:xfrm>
          <a:prstGeom prst="rect">
            <a:avLst/>
          </a:prstGeom>
          <a:noFill/>
          <a:ln w="9525">
            <a:noFill/>
            <a:miter lim="800000"/>
            <a:headEnd/>
            <a:tailEnd/>
          </a:ln>
        </p:spPr>
        <p:txBody>
          <a:bodyPr wrap="square">
            <a:spAutoFit/>
          </a:bodyPr>
          <a:lstStyle/>
          <a:p>
            <a:pPr algn="ctr">
              <a:spcBef>
                <a:spcPct val="50000"/>
              </a:spcBef>
            </a:pPr>
            <a:r>
              <a:rPr kumimoji="0" lang="zh-TW" altLang="en-US" sz="2000" b="1" dirty="0" smtClean="0">
                <a:solidFill>
                  <a:srgbClr val="0000FF"/>
                </a:solidFill>
                <a:latin typeface="微軟正黑體" pitchFamily="34" charset="-120"/>
                <a:ea typeface="微軟正黑體" pitchFamily="34" charset="-120"/>
              </a:rPr>
              <a:t>待修正完成</a:t>
            </a:r>
            <a:r>
              <a:rPr kumimoji="0" lang="en-US" altLang="zh-TW" sz="2000" b="1" dirty="0" smtClean="0">
                <a:solidFill>
                  <a:srgbClr val="0000FF"/>
                </a:solidFill>
                <a:latin typeface="微軟正黑體" pitchFamily="34" charset="-120"/>
                <a:ea typeface="微軟正黑體" pitchFamily="34" charset="-120"/>
              </a:rPr>
              <a:t/>
            </a:r>
            <a:br>
              <a:rPr kumimoji="0" lang="en-US" altLang="zh-TW" sz="2000" b="1" dirty="0" smtClean="0">
                <a:solidFill>
                  <a:srgbClr val="0000FF"/>
                </a:solidFill>
                <a:latin typeface="微軟正黑體" pitchFamily="34" charset="-120"/>
                <a:ea typeface="微軟正黑體" pitchFamily="34" charset="-120"/>
              </a:rPr>
            </a:br>
            <a:r>
              <a:rPr kumimoji="0" lang="zh-TW" altLang="en-US" sz="2000" b="1" dirty="0" smtClean="0">
                <a:solidFill>
                  <a:srgbClr val="0000FF"/>
                </a:solidFill>
                <a:latin typeface="微軟正黑體" pitchFamily="34" charset="-120"/>
                <a:ea typeface="微軟正黑體" pitchFamily="34" charset="-120"/>
              </a:rPr>
              <a:t>報院核定</a:t>
            </a:r>
            <a:endParaRPr kumimoji="0" lang="en-US" altLang="zh-TW" sz="2000" b="1" dirty="0">
              <a:solidFill>
                <a:srgbClr val="0000FF"/>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01.work\11.二通代理期間\二通定案.jpg"/>
          <p:cNvPicPr>
            <a:picLocks noChangeAspect="1" noChangeArrowheads="1"/>
          </p:cNvPicPr>
          <p:nvPr/>
        </p:nvPicPr>
        <p:blipFill>
          <a:blip r:embed="rId2" cstate="print"/>
          <a:srcRect l="7400" r="7942"/>
          <a:stretch>
            <a:fillRect/>
          </a:stretch>
        </p:blipFill>
        <p:spPr bwMode="auto">
          <a:xfrm>
            <a:off x="0" y="908720"/>
            <a:ext cx="9144000" cy="5715741"/>
          </a:xfrm>
          <a:prstGeom prst="rect">
            <a:avLst/>
          </a:prstGeom>
          <a:noFill/>
        </p:spPr>
      </p:pic>
      <p:sp>
        <p:nvSpPr>
          <p:cNvPr id="8" name="Rectangle 1"/>
          <p:cNvSpPr>
            <a:spLocks noChangeArrowheads="1"/>
          </p:cNvSpPr>
          <p:nvPr/>
        </p:nvSpPr>
        <p:spPr bwMode="auto">
          <a:xfrm>
            <a:off x="377788" y="724054"/>
            <a:ext cx="838842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kumimoji="1" lang="zh-TW" altLang="en-US" sz="2400" b="1" dirty="0" smtClean="0">
                <a:latin typeface="微軟正黑體" pitchFamily="34" charset="-120"/>
                <a:ea typeface="微軟正黑體" pitchFamily="34" charset="-120"/>
                <a:cs typeface="新細明體" pitchFamily="18" charset="-120"/>
              </a:rPr>
              <a:t>第二次通盤檢討後</a:t>
            </a:r>
            <a:endParaRPr kumimoji="1" lang="en-US" altLang="zh-TW" sz="2400" b="1" dirty="0" smtClean="0">
              <a:latin typeface="微軟正黑體" pitchFamily="34" charset="-120"/>
              <a:ea typeface="微軟正黑體" pitchFamily="34" charset="-120"/>
              <a:cs typeface="新細明體" pitchFamily="18" charset="-120"/>
            </a:endParaRPr>
          </a:p>
          <a:p>
            <a:pPr lvl="0" defTabSz="914400" fontAlgn="base">
              <a:spcBef>
                <a:spcPct val="0"/>
              </a:spcBef>
              <a:spcAft>
                <a:spcPct val="0"/>
              </a:spcAft>
              <a:buFont typeface="Wingdings" pitchFamily="2" charset="2"/>
              <a:buChar char="n"/>
            </a:pPr>
            <a:r>
              <a:rPr kumimoji="1" lang="zh-TW" altLang="en-US" sz="2400" b="1" dirty="0" smtClean="0">
                <a:latin typeface="微軟正黑體" pitchFamily="34" charset="-120"/>
                <a:ea typeface="微軟正黑體" pitchFamily="34" charset="-120"/>
                <a:cs typeface="新細明體" pitchFamily="18" charset="-120"/>
              </a:rPr>
              <a:t>面積</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a:t>
            </a:r>
            <a:r>
              <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3,528</a:t>
            </a:r>
            <a:r>
              <a:rPr kumimoji="1"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rPr>
              <a:t>公頃，佔金門</a:t>
            </a:r>
            <a:r>
              <a:rPr kumimoji="1" lang="en-US" altLang="zh-TW" sz="2400" b="1" dirty="0" smtClean="0">
                <a:latin typeface="微軟正黑體" pitchFamily="34" charset="-120"/>
                <a:ea typeface="微軟正黑體" pitchFamily="34" charset="-120"/>
                <a:cs typeface="新細明體" pitchFamily="18" charset="-120"/>
              </a:rPr>
              <a:t>23.14 </a:t>
            </a:r>
            <a:r>
              <a:rPr kumimoji="1" lang="zh-TW" altLang="en-US" sz="2400" b="1" dirty="0" smtClean="0">
                <a:latin typeface="微軟正黑體" pitchFamily="34" charset="-120"/>
                <a:ea typeface="微軟正黑體" pitchFamily="34" charset="-120"/>
                <a:cs typeface="新細明體" pitchFamily="18" charset="-120"/>
              </a:rPr>
              <a:t>％ 。</a:t>
            </a:r>
            <a:endParaRPr kumimoji="1" lang="en-US" altLang="zh-TW" sz="2400" b="1" dirty="0" smtClean="0">
              <a:latin typeface="微軟正黑體" pitchFamily="34" charset="-120"/>
              <a:ea typeface="微軟正黑體" pitchFamily="34" charset="-120"/>
              <a:cs typeface="新細明體" pitchFamily="18" charset="-120"/>
            </a:endParaRPr>
          </a:p>
        </p:txBody>
      </p:sp>
      <p:sp>
        <p:nvSpPr>
          <p:cNvPr id="9" name="Text Box 65"/>
          <p:cNvSpPr txBox="1">
            <a:spLocks noChangeArrowheads="1"/>
          </p:cNvSpPr>
          <p:nvPr/>
        </p:nvSpPr>
        <p:spPr bwMode="auto">
          <a:xfrm>
            <a:off x="4319464" y="6457890"/>
            <a:ext cx="4824536" cy="400110"/>
          </a:xfrm>
          <a:prstGeom prst="rect">
            <a:avLst/>
          </a:prstGeom>
          <a:noFill/>
          <a:ln w="9525">
            <a:noFill/>
            <a:miter lim="800000"/>
            <a:headEnd/>
            <a:tailEnd/>
          </a:ln>
        </p:spPr>
        <p:txBody>
          <a:bodyPr wrap="square">
            <a:spAutoFit/>
          </a:bodyPr>
          <a:lstStyle/>
          <a:p>
            <a:pPr>
              <a:spcBef>
                <a:spcPct val="50000"/>
              </a:spcBef>
            </a:pPr>
            <a:r>
              <a:rPr kumimoji="0" lang="zh-TW" altLang="en-US" sz="2000" b="1" dirty="0" smtClean="0">
                <a:solidFill>
                  <a:srgbClr val="0000FF"/>
                </a:solidFill>
                <a:latin typeface="微軟正黑體" pitchFamily="34" charset="-120"/>
                <a:ea typeface="微軟正黑體" pitchFamily="34" charset="-120"/>
              </a:rPr>
              <a:t>第二次通盤檢討計畫圖</a:t>
            </a:r>
            <a:r>
              <a:rPr kumimoji="0" lang="en-US" altLang="zh-TW" sz="2000" b="1" dirty="0" smtClean="0">
                <a:solidFill>
                  <a:srgbClr val="0000FF"/>
                </a:solidFill>
                <a:latin typeface="微軟正黑體" pitchFamily="34" charset="-120"/>
                <a:ea typeface="微軟正黑體" pitchFamily="34" charset="-120"/>
              </a:rPr>
              <a:t>101.4.20</a:t>
            </a:r>
            <a:r>
              <a:rPr kumimoji="0" lang="zh-TW" altLang="en-US" sz="2000" b="1" dirty="0" smtClean="0">
                <a:solidFill>
                  <a:srgbClr val="0000FF"/>
                </a:solidFill>
                <a:latin typeface="微軟正黑體" pitchFamily="34" charset="-120"/>
                <a:ea typeface="微軟正黑體" pitchFamily="34" charset="-120"/>
              </a:rPr>
              <a:t>大會通過</a:t>
            </a:r>
            <a:endParaRPr kumimoji="0" lang="en-US" altLang="zh-TW" sz="2000" b="1" dirty="0">
              <a:solidFill>
                <a:srgbClr val="0000FF"/>
              </a:solidFill>
              <a:latin typeface="微軟正黑體" pitchFamily="34" charset="-120"/>
              <a:ea typeface="微軟正黑體" pitchFamily="34" charset="-120"/>
            </a:endParaRPr>
          </a:p>
        </p:txBody>
      </p:sp>
      <p:sp>
        <p:nvSpPr>
          <p:cNvPr id="10" name="Text Box 65"/>
          <p:cNvSpPr txBox="1">
            <a:spLocks noChangeArrowheads="1"/>
          </p:cNvSpPr>
          <p:nvPr/>
        </p:nvSpPr>
        <p:spPr bwMode="auto">
          <a:xfrm>
            <a:off x="4607496" y="4314582"/>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中山林</a:t>
            </a:r>
            <a:endParaRPr kumimoji="0" lang="en-US" altLang="zh-TW" sz="1600" b="1" dirty="0">
              <a:latin typeface="微軟正黑體" pitchFamily="34" charset="-120"/>
              <a:ea typeface="微軟正黑體" pitchFamily="34" charset="-120"/>
            </a:endParaRPr>
          </a:p>
        </p:txBody>
      </p:sp>
      <p:sp>
        <p:nvSpPr>
          <p:cNvPr id="11" name="文字方塊 68"/>
          <p:cNvSpPr txBox="1">
            <a:spLocks noChangeArrowheads="1"/>
          </p:cNvSpPr>
          <p:nvPr/>
        </p:nvSpPr>
        <p:spPr bwMode="auto">
          <a:xfrm>
            <a:off x="0" y="-6176"/>
            <a:ext cx="9143999" cy="553998"/>
          </a:xfrm>
          <a:prstGeom prst="rect">
            <a:avLst/>
          </a:prstGeom>
          <a:solidFill>
            <a:srgbClr val="FFFF99"/>
          </a:solidFill>
          <a:ln w="9525">
            <a:noFill/>
            <a:miter lim="800000"/>
            <a:headEnd/>
            <a:tailEnd/>
          </a:ln>
        </p:spPr>
        <p:txBody>
          <a:bodyPr wrap="square">
            <a:spAutoFit/>
          </a:bodyPr>
          <a:lstStyle/>
          <a:p>
            <a:pPr algn="ctr"/>
            <a:r>
              <a:rPr kumimoji="0" lang="zh-TW" altLang="en-US" sz="3000" b="1" dirty="0" smtClean="0">
                <a:solidFill>
                  <a:schemeClr val="tx2">
                    <a:lumMod val="75000"/>
                  </a:schemeClr>
                </a:solidFill>
                <a:latin typeface="微軟正黑體" pitchFamily="34" charset="-120"/>
                <a:ea typeface="微軟正黑體" pitchFamily="34" charset="-120"/>
              </a:rPr>
              <a:t>辦理</a:t>
            </a:r>
            <a:r>
              <a:rPr lang="zh-TW" altLang="en-US" sz="3000" b="1" dirty="0" smtClean="0">
                <a:solidFill>
                  <a:schemeClr val="tx2">
                    <a:lumMod val="75000"/>
                  </a:schemeClr>
                </a:solidFill>
                <a:latin typeface="微軟正黑體" pitchFamily="34" charset="-120"/>
                <a:ea typeface="微軟正黑體" pitchFamily="34" charset="-120"/>
              </a:rPr>
              <a:t>進度</a:t>
            </a:r>
            <a:endParaRPr kumimoji="0" lang="zh-TW" altLang="en-US" sz="3000" b="1" dirty="0">
              <a:solidFill>
                <a:schemeClr val="tx2">
                  <a:lumMod val="75000"/>
                </a:schemeClr>
              </a:solidFill>
              <a:latin typeface="微軟正黑體" pitchFamily="34" charset="-120"/>
              <a:ea typeface="微軟正黑體" pitchFamily="34" charset="-120"/>
            </a:endParaRPr>
          </a:p>
        </p:txBody>
      </p:sp>
      <p:sp>
        <p:nvSpPr>
          <p:cNvPr id="12" name="Text Box 65"/>
          <p:cNvSpPr txBox="1">
            <a:spLocks noChangeArrowheads="1"/>
          </p:cNvSpPr>
          <p:nvPr/>
        </p:nvSpPr>
        <p:spPr bwMode="auto">
          <a:xfrm>
            <a:off x="7559824" y="2492896"/>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楓香林</a:t>
            </a:r>
            <a:endParaRPr kumimoji="0" lang="en-US" altLang="zh-TW" sz="1600" b="1" dirty="0">
              <a:latin typeface="微軟正黑體" pitchFamily="34" charset="-120"/>
              <a:ea typeface="微軟正黑體" pitchFamily="34" charset="-120"/>
            </a:endParaRPr>
          </a:p>
        </p:txBody>
      </p:sp>
      <p:sp>
        <p:nvSpPr>
          <p:cNvPr id="13" name="Text Box 65"/>
          <p:cNvSpPr txBox="1">
            <a:spLocks noChangeArrowheads="1"/>
          </p:cNvSpPr>
          <p:nvPr/>
        </p:nvSpPr>
        <p:spPr bwMode="auto">
          <a:xfrm>
            <a:off x="251520" y="4797152"/>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陵水湖</a:t>
            </a:r>
            <a:endParaRPr kumimoji="0" lang="en-US" altLang="zh-TW" sz="1600" b="1" dirty="0">
              <a:latin typeface="微軟正黑體" pitchFamily="34" charset="-120"/>
              <a:ea typeface="微軟正黑體" pitchFamily="34" charset="-120"/>
            </a:endParaRPr>
          </a:p>
        </p:txBody>
      </p:sp>
      <p:sp>
        <p:nvSpPr>
          <p:cNvPr id="14" name="Text Box 65"/>
          <p:cNvSpPr txBox="1">
            <a:spLocks noChangeArrowheads="1"/>
          </p:cNvSpPr>
          <p:nvPr/>
        </p:nvSpPr>
        <p:spPr bwMode="auto">
          <a:xfrm>
            <a:off x="251520" y="4149080"/>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雙口</a:t>
            </a:r>
            <a:endParaRPr kumimoji="0" lang="en-US" altLang="zh-TW" sz="1600" b="1" dirty="0">
              <a:latin typeface="微軟正黑體" pitchFamily="34" charset="-120"/>
              <a:ea typeface="微軟正黑體" pitchFamily="34" charset="-120"/>
            </a:endParaRPr>
          </a:p>
        </p:txBody>
      </p:sp>
      <p:sp>
        <p:nvSpPr>
          <p:cNvPr id="15" name="Text Box 65"/>
          <p:cNvSpPr txBox="1">
            <a:spLocks noChangeArrowheads="1"/>
          </p:cNvSpPr>
          <p:nvPr/>
        </p:nvSpPr>
        <p:spPr bwMode="auto">
          <a:xfrm>
            <a:off x="3131840" y="6021288"/>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古崗湖</a:t>
            </a:r>
            <a:endParaRPr kumimoji="0" lang="en-US" altLang="zh-TW" sz="1600" b="1" dirty="0">
              <a:latin typeface="微軟正黑體" pitchFamily="34" charset="-120"/>
              <a:ea typeface="微軟正黑體" pitchFamily="34" charset="-120"/>
            </a:endParaRPr>
          </a:p>
        </p:txBody>
      </p:sp>
      <p:sp>
        <p:nvSpPr>
          <p:cNvPr id="16" name="Text Box 65"/>
          <p:cNvSpPr txBox="1">
            <a:spLocks noChangeArrowheads="1"/>
          </p:cNvSpPr>
          <p:nvPr/>
        </p:nvSpPr>
        <p:spPr bwMode="auto">
          <a:xfrm>
            <a:off x="7236296" y="4221088"/>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榕園</a:t>
            </a:r>
            <a:endParaRPr kumimoji="0" lang="en-US" altLang="zh-TW" sz="1600" b="1" dirty="0">
              <a:latin typeface="微軟正黑體" pitchFamily="34" charset="-120"/>
              <a:ea typeface="微軟正黑體" pitchFamily="34" charset="-120"/>
            </a:endParaRPr>
          </a:p>
        </p:txBody>
      </p:sp>
      <p:sp>
        <p:nvSpPr>
          <p:cNvPr id="17" name="Text Box 65"/>
          <p:cNvSpPr txBox="1">
            <a:spLocks noChangeArrowheads="1"/>
          </p:cNvSpPr>
          <p:nvPr/>
        </p:nvSpPr>
        <p:spPr bwMode="auto">
          <a:xfrm>
            <a:off x="2411760" y="2636912"/>
            <a:ext cx="2016224"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南山、北山、林厝</a:t>
            </a:r>
            <a:endParaRPr kumimoji="0" lang="en-US" altLang="zh-TW" sz="1600" b="1" dirty="0">
              <a:solidFill>
                <a:srgbClr val="0000FF"/>
              </a:solidFill>
              <a:latin typeface="微軟正黑體" pitchFamily="34" charset="-120"/>
              <a:ea typeface="微軟正黑體" pitchFamily="34" charset="-120"/>
            </a:endParaRPr>
          </a:p>
        </p:txBody>
      </p:sp>
      <p:sp>
        <p:nvSpPr>
          <p:cNvPr id="18" name="Text Box 65"/>
          <p:cNvSpPr txBox="1">
            <a:spLocks noChangeArrowheads="1"/>
          </p:cNvSpPr>
          <p:nvPr/>
        </p:nvSpPr>
        <p:spPr bwMode="auto">
          <a:xfrm>
            <a:off x="3059832" y="2874422"/>
            <a:ext cx="828600"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latin typeface="微軟正黑體" pitchFamily="34" charset="-120"/>
                <a:ea typeface="微軟正黑體" pitchFamily="34" charset="-120"/>
              </a:rPr>
              <a:t>雙鯉湖</a:t>
            </a:r>
            <a:endParaRPr kumimoji="0" lang="en-US" altLang="zh-TW" sz="1600" b="1" dirty="0">
              <a:latin typeface="微軟正黑體" pitchFamily="34" charset="-120"/>
              <a:ea typeface="微軟正黑體" pitchFamily="34" charset="-120"/>
            </a:endParaRPr>
          </a:p>
        </p:txBody>
      </p:sp>
      <p:sp>
        <p:nvSpPr>
          <p:cNvPr id="19" name="Text Box 65"/>
          <p:cNvSpPr txBox="1">
            <a:spLocks noChangeArrowheads="1"/>
          </p:cNvSpPr>
          <p:nvPr/>
        </p:nvSpPr>
        <p:spPr bwMode="auto">
          <a:xfrm>
            <a:off x="5364088" y="3789040"/>
            <a:ext cx="64807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瓊林</a:t>
            </a:r>
            <a:endParaRPr kumimoji="0" lang="en-US" altLang="zh-TW" sz="1600" b="1" dirty="0">
              <a:solidFill>
                <a:srgbClr val="0000FF"/>
              </a:solidFill>
              <a:latin typeface="微軟正黑體" pitchFamily="34" charset="-120"/>
              <a:ea typeface="微軟正黑體" pitchFamily="34" charset="-120"/>
            </a:endParaRPr>
          </a:p>
        </p:txBody>
      </p:sp>
      <p:sp>
        <p:nvSpPr>
          <p:cNvPr id="20" name="Text Box 65"/>
          <p:cNvSpPr txBox="1">
            <a:spLocks noChangeArrowheads="1"/>
          </p:cNvSpPr>
          <p:nvPr/>
        </p:nvSpPr>
        <p:spPr bwMode="auto">
          <a:xfrm>
            <a:off x="5796136" y="3933056"/>
            <a:ext cx="64807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小徑</a:t>
            </a:r>
            <a:endParaRPr kumimoji="0" lang="en-US" altLang="zh-TW" sz="1600" b="1" dirty="0">
              <a:solidFill>
                <a:srgbClr val="0000FF"/>
              </a:solidFill>
              <a:latin typeface="微軟正黑體" pitchFamily="34" charset="-120"/>
              <a:ea typeface="微軟正黑體" pitchFamily="34" charset="-120"/>
            </a:endParaRPr>
          </a:p>
        </p:txBody>
      </p:sp>
      <p:sp>
        <p:nvSpPr>
          <p:cNvPr id="21" name="Text Box 65"/>
          <p:cNvSpPr txBox="1">
            <a:spLocks noChangeArrowheads="1"/>
          </p:cNvSpPr>
          <p:nvPr/>
        </p:nvSpPr>
        <p:spPr bwMode="auto">
          <a:xfrm>
            <a:off x="7308304" y="1916832"/>
            <a:ext cx="64807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山后</a:t>
            </a:r>
            <a:endParaRPr kumimoji="0" lang="en-US" altLang="zh-TW" sz="1600" b="1" dirty="0">
              <a:solidFill>
                <a:srgbClr val="0000FF"/>
              </a:solidFill>
              <a:latin typeface="微軟正黑體" pitchFamily="34" charset="-120"/>
              <a:ea typeface="微軟正黑體" pitchFamily="34" charset="-120"/>
            </a:endParaRPr>
          </a:p>
        </p:txBody>
      </p:sp>
      <p:sp>
        <p:nvSpPr>
          <p:cNvPr id="22" name="Text Box 65"/>
          <p:cNvSpPr txBox="1">
            <a:spLocks noChangeArrowheads="1"/>
          </p:cNvSpPr>
          <p:nvPr/>
        </p:nvSpPr>
        <p:spPr bwMode="auto">
          <a:xfrm>
            <a:off x="7020272" y="3717032"/>
            <a:ext cx="648072" cy="338554"/>
          </a:xfrm>
          <a:prstGeom prst="rect">
            <a:avLst/>
          </a:prstGeom>
          <a:noFill/>
          <a:ln w="9525">
            <a:noFill/>
            <a:miter lim="800000"/>
            <a:headEnd/>
            <a:tailEnd/>
          </a:ln>
        </p:spPr>
        <p:txBody>
          <a:bodyPr wrap="square">
            <a:spAutoFit/>
          </a:bodyPr>
          <a:lstStyle/>
          <a:p>
            <a:pPr>
              <a:spcBef>
                <a:spcPct val="50000"/>
              </a:spcBef>
            </a:pPr>
            <a:r>
              <a:rPr lang="zh-TW" altLang="en-US" sz="1600" b="1" dirty="0" smtClean="0">
                <a:solidFill>
                  <a:srgbClr val="0000FF"/>
                </a:solidFill>
                <a:latin typeface="微軟正黑體" pitchFamily="34" charset="-120"/>
                <a:ea typeface="微軟正黑體" pitchFamily="34" charset="-120"/>
              </a:rPr>
              <a:t>埕下</a:t>
            </a:r>
            <a:endParaRPr kumimoji="0" lang="en-US" altLang="zh-TW" sz="1600" b="1" dirty="0">
              <a:solidFill>
                <a:srgbClr val="0000FF"/>
              </a:solidFill>
              <a:latin typeface="微軟正黑體" pitchFamily="34" charset="-120"/>
              <a:ea typeface="微軟正黑體" pitchFamily="34" charset="-120"/>
            </a:endParaRPr>
          </a:p>
        </p:txBody>
      </p:sp>
      <p:sp>
        <p:nvSpPr>
          <p:cNvPr id="23" name="Text Box 65"/>
          <p:cNvSpPr txBox="1">
            <a:spLocks noChangeArrowheads="1"/>
          </p:cNvSpPr>
          <p:nvPr/>
        </p:nvSpPr>
        <p:spPr bwMode="auto">
          <a:xfrm>
            <a:off x="2411760" y="5301208"/>
            <a:ext cx="136815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水頭、謝厝</a:t>
            </a:r>
            <a:endParaRPr kumimoji="0" lang="en-US" altLang="zh-TW" sz="1600" b="1" dirty="0">
              <a:solidFill>
                <a:srgbClr val="0000FF"/>
              </a:solidFill>
              <a:latin typeface="微軟正黑體" pitchFamily="34" charset="-120"/>
              <a:ea typeface="微軟正黑體" pitchFamily="34" charset="-120"/>
            </a:endParaRPr>
          </a:p>
        </p:txBody>
      </p:sp>
      <p:sp>
        <p:nvSpPr>
          <p:cNvPr id="24" name="Text Box 65"/>
          <p:cNvSpPr txBox="1">
            <a:spLocks noChangeArrowheads="1"/>
          </p:cNvSpPr>
          <p:nvPr/>
        </p:nvSpPr>
        <p:spPr bwMode="auto">
          <a:xfrm>
            <a:off x="3923928" y="5394702"/>
            <a:ext cx="64807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歐厝</a:t>
            </a:r>
            <a:endParaRPr kumimoji="0" lang="en-US" altLang="zh-TW" sz="1600" b="1" dirty="0">
              <a:solidFill>
                <a:srgbClr val="0000FF"/>
              </a:solidFill>
              <a:latin typeface="微軟正黑體" pitchFamily="34" charset="-120"/>
              <a:ea typeface="微軟正黑體" pitchFamily="34" charset="-120"/>
            </a:endParaRPr>
          </a:p>
        </p:txBody>
      </p:sp>
      <p:sp>
        <p:nvSpPr>
          <p:cNvPr id="25" name="Text Box 65"/>
          <p:cNvSpPr txBox="1">
            <a:spLocks noChangeArrowheads="1"/>
          </p:cNvSpPr>
          <p:nvPr/>
        </p:nvSpPr>
        <p:spPr bwMode="auto">
          <a:xfrm>
            <a:off x="3419872" y="5589240"/>
            <a:ext cx="648072"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珠山</a:t>
            </a:r>
            <a:endParaRPr kumimoji="0" lang="en-US" altLang="zh-TW" sz="1600" b="1" dirty="0" smtClean="0">
              <a:solidFill>
                <a:srgbClr val="0000FF"/>
              </a:solidFill>
              <a:latin typeface="微軟正黑體" pitchFamily="34" charset="-120"/>
              <a:ea typeface="微軟正黑體" pitchFamily="34" charset="-120"/>
            </a:endParaRPr>
          </a:p>
        </p:txBody>
      </p:sp>
      <p:sp>
        <p:nvSpPr>
          <p:cNvPr id="26" name="Text Box 65"/>
          <p:cNvSpPr txBox="1">
            <a:spLocks noChangeArrowheads="1"/>
          </p:cNvSpPr>
          <p:nvPr/>
        </p:nvSpPr>
        <p:spPr bwMode="auto">
          <a:xfrm>
            <a:off x="683568" y="4077072"/>
            <a:ext cx="864096" cy="338554"/>
          </a:xfrm>
          <a:prstGeom prst="rect">
            <a:avLst/>
          </a:prstGeom>
          <a:noFill/>
          <a:ln w="9525">
            <a:noFill/>
            <a:miter lim="800000"/>
            <a:headEnd/>
            <a:tailEnd/>
          </a:ln>
        </p:spPr>
        <p:txBody>
          <a:bodyPr wrap="square">
            <a:spAutoFit/>
          </a:bodyPr>
          <a:lstStyle/>
          <a:p>
            <a:pPr>
              <a:spcBef>
                <a:spcPct val="50000"/>
              </a:spcBef>
            </a:pPr>
            <a:r>
              <a:rPr kumimoji="0" lang="zh-TW" altLang="en-US" sz="1600" b="1" dirty="0" smtClean="0">
                <a:solidFill>
                  <a:srgbClr val="0000FF"/>
                </a:solidFill>
                <a:latin typeface="微軟正黑體" pitchFamily="34" charset="-120"/>
                <a:ea typeface="微軟正黑體" pitchFamily="34" charset="-120"/>
              </a:rPr>
              <a:t>湖井頭</a:t>
            </a:r>
            <a:endParaRPr kumimoji="0" lang="en-US" altLang="zh-TW" sz="1600" b="1" dirty="0">
              <a:solidFill>
                <a:srgbClr val="0000FF"/>
              </a:solidFill>
              <a:latin typeface="微軟正黑體" pitchFamily="34" charset="-120"/>
              <a:ea typeface="微軟正黑體"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718245"/>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第一條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金門國家公園計畫範圍內之資源與土地利用，除依國家公園法暨其施行細則之規定管制外，依本保護利用管制原則之規定管理之。</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第二條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國家公園區域內，經金門國家公園管理處（以下簡稱管理處）許可，為資源維護、遊客安全、解說服務與教育研究需要，得從事下列行為或設施：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（一）林木、古厝暨史蹟之災害、防範、搶救暨維護宣導設施。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（二）健行步道安全設施。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（三）人文史蹟暨生態解說教育設施。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（四）人文史蹟暨生態之研究設施。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（五）適於觀景地點得設眺望台。</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（六）</a:t>
            </a:r>
            <a:r>
              <a:rPr kumimoji="1" lang="zh-TW" sz="2400" b="1" i="0" u="dbl" strike="noStrike" cap="none" normalizeH="0" dirty="0" smtClean="0">
                <a:ln>
                  <a:noFill/>
                </a:ln>
                <a:solidFill>
                  <a:schemeClr val="tx1"/>
                </a:solidFill>
                <a:effectLst/>
                <a:uFill>
                  <a:solidFill>
                    <a:srgbClr val="FF0000"/>
                  </a:solidFill>
                </a:uFill>
                <a:latin typeface="微軟正黑體" pitchFamily="34" charset="-120"/>
                <a:ea typeface="微軟正黑體" pitchFamily="34" charset="-120"/>
                <a:cs typeface="Calibri" pitchFamily="34" charset="0"/>
              </a:rPr>
              <a:t>整修傳統建築物，供活化使用。</a:t>
            </a:r>
            <a:endParaRPr kumimoji="1" lang="zh-TW" sz="2400" b="1" i="0" u="dbl" strike="noStrike" cap="none" normalizeH="0" dirty="0" smtClean="0">
              <a:ln>
                <a:noFill/>
              </a:ln>
              <a:solidFill>
                <a:schemeClr val="tx1"/>
              </a:solidFill>
              <a:effectLst/>
              <a:uFill>
                <a:solidFill>
                  <a:srgbClr val="FF0000"/>
                </a:solidFill>
              </a:uFill>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（七）環境衛生、景觀維護或治理之設施。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（八）其他有關為環境保護或治理之設施。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（九）其他必要之公共服務設施。</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5"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
        <p:nvSpPr>
          <p:cNvPr id="6" name="Text Box 65"/>
          <p:cNvSpPr txBox="1">
            <a:spLocks noChangeArrowheads="1"/>
          </p:cNvSpPr>
          <p:nvPr/>
        </p:nvSpPr>
        <p:spPr bwMode="auto">
          <a:xfrm>
            <a:off x="6911752" y="620688"/>
            <a:ext cx="2232248" cy="584775"/>
          </a:xfrm>
          <a:prstGeom prst="rect">
            <a:avLst/>
          </a:prstGeom>
          <a:noFill/>
          <a:ln w="9525">
            <a:noFill/>
            <a:miter lim="800000"/>
            <a:headEnd/>
            <a:tailEnd/>
          </a:ln>
        </p:spPr>
        <p:txBody>
          <a:bodyPr wrap="square">
            <a:spAutoFit/>
          </a:bodyPr>
          <a:lstStyle/>
          <a:p>
            <a:pPr>
              <a:spcBef>
                <a:spcPct val="50000"/>
              </a:spcBef>
            </a:pPr>
            <a:r>
              <a:rPr kumimoji="0" lang="en-US" altLang="zh-TW" sz="1600" b="1" dirty="0" smtClean="0">
                <a:solidFill>
                  <a:srgbClr val="0000FF"/>
                </a:solidFill>
                <a:latin typeface="微軟正黑體" pitchFamily="34" charset="-120"/>
                <a:ea typeface="微軟正黑體" pitchFamily="34" charset="-120"/>
              </a:rPr>
              <a:t>101.04.11</a:t>
            </a:r>
            <a:r>
              <a:rPr kumimoji="0" lang="zh-TW" altLang="en-US" sz="1600" b="1" dirty="0" smtClean="0">
                <a:solidFill>
                  <a:srgbClr val="0000FF"/>
                </a:solidFill>
                <a:latin typeface="微軟正黑體" pitchFamily="34" charset="-120"/>
                <a:ea typeface="微軟正黑體" pitchFamily="34" charset="-120"/>
              </a:rPr>
              <a:t>院核定</a:t>
            </a:r>
            <a:r>
              <a:rPr lang="en-US" altLang="zh-TW" sz="1600" b="1" dirty="0" smtClean="0">
                <a:solidFill>
                  <a:srgbClr val="0000FF"/>
                </a:solidFill>
                <a:latin typeface="微軟正黑體" pitchFamily="34" charset="-120"/>
                <a:ea typeface="微軟正黑體" pitchFamily="34" charset="-120"/>
              </a:rPr>
              <a:t/>
            </a:r>
            <a:br>
              <a:rPr lang="en-US" altLang="zh-TW" sz="1600" b="1" dirty="0" smtClean="0">
                <a:solidFill>
                  <a:srgbClr val="0000FF"/>
                </a:solidFill>
                <a:latin typeface="微軟正黑體" pitchFamily="34" charset="-120"/>
                <a:ea typeface="微軟正黑體" pitchFamily="34" charset="-120"/>
              </a:rPr>
            </a:br>
            <a:r>
              <a:rPr kumimoji="0" lang="en-US" altLang="zh-TW" sz="1600" b="1" dirty="0" smtClean="0">
                <a:solidFill>
                  <a:srgbClr val="0000FF"/>
                </a:solidFill>
                <a:latin typeface="微軟正黑體" pitchFamily="34" charset="-120"/>
                <a:ea typeface="微軟正黑體" pitchFamily="34" charset="-120"/>
              </a:rPr>
              <a:t>101.05.21</a:t>
            </a:r>
            <a:r>
              <a:rPr kumimoji="0" lang="zh-TW" altLang="en-US" sz="1600" b="1" dirty="0" smtClean="0">
                <a:solidFill>
                  <a:srgbClr val="0000FF"/>
                </a:solidFill>
                <a:latin typeface="微軟正黑體" pitchFamily="34" charset="-120"/>
                <a:ea typeface="微軟正黑體" pitchFamily="34" charset="-120"/>
              </a:rPr>
              <a:t>部公告施行</a:t>
            </a:r>
            <a:endParaRPr kumimoji="0" lang="en-US" altLang="zh-TW" sz="1600" b="1" dirty="0">
              <a:solidFill>
                <a:srgbClr val="0000FF"/>
              </a:solidFill>
              <a:latin typeface="微軟正黑體" pitchFamily="34" charset="-120"/>
              <a:ea typeface="微軟正黑體" pitchFamily="34" charset="-120"/>
            </a:endParaRPr>
          </a:p>
        </p:txBody>
      </p:sp>
      <p:sp>
        <p:nvSpPr>
          <p:cNvPr id="7" name="向下箭號 6"/>
          <p:cNvSpPr/>
          <p:nvPr/>
        </p:nvSpPr>
        <p:spPr>
          <a:xfrm rot="5400000">
            <a:off x="5652120" y="5013176"/>
            <a:ext cx="504056" cy="7920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Text Box 65"/>
          <p:cNvSpPr txBox="1">
            <a:spLocks noChangeArrowheads="1"/>
          </p:cNvSpPr>
          <p:nvPr/>
        </p:nvSpPr>
        <p:spPr bwMode="auto">
          <a:xfrm>
            <a:off x="6372200" y="4933617"/>
            <a:ext cx="2232248" cy="1015663"/>
          </a:xfrm>
          <a:prstGeom prst="rect">
            <a:avLst/>
          </a:prstGeom>
          <a:noFill/>
          <a:ln w="9525">
            <a:noFill/>
            <a:miter lim="800000"/>
            <a:headEnd/>
            <a:tailEnd/>
          </a:ln>
        </p:spPr>
        <p:txBody>
          <a:bodyPr wrap="square">
            <a:spAutoFit/>
          </a:bodyPr>
          <a:lstStyle/>
          <a:p>
            <a:pPr>
              <a:spcBef>
                <a:spcPct val="50000"/>
              </a:spcBef>
            </a:pPr>
            <a:r>
              <a:rPr kumimoji="0" lang="zh-TW" altLang="en-US" sz="2000" b="1" dirty="0" smtClean="0">
                <a:solidFill>
                  <a:srgbClr val="0000FF"/>
                </a:solidFill>
                <a:latin typeface="微軟正黑體" pitchFamily="34" charset="-120"/>
                <a:ea typeface="微軟正黑體" pitchFamily="34" charset="-120"/>
              </a:rPr>
              <a:t>已於二通配合修正，增加軍事設施及建築物之活化利用。</a:t>
            </a:r>
            <a:endParaRPr kumimoji="0" lang="en-US" altLang="zh-TW" sz="2000" b="1" dirty="0">
              <a:solidFill>
                <a:srgbClr val="0000FF"/>
              </a:solidFill>
              <a:latin typeface="微軟正黑體" pitchFamily="34" charset="-120"/>
              <a:ea typeface="微軟正黑體" pitchFamily="34" charset="-12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79512" y="1005691"/>
            <a:ext cx="896448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第三條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993300"/>
                </a:solidFill>
                <a:effectLst/>
                <a:latin typeface="微軟正黑體" pitchFamily="34" charset="-120"/>
                <a:ea typeface="微軟正黑體" pitchFamily="34" charset="-120"/>
                <a:cs typeface="Calibri" pitchFamily="34" charset="0"/>
              </a:rPr>
              <a:t>史蹟保存區</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內之土地以保存文化遺址及遺跡為主，其建築物暨土地使用，應依下列規定：</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（一）文化遺跡、紀念物暨經依指定保存之建築物之修繕、整建，由管理處擬定管理維護計畫，報經國家公園主管機關核准後實施。</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（二）區內禁止林木採伐、開採礦行為。</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（三）所有遺址、遺跡應經考證、建立資料，如確需整修、重建，應忠於原貌，盡量使用原有之建材暨營建方式修復。</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（四）禁止於古物、古蹟上刻劃不必要之文字圖形暨牌示。</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（五）經管理處同意之學術機構得從事考古研究，惟不破壞文化資產。</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95350" marR="0" lvl="0" indent="-89535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（六）其他有關遺址及經發現為古物之保存、維護，本管制原則未規定者，依</a:t>
            </a:r>
            <a:r>
              <a:rPr kumimoji="1" lang="zh-TW" sz="2400" b="1" i="0" u="sng" strike="noStrike" cap="none" normalizeH="0" baseline="0" dirty="0" smtClean="0">
                <a:ln>
                  <a:noFill/>
                </a:ln>
                <a:solidFill>
                  <a:srgbClr val="993300"/>
                </a:solidFill>
                <a:effectLst/>
                <a:latin typeface="微軟正黑體" pitchFamily="34" charset="-120"/>
                <a:ea typeface="微軟正黑體" pitchFamily="34" charset="-120"/>
                <a:cs typeface="Calibri" pitchFamily="34" charset="0"/>
              </a:rPr>
              <a:t>文化資產保存法</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相關規定維護之。</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3"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107504" y="836712"/>
            <a:ext cx="889248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200" b="1" dirty="0" smtClean="0">
                <a:solidFill>
                  <a:srgbClr val="0000FF"/>
                </a:solidFill>
                <a:latin typeface="微軟正黑體" pitchFamily="34" charset="-120"/>
                <a:ea typeface="微軟正黑體" pitchFamily="34" charset="-120"/>
                <a:cs typeface="Calibri" pitchFamily="34" charset="0"/>
              </a:rPr>
              <a:t>第四條</a:t>
            </a:r>
            <a:endParaRPr kumimoji="1" lang="en-US" altLang="zh-TW" sz="22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200" b="1" i="0" u="none" strike="noStrike" cap="none" normalizeH="0" baseline="0" dirty="0" smtClean="0">
                <a:ln>
                  <a:noFill/>
                </a:ln>
                <a:solidFill>
                  <a:srgbClr val="008000"/>
                </a:solidFill>
                <a:effectLst/>
                <a:latin typeface="微軟正黑體" pitchFamily="34" charset="-120"/>
                <a:ea typeface="微軟正黑體" pitchFamily="34" charset="-120"/>
                <a:cs typeface="Calibri" pitchFamily="34" charset="0"/>
              </a:rPr>
              <a:t>特別景觀區</a:t>
            </a: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內之土地以保護特殊天然景緻、及具有重要歷史紀念價值之特殊景觀為主，其資源、土地利用及建築物，應依照下列規定：</a:t>
            </a:r>
            <a:endPar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（一）為保護特別景觀區特殊資源，遊客不得離開步道或觀景地帶。</a:t>
            </a:r>
            <a:endPar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（二）區內原有建築物或工程設施之修建或改建，經管理處之許可，得依原土地使用強度建築；</a:t>
            </a:r>
            <a:r>
              <a:rPr kumimoji="1" lang="zh-TW" sz="2200" b="1" i="0" u="sng" strike="noStrike" cap="none" normalizeH="0" baseline="0" dirty="0" smtClean="0">
                <a:ln>
                  <a:noFill/>
                </a:ln>
                <a:solidFill>
                  <a:srgbClr val="006600"/>
                </a:solidFill>
                <a:effectLst/>
                <a:latin typeface="微軟正黑體" pitchFamily="34" charset="-120"/>
                <a:ea typeface="微軟正黑體" pitchFamily="34" charset="-120"/>
                <a:cs typeface="Calibri" pitchFamily="34" charset="0"/>
              </a:rPr>
              <a:t>區內除因資源保育、展示、國防及重要經濟發展需要外，非經管理處許可，不得新建或增建任何建築物、道路、橋樑及其他工程設施</a:t>
            </a: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a:t>
            </a:r>
            <a:endPar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（三）區內未經許可禁止改變原有地形、勘採礦物或土石、敲打或搬運任何岩石。</a:t>
            </a:r>
            <a:endPar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（四）區內除解說設施外，禁止廣告招牌之設置。</a:t>
            </a:r>
            <a:endPar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（五）區內除遭受風害、病蟲暨基於修護景緻之殘材處理外，禁止從事林木伐採。</a:t>
            </a:r>
            <a:endParaRPr kumimoji="1" lang="en-US" alt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812800" marR="0" lvl="0" indent="-812800" algn="l" defTabSz="914400" rtl="0" eaLnBrk="0" fontAlgn="base" latinLnBrk="0" hangingPunct="0">
              <a:lnSpc>
                <a:spcPct val="100000"/>
              </a:lnSpc>
              <a:spcBef>
                <a:spcPct val="0"/>
              </a:spcBef>
              <a:spcAft>
                <a:spcPct val="0"/>
              </a:spcAft>
              <a:buClrTx/>
              <a:buSzTx/>
              <a:buFontTx/>
              <a:buNone/>
              <a:tabLst/>
            </a:pPr>
            <a:r>
              <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（六）區內原有合法自用住宅或農舍，經改善污水處理設施及擬具污水滲漏防制計畫、環境保護計畫經管理處審查許可者得依民宿管理辦法等相關規定申請經營民宿。</a:t>
            </a:r>
            <a:endParaRPr kumimoji="1" lang="zh-TW" sz="22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3"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97768" y="749017"/>
            <a:ext cx="89107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en-US" sz="2400" b="1" dirty="0" smtClean="0">
                <a:solidFill>
                  <a:srgbClr val="0000FF"/>
                </a:solidFill>
                <a:latin typeface="微軟正黑體" pitchFamily="34" charset="-120"/>
                <a:ea typeface="微軟正黑體" pitchFamily="34" charset="-120"/>
                <a:cs typeface="Calibri" pitchFamily="34" charset="0"/>
              </a:rPr>
              <a:t>第五條</a:t>
            </a:r>
            <a:endParaRPr kumimoji="1" lang="en-US" altLang="zh-TW" sz="2400" b="1" dirty="0" smtClean="0">
              <a:solidFill>
                <a:srgbClr val="0000FF"/>
              </a:solidFill>
              <a:latin typeface="微軟正黑體" pitchFamily="34" charset="-120"/>
              <a:ea typeface="微軟正黑體" pitchFamily="34" charset="-12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zh-TW" sz="2400" b="1" i="0" u="none" strike="noStrike" cap="none" normalizeH="0" baseline="0" dirty="0" smtClean="0">
                <a:ln>
                  <a:noFill/>
                </a:ln>
                <a:solidFill>
                  <a:srgbClr val="CC0000"/>
                </a:solidFill>
                <a:effectLst/>
                <a:latin typeface="微軟正黑體" pitchFamily="34" charset="-120"/>
                <a:ea typeface="微軟正黑體" pitchFamily="34" charset="-120"/>
                <a:cs typeface="Calibri" pitchFamily="34" charset="0"/>
              </a:rPr>
              <a:t>遊憩區</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之土地利用，應依下列之規定：</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a:p>
            <a:pPr marL="901700" marR="0" lvl="0" indent="-90170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（一）遊憩區之闢建，宜發揮自然性與活動性，配合地形地物，並著重環境美化，其建物設計之外型、建材與色彩，宜與自然環境調和，且避免過多人工設施。</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（二）</a:t>
            </a:r>
            <a:r>
              <a:rPr kumimoji="1" lang="zh-TW" sz="2400" b="1" i="0" u="sng" strike="noStrike" cap="none" normalizeH="0" baseline="0" dirty="0" smtClean="0">
                <a:ln>
                  <a:noFill/>
                </a:ln>
                <a:solidFill>
                  <a:srgbClr val="CC0000"/>
                </a:solidFill>
                <a:effectLst/>
                <a:latin typeface="微軟正黑體" pitchFamily="34" charset="-120"/>
                <a:ea typeface="微軟正黑體" pitchFamily="34" charset="-120"/>
                <a:cs typeface="Calibri" pitchFamily="34" charset="0"/>
              </a:rPr>
              <a:t>遊憩區以擬定細部計畫，經國家公園主管機關核定後實施為原則；如採個別開發則需經管理處審查同意</a:t>
            </a: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（三）遊憩區內容許之各種使用設施及投資建設管理計畫，依該細部計畫所定內容或專案審查所同意內容為準，其土地使用強度等應經管理處許可。</a:t>
            </a:r>
            <a:endParaRPr kumimoji="1" lang="en-US" alt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endParaRPr>
          </a:p>
          <a:p>
            <a:pPr marL="901700" marR="0" lvl="0" indent="-901700" algn="l" defTabSz="914400" rtl="0" eaLnBrk="0" fontAlgn="base" latinLnBrk="0" hangingPunct="0">
              <a:lnSpc>
                <a:spcPct val="100000"/>
              </a:lnSpc>
              <a:spcBef>
                <a:spcPct val="0"/>
              </a:spcBef>
              <a:spcAft>
                <a:spcPct val="0"/>
              </a:spcAft>
              <a:buClrTx/>
              <a:buSzTx/>
              <a:buFontTx/>
              <a:buNone/>
              <a:tabLst/>
            </a:pPr>
            <a:r>
              <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Calibri" pitchFamily="34" charset="0"/>
              </a:rPr>
              <a:t>（四）區內合法自用住宅或農舍得依民宿管理辦法等相關規定申請經營民宿。另原有農業用地如無礙當地細部計畫或經管理處同意者得依休閒農業輔導管理辦法等相關規定申請為休閒農場之農業經營體驗區，但未經許可不得引入外來物種而影響當地之生態環境。</a:t>
            </a:r>
            <a:endParaRPr kumimoji="1" lang="zh-TW" sz="2400" b="1" i="0" u="none" strike="noStrike" cap="none" normalizeH="0" baseline="0" dirty="0" smtClean="0">
              <a:ln>
                <a:noFill/>
              </a:ln>
              <a:solidFill>
                <a:schemeClr val="tx1"/>
              </a:solidFill>
              <a:effectLst/>
              <a:latin typeface="微軟正黑體" pitchFamily="34" charset="-120"/>
              <a:ea typeface="微軟正黑體" pitchFamily="34" charset="-120"/>
              <a:cs typeface="新細明體" pitchFamily="18" charset="-120"/>
            </a:endParaRPr>
          </a:p>
        </p:txBody>
      </p:sp>
      <p:sp>
        <p:nvSpPr>
          <p:cNvPr id="3" name="標題 1"/>
          <p:cNvSpPr txBox="1">
            <a:spLocks/>
          </p:cNvSpPr>
          <p:nvPr/>
        </p:nvSpPr>
        <p:spPr>
          <a:xfrm>
            <a:off x="0" y="1"/>
            <a:ext cx="9144000" cy="714375"/>
          </a:xfrm>
          <a:prstGeom prst="rect">
            <a:avLst/>
          </a:prstGeom>
          <a:solidFill>
            <a:srgbClr val="FFFF99"/>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29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rPr>
              <a:t>金門國家公園保護利用管制原則條文</a:t>
            </a:r>
            <a:endParaRPr kumimoji="0" lang="en-US" altLang="zh-TW" sz="3200" b="1" i="0" u="none" strike="noStrike" kern="1200" cap="none" spc="0" normalizeH="0" baseline="0" noProof="0" dirty="0" smtClean="0">
              <a:ln>
                <a:noFill/>
              </a:ln>
              <a:solidFill>
                <a:srgbClr val="002060"/>
              </a:solidFill>
              <a:effectLst/>
              <a:uLnTx/>
              <a:uFillTx/>
              <a:latin typeface="微軟正黑體" pitchFamily="34" charset="-120"/>
              <a:ea typeface="微軟正黑體" pitchFamily="34" charset="-120"/>
              <a:cs typeface="+mn-cs"/>
            </a:endParaRPr>
          </a:p>
        </p:txBody>
      </p:sp>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2610</Words>
  <Application>Microsoft Office PowerPoint</Application>
  <PresentationFormat>投影片</PresentationFormat>
  <Paragraphs>244</Paragraphs>
  <Slides>17</Slides>
  <Notes>6</Notes>
  <HiddenSlides>0</HiddenSlides>
  <MMClips>0</MMClips>
  <ScaleCrop>false</ScaleCrop>
  <HeadingPairs>
    <vt:vector size="4" baseType="variant">
      <vt:variant>
        <vt:lpstr>佈景主題</vt:lpstr>
      </vt:variant>
      <vt:variant>
        <vt:i4>1</vt:i4>
      </vt:variant>
      <vt:variant>
        <vt:lpstr>投影片標題</vt:lpstr>
      </vt:variant>
      <vt:variant>
        <vt:i4>17</vt:i4>
      </vt:variant>
    </vt:vector>
  </HeadingPairs>
  <TitlesOfParts>
    <vt:vector size="18" baseType="lpstr">
      <vt:lpstr>Office 佈景主題</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個案變更前後對照表(農舍建管規定)</vt:lpstr>
      <vt:lpstr>PowerPoint 簡報</vt:lpstr>
      <vt:lpstr>PowerPoint 簡報</vt:lpstr>
      <vt:lpstr>PowerPoint 簡報</vt:lpstr>
      <vt:lpstr>簡報結束 敬請指導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個案變更保護利用管制原則部分條文(農舍建管)</dc:title>
  <dc:creator>fangu</dc:creator>
  <cp:lastModifiedBy>Windows 使用者</cp:lastModifiedBy>
  <cp:revision>75</cp:revision>
  <dcterms:created xsi:type="dcterms:W3CDTF">2012-05-02T03:32:24Z</dcterms:created>
  <dcterms:modified xsi:type="dcterms:W3CDTF">2017-03-20T08:59:50Z</dcterms:modified>
</cp:coreProperties>
</file>