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339" r:id="rId3"/>
    <p:sldId id="406" r:id="rId4"/>
    <p:sldId id="341" r:id="rId5"/>
    <p:sldId id="342" r:id="rId6"/>
    <p:sldId id="385" r:id="rId7"/>
    <p:sldId id="343" r:id="rId8"/>
    <p:sldId id="344" r:id="rId9"/>
    <p:sldId id="345" r:id="rId10"/>
    <p:sldId id="346" r:id="rId11"/>
    <p:sldId id="347" r:id="rId12"/>
    <p:sldId id="348" r:id="rId13"/>
    <p:sldId id="349" r:id="rId14"/>
    <p:sldId id="350" r:id="rId15"/>
    <p:sldId id="351" r:id="rId16"/>
    <p:sldId id="352" r:id="rId17"/>
    <p:sldId id="353" r:id="rId18"/>
    <p:sldId id="361" r:id="rId19"/>
    <p:sldId id="362" r:id="rId20"/>
    <p:sldId id="363" r:id="rId21"/>
    <p:sldId id="364" r:id="rId22"/>
    <p:sldId id="365" r:id="rId23"/>
    <p:sldId id="355" r:id="rId24"/>
    <p:sldId id="356" r:id="rId25"/>
    <p:sldId id="357" r:id="rId26"/>
    <p:sldId id="358" r:id="rId27"/>
    <p:sldId id="359" r:id="rId28"/>
    <p:sldId id="360"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403" r:id="rId49"/>
    <p:sldId id="404" r:id="rId50"/>
    <p:sldId id="405"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256" r:id="rId6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CC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4C226-09BE-467A-8258-BBD84C58041B}" type="doc">
      <dgm:prSet loTypeId="urn:microsoft.com/office/officeart/2005/8/layout/radial6" loCatId="relationship" qsTypeId="urn:microsoft.com/office/officeart/2005/8/quickstyle/3d1" qsCatId="3D" csTypeId="urn:microsoft.com/office/officeart/2005/8/colors/colorful3" csCatId="colorful" phldr="1"/>
      <dgm:spPr/>
      <dgm:t>
        <a:bodyPr/>
        <a:lstStyle/>
        <a:p>
          <a:endParaRPr lang="zh-TW" altLang="en-US"/>
        </a:p>
      </dgm:t>
    </dgm:pt>
    <dgm:pt modelId="{4E8E83BE-C870-45B1-9130-CBD4F79AB9FA}">
      <dgm:prSet phldrT="[文字]"/>
      <dgm:spPr/>
      <dgm:t>
        <a:bodyPr/>
        <a:lstStyle/>
        <a:p>
          <a:r>
            <a:rPr lang="zh-TW" altLang="en-US" dirty="0" smtClean="0">
              <a:latin typeface="微軟正黑體" pitchFamily="34" charset="-120"/>
              <a:ea typeface="微軟正黑體" pitchFamily="34" charset="-120"/>
            </a:rPr>
            <a:t>土方交換</a:t>
          </a:r>
          <a:endParaRPr lang="zh-TW" altLang="en-US" dirty="0">
            <a:latin typeface="微軟正黑體" pitchFamily="34" charset="-120"/>
            <a:ea typeface="微軟正黑體" pitchFamily="34" charset="-120"/>
          </a:endParaRPr>
        </a:p>
      </dgm:t>
    </dgm:pt>
    <dgm:pt modelId="{0A3B8B8D-499B-49D4-9D6E-A3FCCE62F3D7}" type="parTrans" cxnId="{3750B934-F196-4521-B4B5-C56DC22B20BA}">
      <dgm:prSet/>
      <dgm:spPr/>
      <dgm:t>
        <a:bodyPr/>
        <a:lstStyle/>
        <a:p>
          <a:endParaRPr lang="zh-TW" altLang="en-US">
            <a:latin typeface="微軟正黑體" pitchFamily="34" charset="-120"/>
            <a:ea typeface="微軟正黑體" pitchFamily="34" charset="-120"/>
          </a:endParaRPr>
        </a:p>
      </dgm:t>
    </dgm:pt>
    <dgm:pt modelId="{4A67DC7A-4DEB-4250-B1A0-D9582836DC1F}" type="sibTrans" cxnId="{3750B934-F196-4521-B4B5-C56DC22B20BA}">
      <dgm:prSet/>
      <dgm:spPr/>
      <dgm:t>
        <a:bodyPr/>
        <a:lstStyle/>
        <a:p>
          <a:endParaRPr lang="zh-TW" altLang="en-US">
            <a:latin typeface="微軟正黑體" pitchFamily="34" charset="-120"/>
            <a:ea typeface="微軟正黑體" pitchFamily="34" charset="-120"/>
          </a:endParaRPr>
        </a:p>
      </dgm:t>
    </dgm:pt>
    <dgm:pt modelId="{4A80B44D-2794-4455-9D40-792B52EE99EF}">
      <dgm:prSet phldrT="[文字]" custT="1"/>
      <dgm:spPr/>
      <dgm:t>
        <a:bodyPr/>
        <a:lstStyle/>
        <a:p>
          <a:r>
            <a:rPr lang="zh-TW" altLang="en-US" sz="2800" dirty="0" smtClean="0">
              <a:latin typeface="微軟正黑體" pitchFamily="34" charset="-120"/>
              <a:ea typeface="微軟正黑體" pitchFamily="34" charset="-120"/>
            </a:rPr>
            <a:t>運輸</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距離</a:t>
          </a:r>
          <a:endParaRPr lang="zh-TW" altLang="en-US" sz="2800" dirty="0">
            <a:latin typeface="微軟正黑體" pitchFamily="34" charset="-120"/>
            <a:ea typeface="微軟正黑體" pitchFamily="34" charset="-120"/>
          </a:endParaRPr>
        </a:p>
      </dgm:t>
    </dgm:pt>
    <dgm:pt modelId="{CAF88EC9-0301-4C82-BEBD-E2436615A65C}" type="parTrans" cxnId="{D362310F-A26B-4128-BFC5-8FC389699AE2}">
      <dgm:prSet/>
      <dgm:spPr/>
      <dgm:t>
        <a:bodyPr/>
        <a:lstStyle/>
        <a:p>
          <a:endParaRPr lang="zh-TW" altLang="en-US">
            <a:latin typeface="微軟正黑體" pitchFamily="34" charset="-120"/>
            <a:ea typeface="微軟正黑體" pitchFamily="34" charset="-120"/>
          </a:endParaRPr>
        </a:p>
      </dgm:t>
    </dgm:pt>
    <dgm:pt modelId="{D83B5D96-407B-4645-9CDC-883F3C48872B}" type="sibTrans" cxnId="{D362310F-A26B-4128-BFC5-8FC389699AE2}">
      <dgm:prSet/>
      <dgm:spPr/>
      <dgm:t>
        <a:bodyPr/>
        <a:lstStyle/>
        <a:p>
          <a:endParaRPr lang="zh-TW" altLang="en-US">
            <a:latin typeface="微軟正黑體" pitchFamily="34" charset="-120"/>
            <a:ea typeface="微軟正黑體" pitchFamily="34" charset="-120"/>
          </a:endParaRPr>
        </a:p>
      </dgm:t>
    </dgm:pt>
    <dgm:pt modelId="{CA676A19-DB5B-487A-847A-216ABD746394}">
      <dgm:prSet phldrT="[文字]" custT="1"/>
      <dgm:spPr/>
      <dgm:t>
        <a:bodyPr/>
        <a:lstStyle/>
        <a:p>
          <a:r>
            <a:rPr lang="zh-TW" altLang="en-US" sz="2800" dirty="0" smtClean="0">
              <a:latin typeface="微軟正黑體" pitchFamily="34" charset="-120"/>
              <a:ea typeface="微軟正黑體" pitchFamily="34" charset="-120"/>
            </a:rPr>
            <a:t>工期</a:t>
          </a:r>
          <a:endParaRPr lang="zh-TW" altLang="en-US" sz="2800" dirty="0">
            <a:latin typeface="微軟正黑體" pitchFamily="34" charset="-120"/>
            <a:ea typeface="微軟正黑體" pitchFamily="34" charset="-120"/>
          </a:endParaRPr>
        </a:p>
      </dgm:t>
    </dgm:pt>
    <dgm:pt modelId="{25D6FEA6-2E16-4A6D-B4E1-222C92E7C9BB}" type="parTrans" cxnId="{99A93AA1-4610-4BB4-83FC-C15E52FA95AC}">
      <dgm:prSet/>
      <dgm:spPr/>
      <dgm:t>
        <a:bodyPr/>
        <a:lstStyle/>
        <a:p>
          <a:endParaRPr lang="zh-TW" altLang="en-US">
            <a:latin typeface="微軟正黑體" pitchFamily="34" charset="-120"/>
            <a:ea typeface="微軟正黑體" pitchFamily="34" charset="-120"/>
          </a:endParaRPr>
        </a:p>
      </dgm:t>
    </dgm:pt>
    <dgm:pt modelId="{8F40A3FE-84BA-44AB-AF28-861B69D0DC3B}" type="sibTrans" cxnId="{99A93AA1-4610-4BB4-83FC-C15E52FA95AC}">
      <dgm:prSet/>
      <dgm:spPr/>
      <dgm:t>
        <a:bodyPr/>
        <a:lstStyle/>
        <a:p>
          <a:endParaRPr lang="zh-TW" altLang="en-US">
            <a:latin typeface="微軟正黑體" pitchFamily="34" charset="-120"/>
            <a:ea typeface="微軟正黑體" pitchFamily="34" charset="-120"/>
          </a:endParaRPr>
        </a:p>
      </dgm:t>
    </dgm:pt>
    <dgm:pt modelId="{EAB217E0-11AF-4C90-A736-088FA800BEE2}">
      <dgm:prSet phldrT="[文字]" custT="1"/>
      <dgm:spPr/>
      <dgm:t>
        <a:bodyPr/>
        <a:lstStyle/>
        <a:p>
          <a:r>
            <a:rPr lang="zh-TW" altLang="en-US" sz="2800" dirty="0" smtClean="0">
              <a:latin typeface="微軟正黑體" pitchFamily="34" charset="-120"/>
              <a:ea typeface="微軟正黑體" pitchFamily="34" charset="-120"/>
            </a:rPr>
            <a:t>腹地</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面積</a:t>
          </a:r>
          <a:endParaRPr lang="zh-TW" altLang="en-US" sz="2800" dirty="0">
            <a:latin typeface="微軟正黑體" pitchFamily="34" charset="-120"/>
            <a:ea typeface="微軟正黑體" pitchFamily="34" charset="-120"/>
          </a:endParaRPr>
        </a:p>
      </dgm:t>
    </dgm:pt>
    <dgm:pt modelId="{91511A8D-3D32-419B-A686-6C556EB9CA13}" type="parTrans" cxnId="{34FEB919-1B56-4A7C-8FF3-4B168ED32CCD}">
      <dgm:prSet/>
      <dgm:spPr/>
      <dgm:t>
        <a:bodyPr/>
        <a:lstStyle/>
        <a:p>
          <a:endParaRPr lang="zh-TW" altLang="en-US">
            <a:latin typeface="微軟正黑體" pitchFamily="34" charset="-120"/>
            <a:ea typeface="微軟正黑體" pitchFamily="34" charset="-120"/>
          </a:endParaRPr>
        </a:p>
      </dgm:t>
    </dgm:pt>
    <dgm:pt modelId="{B0F769BE-BFC2-4BB4-BA5F-67044E40913F}" type="sibTrans" cxnId="{34FEB919-1B56-4A7C-8FF3-4B168ED32CCD}">
      <dgm:prSet/>
      <dgm:spPr/>
      <dgm:t>
        <a:bodyPr/>
        <a:lstStyle/>
        <a:p>
          <a:endParaRPr lang="zh-TW" altLang="en-US">
            <a:latin typeface="微軟正黑體" pitchFamily="34" charset="-120"/>
            <a:ea typeface="微軟正黑體" pitchFamily="34" charset="-120"/>
          </a:endParaRPr>
        </a:p>
      </dgm:t>
    </dgm:pt>
    <dgm:pt modelId="{215C58A4-2A46-42F2-AF23-E7CE9975B889}">
      <dgm:prSet phldrT="[文字]" custT="1"/>
      <dgm:spPr/>
      <dgm:t>
        <a:bodyPr/>
        <a:lstStyle/>
        <a:p>
          <a:r>
            <a:rPr lang="zh-TW" altLang="en-US" sz="2800" dirty="0" smtClean="0">
              <a:latin typeface="微軟正黑體" pitchFamily="34" charset="-120"/>
              <a:ea typeface="微軟正黑體" pitchFamily="34" charset="-120"/>
            </a:rPr>
            <a:t>土質</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種類</a:t>
          </a:r>
          <a:endParaRPr lang="zh-TW" altLang="en-US" sz="2800" dirty="0">
            <a:latin typeface="微軟正黑體" pitchFamily="34" charset="-120"/>
            <a:ea typeface="微軟正黑體" pitchFamily="34" charset="-120"/>
          </a:endParaRPr>
        </a:p>
      </dgm:t>
    </dgm:pt>
    <dgm:pt modelId="{7AE0C3F7-5C7F-460B-AE41-B7685DD69AB8}" type="parTrans" cxnId="{C3CF065E-5B8C-4A9C-BE81-1F178C1DDC5A}">
      <dgm:prSet/>
      <dgm:spPr/>
      <dgm:t>
        <a:bodyPr/>
        <a:lstStyle/>
        <a:p>
          <a:endParaRPr lang="zh-TW" altLang="en-US">
            <a:latin typeface="微軟正黑體" pitchFamily="34" charset="-120"/>
            <a:ea typeface="微軟正黑體" pitchFamily="34" charset="-120"/>
          </a:endParaRPr>
        </a:p>
      </dgm:t>
    </dgm:pt>
    <dgm:pt modelId="{AC563D92-9C73-470D-9699-401085D7FD05}" type="sibTrans" cxnId="{C3CF065E-5B8C-4A9C-BE81-1F178C1DDC5A}">
      <dgm:prSet/>
      <dgm:spPr/>
      <dgm:t>
        <a:bodyPr/>
        <a:lstStyle/>
        <a:p>
          <a:endParaRPr lang="zh-TW" altLang="en-US">
            <a:latin typeface="微軟正黑體" pitchFamily="34" charset="-120"/>
            <a:ea typeface="微軟正黑體" pitchFamily="34" charset="-120"/>
          </a:endParaRPr>
        </a:p>
      </dgm:t>
    </dgm:pt>
    <dgm:pt modelId="{D4DCFB56-F36A-4CC5-A033-B17A7FDF4122}">
      <dgm:prSet phldrT="[文字]" custT="1"/>
      <dgm:spPr/>
      <dgm:t>
        <a:bodyPr/>
        <a:lstStyle/>
        <a:p>
          <a:r>
            <a:rPr lang="zh-TW" altLang="en-US" sz="2800" dirty="0" smtClean="0">
              <a:latin typeface="微軟正黑體" pitchFamily="34" charset="-120"/>
              <a:ea typeface="微軟正黑體" pitchFamily="34" charset="-120"/>
            </a:rPr>
            <a:t>污染與環評</a:t>
          </a:r>
          <a:endParaRPr lang="zh-TW" altLang="en-US" sz="2800" dirty="0">
            <a:latin typeface="微軟正黑體" pitchFamily="34" charset="-120"/>
            <a:ea typeface="微軟正黑體" pitchFamily="34" charset="-120"/>
          </a:endParaRPr>
        </a:p>
      </dgm:t>
    </dgm:pt>
    <dgm:pt modelId="{13E9D610-30B1-4692-AFB3-91F0490978AD}" type="parTrans" cxnId="{0B96E6FA-8E2C-418E-AD18-38087E8F37F5}">
      <dgm:prSet/>
      <dgm:spPr/>
      <dgm:t>
        <a:bodyPr/>
        <a:lstStyle/>
        <a:p>
          <a:endParaRPr lang="zh-TW" altLang="en-US">
            <a:latin typeface="微軟正黑體" pitchFamily="34" charset="-120"/>
            <a:ea typeface="微軟正黑體" pitchFamily="34" charset="-120"/>
          </a:endParaRPr>
        </a:p>
      </dgm:t>
    </dgm:pt>
    <dgm:pt modelId="{D3B9FD44-F8AD-4933-A4DA-E413C4024C1B}" type="sibTrans" cxnId="{0B96E6FA-8E2C-418E-AD18-38087E8F37F5}">
      <dgm:prSet/>
      <dgm:spPr/>
      <dgm:t>
        <a:bodyPr/>
        <a:lstStyle/>
        <a:p>
          <a:endParaRPr lang="zh-TW" altLang="en-US">
            <a:latin typeface="微軟正黑體" pitchFamily="34" charset="-120"/>
            <a:ea typeface="微軟正黑體" pitchFamily="34" charset="-120"/>
          </a:endParaRPr>
        </a:p>
      </dgm:t>
    </dgm:pt>
    <dgm:pt modelId="{51062EA1-CDAE-4C5F-9BBC-61E3B66E3510}" type="pres">
      <dgm:prSet presAssocID="{3D54C226-09BE-467A-8258-BBD84C58041B}" presName="Name0" presStyleCnt="0">
        <dgm:presLayoutVars>
          <dgm:chMax val="1"/>
          <dgm:dir/>
          <dgm:animLvl val="ctr"/>
          <dgm:resizeHandles val="exact"/>
        </dgm:presLayoutVars>
      </dgm:prSet>
      <dgm:spPr/>
      <dgm:t>
        <a:bodyPr/>
        <a:lstStyle/>
        <a:p>
          <a:endParaRPr lang="zh-TW" altLang="en-US"/>
        </a:p>
      </dgm:t>
    </dgm:pt>
    <dgm:pt modelId="{1B67EC0C-4353-4364-B1E8-3BAAB32C9AD9}" type="pres">
      <dgm:prSet presAssocID="{4E8E83BE-C870-45B1-9130-CBD4F79AB9FA}" presName="centerShape" presStyleLbl="node0" presStyleIdx="0" presStyleCnt="1"/>
      <dgm:spPr/>
      <dgm:t>
        <a:bodyPr/>
        <a:lstStyle/>
        <a:p>
          <a:endParaRPr lang="zh-TW" altLang="en-US"/>
        </a:p>
      </dgm:t>
    </dgm:pt>
    <dgm:pt modelId="{A7CC22F6-21BB-471F-866D-5D5E26F44638}" type="pres">
      <dgm:prSet presAssocID="{4A80B44D-2794-4455-9D40-792B52EE99EF}" presName="node" presStyleLbl="node1" presStyleIdx="0" presStyleCnt="5">
        <dgm:presLayoutVars>
          <dgm:bulletEnabled val="1"/>
        </dgm:presLayoutVars>
      </dgm:prSet>
      <dgm:spPr/>
      <dgm:t>
        <a:bodyPr/>
        <a:lstStyle/>
        <a:p>
          <a:endParaRPr lang="zh-TW" altLang="en-US"/>
        </a:p>
      </dgm:t>
    </dgm:pt>
    <dgm:pt modelId="{605B925C-E2F2-463D-A109-AF6EEADFB7ED}" type="pres">
      <dgm:prSet presAssocID="{4A80B44D-2794-4455-9D40-792B52EE99EF}" presName="dummy" presStyleCnt="0"/>
      <dgm:spPr/>
    </dgm:pt>
    <dgm:pt modelId="{70CC9E38-E464-4B85-82CE-54BB3E26BE6F}" type="pres">
      <dgm:prSet presAssocID="{D83B5D96-407B-4645-9CDC-883F3C48872B}" presName="sibTrans" presStyleLbl="sibTrans2D1" presStyleIdx="0" presStyleCnt="5"/>
      <dgm:spPr/>
      <dgm:t>
        <a:bodyPr/>
        <a:lstStyle/>
        <a:p>
          <a:endParaRPr lang="zh-TW" altLang="en-US"/>
        </a:p>
      </dgm:t>
    </dgm:pt>
    <dgm:pt modelId="{9408A2AD-A4F2-427A-AF86-DC7C8531E502}" type="pres">
      <dgm:prSet presAssocID="{CA676A19-DB5B-487A-847A-216ABD746394}" presName="node" presStyleLbl="node1" presStyleIdx="1" presStyleCnt="5">
        <dgm:presLayoutVars>
          <dgm:bulletEnabled val="1"/>
        </dgm:presLayoutVars>
      </dgm:prSet>
      <dgm:spPr/>
      <dgm:t>
        <a:bodyPr/>
        <a:lstStyle/>
        <a:p>
          <a:endParaRPr lang="zh-TW" altLang="en-US"/>
        </a:p>
      </dgm:t>
    </dgm:pt>
    <dgm:pt modelId="{E39B897B-2BFB-4DDF-83C8-3B5368A67A08}" type="pres">
      <dgm:prSet presAssocID="{CA676A19-DB5B-487A-847A-216ABD746394}" presName="dummy" presStyleCnt="0"/>
      <dgm:spPr/>
    </dgm:pt>
    <dgm:pt modelId="{060347D6-08F3-4BEA-BC07-2A451CBDFCA0}" type="pres">
      <dgm:prSet presAssocID="{8F40A3FE-84BA-44AB-AF28-861B69D0DC3B}" presName="sibTrans" presStyleLbl="sibTrans2D1" presStyleIdx="1" presStyleCnt="5"/>
      <dgm:spPr/>
      <dgm:t>
        <a:bodyPr/>
        <a:lstStyle/>
        <a:p>
          <a:endParaRPr lang="zh-TW" altLang="en-US"/>
        </a:p>
      </dgm:t>
    </dgm:pt>
    <dgm:pt modelId="{92E9D82A-9260-43F5-86A3-1C80E42C760B}" type="pres">
      <dgm:prSet presAssocID="{EAB217E0-11AF-4C90-A736-088FA800BEE2}" presName="node" presStyleLbl="node1" presStyleIdx="2" presStyleCnt="5">
        <dgm:presLayoutVars>
          <dgm:bulletEnabled val="1"/>
        </dgm:presLayoutVars>
      </dgm:prSet>
      <dgm:spPr/>
      <dgm:t>
        <a:bodyPr/>
        <a:lstStyle/>
        <a:p>
          <a:endParaRPr lang="zh-TW" altLang="en-US"/>
        </a:p>
      </dgm:t>
    </dgm:pt>
    <dgm:pt modelId="{43352FDE-D994-486D-89ED-3293C9E47C4D}" type="pres">
      <dgm:prSet presAssocID="{EAB217E0-11AF-4C90-A736-088FA800BEE2}" presName="dummy" presStyleCnt="0"/>
      <dgm:spPr/>
    </dgm:pt>
    <dgm:pt modelId="{A5D86A23-CD69-4FD9-A7B2-33172E1ED110}" type="pres">
      <dgm:prSet presAssocID="{B0F769BE-BFC2-4BB4-BA5F-67044E40913F}" presName="sibTrans" presStyleLbl="sibTrans2D1" presStyleIdx="2" presStyleCnt="5"/>
      <dgm:spPr/>
      <dgm:t>
        <a:bodyPr/>
        <a:lstStyle/>
        <a:p>
          <a:endParaRPr lang="zh-TW" altLang="en-US"/>
        </a:p>
      </dgm:t>
    </dgm:pt>
    <dgm:pt modelId="{60043822-1C0E-4516-8D83-2C336824A2D7}" type="pres">
      <dgm:prSet presAssocID="{D4DCFB56-F36A-4CC5-A033-B17A7FDF4122}" presName="node" presStyleLbl="node1" presStyleIdx="3" presStyleCnt="5">
        <dgm:presLayoutVars>
          <dgm:bulletEnabled val="1"/>
        </dgm:presLayoutVars>
      </dgm:prSet>
      <dgm:spPr/>
      <dgm:t>
        <a:bodyPr/>
        <a:lstStyle/>
        <a:p>
          <a:endParaRPr lang="zh-TW" altLang="en-US"/>
        </a:p>
      </dgm:t>
    </dgm:pt>
    <dgm:pt modelId="{0EF00E56-BD31-4605-AE21-B66238439837}" type="pres">
      <dgm:prSet presAssocID="{D4DCFB56-F36A-4CC5-A033-B17A7FDF4122}" presName="dummy" presStyleCnt="0"/>
      <dgm:spPr/>
    </dgm:pt>
    <dgm:pt modelId="{3B2888CF-0BAE-4426-9D93-6D1B55F0DA47}" type="pres">
      <dgm:prSet presAssocID="{D3B9FD44-F8AD-4933-A4DA-E413C4024C1B}" presName="sibTrans" presStyleLbl="sibTrans2D1" presStyleIdx="3" presStyleCnt="5"/>
      <dgm:spPr/>
      <dgm:t>
        <a:bodyPr/>
        <a:lstStyle/>
        <a:p>
          <a:endParaRPr lang="zh-TW" altLang="en-US"/>
        </a:p>
      </dgm:t>
    </dgm:pt>
    <dgm:pt modelId="{894BCB3A-AABA-4591-9789-088E7BA991E9}" type="pres">
      <dgm:prSet presAssocID="{215C58A4-2A46-42F2-AF23-E7CE9975B889}" presName="node" presStyleLbl="node1" presStyleIdx="4" presStyleCnt="5">
        <dgm:presLayoutVars>
          <dgm:bulletEnabled val="1"/>
        </dgm:presLayoutVars>
      </dgm:prSet>
      <dgm:spPr/>
      <dgm:t>
        <a:bodyPr/>
        <a:lstStyle/>
        <a:p>
          <a:endParaRPr lang="zh-TW" altLang="en-US"/>
        </a:p>
      </dgm:t>
    </dgm:pt>
    <dgm:pt modelId="{E3E83DF8-B546-4FE8-9085-168488DA1BB1}" type="pres">
      <dgm:prSet presAssocID="{215C58A4-2A46-42F2-AF23-E7CE9975B889}" presName="dummy" presStyleCnt="0"/>
      <dgm:spPr/>
    </dgm:pt>
    <dgm:pt modelId="{C275EA39-7F71-40EF-A05F-5C09E5334316}" type="pres">
      <dgm:prSet presAssocID="{AC563D92-9C73-470D-9699-401085D7FD05}" presName="sibTrans" presStyleLbl="sibTrans2D1" presStyleIdx="4" presStyleCnt="5"/>
      <dgm:spPr/>
      <dgm:t>
        <a:bodyPr/>
        <a:lstStyle/>
        <a:p>
          <a:endParaRPr lang="zh-TW" altLang="en-US"/>
        </a:p>
      </dgm:t>
    </dgm:pt>
  </dgm:ptLst>
  <dgm:cxnLst>
    <dgm:cxn modelId="{D28BEED1-E05A-405E-BF56-4282DB68AC06}" type="presOf" srcId="{4E8E83BE-C870-45B1-9130-CBD4F79AB9FA}" destId="{1B67EC0C-4353-4364-B1E8-3BAAB32C9AD9}" srcOrd="0" destOrd="0" presId="urn:microsoft.com/office/officeart/2005/8/layout/radial6"/>
    <dgm:cxn modelId="{7709DFB2-C857-41EB-8035-39A61F3007CA}" type="presOf" srcId="{4A80B44D-2794-4455-9D40-792B52EE99EF}" destId="{A7CC22F6-21BB-471F-866D-5D5E26F44638}" srcOrd="0" destOrd="0" presId="urn:microsoft.com/office/officeart/2005/8/layout/radial6"/>
    <dgm:cxn modelId="{B887DACF-DB48-4940-8D09-5C49E8BEFE72}" type="presOf" srcId="{AC563D92-9C73-470D-9699-401085D7FD05}" destId="{C275EA39-7F71-40EF-A05F-5C09E5334316}" srcOrd="0" destOrd="0" presId="urn:microsoft.com/office/officeart/2005/8/layout/radial6"/>
    <dgm:cxn modelId="{0B96E6FA-8E2C-418E-AD18-38087E8F37F5}" srcId="{4E8E83BE-C870-45B1-9130-CBD4F79AB9FA}" destId="{D4DCFB56-F36A-4CC5-A033-B17A7FDF4122}" srcOrd="3" destOrd="0" parTransId="{13E9D610-30B1-4692-AFB3-91F0490978AD}" sibTransId="{D3B9FD44-F8AD-4933-A4DA-E413C4024C1B}"/>
    <dgm:cxn modelId="{F2124D5B-997A-46F0-9C23-F7A742D437F1}" type="presOf" srcId="{3D54C226-09BE-467A-8258-BBD84C58041B}" destId="{51062EA1-CDAE-4C5F-9BBC-61E3B66E3510}" srcOrd="0" destOrd="0" presId="urn:microsoft.com/office/officeart/2005/8/layout/radial6"/>
    <dgm:cxn modelId="{908A52BD-E243-4F98-AAEC-3DC6D7E82C59}" type="presOf" srcId="{B0F769BE-BFC2-4BB4-BA5F-67044E40913F}" destId="{A5D86A23-CD69-4FD9-A7B2-33172E1ED110}" srcOrd="0" destOrd="0" presId="urn:microsoft.com/office/officeart/2005/8/layout/radial6"/>
    <dgm:cxn modelId="{86C52B59-FA57-495E-8D80-76068306F0A5}" type="presOf" srcId="{CA676A19-DB5B-487A-847A-216ABD746394}" destId="{9408A2AD-A4F2-427A-AF86-DC7C8531E502}" srcOrd="0" destOrd="0" presId="urn:microsoft.com/office/officeart/2005/8/layout/radial6"/>
    <dgm:cxn modelId="{F08843C6-20F3-40C9-B292-B3E339F0A1CE}" type="presOf" srcId="{8F40A3FE-84BA-44AB-AF28-861B69D0DC3B}" destId="{060347D6-08F3-4BEA-BC07-2A451CBDFCA0}" srcOrd="0" destOrd="0" presId="urn:microsoft.com/office/officeart/2005/8/layout/radial6"/>
    <dgm:cxn modelId="{34FEB919-1B56-4A7C-8FF3-4B168ED32CCD}" srcId="{4E8E83BE-C870-45B1-9130-CBD4F79AB9FA}" destId="{EAB217E0-11AF-4C90-A736-088FA800BEE2}" srcOrd="2" destOrd="0" parTransId="{91511A8D-3D32-419B-A686-6C556EB9CA13}" sibTransId="{B0F769BE-BFC2-4BB4-BA5F-67044E40913F}"/>
    <dgm:cxn modelId="{74A361FB-32C5-4ED5-BB13-35949F9903D8}" type="presOf" srcId="{D4DCFB56-F36A-4CC5-A033-B17A7FDF4122}" destId="{60043822-1C0E-4516-8D83-2C336824A2D7}" srcOrd="0" destOrd="0" presId="urn:microsoft.com/office/officeart/2005/8/layout/radial6"/>
    <dgm:cxn modelId="{FE0B0915-198B-4FAA-9530-5A900770C004}" type="presOf" srcId="{D3B9FD44-F8AD-4933-A4DA-E413C4024C1B}" destId="{3B2888CF-0BAE-4426-9D93-6D1B55F0DA47}" srcOrd="0" destOrd="0" presId="urn:microsoft.com/office/officeart/2005/8/layout/radial6"/>
    <dgm:cxn modelId="{D362310F-A26B-4128-BFC5-8FC389699AE2}" srcId="{4E8E83BE-C870-45B1-9130-CBD4F79AB9FA}" destId="{4A80B44D-2794-4455-9D40-792B52EE99EF}" srcOrd="0" destOrd="0" parTransId="{CAF88EC9-0301-4C82-BEBD-E2436615A65C}" sibTransId="{D83B5D96-407B-4645-9CDC-883F3C48872B}"/>
    <dgm:cxn modelId="{C3CF065E-5B8C-4A9C-BE81-1F178C1DDC5A}" srcId="{4E8E83BE-C870-45B1-9130-CBD4F79AB9FA}" destId="{215C58A4-2A46-42F2-AF23-E7CE9975B889}" srcOrd="4" destOrd="0" parTransId="{7AE0C3F7-5C7F-460B-AE41-B7685DD69AB8}" sibTransId="{AC563D92-9C73-470D-9699-401085D7FD05}"/>
    <dgm:cxn modelId="{04302B1D-42FB-4E2F-8D9A-3F3F94DCBFDF}" type="presOf" srcId="{EAB217E0-11AF-4C90-A736-088FA800BEE2}" destId="{92E9D82A-9260-43F5-86A3-1C80E42C760B}" srcOrd="0" destOrd="0" presId="urn:microsoft.com/office/officeart/2005/8/layout/radial6"/>
    <dgm:cxn modelId="{BA3CF08C-4B47-4CDC-A907-B9DD666FC6A0}" type="presOf" srcId="{D83B5D96-407B-4645-9CDC-883F3C48872B}" destId="{70CC9E38-E464-4B85-82CE-54BB3E26BE6F}" srcOrd="0" destOrd="0" presId="urn:microsoft.com/office/officeart/2005/8/layout/radial6"/>
    <dgm:cxn modelId="{3B100F0A-5A3B-4DB6-BE37-E2DFC9582120}" type="presOf" srcId="{215C58A4-2A46-42F2-AF23-E7CE9975B889}" destId="{894BCB3A-AABA-4591-9789-088E7BA991E9}" srcOrd="0" destOrd="0" presId="urn:microsoft.com/office/officeart/2005/8/layout/radial6"/>
    <dgm:cxn modelId="{3750B934-F196-4521-B4B5-C56DC22B20BA}" srcId="{3D54C226-09BE-467A-8258-BBD84C58041B}" destId="{4E8E83BE-C870-45B1-9130-CBD4F79AB9FA}" srcOrd="0" destOrd="0" parTransId="{0A3B8B8D-499B-49D4-9D6E-A3FCCE62F3D7}" sibTransId="{4A67DC7A-4DEB-4250-B1A0-D9582836DC1F}"/>
    <dgm:cxn modelId="{99A93AA1-4610-4BB4-83FC-C15E52FA95AC}" srcId="{4E8E83BE-C870-45B1-9130-CBD4F79AB9FA}" destId="{CA676A19-DB5B-487A-847A-216ABD746394}" srcOrd="1" destOrd="0" parTransId="{25D6FEA6-2E16-4A6D-B4E1-222C92E7C9BB}" sibTransId="{8F40A3FE-84BA-44AB-AF28-861B69D0DC3B}"/>
    <dgm:cxn modelId="{DA46EC35-D183-4186-B94F-DAC15208B059}" type="presParOf" srcId="{51062EA1-CDAE-4C5F-9BBC-61E3B66E3510}" destId="{1B67EC0C-4353-4364-B1E8-3BAAB32C9AD9}" srcOrd="0" destOrd="0" presId="urn:microsoft.com/office/officeart/2005/8/layout/radial6"/>
    <dgm:cxn modelId="{FA221744-B99D-45B1-A3C2-A7E4003BAF0D}" type="presParOf" srcId="{51062EA1-CDAE-4C5F-9BBC-61E3B66E3510}" destId="{A7CC22F6-21BB-471F-866D-5D5E26F44638}" srcOrd="1" destOrd="0" presId="urn:microsoft.com/office/officeart/2005/8/layout/radial6"/>
    <dgm:cxn modelId="{27F382FF-EB28-490A-A00C-25B95D33E7E9}" type="presParOf" srcId="{51062EA1-CDAE-4C5F-9BBC-61E3B66E3510}" destId="{605B925C-E2F2-463D-A109-AF6EEADFB7ED}" srcOrd="2" destOrd="0" presId="urn:microsoft.com/office/officeart/2005/8/layout/radial6"/>
    <dgm:cxn modelId="{BA0F89F3-9A86-4D13-A586-6B507D6E8F6D}" type="presParOf" srcId="{51062EA1-CDAE-4C5F-9BBC-61E3B66E3510}" destId="{70CC9E38-E464-4B85-82CE-54BB3E26BE6F}" srcOrd="3" destOrd="0" presId="urn:microsoft.com/office/officeart/2005/8/layout/radial6"/>
    <dgm:cxn modelId="{34696C4B-58B6-430E-BA10-B09544414501}" type="presParOf" srcId="{51062EA1-CDAE-4C5F-9BBC-61E3B66E3510}" destId="{9408A2AD-A4F2-427A-AF86-DC7C8531E502}" srcOrd="4" destOrd="0" presId="urn:microsoft.com/office/officeart/2005/8/layout/radial6"/>
    <dgm:cxn modelId="{C324E021-6170-4703-880A-F4561FF0947B}" type="presParOf" srcId="{51062EA1-CDAE-4C5F-9BBC-61E3B66E3510}" destId="{E39B897B-2BFB-4DDF-83C8-3B5368A67A08}" srcOrd="5" destOrd="0" presId="urn:microsoft.com/office/officeart/2005/8/layout/radial6"/>
    <dgm:cxn modelId="{6FE33574-06C9-40B1-9A82-31505506DE39}" type="presParOf" srcId="{51062EA1-CDAE-4C5F-9BBC-61E3B66E3510}" destId="{060347D6-08F3-4BEA-BC07-2A451CBDFCA0}" srcOrd="6" destOrd="0" presId="urn:microsoft.com/office/officeart/2005/8/layout/radial6"/>
    <dgm:cxn modelId="{53B3F643-B06A-4D7F-8128-C4E05C266D58}" type="presParOf" srcId="{51062EA1-CDAE-4C5F-9BBC-61E3B66E3510}" destId="{92E9D82A-9260-43F5-86A3-1C80E42C760B}" srcOrd="7" destOrd="0" presId="urn:microsoft.com/office/officeart/2005/8/layout/radial6"/>
    <dgm:cxn modelId="{F1190000-9AB5-4DB5-81B7-43758CF19479}" type="presParOf" srcId="{51062EA1-CDAE-4C5F-9BBC-61E3B66E3510}" destId="{43352FDE-D994-486D-89ED-3293C9E47C4D}" srcOrd="8" destOrd="0" presId="urn:microsoft.com/office/officeart/2005/8/layout/radial6"/>
    <dgm:cxn modelId="{D32E4ED5-5795-4E15-BB2C-244390295BD2}" type="presParOf" srcId="{51062EA1-CDAE-4C5F-9BBC-61E3B66E3510}" destId="{A5D86A23-CD69-4FD9-A7B2-33172E1ED110}" srcOrd="9" destOrd="0" presId="urn:microsoft.com/office/officeart/2005/8/layout/radial6"/>
    <dgm:cxn modelId="{64D6A81A-7A58-4CE1-97F1-EFD4C60930C3}" type="presParOf" srcId="{51062EA1-CDAE-4C5F-9BBC-61E3B66E3510}" destId="{60043822-1C0E-4516-8D83-2C336824A2D7}" srcOrd="10" destOrd="0" presId="urn:microsoft.com/office/officeart/2005/8/layout/radial6"/>
    <dgm:cxn modelId="{06B9D655-6323-4AE6-8AB6-C93758B7C9EE}" type="presParOf" srcId="{51062EA1-CDAE-4C5F-9BBC-61E3B66E3510}" destId="{0EF00E56-BD31-4605-AE21-B66238439837}" srcOrd="11" destOrd="0" presId="urn:microsoft.com/office/officeart/2005/8/layout/radial6"/>
    <dgm:cxn modelId="{8FD050E9-9879-48E0-81C8-FF3A86384697}" type="presParOf" srcId="{51062EA1-CDAE-4C5F-9BBC-61E3B66E3510}" destId="{3B2888CF-0BAE-4426-9D93-6D1B55F0DA47}" srcOrd="12" destOrd="0" presId="urn:microsoft.com/office/officeart/2005/8/layout/radial6"/>
    <dgm:cxn modelId="{34826E74-022E-4C12-882A-C2E6E1A3129E}" type="presParOf" srcId="{51062EA1-CDAE-4C5F-9BBC-61E3B66E3510}" destId="{894BCB3A-AABA-4591-9789-088E7BA991E9}" srcOrd="13" destOrd="0" presId="urn:microsoft.com/office/officeart/2005/8/layout/radial6"/>
    <dgm:cxn modelId="{66BF639C-CB4C-411A-BBCE-63506F3CA7E1}" type="presParOf" srcId="{51062EA1-CDAE-4C5F-9BBC-61E3B66E3510}" destId="{E3E83DF8-B546-4FE8-9085-168488DA1BB1}" srcOrd="14" destOrd="0" presId="urn:microsoft.com/office/officeart/2005/8/layout/radial6"/>
    <dgm:cxn modelId="{D2E106F2-6356-4FBD-838C-20D4D04DBF60}" type="presParOf" srcId="{51062EA1-CDAE-4C5F-9BBC-61E3B66E3510}" destId="{C275EA39-7F71-40EF-A05F-5C09E5334316}" srcOrd="15"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0761A-564F-4869-A71A-945E1F048D4E}" type="datetimeFigureOut">
              <a:rPr lang="zh-TW" altLang="en-US" smtClean="0"/>
              <a:pPr/>
              <a:t>2014/8/21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DBD72-192A-43D2-B013-5A57492CBEAC}" type="slidenum">
              <a:rPr lang="zh-TW" altLang="en-US" smtClean="0"/>
              <a:pPr/>
              <a:t>‹#›</a:t>
            </a:fld>
            <a:endParaRPr lang="zh-TW" altLang="en-US"/>
          </a:p>
        </p:txBody>
      </p:sp>
    </p:spTree>
    <p:extLst>
      <p:ext uri="{BB962C8B-B14F-4D97-AF65-F5344CB8AC3E}">
        <p14:creationId xmlns:p14="http://schemas.microsoft.com/office/powerpoint/2010/main" xmlns="" val="425133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628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fontAlgn="base">
              <a:spcBef>
                <a:spcPct val="0"/>
              </a:spcBef>
              <a:spcAft>
                <a:spcPct val="0"/>
              </a:spcAft>
            </a:pPr>
            <a:fld id="{FA97D6BB-B42F-4650-8C17-0D819EA48C41}" type="slidenum">
              <a:rPr lang="zh-TW" altLang="en-US"/>
              <a:pPr fontAlgn="base">
                <a:spcBef>
                  <a:spcPct val="0"/>
                </a:spcBef>
                <a:spcAft>
                  <a:spcPct val="0"/>
                </a:spcAft>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xfrm>
            <a:off x="1295400" y="796925"/>
            <a:ext cx="4271963" cy="3203575"/>
          </a:xfrm>
          <a:noFill/>
          <a:ln>
            <a:solidFill>
              <a:srgbClr val="000000"/>
            </a:solidFill>
            <a:miter lim="800000"/>
            <a:headEnd/>
            <a:tailEnd/>
          </a:ln>
        </p:spPr>
      </p:sp>
      <p:sp>
        <p:nvSpPr>
          <p:cNvPr id="186371" name="Rectangle 3"/>
          <p:cNvSpPr>
            <a:spLocks noGrp="1"/>
          </p:cNvSpPr>
          <p:nvPr>
            <p:ph type="body" idx="1"/>
          </p:nvPr>
        </p:nvSpPr>
        <p:spPr bwMode="auto">
          <a:xfrm>
            <a:off x="914400" y="4348163"/>
            <a:ext cx="5029200" cy="38449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fld id="{8C2A33FF-1BBD-49D8-8C47-30CF9AD32FEE}" type="slidenum">
              <a:rPr kumimoji="0" lang="zh-TW" altLang="en-US" smtClean="0">
                <a:latin typeface="Calibri" pitchFamily="34" charset="0"/>
              </a:rPr>
              <a:pPr eaLnBrk="1" fontAlgn="base" hangingPunct="1">
                <a:spcBef>
                  <a:spcPct val="0"/>
                </a:spcBef>
                <a:spcAft>
                  <a:spcPct val="0"/>
                </a:spcAft>
              </a:pPr>
              <a:t>8</a:t>
            </a:fld>
            <a:endParaRPr kumimoji="0" lang="en-US" altLang="zh-TW"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51914B7A-824D-4C98-A92C-4CD5D05233DD}" type="datetime1">
              <a:rPr lang="zh-TW" altLang="en-US" smtClean="0"/>
              <a:pPr/>
              <a:t>2014/8/21</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81E38328-DC89-4C8F-8250-4C954A826D01}" type="slidenum">
              <a:rPr lang="zh-TW" altLang="en-US" smtClean="0"/>
              <a:pPr/>
              <a:t>‹#›</a:t>
            </a:fld>
            <a:endParaRPr lang="zh-TW" altLang="en-US"/>
          </a:p>
        </p:txBody>
      </p:sp>
      <p:pic>
        <p:nvPicPr>
          <p:cNvPr id="7" name="Picture 4" descr="http://www.pptbackgrounds.net/uploads/construction-equipment-backgrounds-wallpapers.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D217FC77-4A94-4BB1-9CC3-78E6D4F28F25}" type="datetime1">
              <a:rPr lang="zh-TW" altLang="en-US" smtClean="0"/>
              <a:pPr/>
              <a:t>2014/8/21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4DFE43EC-68C1-469B-A82F-E79D62202619}" type="datetime1">
              <a:rPr lang="zh-TW" altLang="en-US" smtClean="0"/>
              <a:pPr/>
              <a:t>2014/8/21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43922"/>
            </a:srgbClr>
          </a:solidFill>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88C7D1CA-79AE-48D1-82F2-D81FEF1A5244}" type="datetime1">
              <a:rPr lang="zh-TW" altLang="en-US" smtClean="0"/>
              <a:pPr/>
              <a:t>2014/8/21</a:t>
            </a:fld>
            <a:endParaRPr lang="zh-TW" altLang="en-US"/>
          </a:p>
        </p:txBody>
      </p:sp>
      <p:sp>
        <p:nvSpPr>
          <p:cNvPr id="6" name="Slide Number Placeholder 5"/>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B7B14985-4A52-4B9D-829E-3373678035EB}" type="datetime1">
              <a:rPr lang="zh-TW" altLang="en-US" smtClean="0"/>
              <a:pPr/>
              <a:t>2014/8/21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37C7FAE3-3180-425A-861B-8FB6C0FB7E9A}" type="datetime1">
              <a:rPr lang="zh-TW" altLang="en-US" smtClean="0"/>
              <a:pPr/>
              <a:t>2014/8/21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E7920888-46E2-4091-ABC0-4D6DFF852D1C}" type="datetime1">
              <a:rPr lang="zh-TW" altLang="en-US" smtClean="0"/>
              <a:pPr/>
              <a:t>2014/8/21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8ED9970F-4C5A-4F88-8285-A6EFD50CC531}" type="datetime1">
              <a:rPr lang="zh-TW" altLang="en-US" smtClean="0"/>
              <a:pPr/>
              <a:t>2014/8/21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32998-93AC-48C6-8A0B-4195565ED0C9}" type="datetime1">
              <a:rPr lang="zh-TW" altLang="en-US" smtClean="0"/>
              <a:pPr/>
              <a:t>2014/8/21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D543D7AF-AC85-46FD-B819-1300CA407793}" type="datetime1">
              <a:rPr lang="zh-TW" altLang="en-US" smtClean="0"/>
              <a:pPr/>
              <a:t>2014/8/21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1E38328-DC89-4C8F-8250-4C954A826D01}"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BD72E11E-88FC-4FF8-805D-3F2F54F32BD6}" type="datetime1">
              <a:rPr lang="zh-TW" altLang="en-US" smtClean="0"/>
              <a:pPr/>
              <a:t>2014/8/21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81E38328-DC89-4C8F-8250-4C954A826D01}" type="slidenum">
              <a:rPr lang="zh-TW" altLang="en-US" smtClean="0"/>
              <a:pPr/>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4377FF-F1EF-491B-B54B-51F65B792405}" type="datetime1">
              <a:rPr lang="zh-TW" altLang="en-US" smtClean="0"/>
              <a:pPr/>
              <a:t>2014/8/21</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E38328-DC89-4C8F-8250-4C954A826D01}" type="slidenum">
              <a:rPr lang="zh-TW" altLang="en-US" smtClean="0"/>
              <a:pPr/>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29.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539552" y="1988840"/>
            <a:ext cx="7851648" cy="3168352"/>
          </a:xfrm>
        </p:spPr>
        <p:txBody>
          <a:bodyPr>
            <a:normAutofit/>
          </a:bodyPr>
          <a:lstStyle/>
          <a:p>
            <a:pPr algn="ctr"/>
            <a:r>
              <a:rPr lang="zh-TW" altLang="en-US" sz="4000" b="0" dirty="0" smtClean="0">
                <a:solidFill>
                  <a:srgbClr val="C00000"/>
                </a:solidFill>
              </a:rPr>
              <a:t>營建剩餘土石方網路申報查核勾稽作業及網站功能</a:t>
            </a:r>
            <a:r>
              <a:rPr lang="zh-TW" altLang="en-US" sz="4000" b="0" dirty="0" smtClean="0">
                <a:solidFill>
                  <a:srgbClr val="C00000"/>
                </a:solidFill>
              </a:rPr>
              <a:t>介紹</a:t>
            </a:r>
            <a:r>
              <a:rPr lang="en-US" altLang="zh-TW" sz="4400" b="0" dirty="0" smtClean="0"/>
              <a:t/>
            </a:r>
            <a:br>
              <a:rPr lang="en-US" altLang="zh-TW" sz="4400" b="0" dirty="0" smtClean="0"/>
            </a:br>
            <a:r>
              <a:rPr lang="en-US" altLang="zh-TW" sz="4400" b="0" dirty="0"/>
              <a:t/>
            </a:r>
            <a:br>
              <a:rPr lang="en-US" altLang="zh-TW" sz="4400" b="0" dirty="0"/>
            </a:br>
            <a:r>
              <a:rPr lang="zh-TW" altLang="en-US" sz="2800" b="0" dirty="0" smtClean="0">
                <a:solidFill>
                  <a:srgbClr val="002060"/>
                </a:solidFill>
              </a:rPr>
              <a:t>營建剩餘土石方資訊服務中心    郭烈銘 </a:t>
            </a:r>
            <a:r>
              <a:rPr lang="zh-TW" altLang="en-US" sz="2800" b="0" dirty="0" smtClean="0">
                <a:solidFill>
                  <a:srgbClr val="002060"/>
                </a:solidFill>
              </a:rPr>
              <a:t>研究員</a:t>
            </a:r>
            <a:endParaRPr lang="zh-TW" altLang="en-US" sz="2800" b="0" dirty="0">
              <a:solidFill>
                <a:srgbClr val="002060"/>
              </a:solidFill>
            </a:endParaRPr>
          </a:p>
        </p:txBody>
      </p:sp>
      <p:sp>
        <p:nvSpPr>
          <p:cNvPr id="5" name="文字方塊 4"/>
          <p:cNvSpPr txBox="1"/>
          <p:nvPr/>
        </p:nvSpPr>
        <p:spPr>
          <a:xfrm>
            <a:off x="3357554" y="6453336"/>
            <a:ext cx="5822958" cy="369332"/>
          </a:xfrm>
          <a:prstGeom prst="rect">
            <a:avLst/>
          </a:prstGeom>
          <a:noFill/>
        </p:spPr>
        <p:txBody>
          <a:bodyPr wrap="square" rtlCol="0">
            <a:spAutoFit/>
          </a:bodyPr>
          <a:lstStyle/>
          <a:p>
            <a:r>
              <a:rPr lang="zh-TW" altLang="en-US" b="1" dirty="0" smtClean="0">
                <a:solidFill>
                  <a:schemeClr val="bg1"/>
                </a:solidFill>
                <a:latin typeface="+mj-ea"/>
                <a:ea typeface="+mj-ea"/>
              </a:rPr>
              <a:t>金門縣</a:t>
            </a:r>
            <a:r>
              <a:rPr lang="en-US" altLang="zh-TW" b="1" dirty="0" smtClean="0">
                <a:solidFill>
                  <a:schemeClr val="bg1"/>
                </a:solidFill>
                <a:latin typeface="+mj-ea"/>
                <a:ea typeface="+mj-ea"/>
              </a:rPr>
              <a:t>103</a:t>
            </a:r>
            <a:r>
              <a:rPr lang="zh-TW" altLang="en-US" b="1" dirty="0" smtClean="0">
                <a:solidFill>
                  <a:schemeClr val="bg1"/>
                </a:solidFill>
                <a:latin typeface="+mj-ea"/>
                <a:ea typeface="+mj-ea"/>
              </a:rPr>
              <a:t>年都市計畫及建築管理法令</a:t>
            </a:r>
            <a:r>
              <a:rPr lang="zh-TW" altLang="zh-TW" b="1" dirty="0" smtClean="0">
                <a:solidFill>
                  <a:schemeClr val="bg1"/>
                </a:solidFill>
                <a:latin typeface="+mj-ea"/>
                <a:ea typeface="+mj-ea"/>
              </a:rPr>
              <a:t>講習</a:t>
            </a:r>
            <a:r>
              <a:rPr lang="en-US" altLang="zh-TW" b="1" dirty="0" smtClean="0">
                <a:solidFill>
                  <a:schemeClr val="bg1"/>
                </a:solidFill>
                <a:latin typeface="+mj-ea"/>
                <a:ea typeface="+mj-ea"/>
              </a:rPr>
              <a:t>(103.9.15)</a:t>
            </a:r>
            <a:endParaRPr lang="zh-TW" altLang="en-US" dirty="0">
              <a:solidFill>
                <a:schemeClr val="bg1"/>
              </a:solidFill>
              <a:latin typeface="+mj-ea"/>
              <a:ea typeface="+mj-ea"/>
            </a:endParaRPr>
          </a:p>
        </p:txBody>
      </p:sp>
    </p:spTree>
    <p:extLst>
      <p:ext uri="{BB962C8B-B14F-4D97-AF65-F5344CB8AC3E}">
        <p14:creationId xmlns:p14="http://schemas.microsoft.com/office/powerpoint/2010/main" xmlns="" val="301851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3320CCC-C67A-4B11-B4F4-A3DB25DAE9B0}" type="slidenum">
              <a:rPr lang="zh-TW" altLang="en-US"/>
              <a:pPr>
                <a:defRPr/>
              </a:pPr>
              <a:t>10</a:t>
            </a:fld>
            <a:endParaRPr lang="zh-TW" altLang="en-US"/>
          </a:p>
        </p:txBody>
      </p:sp>
      <p:sp>
        <p:nvSpPr>
          <p:cNvPr id="8" name="圓角矩形 7"/>
          <p:cNvSpPr/>
          <p:nvPr/>
        </p:nvSpPr>
        <p:spPr>
          <a:xfrm>
            <a:off x="3635375" y="4365625"/>
            <a:ext cx="720725"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8" name="內容版面配置區 8"/>
          <p:cNvSpPr>
            <a:spLocks noGrp="1"/>
          </p:cNvSpPr>
          <p:nvPr>
            <p:ph idx="1"/>
          </p:nvPr>
        </p:nvSpPr>
        <p:spPr>
          <a:xfrm>
            <a:off x="468313" y="1268413"/>
            <a:ext cx="3394075" cy="1252537"/>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11270" name="圖片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91367" y="1923159"/>
            <a:ext cx="7705725"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橢圓 3"/>
          <p:cNvSpPr>
            <a:spLocks noChangeArrowheads="1"/>
          </p:cNvSpPr>
          <p:nvPr/>
        </p:nvSpPr>
        <p:spPr bwMode="auto">
          <a:xfrm>
            <a:off x="2412206" y="3501008"/>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1" name="橢圓 3"/>
          <p:cNvSpPr>
            <a:spLocks noChangeArrowheads="1"/>
          </p:cNvSpPr>
          <p:nvPr/>
        </p:nvSpPr>
        <p:spPr bwMode="auto">
          <a:xfrm>
            <a:off x="2333058" y="4228951"/>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橢圓 3"/>
          <p:cNvSpPr>
            <a:spLocks noChangeArrowheads="1"/>
          </p:cNvSpPr>
          <p:nvPr/>
        </p:nvSpPr>
        <p:spPr bwMode="auto">
          <a:xfrm>
            <a:off x="2412206" y="4941168"/>
            <a:ext cx="4464049" cy="86461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598A8D60-0066-48A7-8C1F-C6DBD0447FE0}" type="slidenum">
              <a:rPr lang="zh-TW" altLang="en-US"/>
              <a:pPr>
                <a:defRPr/>
              </a:pPr>
              <a:t>11</a:t>
            </a:fld>
            <a:endParaRPr lang="zh-TW" altLang="en-US"/>
          </a:p>
        </p:txBody>
      </p:sp>
      <p:sp>
        <p:nvSpPr>
          <p:cNvPr id="12291" name="內容版面配置區 8"/>
          <p:cNvSpPr>
            <a:spLocks noGrp="1"/>
          </p:cNvSpPr>
          <p:nvPr>
            <p:ph idx="1"/>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步驟四</a:t>
            </a:r>
            <a:endParaRPr lang="en-US" altLang="zh-TW" sz="2800" smtClean="0">
              <a:solidFill>
                <a:srgbClr val="376092"/>
              </a:solidFill>
              <a:latin typeface="微軟正黑體" charset="-120"/>
              <a:ea typeface="微軟正黑體" charset="-120"/>
            </a:endParaRPr>
          </a:p>
        </p:txBody>
      </p:sp>
      <p:pic>
        <p:nvPicPr>
          <p:cNvPr id="12293" name="圖片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916683"/>
            <a:ext cx="8692680" cy="4536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3599656" y="5637628"/>
            <a:ext cx="1439863" cy="74453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矩形 1"/>
          <p:cNvSpPr/>
          <p:nvPr/>
        </p:nvSpPr>
        <p:spPr>
          <a:xfrm>
            <a:off x="5508104" y="3140968"/>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2360"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1E6C714-3C39-4770-AC3E-B87E23C7226D}" type="slidenum">
              <a:rPr kumimoji="0" lang="zh-TW" altLang="en-US" sz="1200">
                <a:solidFill>
                  <a:schemeClr val="tx2">
                    <a:shade val="90000"/>
                  </a:schemeClr>
                </a:solidFill>
              </a:rPr>
              <a:pPr algn="r">
                <a:defRPr/>
              </a:pPr>
              <a:t>12</a:t>
            </a:fld>
            <a:endParaRPr kumimoji="0" lang="zh-TW" altLang="en-US" sz="1200">
              <a:solidFill>
                <a:schemeClr val="tx2">
                  <a:shade val="90000"/>
                </a:schemeClr>
              </a:solidFill>
            </a:endParaRPr>
          </a:p>
        </p:txBody>
      </p:sp>
      <p:sp>
        <p:nvSpPr>
          <p:cNvPr id="4" name="橢圓 3"/>
          <p:cNvSpPr/>
          <p:nvPr/>
        </p:nvSpPr>
        <p:spPr>
          <a:xfrm>
            <a:off x="3419475" y="5300663"/>
            <a:ext cx="1439863" cy="7445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3317" name="Picture 10" descr="申請帳號-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803015"/>
            <a:ext cx="7991475" cy="490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內容版面配置區 8"/>
          <p:cNvSpPr>
            <a:spLocks/>
          </p:cNvSpPr>
          <p:nvPr/>
        </p:nvSpPr>
        <p:spPr bwMode="auto">
          <a:xfrm>
            <a:off x="468313" y="1268413"/>
            <a:ext cx="23034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73050" indent="-273050">
              <a:spcBef>
                <a:spcPct val="20000"/>
              </a:spcBef>
              <a:buClr>
                <a:srgbClr val="0BD0D9"/>
              </a:buClr>
              <a:buSzPct val="95000"/>
              <a:buFontTx/>
              <a:buBlip>
                <a:blip r:embed="rId3"/>
              </a:buBlip>
            </a:pPr>
            <a:r>
              <a:rPr kumimoji="0" lang="zh-TW" altLang="en-US" sz="2800">
                <a:solidFill>
                  <a:srgbClr val="376092"/>
                </a:solidFill>
                <a:latin typeface="微軟正黑體" charset="-120"/>
                <a:ea typeface="微軟正黑體" charset="-120"/>
              </a:rPr>
              <a:t>步驟五</a:t>
            </a:r>
            <a:endParaRPr kumimoji="0" lang="en-US" altLang="zh-TW" sz="2800">
              <a:solidFill>
                <a:srgbClr val="376092"/>
              </a:solidFill>
              <a:latin typeface="微軟正黑體" charset="-120"/>
              <a:ea typeface="微軟正黑體" charset="-120"/>
            </a:endParaRPr>
          </a:p>
        </p:txBody>
      </p:sp>
      <p:sp>
        <p:nvSpPr>
          <p:cNvPr id="2" name="橢圓 3"/>
          <p:cNvSpPr>
            <a:spLocks noChangeArrowheads="1"/>
          </p:cNvSpPr>
          <p:nvPr/>
        </p:nvSpPr>
        <p:spPr bwMode="auto">
          <a:xfrm>
            <a:off x="3132138" y="5924550"/>
            <a:ext cx="1439862" cy="744538"/>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矩形 11"/>
          <p:cNvSpPr/>
          <p:nvPr/>
        </p:nvSpPr>
        <p:spPr>
          <a:xfrm>
            <a:off x="3728001" y="4005064"/>
            <a:ext cx="877163" cy="369332"/>
          </a:xfrm>
          <a:prstGeom prst="rect">
            <a:avLst/>
          </a:prstGeom>
        </p:spPr>
        <p:txBody>
          <a:bodyPr wrap="none">
            <a:spAutoFit/>
          </a:bodyPr>
          <a:lstStyle/>
          <a:p>
            <a:pPr algn="ctr"/>
            <a:r>
              <a:rPr lang="zh-TW" altLang="en-US" dirty="0" smtClean="0">
                <a:solidFill>
                  <a:srgbClr val="FF0000"/>
                </a:solidFill>
              </a:rPr>
              <a:t>陳小寶</a:t>
            </a:r>
            <a:endParaRPr lang="zh-TW" altLang="en-US" dirty="0">
              <a:solidFill>
                <a:srgbClr val="FF0000"/>
              </a:solidFill>
            </a:endParaRPr>
          </a:p>
        </p:txBody>
      </p:sp>
      <p:sp>
        <p:nvSpPr>
          <p:cNvPr id="13" name="矩形 12"/>
          <p:cNvSpPr/>
          <p:nvPr/>
        </p:nvSpPr>
        <p:spPr>
          <a:xfrm>
            <a:off x="3707904" y="2844001"/>
            <a:ext cx="1082349" cy="369332"/>
          </a:xfrm>
          <a:prstGeom prst="rect">
            <a:avLst/>
          </a:prstGeom>
        </p:spPr>
        <p:txBody>
          <a:bodyPr wrap="none">
            <a:spAutoFit/>
          </a:bodyPr>
          <a:lstStyle/>
          <a:p>
            <a:pPr algn="ctr"/>
            <a:r>
              <a:rPr lang="en-US" altLang="zh-TW" dirty="0" smtClean="0">
                <a:solidFill>
                  <a:srgbClr val="FF0000"/>
                </a:solidFill>
              </a:rPr>
              <a:t>9.99.999</a:t>
            </a:r>
            <a:endParaRPr lang="zh-TW" altLang="en-US" dirty="0">
              <a:solidFill>
                <a:srgbClr val="FF0000"/>
              </a:solidFill>
            </a:endParaRPr>
          </a:p>
        </p:txBody>
      </p:sp>
      <p:sp>
        <p:nvSpPr>
          <p:cNvPr id="14" name="矩形 13"/>
          <p:cNvSpPr/>
          <p:nvPr/>
        </p:nvSpPr>
        <p:spPr>
          <a:xfrm>
            <a:off x="3682013" y="3181067"/>
            <a:ext cx="1107996" cy="369332"/>
          </a:xfrm>
          <a:prstGeom prst="rect">
            <a:avLst/>
          </a:prstGeom>
        </p:spPr>
        <p:txBody>
          <a:bodyPr wrap="none">
            <a:spAutoFit/>
          </a:bodyPr>
          <a:lstStyle/>
          <a:p>
            <a:pPr algn="ctr"/>
            <a:r>
              <a:rPr lang="zh-TW" altLang="en-US" dirty="0" smtClean="0">
                <a:solidFill>
                  <a:srgbClr val="FF0000"/>
                </a:solidFill>
              </a:rPr>
              <a:t>測試單位</a:t>
            </a:r>
            <a:endParaRPr lang="zh-TW" altLang="en-US" dirty="0">
              <a:solidFill>
                <a:srgbClr val="FF0000"/>
              </a:solidFill>
            </a:endParaRPr>
          </a:p>
        </p:txBody>
      </p:sp>
      <p:sp>
        <p:nvSpPr>
          <p:cNvPr id="15" name="矩形 14"/>
          <p:cNvSpPr/>
          <p:nvPr/>
        </p:nvSpPr>
        <p:spPr>
          <a:xfrm>
            <a:off x="3689531" y="2474669"/>
            <a:ext cx="1159293" cy="369332"/>
          </a:xfrm>
          <a:prstGeom prst="rect">
            <a:avLst/>
          </a:prstGeom>
        </p:spPr>
        <p:txBody>
          <a:bodyPr wrap="none">
            <a:spAutoFit/>
          </a:bodyPr>
          <a:lstStyle/>
          <a:p>
            <a:pPr algn="ctr"/>
            <a:r>
              <a:rPr lang="en-US" altLang="zh-TW" dirty="0" smtClean="0">
                <a:solidFill>
                  <a:srgbClr val="FF0000"/>
                </a:solidFill>
              </a:rPr>
              <a:t>H</a:t>
            </a:r>
            <a:r>
              <a:rPr lang="zh-TW" altLang="en-US" dirty="0" smtClean="0">
                <a:solidFill>
                  <a:srgbClr val="FF0000"/>
                </a:solidFill>
              </a:rPr>
              <a:t>*********</a:t>
            </a:r>
            <a:endParaRPr lang="zh-TW" altLang="en-US" dirty="0">
              <a:solidFill>
                <a:srgbClr val="FF0000"/>
              </a:solidFill>
            </a:endParaRPr>
          </a:p>
        </p:txBody>
      </p:sp>
      <p:sp>
        <p:nvSpPr>
          <p:cNvPr id="16" name="矩形 15"/>
          <p:cNvSpPr/>
          <p:nvPr/>
        </p:nvSpPr>
        <p:spPr>
          <a:xfrm>
            <a:off x="3732292" y="4365104"/>
            <a:ext cx="1415772" cy="369332"/>
          </a:xfrm>
          <a:prstGeom prst="rect">
            <a:avLst/>
          </a:prstGeom>
        </p:spPr>
        <p:txBody>
          <a:bodyPr wrap="none">
            <a:spAutoFit/>
          </a:bodyPr>
          <a:lstStyle/>
          <a:p>
            <a:pPr algn="ctr"/>
            <a:r>
              <a:rPr lang="en-US" altLang="zh-TW" dirty="0" smtClean="0">
                <a:solidFill>
                  <a:srgbClr val="FF0000"/>
                </a:solidFill>
              </a:rPr>
              <a:t>03-4269423</a:t>
            </a:r>
            <a:endParaRPr lang="zh-TW" altLang="en-US" dirty="0">
              <a:solidFill>
                <a:srgbClr val="FF0000"/>
              </a:solidFill>
            </a:endParaRPr>
          </a:p>
        </p:txBody>
      </p:sp>
      <p:sp>
        <p:nvSpPr>
          <p:cNvPr id="23" name="橢圓 3"/>
          <p:cNvSpPr>
            <a:spLocks noChangeArrowheads="1"/>
          </p:cNvSpPr>
          <p:nvPr/>
        </p:nvSpPr>
        <p:spPr bwMode="auto">
          <a:xfrm>
            <a:off x="5148064" y="2804484"/>
            <a:ext cx="1014198" cy="539334"/>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3318" name="Picture 9" descr="申請帳號-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7005" y="1803015"/>
            <a:ext cx="3457575"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矩形 17"/>
          <p:cNvSpPr/>
          <p:nvPr/>
        </p:nvSpPr>
        <p:spPr>
          <a:xfrm>
            <a:off x="3760451" y="4732191"/>
            <a:ext cx="1415772" cy="369332"/>
          </a:xfrm>
          <a:prstGeom prst="rect">
            <a:avLst/>
          </a:prstGeom>
        </p:spPr>
        <p:txBody>
          <a:bodyPr wrap="none">
            <a:spAutoFit/>
          </a:bodyPr>
          <a:lstStyle/>
          <a:p>
            <a:pPr algn="ctr"/>
            <a:r>
              <a:rPr lang="en-US" altLang="zh-TW" dirty="0" smtClean="0">
                <a:solidFill>
                  <a:srgbClr val="FF0000"/>
                </a:solidFill>
              </a:rPr>
              <a:t>03-2804926</a:t>
            </a:r>
            <a:endParaRPr lang="zh-TW" altLang="en-US" dirty="0">
              <a:solidFill>
                <a:srgbClr val="FF0000"/>
              </a:solidFill>
            </a:endParaRPr>
          </a:p>
        </p:txBody>
      </p:sp>
      <p:sp>
        <p:nvSpPr>
          <p:cNvPr id="20" name="矩形 19"/>
          <p:cNvSpPr/>
          <p:nvPr/>
        </p:nvSpPr>
        <p:spPr>
          <a:xfrm>
            <a:off x="3635896" y="5091897"/>
            <a:ext cx="1996059" cy="369332"/>
          </a:xfrm>
          <a:prstGeom prst="rect">
            <a:avLst/>
          </a:prstGeom>
        </p:spPr>
        <p:txBody>
          <a:bodyPr wrap="none">
            <a:spAutoFit/>
          </a:bodyPr>
          <a:lstStyle/>
          <a:p>
            <a:pPr algn="ctr"/>
            <a:r>
              <a:rPr lang="en-US" altLang="zh-TW" dirty="0" smtClean="0">
                <a:solidFill>
                  <a:srgbClr val="FF0000"/>
                </a:solidFill>
              </a:rPr>
              <a:t>XXX@ncu.edu.tw</a:t>
            </a:r>
            <a:endParaRPr lang="zh-TW" altLang="en-US" dirty="0">
              <a:solidFill>
                <a:srgbClr val="FF0000"/>
              </a:solidFill>
            </a:endParaRPr>
          </a:p>
        </p:txBody>
      </p:sp>
      <p:sp>
        <p:nvSpPr>
          <p:cNvPr id="21" name="矩形 20"/>
          <p:cNvSpPr/>
          <p:nvPr/>
        </p:nvSpPr>
        <p:spPr>
          <a:xfrm>
            <a:off x="3707904" y="5460311"/>
            <a:ext cx="543740" cy="369332"/>
          </a:xfrm>
          <a:prstGeom prst="rect">
            <a:avLst/>
          </a:prstGeom>
        </p:spPr>
        <p:txBody>
          <a:bodyPr wrap="none">
            <a:spAutoFit/>
          </a:bodyPr>
          <a:lstStyle/>
          <a:p>
            <a:pPr algn="ctr"/>
            <a:r>
              <a:rPr lang="en-US" altLang="zh-TW" dirty="0" smtClean="0">
                <a:solidFill>
                  <a:srgbClr val="FF0000"/>
                </a:solidFill>
              </a:rPr>
              <a:t>****</a:t>
            </a:r>
            <a:endParaRPr lang="zh-TW" altLang="en-US" dirty="0">
              <a:solidFill>
                <a:srgbClr val="FF0000"/>
              </a:solidFill>
            </a:endParaRPr>
          </a:p>
        </p:txBody>
      </p:sp>
      <p:sp>
        <p:nvSpPr>
          <p:cNvPr id="22" name="矩形 21"/>
          <p:cNvSpPr/>
          <p:nvPr/>
        </p:nvSpPr>
        <p:spPr>
          <a:xfrm>
            <a:off x="3781652" y="5805264"/>
            <a:ext cx="646332" cy="369332"/>
          </a:xfrm>
          <a:prstGeom prst="rect">
            <a:avLst/>
          </a:prstGeom>
        </p:spPr>
        <p:txBody>
          <a:bodyPr wrap="none">
            <a:spAutoFit/>
          </a:bodyPr>
          <a:lstStyle/>
          <a:p>
            <a:pPr algn="ctr"/>
            <a:r>
              <a:rPr lang="zh-TW" altLang="en-US" dirty="0" smtClean="0">
                <a:solidFill>
                  <a:srgbClr val="FF0000"/>
                </a:solidFill>
              </a:rPr>
              <a:t>門牌</a:t>
            </a:r>
            <a:endParaRPr lang="zh-TW" altLang="en-US" dirty="0">
              <a:solidFill>
                <a:srgbClr val="FF0000"/>
              </a:solidFill>
            </a:endParaRPr>
          </a:p>
        </p:txBody>
      </p:sp>
      <p:sp>
        <p:nvSpPr>
          <p:cNvPr id="24" name="橢圓 3"/>
          <p:cNvSpPr>
            <a:spLocks noChangeArrowheads="1"/>
          </p:cNvSpPr>
          <p:nvPr/>
        </p:nvSpPr>
        <p:spPr bwMode="auto">
          <a:xfrm>
            <a:off x="6693735" y="2758999"/>
            <a:ext cx="904594" cy="53933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5" name="矩形 24"/>
          <p:cNvSpPr/>
          <p:nvPr/>
        </p:nvSpPr>
        <p:spPr>
          <a:xfrm>
            <a:off x="5869885" y="2929002"/>
            <a:ext cx="646331" cy="369332"/>
          </a:xfrm>
          <a:prstGeom prst="rect">
            <a:avLst/>
          </a:prstGeom>
        </p:spPr>
        <p:txBody>
          <a:bodyPr wrap="none">
            <a:spAutoFit/>
          </a:bodyPr>
          <a:lstStyle/>
          <a:p>
            <a:pPr algn="ctr"/>
            <a:r>
              <a:rPr lang="zh-TW" altLang="en-US" dirty="0" smtClean="0">
                <a:solidFill>
                  <a:srgbClr val="FF0000"/>
                </a:solidFill>
              </a:rPr>
              <a:t>測試</a:t>
            </a:r>
            <a:endParaRPr lang="zh-TW" altLang="en-US" dirty="0">
              <a:solidFill>
                <a:srgbClr val="FF0000"/>
              </a:solidFill>
            </a:endParaRPr>
          </a:p>
        </p:txBody>
      </p:sp>
      <p:sp>
        <p:nvSpPr>
          <p:cNvPr id="26" name="橢圓 3"/>
          <p:cNvSpPr>
            <a:spLocks noChangeArrowheads="1"/>
          </p:cNvSpPr>
          <p:nvPr/>
        </p:nvSpPr>
        <p:spPr bwMode="auto">
          <a:xfrm>
            <a:off x="7401206" y="3986034"/>
            <a:ext cx="904594" cy="53933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1" name="圓角矩形圖說文字 10"/>
          <p:cNvSpPr/>
          <p:nvPr/>
        </p:nvSpPr>
        <p:spPr>
          <a:xfrm>
            <a:off x="5148064" y="4005064"/>
            <a:ext cx="39959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800" b="1" dirty="0">
                <a:solidFill>
                  <a:srgbClr val="FF0000"/>
                </a:solidFill>
                <a:latin typeface="+mn-ea"/>
              </a:rPr>
              <a:t>請</a:t>
            </a:r>
            <a:r>
              <a:rPr lang="zh-TW" altLang="en-US" sz="2800" b="1" dirty="0" smtClean="0">
                <a:solidFill>
                  <a:srgbClr val="FF0000"/>
                </a:solidFill>
                <a:latin typeface="+mn-ea"/>
              </a:rPr>
              <a:t>填公家機關之</a:t>
            </a:r>
            <a:r>
              <a:rPr lang="en-US" altLang="zh-TW" sz="2800" b="1" dirty="0" smtClean="0">
                <a:solidFill>
                  <a:srgbClr val="FF0000"/>
                </a:solidFill>
                <a:latin typeface="+mn-ea"/>
              </a:rPr>
              <a:t>E-mail</a:t>
            </a:r>
            <a:r>
              <a:rPr kumimoji="0" lang="zh-TW" altLang="en-US" sz="2800" b="1" dirty="0">
                <a:solidFill>
                  <a:srgbClr val="FF0000"/>
                </a:solidFill>
                <a:latin typeface="+mn-ea"/>
              </a:rPr>
              <a:t>勿使用私人</a:t>
            </a:r>
            <a:r>
              <a:rPr kumimoji="0" lang="en-US" altLang="zh-TW" sz="2800" b="1" dirty="0" smtClean="0">
                <a:solidFill>
                  <a:srgbClr val="FF0000"/>
                </a:solidFill>
                <a:latin typeface="+mn-ea"/>
              </a:rPr>
              <a:t>E-mail</a:t>
            </a:r>
            <a:endParaRPr lang="zh-TW" altLang="en-US" sz="3200" b="1" dirty="0">
              <a:solidFill>
                <a:srgbClr val="FF0000"/>
              </a:solidFill>
              <a:latin typeface="+mn-ea"/>
            </a:endParaRPr>
          </a:p>
        </p:txBody>
      </p:sp>
      <p:pic>
        <p:nvPicPr>
          <p:cNvPr id="28"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P spid="15" grpId="0"/>
      <p:bldP spid="16" grpId="0"/>
      <p:bldP spid="23" grpId="0" animBg="1"/>
      <p:bldP spid="18" grpId="0"/>
      <p:bldP spid="20" grpId="0"/>
      <p:bldP spid="21" grpId="0"/>
      <p:bldP spid="22" grpId="0"/>
      <p:bldP spid="24" grpId="0" animBg="1"/>
      <p:bldP spid="25" grpId="0"/>
      <p:bldP spid="2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15987074-B3B4-4E5E-A9B0-B154F26F4C9F}" type="slidenum">
              <a:rPr kumimoji="0" lang="zh-TW" altLang="en-US" sz="1200">
                <a:solidFill>
                  <a:schemeClr val="tx2">
                    <a:shade val="90000"/>
                  </a:schemeClr>
                </a:solidFill>
              </a:rPr>
              <a:pPr algn="r">
                <a:defRPr/>
              </a:pPr>
              <a:t>13</a:t>
            </a:fld>
            <a:endParaRPr kumimoji="0" lang="zh-TW" altLang="en-US" sz="1200">
              <a:solidFill>
                <a:schemeClr val="tx2">
                  <a:shade val="90000"/>
                </a:schemeClr>
              </a:solidFill>
            </a:endParaRPr>
          </a:p>
        </p:txBody>
      </p:sp>
      <p:sp>
        <p:nvSpPr>
          <p:cNvPr id="1433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步驟六</a:t>
            </a:r>
            <a:endParaRPr lang="en-US" altLang="zh-TW" sz="2800" smtClean="0">
              <a:solidFill>
                <a:srgbClr val="376092"/>
              </a:solidFill>
              <a:latin typeface="微軟正黑體" charset="-120"/>
              <a:ea typeface="微軟正黑體" charset="-120"/>
            </a:endParaRPr>
          </a:p>
        </p:txBody>
      </p:sp>
      <p:pic>
        <p:nvPicPr>
          <p:cNvPr id="14341" name="Picture 8" descr="申請帳號-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092" y="2063468"/>
            <a:ext cx="8367984" cy="4475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0" y="3284538"/>
            <a:ext cx="2987675" cy="74453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7"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16632"/>
            <a:ext cx="5890042" cy="7632848"/>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7650FCC-3BDD-459D-A735-1810537F16CA}" type="slidenum">
              <a:rPr kumimoji="0" lang="zh-TW" altLang="en-US" sz="1200">
                <a:solidFill>
                  <a:schemeClr val="tx2">
                    <a:shade val="90000"/>
                  </a:schemeClr>
                </a:solidFill>
              </a:rPr>
              <a:pPr algn="r">
                <a:defRPr/>
              </a:pPr>
              <a:t>14</a:t>
            </a:fld>
            <a:endParaRPr kumimoji="0" lang="zh-TW" altLang="en-US" sz="1200">
              <a:solidFill>
                <a:schemeClr val="tx2">
                  <a:shade val="90000"/>
                </a:schemeClr>
              </a:solidFill>
            </a:endParaRPr>
          </a:p>
        </p:txBody>
      </p:sp>
      <p:sp>
        <p:nvSpPr>
          <p:cNvPr id="16387"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smtClean="0">
                <a:solidFill>
                  <a:srgbClr val="376092"/>
                </a:solidFill>
                <a:latin typeface="微軟正黑體" charset="-120"/>
                <a:ea typeface="微軟正黑體" charset="-120"/>
              </a:rPr>
              <a:t>步驟七</a:t>
            </a:r>
            <a:endParaRPr lang="en-US" altLang="zh-TW" sz="2800" smtClean="0">
              <a:solidFill>
                <a:srgbClr val="376092"/>
              </a:solidFill>
              <a:latin typeface="微軟正黑體" charset="-120"/>
              <a:ea typeface="微軟正黑體" charset="-120"/>
            </a:endParaRPr>
          </a:p>
        </p:txBody>
      </p:sp>
      <p:sp>
        <p:nvSpPr>
          <p:cNvPr id="8" name="圓角矩形圖說文字 7"/>
          <p:cNvSpPr/>
          <p:nvPr/>
        </p:nvSpPr>
        <p:spPr>
          <a:xfrm>
            <a:off x="6741075" y="1772816"/>
            <a:ext cx="2142570" cy="72008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自行輸入</a:t>
            </a:r>
            <a:endParaRPr lang="zh-TW" altLang="en-US" sz="3200" b="1" dirty="0">
              <a:solidFill>
                <a:srgbClr val="FF0000"/>
              </a:solidFill>
            </a:endParaRPr>
          </a:p>
        </p:txBody>
      </p:sp>
      <p:sp>
        <p:nvSpPr>
          <p:cNvPr id="9" name="圓角矩形圖說文字 8"/>
          <p:cNvSpPr/>
          <p:nvPr/>
        </p:nvSpPr>
        <p:spPr>
          <a:xfrm>
            <a:off x="6556628" y="3836077"/>
            <a:ext cx="2479868" cy="1033083"/>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申請人公司大小章</a:t>
            </a:r>
            <a:endParaRPr lang="zh-TW" altLang="en-US" sz="3200" b="1" dirty="0">
              <a:solidFill>
                <a:srgbClr val="FF0000"/>
              </a:solidFill>
            </a:endParaRPr>
          </a:p>
        </p:txBody>
      </p:sp>
      <p:sp>
        <p:nvSpPr>
          <p:cNvPr id="10" name="圓角矩形圖說文字 9"/>
          <p:cNvSpPr/>
          <p:nvPr/>
        </p:nvSpPr>
        <p:spPr>
          <a:xfrm>
            <a:off x="107504" y="3749764"/>
            <a:ext cx="2515689" cy="1047388"/>
          </a:xfrm>
          <a:prstGeom prst="wedgeRoundRectCallout">
            <a:avLst>
              <a:gd name="adj1" fmla="val 49939"/>
              <a:gd name="adj2" fmla="val 84591"/>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申請人簽名</a:t>
            </a:r>
            <a:r>
              <a:rPr lang="en-US" altLang="zh-TW" sz="3200" b="1" dirty="0" smtClean="0">
                <a:solidFill>
                  <a:srgbClr val="FF0000"/>
                </a:solidFill>
              </a:rPr>
              <a:t>+</a:t>
            </a:r>
            <a:r>
              <a:rPr lang="zh-TW" altLang="en-US" sz="3200" b="1" dirty="0" smtClean="0">
                <a:solidFill>
                  <a:srgbClr val="FF0000"/>
                </a:solidFill>
              </a:rPr>
              <a:t>蓋章</a:t>
            </a:r>
            <a:endParaRPr lang="zh-TW" altLang="en-US" sz="3200" b="1" dirty="0">
              <a:solidFill>
                <a:srgbClr val="FF0000"/>
              </a:solidFill>
            </a:endParaRPr>
          </a:p>
        </p:txBody>
      </p:sp>
      <p:sp>
        <p:nvSpPr>
          <p:cNvPr id="11" name="圓角矩形 10"/>
          <p:cNvSpPr/>
          <p:nvPr/>
        </p:nvSpPr>
        <p:spPr>
          <a:xfrm>
            <a:off x="3072899" y="4779689"/>
            <a:ext cx="713546" cy="593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王小寶</a:t>
            </a:r>
            <a:endParaRPr lang="zh-TW" altLang="en-US" dirty="0">
              <a:solidFill>
                <a:srgbClr val="FF0000"/>
              </a:solidFill>
            </a:endParaRPr>
          </a:p>
        </p:txBody>
      </p:sp>
      <p:sp>
        <p:nvSpPr>
          <p:cNvPr id="12" name="矩形 11"/>
          <p:cNvSpPr/>
          <p:nvPr/>
        </p:nvSpPr>
        <p:spPr>
          <a:xfrm>
            <a:off x="3100066" y="5507940"/>
            <a:ext cx="877163" cy="369332"/>
          </a:xfrm>
          <a:prstGeom prst="rect">
            <a:avLst/>
          </a:prstGeom>
        </p:spPr>
        <p:txBody>
          <a:bodyPr wrap="none">
            <a:spAutoFit/>
          </a:bodyPr>
          <a:lstStyle/>
          <a:p>
            <a:pPr algn="ctr"/>
            <a:r>
              <a:rPr lang="zh-TW" altLang="en-US" dirty="0"/>
              <a:t>王</a:t>
            </a:r>
            <a:r>
              <a:rPr lang="zh-TW" altLang="en-US" dirty="0" smtClean="0"/>
              <a:t>小寶</a:t>
            </a:r>
            <a:endParaRPr lang="zh-TW" altLang="en-US" dirty="0"/>
          </a:p>
        </p:txBody>
      </p:sp>
      <p:sp>
        <p:nvSpPr>
          <p:cNvPr id="13" name="矩形 26"/>
          <p:cNvSpPr>
            <a:spLocks noChangeArrowheads="1"/>
          </p:cNvSpPr>
          <p:nvPr/>
        </p:nvSpPr>
        <p:spPr bwMode="auto">
          <a:xfrm>
            <a:off x="3419872" y="2276872"/>
            <a:ext cx="1008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a:t>
            </a:r>
            <a:endParaRPr kumimoji="0" lang="en-US" altLang="zh-TW" dirty="0" smtClean="0">
              <a:solidFill>
                <a:srgbClr val="FF0000"/>
              </a:solidFill>
              <a:latin typeface="微軟正黑體" charset="-120"/>
              <a:ea typeface="微軟正黑體" charset="-120"/>
            </a:endParaRPr>
          </a:p>
        </p:txBody>
      </p:sp>
      <p:sp>
        <p:nvSpPr>
          <p:cNvPr id="14" name="矩形 26"/>
          <p:cNvSpPr>
            <a:spLocks noChangeArrowheads="1"/>
          </p:cNvSpPr>
          <p:nvPr/>
        </p:nvSpPr>
        <p:spPr bwMode="auto">
          <a:xfrm>
            <a:off x="3203848" y="2636912"/>
            <a:ext cx="33759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桃園縣中壢市中大路</a:t>
            </a:r>
            <a:r>
              <a:rPr kumimoji="0" lang="en-US" altLang="zh-TW" dirty="0" smtClean="0">
                <a:solidFill>
                  <a:srgbClr val="FF0000"/>
                </a:solidFill>
                <a:latin typeface="微軟正黑體" charset="-120"/>
                <a:ea typeface="微軟正黑體" charset="-120"/>
              </a:rPr>
              <a:t>300</a:t>
            </a:r>
            <a:r>
              <a:rPr kumimoji="0" lang="zh-TW" altLang="en-US" dirty="0" smtClean="0">
                <a:solidFill>
                  <a:srgbClr val="FF0000"/>
                </a:solidFill>
                <a:latin typeface="微軟正黑體" charset="-120"/>
                <a:ea typeface="微軟正黑體" charset="-120"/>
              </a:rPr>
              <a:t>號</a:t>
            </a:r>
            <a:endParaRPr kumimoji="0" lang="en-US" altLang="zh-TW" dirty="0" smtClean="0">
              <a:solidFill>
                <a:srgbClr val="FF0000"/>
              </a:solidFill>
              <a:latin typeface="微軟正黑體" charset="-120"/>
              <a:ea typeface="微軟正黑體" charset="-120"/>
            </a:endParaRPr>
          </a:p>
        </p:txBody>
      </p:sp>
      <p:sp>
        <p:nvSpPr>
          <p:cNvPr id="15" name="矩形 26"/>
          <p:cNvSpPr>
            <a:spLocks noChangeArrowheads="1"/>
          </p:cNvSpPr>
          <p:nvPr/>
        </p:nvSpPr>
        <p:spPr bwMode="auto">
          <a:xfrm>
            <a:off x="5220072" y="2276872"/>
            <a:ext cx="1008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en-US" altLang="zh-TW" dirty="0" smtClean="0">
                <a:solidFill>
                  <a:srgbClr val="FF0000"/>
                </a:solidFill>
                <a:latin typeface="微軟正黑體" charset="-120"/>
                <a:ea typeface="微軟正黑體" charset="-120"/>
              </a:rPr>
              <a:t>320</a:t>
            </a:r>
          </a:p>
        </p:txBody>
      </p:sp>
      <p:sp>
        <p:nvSpPr>
          <p:cNvPr id="16" name="圓角矩形 15"/>
          <p:cNvSpPr/>
          <p:nvPr/>
        </p:nvSpPr>
        <p:spPr>
          <a:xfrm>
            <a:off x="4794558" y="4581128"/>
            <a:ext cx="1217602" cy="94351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中大營建股份有限公司印</a:t>
            </a:r>
            <a:endParaRPr lang="zh-TW" altLang="en-US" dirty="0">
              <a:solidFill>
                <a:srgbClr val="FF0000"/>
              </a:solidFill>
            </a:endParaRPr>
          </a:p>
        </p:txBody>
      </p:sp>
      <p:sp>
        <p:nvSpPr>
          <p:cNvPr id="17" name="圓角矩形 16"/>
          <p:cNvSpPr/>
          <p:nvPr/>
        </p:nvSpPr>
        <p:spPr>
          <a:xfrm>
            <a:off x="5946686" y="5517232"/>
            <a:ext cx="713546" cy="59352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周晶晶</a:t>
            </a:r>
            <a:endParaRPr lang="zh-TW" altLang="en-US" dirty="0">
              <a:solidFill>
                <a:srgbClr val="FF0000"/>
              </a:solidFill>
            </a:endParaRPr>
          </a:p>
        </p:txBody>
      </p:sp>
      <p:pic>
        <p:nvPicPr>
          <p:cNvPr id="2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1393"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121923"/>
            <a:ext cx="6163230" cy="7555549"/>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989B332-C33D-4257-B913-584C237F3EF7}" type="slidenum">
              <a:rPr kumimoji="0" lang="zh-TW" altLang="en-US" sz="1200">
                <a:solidFill>
                  <a:schemeClr val="tx2">
                    <a:shade val="90000"/>
                  </a:schemeClr>
                </a:solidFill>
              </a:rPr>
              <a:pPr algn="r">
                <a:defRPr/>
              </a:pPr>
              <a:t>15</a:t>
            </a:fld>
            <a:endParaRPr kumimoji="0" lang="zh-TW" altLang="en-US" sz="1200">
              <a:solidFill>
                <a:schemeClr val="tx2">
                  <a:shade val="90000"/>
                </a:schemeClr>
              </a:solidFill>
            </a:endParaRPr>
          </a:p>
        </p:txBody>
      </p:sp>
      <p:sp>
        <p:nvSpPr>
          <p:cNvPr id="17411"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八</a:t>
            </a:r>
            <a:endParaRPr lang="en-US" altLang="zh-TW" sz="2800" dirty="0" smtClean="0">
              <a:solidFill>
                <a:srgbClr val="376092"/>
              </a:solidFill>
              <a:latin typeface="微軟正黑體" charset="-120"/>
              <a:ea typeface="微軟正黑體" charset="-120"/>
            </a:endParaRPr>
          </a:p>
        </p:txBody>
      </p:sp>
      <p:sp>
        <p:nvSpPr>
          <p:cNvPr id="3" name="圓角矩形 2"/>
          <p:cNvSpPr/>
          <p:nvPr/>
        </p:nvSpPr>
        <p:spPr>
          <a:xfrm>
            <a:off x="3337208" y="4723383"/>
            <a:ext cx="1152128" cy="3618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    陳小寶</a:t>
            </a:r>
            <a:endParaRPr lang="zh-TW" altLang="en-US" dirty="0">
              <a:solidFill>
                <a:srgbClr val="FF0000"/>
              </a:solidFill>
            </a:endParaRPr>
          </a:p>
        </p:txBody>
      </p:sp>
      <p:sp>
        <p:nvSpPr>
          <p:cNvPr id="11" name="圓角矩形 10"/>
          <p:cNvSpPr/>
          <p:nvPr/>
        </p:nvSpPr>
        <p:spPr>
          <a:xfrm>
            <a:off x="5160018" y="4795391"/>
            <a:ext cx="1152128" cy="3618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rgbClr val="FF0000"/>
                </a:solidFill>
              </a:rPr>
              <a:t>單位</a:t>
            </a:r>
            <a:endParaRPr lang="en-US" altLang="zh-TW" sz="1200" dirty="0" smtClean="0">
              <a:solidFill>
                <a:srgbClr val="FF0000"/>
              </a:solidFill>
            </a:endParaRPr>
          </a:p>
          <a:p>
            <a:r>
              <a:rPr lang="zh-TW" altLang="en-US" sz="1200" dirty="0" smtClean="0">
                <a:solidFill>
                  <a:srgbClr val="FF0000"/>
                </a:solidFill>
              </a:rPr>
              <a:t>主管</a:t>
            </a:r>
            <a:endParaRPr lang="zh-TW" altLang="en-US" sz="1200" dirty="0">
              <a:solidFill>
                <a:srgbClr val="FF0000"/>
              </a:solidFill>
            </a:endParaRPr>
          </a:p>
        </p:txBody>
      </p:sp>
      <p:sp>
        <p:nvSpPr>
          <p:cNvPr id="14" name="圓角矩形圖說文字 13"/>
          <p:cNvSpPr/>
          <p:nvPr/>
        </p:nvSpPr>
        <p:spPr>
          <a:xfrm>
            <a:off x="6577496" y="1867771"/>
            <a:ext cx="2142570" cy="72008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自行輸入</a:t>
            </a:r>
            <a:endParaRPr lang="zh-TW" altLang="en-US" sz="3200" b="1" dirty="0">
              <a:solidFill>
                <a:srgbClr val="FF0000"/>
              </a:solidFill>
            </a:endParaRPr>
          </a:p>
        </p:txBody>
      </p:sp>
      <p:sp>
        <p:nvSpPr>
          <p:cNvPr id="15" name="矩形 26"/>
          <p:cNvSpPr>
            <a:spLocks noChangeArrowheads="1"/>
          </p:cNvSpPr>
          <p:nvPr/>
        </p:nvSpPr>
        <p:spPr bwMode="auto">
          <a:xfrm>
            <a:off x="3347864" y="2204864"/>
            <a:ext cx="1008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a:t>
            </a:r>
            <a:endParaRPr kumimoji="0" lang="en-US" altLang="zh-TW" dirty="0" smtClean="0">
              <a:solidFill>
                <a:srgbClr val="FF0000"/>
              </a:solidFill>
              <a:latin typeface="微軟正黑體" charset="-120"/>
              <a:ea typeface="微軟正黑體" charset="-120"/>
            </a:endParaRPr>
          </a:p>
        </p:txBody>
      </p:sp>
      <p:sp>
        <p:nvSpPr>
          <p:cNvPr id="16" name="矩形 26"/>
          <p:cNvSpPr>
            <a:spLocks noChangeArrowheads="1"/>
          </p:cNvSpPr>
          <p:nvPr/>
        </p:nvSpPr>
        <p:spPr bwMode="auto">
          <a:xfrm>
            <a:off x="3131840" y="2564904"/>
            <a:ext cx="33759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zh-TW" altLang="en-US" dirty="0" smtClean="0">
                <a:solidFill>
                  <a:srgbClr val="FF0000"/>
                </a:solidFill>
                <a:latin typeface="微軟正黑體" charset="-120"/>
                <a:ea typeface="微軟正黑體" charset="-120"/>
              </a:rPr>
              <a:t>桃園縣中壢市中大路</a:t>
            </a:r>
            <a:r>
              <a:rPr kumimoji="0" lang="en-US" altLang="zh-TW" dirty="0" smtClean="0">
                <a:solidFill>
                  <a:srgbClr val="FF0000"/>
                </a:solidFill>
                <a:latin typeface="微軟正黑體" charset="-120"/>
                <a:ea typeface="微軟正黑體" charset="-120"/>
              </a:rPr>
              <a:t>300</a:t>
            </a:r>
            <a:r>
              <a:rPr kumimoji="0" lang="zh-TW" altLang="en-US" dirty="0" smtClean="0">
                <a:solidFill>
                  <a:srgbClr val="FF0000"/>
                </a:solidFill>
                <a:latin typeface="微軟正黑體" charset="-120"/>
                <a:ea typeface="微軟正黑體" charset="-120"/>
              </a:rPr>
              <a:t>號</a:t>
            </a:r>
            <a:endParaRPr kumimoji="0" lang="en-US" altLang="zh-TW" dirty="0" smtClean="0">
              <a:solidFill>
                <a:srgbClr val="FF0000"/>
              </a:solidFill>
              <a:latin typeface="微軟正黑體" charset="-120"/>
              <a:ea typeface="微軟正黑體" charset="-120"/>
            </a:endParaRPr>
          </a:p>
        </p:txBody>
      </p:sp>
      <p:sp>
        <p:nvSpPr>
          <p:cNvPr id="17" name="矩形 26"/>
          <p:cNvSpPr>
            <a:spLocks noChangeArrowheads="1"/>
          </p:cNvSpPr>
          <p:nvPr/>
        </p:nvSpPr>
        <p:spPr bwMode="auto">
          <a:xfrm>
            <a:off x="5304034" y="2218519"/>
            <a:ext cx="1008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kumimoji="0" lang="en-US" altLang="zh-TW" dirty="0" smtClean="0">
                <a:solidFill>
                  <a:srgbClr val="FF0000"/>
                </a:solidFill>
                <a:latin typeface="微軟正黑體" charset="-120"/>
                <a:ea typeface="微軟正黑體" charset="-120"/>
              </a:rPr>
              <a:t>320</a:t>
            </a:r>
          </a:p>
        </p:txBody>
      </p:sp>
      <p:sp>
        <p:nvSpPr>
          <p:cNvPr id="10" name="矩形 9"/>
          <p:cNvSpPr/>
          <p:nvPr/>
        </p:nvSpPr>
        <p:spPr>
          <a:xfrm>
            <a:off x="3347864" y="5219908"/>
            <a:ext cx="877163" cy="369332"/>
          </a:xfrm>
          <a:prstGeom prst="rect">
            <a:avLst/>
          </a:prstGeom>
        </p:spPr>
        <p:txBody>
          <a:bodyPr wrap="none">
            <a:spAutoFit/>
          </a:bodyPr>
          <a:lstStyle/>
          <a:p>
            <a:pPr algn="ctr"/>
            <a:r>
              <a:rPr lang="zh-TW" altLang="en-US" dirty="0" smtClean="0"/>
              <a:t>陳小寶</a:t>
            </a:r>
            <a:endParaRPr lang="zh-TW" altLang="en-US" dirty="0"/>
          </a:p>
        </p:txBody>
      </p:sp>
      <p:sp>
        <p:nvSpPr>
          <p:cNvPr id="19" name="矩形 18"/>
          <p:cNvSpPr/>
          <p:nvPr/>
        </p:nvSpPr>
        <p:spPr>
          <a:xfrm>
            <a:off x="5495036" y="4787860"/>
            <a:ext cx="877164" cy="369332"/>
          </a:xfrm>
          <a:prstGeom prst="rect">
            <a:avLst/>
          </a:prstGeom>
        </p:spPr>
        <p:txBody>
          <a:bodyPr wrap="none">
            <a:spAutoFit/>
          </a:bodyPr>
          <a:lstStyle/>
          <a:p>
            <a:pPr algn="ctr"/>
            <a:r>
              <a:rPr lang="zh-TW" altLang="en-US" dirty="0">
                <a:solidFill>
                  <a:srgbClr val="FF0000"/>
                </a:solidFill>
              </a:rPr>
              <a:t>歐巴馬</a:t>
            </a:r>
          </a:p>
        </p:txBody>
      </p:sp>
      <p:sp>
        <p:nvSpPr>
          <p:cNvPr id="20" name="矩形 19"/>
          <p:cNvSpPr/>
          <p:nvPr/>
        </p:nvSpPr>
        <p:spPr>
          <a:xfrm>
            <a:off x="5297500" y="5219908"/>
            <a:ext cx="877164" cy="369332"/>
          </a:xfrm>
          <a:prstGeom prst="rect">
            <a:avLst/>
          </a:prstGeom>
        </p:spPr>
        <p:txBody>
          <a:bodyPr wrap="none">
            <a:spAutoFit/>
          </a:bodyPr>
          <a:lstStyle/>
          <a:p>
            <a:pPr algn="ctr"/>
            <a:r>
              <a:rPr lang="zh-TW" altLang="en-US" dirty="0"/>
              <a:t>歐巴馬</a:t>
            </a:r>
          </a:p>
        </p:txBody>
      </p:sp>
      <p:sp>
        <p:nvSpPr>
          <p:cNvPr id="21" name="圓角矩形圖說文字 20"/>
          <p:cNvSpPr/>
          <p:nvPr/>
        </p:nvSpPr>
        <p:spPr>
          <a:xfrm>
            <a:off x="6723855" y="3932560"/>
            <a:ext cx="2272229" cy="825252"/>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000" b="1" dirty="0" smtClean="0">
                <a:solidFill>
                  <a:srgbClr val="FF0000"/>
                </a:solidFill>
              </a:rPr>
              <a:t>直屬主管簽名</a:t>
            </a:r>
            <a:r>
              <a:rPr lang="en-US" altLang="zh-TW" sz="2000" b="1" dirty="0" smtClean="0">
                <a:solidFill>
                  <a:srgbClr val="FF0000"/>
                </a:solidFill>
              </a:rPr>
              <a:t>+</a:t>
            </a:r>
            <a:r>
              <a:rPr lang="zh-TW" altLang="en-US" sz="2000" b="1" dirty="0" smtClean="0">
                <a:solidFill>
                  <a:srgbClr val="FF0000"/>
                </a:solidFill>
              </a:rPr>
              <a:t>蓋職章</a:t>
            </a:r>
            <a:endParaRPr lang="zh-TW" altLang="en-US" sz="2000" b="1" dirty="0">
              <a:solidFill>
                <a:srgbClr val="FF0000"/>
              </a:solidFill>
            </a:endParaRPr>
          </a:p>
        </p:txBody>
      </p:sp>
      <p:sp>
        <p:nvSpPr>
          <p:cNvPr id="22" name="圓角矩形圖說文字 21"/>
          <p:cNvSpPr/>
          <p:nvPr/>
        </p:nvSpPr>
        <p:spPr>
          <a:xfrm>
            <a:off x="467544" y="3790404"/>
            <a:ext cx="2272229" cy="825252"/>
          </a:xfrm>
          <a:prstGeom prst="wedgeRoundRectCallout">
            <a:avLst>
              <a:gd name="adj1" fmla="val 49939"/>
              <a:gd name="adj2" fmla="val 84591"/>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2000" b="1" dirty="0" smtClean="0">
                <a:solidFill>
                  <a:srgbClr val="FF0000"/>
                </a:solidFill>
              </a:rPr>
              <a:t>申請人簽名</a:t>
            </a:r>
            <a:r>
              <a:rPr lang="en-US" altLang="zh-TW" sz="2000" b="1" dirty="0" smtClean="0">
                <a:solidFill>
                  <a:srgbClr val="FF0000"/>
                </a:solidFill>
              </a:rPr>
              <a:t>+</a:t>
            </a:r>
            <a:r>
              <a:rPr lang="zh-TW" altLang="en-US" sz="2000" b="1" dirty="0" smtClean="0">
                <a:solidFill>
                  <a:srgbClr val="FF0000"/>
                </a:solidFill>
              </a:rPr>
              <a:t>蓋職章</a:t>
            </a:r>
            <a:endParaRPr lang="zh-TW" altLang="en-US" sz="2000" b="1" dirty="0">
              <a:solidFill>
                <a:srgbClr val="FF0000"/>
              </a:solidFill>
            </a:endParaRPr>
          </a:p>
        </p:txBody>
      </p:sp>
      <p:sp>
        <p:nvSpPr>
          <p:cNvPr id="23" name="矩形 22"/>
          <p:cNvSpPr/>
          <p:nvPr/>
        </p:nvSpPr>
        <p:spPr>
          <a:xfrm>
            <a:off x="3278667" y="4725144"/>
            <a:ext cx="492443" cy="276999"/>
          </a:xfrm>
          <a:prstGeom prst="rect">
            <a:avLst/>
          </a:prstGeom>
        </p:spPr>
        <p:txBody>
          <a:bodyPr wrap="none">
            <a:spAutoFit/>
          </a:bodyPr>
          <a:lstStyle/>
          <a:p>
            <a:pPr algn="ctr"/>
            <a:r>
              <a:rPr lang="zh-TW" altLang="en-US" sz="1200" dirty="0" smtClean="0">
                <a:solidFill>
                  <a:srgbClr val="FF0000"/>
                </a:solidFill>
              </a:rPr>
              <a:t>職員</a:t>
            </a:r>
            <a:endParaRPr lang="zh-TW" altLang="en-US" sz="1200" dirty="0">
              <a:solidFill>
                <a:srgbClr val="FF0000"/>
              </a:solidFill>
            </a:endParaRPr>
          </a:p>
        </p:txBody>
      </p:sp>
      <p:pic>
        <p:nvPicPr>
          <p:cNvPr id="25"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15" grpId="0"/>
      <p:bldP spid="16" grpId="0"/>
      <p:bldP spid="17" grpId="0"/>
      <p:bldP spid="10" grpId="0"/>
      <p:bldP spid="19" grpId="0"/>
      <p:bldP spid="20" grpId="0"/>
      <p:bldP spid="21"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82B01B1D-8BBC-4EDB-AEB8-2681ADF1695B}" type="slidenum">
              <a:rPr kumimoji="0" lang="zh-TW" altLang="en-US" sz="1200">
                <a:solidFill>
                  <a:schemeClr val="tx2">
                    <a:shade val="90000"/>
                  </a:schemeClr>
                </a:solidFill>
              </a:rPr>
              <a:pPr algn="r">
                <a:defRPr/>
              </a:pPr>
              <a:t>16</a:t>
            </a:fld>
            <a:endParaRPr kumimoji="0" lang="zh-TW" altLang="en-US" sz="1200">
              <a:solidFill>
                <a:schemeClr val="tx2">
                  <a:shade val="90000"/>
                </a:schemeClr>
              </a:solidFill>
            </a:endParaRPr>
          </a:p>
        </p:txBody>
      </p:sp>
      <p:sp>
        <p:nvSpPr>
          <p:cNvPr id="1945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pic>
        <p:nvPicPr>
          <p:cNvPr id="19461" name="Picture 6" descr="申請帳號-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3238"/>
            <a:ext cx="91440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0" y="3716338"/>
            <a:ext cx="2555875" cy="4318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7"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
        <p:nvSpPr>
          <p:cNvPr id="10" name="圓角矩形圖說文字 9"/>
          <p:cNvSpPr/>
          <p:nvPr/>
        </p:nvSpPr>
        <p:spPr>
          <a:xfrm>
            <a:off x="1677194" y="2060848"/>
            <a:ext cx="46863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smtClean="0">
                <a:solidFill>
                  <a:srgbClr val="FF0000"/>
                </a:solidFill>
              </a:rPr>
              <a:t>帳號申請啟用公告區</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2410" y="1556792"/>
            <a:ext cx="7477125" cy="5256584"/>
          </a:xfrm>
          <a:prstGeom prst="rect">
            <a:avLst/>
          </a:prstGeom>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A26DA48-DB28-483C-A98C-4877EFF47C49}" type="slidenum">
              <a:rPr kumimoji="0" lang="zh-TW" altLang="en-US" sz="1200">
                <a:solidFill>
                  <a:schemeClr val="tx2">
                    <a:shade val="90000"/>
                  </a:schemeClr>
                </a:solidFill>
              </a:rPr>
              <a:pPr algn="r">
                <a:defRPr/>
              </a:pPr>
              <a:t>17</a:t>
            </a:fld>
            <a:endParaRPr kumimoji="0" lang="zh-TW" altLang="en-US" sz="1200">
              <a:solidFill>
                <a:schemeClr val="tx2">
                  <a:shade val="90000"/>
                </a:schemeClr>
              </a:solidFill>
            </a:endParaRPr>
          </a:p>
        </p:txBody>
      </p:sp>
      <p:sp>
        <p:nvSpPr>
          <p:cNvPr id="20483"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sp>
        <p:nvSpPr>
          <p:cNvPr id="9" name="圓角矩形 8"/>
          <p:cNvSpPr>
            <a:spLocks noChangeArrowheads="1"/>
          </p:cNvSpPr>
          <p:nvPr/>
        </p:nvSpPr>
        <p:spPr bwMode="auto">
          <a:xfrm>
            <a:off x="611560" y="3212976"/>
            <a:ext cx="7637975" cy="576064"/>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0" name="矩形 9"/>
          <p:cNvSpPr/>
          <p:nvPr/>
        </p:nvSpPr>
        <p:spPr>
          <a:xfrm>
            <a:off x="827584" y="3789041"/>
            <a:ext cx="7200800" cy="1872208"/>
          </a:xfrm>
          <a:prstGeom prst="rect">
            <a:avLst/>
          </a:prstGeom>
          <a:solidFill>
            <a:srgbClr val="7F7F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18</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smtClean="0">
                <a:latin typeface="微軟正黑體" charset="-120"/>
                <a:ea typeface="微軟正黑體" charset="-120"/>
              </a:rPr>
              <a:t>承包</a:t>
            </a:r>
            <a:r>
              <a:rPr lang="zh-TW" altLang="en-US" sz="2400" dirty="0">
                <a:latin typeface="微軟正黑體" charset="-120"/>
                <a:ea typeface="微軟正黑體" charset="-120"/>
              </a:rPr>
              <a:t>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571949" y="4572000"/>
            <a:ext cx="43212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683022" y="1700213"/>
            <a:ext cx="2736850"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683022" y="4437063"/>
            <a:ext cx="3635772"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0" name="Rectangle 6"/>
          <p:cNvSpPr>
            <a:spLocks noGrp="1" noChangeArrowheads="1"/>
          </p:cNvSpPr>
          <p:nvPr>
            <p:ph type="title"/>
          </p:nvPr>
        </p:nvSpPr>
        <p:spPr>
          <a:xfrm>
            <a:off x="0" y="222920"/>
            <a:ext cx="9144000" cy="685800"/>
          </a:xfrm>
        </p:spPr>
        <p:txBody>
          <a:bodyPr/>
          <a:lstStyle/>
          <a:p>
            <a:pPr lvl="2" algn="ctr" eaLnBrk="1" hangingPunct="1"/>
            <a:r>
              <a:rPr lang="zh-TW" altLang="en-US" sz="3600" b="1" dirty="0" smtClean="0">
                <a:solidFill>
                  <a:schemeClr val="tx1"/>
                </a:solidFill>
              </a:rPr>
              <a:t>承包商</a:t>
            </a:r>
            <a:r>
              <a:rPr lang="en-US" altLang="zh-TW" sz="3600" b="1" dirty="0" smtClean="0">
                <a:solidFill>
                  <a:schemeClr val="tx1"/>
                </a:solidFill>
              </a:rPr>
              <a:t>-</a:t>
            </a:r>
            <a:r>
              <a:rPr lang="zh-TW" altLang="en-US" sz="3600" b="1" dirty="0">
                <a:solidFill>
                  <a:schemeClr val="tx1"/>
                </a:solidFill>
                <a:latin typeface="微軟正黑體" charset="-120"/>
              </a:rPr>
              <a:t>工程基本資料表</a:t>
            </a:r>
            <a:r>
              <a:rPr lang="zh-TW" altLang="en-US" sz="3600" b="1" dirty="0" smtClean="0">
                <a:solidFill>
                  <a:schemeClr val="tx1"/>
                </a:solidFill>
                <a:latin typeface="微軟正黑體" charset="-120"/>
              </a:rPr>
              <a:t>申報</a:t>
            </a:r>
            <a:endParaRPr lang="en-US" altLang="zh-TW" sz="3600" b="1" dirty="0" smtClean="0">
              <a:solidFill>
                <a:schemeClr val="tx1"/>
              </a:solidFill>
            </a:endParaRPr>
          </a:p>
        </p:txBody>
      </p:sp>
    </p:spTree>
    <p:extLst>
      <p:ext uri="{BB962C8B-B14F-4D97-AF65-F5344CB8AC3E}">
        <p14:creationId xmlns:p14="http://schemas.microsoft.com/office/powerpoint/2010/main" xmlns="" val="24994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8B7B602-A57D-4D5F-9563-476CE02C5620}" type="slidenum">
              <a:rPr kumimoji="0" lang="zh-TW" altLang="en-US" sz="1200">
                <a:solidFill>
                  <a:schemeClr val="tx2">
                    <a:shade val="90000"/>
                  </a:schemeClr>
                </a:solidFill>
              </a:rPr>
              <a:pPr algn="r">
                <a:defRPr/>
              </a:pPr>
              <a:t>19</a:t>
            </a:fld>
            <a:endParaRPr kumimoji="0" lang="zh-TW" altLang="en-US" sz="1200">
              <a:solidFill>
                <a:schemeClr val="tx2">
                  <a:shade val="90000"/>
                </a:schemeClr>
              </a:solidFill>
            </a:endParaRPr>
          </a:p>
        </p:txBody>
      </p:sp>
      <p:sp>
        <p:nvSpPr>
          <p:cNvPr id="3379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33798" name="Picture 10" descr="公-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3238"/>
            <a:ext cx="909637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700338" y="4652963"/>
            <a:ext cx="1943100"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extLst>
      <p:ext uri="{BB962C8B-B14F-4D97-AF65-F5344CB8AC3E}">
        <p14:creationId xmlns:p14="http://schemas.microsoft.com/office/powerpoint/2010/main" xmlns="" val="4018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簡報大綱</a:t>
            </a:r>
            <a:endParaRPr lang="zh-TW" altLang="en-US" dirty="0"/>
          </a:p>
        </p:txBody>
      </p:sp>
      <p:sp>
        <p:nvSpPr>
          <p:cNvPr id="7" name="內容版面配置區 6"/>
          <p:cNvSpPr>
            <a:spLocks noGrp="1"/>
          </p:cNvSpPr>
          <p:nvPr>
            <p:ph idx="1"/>
          </p:nvPr>
        </p:nvSpPr>
        <p:spPr/>
        <p:txBody>
          <a:bodyPr>
            <a:normAutofit/>
          </a:bodyPr>
          <a:lstStyle/>
          <a:p>
            <a:r>
              <a:rPr lang="zh-TW" altLang="en-US" sz="3600" dirty="0" smtClean="0">
                <a:latin typeface="+mj-ea"/>
                <a:ea typeface="+mj-ea"/>
              </a:rPr>
              <a:t>二階段土方流向申報勾稽作業</a:t>
            </a:r>
            <a:endParaRPr lang="en-US" altLang="zh-TW" sz="3600" dirty="0" smtClean="0">
              <a:latin typeface="+mj-ea"/>
              <a:ea typeface="+mj-ea"/>
            </a:endParaRPr>
          </a:p>
          <a:p>
            <a:pPr>
              <a:buNone/>
            </a:pPr>
            <a:r>
              <a:rPr lang="en-US" altLang="zh-TW" sz="3600" dirty="0" smtClean="0">
                <a:latin typeface="+mj-ea"/>
                <a:ea typeface="+mj-ea"/>
              </a:rPr>
              <a:t>   </a:t>
            </a:r>
            <a:r>
              <a:rPr lang="zh-TW" altLang="en-US" sz="3600" dirty="0" smtClean="0">
                <a:latin typeface="+mj-ea"/>
                <a:ea typeface="+mj-ea"/>
              </a:rPr>
              <a:t>及撮合作業</a:t>
            </a:r>
            <a:endParaRPr lang="en-US" altLang="zh-TW" sz="3600" dirty="0" smtClean="0">
              <a:latin typeface="+mj-ea"/>
              <a:ea typeface="+mj-ea"/>
            </a:endParaRPr>
          </a:p>
          <a:p>
            <a:r>
              <a:rPr lang="zh-TW" altLang="en-US" sz="3600" dirty="0" smtClean="0">
                <a:latin typeface="+mj-ea"/>
                <a:ea typeface="+mj-ea"/>
              </a:rPr>
              <a:t>可再利用物料</a:t>
            </a:r>
            <a:r>
              <a:rPr lang="en-US" altLang="zh-TW" sz="3600" dirty="0" smtClean="0">
                <a:latin typeface="+mj-ea"/>
                <a:ea typeface="+mj-ea"/>
              </a:rPr>
              <a:t>(</a:t>
            </a:r>
            <a:r>
              <a:rPr lang="zh-TW" altLang="en-US" sz="3600" dirty="0" smtClean="0">
                <a:latin typeface="+mj-ea"/>
                <a:ea typeface="+mj-ea"/>
              </a:rPr>
              <a:t>逕為交易</a:t>
            </a:r>
            <a:r>
              <a:rPr lang="en-US" altLang="zh-TW" sz="3600" dirty="0" smtClean="0">
                <a:latin typeface="+mj-ea"/>
                <a:ea typeface="+mj-ea"/>
              </a:rPr>
              <a:t>)</a:t>
            </a:r>
          </a:p>
          <a:p>
            <a:pPr>
              <a:buNone/>
            </a:pPr>
            <a:r>
              <a:rPr lang="en-US" altLang="zh-TW" sz="3600" dirty="0" smtClean="0">
                <a:latin typeface="+mj-ea"/>
                <a:ea typeface="+mj-ea"/>
              </a:rPr>
              <a:t>    </a:t>
            </a:r>
            <a:r>
              <a:rPr lang="zh-TW" altLang="en-US" sz="3600" dirty="0" smtClean="0">
                <a:latin typeface="+mj-ea"/>
                <a:ea typeface="+mj-ea"/>
              </a:rPr>
              <a:t>網路申報</a:t>
            </a:r>
            <a:r>
              <a:rPr lang="zh-TW" altLang="en-US" sz="3600" dirty="0" smtClean="0">
                <a:latin typeface="+mj-ea"/>
                <a:ea typeface="+mj-ea"/>
              </a:rPr>
              <a:t>作業</a:t>
            </a:r>
          </a:p>
          <a:p>
            <a:r>
              <a:rPr lang="zh-TW" altLang="en-US" sz="3600" dirty="0" smtClean="0">
                <a:latin typeface="+mj-ea"/>
                <a:ea typeface="+mj-ea"/>
              </a:rPr>
              <a:t>土方交換網路申報</a:t>
            </a:r>
            <a:endParaRPr lang="en-US" altLang="zh-TW" sz="3600" dirty="0" smtClean="0">
              <a:latin typeface="+mj-ea"/>
              <a:ea typeface="+mj-ea"/>
            </a:endParaRPr>
          </a:p>
        </p:txBody>
      </p:sp>
      <p:pic>
        <p:nvPicPr>
          <p:cNvPr id="18434" name="Picture 2" descr="C:\Users\USER\AppData\Local\Microsoft\Windows\Temporary Internet Files\Content.IE5\0PPJTZAH\MC90031829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0760" y="4071942"/>
            <a:ext cx="2857520"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USER\AppData\Local\Microsoft\Windows\Temporary Internet Files\Content.IE5\KT2FMTKE\MC90019615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6578" y="1000108"/>
            <a:ext cx="2165728"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投影片編號版面配置區 1"/>
          <p:cNvSpPr>
            <a:spLocks noGrp="1"/>
          </p:cNvSpPr>
          <p:nvPr>
            <p:ph type="sldNum" sz="quarter" idx="12"/>
          </p:nvPr>
        </p:nvSpPr>
        <p:spPr/>
        <p:txBody>
          <a:bodyPr/>
          <a:lstStyle/>
          <a:p>
            <a:fld id="{81E38328-DC89-4C8F-8250-4C954A826D01}" type="slidenum">
              <a:rPr lang="zh-TW" altLang="en-US" smtClean="0"/>
              <a:pPr/>
              <a:t>2</a:t>
            </a:fld>
            <a:endParaRPr lang="zh-TW" altLang="en-US"/>
          </a:p>
        </p:txBody>
      </p:sp>
    </p:spTree>
    <p:extLst>
      <p:ext uri="{BB962C8B-B14F-4D97-AF65-F5344CB8AC3E}">
        <p14:creationId xmlns:p14="http://schemas.microsoft.com/office/powerpoint/2010/main" xmlns="" val="235027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35E19ED7-4FED-46F2-8838-4E59EB36EB63}" type="slidenum">
              <a:rPr kumimoji="0" lang="zh-TW" altLang="en-US" sz="1200">
                <a:solidFill>
                  <a:schemeClr val="tx2">
                    <a:shade val="90000"/>
                  </a:schemeClr>
                </a:solidFill>
              </a:rPr>
              <a:pPr algn="r">
                <a:defRPr/>
              </a:pPr>
              <a:t>20</a:t>
            </a:fld>
            <a:endParaRPr kumimoji="0" lang="zh-TW" altLang="en-US" sz="1200">
              <a:solidFill>
                <a:schemeClr val="tx2">
                  <a:shade val="90000"/>
                </a:schemeClr>
              </a:solidFill>
            </a:endParaRPr>
          </a:p>
        </p:txBody>
      </p:sp>
      <p:sp>
        <p:nvSpPr>
          <p:cNvPr id="2253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二</a:t>
            </a:r>
            <a:endParaRPr lang="en-US" altLang="zh-TW" sz="2800" dirty="0" smtClean="0">
              <a:solidFill>
                <a:srgbClr val="376092"/>
              </a:solidFill>
              <a:latin typeface="微軟正黑體" charset="-120"/>
              <a:ea typeface="微軟正黑體" charset="-120"/>
            </a:endParaRPr>
          </a:p>
        </p:txBody>
      </p:sp>
      <p:pic>
        <p:nvPicPr>
          <p:cNvPr id="22534" name="Picture 3" descr="E:\No3\資料\101年土方申報講習會\SOP-二階段申報及查核\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916113"/>
            <a:ext cx="741680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051050" y="3789363"/>
            <a:ext cx="4897438" cy="792162"/>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0BB8F0-3C37-49D4-95EF-43D130C3B334}" type="slidenum">
              <a:rPr kumimoji="0" lang="zh-TW" altLang="en-US" sz="1200">
                <a:solidFill>
                  <a:schemeClr val="tx2">
                    <a:shade val="90000"/>
                  </a:schemeClr>
                </a:solidFill>
              </a:rPr>
              <a:pPr algn="r">
                <a:defRPr/>
              </a:pPr>
              <a:t>21</a:t>
            </a:fld>
            <a:endParaRPr kumimoji="0" lang="zh-TW" altLang="en-US" sz="1200">
              <a:solidFill>
                <a:schemeClr val="tx2">
                  <a:shade val="90000"/>
                </a:schemeClr>
              </a:solidFill>
            </a:endParaRPr>
          </a:p>
        </p:txBody>
      </p:sp>
      <p:sp>
        <p:nvSpPr>
          <p:cNvPr id="2355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步驟三</a:t>
            </a:r>
            <a:endParaRPr lang="en-US" altLang="zh-TW" sz="2800" dirty="0" smtClean="0">
              <a:solidFill>
                <a:srgbClr val="376092"/>
              </a:solidFill>
              <a:latin typeface="微軟正黑體" charset="-120"/>
              <a:ea typeface="微軟正黑體" charset="-120"/>
            </a:endParaRPr>
          </a:p>
        </p:txBody>
      </p:sp>
      <p:pic>
        <p:nvPicPr>
          <p:cNvPr id="23558" name="Picture 2" descr="E:\No3\資料\101年土方申報講習會\SOP-二階段申報及查核\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6375" y="1916113"/>
            <a:ext cx="5832475" cy="476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1835150" y="5300663"/>
            <a:ext cx="4897438" cy="792162"/>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承-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088" y="1773238"/>
            <a:ext cx="7632700" cy="482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80616873-41C2-4001-9667-CE2E695826F0}" type="slidenum">
              <a:rPr kumimoji="0" lang="zh-TW" altLang="en-US" sz="1200">
                <a:solidFill>
                  <a:schemeClr val="tx2">
                    <a:shade val="90000"/>
                  </a:schemeClr>
                </a:solidFill>
              </a:rPr>
              <a:pPr algn="r">
                <a:defRPr/>
              </a:pPr>
              <a:t>22</a:t>
            </a:fld>
            <a:endParaRPr kumimoji="0" lang="zh-TW" altLang="en-US" sz="1200">
              <a:solidFill>
                <a:schemeClr val="tx2">
                  <a:shade val="90000"/>
                </a:schemeClr>
              </a:solidFill>
            </a:endParaRPr>
          </a:p>
        </p:txBody>
      </p:sp>
      <p:sp>
        <p:nvSpPr>
          <p:cNvPr id="2458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步驟四</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6011863" y="2347913"/>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圖片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87462" y="1412776"/>
            <a:ext cx="3544706" cy="3041662"/>
          </a:xfrm>
          <a:prstGeom prst="rect">
            <a:avLst/>
          </a:prstGeom>
        </p:spPr>
      </p:pic>
      <p:sp>
        <p:nvSpPr>
          <p:cNvPr id="10" name="橢圓 9"/>
          <p:cNvSpPr>
            <a:spLocks noChangeArrowheads="1"/>
          </p:cNvSpPr>
          <p:nvPr/>
        </p:nvSpPr>
        <p:spPr bwMode="auto">
          <a:xfrm>
            <a:off x="5508104" y="3284984"/>
            <a:ext cx="1452334" cy="576709"/>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
        <p:nvSpPr>
          <p:cNvPr id="13" name="橢圓 12"/>
          <p:cNvSpPr>
            <a:spLocks noChangeArrowheads="1"/>
          </p:cNvSpPr>
          <p:nvPr/>
        </p:nvSpPr>
        <p:spPr bwMode="auto">
          <a:xfrm>
            <a:off x="7440146" y="2491929"/>
            <a:ext cx="1452334" cy="576709"/>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6FE8C15-1DD4-4423-B0BF-C0C8676E406C}" type="slidenum">
              <a:rPr kumimoji="0" lang="zh-TW" altLang="en-US" sz="1200">
                <a:solidFill>
                  <a:schemeClr val="tx2">
                    <a:shade val="90000"/>
                  </a:schemeClr>
                </a:solidFill>
              </a:rPr>
              <a:pPr algn="r">
                <a:defRPr/>
              </a:pPr>
              <a:t>23</a:t>
            </a:fld>
            <a:endParaRPr kumimoji="0" lang="zh-TW" altLang="en-US" sz="1200">
              <a:solidFill>
                <a:schemeClr val="tx2">
                  <a:shade val="90000"/>
                </a:schemeClr>
              </a:solidFill>
            </a:endParaRPr>
          </a:p>
        </p:txBody>
      </p:sp>
      <p:sp>
        <p:nvSpPr>
          <p:cNvPr id="26627"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步驟五</a:t>
            </a:r>
            <a:endParaRPr lang="en-US" altLang="zh-TW" sz="2800" dirty="0" smtClean="0">
              <a:solidFill>
                <a:srgbClr val="376092"/>
              </a:solidFill>
              <a:latin typeface="微軟正黑體" charset="-120"/>
              <a:ea typeface="微軟正黑體" charset="-120"/>
            </a:endParaRPr>
          </a:p>
        </p:txBody>
      </p:sp>
      <p:pic>
        <p:nvPicPr>
          <p:cNvPr id="26630" name="Picture 11" descr="承-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1700213"/>
            <a:ext cx="7632700"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圓角矩形 8"/>
          <p:cNvSpPr>
            <a:spLocks noChangeArrowheads="1"/>
          </p:cNvSpPr>
          <p:nvPr/>
        </p:nvSpPr>
        <p:spPr bwMode="auto">
          <a:xfrm>
            <a:off x="755650" y="2349500"/>
            <a:ext cx="5544542" cy="57467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 name="橢圓 3"/>
          <p:cNvSpPr>
            <a:spLocks noChangeArrowheads="1"/>
          </p:cNvSpPr>
          <p:nvPr/>
        </p:nvSpPr>
        <p:spPr bwMode="auto">
          <a:xfrm>
            <a:off x="4356100" y="5734050"/>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pic>
        <p:nvPicPr>
          <p:cNvPr id="12" name="Picture 10" descr="承-6-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75656" y="1605757"/>
            <a:ext cx="7086600" cy="508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橢圓 12"/>
          <p:cNvSpPr>
            <a:spLocks noChangeArrowheads="1"/>
          </p:cNvSpPr>
          <p:nvPr/>
        </p:nvSpPr>
        <p:spPr bwMode="auto">
          <a:xfrm>
            <a:off x="1301750" y="1908497"/>
            <a:ext cx="2088232"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4" name="矩形 10"/>
          <p:cNvSpPr>
            <a:spLocks noChangeArrowheads="1"/>
          </p:cNvSpPr>
          <p:nvPr/>
        </p:nvSpPr>
        <p:spPr bwMode="auto">
          <a:xfrm>
            <a:off x="3169643" y="5940523"/>
            <a:ext cx="16722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200" dirty="0" smtClean="0">
                <a:solidFill>
                  <a:srgbClr val="FF0000"/>
                </a:solidFill>
              </a:rPr>
              <a:t>269735.18637283123</a:t>
            </a:r>
            <a:endParaRPr lang="en-US" altLang="zh-TW" sz="1200" dirty="0">
              <a:solidFill>
                <a:srgbClr val="FF0000"/>
              </a:solidFill>
            </a:endParaRPr>
          </a:p>
        </p:txBody>
      </p:sp>
      <p:sp>
        <p:nvSpPr>
          <p:cNvPr id="15" name="矩形 10"/>
          <p:cNvSpPr>
            <a:spLocks noChangeArrowheads="1"/>
          </p:cNvSpPr>
          <p:nvPr/>
        </p:nvSpPr>
        <p:spPr bwMode="auto">
          <a:xfrm>
            <a:off x="3169643" y="6288286"/>
            <a:ext cx="16722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200" dirty="0" smtClean="0">
                <a:solidFill>
                  <a:srgbClr val="FF0000"/>
                </a:solidFill>
              </a:rPr>
              <a:t>2762312.8815654157</a:t>
            </a:r>
            <a:endParaRPr lang="en-US" altLang="zh-TW"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13" grpId="0" animBg="1"/>
      <p:bldP spid="13" grpId="1"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4483ADE1-488C-450C-9C6C-3DB62F6EF1FB}" type="slidenum">
              <a:rPr kumimoji="0" lang="zh-TW" altLang="en-US" sz="1200">
                <a:solidFill>
                  <a:schemeClr val="tx2">
                    <a:shade val="90000"/>
                  </a:schemeClr>
                </a:solidFill>
              </a:rPr>
              <a:pPr algn="r">
                <a:defRPr/>
              </a:pPr>
              <a:t>24</a:t>
            </a:fld>
            <a:endParaRPr kumimoji="0" lang="zh-TW" altLang="en-US" sz="1200">
              <a:solidFill>
                <a:schemeClr val="tx2">
                  <a:shade val="90000"/>
                </a:schemeClr>
              </a:solidFill>
            </a:endParaRPr>
          </a:p>
        </p:txBody>
      </p:sp>
      <p:sp>
        <p:nvSpPr>
          <p:cNvPr id="2867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步驟七</a:t>
            </a:r>
            <a:endParaRPr lang="en-US" altLang="zh-TW" sz="2800" dirty="0" smtClean="0">
              <a:solidFill>
                <a:srgbClr val="376092"/>
              </a:solidFill>
              <a:latin typeface="微軟正黑體" charset="-120"/>
              <a:ea typeface="微軟正黑體" charset="-120"/>
            </a:endParaRPr>
          </a:p>
        </p:txBody>
      </p:sp>
      <p:pic>
        <p:nvPicPr>
          <p:cNvPr id="28678" name="Picture 10" descr="承-6-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1844675"/>
            <a:ext cx="7921625"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矩形 10"/>
          <p:cNvSpPr>
            <a:spLocks noChangeArrowheads="1"/>
          </p:cNvSpPr>
          <p:nvPr/>
        </p:nvSpPr>
        <p:spPr bwMode="auto">
          <a:xfrm>
            <a:off x="3132138" y="3644900"/>
            <a:ext cx="971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2013/6/17</a:t>
            </a:r>
          </a:p>
        </p:txBody>
      </p:sp>
      <p:sp>
        <p:nvSpPr>
          <p:cNvPr id="28682" name="矩形 10"/>
          <p:cNvSpPr>
            <a:spLocks noChangeArrowheads="1"/>
          </p:cNvSpPr>
          <p:nvPr/>
        </p:nvSpPr>
        <p:spPr bwMode="auto">
          <a:xfrm>
            <a:off x="3132138" y="4203700"/>
            <a:ext cx="971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2013/6/19</a:t>
            </a:r>
          </a:p>
        </p:txBody>
      </p:sp>
      <p:sp>
        <p:nvSpPr>
          <p:cNvPr id="28683" name="矩形 10"/>
          <p:cNvSpPr>
            <a:spLocks noChangeArrowheads="1"/>
          </p:cNvSpPr>
          <p:nvPr/>
        </p:nvSpPr>
        <p:spPr bwMode="auto">
          <a:xfrm>
            <a:off x="3132138" y="4779963"/>
            <a:ext cx="971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2013/6/21</a:t>
            </a:r>
          </a:p>
        </p:txBody>
      </p:sp>
      <p:sp>
        <p:nvSpPr>
          <p:cNvPr id="28684" name="矩形 10"/>
          <p:cNvSpPr>
            <a:spLocks noChangeArrowheads="1"/>
          </p:cNvSpPr>
          <p:nvPr/>
        </p:nvSpPr>
        <p:spPr bwMode="auto">
          <a:xfrm>
            <a:off x="3132138" y="6092825"/>
            <a:ext cx="11287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03-4269423</a:t>
            </a:r>
          </a:p>
        </p:txBody>
      </p:sp>
      <p:sp>
        <p:nvSpPr>
          <p:cNvPr id="13" name="橢圓 12"/>
          <p:cNvSpPr>
            <a:spLocks noChangeArrowheads="1"/>
          </p:cNvSpPr>
          <p:nvPr/>
        </p:nvSpPr>
        <p:spPr bwMode="auto">
          <a:xfrm>
            <a:off x="4256428" y="3428206"/>
            <a:ext cx="2254920" cy="1873002"/>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28680" name="Picture 11" descr="承-6-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080" y="2660649"/>
            <a:ext cx="3851920" cy="3603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C:\Users\USER\AppData\Local\Microsoft\Windows\Temporary Internet Files\Content.IE5\MZPVDJSY\MC90034027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fade">
                                      <p:cBhvr>
                                        <p:cTn id="12" dur="500"/>
                                        <p:tgtEl>
                                          <p:spTgt spid="286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fade">
                                      <p:cBhvr>
                                        <p:cTn id="17" dur="500"/>
                                        <p:tgtEl>
                                          <p:spTgt spid="286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683"/>
                                        </p:tgtEl>
                                        <p:attrNameLst>
                                          <p:attrName>style.visibility</p:attrName>
                                        </p:attrNameLst>
                                      </p:cBhvr>
                                      <p:to>
                                        <p:strVal val="visible"/>
                                      </p:to>
                                    </p:set>
                                    <p:animEffect transition="in" filter="fade">
                                      <p:cBhvr>
                                        <p:cTn id="20" dur="500"/>
                                        <p:tgtEl>
                                          <p:spTgt spid="286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fade">
                                      <p:cBhvr>
                                        <p:cTn id="23" dur="500"/>
                                        <p:tgtEl>
                                          <p:spTgt spid="286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fad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3" grpId="0"/>
      <p:bldP spid="28684"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6E663B-6D08-405C-8745-77395C6A82DB}" type="slidenum">
              <a:rPr kumimoji="0" lang="zh-TW" altLang="en-US" sz="1200">
                <a:solidFill>
                  <a:schemeClr val="tx2">
                    <a:shade val="90000"/>
                  </a:schemeClr>
                </a:solidFill>
              </a:rPr>
              <a:pPr algn="r">
                <a:defRPr/>
              </a:pPr>
              <a:t>25</a:t>
            </a:fld>
            <a:endParaRPr kumimoji="0" lang="zh-TW" altLang="en-US" sz="1200">
              <a:solidFill>
                <a:schemeClr val="tx2">
                  <a:shade val="90000"/>
                </a:schemeClr>
              </a:solidFill>
            </a:endParaRPr>
          </a:p>
        </p:txBody>
      </p:sp>
      <p:sp>
        <p:nvSpPr>
          <p:cNvPr id="29699" name="內容版面配置區 8"/>
          <p:cNvSpPr>
            <a:spLocks noGrp="1"/>
          </p:cNvSpPr>
          <p:nvPr>
            <p:ph idx="4294967295"/>
          </p:nvPr>
        </p:nvSpPr>
        <p:spPr>
          <a:xfrm>
            <a:off x="467544" y="1268760"/>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步驟八</a:t>
            </a:r>
            <a:endParaRPr lang="en-US" altLang="zh-TW" sz="2800" dirty="0" smtClean="0">
              <a:solidFill>
                <a:srgbClr val="376092"/>
              </a:solidFill>
              <a:latin typeface="微軟正黑體" charset="-120"/>
              <a:ea typeface="微軟正黑體" charset="-120"/>
            </a:endParaRPr>
          </a:p>
        </p:txBody>
      </p:sp>
      <p:pic>
        <p:nvPicPr>
          <p:cNvPr id="29702" name="Picture 9" descr="承-6-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773238"/>
            <a:ext cx="7343775"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矩形 10"/>
          <p:cNvSpPr>
            <a:spLocks noChangeArrowheads="1"/>
          </p:cNvSpPr>
          <p:nvPr/>
        </p:nvSpPr>
        <p:spPr bwMode="auto">
          <a:xfrm>
            <a:off x="3348038" y="1773238"/>
            <a:ext cx="1606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1400" dirty="0">
                <a:solidFill>
                  <a:srgbClr val="FF0000"/>
                </a:solidFill>
              </a:rPr>
              <a:t>天一工程有限公司</a:t>
            </a:r>
          </a:p>
        </p:txBody>
      </p:sp>
      <p:sp>
        <p:nvSpPr>
          <p:cNvPr id="29704" name="矩形 10"/>
          <p:cNvSpPr>
            <a:spLocks noChangeArrowheads="1"/>
          </p:cNvSpPr>
          <p:nvPr/>
        </p:nvSpPr>
        <p:spPr bwMode="auto">
          <a:xfrm>
            <a:off x="3348038" y="1989138"/>
            <a:ext cx="479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solidFill>
                  <a:srgbClr val="FF0000"/>
                </a:solidFill>
              </a:rPr>
              <a:t>300</a:t>
            </a:r>
          </a:p>
        </p:txBody>
      </p:sp>
      <p:sp>
        <p:nvSpPr>
          <p:cNvPr id="29705" name="矩形 10"/>
          <p:cNvSpPr>
            <a:spLocks noChangeArrowheads="1"/>
          </p:cNvSpPr>
          <p:nvPr/>
        </p:nvSpPr>
        <p:spPr bwMode="auto">
          <a:xfrm>
            <a:off x="4629150" y="2420938"/>
            <a:ext cx="3032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solidFill>
                  <a:srgbClr val="FF0000"/>
                </a:solidFill>
              </a:rPr>
              <a:t>V</a:t>
            </a:r>
          </a:p>
        </p:txBody>
      </p:sp>
      <p:sp>
        <p:nvSpPr>
          <p:cNvPr id="29706" name="矩形 10"/>
          <p:cNvSpPr>
            <a:spLocks noChangeArrowheads="1"/>
          </p:cNvSpPr>
          <p:nvPr/>
        </p:nvSpPr>
        <p:spPr bwMode="auto">
          <a:xfrm>
            <a:off x="3371850" y="2636838"/>
            <a:ext cx="479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solidFill>
                  <a:srgbClr val="FF0000"/>
                </a:solidFill>
              </a:rPr>
              <a:t>200</a:t>
            </a:r>
          </a:p>
        </p:txBody>
      </p:sp>
      <p:sp>
        <p:nvSpPr>
          <p:cNvPr id="29707" name="Rectangle 14"/>
          <p:cNvSpPr>
            <a:spLocks noChangeArrowheads="1"/>
          </p:cNvSpPr>
          <p:nvPr/>
        </p:nvSpPr>
        <p:spPr bwMode="auto">
          <a:xfrm>
            <a:off x="3314700" y="2997200"/>
            <a:ext cx="1041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1400" dirty="0">
                <a:solidFill>
                  <a:srgbClr val="FF0000"/>
                </a:solidFill>
              </a:rPr>
              <a:t>DFD28817</a:t>
            </a:r>
            <a:endParaRPr lang="zh-TW" altLang="en-US" sz="1400" dirty="0">
              <a:solidFill>
                <a:srgbClr val="FF0000"/>
              </a:solidFill>
            </a:endParaRPr>
          </a:p>
        </p:txBody>
      </p:sp>
      <p:sp>
        <p:nvSpPr>
          <p:cNvPr id="29708" name="Rectangle 15"/>
          <p:cNvSpPr>
            <a:spLocks noChangeArrowheads="1"/>
          </p:cNvSpPr>
          <p:nvPr/>
        </p:nvSpPr>
        <p:spPr bwMode="auto">
          <a:xfrm>
            <a:off x="3348038" y="3500438"/>
            <a:ext cx="2317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TW" altLang="en-US" sz="1400" dirty="0">
                <a:solidFill>
                  <a:srgbClr val="FF0000"/>
                </a:solidFill>
              </a:rPr>
              <a:t>國際土石方資源堆置處理場</a:t>
            </a:r>
          </a:p>
        </p:txBody>
      </p:sp>
      <p:pic>
        <p:nvPicPr>
          <p:cNvPr id="29712" name="Picture 20" descr="承-6-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6013" y="6308725"/>
            <a:ext cx="20161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橢圓 19"/>
          <p:cNvSpPr>
            <a:spLocks noChangeArrowheads="1"/>
          </p:cNvSpPr>
          <p:nvPr/>
        </p:nvSpPr>
        <p:spPr bwMode="auto">
          <a:xfrm>
            <a:off x="4752181" y="2793683"/>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6" name="圖片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80787" y="3910112"/>
            <a:ext cx="4605359" cy="2446238"/>
          </a:xfrm>
          <a:prstGeom prst="rect">
            <a:avLst/>
          </a:prstGeom>
        </p:spPr>
      </p:pic>
      <p:sp>
        <p:nvSpPr>
          <p:cNvPr id="23" name="橢圓 3"/>
          <p:cNvSpPr>
            <a:spLocks noChangeArrowheads="1"/>
          </p:cNvSpPr>
          <p:nvPr/>
        </p:nvSpPr>
        <p:spPr bwMode="auto">
          <a:xfrm>
            <a:off x="4218782" y="4727854"/>
            <a:ext cx="1447006" cy="63973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4" name="橢圓 3"/>
          <p:cNvSpPr>
            <a:spLocks noChangeArrowheads="1"/>
          </p:cNvSpPr>
          <p:nvPr/>
        </p:nvSpPr>
        <p:spPr bwMode="auto">
          <a:xfrm>
            <a:off x="4028678" y="5597551"/>
            <a:ext cx="1447006" cy="639737"/>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8"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fade">
                                      <p:cBhvr>
                                        <p:cTn id="7" dur="500"/>
                                        <p:tgtEl>
                                          <p:spTgt spid="297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fade">
                                      <p:cBhvr>
                                        <p:cTn id="10" dur="500"/>
                                        <p:tgtEl>
                                          <p:spTgt spid="297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705"/>
                                        </p:tgtEl>
                                        <p:attrNameLst>
                                          <p:attrName>style.visibility</p:attrName>
                                        </p:attrNameLst>
                                      </p:cBhvr>
                                      <p:to>
                                        <p:strVal val="visible"/>
                                      </p:to>
                                    </p:set>
                                    <p:animEffect transition="in" filter="fade">
                                      <p:cBhvr>
                                        <p:cTn id="13" dur="500"/>
                                        <p:tgtEl>
                                          <p:spTgt spid="297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706"/>
                                        </p:tgtEl>
                                        <p:attrNameLst>
                                          <p:attrName>style.visibility</p:attrName>
                                        </p:attrNameLst>
                                      </p:cBhvr>
                                      <p:to>
                                        <p:strVal val="visible"/>
                                      </p:to>
                                    </p:set>
                                    <p:animEffect transition="in" filter="fade">
                                      <p:cBhvr>
                                        <p:cTn id="16" dur="500"/>
                                        <p:tgtEl>
                                          <p:spTgt spid="297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707"/>
                                        </p:tgtEl>
                                        <p:attrNameLst>
                                          <p:attrName>style.visibility</p:attrName>
                                        </p:attrNameLst>
                                      </p:cBhvr>
                                      <p:to>
                                        <p:strVal val="visible"/>
                                      </p:to>
                                    </p:set>
                                    <p:animEffect transition="in" filter="fade">
                                      <p:cBhvr>
                                        <p:cTn id="41" dur="500"/>
                                        <p:tgtEl>
                                          <p:spTgt spid="2970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708"/>
                                        </p:tgtEl>
                                        <p:attrNameLst>
                                          <p:attrName>style.visibility</p:attrName>
                                        </p:attrNameLst>
                                      </p:cBhvr>
                                      <p:to>
                                        <p:strVal val="visible"/>
                                      </p:to>
                                    </p:set>
                                    <p:animEffect transition="in" filter="fade">
                                      <p:cBhvr>
                                        <p:cTn id="44"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29705" grpId="0"/>
      <p:bldP spid="29706" grpId="0"/>
      <p:bldP spid="29707" grpId="0"/>
      <p:bldP spid="29708" grpId="0"/>
      <p:bldP spid="20"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A6E663B-6D08-405C-8745-77395C6A82DB}" type="slidenum">
              <a:rPr kumimoji="0" lang="zh-TW" altLang="en-US" sz="1200">
                <a:solidFill>
                  <a:schemeClr val="tx2">
                    <a:shade val="90000"/>
                  </a:schemeClr>
                </a:solidFill>
              </a:rPr>
              <a:pPr algn="r">
                <a:defRPr/>
              </a:pPr>
              <a:t>26</a:t>
            </a:fld>
            <a:endParaRPr kumimoji="0" lang="zh-TW" altLang="en-US" sz="1200">
              <a:solidFill>
                <a:schemeClr val="tx2">
                  <a:shade val="90000"/>
                </a:schemeClr>
              </a:solidFill>
            </a:endParaRPr>
          </a:p>
        </p:txBody>
      </p:sp>
      <p:sp>
        <p:nvSpPr>
          <p:cNvPr id="2969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pic>
        <p:nvPicPr>
          <p:cNvPr id="29702" name="Picture 9" descr="承-6-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735603"/>
            <a:ext cx="8202219" cy="49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矩形 10"/>
          <p:cNvSpPr>
            <a:spLocks noChangeArrowheads="1"/>
          </p:cNvSpPr>
          <p:nvPr/>
        </p:nvSpPr>
        <p:spPr bwMode="auto">
          <a:xfrm>
            <a:off x="2987824" y="1700808"/>
            <a:ext cx="1606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1400" dirty="0"/>
              <a:t>天一工程有限公司</a:t>
            </a:r>
          </a:p>
        </p:txBody>
      </p:sp>
      <p:sp>
        <p:nvSpPr>
          <p:cNvPr id="29704" name="矩形 10"/>
          <p:cNvSpPr>
            <a:spLocks noChangeArrowheads="1"/>
          </p:cNvSpPr>
          <p:nvPr/>
        </p:nvSpPr>
        <p:spPr bwMode="auto">
          <a:xfrm>
            <a:off x="2987824" y="1989138"/>
            <a:ext cx="479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300</a:t>
            </a:r>
          </a:p>
        </p:txBody>
      </p:sp>
      <p:sp>
        <p:nvSpPr>
          <p:cNvPr id="29705" name="矩形 10"/>
          <p:cNvSpPr>
            <a:spLocks noChangeArrowheads="1"/>
          </p:cNvSpPr>
          <p:nvPr/>
        </p:nvSpPr>
        <p:spPr bwMode="auto">
          <a:xfrm>
            <a:off x="4484811" y="2476128"/>
            <a:ext cx="3032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V</a:t>
            </a:r>
          </a:p>
        </p:txBody>
      </p:sp>
      <p:sp>
        <p:nvSpPr>
          <p:cNvPr id="29706" name="矩形 10"/>
          <p:cNvSpPr>
            <a:spLocks noChangeArrowheads="1"/>
          </p:cNvSpPr>
          <p:nvPr/>
        </p:nvSpPr>
        <p:spPr bwMode="auto">
          <a:xfrm>
            <a:off x="3012455" y="2708920"/>
            <a:ext cx="479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t>200</a:t>
            </a:r>
          </a:p>
        </p:txBody>
      </p:sp>
      <p:sp>
        <p:nvSpPr>
          <p:cNvPr id="29707" name="Rectangle 14"/>
          <p:cNvSpPr>
            <a:spLocks noChangeArrowheads="1"/>
          </p:cNvSpPr>
          <p:nvPr/>
        </p:nvSpPr>
        <p:spPr bwMode="auto">
          <a:xfrm>
            <a:off x="3026544" y="3124200"/>
            <a:ext cx="1041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1400" dirty="0"/>
              <a:t>DFD28817</a:t>
            </a:r>
            <a:endParaRPr lang="zh-TW" altLang="en-US" sz="1400" dirty="0"/>
          </a:p>
        </p:txBody>
      </p:sp>
      <p:sp>
        <p:nvSpPr>
          <p:cNvPr id="29708" name="Rectangle 15"/>
          <p:cNvSpPr>
            <a:spLocks noChangeArrowheads="1"/>
          </p:cNvSpPr>
          <p:nvPr/>
        </p:nvSpPr>
        <p:spPr bwMode="auto">
          <a:xfrm>
            <a:off x="2987824" y="3700264"/>
            <a:ext cx="2317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TW" altLang="en-US" sz="1400" dirty="0"/>
              <a:t>國際土石方資源堆置處理場</a:t>
            </a:r>
          </a:p>
        </p:txBody>
      </p:sp>
      <p:sp>
        <p:nvSpPr>
          <p:cNvPr id="29709" name="矩形 10"/>
          <p:cNvSpPr>
            <a:spLocks noChangeArrowheads="1"/>
          </p:cNvSpPr>
          <p:nvPr/>
        </p:nvSpPr>
        <p:spPr bwMode="auto">
          <a:xfrm>
            <a:off x="3059832" y="4204320"/>
            <a:ext cx="971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solidFill>
                  <a:srgbClr val="FF0000"/>
                </a:solidFill>
              </a:rPr>
              <a:t>2013/6/10</a:t>
            </a:r>
          </a:p>
        </p:txBody>
      </p:sp>
      <p:sp>
        <p:nvSpPr>
          <p:cNvPr id="29710" name="矩形 10"/>
          <p:cNvSpPr>
            <a:spLocks noChangeArrowheads="1"/>
          </p:cNvSpPr>
          <p:nvPr/>
        </p:nvSpPr>
        <p:spPr bwMode="auto">
          <a:xfrm>
            <a:off x="2987824" y="4708376"/>
            <a:ext cx="1073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1400" dirty="0">
                <a:solidFill>
                  <a:srgbClr val="FF0000"/>
                </a:solidFill>
              </a:rPr>
              <a:t>桃園縣政府</a:t>
            </a:r>
          </a:p>
        </p:txBody>
      </p:sp>
      <p:pic>
        <p:nvPicPr>
          <p:cNvPr id="29712" name="Picture 20" descr="承-6-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6013" y="6308725"/>
            <a:ext cx="20161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4541873" y="4035789"/>
            <a:ext cx="1655763"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橢圓 3"/>
          <p:cNvSpPr>
            <a:spLocks noChangeArrowheads="1"/>
          </p:cNvSpPr>
          <p:nvPr/>
        </p:nvSpPr>
        <p:spPr bwMode="auto">
          <a:xfrm>
            <a:off x="900113" y="6137275"/>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29711" name="Picture 19" descr="承-6-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93243" y="3555648"/>
            <a:ext cx="3298825"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C:\Users\USER\AppData\Local\Microsoft\Windows\Temporary Internet Files\Content.IE5\MZPVDJSY\MC900340270[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extLst>
      <p:ext uri="{BB962C8B-B14F-4D97-AF65-F5344CB8AC3E}">
        <p14:creationId xmlns:p14="http://schemas.microsoft.com/office/powerpoint/2010/main" xmlns="" val="41532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11"/>
                                        </p:tgtEl>
                                        <p:attrNameLst>
                                          <p:attrName>style.visibility</p:attrName>
                                        </p:attrNameLst>
                                      </p:cBhvr>
                                      <p:to>
                                        <p:strVal val="visible"/>
                                      </p:to>
                                    </p:set>
                                    <p:animEffect transition="in" filter="fade">
                                      <p:cBhvr>
                                        <p:cTn id="12" dur="500"/>
                                        <p:tgtEl>
                                          <p:spTgt spid="297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9"/>
                                        </p:tgtEl>
                                        <p:attrNameLst>
                                          <p:attrName>style.visibility</p:attrName>
                                        </p:attrNameLst>
                                      </p:cBhvr>
                                      <p:to>
                                        <p:strVal val="visible"/>
                                      </p:to>
                                    </p:set>
                                    <p:animEffect transition="in" filter="fade">
                                      <p:cBhvr>
                                        <p:cTn id="17" dur="500"/>
                                        <p:tgtEl>
                                          <p:spTgt spid="297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fade">
                                      <p:cBhvr>
                                        <p:cTn id="22" dur="500"/>
                                        <p:tgtEl>
                                          <p:spTgt spid="297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0" grpId="0"/>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2ECA893-1405-4E76-9EC9-40B106ED8317}" type="slidenum">
              <a:rPr kumimoji="0" lang="zh-TW" altLang="en-US" sz="1200">
                <a:solidFill>
                  <a:schemeClr val="tx2">
                    <a:shade val="90000"/>
                  </a:schemeClr>
                </a:solidFill>
              </a:rPr>
              <a:pPr algn="r">
                <a:defRPr/>
              </a:pPr>
              <a:t>27</a:t>
            </a:fld>
            <a:endParaRPr kumimoji="0" lang="zh-TW" altLang="en-US" sz="1200">
              <a:solidFill>
                <a:schemeClr val="tx2">
                  <a:shade val="90000"/>
                </a:schemeClr>
              </a:solidFill>
            </a:endParaRPr>
          </a:p>
        </p:txBody>
      </p:sp>
      <p:sp>
        <p:nvSpPr>
          <p:cNvPr id="30723"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pic>
        <p:nvPicPr>
          <p:cNvPr id="30726" name="Picture 2" descr="E:\No3\資料\101年土方申報講習會\SOP-二階段申報及查核\2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0113" y="1726659"/>
            <a:ext cx="5976143" cy="49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3348038" y="6021388"/>
            <a:ext cx="1655762"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947C52B-4E6B-44C4-9A1C-D41E293B5F98}" type="slidenum">
              <a:rPr kumimoji="0" lang="zh-TW" altLang="en-US" sz="1200">
                <a:solidFill>
                  <a:schemeClr val="tx2">
                    <a:shade val="90000"/>
                  </a:schemeClr>
                </a:solidFill>
              </a:rPr>
              <a:pPr algn="r">
                <a:defRPr/>
              </a:pPr>
              <a:t>28</a:t>
            </a:fld>
            <a:endParaRPr kumimoji="0" lang="zh-TW" altLang="en-US" sz="1200">
              <a:solidFill>
                <a:schemeClr val="tx2">
                  <a:shade val="90000"/>
                </a:schemeClr>
              </a:solidFill>
            </a:endParaRPr>
          </a:p>
        </p:txBody>
      </p:sp>
      <p:sp>
        <p:nvSpPr>
          <p:cNvPr id="31747"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步驟十一</a:t>
            </a:r>
            <a:endParaRPr lang="en-US" altLang="zh-TW" sz="2800" dirty="0" smtClean="0">
              <a:solidFill>
                <a:srgbClr val="376092"/>
              </a:solidFill>
              <a:latin typeface="微軟正黑體" charset="-120"/>
              <a:ea typeface="微軟正黑體" charset="-120"/>
            </a:endParaRPr>
          </a:p>
        </p:txBody>
      </p:sp>
      <p:pic>
        <p:nvPicPr>
          <p:cNvPr id="31750" name="Picture 8" descr="承-6-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813" y="1700213"/>
            <a:ext cx="6119812" cy="501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195513" y="1700213"/>
            <a:ext cx="2592387"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9909" y="188914"/>
            <a:ext cx="1282571"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工程基本資料表申報</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29</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1" name="Rectangle 6"/>
          <p:cNvSpPr>
            <a:spLocks noGrp="1" noChangeArrowheads="1"/>
          </p:cNvSpPr>
          <p:nvPr>
            <p:ph type="title"/>
          </p:nvPr>
        </p:nvSpPr>
        <p:spPr>
          <a:xfrm>
            <a:off x="0" y="222920"/>
            <a:ext cx="9144000" cy="685800"/>
          </a:xfrm>
        </p:spPr>
        <p:txBody>
          <a:bodyPr/>
          <a:lstStyle/>
          <a:p>
            <a:pPr lvl="1" algn="ctr"/>
            <a:r>
              <a:rPr lang="zh-TW" altLang="en-US" sz="3400" b="1" dirty="0">
                <a:latin typeface="微軟正黑體" charset="-120"/>
              </a:rPr>
              <a:t>公共工程主辦或</a:t>
            </a:r>
            <a:r>
              <a:rPr lang="zh-TW" altLang="en-US" sz="3400" b="1" dirty="0" smtClean="0">
                <a:latin typeface="微軟正黑體" charset="-120"/>
              </a:rPr>
              <a:t>主管機關</a:t>
            </a:r>
            <a:r>
              <a:rPr lang="en-US" altLang="zh-TW" sz="3400" b="1" dirty="0" smtClean="0">
                <a:latin typeface="微軟正黑體" charset="-120"/>
              </a:rPr>
              <a:t>-</a:t>
            </a:r>
            <a:r>
              <a:rPr lang="zh-TW" altLang="en-US" sz="3400" b="1" dirty="0">
                <a:latin typeface="微軟正黑體" charset="-120"/>
              </a:rPr>
              <a:t>工程基本資料表</a:t>
            </a:r>
            <a:r>
              <a:rPr lang="zh-TW" altLang="en-US" sz="3400" b="1" dirty="0" smtClean="0">
                <a:latin typeface="微軟正黑體" charset="-120"/>
              </a:rPr>
              <a:t>查核</a:t>
            </a:r>
            <a:endParaRPr lang="en-US" altLang="zh-TW" sz="3400" b="1" dirty="0">
              <a:latin typeface="微軟正黑體" charset="-120"/>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715470" y="1700213"/>
            <a:ext cx="3960986"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715470" y="4437063"/>
            <a:ext cx="3960986"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extLst>
      <p:ext uri="{BB962C8B-B14F-4D97-AF65-F5344CB8AC3E}">
        <p14:creationId xmlns:p14="http://schemas.microsoft.com/office/powerpoint/2010/main" xmlns="" val="4930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normAutofit/>
          </a:bodyPr>
          <a:lstStyle/>
          <a:p>
            <a:r>
              <a:rPr lang="zh-TW" altLang="en-US" sz="3600" b="1" dirty="0" smtClean="0"/>
              <a:t>營建剩餘土石方網路流向申報勾稽作業</a:t>
            </a:r>
            <a:endParaRPr lang="zh-TW" altLang="en-US" sz="3600" b="1" dirty="0"/>
          </a:p>
        </p:txBody>
      </p:sp>
      <p:sp>
        <p:nvSpPr>
          <p:cNvPr id="3" name="內容版面配置區 2"/>
          <p:cNvSpPr>
            <a:spLocks noGrp="1"/>
          </p:cNvSpPr>
          <p:nvPr>
            <p:ph idx="1"/>
          </p:nvPr>
        </p:nvSpPr>
        <p:spPr/>
        <p:txBody>
          <a:bodyPr>
            <a:normAutofit/>
          </a:bodyPr>
          <a:lstStyle/>
          <a:p>
            <a:r>
              <a:rPr lang="zh-TW" altLang="en-US" sz="3600" dirty="0" smtClean="0">
                <a:solidFill>
                  <a:schemeClr val="bg1">
                    <a:lumMod val="65000"/>
                  </a:schemeClr>
                </a:solidFill>
                <a:latin typeface="+mj-ea"/>
                <a:ea typeface="+mj-ea"/>
              </a:rPr>
              <a:t>可再利用物料</a:t>
            </a:r>
            <a:r>
              <a:rPr lang="en-US" altLang="zh-TW" sz="3600" dirty="0" smtClean="0">
                <a:solidFill>
                  <a:schemeClr val="bg1">
                    <a:lumMod val="65000"/>
                  </a:schemeClr>
                </a:solidFill>
                <a:latin typeface="+mj-ea"/>
                <a:ea typeface="+mj-ea"/>
              </a:rPr>
              <a:t>(</a:t>
            </a:r>
            <a:r>
              <a:rPr lang="zh-TW" altLang="en-US" sz="3600" dirty="0" smtClean="0">
                <a:solidFill>
                  <a:schemeClr val="bg1">
                    <a:lumMod val="65000"/>
                  </a:schemeClr>
                </a:solidFill>
                <a:latin typeface="+mj-ea"/>
                <a:ea typeface="+mj-ea"/>
              </a:rPr>
              <a:t>逕為交易</a:t>
            </a:r>
            <a:r>
              <a:rPr lang="en-US" altLang="zh-TW" sz="3600" dirty="0" smtClean="0">
                <a:solidFill>
                  <a:schemeClr val="bg1">
                    <a:lumMod val="65000"/>
                  </a:schemeClr>
                </a:solidFill>
                <a:latin typeface="+mj-ea"/>
                <a:ea typeface="+mj-ea"/>
              </a:rPr>
              <a:t>)</a:t>
            </a:r>
            <a:r>
              <a:rPr lang="zh-TW" altLang="en-US" sz="3600" dirty="0" smtClean="0">
                <a:solidFill>
                  <a:schemeClr val="bg1">
                    <a:lumMod val="65000"/>
                  </a:schemeClr>
                </a:solidFill>
                <a:latin typeface="+mj-ea"/>
                <a:ea typeface="+mj-ea"/>
              </a:rPr>
              <a:t>網路申報作業</a:t>
            </a:r>
            <a:endParaRPr lang="en-US" altLang="zh-TW" sz="3600" dirty="0" smtClean="0">
              <a:solidFill>
                <a:schemeClr val="bg1">
                  <a:lumMod val="65000"/>
                </a:schemeClr>
              </a:solidFill>
              <a:latin typeface="+mj-ea"/>
              <a:ea typeface="+mj-ea"/>
            </a:endParaRPr>
          </a:p>
          <a:p>
            <a:pPr>
              <a:buNone/>
            </a:pPr>
            <a:r>
              <a:rPr lang="en-US" altLang="zh-TW" sz="3600" dirty="0" smtClean="0">
                <a:latin typeface="+mj-ea"/>
                <a:ea typeface="+mj-ea"/>
              </a:rPr>
              <a:t>   </a:t>
            </a:r>
            <a:r>
              <a:rPr lang="zh-TW" altLang="en-US" sz="2800" dirty="0" smtClean="0">
                <a:solidFill>
                  <a:srgbClr val="DEA900"/>
                </a:solidFill>
                <a:latin typeface="+mj-ea"/>
                <a:ea typeface="+mj-ea"/>
              </a:rPr>
              <a:t>（由工程主辦機關上網申報）</a:t>
            </a:r>
            <a:endParaRPr lang="en-US" altLang="zh-TW" sz="2800" dirty="0" smtClean="0">
              <a:solidFill>
                <a:srgbClr val="DEA900"/>
              </a:solidFill>
              <a:latin typeface="+mj-ea"/>
              <a:ea typeface="+mj-ea"/>
            </a:endParaRPr>
          </a:p>
          <a:p>
            <a:r>
              <a:rPr lang="zh-TW" altLang="en-US" sz="3600" dirty="0" smtClean="0">
                <a:latin typeface="+mj-ea"/>
                <a:ea typeface="+mj-ea"/>
              </a:rPr>
              <a:t>土石方二階段流向申報勾稽作業</a:t>
            </a:r>
            <a:endParaRPr lang="en-US" altLang="zh-TW" sz="3600" dirty="0" smtClean="0">
              <a:latin typeface="+mj-ea"/>
              <a:ea typeface="+mj-ea"/>
            </a:endParaRPr>
          </a:p>
          <a:p>
            <a:pPr>
              <a:buNone/>
            </a:pPr>
            <a:r>
              <a:rPr lang="en-US" altLang="zh-TW" sz="3600" dirty="0" smtClean="0">
                <a:latin typeface="+mj-ea"/>
                <a:ea typeface="+mj-ea"/>
              </a:rPr>
              <a:t>  </a:t>
            </a:r>
            <a:r>
              <a:rPr lang="zh-TW" altLang="en-US" sz="2800" dirty="0" smtClean="0">
                <a:solidFill>
                  <a:srgbClr val="C00000"/>
                </a:solidFill>
                <a:latin typeface="+mj-ea"/>
                <a:ea typeface="+mj-ea"/>
              </a:rPr>
              <a:t>（由承包商上網申報， 工程主辦機關</a:t>
            </a:r>
            <a:endParaRPr lang="en-US" altLang="zh-TW" sz="2800" dirty="0" smtClean="0">
              <a:solidFill>
                <a:srgbClr val="C00000"/>
              </a:solidFill>
              <a:latin typeface="+mj-ea"/>
              <a:ea typeface="+mj-ea"/>
            </a:endParaRPr>
          </a:p>
          <a:p>
            <a:pPr>
              <a:buNone/>
            </a:pPr>
            <a:r>
              <a:rPr lang="en-US" altLang="zh-TW" sz="2800" dirty="0" smtClean="0">
                <a:solidFill>
                  <a:srgbClr val="C00000"/>
                </a:solidFill>
                <a:latin typeface="+mj-ea"/>
                <a:ea typeface="+mj-ea"/>
              </a:rPr>
              <a:t>      </a:t>
            </a:r>
            <a:r>
              <a:rPr lang="zh-TW" altLang="en-US" sz="2800" dirty="0" smtClean="0">
                <a:solidFill>
                  <a:srgbClr val="C00000"/>
                </a:solidFill>
                <a:latin typeface="+mj-ea"/>
                <a:ea typeface="+mj-ea"/>
              </a:rPr>
              <a:t>上網查核資料正確性）</a:t>
            </a:r>
            <a:endParaRPr lang="zh-TW" altLang="en-US" sz="2800" dirty="0">
              <a:latin typeface="+mj-ea"/>
              <a:ea typeface="+mj-ea"/>
            </a:endParaRPr>
          </a:p>
        </p:txBody>
      </p:sp>
      <p:sp>
        <p:nvSpPr>
          <p:cNvPr id="4" name="投影片編號版面配置區 3"/>
          <p:cNvSpPr>
            <a:spLocks noGrp="1"/>
          </p:cNvSpPr>
          <p:nvPr>
            <p:ph type="sldNum" sz="quarter" idx="12"/>
          </p:nvPr>
        </p:nvSpPr>
        <p:spPr/>
        <p:txBody>
          <a:bodyPr/>
          <a:lstStyle/>
          <a:p>
            <a:fld id="{81E38328-DC89-4C8F-8250-4C954A826D01}"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8B7B602-A57D-4D5F-9563-476CE02C5620}" type="slidenum">
              <a:rPr kumimoji="0" lang="zh-TW" altLang="en-US" sz="1200">
                <a:solidFill>
                  <a:schemeClr val="tx2">
                    <a:shade val="90000"/>
                  </a:schemeClr>
                </a:solidFill>
              </a:rPr>
              <a:pPr algn="r">
                <a:defRPr/>
              </a:pPr>
              <a:t>30</a:t>
            </a:fld>
            <a:endParaRPr kumimoji="0" lang="zh-TW" altLang="en-US" sz="1200">
              <a:solidFill>
                <a:schemeClr val="tx2">
                  <a:shade val="90000"/>
                </a:schemeClr>
              </a:solidFill>
            </a:endParaRPr>
          </a:p>
        </p:txBody>
      </p:sp>
      <p:sp>
        <p:nvSpPr>
          <p:cNvPr id="3379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33797" name="Picture 4" descr="C:\Users\USER\AppData\Local\Microsoft\Windows\Temporary Internet Files\Content.IE5\MZPVDJSY\MC900340270[1].wmf"/>
          <p:cNvPicPr>
            <a:picLocks noChangeAspect="1" noChangeArrowheads="1"/>
          </p:cNvPicPr>
          <p:nvPr/>
        </p:nvPicPr>
        <p:blipFill>
          <a:blip r:embed="rId3"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10" descr="公-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773238"/>
            <a:ext cx="909637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700338" y="4652963"/>
            <a:ext cx="1943100" cy="7207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8"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A6A558A9-EC0B-4B42-ADE8-BDB00B98D911}" type="slidenum">
              <a:rPr kumimoji="0" lang="zh-TW" altLang="en-US" sz="1200">
                <a:solidFill>
                  <a:schemeClr val="tx2">
                    <a:shade val="90000"/>
                  </a:schemeClr>
                </a:solidFill>
              </a:rPr>
              <a:pPr algn="r">
                <a:defRPr/>
              </a:pPr>
              <a:t>31</a:t>
            </a:fld>
            <a:endParaRPr kumimoji="0" lang="zh-TW" altLang="en-US" sz="1200">
              <a:solidFill>
                <a:schemeClr val="tx2">
                  <a:shade val="90000"/>
                </a:schemeClr>
              </a:solidFill>
            </a:endParaRPr>
          </a:p>
        </p:txBody>
      </p:sp>
      <p:sp>
        <p:nvSpPr>
          <p:cNvPr id="3481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34822" name="Picture 2" descr="E:\No3\資料\101年土方申報講習會\SOP-二階段申報及查核\4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1413" y="1412875"/>
            <a:ext cx="5473700"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916238" y="2997200"/>
            <a:ext cx="4248150" cy="576263"/>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8" descr="公-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700808"/>
            <a:ext cx="8892480" cy="4830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A4008D19-5B63-48F3-BAB4-A3DD7B739AE0}" type="slidenum">
              <a:rPr kumimoji="0" lang="zh-TW" altLang="en-US" sz="1200">
                <a:solidFill>
                  <a:schemeClr val="tx2">
                    <a:shade val="90000"/>
                  </a:schemeClr>
                </a:solidFill>
              </a:rPr>
              <a:pPr algn="r">
                <a:defRPr/>
              </a:pPr>
              <a:t>32</a:t>
            </a:fld>
            <a:endParaRPr kumimoji="0" lang="zh-TW" altLang="en-US" sz="1200">
              <a:solidFill>
                <a:schemeClr val="tx2">
                  <a:shade val="90000"/>
                </a:schemeClr>
              </a:solidFill>
            </a:endParaRPr>
          </a:p>
        </p:txBody>
      </p:sp>
      <p:sp>
        <p:nvSpPr>
          <p:cNvPr id="35843"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步驟三</a:t>
            </a:r>
            <a:endParaRPr lang="en-US" altLang="zh-TW" sz="2800" dirty="0" smtClean="0">
              <a:solidFill>
                <a:srgbClr val="376092"/>
              </a:solidFill>
              <a:latin typeface="微軟正黑體" charset="-120"/>
              <a:ea typeface="微軟正黑體" charset="-120"/>
            </a:endParaRPr>
          </a:p>
        </p:txBody>
      </p:sp>
      <p:sp>
        <p:nvSpPr>
          <p:cNvPr id="35848" name="矩形 10"/>
          <p:cNvSpPr>
            <a:spLocks noChangeArrowheads="1"/>
          </p:cNvSpPr>
          <p:nvPr/>
        </p:nvSpPr>
        <p:spPr bwMode="auto">
          <a:xfrm>
            <a:off x="1576859" y="3124200"/>
            <a:ext cx="10509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1400" dirty="0">
                <a:solidFill>
                  <a:srgbClr val="FF0000"/>
                </a:solidFill>
              </a:rPr>
              <a:t>EMF15101</a:t>
            </a:r>
          </a:p>
        </p:txBody>
      </p:sp>
      <p:sp>
        <p:nvSpPr>
          <p:cNvPr id="4" name="橢圓 3"/>
          <p:cNvSpPr>
            <a:spLocks noChangeArrowheads="1"/>
          </p:cNvSpPr>
          <p:nvPr/>
        </p:nvSpPr>
        <p:spPr bwMode="auto">
          <a:xfrm>
            <a:off x="35917" y="4652963"/>
            <a:ext cx="1655763" cy="6477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0" name="圓角矩形圖說文字 9"/>
          <p:cNvSpPr/>
          <p:nvPr/>
        </p:nvSpPr>
        <p:spPr>
          <a:xfrm>
            <a:off x="4673839" y="3789040"/>
            <a:ext cx="3749025" cy="1364413"/>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顯示</a:t>
            </a:r>
            <a:r>
              <a:rPr kumimoji="0" lang="zh-TW" altLang="en-US" sz="3200" dirty="0" smtClean="0">
                <a:solidFill>
                  <a:srgbClr val="FF0000"/>
                </a:solidFill>
                <a:latin typeface="+mj-ea"/>
                <a:ea typeface="+mj-ea"/>
              </a:rPr>
              <a:t>「測試單位」可查核之所有工程</a:t>
            </a:r>
            <a:endParaRPr lang="zh-TW" altLang="en-US" sz="3200" dirty="0">
              <a:solidFill>
                <a:srgbClr val="FF0000"/>
              </a:solidFill>
              <a:latin typeface="+mj-ea"/>
              <a:ea typeface="+mj-ea"/>
            </a:endParaRPr>
          </a:p>
        </p:txBody>
      </p:sp>
      <p:pic>
        <p:nvPicPr>
          <p:cNvPr id="11"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fade">
                                      <p:cBhvr>
                                        <p:cTn id="7" dur="5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4"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公-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3075"/>
            <a:ext cx="91440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DACFBE55-22A6-4411-8381-6995F9BD7798}" type="slidenum">
              <a:rPr kumimoji="0" lang="zh-TW" altLang="en-US" sz="1200">
                <a:solidFill>
                  <a:schemeClr val="tx2">
                    <a:shade val="90000"/>
                  </a:schemeClr>
                </a:solidFill>
              </a:rPr>
              <a:pPr algn="r">
                <a:defRPr/>
              </a:pPr>
              <a:t>33</a:t>
            </a:fld>
            <a:endParaRPr kumimoji="0" lang="zh-TW" altLang="en-US" sz="1200">
              <a:solidFill>
                <a:schemeClr val="tx2">
                  <a:shade val="90000"/>
                </a:schemeClr>
              </a:solidFill>
            </a:endParaRPr>
          </a:p>
        </p:txBody>
      </p:sp>
      <p:sp>
        <p:nvSpPr>
          <p:cNvPr id="36868"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步驟四</a:t>
            </a:r>
            <a:endParaRPr lang="en-US" altLang="zh-TW" sz="2800" dirty="0" smtClean="0">
              <a:solidFill>
                <a:srgbClr val="376092"/>
              </a:solidFill>
              <a:latin typeface="微軟正黑體" charset="-120"/>
              <a:ea typeface="微軟正黑體" charset="-120"/>
            </a:endParaRPr>
          </a:p>
        </p:txBody>
      </p:sp>
      <p:sp>
        <p:nvSpPr>
          <p:cNvPr id="8" name="文字方塊 7"/>
          <p:cNvSpPr txBox="1"/>
          <p:nvPr/>
        </p:nvSpPr>
        <p:spPr>
          <a:xfrm>
            <a:off x="5651500" y="3717925"/>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36872" name="文字方塊 7"/>
          <p:cNvSpPr txBox="1">
            <a:spLocks noChangeArrowheads="1"/>
          </p:cNvSpPr>
          <p:nvPr/>
        </p:nvSpPr>
        <p:spPr bwMode="auto">
          <a:xfrm>
            <a:off x="5940425" y="6092825"/>
            <a:ext cx="431800" cy="274638"/>
          </a:xfrm>
          <a:prstGeom prst="rect">
            <a:avLst/>
          </a:prstGeom>
          <a:noFill/>
          <a:ln>
            <a:noFill/>
          </a:ln>
          <a:extLst>
            <a:ext uri="{909E8E84-426E-40DD-AFC4-6F175D3DCCD1}">
              <a14:hiddenFill xmlns:a14="http://schemas.microsoft.com/office/drawing/2010/main" xmlns="">
                <a:solidFill>
                  <a:srgbClr val="C4E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200" b="1" dirty="0">
                <a:solidFill>
                  <a:srgbClr val="9F0501"/>
                </a:solidFill>
                <a:latin typeface="微軟正黑體" charset="-120"/>
                <a:ea typeface="微軟正黑體" charset="-120"/>
              </a:rPr>
              <a:t>V</a:t>
            </a:r>
          </a:p>
        </p:txBody>
      </p:sp>
      <p:sp>
        <p:nvSpPr>
          <p:cNvPr id="4" name="橢圓 3"/>
          <p:cNvSpPr>
            <a:spLocks noChangeArrowheads="1"/>
          </p:cNvSpPr>
          <p:nvPr/>
        </p:nvSpPr>
        <p:spPr bwMode="auto">
          <a:xfrm>
            <a:off x="900113" y="4652963"/>
            <a:ext cx="1655762" cy="6477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9" name="圓角矩形 8"/>
          <p:cNvSpPr>
            <a:spLocks noChangeArrowheads="1"/>
          </p:cNvSpPr>
          <p:nvPr/>
        </p:nvSpPr>
        <p:spPr bwMode="auto">
          <a:xfrm>
            <a:off x="5508624" y="3645024"/>
            <a:ext cx="3527871" cy="504701"/>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36875" name="Picture 13" descr="公-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55875" y="2448719"/>
            <a:ext cx="3744912"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橢圓 3"/>
          <p:cNvSpPr>
            <a:spLocks noChangeArrowheads="1"/>
          </p:cNvSpPr>
          <p:nvPr/>
        </p:nvSpPr>
        <p:spPr bwMode="auto">
          <a:xfrm>
            <a:off x="2555875" y="4005263"/>
            <a:ext cx="2160588" cy="9366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4" name="橢圓 13"/>
          <p:cNvSpPr>
            <a:spLocks noChangeArrowheads="1"/>
          </p:cNvSpPr>
          <p:nvPr/>
        </p:nvSpPr>
        <p:spPr bwMode="auto">
          <a:xfrm>
            <a:off x="5544257" y="5963602"/>
            <a:ext cx="1224136" cy="57531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5"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500"/>
                                        <p:tgtEl>
                                          <p:spTgt spid="368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75"/>
                                        </p:tgtEl>
                                        <p:attrNameLst>
                                          <p:attrName>style.visibility</p:attrName>
                                        </p:attrNameLst>
                                      </p:cBhvr>
                                      <p:to>
                                        <p:strVal val="visible"/>
                                      </p:to>
                                    </p:set>
                                    <p:animEffect transition="in" filter="fade">
                                      <p:cBhvr>
                                        <p:cTn id="20" dur="500"/>
                                        <p:tgtEl>
                                          <p:spTgt spid="368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4" grpId="0" animBg="1"/>
      <p:bldP spid="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公-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388" y="1773238"/>
            <a:ext cx="8459787"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7F0EB49-C8EB-429E-A1E5-623BAABC8AC7}" type="slidenum">
              <a:rPr kumimoji="0" lang="zh-TW" altLang="en-US" sz="1200">
                <a:solidFill>
                  <a:schemeClr val="tx2">
                    <a:shade val="90000"/>
                  </a:schemeClr>
                </a:solidFill>
              </a:rPr>
              <a:pPr algn="r">
                <a:defRPr/>
              </a:pPr>
              <a:t>34</a:t>
            </a:fld>
            <a:endParaRPr kumimoji="0" lang="zh-TW" altLang="en-US" sz="1200">
              <a:solidFill>
                <a:schemeClr val="tx2">
                  <a:shade val="90000"/>
                </a:schemeClr>
              </a:solidFill>
            </a:endParaRPr>
          </a:p>
        </p:txBody>
      </p:sp>
      <p:sp>
        <p:nvSpPr>
          <p:cNvPr id="37892"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步驟五</a:t>
            </a:r>
            <a:endParaRPr lang="en-US" altLang="zh-TW" sz="2800" dirty="0" smtClean="0">
              <a:solidFill>
                <a:srgbClr val="376092"/>
              </a:solidFill>
              <a:latin typeface="微軟正黑體" charset="-120"/>
              <a:ea typeface="微軟正黑體" charset="-120"/>
            </a:endParaRPr>
          </a:p>
        </p:txBody>
      </p:sp>
      <p:pic>
        <p:nvPicPr>
          <p:cNvPr id="37895" name="Picture 8" descr="公-1-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725" y="1268413"/>
            <a:ext cx="2952750"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5364163" y="3141663"/>
            <a:ext cx="2592387" cy="9366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2" name="橢圓 3"/>
          <p:cNvSpPr>
            <a:spLocks noChangeArrowheads="1"/>
          </p:cNvSpPr>
          <p:nvPr/>
        </p:nvSpPr>
        <p:spPr bwMode="auto">
          <a:xfrm>
            <a:off x="4859338" y="5949950"/>
            <a:ext cx="1727200" cy="6477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橢圓 11"/>
          <p:cNvSpPr>
            <a:spLocks noChangeArrowheads="1"/>
          </p:cNvSpPr>
          <p:nvPr/>
        </p:nvSpPr>
        <p:spPr bwMode="auto">
          <a:xfrm>
            <a:off x="7524328" y="5877273"/>
            <a:ext cx="1488848" cy="66164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
        <p:nvSpPr>
          <p:cNvPr id="14" name="圓角矩形圖說文字 13"/>
          <p:cNvSpPr/>
          <p:nvPr/>
        </p:nvSpPr>
        <p:spPr>
          <a:xfrm>
            <a:off x="4335418" y="3609975"/>
            <a:ext cx="434334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工程月報表查核成功</a:t>
            </a:r>
            <a:endParaRPr lang="zh-TW" altLang="en-US" sz="3200"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descr="公-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700213"/>
            <a:ext cx="8820150"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B3D57DE0-3779-4E22-B355-42C026E3B56B}" type="slidenum">
              <a:rPr kumimoji="0" lang="zh-TW" altLang="en-US" sz="1200">
                <a:solidFill>
                  <a:schemeClr val="tx2">
                    <a:shade val="90000"/>
                  </a:schemeClr>
                </a:solidFill>
              </a:rPr>
              <a:pPr algn="r">
                <a:defRPr/>
              </a:pPr>
              <a:t>35</a:t>
            </a:fld>
            <a:endParaRPr kumimoji="0" lang="zh-TW" altLang="en-US" sz="1200">
              <a:solidFill>
                <a:schemeClr val="tx2">
                  <a:shade val="90000"/>
                </a:schemeClr>
              </a:solidFill>
            </a:endParaRPr>
          </a:p>
        </p:txBody>
      </p:sp>
      <p:sp>
        <p:nvSpPr>
          <p:cNvPr id="3994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步驟六</a:t>
            </a:r>
            <a:endParaRPr lang="en-US" altLang="zh-TW" sz="2800" dirty="0" smtClean="0">
              <a:solidFill>
                <a:srgbClr val="376092"/>
              </a:solidFill>
              <a:latin typeface="微軟正黑體" charset="-120"/>
              <a:ea typeface="微軟正黑體" charset="-120"/>
            </a:endParaRPr>
          </a:p>
        </p:txBody>
      </p:sp>
      <p:sp>
        <p:nvSpPr>
          <p:cNvPr id="12" name="文字方塊 11"/>
          <p:cNvSpPr txBox="1"/>
          <p:nvPr/>
        </p:nvSpPr>
        <p:spPr>
          <a:xfrm>
            <a:off x="5508104" y="3645024"/>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4" name="橢圓 3"/>
          <p:cNvSpPr>
            <a:spLocks noChangeArrowheads="1"/>
          </p:cNvSpPr>
          <p:nvPr/>
        </p:nvSpPr>
        <p:spPr bwMode="auto">
          <a:xfrm>
            <a:off x="5940152" y="5949950"/>
            <a:ext cx="1150937" cy="5048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圓角矩形 12"/>
          <p:cNvSpPr>
            <a:spLocks noChangeArrowheads="1"/>
          </p:cNvSpPr>
          <p:nvPr/>
        </p:nvSpPr>
        <p:spPr bwMode="auto">
          <a:xfrm>
            <a:off x="5292081" y="4033838"/>
            <a:ext cx="3707582" cy="691306"/>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公-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113" y="1341438"/>
            <a:ext cx="723900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07F23B22-99AE-47BB-9687-69D783B28F1F}" type="slidenum">
              <a:rPr kumimoji="0" lang="zh-TW" altLang="en-US" sz="1200">
                <a:solidFill>
                  <a:schemeClr val="tx2">
                    <a:shade val="90000"/>
                  </a:schemeClr>
                </a:solidFill>
              </a:rPr>
              <a:pPr algn="r">
                <a:defRPr/>
              </a:pPr>
              <a:t>36</a:t>
            </a:fld>
            <a:endParaRPr kumimoji="0" lang="zh-TW" altLang="en-US" sz="1200">
              <a:solidFill>
                <a:schemeClr val="tx2">
                  <a:shade val="90000"/>
                </a:schemeClr>
              </a:solidFill>
            </a:endParaRPr>
          </a:p>
        </p:txBody>
      </p:sp>
      <p:sp>
        <p:nvSpPr>
          <p:cNvPr id="40964"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步驟七</a:t>
            </a:r>
            <a:endParaRPr lang="en-US" altLang="zh-TW" sz="2800" dirty="0" smtClean="0">
              <a:solidFill>
                <a:srgbClr val="376092"/>
              </a:solidFill>
              <a:latin typeface="微軟正黑體" charset="-120"/>
              <a:ea typeface="微軟正黑體" charset="-120"/>
            </a:endParaRPr>
          </a:p>
        </p:txBody>
      </p:sp>
      <p:pic>
        <p:nvPicPr>
          <p:cNvPr id="40967" name="Picture 13" descr="公-1-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0113" y="6092825"/>
            <a:ext cx="1584325"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611188" y="6165850"/>
            <a:ext cx="1368425" cy="503238"/>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公-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50" y="1770459"/>
            <a:ext cx="7429500" cy="483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337D2802-7628-4D2E-9EEE-11EDB45B0F76}" type="slidenum">
              <a:rPr kumimoji="0" lang="zh-TW" altLang="en-US" sz="1200">
                <a:solidFill>
                  <a:schemeClr val="tx2">
                    <a:shade val="90000"/>
                  </a:schemeClr>
                </a:solidFill>
              </a:rPr>
              <a:pPr algn="r">
                <a:defRPr/>
              </a:pPr>
              <a:t>37</a:t>
            </a:fld>
            <a:endParaRPr kumimoji="0" lang="zh-TW" altLang="en-US" sz="1200">
              <a:solidFill>
                <a:schemeClr val="tx2">
                  <a:shade val="90000"/>
                </a:schemeClr>
              </a:solidFill>
            </a:endParaRPr>
          </a:p>
        </p:txBody>
      </p:sp>
      <p:sp>
        <p:nvSpPr>
          <p:cNvPr id="41988"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a:t>
            </a:r>
            <a:r>
              <a:rPr lang="zh-TW" altLang="en-US" sz="2800" dirty="0">
                <a:solidFill>
                  <a:srgbClr val="376092"/>
                </a:solidFill>
                <a:latin typeface="微軟正黑體" charset="-120"/>
                <a:ea typeface="微軟正黑體" charset="-120"/>
              </a:rPr>
              <a:t>八</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539552" y="6252164"/>
            <a:ext cx="1368425" cy="503238"/>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公-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388" y="1712913"/>
            <a:ext cx="8459787" cy="481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236E634-9550-400C-8450-974CC1DE3374}" type="slidenum">
              <a:rPr kumimoji="0" lang="zh-TW" altLang="en-US" sz="1200">
                <a:solidFill>
                  <a:schemeClr val="tx2">
                    <a:shade val="90000"/>
                  </a:schemeClr>
                </a:solidFill>
              </a:rPr>
              <a:pPr algn="r">
                <a:defRPr/>
              </a:pPr>
              <a:t>38</a:t>
            </a:fld>
            <a:endParaRPr kumimoji="0" lang="zh-TW" altLang="en-US" sz="1200">
              <a:solidFill>
                <a:schemeClr val="tx2">
                  <a:shade val="90000"/>
                </a:schemeClr>
              </a:solidFill>
            </a:endParaRPr>
          </a:p>
        </p:txBody>
      </p:sp>
      <p:sp>
        <p:nvSpPr>
          <p:cNvPr id="43012"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步驟九</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6516688" y="6092825"/>
            <a:ext cx="1152525" cy="50482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文字方塊 11"/>
          <p:cNvSpPr txBox="1"/>
          <p:nvPr/>
        </p:nvSpPr>
        <p:spPr>
          <a:xfrm>
            <a:off x="5508104" y="3789040"/>
            <a:ext cx="3271561" cy="1446550"/>
          </a:xfrm>
          <a:prstGeom prst="rect">
            <a:avLst/>
          </a:prstGeom>
          <a:solidFill>
            <a:schemeClr val="bg2">
              <a:lumMod val="90000"/>
            </a:schemeClr>
          </a:solidFill>
          <a:ln>
            <a:solidFill>
              <a:schemeClr val="bg1"/>
            </a:solidFill>
          </a:ln>
        </p:spPr>
        <p:txBody>
          <a:bodyPr wrap="square">
            <a:spAutoFit/>
          </a:bodyPr>
          <a:lstStyle/>
          <a:p>
            <a:pPr fontAlgn="auto">
              <a:spcBef>
                <a:spcPts val="0"/>
              </a:spcBef>
              <a:spcAft>
                <a:spcPts val="0"/>
              </a:spcAft>
              <a:defRPr/>
            </a:pPr>
            <a:r>
              <a:rPr kumimoji="0" lang="en-US" altLang="zh-TW" sz="2200" b="1" dirty="0">
                <a:latin typeface="微軟正黑體" pitchFamily="34" charset="-120"/>
                <a:ea typeface="微軟正黑體" pitchFamily="34" charset="-120"/>
              </a:rPr>
              <a:t>1.</a:t>
            </a:r>
            <a:r>
              <a:rPr kumimoji="0" lang="zh-TW" altLang="en-US" sz="2200" b="1" dirty="0">
                <a:solidFill>
                  <a:srgbClr val="FF0000"/>
                </a:solidFill>
                <a:latin typeface="微軟正黑體" pitchFamily="34" charset="-120"/>
                <a:ea typeface="微軟正黑體" pitchFamily="34" charset="-120"/>
              </a:rPr>
              <a:t>查核</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2.</a:t>
            </a:r>
            <a:r>
              <a:rPr kumimoji="0" lang="zh-TW" altLang="en-US" sz="2200" b="1" dirty="0">
                <a:solidFill>
                  <a:srgbClr val="FF0000"/>
                </a:solidFill>
                <a:latin typeface="微軟正黑體" pitchFamily="34" charset="-120"/>
                <a:ea typeface="微軟正黑體" pitchFamily="34" charset="-120"/>
              </a:rPr>
              <a:t>修改</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3.</a:t>
            </a:r>
            <a:r>
              <a:rPr kumimoji="0" lang="zh-TW" altLang="en-US" sz="2200" b="1" dirty="0">
                <a:solidFill>
                  <a:srgbClr val="FF0000"/>
                </a:solidFill>
                <a:latin typeface="微軟正黑體" pitchFamily="34" charset="-120"/>
                <a:ea typeface="微軟正黑體" pitchFamily="34" charset="-120"/>
              </a:rPr>
              <a:t>刪除</a:t>
            </a:r>
            <a:r>
              <a:rPr kumimoji="0" lang="zh-TW" altLang="en-US" sz="2200" b="1" dirty="0">
                <a:latin typeface="微軟正黑體" pitchFamily="34" charset="-120"/>
                <a:ea typeface="微軟正黑體" pitchFamily="34" charset="-120"/>
              </a:rPr>
              <a:t>工程基本資料表</a:t>
            </a:r>
            <a:endParaRPr kumimoji="0" lang="en-US" altLang="zh-TW" sz="2200" b="1" dirty="0">
              <a:latin typeface="微軟正黑體" pitchFamily="34" charset="-120"/>
              <a:ea typeface="微軟正黑體" pitchFamily="34" charset="-120"/>
            </a:endParaRPr>
          </a:p>
          <a:p>
            <a:pPr fontAlgn="auto">
              <a:spcBef>
                <a:spcPts val="0"/>
              </a:spcBef>
              <a:spcAft>
                <a:spcPts val="0"/>
              </a:spcAft>
              <a:defRPr/>
            </a:pPr>
            <a:r>
              <a:rPr kumimoji="0" lang="en-US" altLang="zh-TW" sz="2200" b="1" dirty="0">
                <a:latin typeface="微軟正黑體" pitchFamily="34" charset="-120"/>
                <a:ea typeface="微軟正黑體" pitchFamily="34" charset="-120"/>
              </a:rPr>
              <a:t>4.</a:t>
            </a:r>
            <a:r>
              <a:rPr kumimoji="0" lang="zh-TW" altLang="en-US" sz="2200" b="1" dirty="0">
                <a:latin typeface="微軟正黑體" pitchFamily="34" charset="-120"/>
                <a:ea typeface="微軟正黑體" pitchFamily="34" charset="-120"/>
              </a:rPr>
              <a:t>退件</a:t>
            </a:r>
          </a:p>
        </p:txBody>
      </p:sp>
      <p:sp>
        <p:nvSpPr>
          <p:cNvPr id="13" name="圓角矩形 12"/>
          <p:cNvSpPr>
            <a:spLocks noChangeArrowheads="1"/>
          </p:cNvSpPr>
          <p:nvPr/>
        </p:nvSpPr>
        <p:spPr bwMode="auto">
          <a:xfrm>
            <a:off x="5300912" y="4797152"/>
            <a:ext cx="3707582" cy="438438"/>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43018" name="Picture 14" descr="公-1-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5788" y="3429640"/>
            <a:ext cx="3529012" cy="216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橢圓 3"/>
          <p:cNvSpPr>
            <a:spLocks noChangeArrowheads="1"/>
          </p:cNvSpPr>
          <p:nvPr/>
        </p:nvSpPr>
        <p:spPr bwMode="auto">
          <a:xfrm>
            <a:off x="2337594" y="4731390"/>
            <a:ext cx="1944688" cy="8636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4"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8"/>
                                        </p:tgtEl>
                                        <p:attrNameLst>
                                          <p:attrName>style.visibility</p:attrName>
                                        </p:attrNameLst>
                                      </p:cBhvr>
                                      <p:to>
                                        <p:strVal val="visible"/>
                                      </p:to>
                                    </p:set>
                                    <p:animEffect transition="in" filter="fade">
                                      <p:cBhvr>
                                        <p:cTn id="12" dur="500"/>
                                        <p:tgtEl>
                                          <p:spTgt spid="430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E1357ACC-7D69-4D53-B90C-A3BB8CB342AD}" type="slidenum">
              <a:rPr kumimoji="0" lang="zh-TW" altLang="en-US" sz="1200">
                <a:solidFill>
                  <a:schemeClr val="tx2">
                    <a:shade val="90000"/>
                  </a:schemeClr>
                </a:solidFill>
              </a:rPr>
              <a:pPr algn="r">
                <a:defRPr/>
              </a:pPr>
              <a:t>39</a:t>
            </a:fld>
            <a:endParaRPr kumimoji="0" lang="zh-TW" altLang="en-US" sz="1200">
              <a:solidFill>
                <a:schemeClr val="tx2">
                  <a:shade val="90000"/>
                </a:schemeClr>
              </a:solidFill>
            </a:endParaRPr>
          </a:p>
        </p:txBody>
      </p:sp>
      <p:sp>
        <p:nvSpPr>
          <p:cNvPr id="4403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a:t>
            </a:r>
            <a:endParaRPr lang="en-US" altLang="zh-TW" sz="2800" dirty="0" smtClean="0">
              <a:solidFill>
                <a:srgbClr val="376092"/>
              </a:solidFill>
              <a:latin typeface="微軟正黑體" charset="-120"/>
              <a:ea typeface="微軟正黑體" charset="-120"/>
            </a:endParaRPr>
          </a:p>
        </p:txBody>
      </p:sp>
      <p:pic>
        <p:nvPicPr>
          <p:cNvPr id="44038" name="內容版面配置區 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3573463"/>
            <a:ext cx="8820150" cy="295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9" name="Picture 9" descr="公-1-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8888" y="1844675"/>
            <a:ext cx="6408737" cy="203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843213" y="3068638"/>
            <a:ext cx="1944687" cy="863600"/>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9"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989856"/>
            <a:ext cx="8229600" cy="1143000"/>
          </a:xfrm>
        </p:spPr>
        <p:txBody>
          <a:bodyPr>
            <a:normAutofit fontScale="90000"/>
          </a:bodyPr>
          <a:lstStyle/>
          <a:p>
            <a:r>
              <a:rPr lang="zh-TW" altLang="en-US" sz="2800" b="1" dirty="0"/>
              <a:t>營建剩餘土石方處理方案</a:t>
            </a:r>
            <a:r>
              <a:rPr lang="en-US" altLang="zh-TW" sz="2800" b="1" dirty="0" smtClean="0"/>
              <a:t/>
            </a:r>
            <a:br>
              <a:rPr lang="en-US" altLang="zh-TW" sz="2800" b="1" dirty="0" smtClean="0"/>
            </a:br>
            <a:r>
              <a:rPr lang="en-US" altLang="zh-TW" sz="2800" b="1" dirty="0" smtClean="0"/>
              <a:t>	</a:t>
            </a:r>
            <a:r>
              <a:rPr lang="zh-TW" altLang="en-US" sz="2800" b="1" dirty="0" smtClean="0"/>
              <a:t>參</a:t>
            </a:r>
            <a:r>
              <a:rPr lang="zh-TW" altLang="en-US" sz="2800" b="1" dirty="0"/>
              <a:t>、剩餘土石方處理</a:t>
            </a:r>
            <a:r>
              <a:rPr lang="zh-TW" altLang="en-US" sz="2800" b="1" dirty="0" smtClean="0"/>
              <a:t>方針</a:t>
            </a:r>
            <a:r>
              <a:rPr lang="en-US" altLang="zh-TW" sz="2800" b="1" dirty="0" smtClean="0"/>
              <a:t/>
            </a:r>
            <a:br>
              <a:rPr lang="en-US" altLang="zh-TW" sz="2800" b="1" dirty="0" smtClean="0"/>
            </a:br>
            <a:r>
              <a:rPr lang="en-US" altLang="zh-TW" sz="2800" b="1" dirty="0" smtClean="0"/>
              <a:t>		</a:t>
            </a:r>
            <a:r>
              <a:rPr lang="zh-TW" altLang="en-US" sz="2800" dirty="0" smtClean="0"/>
              <a:t>一</a:t>
            </a:r>
            <a:r>
              <a:rPr lang="zh-TW" altLang="en-US" sz="2800" dirty="0"/>
              <a:t>、建築工程及民間工程剩餘土石方處理</a:t>
            </a:r>
          </a:p>
        </p:txBody>
      </p:sp>
      <p:sp>
        <p:nvSpPr>
          <p:cNvPr id="7" name="內容版面配置區 6"/>
          <p:cNvSpPr>
            <a:spLocks noGrp="1"/>
          </p:cNvSpPr>
          <p:nvPr>
            <p:ph idx="1"/>
          </p:nvPr>
        </p:nvSpPr>
        <p:spPr>
          <a:xfrm>
            <a:off x="457200" y="2135907"/>
            <a:ext cx="8229600" cy="4389437"/>
          </a:xfrm>
        </p:spPr>
        <p:txBody>
          <a:bodyPr/>
          <a:lstStyle/>
          <a:p>
            <a:pPr marL="514350" indent="-514350">
              <a:buFont typeface="+mj-lt"/>
              <a:buAutoNum type="arabicPeriod" startAt="6"/>
            </a:pPr>
            <a:r>
              <a:rPr lang="zh-TW" altLang="en-US" b="1" dirty="0">
                <a:solidFill>
                  <a:srgbClr val="FF0000"/>
                </a:solidFill>
                <a:latin typeface="+mj-ea"/>
                <a:ea typeface="+mj-ea"/>
              </a:rPr>
              <a:t>直轄市、縣（市）政府</a:t>
            </a:r>
            <a:r>
              <a:rPr lang="zh-TW" altLang="en-US" dirty="0">
                <a:latin typeface="+mj-ea"/>
                <a:ea typeface="+mj-ea"/>
              </a:rPr>
              <a:t>應督促承造人於出土期間之</a:t>
            </a:r>
            <a:r>
              <a:rPr lang="zh-TW" altLang="en-US" b="1" dirty="0">
                <a:solidFill>
                  <a:srgbClr val="FF0000"/>
                </a:solidFill>
                <a:latin typeface="+mj-ea"/>
                <a:ea typeface="+mj-ea"/>
              </a:rPr>
              <a:t>每月底前，</a:t>
            </a:r>
            <a:r>
              <a:rPr lang="zh-TW" altLang="en-US" dirty="0">
                <a:latin typeface="+mj-ea"/>
                <a:ea typeface="+mj-ea"/>
              </a:rPr>
              <a:t>按運送剩餘土石方流向證明文件製作統計月報表逕向</a:t>
            </a:r>
            <a:r>
              <a:rPr lang="zh-TW" altLang="en-US" b="1" dirty="0">
                <a:solidFill>
                  <a:srgbClr val="FF0000"/>
                </a:solidFill>
                <a:latin typeface="+mj-ea"/>
                <a:ea typeface="+mj-ea"/>
              </a:rPr>
              <a:t>營建剩餘土石方資訊服務中心（以下簡稱資訊服務中心）</a:t>
            </a:r>
            <a:r>
              <a:rPr lang="zh-TW" altLang="en-US" dirty="0">
                <a:latin typeface="+mj-ea"/>
                <a:ea typeface="+mj-ea"/>
              </a:rPr>
              <a:t>申報剩餘土石方種類、數量及去處，並於</a:t>
            </a:r>
            <a:r>
              <a:rPr lang="zh-TW" altLang="en-US" b="1" dirty="0">
                <a:solidFill>
                  <a:srgbClr val="FF0000"/>
                </a:solidFill>
                <a:latin typeface="+mj-ea"/>
                <a:ea typeface="+mj-ea"/>
              </a:rPr>
              <a:t>每月五日前</a:t>
            </a:r>
            <a:r>
              <a:rPr lang="zh-TW" altLang="en-US" dirty="0">
                <a:latin typeface="+mj-ea"/>
                <a:ea typeface="+mj-ea"/>
              </a:rPr>
              <a:t>核對資訊服務中心之申報資料，如有運至公共工程之工地處理者，並副知工程主辦（管）單位。如發現剩餘土石方流向及數量與核准內容不一致時，直轄市、縣（市）政府應通知承造人說明釐清並將處理結果副知收容處理場所所在地之直轄市、縣（市）政府。</a:t>
            </a:r>
          </a:p>
          <a:p>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DAEE918B-F8F8-4337-A7C8-AB56CAC4DEF6}" type="slidenum">
              <a:rPr lang="zh-TW" altLang="en-US" smtClean="0"/>
              <a:pPr>
                <a:defRPr/>
              </a:pPr>
              <a:t>4</a:t>
            </a:fld>
            <a:endParaRPr lang="zh-TW" altLang="en-US"/>
          </a:p>
        </p:txBody>
      </p:sp>
    </p:spTree>
    <p:extLst>
      <p:ext uri="{BB962C8B-B14F-4D97-AF65-F5344CB8AC3E}">
        <p14:creationId xmlns:p14="http://schemas.microsoft.com/office/powerpoint/2010/main" xmlns="" val="260307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申請帳號-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1666875"/>
            <a:ext cx="91440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68D22587-A6B3-4FFA-B3B7-ECA82E3EACFA}" type="slidenum">
              <a:rPr kumimoji="0" lang="zh-TW" altLang="en-US" sz="1200">
                <a:solidFill>
                  <a:schemeClr val="tx2">
                    <a:shade val="90000"/>
                  </a:schemeClr>
                </a:solidFill>
              </a:rPr>
              <a:pPr algn="r">
                <a:defRPr/>
              </a:pPr>
              <a:t>40</a:t>
            </a:fld>
            <a:endParaRPr kumimoji="0" lang="zh-TW" altLang="en-US" sz="1200">
              <a:solidFill>
                <a:schemeClr val="tx2">
                  <a:shade val="90000"/>
                </a:schemeClr>
              </a:solidFill>
            </a:endParaRPr>
          </a:p>
        </p:txBody>
      </p:sp>
      <p:sp>
        <p:nvSpPr>
          <p:cNvPr id="45060" name="內容版面配置區 8"/>
          <p:cNvSpPr>
            <a:spLocks noGrp="1"/>
          </p:cNvSpPr>
          <p:nvPr>
            <p:ph idx="4294967295"/>
          </p:nvPr>
        </p:nvSpPr>
        <p:spPr>
          <a:xfrm>
            <a:off x="468313" y="1268413"/>
            <a:ext cx="2303462" cy="647700"/>
          </a:xfrm>
        </p:spPr>
        <p:txBody>
          <a:bodyPr/>
          <a:lstStyle/>
          <a:p>
            <a:pPr eaLnBrk="1" hangingPunct="1">
              <a:buFontTx/>
              <a:buBlip>
                <a:blip r:embed="rId3"/>
              </a:buBlip>
            </a:pPr>
            <a:r>
              <a:rPr lang="zh-TW" altLang="en-US" sz="2800" dirty="0" smtClean="0">
                <a:solidFill>
                  <a:srgbClr val="376092"/>
                </a:solidFill>
                <a:latin typeface="微軟正黑體" charset="-120"/>
                <a:ea typeface="微軟正黑體" charset="-120"/>
              </a:rPr>
              <a:t>步驟十一</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179388" y="3860800"/>
            <a:ext cx="1873250" cy="360363"/>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5B79858A-8C8D-4C46-89D2-43B1A724CB76}" type="slidenum">
              <a:rPr kumimoji="0" lang="zh-TW" altLang="en-US" sz="1200">
                <a:solidFill>
                  <a:schemeClr val="tx2">
                    <a:shade val="90000"/>
                  </a:schemeClr>
                </a:solidFill>
              </a:rPr>
              <a:pPr algn="r">
                <a:defRPr/>
              </a:pPr>
              <a:t>41</a:t>
            </a:fld>
            <a:endParaRPr kumimoji="0" lang="zh-TW" altLang="en-US" sz="1200">
              <a:solidFill>
                <a:schemeClr val="tx2">
                  <a:shade val="90000"/>
                </a:schemeClr>
              </a:solidFill>
            </a:endParaRPr>
          </a:p>
        </p:txBody>
      </p:sp>
      <p:sp>
        <p:nvSpPr>
          <p:cNvPr id="46083"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步驟十二</a:t>
            </a:r>
            <a:endParaRPr lang="en-US" altLang="zh-TW" sz="2800" dirty="0" smtClean="0">
              <a:solidFill>
                <a:srgbClr val="376092"/>
              </a:solidFill>
              <a:latin typeface="微軟正黑體" charset="-120"/>
              <a:ea typeface="微軟正黑體" charset="-120"/>
            </a:endParaRPr>
          </a:p>
        </p:txBody>
      </p:sp>
      <p:pic>
        <p:nvPicPr>
          <p:cNvPr id="46086" name="Picture 7" descr="公-1-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4338" y="1773238"/>
            <a:ext cx="8315325"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0" y="3933825"/>
            <a:ext cx="8785225" cy="2376488"/>
          </a:xfrm>
          <a:prstGeom prst="rect">
            <a:avLst/>
          </a:prstGeom>
          <a:solidFill>
            <a:srgbClr val="7F7F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6088" name="矩形 10"/>
          <p:cNvSpPr>
            <a:spLocks noChangeArrowheads="1"/>
          </p:cNvSpPr>
          <p:nvPr/>
        </p:nvSpPr>
        <p:spPr bwMode="auto">
          <a:xfrm>
            <a:off x="1979613" y="2587625"/>
            <a:ext cx="11858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kumimoji="0" lang="en-US" altLang="zh-TW" sz="1600" dirty="0">
                <a:solidFill>
                  <a:srgbClr val="FF0000"/>
                </a:solidFill>
                <a:latin typeface="微軟正黑體" charset="-120"/>
                <a:ea typeface="微軟正黑體" charset="-120"/>
              </a:rPr>
              <a:t>EMF15101</a:t>
            </a:r>
            <a:endParaRPr lang="zh-TW" altLang="en-US" sz="1600" dirty="0">
              <a:solidFill>
                <a:srgbClr val="FF0000"/>
              </a:solidFill>
            </a:endParaRPr>
          </a:p>
        </p:txBody>
      </p:sp>
      <p:sp>
        <p:nvSpPr>
          <p:cNvPr id="9" name="圓角矩形 8"/>
          <p:cNvSpPr>
            <a:spLocks noChangeArrowheads="1"/>
          </p:cNvSpPr>
          <p:nvPr/>
        </p:nvSpPr>
        <p:spPr bwMode="auto">
          <a:xfrm>
            <a:off x="250825" y="3573463"/>
            <a:ext cx="8497888" cy="43180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pic>
        <p:nvPicPr>
          <p:cNvPr id="10"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工程基本資料表查核</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fade">
                                      <p:cBhvr>
                                        <p:cTn id="7" dur="500"/>
                                        <p:tgtEl>
                                          <p:spTgt spid="46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42</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67544" y="1700213"/>
            <a:ext cx="2952328"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67543" y="4894789"/>
            <a:ext cx="3154337"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9" name="Rectangle 6"/>
          <p:cNvSpPr>
            <a:spLocks noGrp="1" noChangeArrowheads="1"/>
          </p:cNvSpPr>
          <p:nvPr>
            <p:ph type="title"/>
          </p:nvPr>
        </p:nvSpPr>
        <p:spPr>
          <a:xfrm>
            <a:off x="0" y="222920"/>
            <a:ext cx="9144000" cy="685800"/>
          </a:xfrm>
        </p:spPr>
        <p:txBody>
          <a:bodyPr/>
          <a:lstStyle/>
          <a:p>
            <a:pPr lvl="2" algn="ctr" eaLnBrk="1" hangingPunct="1"/>
            <a:r>
              <a:rPr lang="zh-TW" altLang="en-US" sz="3600" b="1" dirty="0" smtClean="0">
                <a:solidFill>
                  <a:schemeClr val="tx1"/>
                </a:solidFill>
              </a:rPr>
              <a:t>承包商</a:t>
            </a:r>
            <a:r>
              <a:rPr lang="en-US" altLang="zh-TW" sz="3600" b="1" dirty="0" smtClean="0">
                <a:solidFill>
                  <a:schemeClr val="tx1"/>
                </a:solidFill>
              </a:rPr>
              <a:t>-</a:t>
            </a:r>
            <a:r>
              <a:rPr lang="zh-TW" altLang="en-US" sz="3600" b="1" dirty="0" smtClean="0">
                <a:solidFill>
                  <a:schemeClr val="tx1"/>
                </a:solidFill>
                <a:latin typeface="微軟正黑體" charset="-120"/>
              </a:rPr>
              <a:t>工程月報表申報</a:t>
            </a:r>
            <a:endParaRPr lang="en-US" altLang="zh-TW" sz="3600" b="1" dirty="0" smtClean="0">
              <a:solidFill>
                <a:schemeClr val="tx1"/>
              </a:solidFill>
            </a:endParaRPr>
          </a:p>
        </p:txBody>
      </p:sp>
    </p:spTree>
    <p:extLst>
      <p:ext uri="{BB962C8B-B14F-4D97-AF65-F5344CB8AC3E}">
        <p14:creationId xmlns:p14="http://schemas.microsoft.com/office/powerpoint/2010/main" xmlns=""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43</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7" name="圓角矩形 16"/>
          <p:cNvSpPr>
            <a:spLocks noChangeArrowheads="1"/>
          </p:cNvSpPr>
          <p:nvPr/>
        </p:nvSpPr>
        <p:spPr bwMode="auto">
          <a:xfrm>
            <a:off x="4715470" y="1700213"/>
            <a:ext cx="3960986" cy="15843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圓角矩形 8"/>
          <p:cNvSpPr>
            <a:spLocks noChangeArrowheads="1"/>
          </p:cNvSpPr>
          <p:nvPr/>
        </p:nvSpPr>
        <p:spPr bwMode="auto">
          <a:xfrm>
            <a:off x="4715470" y="4941168"/>
            <a:ext cx="3960986" cy="55043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9" name="Rectangle 6"/>
          <p:cNvSpPr txBox="1">
            <a:spLocks noChangeArrowheads="1"/>
          </p:cNvSpPr>
          <p:nvPr/>
        </p:nvSpPr>
        <p:spPr bwMode="auto">
          <a:xfrm>
            <a:off x="0" y="22292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a:lstStyle>
          <a:p>
            <a:pPr marL="0" lvl="1" algn="ctr"/>
            <a:r>
              <a:rPr kumimoji="0" lang="zh-TW" altLang="en-US" sz="3400" b="1" kern="0" dirty="0" smtClean="0">
                <a:latin typeface="微軟正黑體" charset="-120"/>
              </a:rPr>
              <a:t>公共工程主辦或主管機關</a:t>
            </a:r>
            <a:r>
              <a:rPr kumimoji="0" lang="en-US" altLang="zh-TW" sz="3400" b="1" kern="0" dirty="0" smtClean="0">
                <a:latin typeface="微軟正黑體" charset="-120"/>
              </a:rPr>
              <a:t>-</a:t>
            </a:r>
            <a:r>
              <a:rPr kumimoji="0" lang="zh-TW" altLang="en-US" sz="3400" b="1" kern="0" dirty="0" smtClean="0">
                <a:latin typeface="微軟正黑體" charset="-120"/>
              </a:rPr>
              <a:t>工程月報表查核</a:t>
            </a:r>
            <a:endParaRPr kumimoji="0" lang="en-US" altLang="zh-TW" sz="3400" b="1" kern="0" dirty="0">
              <a:latin typeface="微軟正黑體" charset="-120"/>
            </a:endParaRPr>
          </a:p>
        </p:txBody>
      </p:sp>
    </p:spTree>
    <p:extLst>
      <p:ext uri="{BB962C8B-B14F-4D97-AF65-F5344CB8AC3E}">
        <p14:creationId xmlns:p14="http://schemas.microsoft.com/office/powerpoint/2010/main" xmlns=""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2986659" y="3645396"/>
            <a:ext cx="2953493"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5" name="內容版面配置區 8"/>
          <p:cNvSpPr>
            <a:spLocks noGrp="1"/>
          </p:cNvSpPr>
          <p:nvPr>
            <p:ph idx="1"/>
          </p:nvPr>
        </p:nvSpPr>
        <p:spPr>
          <a:xfrm>
            <a:off x="323850" y="1196752"/>
            <a:ext cx="3394075" cy="576262"/>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二階段申報流程</a:t>
            </a:r>
            <a:endParaRPr lang="en-US" altLang="zh-TW" sz="2800" dirty="0" smtClean="0">
              <a:solidFill>
                <a:srgbClr val="376092"/>
              </a:solidFill>
              <a:latin typeface="微軟正黑體" charset="-120"/>
              <a:ea typeface="微軟正黑體" charset="-120"/>
            </a:endParaRPr>
          </a:p>
        </p:txBody>
      </p:sp>
      <p:sp>
        <p:nvSpPr>
          <p:cNvPr id="5" name="投影片編號版面配置區 4"/>
          <p:cNvSpPr>
            <a:spLocks noGrp="1"/>
          </p:cNvSpPr>
          <p:nvPr>
            <p:ph type="sldNum" sz="quarter" idx="12"/>
          </p:nvPr>
        </p:nvSpPr>
        <p:spPr/>
        <p:txBody>
          <a:bodyPr/>
          <a:lstStyle/>
          <a:p>
            <a:pPr>
              <a:defRPr/>
            </a:pPr>
            <a:fld id="{AFC8C866-7861-4EE8-954E-4F5A08BB2541}" type="slidenum">
              <a:rPr lang="zh-TW" altLang="en-US"/>
              <a:pPr>
                <a:defRPr/>
              </a:pPr>
              <a:t>44</a:t>
            </a:fld>
            <a:endParaRPr lang="zh-TW" altLang="en-US" dirty="0"/>
          </a:p>
        </p:txBody>
      </p:sp>
      <p:sp>
        <p:nvSpPr>
          <p:cNvPr id="8197" name="矩形 1"/>
          <p:cNvSpPr>
            <a:spLocks noChangeArrowheads="1"/>
          </p:cNvSpPr>
          <p:nvPr/>
        </p:nvSpPr>
        <p:spPr bwMode="auto">
          <a:xfrm>
            <a:off x="4318794" y="2863850"/>
            <a:ext cx="49337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公共工程主辦</a:t>
            </a:r>
            <a:r>
              <a:rPr lang="zh-TW" altLang="en-US" sz="2400" dirty="0" smtClean="0">
                <a:latin typeface="微軟正黑體" charset="-120"/>
                <a:ea typeface="微軟正黑體" charset="-120"/>
              </a:rPr>
              <a:t>或主管機關</a:t>
            </a:r>
            <a:endParaRPr lang="en-US" altLang="zh-TW" sz="2400" dirty="0">
              <a:latin typeface="微軟正黑體" charset="-120"/>
              <a:ea typeface="微軟正黑體" charset="-120"/>
            </a:endParaRPr>
          </a:p>
        </p:txBody>
      </p:sp>
      <p:sp>
        <p:nvSpPr>
          <p:cNvPr id="8198" name="矩形 2"/>
          <p:cNvSpPr>
            <a:spLocks noChangeArrowheads="1"/>
          </p:cNvSpPr>
          <p:nvPr/>
        </p:nvSpPr>
        <p:spPr bwMode="auto">
          <a:xfrm>
            <a:off x="0" y="5589240"/>
            <a:ext cx="7243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Tx/>
              <a:buBlip>
                <a:blip r:embed="rId2"/>
              </a:buBlip>
            </a:pPr>
            <a:r>
              <a:rPr lang="zh-TW" altLang="en-US" sz="2800" dirty="0">
                <a:solidFill>
                  <a:srgbClr val="376092"/>
                </a:solidFill>
                <a:latin typeface="微軟正黑體" charset="-120"/>
                <a:ea typeface="微軟正黑體" charset="-120"/>
              </a:rPr>
              <a:t>出土與收土雙向勾稽結果</a:t>
            </a:r>
            <a:endParaRPr lang="en-US" altLang="zh-TW" sz="2800" dirty="0">
              <a:solidFill>
                <a:srgbClr val="376092"/>
              </a:solidFill>
              <a:latin typeface="微軟正黑體" charset="-120"/>
              <a:ea typeface="微軟正黑體" charset="-120"/>
            </a:endParaRPr>
          </a:p>
        </p:txBody>
      </p:sp>
      <p:sp>
        <p:nvSpPr>
          <p:cNvPr id="8199" name="矩形 3"/>
          <p:cNvSpPr>
            <a:spLocks noChangeArrowheads="1"/>
          </p:cNvSpPr>
          <p:nvPr/>
        </p:nvSpPr>
        <p:spPr bwMode="auto">
          <a:xfrm>
            <a:off x="683568" y="2863850"/>
            <a:ext cx="25202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FontTx/>
              <a:buBlip>
                <a:blip r:embed="rId3"/>
              </a:buBlip>
            </a:pPr>
            <a:r>
              <a:rPr lang="zh-TW" altLang="en-US" sz="2400" dirty="0">
                <a:latin typeface="微軟正黑體" charset="-120"/>
                <a:ea typeface="微軟正黑體" charset="-120"/>
              </a:rPr>
              <a:t>承包廠商</a:t>
            </a:r>
            <a:endParaRPr lang="en-US" altLang="zh-TW" sz="2400" dirty="0">
              <a:latin typeface="微軟正黑體" charset="-120"/>
              <a:ea typeface="微軟正黑體" charset="-120"/>
            </a:endParaRPr>
          </a:p>
        </p:txBody>
      </p:sp>
      <p:sp>
        <p:nvSpPr>
          <p:cNvPr id="8200" name="矩形 9"/>
          <p:cNvSpPr>
            <a:spLocks noChangeArrowheads="1"/>
          </p:cNvSpPr>
          <p:nvPr/>
        </p:nvSpPr>
        <p:spPr bwMode="auto">
          <a:xfrm>
            <a:off x="4283223" y="4572000"/>
            <a:ext cx="43212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工程基本資料表查核</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工程月報表查核</a:t>
            </a:r>
            <a:endParaRPr lang="en-US" altLang="zh-TW" sz="2400" dirty="0">
              <a:latin typeface="微軟正黑體" charset="-120"/>
              <a:ea typeface="微軟正黑體" charset="-120"/>
            </a:endParaRPr>
          </a:p>
        </p:txBody>
      </p:sp>
      <p:sp>
        <p:nvSpPr>
          <p:cNvPr id="8201" name="矩形 11"/>
          <p:cNvSpPr>
            <a:spLocks noChangeArrowheads="1"/>
          </p:cNvSpPr>
          <p:nvPr/>
        </p:nvSpPr>
        <p:spPr bwMode="auto">
          <a:xfrm>
            <a:off x="31948" y="4572000"/>
            <a:ext cx="43960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2">
              <a:buFont typeface="Calibri" pitchFamily="34" charset="0"/>
              <a:buNone/>
            </a:pPr>
            <a:r>
              <a:rPr lang="en-US" altLang="zh-TW" sz="2400" dirty="0">
                <a:latin typeface="微軟正黑體" charset="-120"/>
                <a:ea typeface="微軟正黑體" charset="-120"/>
              </a:rPr>
              <a:t>2.</a:t>
            </a:r>
            <a:r>
              <a:rPr lang="zh-TW" altLang="en-US" sz="2400" dirty="0">
                <a:latin typeface="微軟正黑體" charset="-120"/>
                <a:ea typeface="微軟正黑體" charset="-120"/>
              </a:rPr>
              <a:t>工程基本資料表申報</a:t>
            </a:r>
            <a:endParaRPr lang="en-US" altLang="zh-TW" sz="2400" dirty="0">
              <a:latin typeface="微軟正黑體" charset="-120"/>
              <a:ea typeface="微軟正黑體" charset="-120"/>
            </a:endParaRPr>
          </a:p>
          <a:p>
            <a:pPr lvl="2">
              <a:buFont typeface="Calibri" pitchFamily="34" charset="0"/>
              <a:buNone/>
            </a:pPr>
            <a:r>
              <a:rPr lang="en-US" altLang="zh-TW" sz="2400" dirty="0">
                <a:latin typeface="微軟正黑體" charset="-120"/>
                <a:ea typeface="微軟正黑體" charset="-120"/>
              </a:rPr>
              <a:t>3.</a:t>
            </a:r>
            <a:r>
              <a:rPr lang="zh-TW" altLang="en-US" sz="2400" dirty="0">
                <a:latin typeface="微軟正黑體" charset="-120"/>
                <a:ea typeface="微軟正黑體" charset="-120"/>
              </a:rPr>
              <a:t>工程月報表申報</a:t>
            </a:r>
            <a:endParaRPr lang="en-US" altLang="zh-TW" sz="2400" dirty="0">
              <a:latin typeface="微軟正黑體" charset="-120"/>
              <a:ea typeface="微軟正黑體" charset="-120"/>
            </a:endParaRPr>
          </a:p>
        </p:txBody>
      </p:sp>
      <p:pic>
        <p:nvPicPr>
          <p:cNvPr id="8203"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779588"/>
            <a:ext cx="1495425"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5996582" y="1784350"/>
            <a:ext cx="1455738"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7" name="矩形 18"/>
          <p:cNvSpPr>
            <a:spLocks noChangeArrowheads="1"/>
          </p:cNvSpPr>
          <p:nvPr/>
        </p:nvSpPr>
        <p:spPr bwMode="auto">
          <a:xfrm>
            <a:off x="2194669" y="3697868"/>
            <a:ext cx="36734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buFont typeface="Calibri" pitchFamily="34" charset="0"/>
              <a:buNone/>
            </a:pPr>
            <a:r>
              <a:rPr lang="en-US" altLang="zh-TW" sz="2800" b="1" dirty="0">
                <a:solidFill>
                  <a:schemeClr val="bg1"/>
                </a:solidFill>
                <a:latin typeface="微軟正黑體" charset="-120"/>
                <a:ea typeface="微軟正黑體" charset="-120"/>
              </a:rPr>
              <a:t>1.</a:t>
            </a:r>
            <a:r>
              <a:rPr lang="zh-TW" altLang="en-US" sz="2800" b="1" dirty="0">
                <a:solidFill>
                  <a:schemeClr val="bg1"/>
                </a:solidFill>
                <a:latin typeface="微軟正黑體" charset="-120"/>
                <a:ea typeface="微軟正黑體" charset="-120"/>
              </a:rPr>
              <a:t>申請帳號密碼</a:t>
            </a:r>
            <a:endParaRPr lang="en-US" altLang="zh-TW" sz="2800" b="1" dirty="0">
              <a:solidFill>
                <a:schemeClr val="bg1"/>
              </a:solidFill>
              <a:latin typeface="微軟正黑體" charset="-120"/>
              <a:ea typeface="微軟正黑體" charset="-120"/>
            </a:endParaRPr>
          </a:p>
        </p:txBody>
      </p:sp>
      <p:sp>
        <p:nvSpPr>
          <p:cNvPr id="37" name="右彎箭號 36"/>
          <p:cNvSpPr/>
          <p:nvPr/>
        </p:nvSpPr>
        <p:spPr>
          <a:xfrm flipV="1">
            <a:off x="1763093" y="3359522"/>
            <a:ext cx="1063972" cy="717550"/>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1" name="Rectangle 6"/>
          <p:cNvSpPr>
            <a:spLocks noGrp="1" noChangeArrowheads="1"/>
          </p:cNvSpPr>
          <p:nvPr>
            <p:ph type="title"/>
          </p:nvPr>
        </p:nvSpPr>
        <p:spPr>
          <a:xfrm>
            <a:off x="0" y="222920"/>
            <a:ext cx="9144000" cy="685800"/>
          </a:xfrm>
        </p:spPr>
        <p:txBody>
          <a:bodyPr/>
          <a:lstStyle/>
          <a:p>
            <a:pPr lvl="1" algn="ctr"/>
            <a:r>
              <a:rPr lang="zh-TW" altLang="en-US" sz="3600" b="1" dirty="0">
                <a:solidFill>
                  <a:schemeClr val="tx1"/>
                </a:solidFill>
                <a:latin typeface="微軟正黑體" charset="-120"/>
              </a:rPr>
              <a:t>出土與收土雙向勾稽結果</a:t>
            </a:r>
            <a:endParaRPr lang="en-US" altLang="zh-TW" sz="3600" b="1" dirty="0">
              <a:solidFill>
                <a:schemeClr val="tx1"/>
              </a:solidFill>
              <a:latin typeface="微軟正黑體" charset="-120"/>
            </a:endParaRPr>
          </a:p>
        </p:txBody>
      </p:sp>
      <p:sp>
        <p:nvSpPr>
          <p:cNvPr id="22" name="右彎箭號 21"/>
          <p:cNvSpPr/>
          <p:nvPr/>
        </p:nvSpPr>
        <p:spPr>
          <a:xfrm flipH="1" flipV="1">
            <a:off x="6012160" y="3325514"/>
            <a:ext cx="1008112" cy="751557"/>
          </a:xfrm>
          <a:prstGeom prst="bentArrow">
            <a:avLst>
              <a:gd name="adj1" fmla="val 25000"/>
              <a:gd name="adj2" fmla="val 25000"/>
              <a:gd name="adj3" fmla="val 25000"/>
              <a:gd name="adj4" fmla="val 398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8" name="圓角矩形 8"/>
          <p:cNvSpPr>
            <a:spLocks noChangeArrowheads="1"/>
          </p:cNvSpPr>
          <p:nvPr/>
        </p:nvSpPr>
        <p:spPr bwMode="auto">
          <a:xfrm>
            <a:off x="323528" y="5402997"/>
            <a:ext cx="4824536" cy="83431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extLst>
      <p:ext uri="{BB962C8B-B14F-4D97-AF65-F5344CB8AC3E}">
        <p14:creationId xmlns:p14="http://schemas.microsoft.com/office/powerpoint/2010/main" xmlns="" val="8967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F70C595D-673A-44B0-A6D0-951B833BB298}" type="slidenum">
              <a:rPr kumimoji="0" lang="zh-TW" altLang="en-US" sz="1200">
                <a:solidFill>
                  <a:schemeClr val="tx2">
                    <a:shade val="90000"/>
                  </a:schemeClr>
                </a:solidFill>
              </a:rPr>
              <a:pPr algn="r">
                <a:defRPr/>
              </a:pPr>
              <a:t>45</a:t>
            </a:fld>
            <a:endParaRPr kumimoji="0" lang="zh-TW" altLang="en-US" sz="1200">
              <a:solidFill>
                <a:schemeClr val="tx2">
                  <a:shade val="90000"/>
                </a:schemeClr>
              </a:solidFill>
            </a:endParaRPr>
          </a:p>
        </p:txBody>
      </p:sp>
      <p:sp>
        <p:nvSpPr>
          <p:cNvPr id="63491"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pic>
        <p:nvPicPr>
          <p:cNvPr id="63494" name="Picture 8" descr="申請帳號-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1666875"/>
            <a:ext cx="9144000"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0" y="4437063"/>
            <a:ext cx="2808288" cy="360362"/>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8"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97A573E4-C8DB-46F2-8E46-67C18495D417}" type="slidenum">
              <a:rPr kumimoji="0" lang="zh-TW" altLang="en-US" sz="1200">
                <a:solidFill>
                  <a:schemeClr val="tx2">
                    <a:shade val="90000"/>
                  </a:schemeClr>
                </a:solidFill>
              </a:rPr>
              <a:pPr algn="r">
                <a:defRPr/>
              </a:pPr>
              <a:t>46</a:t>
            </a:fld>
            <a:endParaRPr kumimoji="0" lang="zh-TW" altLang="en-US" sz="1200">
              <a:solidFill>
                <a:schemeClr val="tx2">
                  <a:shade val="90000"/>
                </a:schemeClr>
              </a:solidFill>
            </a:endParaRPr>
          </a:p>
        </p:txBody>
      </p:sp>
      <p:sp>
        <p:nvSpPr>
          <p:cNvPr id="64515"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64518" name="Picture 6" descr="勾稽-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916113"/>
            <a:ext cx="8785225" cy="424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圓角矩形 6"/>
          <p:cNvSpPr>
            <a:spLocks noChangeArrowheads="1"/>
          </p:cNvSpPr>
          <p:nvPr/>
        </p:nvSpPr>
        <p:spPr bwMode="auto">
          <a:xfrm>
            <a:off x="2627313" y="3213100"/>
            <a:ext cx="4752975" cy="360363"/>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 name="圓角矩形 6"/>
          <p:cNvSpPr>
            <a:spLocks noChangeArrowheads="1"/>
          </p:cNvSpPr>
          <p:nvPr/>
        </p:nvSpPr>
        <p:spPr bwMode="auto">
          <a:xfrm>
            <a:off x="2627313" y="3644900"/>
            <a:ext cx="1584325" cy="360363"/>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64521" name="矩形 10"/>
          <p:cNvSpPr>
            <a:spLocks noChangeArrowheads="1"/>
          </p:cNvSpPr>
          <p:nvPr/>
        </p:nvSpPr>
        <p:spPr bwMode="auto">
          <a:xfrm>
            <a:off x="2771775" y="4419600"/>
            <a:ext cx="12239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TW" sz="1400" dirty="0">
                <a:solidFill>
                  <a:srgbClr val="FF0000"/>
                </a:solidFill>
              </a:rPr>
              <a:t>EMF15101</a:t>
            </a:r>
            <a:endParaRPr lang="en-US" altLang="zh-TW" dirty="0">
              <a:solidFill>
                <a:srgbClr val="FF0000"/>
              </a:solidFill>
            </a:endParaRPr>
          </a:p>
        </p:txBody>
      </p:sp>
      <p:sp>
        <p:nvSpPr>
          <p:cNvPr id="4" name="橢圓 3"/>
          <p:cNvSpPr>
            <a:spLocks noChangeArrowheads="1"/>
          </p:cNvSpPr>
          <p:nvPr/>
        </p:nvSpPr>
        <p:spPr bwMode="auto">
          <a:xfrm>
            <a:off x="2339975" y="5229225"/>
            <a:ext cx="1871663" cy="576263"/>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pic>
        <p:nvPicPr>
          <p:cNvPr id="11"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fade">
                                      <p:cBhvr>
                                        <p:cTn id="7" dur="500"/>
                                        <p:tgtEl>
                                          <p:spTgt spid="645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圖說文字 11"/>
          <p:cNvSpPr/>
          <p:nvPr/>
        </p:nvSpPr>
        <p:spPr>
          <a:xfrm>
            <a:off x="5148064" y="1848687"/>
            <a:ext cx="3749025" cy="1364413"/>
          </a:xfrm>
          <a:prstGeom prst="wedgeRoundRectCallout">
            <a:avLst>
              <a:gd name="adj1" fmla="val 1774"/>
              <a:gd name="adj2" fmla="val 83383"/>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合法場所申報資料</a:t>
            </a:r>
            <a:endParaRPr lang="zh-TW" altLang="en-US" sz="3200" dirty="0">
              <a:solidFill>
                <a:srgbClr val="FF0000"/>
              </a:solidFill>
              <a:latin typeface="+mj-ea"/>
              <a:ea typeface="+mj-ea"/>
            </a:endParaRPr>
          </a:p>
        </p:txBody>
      </p:sp>
      <p:sp>
        <p:nvSpPr>
          <p:cNvPr id="5" name="投影片編號版面配置區 4"/>
          <p:cNvSpPr txBox="1">
            <a:spLocks noGrp="1"/>
          </p:cNvSpPr>
          <p:nvPr/>
        </p:nvSpPr>
        <p:spPr>
          <a:xfrm>
            <a:off x="7924800" y="6356350"/>
            <a:ext cx="762000" cy="365125"/>
          </a:xfrm>
          <a:prstGeom prst="rect">
            <a:avLst/>
          </a:prstGeom>
          <a:noFill/>
        </p:spPr>
        <p:txBody>
          <a:bodyPr lIns="0" tIns="0" rIns="0" bIns="0" anchor="b"/>
          <a:lstStyle/>
          <a:p>
            <a:pPr algn="r">
              <a:defRPr/>
            </a:pPr>
            <a:fld id="{290C116B-5907-43C8-9FDE-4D41B78068C6}" type="slidenum">
              <a:rPr kumimoji="0" lang="zh-TW" altLang="en-US" sz="1200">
                <a:solidFill>
                  <a:schemeClr val="tx2">
                    <a:shade val="90000"/>
                  </a:schemeClr>
                </a:solidFill>
              </a:rPr>
              <a:pPr algn="r">
                <a:defRPr/>
              </a:pPr>
              <a:t>47</a:t>
            </a:fld>
            <a:endParaRPr kumimoji="0" lang="zh-TW" altLang="en-US" sz="1200">
              <a:solidFill>
                <a:schemeClr val="tx2">
                  <a:shade val="90000"/>
                </a:schemeClr>
              </a:solidFill>
            </a:endParaRPr>
          </a:p>
        </p:txBody>
      </p:sp>
      <p:sp>
        <p:nvSpPr>
          <p:cNvPr id="65539" name="內容版面配置區 8"/>
          <p:cNvSpPr>
            <a:spLocks noGrp="1"/>
          </p:cNvSpPr>
          <p:nvPr>
            <p:ph idx="4294967295"/>
          </p:nvPr>
        </p:nvSpPr>
        <p:spPr>
          <a:xfrm>
            <a:off x="468313" y="1268413"/>
            <a:ext cx="2303462" cy="647700"/>
          </a:xfrm>
        </p:spPr>
        <p:txBody>
          <a:bodyPr/>
          <a:lstStyle/>
          <a:p>
            <a:pPr eaLnBrk="1" hangingPunct="1">
              <a:buFontTx/>
              <a:buBlip>
                <a:blip r:embed="rId2"/>
              </a:buBlip>
            </a:pPr>
            <a:r>
              <a:rPr lang="zh-TW" altLang="en-US" sz="2800" smtClean="0">
                <a:solidFill>
                  <a:srgbClr val="376092"/>
                </a:solidFill>
                <a:latin typeface="微軟正黑體" charset="-120"/>
                <a:ea typeface="微軟正黑體" charset="-120"/>
              </a:rPr>
              <a:t>步驟三</a:t>
            </a:r>
            <a:endParaRPr lang="en-US" altLang="zh-TW" sz="2800" smtClean="0">
              <a:solidFill>
                <a:srgbClr val="376092"/>
              </a:solidFill>
              <a:latin typeface="微軟正黑體" charset="-120"/>
              <a:ea typeface="微軟正黑體" charset="-120"/>
            </a:endParaRPr>
          </a:p>
        </p:txBody>
      </p:sp>
      <p:pic>
        <p:nvPicPr>
          <p:cNvPr id="65542" name="Picture 7" descr="勾稽-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3520033"/>
            <a:ext cx="5580063"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3" name="Picture 8" descr="勾稽-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08104" y="3861048"/>
            <a:ext cx="4319588"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文字方塊 16"/>
          <p:cNvSpPr txBox="1"/>
          <p:nvPr/>
        </p:nvSpPr>
        <p:spPr>
          <a:xfrm>
            <a:off x="6732588" y="4627984"/>
            <a:ext cx="1152525" cy="457200"/>
          </a:xfrm>
          <a:prstGeom prst="rect">
            <a:avLst/>
          </a:prstGeom>
          <a:noFill/>
        </p:spPr>
        <p:txBody>
          <a:bodyPr>
            <a:spAutoFit/>
          </a:bodyPr>
          <a:lstStyle/>
          <a:p>
            <a:pPr fontAlgn="auto">
              <a:spcBef>
                <a:spcPts val="0"/>
              </a:spcBef>
              <a:spcAft>
                <a:spcPts val="0"/>
              </a:spcAft>
              <a:defRPr/>
            </a:pPr>
            <a:r>
              <a:rPr kumimoji="0" lang="zh-TW" altLang="en-US" sz="2400" b="1" dirty="0">
                <a:solidFill>
                  <a:srgbClr val="FF0000"/>
                </a:solidFill>
                <a:latin typeface="微軟正黑體" pitchFamily="34" charset="-120"/>
                <a:ea typeface="微軟正黑體" pitchFamily="34" charset="-120"/>
              </a:rPr>
              <a:t>未申報</a:t>
            </a:r>
          </a:p>
        </p:txBody>
      </p:sp>
      <p:sp>
        <p:nvSpPr>
          <p:cNvPr id="13" name="圓角矩形圖說文字 12"/>
          <p:cNvSpPr/>
          <p:nvPr/>
        </p:nvSpPr>
        <p:spPr>
          <a:xfrm>
            <a:off x="318919" y="1920571"/>
            <a:ext cx="3749025" cy="1364413"/>
          </a:xfrm>
          <a:prstGeom prst="wedgeRoundRectCallout">
            <a:avLst>
              <a:gd name="adj1" fmla="val -7285"/>
              <a:gd name="adj2" fmla="val 79979"/>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dirty="0" smtClean="0">
                <a:solidFill>
                  <a:srgbClr val="FF0000"/>
                </a:solidFill>
                <a:latin typeface="+mj-ea"/>
                <a:ea typeface="+mj-ea"/>
              </a:rPr>
              <a:t>承包商申報資料</a:t>
            </a:r>
            <a:endParaRPr lang="zh-TW" altLang="en-US" sz="3200" dirty="0">
              <a:solidFill>
                <a:srgbClr val="FF0000"/>
              </a:solidFill>
              <a:latin typeface="+mj-ea"/>
              <a:ea typeface="+mj-ea"/>
            </a:endParaRPr>
          </a:p>
        </p:txBody>
      </p:sp>
      <p:pic>
        <p:nvPicPr>
          <p:cNvPr id="14" name="Picture 4" descr="C:\Users\USER\AppData\Local\Microsoft\Windows\Temporary Internet Files\Content.IE5\MZPVDJSY\MC900340270[1].wmf"/>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7668518" y="188913"/>
            <a:ext cx="122396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矩形 2"/>
          <p:cNvSpPr>
            <a:spLocks noChangeArrowheads="1"/>
          </p:cNvSpPr>
          <p:nvPr/>
        </p:nvSpPr>
        <p:spPr bwMode="auto">
          <a:xfrm>
            <a:off x="361950" y="620713"/>
            <a:ext cx="4339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出土與雙向勾稽結果</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normAutofit/>
          </a:bodyPr>
          <a:lstStyle/>
          <a:p>
            <a:r>
              <a:rPr lang="zh-TW" altLang="en-US" sz="3600" b="1" dirty="0" smtClean="0"/>
              <a:t>營建剩餘土石方網路流向申報勾稽作業</a:t>
            </a:r>
            <a:endParaRPr lang="zh-TW" altLang="en-US" sz="3600" b="1" dirty="0"/>
          </a:p>
        </p:txBody>
      </p:sp>
      <p:sp>
        <p:nvSpPr>
          <p:cNvPr id="3" name="內容版面配置區 2"/>
          <p:cNvSpPr>
            <a:spLocks noGrp="1"/>
          </p:cNvSpPr>
          <p:nvPr>
            <p:ph idx="1"/>
          </p:nvPr>
        </p:nvSpPr>
        <p:spPr/>
        <p:txBody>
          <a:bodyPr>
            <a:normAutofit/>
          </a:bodyPr>
          <a:lstStyle/>
          <a:p>
            <a:r>
              <a:rPr lang="zh-TW" altLang="en-US" sz="3600" dirty="0" smtClean="0">
                <a:latin typeface="+mj-ea"/>
                <a:ea typeface="+mj-ea"/>
              </a:rPr>
              <a:t>可再利用物料</a:t>
            </a:r>
            <a:r>
              <a:rPr lang="en-US" altLang="zh-TW" sz="3600" dirty="0" smtClean="0">
                <a:latin typeface="+mj-ea"/>
                <a:ea typeface="+mj-ea"/>
              </a:rPr>
              <a:t>(</a:t>
            </a:r>
            <a:r>
              <a:rPr lang="zh-TW" altLang="en-US" sz="3600" dirty="0" smtClean="0">
                <a:latin typeface="+mj-ea"/>
                <a:ea typeface="+mj-ea"/>
              </a:rPr>
              <a:t>逕為交易</a:t>
            </a:r>
            <a:r>
              <a:rPr lang="en-US" altLang="zh-TW" sz="3600" dirty="0" smtClean="0">
                <a:latin typeface="+mj-ea"/>
                <a:ea typeface="+mj-ea"/>
              </a:rPr>
              <a:t>)</a:t>
            </a:r>
            <a:r>
              <a:rPr lang="zh-TW" altLang="en-US" sz="3600" dirty="0" smtClean="0">
                <a:latin typeface="+mj-ea"/>
                <a:ea typeface="+mj-ea"/>
              </a:rPr>
              <a:t>網路申報作業</a:t>
            </a:r>
            <a:endParaRPr lang="en-US" altLang="zh-TW" sz="3600" dirty="0" smtClean="0">
              <a:latin typeface="+mj-ea"/>
              <a:ea typeface="+mj-ea"/>
            </a:endParaRPr>
          </a:p>
          <a:p>
            <a:pPr>
              <a:buNone/>
            </a:pPr>
            <a:r>
              <a:rPr lang="en-US" altLang="zh-TW" sz="3600" dirty="0" smtClean="0">
                <a:latin typeface="+mj-ea"/>
                <a:ea typeface="+mj-ea"/>
              </a:rPr>
              <a:t>   </a:t>
            </a:r>
            <a:r>
              <a:rPr lang="zh-TW" altLang="en-US" sz="2800" dirty="0" smtClean="0">
                <a:solidFill>
                  <a:srgbClr val="C00000"/>
                </a:solidFill>
                <a:latin typeface="+mj-ea"/>
                <a:ea typeface="+mj-ea"/>
              </a:rPr>
              <a:t>（由工程主辦機關上網申報）</a:t>
            </a:r>
            <a:endParaRPr lang="en-US" altLang="zh-TW" sz="2800" dirty="0" smtClean="0">
              <a:solidFill>
                <a:srgbClr val="C00000"/>
              </a:solidFill>
              <a:latin typeface="+mj-ea"/>
              <a:ea typeface="+mj-ea"/>
            </a:endParaRPr>
          </a:p>
          <a:p>
            <a:r>
              <a:rPr lang="zh-TW" altLang="en-US" sz="3600" dirty="0" smtClean="0">
                <a:solidFill>
                  <a:schemeClr val="bg1">
                    <a:lumMod val="65000"/>
                  </a:schemeClr>
                </a:solidFill>
                <a:latin typeface="+mj-ea"/>
                <a:ea typeface="+mj-ea"/>
              </a:rPr>
              <a:t>土石方二階段流向申報勾稽作業</a:t>
            </a:r>
            <a:endParaRPr lang="en-US" altLang="zh-TW" sz="3600" dirty="0" smtClean="0">
              <a:solidFill>
                <a:schemeClr val="bg1">
                  <a:lumMod val="65000"/>
                </a:schemeClr>
              </a:solidFill>
              <a:latin typeface="+mj-ea"/>
              <a:ea typeface="+mj-ea"/>
            </a:endParaRPr>
          </a:p>
          <a:p>
            <a:pPr>
              <a:buNone/>
            </a:pPr>
            <a:r>
              <a:rPr lang="en-US" altLang="zh-TW" sz="3600" dirty="0" smtClean="0">
                <a:latin typeface="+mj-ea"/>
                <a:ea typeface="+mj-ea"/>
              </a:rPr>
              <a:t>  </a:t>
            </a:r>
            <a:r>
              <a:rPr lang="zh-TW" altLang="en-US" sz="2800" dirty="0" smtClean="0">
                <a:solidFill>
                  <a:srgbClr val="DEA900"/>
                </a:solidFill>
                <a:latin typeface="+mj-ea"/>
                <a:ea typeface="+mj-ea"/>
              </a:rPr>
              <a:t>（由承包商上網申報， 工程主辦機關</a:t>
            </a:r>
            <a:endParaRPr lang="en-US" altLang="zh-TW" sz="2800" dirty="0" smtClean="0">
              <a:solidFill>
                <a:srgbClr val="DEA900"/>
              </a:solidFill>
              <a:latin typeface="+mj-ea"/>
              <a:ea typeface="+mj-ea"/>
            </a:endParaRPr>
          </a:p>
          <a:p>
            <a:pPr>
              <a:buNone/>
            </a:pPr>
            <a:r>
              <a:rPr lang="en-US" altLang="zh-TW" sz="2800" dirty="0" smtClean="0">
                <a:solidFill>
                  <a:srgbClr val="DEA900"/>
                </a:solidFill>
                <a:latin typeface="+mj-ea"/>
                <a:ea typeface="+mj-ea"/>
              </a:rPr>
              <a:t>      </a:t>
            </a:r>
            <a:r>
              <a:rPr lang="zh-TW" altLang="en-US" sz="2800" dirty="0" smtClean="0">
                <a:solidFill>
                  <a:srgbClr val="DEA900"/>
                </a:solidFill>
                <a:latin typeface="+mj-ea"/>
                <a:ea typeface="+mj-ea"/>
              </a:rPr>
              <a:t>上網查核資料正確性）</a:t>
            </a:r>
            <a:endParaRPr lang="zh-TW" altLang="en-US" sz="2800" dirty="0">
              <a:solidFill>
                <a:srgbClr val="DEA900"/>
              </a:solidFill>
              <a:latin typeface="+mj-ea"/>
              <a:ea typeface="+mj-ea"/>
            </a:endParaRPr>
          </a:p>
        </p:txBody>
      </p:sp>
      <p:sp>
        <p:nvSpPr>
          <p:cNvPr id="4" name="投影片編號版面配置區 3"/>
          <p:cNvSpPr>
            <a:spLocks noGrp="1"/>
          </p:cNvSpPr>
          <p:nvPr>
            <p:ph type="sldNum" sz="quarter" idx="12"/>
          </p:nvPr>
        </p:nvSpPr>
        <p:spPr/>
        <p:txBody>
          <a:bodyPr/>
          <a:lstStyle/>
          <a:p>
            <a:fld id="{81E38328-DC89-4C8F-8250-4C954A826D01}"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5"/>
          <p:cNvSpPr>
            <a:spLocks noGrp="1"/>
          </p:cNvSpPr>
          <p:nvPr>
            <p:ph type="sldNum" sz="quarter" idx="12"/>
          </p:nvPr>
        </p:nvSpPr>
        <p:spPr>
          <a:noFill/>
        </p:spPr>
        <p:txBody>
          <a:bodyPr/>
          <a:lstStyle/>
          <a:p>
            <a:fld id="{5536BD8D-5014-42BF-BAC0-F85C61F90066}" type="slidenum">
              <a:rPr lang="en-US" altLang="zh-TW">
                <a:ea typeface="新細明體" charset="-120"/>
              </a:rPr>
              <a:pPr/>
              <a:t>49</a:t>
            </a:fld>
            <a:endParaRPr lang="en-US" altLang="zh-TW">
              <a:ea typeface="新細明體" charset="-120"/>
            </a:endParaRPr>
          </a:p>
        </p:txBody>
      </p:sp>
      <p:sp>
        <p:nvSpPr>
          <p:cNvPr id="32771" name="Rectangle 2"/>
          <p:cNvSpPr>
            <a:spLocks noGrp="1" noChangeArrowheads="1"/>
          </p:cNvSpPr>
          <p:nvPr>
            <p:ph type="title"/>
          </p:nvPr>
        </p:nvSpPr>
        <p:spPr/>
        <p:txBody>
          <a:bodyPr/>
          <a:lstStyle/>
          <a:p>
            <a:pPr eaLnBrk="1" hangingPunct="1"/>
            <a:r>
              <a:rPr lang="zh-TW" altLang="en-US" dirty="0" smtClean="0"/>
              <a:t>可再利用物料</a:t>
            </a:r>
            <a:r>
              <a:rPr lang="en-US" altLang="zh-TW" dirty="0" smtClean="0"/>
              <a:t>(</a:t>
            </a:r>
            <a:r>
              <a:rPr lang="zh-TW" altLang="en-US" dirty="0" smtClean="0"/>
              <a:t>逕為交易</a:t>
            </a:r>
            <a:r>
              <a:rPr lang="en-US" altLang="zh-TW" dirty="0" smtClean="0"/>
              <a:t>)</a:t>
            </a:r>
            <a:r>
              <a:rPr lang="zh-TW" altLang="en-US" dirty="0" smtClean="0"/>
              <a:t>申報</a:t>
            </a:r>
          </a:p>
        </p:txBody>
      </p:sp>
      <p:sp>
        <p:nvSpPr>
          <p:cNvPr id="32772" name="Rectangle 3"/>
          <p:cNvSpPr>
            <a:spLocks noGrp="1" noChangeArrowheads="1"/>
          </p:cNvSpPr>
          <p:nvPr>
            <p:ph type="body" idx="1"/>
          </p:nvPr>
        </p:nvSpPr>
        <p:spPr/>
        <p:txBody>
          <a:bodyPr/>
          <a:lstStyle/>
          <a:p>
            <a:pPr eaLnBrk="1" hangingPunct="1"/>
            <a:r>
              <a:rPr lang="zh-TW" altLang="en-US" dirty="0" smtClean="0"/>
              <a:t>依據內政部「營建剩餘土石方處理方案（</a:t>
            </a:r>
            <a:r>
              <a:rPr lang="en-US" altLang="zh-TW" dirty="0" smtClean="0"/>
              <a:t>96.3.15</a:t>
            </a:r>
            <a:r>
              <a:rPr lang="zh-TW" altLang="en-US" dirty="0" smtClean="0"/>
              <a:t>）」</a:t>
            </a:r>
          </a:p>
          <a:p>
            <a:pPr eaLnBrk="1" hangingPunct="1"/>
            <a:r>
              <a:rPr lang="zh-TW" altLang="en-US" dirty="0" smtClean="0">
                <a:solidFill>
                  <a:srgbClr val="FF0066"/>
                </a:solidFill>
              </a:rPr>
              <a:t>公共工程</a:t>
            </a:r>
            <a:r>
              <a:rPr lang="zh-TW" altLang="en-US" dirty="0" smtClean="0"/>
              <a:t>剩餘土石方屬可再利用物料，工程主辦機關得</a:t>
            </a:r>
            <a:r>
              <a:rPr lang="zh-TW" altLang="en-US" dirty="0" smtClean="0">
                <a:solidFill>
                  <a:srgbClr val="FF0066"/>
                </a:solidFill>
              </a:rPr>
              <a:t>估算其處理成本及價值，列入競標之工程項目，並明定於預算及納入工程契約書。</a:t>
            </a:r>
            <a:r>
              <a:rPr lang="zh-TW" altLang="en-US" dirty="0" smtClean="0"/>
              <a:t>前項可再利用物料之處理，不受本方案規定之限制，惟工程主辦機關須於</a:t>
            </a:r>
            <a:r>
              <a:rPr lang="zh-TW" altLang="en-US" dirty="0" smtClean="0">
                <a:solidFill>
                  <a:srgbClr val="FF0066"/>
                </a:solidFill>
              </a:rPr>
              <a:t>發包後上網記載土質種類及數量。</a:t>
            </a:r>
            <a:r>
              <a:rPr lang="zh-TW" alt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29600" cy="4047728"/>
          </a:xfrm>
        </p:spPr>
        <p:txBody>
          <a:bodyPr/>
          <a:lstStyle/>
          <a:p>
            <a:pPr marL="514350" indent="-514350">
              <a:buFont typeface="+mj-lt"/>
              <a:buAutoNum type="arabicPeriod" startAt="5"/>
            </a:pPr>
            <a:r>
              <a:rPr lang="zh-TW" altLang="en-US" b="1" dirty="0">
                <a:solidFill>
                  <a:srgbClr val="FF0000"/>
                </a:solidFill>
                <a:latin typeface="+mj-ea"/>
                <a:ea typeface="+mj-ea"/>
              </a:rPr>
              <a:t>公共工程主辦機關</a:t>
            </a:r>
            <a:r>
              <a:rPr lang="zh-TW" altLang="en-US" dirty="0">
                <a:latin typeface="+mj-ea"/>
                <a:ea typeface="+mj-ea"/>
              </a:rPr>
              <a:t>應於工程招標文件及契約書規定承包廠商於出土期間之</a:t>
            </a:r>
            <a:r>
              <a:rPr lang="zh-TW" altLang="en-US" b="1" dirty="0">
                <a:solidFill>
                  <a:srgbClr val="FF0000"/>
                </a:solidFill>
                <a:latin typeface="+mj-ea"/>
                <a:ea typeface="+mj-ea"/>
              </a:rPr>
              <a:t>每月底前</a:t>
            </a:r>
            <a:r>
              <a:rPr lang="zh-TW" altLang="en-US" dirty="0">
                <a:latin typeface="+mj-ea"/>
                <a:ea typeface="+mj-ea"/>
              </a:rPr>
              <a:t>上網申報剩餘土石方流向或剩餘土石方來源及種類、數量，工程主辦機關應於</a:t>
            </a:r>
            <a:r>
              <a:rPr lang="zh-TW" altLang="en-US" b="1" dirty="0">
                <a:solidFill>
                  <a:srgbClr val="FF0000"/>
                </a:solidFill>
                <a:latin typeface="+mj-ea"/>
                <a:ea typeface="+mj-ea"/>
              </a:rPr>
              <a:t>次月五日</a:t>
            </a:r>
            <a:r>
              <a:rPr lang="zh-TW" altLang="en-US" dirty="0">
                <a:latin typeface="+mj-ea"/>
                <a:ea typeface="+mj-ea"/>
              </a:rPr>
              <a:t>前上網查核。承包廠商應依工程主辦機關規定將剩餘土石方處理紀錄表，定期逕送工程主辦機關備查，並由工程主辦機關副知收容處理場所之直轄市、縣（市）政府。</a:t>
            </a:r>
          </a:p>
          <a:p>
            <a:endParaRPr lang="zh-TW" altLang="en-US" dirty="0">
              <a:latin typeface="+mj-ea"/>
              <a:ea typeface="+mj-ea"/>
            </a:endParaRPr>
          </a:p>
        </p:txBody>
      </p:sp>
      <p:sp>
        <p:nvSpPr>
          <p:cNvPr id="5" name="投影片編號版面配置區 4"/>
          <p:cNvSpPr>
            <a:spLocks noGrp="1"/>
          </p:cNvSpPr>
          <p:nvPr>
            <p:ph type="sldNum" sz="quarter" idx="12"/>
          </p:nvPr>
        </p:nvSpPr>
        <p:spPr/>
        <p:txBody>
          <a:bodyPr/>
          <a:lstStyle/>
          <a:p>
            <a:pPr>
              <a:defRPr/>
            </a:pPr>
            <a:fld id="{0C4CE522-536D-4F43-A61D-9D96A33E4A98}" type="slidenum">
              <a:rPr lang="zh-TW" altLang="en-US" smtClean="0"/>
              <a:pPr>
                <a:defRPr/>
              </a:pPr>
              <a:t>5</a:t>
            </a:fld>
            <a:endParaRPr lang="zh-TW" altLang="en-US" dirty="0"/>
          </a:p>
        </p:txBody>
      </p:sp>
      <p:sp>
        <p:nvSpPr>
          <p:cNvPr id="6" name="標題 5"/>
          <p:cNvSpPr>
            <a:spLocks noGrp="1"/>
          </p:cNvSpPr>
          <p:nvPr>
            <p:ph type="title"/>
          </p:nvPr>
        </p:nvSpPr>
        <p:spPr>
          <a:xfrm>
            <a:off x="457200" y="989856"/>
            <a:ext cx="8229600" cy="1143000"/>
          </a:xfrm>
        </p:spPr>
        <p:txBody>
          <a:bodyPr>
            <a:normAutofit fontScale="90000"/>
          </a:bodyPr>
          <a:lstStyle/>
          <a:p>
            <a:r>
              <a:rPr lang="zh-TW" altLang="en-US" sz="2800" b="1" dirty="0"/>
              <a:t>營建剩餘土石方處理方案</a:t>
            </a:r>
            <a:r>
              <a:rPr lang="en-US" altLang="zh-TW" sz="2800" b="1" dirty="0" smtClean="0"/>
              <a:t/>
            </a:r>
            <a:br>
              <a:rPr lang="en-US" altLang="zh-TW" sz="2800" b="1" dirty="0" smtClean="0"/>
            </a:br>
            <a:r>
              <a:rPr lang="en-US" altLang="zh-TW" sz="2800" b="1" dirty="0" smtClean="0"/>
              <a:t>	</a:t>
            </a:r>
            <a:r>
              <a:rPr lang="zh-TW" altLang="en-US" sz="2800" b="1" dirty="0" smtClean="0"/>
              <a:t>參</a:t>
            </a:r>
            <a:r>
              <a:rPr lang="zh-TW" altLang="en-US" sz="2800" b="1" dirty="0"/>
              <a:t>、剩餘土石方處理</a:t>
            </a:r>
            <a:r>
              <a:rPr lang="zh-TW" altLang="en-US" sz="2800" b="1" dirty="0" smtClean="0"/>
              <a:t>方針</a:t>
            </a:r>
            <a:r>
              <a:rPr lang="en-US" altLang="zh-TW" sz="2800" b="1" dirty="0" smtClean="0"/>
              <a:t/>
            </a:r>
            <a:br>
              <a:rPr lang="en-US" altLang="zh-TW" sz="2800" b="1" dirty="0" smtClean="0"/>
            </a:br>
            <a:r>
              <a:rPr lang="en-US" altLang="zh-TW" sz="2800" b="1" dirty="0" smtClean="0"/>
              <a:t>		</a:t>
            </a:r>
            <a:r>
              <a:rPr lang="zh-TW" altLang="en-US" sz="2800" dirty="0" smtClean="0"/>
              <a:t>二</a:t>
            </a:r>
            <a:r>
              <a:rPr lang="zh-TW" altLang="en-US" sz="2800" dirty="0"/>
              <a:t>、公共工程剩餘土石方處理</a:t>
            </a:r>
          </a:p>
        </p:txBody>
      </p:sp>
    </p:spTree>
    <p:extLst>
      <p:ext uri="{BB962C8B-B14F-4D97-AF65-F5344CB8AC3E}">
        <p14:creationId xmlns:p14="http://schemas.microsoft.com/office/powerpoint/2010/main" xmlns="" val="429331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4"/>
          <p:cNvSpPr>
            <a:spLocks noGrp="1"/>
          </p:cNvSpPr>
          <p:nvPr>
            <p:ph type="sldNum" sz="quarter" idx="12"/>
          </p:nvPr>
        </p:nvSpPr>
        <p:spPr>
          <a:noFill/>
        </p:spPr>
        <p:txBody>
          <a:bodyPr/>
          <a:lstStyle/>
          <a:p>
            <a:fld id="{B29A5753-8C00-470B-BD21-0CA67B3ED82A}" type="slidenum">
              <a:rPr lang="en-US" altLang="zh-TW">
                <a:ea typeface="新細明體" charset="-120"/>
              </a:rPr>
              <a:pPr/>
              <a:t>50</a:t>
            </a:fld>
            <a:endParaRPr lang="en-US" altLang="zh-TW">
              <a:ea typeface="新細明體" charset="-120"/>
            </a:endParaRPr>
          </a:p>
        </p:txBody>
      </p:sp>
      <p:sp>
        <p:nvSpPr>
          <p:cNvPr id="33795" name="Rectangle 4"/>
          <p:cNvSpPr>
            <a:spLocks noGrp="1" noChangeArrowheads="1"/>
          </p:cNvSpPr>
          <p:nvPr>
            <p:ph type="title"/>
          </p:nvPr>
        </p:nvSpPr>
        <p:spPr>
          <a:xfrm>
            <a:off x="428596" y="142852"/>
            <a:ext cx="8305800" cy="1143000"/>
          </a:xfrm>
        </p:spPr>
        <p:txBody>
          <a:bodyPr/>
          <a:lstStyle/>
          <a:p>
            <a:pPr eaLnBrk="1" hangingPunct="1"/>
            <a:r>
              <a:rPr lang="zh-TW" altLang="en-US" sz="3600" dirty="0" smtClean="0"/>
              <a:t>可再利用物料上網填報土質種類及數量</a:t>
            </a:r>
            <a:r>
              <a:rPr lang="zh-TW" altLang="en-US" sz="4000" dirty="0" smtClean="0"/>
              <a:t> </a:t>
            </a:r>
          </a:p>
        </p:txBody>
      </p:sp>
      <p:pic>
        <p:nvPicPr>
          <p:cNvPr id="33796" name="Picture 5"/>
          <p:cNvPicPr>
            <a:picLocks noChangeAspect="1" noChangeArrowheads="1"/>
          </p:cNvPicPr>
          <p:nvPr/>
        </p:nvPicPr>
        <p:blipFill>
          <a:blip r:embed="rId2"/>
          <a:srcRect/>
          <a:stretch>
            <a:fillRect/>
          </a:stretch>
        </p:blipFill>
        <p:spPr bwMode="auto">
          <a:xfrm>
            <a:off x="1187450" y="2200275"/>
            <a:ext cx="7056438" cy="3890963"/>
          </a:xfrm>
          <a:prstGeom prst="rect">
            <a:avLst/>
          </a:prstGeom>
          <a:noFill/>
          <a:ln w="9525">
            <a:noFill/>
            <a:miter lim="800000"/>
            <a:headEnd/>
            <a:tailEnd/>
          </a:ln>
        </p:spPr>
      </p:pic>
      <p:sp>
        <p:nvSpPr>
          <p:cNvPr id="33797" name="Text Box 6"/>
          <p:cNvSpPr txBox="1">
            <a:spLocks noChangeArrowheads="1"/>
          </p:cNvSpPr>
          <p:nvPr/>
        </p:nvSpPr>
        <p:spPr bwMode="auto">
          <a:xfrm>
            <a:off x="2571736" y="1285860"/>
            <a:ext cx="4813681" cy="769441"/>
          </a:xfrm>
          <a:prstGeom prst="rect">
            <a:avLst/>
          </a:prstGeom>
          <a:noFill/>
          <a:ln w="9525">
            <a:noFill/>
            <a:miter lim="800000"/>
            <a:headEnd/>
            <a:tailEnd/>
          </a:ln>
        </p:spPr>
        <p:txBody>
          <a:bodyPr wrap="square">
            <a:spAutoFit/>
          </a:bodyPr>
          <a:lstStyle/>
          <a:p>
            <a:pPr algn="ctr"/>
            <a:r>
              <a:rPr lang="zh-TW" altLang="en-US" sz="2600" b="1" dirty="0">
                <a:solidFill>
                  <a:srgbClr val="FF0066"/>
                </a:solidFill>
              </a:rPr>
              <a:t>公共工程基本資料</a:t>
            </a:r>
            <a:r>
              <a:rPr lang="zh-TW" altLang="en-US" sz="2600" b="1" dirty="0" smtClean="0">
                <a:solidFill>
                  <a:srgbClr val="FF0066"/>
                </a:solidFill>
              </a:rPr>
              <a:t>表</a:t>
            </a:r>
            <a:endParaRPr lang="en-US" altLang="zh-TW" sz="2600" b="1" dirty="0" smtClean="0">
              <a:solidFill>
                <a:srgbClr val="FF0066"/>
              </a:solidFill>
            </a:endParaRPr>
          </a:p>
          <a:p>
            <a:pPr algn="ctr"/>
            <a:r>
              <a:rPr lang="en-US" altLang="zh-TW" b="1" dirty="0" smtClean="0">
                <a:solidFill>
                  <a:srgbClr val="FF0066"/>
                </a:solidFill>
              </a:rPr>
              <a:t>(</a:t>
            </a:r>
            <a:r>
              <a:rPr lang="zh-TW" altLang="en-US" b="1" dirty="0" smtClean="0">
                <a:solidFill>
                  <a:srgbClr val="FF0066"/>
                </a:solidFill>
              </a:rPr>
              <a:t>由工程主辦機關上網申報</a:t>
            </a:r>
            <a:r>
              <a:rPr lang="en-US" altLang="zh-TW" b="1" dirty="0" smtClean="0">
                <a:solidFill>
                  <a:srgbClr val="FF0066"/>
                </a:solidFill>
              </a:rPr>
              <a:t>)</a:t>
            </a:r>
            <a:endParaRPr lang="zh-TW" altLang="en-US" b="1" dirty="0">
              <a:solidFill>
                <a:srgbClr val="FF0066"/>
              </a:solidFill>
            </a:endParaRPr>
          </a:p>
        </p:txBody>
      </p:sp>
      <p:sp>
        <p:nvSpPr>
          <p:cNvPr id="33798" name="Oval 7"/>
          <p:cNvSpPr>
            <a:spLocks noChangeArrowheads="1"/>
          </p:cNvSpPr>
          <p:nvPr/>
        </p:nvSpPr>
        <p:spPr bwMode="auto">
          <a:xfrm>
            <a:off x="900113" y="4941888"/>
            <a:ext cx="7920037" cy="1295400"/>
          </a:xfrm>
          <a:prstGeom prst="ellipse">
            <a:avLst/>
          </a:prstGeom>
          <a:noFill/>
          <a:ln w="28575">
            <a:solidFill>
              <a:srgbClr val="CC0066"/>
            </a:solidFill>
            <a:round/>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smtClean="0"/>
              <a:t>土方交換網路申報及撮合作業</a:t>
            </a:r>
            <a:endParaRPr lang="zh-TW" altLang="en-US" dirty="0"/>
          </a:p>
        </p:txBody>
      </p:sp>
      <p:sp>
        <p:nvSpPr>
          <p:cNvPr id="5" name="內容版面配置區 4"/>
          <p:cNvSpPr>
            <a:spLocks noGrp="1"/>
          </p:cNvSpPr>
          <p:nvPr>
            <p:ph idx="1"/>
          </p:nvPr>
        </p:nvSpPr>
        <p:spPr/>
        <p:txBody>
          <a:bodyPr>
            <a:normAutofit/>
          </a:bodyPr>
          <a:lstStyle/>
          <a:p>
            <a:r>
              <a:rPr lang="zh-TW" altLang="en-US" sz="3200" dirty="0" smtClean="0">
                <a:latin typeface="+mj-ea"/>
                <a:ea typeface="+mj-ea"/>
              </a:rPr>
              <a:t>依據：內政部公共工程及公有建築工程營建剩餘土石方交換利用作業要點</a:t>
            </a:r>
            <a:r>
              <a:rPr lang="en-US" altLang="zh-TW" sz="3200" dirty="0" smtClean="0">
                <a:latin typeface="+mj-ea"/>
                <a:ea typeface="+mj-ea"/>
              </a:rPr>
              <a:t>(95.3.29)</a:t>
            </a:r>
          </a:p>
          <a:p>
            <a:r>
              <a:rPr lang="zh-TW" altLang="en-US" sz="3200" dirty="0" smtClean="0">
                <a:latin typeface="+mj-ea"/>
                <a:ea typeface="+mj-ea"/>
              </a:rPr>
              <a:t>依據：彰化縣公共工程及公有建築工程營建剩餘土石方交換利用作業要點</a:t>
            </a:r>
            <a:endParaRPr lang="en-US" altLang="zh-TW" sz="3200" dirty="0" smtClean="0">
              <a:latin typeface="+mj-ea"/>
              <a:ea typeface="+mj-ea"/>
            </a:endParaRPr>
          </a:p>
          <a:p>
            <a:r>
              <a:rPr lang="zh-TW" altLang="en-US" sz="3200" dirty="0" smtClean="0">
                <a:latin typeface="+mj-ea"/>
                <a:ea typeface="+mj-ea"/>
              </a:rPr>
              <a:t>目的：為加強公共工程及公有建築工程營建剩餘土石方之交換利用，並使工程順利推動。</a:t>
            </a:r>
            <a:endParaRPr lang="zh-TW" altLang="en-US" sz="3200" dirty="0">
              <a:latin typeface="+mj-ea"/>
              <a:ea typeface="+mj-ea"/>
            </a:endParaRPr>
          </a:p>
        </p:txBody>
      </p:sp>
      <p:sp>
        <p:nvSpPr>
          <p:cNvPr id="8" name="投影片編號版面配置區 7"/>
          <p:cNvSpPr>
            <a:spLocks noGrp="1"/>
          </p:cNvSpPr>
          <p:nvPr>
            <p:ph type="sldNum" sz="quarter" idx="12"/>
          </p:nvPr>
        </p:nvSpPr>
        <p:spPr/>
        <p:txBody>
          <a:bodyPr/>
          <a:lstStyle/>
          <a:p>
            <a:fld id="{81E38328-DC89-4C8F-8250-4C954A826D01}" type="slidenum">
              <a:rPr lang="zh-TW" altLang="en-US" smtClean="0"/>
              <a:pPr/>
              <a:t>51</a:t>
            </a:fld>
            <a:endParaRPr lang="zh-TW" altLang="en-US"/>
          </a:p>
        </p:txBody>
      </p:sp>
    </p:spTree>
    <p:extLst>
      <p:ext uri="{BB962C8B-B14F-4D97-AF65-F5344CB8AC3E}">
        <p14:creationId xmlns:p14="http://schemas.microsoft.com/office/powerpoint/2010/main" xmlns="" val="24215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561"/>
          <a:stretch/>
        </p:blipFill>
        <p:spPr bwMode="auto">
          <a:xfrm>
            <a:off x="467544" y="1252500"/>
            <a:ext cx="3338286" cy="3808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040" r="17493"/>
          <a:stretch/>
        </p:blipFill>
        <p:spPr bwMode="auto">
          <a:xfrm>
            <a:off x="6435537" y="2551961"/>
            <a:ext cx="2679165" cy="1656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0317" r="22328"/>
          <a:stretch/>
        </p:blipFill>
        <p:spPr bwMode="auto">
          <a:xfrm>
            <a:off x="539552" y="4797152"/>
            <a:ext cx="2654718" cy="1912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23928" y="1216530"/>
            <a:ext cx="2594379" cy="340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群組 3"/>
          <p:cNvGrpSpPr/>
          <p:nvPr/>
        </p:nvGrpSpPr>
        <p:grpSpPr>
          <a:xfrm>
            <a:off x="3830931" y="4208145"/>
            <a:ext cx="3373438" cy="2649855"/>
            <a:chOff x="611188" y="1341438"/>
            <a:chExt cx="5426075" cy="3873817"/>
          </a:xfrm>
        </p:grpSpPr>
        <p:pic>
          <p:nvPicPr>
            <p:cNvPr id="8" name="Picture 2" descr="H:\Documents and Settings\kuoleo\My Documents\My Pictures\000\9.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1188" y="1341438"/>
              <a:ext cx="5426075" cy="295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H:\Documents and Settings\kuoleo\My Documents\My Pictures\000\10.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9149" y="4434205"/>
              <a:ext cx="44577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文字方塊 12"/>
            <p:cNvSpPr txBox="1">
              <a:spLocks noChangeArrowheads="1"/>
            </p:cNvSpPr>
            <p:nvPr/>
          </p:nvSpPr>
          <p:spPr bwMode="auto">
            <a:xfrm>
              <a:off x="2065338" y="3011488"/>
              <a:ext cx="2232024" cy="5399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r>
                <a:rPr kumimoji="0" lang="en-US" altLang="zh-TW" dirty="0"/>
                <a:t>A123456789</a:t>
              </a:r>
              <a:endParaRPr kumimoji="0" lang="zh-TW" altLang="en-US" dirty="0"/>
            </a:p>
          </p:txBody>
        </p:sp>
        <p:sp>
          <p:nvSpPr>
            <p:cNvPr id="11" name="圓角矩形 10"/>
            <p:cNvSpPr/>
            <p:nvPr/>
          </p:nvSpPr>
          <p:spPr>
            <a:xfrm>
              <a:off x="684213" y="2565400"/>
              <a:ext cx="3959225" cy="5032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4"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a:t>帳號申請與系統登入</a:t>
            </a:r>
          </a:p>
        </p:txBody>
      </p:sp>
      <p:sp>
        <p:nvSpPr>
          <p:cNvPr id="15" name="橢圓 14"/>
          <p:cNvSpPr/>
          <p:nvPr/>
        </p:nvSpPr>
        <p:spPr>
          <a:xfrm>
            <a:off x="228749" y="3615955"/>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6" name="橢圓 15"/>
          <p:cNvSpPr/>
          <p:nvPr/>
        </p:nvSpPr>
        <p:spPr>
          <a:xfrm>
            <a:off x="539552" y="6144364"/>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17" name="橢圓 16"/>
          <p:cNvSpPr/>
          <p:nvPr/>
        </p:nvSpPr>
        <p:spPr>
          <a:xfrm>
            <a:off x="4072365" y="3615955"/>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3</a:t>
            </a:r>
            <a:endParaRPr lang="zh-TW" altLang="en-US" sz="3200" b="1" dirty="0">
              <a:solidFill>
                <a:srgbClr val="FF0000"/>
              </a:solidFill>
              <a:latin typeface="+mj-ea"/>
              <a:ea typeface="+mj-ea"/>
            </a:endParaRPr>
          </a:p>
        </p:txBody>
      </p:sp>
      <p:sp>
        <p:nvSpPr>
          <p:cNvPr id="18" name="橢圓 17"/>
          <p:cNvSpPr/>
          <p:nvPr/>
        </p:nvSpPr>
        <p:spPr>
          <a:xfrm>
            <a:off x="3360195" y="4501057"/>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4</a:t>
            </a:r>
            <a:endParaRPr lang="zh-TW" altLang="en-US" sz="3200" b="1" dirty="0">
              <a:solidFill>
                <a:srgbClr val="FF0000"/>
              </a:solidFill>
              <a:latin typeface="+mj-ea"/>
              <a:ea typeface="+mj-ea"/>
            </a:endParaRPr>
          </a:p>
        </p:txBody>
      </p:sp>
      <p:sp>
        <p:nvSpPr>
          <p:cNvPr id="19" name="橢圓 18"/>
          <p:cNvSpPr/>
          <p:nvPr/>
        </p:nvSpPr>
        <p:spPr>
          <a:xfrm>
            <a:off x="6804248" y="2621722"/>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5</a:t>
            </a:r>
            <a:endParaRPr lang="zh-TW" altLang="en-US" sz="3200" b="1" dirty="0">
              <a:solidFill>
                <a:srgbClr val="FF0000"/>
              </a:solidFill>
              <a:latin typeface="+mj-ea"/>
              <a:ea typeface="+mj-ea"/>
            </a:endParaRPr>
          </a:p>
        </p:txBody>
      </p:sp>
      <p:sp>
        <p:nvSpPr>
          <p:cNvPr id="20" name="文字方塊 19"/>
          <p:cNvSpPr txBox="1"/>
          <p:nvPr/>
        </p:nvSpPr>
        <p:spPr>
          <a:xfrm>
            <a:off x="6650790" y="4802376"/>
            <a:ext cx="2493210" cy="1938992"/>
          </a:xfrm>
          <a:prstGeom prst="rect">
            <a:avLst/>
          </a:prstGeom>
          <a:noFill/>
        </p:spPr>
        <p:txBody>
          <a:bodyPr wrap="square" rtlCol="0">
            <a:spAutoFit/>
          </a:bodyPr>
          <a:lstStyle/>
          <a:p>
            <a:r>
              <a:rPr lang="en-US" altLang="zh-TW" sz="2400" dirty="0" smtClean="0">
                <a:latin typeface="+mj-ea"/>
                <a:ea typeface="+mj-ea"/>
              </a:rPr>
              <a:t>1. </a:t>
            </a:r>
            <a:r>
              <a:rPr lang="zh-TW" altLang="en-US" sz="2400" dirty="0" smtClean="0">
                <a:latin typeface="+mj-ea"/>
                <a:ea typeface="+mj-ea"/>
              </a:rPr>
              <a:t>進入</a:t>
            </a:r>
            <a:r>
              <a:rPr lang="zh-TW" altLang="en-US" sz="2400" dirty="0">
                <a:latin typeface="+mj-ea"/>
                <a:ea typeface="+mj-ea"/>
              </a:rPr>
              <a:t>交換</a:t>
            </a:r>
            <a:r>
              <a:rPr lang="zh-TW" altLang="en-US" sz="2400" dirty="0" smtClean="0">
                <a:latin typeface="+mj-ea"/>
                <a:ea typeface="+mj-ea"/>
              </a:rPr>
              <a:t>模組</a:t>
            </a:r>
            <a:endParaRPr lang="en-US" altLang="zh-TW" sz="2400" dirty="0" smtClean="0">
              <a:latin typeface="+mj-ea"/>
              <a:ea typeface="+mj-ea"/>
            </a:endParaRPr>
          </a:p>
          <a:p>
            <a:r>
              <a:rPr lang="en-US" altLang="zh-TW" sz="2400" dirty="0" smtClean="0">
                <a:latin typeface="+mj-ea"/>
                <a:ea typeface="+mj-ea"/>
              </a:rPr>
              <a:t>2.3. </a:t>
            </a:r>
            <a:r>
              <a:rPr lang="zh-TW" altLang="en-US" sz="2400" dirty="0" smtClean="0">
                <a:latin typeface="+mj-ea"/>
                <a:ea typeface="+mj-ea"/>
              </a:rPr>
              <a:t>註冊</a:t>
            </a:r>
            <a:endParaRPr lang="en-US" altLang="zh-TW" sz="2400" dirty="0" smtClean="0">
              <a:latin typeface="+mj-ea"/>
              <a:ea typeface="+mj-ea"/>
            </a:endParaRPr>
          </a:p>
          <a:p>
            <a:r>
              <a:rPr lang="en-US" altLang="zh-TW" sz="2400" dirty="0" smtClean="0">
                <a:latin typeface="+mj-ea"/>
                <a:ea typeface="+mj-ea"/>
              </a:rPr>
              <a:t>4. Email</a:t>
            </a:r>
            <a:r>
              <a:rPr lang="zh-TW" altLang="en-US" sz="2400" dirty="0" smtClean="0">
                <a:latin typeface="+mj-ea"/>
                <a:ea typeface="+mj-ea"/>
              </a:rPr>
              <a:t>驗證</a:t>
            </a:r>
            <a:endParaRPr lang="en-US" altLang="zh-TW" sz="2400" dirty="0" smtClean="0">
              <a:latin typeface="+mj-ea"/>
              <a:ea typeface="+mj-ea"/>
            </a:endParaRPr>
          </a:p>
          <a:p>
            <a:r>
              <a:rPr lang="en-US" altLang="zh-TW" sz="2400" dirty="0" smtClean="0">
                <a:latin typeface="+mj-ea"/>
                <a:ea typeface="+mj-ea"/>
              </a:rPr>
              <a:t>5.</a:t>
            </a:r>
            <a:r>
              <a:rPr lang="zh-TW" altLang="en-US" sz="2400" dirty="0" smtClean="0">
                <a:latin typeface="+mj-ea"/>
                <a:ea typeface="+mj-ea"/>
              </a:rPr>
              <a:t>重新登入</a:t>
            </a:r>
            <a:endParaRPr lang="en-US" altLang="zh-TW" sz="2400" dirty="0" smtClean="0">
              <a:latin typeface="+mj-ea"/>
              <a:ea typeface="+mj-ea"/>
            </a:endParaRPr>
          </a:p>
          <a:p>
            <a:endParaRPr lang="zh-TW" altLang="en-US" sz="2400" dirty="0">
              <a:latin typeface="+mj-ea"/>
              <a:ea typeface="+mj-ea"/>
            </a:endParaRPr>
          </a:p>
        </p:txBody>
      </p:sp>
      <p:sp>
        <p:nvSpPr>
          <p:cNvPr id="21" name="圓角矩形 20"/>
          <p:cNvSpPr/>
          <p:nvPr/>
        </p:nvSpPr>
        <p:spPr>
          <a:xfrm>
            <a:off x="891147" y="4120978"/>
            <a:ext cx="1016557" cy="1721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投影片編號版面配置區 5"/>
          <p:cNvSpPr>
            <a:spLocks noGrp="1"/>
          </p:cNvSpPr>
          <p:nvPr>
            <p:ph type="sldNum" sz="quarter" idx="12"/>
          </p:nvPr>
        </p:nvSpPr>
        <p:spPr/>
        <p:txBody>
          <a:bodyPr/>
          <a:lstStyle/>
          <a:p>
            <a:fld id="{81E38328-DC89-4C8F-8250-4C954A826D01}" type="slidenum">
              <a:rPr lang="zh-TW" altLang="en-US" smtClean="0"/>
              <a:pPr/>
              <a:t>52</a:t>
            </a:fld>
            <a:endParaRPr lang="zh-TW" altLang="en-US"/>
          </a:p>
        </p:txBody>
      </p:sp>
    </p:spTree>
    <p:extLst>
      <p:ext uri="{BB962C8B-B14F-4D97-AF65-F5344CB8AC3E}">
        <p14:creationId xmlns:p14="http://schemas.microsoft.com/office/powerpoint/2010/main" xmlns="" val="2970326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a:t>土方</a:t>
            </a:r>
            <a:r>
              <a:rPr lang="zh-TW" altLang="en-US" dirty="0" smtClean="0"/>
              <a:t>交換工程基本資料</a:t>
            </a:r>
            <a:r>
              <a:rPr lang="zh-TW" altLang="en-US" dirty="0"/>
              <a:t>申報</a:t>
            </a:r>
          </a:p>
        </p:txBody>
      </p:sp>
      <p:sp>
        <p:nvSpPr>
          <p:cNvPr id="5" name="投影片編號版面配置區 4"/>
          <p:cNvSpPr>
            <a:spLocks noGrp="1"/>
          </p:cNvSpPr>
          <p:nvPr>
            <p:ph type="sldNum" sz="quarter" idx="12"/>
          </p:nvPr>
        </p:nvSpPr>
        <p:spPr/>
        <p:txBody>
          <a:bodyPr/>
          <a:lstStyle/>
          <a:p>
            <a:pPr>
              <a:defRPr/>
            </a:pPr>
            <a:fld id="{4ACB1B93-B404-45EE-9C74-78D252A6C739}" type="slidenum">
              <a:rPr lang="zh-TW" altLang="en-US"/>
              <a:pPr>
                <a:defRPr/>
              </a:pPr>
              <a:t>53</a:t>
            </a:fld>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675" y="1340768"/>
            <a:ext cx="8247063" cy="5067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文字方塊 9"/>
          <p:cNvSpPr txBox="1"/>
          <p:nvPr/>
        </p:nvSpPr>
        <p:spPr>
          <a:xfrm>
            <a:off x="477537" y="5207739"/>
            <a:ext cx="8217201" cy="1569660"/>
          </a:xfrm>
          <a:prstGeom prst="rect">
            <a:avLst/>
          </a:prstGeom>
          <a:noFill/>
        </p:spPr>
        <p:txBody>
          <a:bodyPr wrap="square" rtlCol="0">
            <a:spAutoFit/>
          </a:bodyPr>
          <a:lstStyle/>
          <a:p>
            <a:pPr marL="342900" indent="-342900">
              <a:buFont typeface="+mj-lt"/>
              <a:buAutoNum type="arabicPeriod"/>
            </a:pPr>
            <a:r>
              <a:rPr lang="zh-TW" altLang="en-US" sz="2400" dirty="0" smtClean="0">
                <a:latin typeface="+mj-ea"/>
                <a:ea typeface="+mj-ea"/>
              </a:rPr>
              <a:t>工程</a:t>
            </a:r>
            <a:r>
              <a:rPr lang="en-US" altLang="zh-TW" sz="2400" dirty="0" smtClean="0">
                <a:latin typeface="+mj-ea"/>
                <a:ea typeface="+mj-ea"/>
              </a:rPr>
              <a:t>/</a:t>
            </a:r>
            <a:r>
              <a:rPr lang="zh-TW" altLang="en-US" sz="2400" dirty="0" smtClean="0">
                <a:latin typeface="+mj-ea"/>
                <a:ea typeface="+mj-ea"/>
              </a:rPr>
              <a:t>土方交換編號自動產生</a:t>
            </a:r>
            <a:endParaRPr lang="en-US" altLang="zh-TW" sz="2400" dirty="0" smtClean="0">
              <a:latin typeface="+mj-ea"/>
              <a:ea typeface="+mj-ea"/>
            </a:endParaRPr>
          </a:p>
          <a:p>
            <a:pPr marL="342900" indent="-342900">
              <a:buFont typeface="+mj-lt"/>
              <a:buAutoNum type="arabicPeriod"/>
            </a:pPr>
            <a:r>
              <a:rPr lang="zh-TW" altLang="en-US" sz="2400" dirty="0">
                <a:latin typeface="+mj-ea"/>
                <a:ea typeface="+mj-ea"/>
              </a:rPr>
              <a:t>填</a:t>
            </a:r>
            <a:r>
              <a:rPr lang="zh-TW" altLang="en-US" sz="2400" dirty="0" smtClean="0">
                <a:latin typeface="+mj-ea"/>
                <a:ea typeface="+mj-ea"/>
              </a:rPr>
              <a:t>列工程別、計畫狀況、預算與機關代碼等計畫資訊</a:t>
            </a:r>
            <a:endParaRPr lang="en-US" altLang="zh-TW" sz="2400" dirty="0" smtClean="0">
              <a:latin typeface="+mj-ea"/>
              <a:ea typeface="+mj-ea"/>
            </a:endParaRPr>
          </a:p>
          <a:p>
            <a:pPr marL="342900" indent="-342900">
              <a:buFont typeface="+mj-lt"/>
              <a:buAutoNum type="arabicPeriod"/>
            </a:pPr>
            <a:r>
              <a:rPr lang="zh-TW" altLang="en-US" sz="2400" dirty="0">
                <a:latin typeface="+mj-ea"/>
                <a:ea typeface="+mj-ea"/>
              </a:rPr>
              <a:t>填</a:t>
            </a:r>
            <a:r>
              <a:rPr lang="zh-TW" altLang="en-US" sz="2400" dirty="0" smtClean="0">
                <a:latin typeface="+mj-ea"/>
                <a:ea typeface="+mj-ea"/>
              </a:rPr>
              <a:t>列聯絡人資訊</a:t>
            </a:r>
            <a:r>
              <a:rPr lang="en-US" altLang="zh-TW" sz="2400" dirty="0" smtClean="0">
                <a:latin typeface="+mj-ea"/>
                <a:ea typeface="+mj-ea"/>
              </a:rPr>
              <a:t>(</a:t>
            </a:r>
            <a:r>
              <a:rPr lang="zh-TW" altLang="en-US" sz="2400" dirty="0" smtClean="0">
                <a:latin typeface="+mj-ea"/>
                <a:ea typeface="+mj-ea"/>
              </a:rPr>
              <a:t>填寫</a:t>
            </a:r>
            <a:r>
              <a:rPr lang="en-US" altLang="zh-TW" sz="2400" dirty="0" smtClean="0">
                <a:latin typeface="+mj-ea"/>
                <a:ea typeface="+mj-ea"/>
              </a:rPr>
              <a:t>Email)</a:t>
            </a:r>
          </a:p>
          <a:p>
            <a:pPr marL="342900" indent="-342900">
              <a:buFont typeface="+mj-lt"/>
              <a:buAutoNum type="arabicPeriod"/>
            </a:pPr>
            <a:r>
              <a:rPr lang="zh-TW" altLang="en-US" sz="2400" dirty="0" smtClean="0">
                <a:latin typeface="+mj-ea"/>
                <a:ea typeface="+mj-ea"/>
              </a:rPr>
              <a:t>選取工區地點</a:t>
            </a:r>
            <a:r>
              <a:rPr lang="en-US" altLang="zh-TW" sz="2400" dirty="0" smtClean="0">
                <a:latin typeface="+mj-ea"/>
                <a:ea typeface="+mj-ea"/>
              </a:rPr>
              <a:t>(</a:t>
            </a:r>
            <a:r>
              <a:rPr lang="zh-TW" altLang="en-US" sz="2400" dirty="0" smtClean="0">
                <a:latin typeface="+mj-ea"/>
                <a:ea typeface="+mj-ea"/>
              </a:rPr>
              <a:t>透過</a:t>
            </a:r>
            <a:r>
              <a:rPr lang="en-US" altLang="zh-TW" sz="2400" dirty="0" smtClean="0">
                <a:latin typeface="+mj-ea"/>
                <a:ea typeface="+mj-ea"/>
              </a:rPr>
              <a:t>GIS</a:t>
            </a:r>
            <a:r>
              <a:rPr lang="zh-TW" altLang="en-US" sz="2400" dirty="0" smtClean="0">
                <a:latin typeface="+mj-ea"/>
                <a:ea typeface="+mj-ea"/>
              </a:rPr>
              <a:t>查詢</a:t>
            </a:r>
            <a:r>
              <a:rPr lang="en-US" altLang="zh-TW" sz="2400" dirty="0" smtClean="0">
                <a:latin typeface="+mj-ea"/>
                <a:ea typeface="+mj-ea"/>
              </a:rPr>
              <a:t>)</a:t>
            </a:r>
            <a:endParaRPr lang="zh-TW" altLang="en-US" sz="2400" dirty="0">
              <a:latin typeface="+mj-ea"/>
              <a:ea typeface="+mj-ea"/>
            </a:endParaRPr>
          </a:p>
        </p:txBody>
      </p:sp>
      <p:sp>
        <p:nvSpPr>
          <p:cNvPr id="11" name="橢圓 10"/>
          <p:cNvSpPr/>
          <p:nvPr/>
        </p:nvSpPr>
        <p:spPr>
          <a:xfrm>
            <a:off x="166734" y="1916832"/>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2" name="橢圓 11"/>
          <p:cNvSpPr/>
          <p:nvPr/>
        </p:nvSpPr>
        <p:spPr>
          <a:xfrm>
            <a:off x="166734" y="2618728"/>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13" name="橢圓 12"/>
          <p:cNvSpPr/>
          <p:nvPr/>
        </p:nvSpPr>
        <p:spPr>
          <a:xfrm>
            <a:off x="7308304" y="291482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3</a:t>
            </a:r>
            <a:endParaRPr lang="zh-TW" altLang="en-US" sz="3200" b="1" dirty="0">
              <a:solidFill>
                <a:srgbClr val="FF0000"/>
              </a:solidFill>
              <a:latin typeface="+mj-ea"/>
              <a:ea typeface="+mj-ea"/>
            </a:endParaRPr>
          </a:p>
        </p:txBody>
      </p:sp>
      <p:sp>
        <p:nvSpPr>
          <p:cNvPr id="14" name="橢圓 13"/>
          <p:cNvSpPr/>
          <p:nvPr/>
        </p:nvSpPr>
        <p:spPr>
          <a:xfrm>
            <a:off x="7452320" y="3874418"/>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4</a:t>
            </a:r>
            <a:endParaRPr lang="zh-TW" altLang="en-US" sz="3200" b="1" dirty="0">
              <a:solidFill>
                <a:srgbClr val="FF0000"/>
              </a:solidFill>
              <a:latin typeface="+mj-ea"/>
              <a:ea typeface="+mj-ea"/>
            </a:endParaRPr>
          </a:p>
        </p:txBody>
      </p:sp>
      <p:sp>
        <p:nvSpPr>
          <p:cNvPr id="15" name="圓角矩形 14"/>
          <p:cNvSpPr/>
          <p:nvPr/>
        </p:nvSpPr>
        <p:spPr>
          <a:xfrm>
            <a:off x="6545263" y="4077766"/>
            <a:ext cx="576262" cy="2873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extLst>
      <p:ext uri="{BB962C8B-B14F-4D97-AF65-F5344CB8AC3E}">
        <p14:creationId xmlns:p14="http://schemas.microsoft.com/office/powerpoint/2010/main" xmlns="" val="1757616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980" y="1268760"/>
            <a:ext cx="2878911" cy="2534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a:t>土方</a:t>
            </a:r>
            <a:r>
              <a:rPr lang="zh-TW" altLang="en-US" dirty="0" smtClean="0"/>
              <a:t>交換基本資料工區定位</a:t>
            </a:r>
            <a:endParaRPr lang="zh-TW" altLang="en-US" dirty="0"/>
          </a:p>
        </p:txBody>
      </p:sp>
      <p:sp>
        <p:nvSpPr>
          <p:cNvPr id="5" name="投影片編號版面配置區 4"/>
          <p:cNvSpPr>
            <a:spLocks noGrp="1"/>
          </p:cNvSpPr>
          <p:nvPr>
            <p:ph type="sldNum" sz="quarter" idx="12"/>
          </p:nvPr>
        </p:nvSpPr>
        <p:spPr/>
        <p:txBody>
          <a:bodyPr/>
          <a:lstStyle/>
          <a:p>
            <a:pPr>
              <a:defRPr/>
            </a:pPr>
            <a:fld id="{CD307E6F-E65C-454E-8946-E8494C2D2518}" type="slidenum">
              <a:rPr lang="zh-TW" altLang="en-US"/>
              <a:pPr>
                <a:defRPr/>
              </a:pPr>
              <a:t>54</a:t>
            </a:fld>
            <a:endParaRPr lang="zh-TW"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7127" y="1196753"/>
            <a:ext cx="5341337"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橢圓 5"/>
          <p:cNvSpPr/>
          <p:nvPr/>
        </p:nvSpPr>
        <p:spPr>
          <a:xfrm>
            <a:off x="251520" y="3210918"/>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2" name="橢圓 11"/>
          <p:cNvSpPr/>
          <p:nvPr/>
        </p:nvSpPr>
        <p:spPr>
          <a:xfrm>
            <a:off x="6077795" y="3138910"/>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14" name="橢圓 13"/>
          <p:cNvSpPr/>
          <p:nvPr/>
        </p:nvSpPr>
        <p:spPr>
          <a:xfrm>
            <a:off x="4716016" y="1484784"/>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3</a:t>
            </a:r>
            <a:endParaRPr lang="zh-TW" altLang="en-US" sz="3200" b="1" dirty="0">
              <a:solidFill>
                <a:srgbClr val="FF0000"/>
              </a:solidFill>
              <a:latin typeface="+mj-ea"/>
              <a:ea typeface="+mj-ea"/>
            </a:endParaRPr>
          </a:p>
        </p:txBody>
      </p:sp>
      <p:sp>
        <p:nvSpPr>
          <p:cNvPr id="9" name="文字方塊 8"/>
          <p:cNvSpPr txBox="1"/>
          <p:nvPr/>
        </p:nvSpPr>
        <p:spPr>
          <a:xfrm>
            <a:off x="131979" y="4748951"/>
            <a:ext cx="3275147" cy="1200329"/>
          </a:xfrm>
          <a:prstGeom prst="rect">
            <a:avLst/>
          </a:prstGeom>
          <a:noFill/>
        </p:spPr>
        <p:txBody>
          <a:bodyPr wrap="square" rtlCol="0">
            <a:spAutoFit/>
          </a:bodyPr>
          <a:lstStyle/>
          <a:p>
            <a:pPr marL="342900" indent="-342900">
              <a:buFont typeface="+mj-lt"/>
              <a:buAutoNum type="arabicPeriod"/>
            </a:pPr>
            <a:r>
              <a:rPr lang="zh-TW" altLang="en-US" sz="2400" dirty="0" smtClean="0">
                <a:latin typeface="+mj-ea"/>
                <a:ea typeface="+mj-ea"/>
              </a:rPr>
              <a:t>滾動滑鼠，放大地圖</a:t>
            </a:r>
            <a:endParaRPr lang="en-US" altLang="zh-TW" sz="2400" dirty="0" smtClean="0">
              <a:latin typeface="+mj-ea"/>
              <a:ea typeface="+mj-ea"/>
            </a:endParaRPr>
          </a:p>
          <a:p>
            <a:pPr marL="342900" indent="-342900">
              <a:buFont typeface="+mj-lt"/>
              <a:buAutoNum type="arabicPeriod"/>
            </a:pPr>
            <a:r>
              <a:rPr lang="zh-TW" altLang="en-US" sz="2400" dirty="0">
                <a:latin typeface="+mj-ea"/>
                <a:ea typeface="+mj-ea"/>
              </a:rPr>
              <a:t>選定</a:t>
            </a:r>
            <a:r>
              <a:rPr lang="zh-TW" altLang="en-US" sz="2400" dirty="0" smtClean="0">
                <a:latin typeface="+mj-ea"/>
                <a:ea typeface="+mj-ea"/>
              </a:rPr>
              <a:t>工區</a:t>
            </a:r>
            <a:endParaRPr lang="en-US" altLang="zh-TW" sz="2400" dirty="0" smtClean="0">
              <a:latin typeface="+mj-ea"/>
              <a:ea typeface="+mj-ea"/>
            </a:endParaRPr>
          </a:p>
          <a:p>
            <a:pPr marL="342900" indent="-342900">
              <a:buFont typeface="+mj-lt"/>
              <a:buAutoNum type="arabicPeriod"/>
            </a:pPr>
            <a:r>
              <a:rPr lang="zh-TW" altLang="en-US" sz="2400" dirty="0">
                <a:latin typeface="+mj-ea"/>
                <a:ea typeface="+mj-ea"/>
              </a:rPr>
              <a:t>傳回座標</a:t>
            </a:r>
          </a:p>
        </p:txBody>
      </p:sp>
    </p:spTree>
    <p:extLst>
      <p:ext uri="{BB962C8B-B14F-4D97-AF65-F5344CB8AC3E}">
        <p14:creationId xmlns:p14="http://schemas.microsoft.com/office/powerpoint/2010/main" xmlns="" val="2923402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a:t>土方</a:t>
            </a:r>
            <a:r>
              <a:rPr lang="zh-TW" altLang="en-US" dirty="0" smtClean="0"/>
              <a:t>交換工程基本資料確定</a:t>
            </a:r>
            <a:endParaRPr lang="zh-TW" altLang="en-US" dirty="0"/>
          </a:p>
        </p:txBody>
      </p:sp>
      <p:sp>
        <p:nvSpPr>
          <p:cNvPr id="5" name="投影片編號版面配置區 4"/>
          <p:cNvSpPr>
            <a:spLocks noGrp="1"/>
          </p:cNvSpPr>
          <p:nvPr>
            <p:ph type="sldNum" sz="quarter" idx="12"/>
          </p:nvPr>
        </p:nvSpPr>
        <p:spPr/>
        <p:txBody>
          <a:bodyPr/>
          <a:lstStyle/>
          <a:p>
            <a:pPr>
              <a:defRPr/>
            </a:pPr>
            <a:fld id="{4ACB1B93-B404-45EE-9C74-78D252A6C739}" type="slidenum">
              <a:rPr lang="zh-TW" altLang="en-US"/>
              <a:pPr>
                <a:defRPr/>
              </a:pPr>
              <a:t>55</a:t>
            </a:fld>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675" y="1340768"/>
            <a:ext cx="8247063" cy="5067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文字方塊 9"/>
          <p:cNvSpPr txBox="1"/>
          <p:nvPr/>
        </p:nvSpPr>
        <p:spPr>
          <a:xfrm>
            <a:off x="477537" y="5207739"/>
            <a:ext cx="8217201" cy="461665"/>
          </a:xfrm>
          <a:prstGeom prst="rect">
            <a:avLst/>
          </a:prstGeom>
          <a:noFill/>
        </p:spPr>
        <p:txBody>
          <a:bodyPr wrap="square" rtlCol="0">
            <a:spAutoFit/>
          </a:bodyPr>
          <a:lstStyle/>
          <a:p>
            <a:pPr marL="342900" indent="-342900">
              <a:buFont typeface="+mj-lt"/>
              <a:buAutoNum type="arabicPeriod"/>
            </a:pPr>
            <a:r>
              <a:rPr lang="zh-TW" altLang="en-US" sz="2400" dirty="0" smtClean="0">
                <a:latin typeface="+mj-ea"/>
                <a:ea typeface="+mj-ea"/>
              </a:rPr>
              <a:t>按下確認</a:t>
            </a:r>
            <a:r>
              <a:rPr lang="en-US" altLang="zh-TW" sz="2400" dirty="0" smtClean="0">
                <a:latin typeface="+mj-ea"/>
                <a:ea typeface="+mj-ea"/>
              </a:rPr>
              <a:t>/</a:t>
            </a:r>
            <a:r>
              <a:rPr lang="zh-TW" altLang="en-US" sz="2400" dirty="0" smtClean="0">
                <a:latin typeface="+mj-ea"/>
                <a:ea typeface="+mj-ea"/>
              </a:rPr>
              <a:t>儲存，儲存工程基本資料，續填工程年度資料</a:t>
            </a:r>
            <a:endParaRPr lang="zh-TW" altLang="en-US" sz="2400" dirty="0">
              <a:latin typeface="+mj-ea"/>
              <a:ea typeface="+mj-ea"/>
            </a:endParaRPr>
          </a:p>
        </p:txBody>
      </p:sp>
      <p:sp>
        <p:nvSpPr>
          <p:cNvPr id="14" name="橢圓 13"/>
          <p:cNvSpPr/>
          <p:nvPr/>
        </p:nvSpPr>
        <p:spPr>
          <a:xfrm>
            <a:off x="1763688" y="3781671"/>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5" name="圓角矩形 14"/>
          <p:cNvSpPr/>
          <p:nvPr/>
        </p:nvSpPr>
        <p:spPr>
          <a:xfrm>
            <a:off x="6545263" y="4077766"/>
            <a:ext cx="576262" cy="2873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動作按鈕: 下一項 2">
            <a:hlinkClick r:id="" action="ppaction://noaction" highlightClick="1"/>
          </p:cNvPr>
          <p:cNvSpPr/>
          <p:nvPr/>
        </p:nvSpPr>
        <p:spPr>
          <a:xfrm>
            <a:off x="7956376" y="6093296"/>
            <a:ext cx="432048"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079621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土方交換年度資料申報</a:t>
            </a:r>
            <a:endParaRPr lang="zh-TW" altLang="en-US" dirty="0"/>
          </a:p>
        </p:txBody>
      </p:sp>
      <p:sp>
        <p:nvSpPr>
          <p:cNvPr id="5" name="投影片編號版面配置區 4"/>
          <p:cNvSpPr>
            <a:spLocks noGrp="1"/>
          </p:cNvSpPr>
          <p:nvPr>
            <p:ph type="sldNum" sz="quarter" idx="12"/>
          </p:nvPr>
        </p:nvSpPr>
        <p:spPr/>
        <p:txBody>
          <a:bodyPr/>
          <a:lstStyle/>
          <a:p>
            <a:pPr>
              <a:defRPr/>
            </a:pPr>
            <a:fld id="{5F8DA7DD-482C-4BB5-842E-BD99789273E9}" type="slidenum">
              <a:rPr lang="zh-TW" altLang="en-US"/>
              <a:pPr>
                <a:defRPr/>
              </a:pPr>
              <a:t>56</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 y="1340768"/>
            <a:ext cx="8780463"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文字方塊 8"/>
          <p:cNvSpPr txBox="1"/>
          <p:nvPr/>
        </p:nvSpPr>
        <p:spPr>
          <a:xfrm>
            <a:off x="6300193" y="1372576"/>
            <a:ext cx="2520280" cy="3416320"/>
          </a:xfrm>
          <a:prstGeom prst="rect">
            <a:avLst/>
          </a:prstGeom>
          <a:noFill/>
        </p:spPr>
        <p:txBody>
          <a:bodyPr wrap="square" rtlCol="0">
            <a:spAutoFit/>
          </a:bodyPr>
          <a:lstStyle/>
          <a:p>
            <a:pPr marL="342900" indent="-342900">
              <a:buFont typeface="+mj-lt"/>
              <a:buAutoNum type="arabicPeriod"/>
            </a:pPr>
            <a:r>
              <a:rPr lang="zh-TW" altLang="en-US" sz="2400" dirty="0" smtClean="0">
                <a:latin typeface="+mj-ea"/>
                <a:ea typeface="+mj-ea"/>
              </a:rPr>
              <a:t>填寫供</a:t>
            </a:r>
            <a:r>
              <a:rPr lang="en-US" altLang="zh-TW" sz="2400" dirty="0" smtClean="0">
                <a:latin typeface="+mj-ea"/>
                <a:ea typeface="+mj-ea"/>
              </a:rPr>
              <a:t>/</a:t>
            </a:r>
            <a:r>
              <a:rPr lang="zh-TW" altLang="en-US" sz="2400" dirty="0" smtClean="0">
                <a:latin typeface="+mj-ea"/>
                <a:ea typeface="+mj-ea"/>
              </a:rPr>
              <a:t>需土年度</a:t>
            </a:r>
            <a:endParaRPr lang="en-US" altLang="zh-TW" sz="2400" dirty="0" smtClean="0">
              <a:latin typeface="+mj-ea"/>
              <a:ea typeface="+mj-ea"/>
            </a:endParaRPr>
          </a:p>
          <a:p>
            <a:pPr marL="342900" indent="-342900">
              <a:buFont typeface="+mj-lt"/>
              <a:buAutoNum type="arabicPeriod"/>
            </a:pPr>
            <a:r>
              <a:rPr lang="zh-TW" altLang="en-US" sz="2400" dirty="0" smtClean="0">
                <a:latin typeface="+mj-ea"/>
                <a:ea typeface="+mj-ea"/>
              </a:rPr>
              <a:t>輸入</a:t>
            </a:r>
            <a:r>
              <a:rPr lang="zh-TW" altLang="en-US" sz="2400" dirty="0" smtClean="0">
                <a:latin typeface="+mj-ea"/>
                <a:ea typeface="+mj-ea"/>
                <a:hlinkClick r:id="" action="ppaction://noaction"/>
              </a:rPr>
              <a:t>土質</a:t>
            </a:r>
            <a:r>
              <a:rPr lang="zh-TW" altLang="en-US" sz="2400" dirty="0" smtClean="0">
                <a:latin typeface="+mj-ea"/>
                <a:ea typeface="+mj-ea"/>
              </a:rPr>
              <a:t>、數量以及單價</a:t>
            </a:r>
            <a:endParaRPr lang="en-US" altLang="zh-TW" sz="2400" dirty="0" smtClean="0">
              <a:latin typeface="+mj-ea"/>
              <a:ea typeface="+mj-ea"/>
            </a:endParaRPr>
          </a:p>
          <a:p>
            <a:pPr marL="342900" indent="-342900">
              <a:buFont typeface="+mj-lt"/>
              <a:buAutoNum type="arabicPeriod"/>
            </a:pPr>
            <a:r>
              <a:rPr lang="zh-TW" altLang="en-US" sz="2400" dirty="0" smtClean="0">
                <a:latin typeface="+mj-ea"/>
                <a:ea typeface="+mj-ea"/>
              </a:rPr>
              <a:t>輸入預定起迄日</a:t>
            </a:r>
            <a:endParaRPr lang="en-US" altLang="zh-TW" sz="2400" dirty="0" smtClean="0">
              <a:latin typeface="+mj-ea"/>
              <a:ea typeface="+mj-ea"/>
            </a:endParaRPr>
          </a:p>
          <a:p>
            <a:pPr marL="342900" indent="-342900">
              <a:buFont typeface="+mj-lt"/>
              <a:buAutoNum type="arabicPeriod"/>
            </a:pPr>
            <a:r>
              <a:rPr lang="zh-TW" altLang="en-US" sz="2400" dirty="0" smtClean="0">
                <a:latin typeface="+mj-ea"/>
                <a:ea typeface="+mj-ea"/>
              </a:rPr>
              <a:t>填寫處理現況</a:t>
            </a:r>
            <a:endParaRPr lang="en-US" altLang="zh-TW" sz="2400" dirty="0" smtClean="0">
              <a:latin typeface="+mj-ea"/>
              <a:ea typeface="+mj-ea"/>
            </a:endParaRPr>
          </a:p>
          <a:p>
            <a:pPr marL="342900" indent="-342900">
              <a:buFont typeface="+mj-lt"/>
              <a:buAutoNum type="arabicPeriod"/>
            </a:pPr>
            <a:r>
              <a:rPr lang="zh-TW" altLang="en-US" sz="2400" dirty="0" smtClean="0">
                <a:latin typeface="+mj-ea"/>
                <a:ea typeface="+mj-ea"/>
              </a:rPr>
              <a:t>修改已申報資料</a:t>
            </a:r>
            <a:endParaRPr lang="zh-TW" altLang="en-US" sz="2400" dirty="0">
              <a:latin typeface="+mj-ea"/>
              <a:ea typeface="+mj-ea"/>
            </a:endParaRPr>
          </a:p>
        </p:txBody>
      </p:sp>
      <p:sp>
        <p:nvSpPr>
          <p:cNvPr id="10" name="橢圓 9"/>
          <p:cNvSpPr/>
          <p:nvPr/>
        </p:nvSpPr>
        <p:spPr>
          <a:xfrm>
            <a:off x="2699792" y="1568477"/>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1" name="橢圓 10"/>
          <p:cNvSpPr/>
          <p:nvPr/>
        </p:nvSpPr>
        <p:spPr>
          <a:xfrm>
            <a:off x="3321397" y="2488546"/>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12" name="橢圓 11"/>
          <p:cNvSpPr/>
          <p:nvPr/>
        </p:nvSpPr>
        <p:spPr>
          <a:xfrm>
            <a:off x="3385591" y="3260082"/>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3</a:t>
            </a:r>
            <a:endParaRPr lang="zh-TW" altLang="en-US" sz="3200" b="1" dirty="0">
              <a:solidFill>
                <a:srgbClr val="FF0000"/>
              </a:solidFill>
              <a:latin typeface="+mj-ea"/>
              <a:ea typeface="+mj-ea"/>
            </a:endParaRPr>
          </a:p>
        </p:txBody>
      </p:sp>
      <p:sp>
        <p:nvSpPr>
          <p:cNvPr id="13" name="橢圓 12"/>
          <p:cNvSpPr/>
          <p:nvPr/>
        </p:nvSpPr>
        <p:spPr>
          <a:xfrm>
            <a:off x="1115616" y="3852272"/>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4</a:t>
            </a:r>
            <a:endParaRPr lang="zh-TW" altLang="en-US" sz="3200" b="1" dirty="0">
              <a:solidFill>
                <a:srgbClr val="FF0000"/>
              </a:solidFill>
              <a:latin typeface="+mj-ea"/>
              <a:ea typeface="+mj-ea"/>
            </a:endParaRPr>
          </a:p>
        </p:txBody>
      </p:sp>
      <p:sp>
        <p:nvSpPr>
          <p:cNvPr id="14" name="橢圓 13"/>
          <p:cNvSpPr/>
          <p:nvPr/>
        </p:nvSpPr>
        <p:spPr>
          <a:xfrm>
            <a:off x="5508104" y="5445224"/>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5</a:t>
            </a:r>
            <a:endParaRPr lang="zh-TW" altLang="en-US" sz="3200" b="1" dirty="0">
              <a:solidFill>
                <a:srgbClr val="FF0000"/>
              </a:solidFill>
              <a:latin typeface="+mj-ea"/>
              <a:ea typeface="+mj-ea"/>
            </a:endParaRPr>
          </a:p>
        </p:txBody>
      </p:sp>
      <p:pic>
        <p:nvPicPr>
          <p:cNvPr id="15" name="Picture 2" descr="H:\Documents and Settings\kuoleo\My Documents\My Pictures\000\22.JPG"/>
          <p:cNvPicPr>
            <a:picLocks noChangeAspect="1" noChangeArrowheads="1"/>
          </p:cNvPicPr>
          <p:nvPr/>
        </p:nvPicPr>
        <p:blipFill>
          <a:blip r:embed="rId3"/>
          <a:srcRect/>
          <a:stretch>
            <a:fillRect/>
          </a:stretch>
        </p:blipFill>
        <p:spPr bwMode="auto">
          <a:xfrm>
            <a:off x="2179054" y="4307034"/>
            <a:ext cx="3527896" cy="963723"/>
          </a:xfrm>
          <a:prstGeom prst="rect">
            <a:avLst/>
          </a:prstGeom>
          <a:noFill/>
          <a:ln>
            <a:solidFill>
              <a:schemeClr val="accent6">
                <a:lumMod val="75000"/>
              </a:schemeClr>
            </a:solidFill>
          </a:ln>
        </p:spPr>
      </p:pic>
      <p:cxnSp>
        <p:nvCxnSpPr>
          <p:cNvPr id="7" name="弧形接點 6"/>
          <p:cNvCxnSpPr/>
          <p:nvPr/>
        </p:nvCxnSpPr>
        <p:spPr>
          <a:xfrm rot="10800000" flipV="1">
            <a:off x="5706951" y="4653135"/>
            <a:ext cx="422761" cy="288033"/>
          </a:xfrm>
          <a:prstGeom prst="curvedConnector3">
            <a:avLst>
              <a:gd name="adj1" fmla="val 2596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3622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000" y="1339200"/>
            <a:ext cx="8732837"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文字方塊 4"/>
          <p:cNvSpPr txBox="1"/>
          <p:nvPr/>
        </p:nvSpPr>
        <p:spPr>
          <a:xfrm>
            <a:off x="6300193" y="1372576"/>
            <a:ext cx="2520280" cy="1200329"/>
          </a:xfrm>
          <a:prstGeom prst="rect">
            <a:avLst/>
          </a:prstGeom>
          <a:noFill/>
        </p:spPr>
        <p:txBody>
          <a:bodyPr wrap="square" rtlCol="0">
            <a:spAutoFit/>
          </a:bodyPr>
          <a:lstStyle/>
          <a:p>
            <a:pPr marL="342900" indent="-342900">
              <a:buFont typeface="+mj-lt"/>
              <a:buAutoNum type="arabicPeriod"/>
            </a:pPr>
            <a:r>
              <a:rPr lang="zh-TW" altLang="en-US" sz="2400" dirty="0">
                <a:latin typeface="+mj-ea"/>
                <a:ea typeface="+mj-ea"/>
              </a:rPr>
              <a:t>可</a:t>
            </a:r>
            <a:r>
              <a:rPr lang="zh-TW" altLang="en-US" sz="2400" dirty="0" smtClean="0">
                <a:latin typeface="+mj-ea"/>
                <a:ea typeface="+mj-ea"/>
              </a:rPr>
              <a:t>修改或刪除，或點選放棄不修改</a:t>
            </a:r>
            <a:endParaRPr lang="zh-TW" altLang="en-US" sz="2400" dirty="0">
              <a:latin typeface="+mj-ea"/>
              <a:ea typeface="+mj-ea"/>
            </a:endParaRPr>
          </a:p>
        </p:txBody>
      </p:sp>
      <p:sp>
        <p:nvSpPr>
          <p:cNvPr id="6" name="橢圓 5"/>
          <p:cNvSpPr/>
          <p:nvPr/>
        </p:nvSpPr>
        <p:spPr>
          <a:xfrm>
            <a:off x="1115616" y="4149080"/>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7"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a:t>土方交換年度資料修改</a:t>
            </a:r>
          </a:p>
        </p:txBody>
      </p:sp>
      <p:sp>
        <p:nvSpPr>
          <p:cNvPr id="4" name="投影片編號版面配置區 3"/>
          <p:cNvSpPr>
            <a:spLocks noGrp="1"/>
          </p:cNvSpPr>
          <p:nvPr>
            <p:ph type="sldNum" sz="quarter" idx="12"/>
          </p:nvPr>
        </p:nvSpPr>
        <p:spPr/>
        <p:txBody>
          <a:bodyPr/>
          <a:lstStyle/>
          <a:p>
            <a:fld id="{81E38328-DC89-4C8F-8250-4C954A826D01}" type="slidenum">
              <a:rPr lang="zh-TW" altLang="en-US" smtClean="0"/>
              <a:pPr/>
              <a:t>57</a:t>
            </a:fld>
            <a:endParaRPr lang="zh-TW" altLang="en-US"/>
          </a:p>
        </p:txBody>
      </p:sp>
    </p:spTree>
    <p:extLst>
      <p:ext uri="{BB962C8B-B14F-4D97-AF65-F5344CB8AC3E}">
        <p14:creationId xmlns:p14="http://schemas.microsoft.com/office/powerpoint/2010/main" xmlns="" val="12152908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土方</a:t>
            </a:r>
            <a:r>
              <a:rPr lang="zh-TW" altLang="en-US" dirty="0"/>
              <a:t>交換年度</a:t>
            </a:r>
            <a:r>
              <a:rPr lang="zh-TW" altLang="en-US" dirty="0" smtClean="0"/>
              <a:t>資料新增</a:t>
            </a:r>
            <a:endParaRPr lang="zh-TW" altLang="en-US" dirty="0"/>
          </a:p>
        </p:txBody>
      </p:sp>
      <p:sp>
        <p:nvSpPr>
          <p:cNvPr id="3" name="內容版面配置區 2"/>
          <p:cNvSpPr>
            <a:spLocks noGrp="1"/>
          </p:cNvSpPr>
          <p:nvPr>
            <p:ph idx="1"/>
          </p:nvPr>
        </p:nvSpPr>
        <p:spPr>
          <a:xfrm>
            <a:off x="457200" y="1268413"/>
            <a:ext cx="8229600" cy="4857750"/>
          </a:xfrm>
        </p:spPr>
        <p:txBody>
          <a:bodyPr rtlCol="0">
            <a:normAutofit/>
          </a:bodyPr>
          <a:lstStyle/>
          <a:p>
            <a:pPr fontAlgn="auto">
              <a:spcAft>
                <a:spcPts val="0"/>
              </a:spcAft>
              <a:defRPr/>
            </a:pPr>
            <a:endParaRPr lang="zh-TW" altLang="en-US">
              <a:latin typeface="+mn-lt"/>
            </a:endParaRPr>
          </a:p>
        </p:txBody>
      </p:sp>
      <p:sp>
        <p:nvSpPr>
          <p:cNvPr id="5" name="投影片編號版面配置區 4"/>
          <p:cNvSpPr>
            <a:spLocks noGrp="1"/>
          </p:cNvSpPr>
          <p:nvPr>
            <p:ph type="sldNum" sz="quarter" idx="12"/>
          </p:nvPr>
        </p:nvSpPr>
        <p:spPr/>
        <p:txBody>
          <a:bodyPr/>
          <a:lstStyle/>
          <a:p>
            <a:pPr>
              <a:defRPr/>
            </a:pPr>
            <a:fld id="{3D6DB1B4-6CC6-46E4-8BE9-7861AECE07CC}" type="slidenum">
              <a:rPr lang="zh-TW" altLang="en-US"/>
              <a:pPr>
                <a:defRPr/>
              </a:pPr>
              <a:t>58</a:t>
            </a:fld>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000" y="1339200"/>
            <a:ext cx="8666163" cy="515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文字方塊 9"/>
          <p:cNvSpPr txBox="1"/>
          <p:nvPr/>
        </p:nvSpPr>
        <p:spPr>
          <a:xfrm>
            <a:off x="6300193" y="1372576"/>
            <a:ext cx="2520280" cy="1569660"/>
          </a:xfrm>
          <a:prstGeom prst="rect">
            <a:avLst/>
          </a:prstGeom>
          <a:noFill/>
        </p:spPr>
        <p:txBody>
          <a:bodyPr wrap="square" rtlCol="0">
            <a:spAutoFit/>
          </a:bodyPr>
          <a:lstStyle/>
          <a:p>
            <a:pPr marL="342900" indent="-342900">
              <a:buFont typeface="+mj-lt"/>
              <a:buAutoNum type="arabicPeriod"/>
            </a:pPr>
            <a:r>
              <a:rPr lang="zh-TW" altLang="en-US" sz="2400" dirty="0" smtClean="0">
                <a:latin typeface="+mj-ea"/>
                <a:ea typeface="+mj-ea"/>
              </a:rPr>
              <a:t>填寫不同之土質等資料新增新一筆年報資料</a:t>
            </a:r>
            <a:endParaRPr lang="zh-TW" altLang="en-US" sz="2400" dirty="0">
              <a:latin typeface="+mj-ea"/>
              <a:ea typeface="+mj-ea"/>
            </a:endParaRPr>
          </a:p>
        </p:txBody>
      </p:sp>
      <p:sp>
        <p:nvSpPr>
          <p:cNvPr id="11" name="橢圓 10"/>
          <p:cNvSpPr/>
          <p:nvPr/>
        </p:nvSpPr>
        <p:spPr>
          <a:xfrm>
            <a:off x="1115616" y="4149080"/>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cxnSp>
        <p:nvCxnSpPr>
          <p:cNvPr id="8" name="弧形接點 7"/>
          <p:cNvCxnSpPr/>
          <p:nvPr/>
        </p:nvCxnSpPr>
        <p:spPr>
          <a:xfrm rot="16200000" flipH="1">
            <a:off x="1763688" y="5085184"/>
            <a:ext cx="576064" cy="288032"/>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6734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fontScale="90000"/>
          </a:bodyPr>
          <a:lstStyle/>
          <a:p>
            <a:pPr fontAlgn="auto">
              <a:spcAft>
                <a:spcPts val="0"/>
              </a:spcAft>
              <a:defRPr/>
            </a:pPr>
            <a:r>
              <a:rPr lang="zh-TW" altLang="en-US" dirty="0"/>
              <a:t>土方</a:t>
            </a:r>
            <a:r>
              <a:rPr lang="zh-TW" altLang="en-US" dirty="0" smtClean="0"/>
              <a:t>交換資料申報完成與列印</a:t>
            </a:r>
            <a:endParaRPr lang="zh-TW" altLang="en-US" sz="3200" dirty="0"/>
          </a:p>
        </p:txBody>
      </p:sp>
      <p:sp>
        <p:nvSpPr>
          <p:cNvPr id="5" name="投影片編號版面配置區 4"/>
          <p:cNvSpPr>
            <a:spLocks noGrp="1"/>
          </p:cNvSpPr>
          <p:nvPr>
            <p:ph type="sldNum" sz="quarter" idx="12"/>
          </p:nvPr>
        </p:nvSpPr>
        <p:spPr/>
        <p:txBody>
          <a:bodyPr/>
          <a:lstStyle/>
          <a:p>
            <a:pPr>
              <a:defRPr/>
            </a:pPr>
            <a:fld id="{61BEDF52-423D-4397-9DD6-DF759202D95F}" type="slidenum">
              <a:rPr lang="zh-TW" altLang="en-US"/>
              <a:pPr>
                <a:defRPr/>
              </a:pPr>
              <a:t>59</a:t>
            </a:fld>
            <a:endParaRPr lang="zh-TW" alt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38" r="1241" b="14300"/>
          <a:stretch/>
        </p:blipFill>
        <p:spPr bwMode="auto">
          <a:xfrm>
            <a:off x="302387" y="3520550"/>
            <a:ext cx="8572602" cy="3004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68737"/>
          <a:stretch/>
        </p:blipFill>
        <p:spPr bwMode="auto">
          <a:xfrm>
            <a:off x="447675" y="1556792"/>
            <a:ext cx="8247063"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圓角矩形 5"/>
          <p:cNvSpPr/>
          <p:nvPr/>
        </p:nvSpPr>
        <p:spPr>
          <a:xfrm>
            <a:off x="447675" y="1988840"/>
            <a:ext cx="2396133"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弧形接點 8"/>
          <p:cNvCxnSpPr>
            <a:stCxn id="11" idx="1"/>
          </p:cNvCxnSpPr>
          <p:nvPr/>
        </p:nvCxnSpPr>
        <p:spPr>
          <a:xfrm rot="10800000" flipH="1" flipV="1">
            <a:off x="447674" y="2348880"/>
            <a:ext cx="811957" cy="1512168"/>
          </a:xfrm>
          <a:prstGeom prst="curvedConnector4">
            <a:avLst>
              <a:gd name="adj1" fmla="val -8491"/>
              <a:gd name="adj2" fmla="val 6563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3701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0" y="404813"/>
            <a:ext cx="9144000" cy="685800"/>
          </a:xfrm>
          <a:noFill/>
        </p:spPr>
        <p:txBody>
          <a:bodyPr>
            <a:normAutofit fontScale="90000"/>
          </a:bodyPr>
          <a:lstStyle/>
          <a:p>
            <a:r>
              <a:rPr lang="zh-TW" altLang="en-US" smtClean="0">
                <a:solidFill>
                  <a:schemeClr val="accent2"/>
                </a:solidFill>
              </a:rPr>
              <a:t>營建剩餘土石方</a:t>
            </a:r>
            <a:r>
              <a:rPr lang="zh-TW" altLang="en-US" smtClean="0">
                <a:solidFill>
                  <a:srgbClr val="008000"/>
                </a:solidFill>
              </a:rPr>
              <a:t>分類（碼）</a:t>
            </a:r>
          </a:p>
        </p:txBody>
      </p:sp>
      <p:sp>
        <p:nvSpPr>
          <p:cNvPr id="185347" name="Rectangle 3"/>
          <p:cNvSpPr>
            <a:spLocks noGrp="1" noChangeArrowheads="1"/>
          </p:cNvSpPr>
          <p:nvPr>
            <p:ph type="body" idx="4294967295"/>
          </p:nvPr>
        </p:nvSpPr>
        <p:spPr>
          <a:xfrm>
            <a:off x="0" y="990600"/>
            <a:ext cx="9753600" cy="5105400"/>
          </a:xfrm>
          <a:noFill/>
        </p:spPr>
        <p:txBody>
          <a:bodyPr/>
          <a:lstStyle/>
          <a:p>
            <a:pPr defTabSz="762000">
              <a:lnSpc>
                <a:spcPct val="90000"/>
              </a:lnSpc>
            </a:pPr>
            <a:endParaRPr lang="zh-TW" altLang="en-US" sz="2800" smtClean="0"/>
          </a:p>
          <a:p>
            <a:pPr defTabSz="762000">
              <a:lnSpc>
                <a:spcPct val="90000"/>
              </a:lnSpc>
            </a:pPr>
            <a:r>
              <a:rPr lang="en-US" altLang="zh-TW" sz="2800" smtClean="0"/>
              <a:t>B1</a:t>
            </a:r>
            <a:r>
              <a:rPr lang="zh-TW" altLang="en-US" sz="2800" smtClean="0"/>
              <a:t>為</a:t>
            </a:r>
            <a:r>
              <a:rPr lang="zh-TW" altLang="en-US" sz="2800" smtClean="0">
                <a:solidFill>
                  <a:schemeClr val="accent2"/>
                </a:solidFill>
              </a:rPr>
              <a:t>岩塊、礫石、碎石或沙</a:t>
            </a:r>
          </a:p>
          <a:p>
            <a:pPr defTabSz="762000">
              <a:lnSpc>
                <a:spcPct val="90000"/>
              </a:lnSpc>
            </a:pPr>
            <a:r>
              <a:rPr lang="en-US" altLang="zh-TW" sz="2800" smtClean="0"/>
              <a:t>B2-1</a:t>
            </a:r>
            <a:r>
              <a:rPr lang="zh-TW" altLang="en-US" sz="2800" smtClean="0"/>
              <a:t>為</a:t>
            </a:r>
            <a:r>
              <a:rPr lang="zh-TW" altLang="en-US" sz="2800" smtClean="0">
                <a:solidFill>
                  <a:schemeClr val="accent2"/>
                </a:solidFill>
              </a:rPr>
              <a:t>土壤與礫石及沙混合物</a:t>
            </a:r>
            <a:r>
              <a:rPr lang="zh-TW" altLang="zh-TW" sz="2800" smtClean="0">
                <a:solidFill>
                  <a:schemeClr val="accent2"/>
                </a:solidFill>
              </a:rPr>
              <a:t>(</a:t>
            </a:r>
            <a:r>
              <a:rPr lang="zh-TW" altLang="en-US" sz="2800" smtClean="0">
                <a:solidFill>
                  <a:schemeClr val="accent2"/>
                </a:solidFill>
              </a:rPr>
              <a:t>土壤體積比例少於</a:t>
            </a:r>
            <a:r>
              <a:rPr lang="zh-TW" altLang="zh-TW" sz="2800" smtClean="0">
                <a:solidFill>
                  <a:schemeClr val="accent2"/>
                </a:solidFill>
              </a:rPr>
              <a:t>30%)</a:t>
            </a:r>
          </a:p>
          <a:p>
            <a:pPr defTabSz="762000">
              <a:lnSpc>
                <a:spcPct val="90000"/>
              </a:lnSpc>
            </a:pPr>
            <a:r>
              <a:rPr lang="en-US" altLang="zh-TW" sz="2800" smtClean="0"/>
              <a:t>B2-2</a:t>
            </a:r>
            <a:r>
              <a:rPr lang="zh-TW" altLang="en-US" sz="2800" smtClean="0"/>
              <a:t>為</a:t>
            </a:r>
            <a:r>
              <a:rPr lang="zh-TW" altLang="en-US" sz="2800" smtClean="0">
                <a:solidFill>
                  <a:schemeClr val="accent2"/>
                </a:solidFill>
              </a:rPr>
              <a:t>土壤與礫石及沙混合物</a:t>
            </a:r>
            <a:r>
              <a:rPr lang="zh-TW" altLang="zh-TW" sz="2800" smtClean="0">
                <a:solidFill>
                  <a:schemeClr val="accent2"/>
                </a:solidFill>
              </a:rPr>
              <a:t>(</a:t>
            </a:r>
            <a:r>
              <a:rPr lang="zh-TW" altLang="en-US" sz="2800" smtClean="0">
                <a:solidFill>
                  <a:schemeClr val="accent2"/>
                </a:solidFill>
              </a:rPr>
              <a:t>土壤體積比例於</a:t>
            </a:r>
            <a:r>
              <a:rPr lang="zh-TW" altLang="zh-TW" sz="2800" smtClean="0">
                <a:solidFill>
                  <a:schemeClr val="accent2"/>
                </a:solidFill>
              </a:rPr>
              <a:t>30</a:t>
            </a:r>
            <a:r>
              <a:rPr lang="en-US" altLang="zh-TW" sz="2800" smtClean="0">
                <a:solidFill>
                  <a:schemeClr val="accent2"/>
                </a:solidFill>
              </a:rPr>
              <a:t>~</a:t>
            </a:r>
            <a:r>
              <a:rPr lang="zh-TW" altLang="zh-TW" sz="2800" smtClean="0">
                <a:solidFill>
                  <a:schemeClr val="accent2"/>
                </a:solidFill>
              </a:rPr>
              <a:t>50%)</a:t>
            </a:r>
          </a:p>
          <a:p>
            <a:pPr defTabSz="762000">
              <a:lnSpc>
                <a:spcPct val="90000"/>
              </a:lnSpc>
            </a:pPr>
            <a:r>
              <a:rPr lang="en-US" altLang="zh-TW" sz="2800" smtClean="0"/>
              <a:t>B2-3</a:t>
            </a:r>
            <a:r>
              <a:rPr lang="zh-TW" altLang="en-US" sz="2800" smtClean="0"/>
              <a:t>為</a:t>
            </a:r>
            <a:r>
              <a:rPr lang="zh-TW" altLang="en-US" sz="2800" smtClean="0">
                <a:solidFill>
                  <a:schemeClr val="accent2"/>
                </a:solidFill>
              </a:rPr>
              <a:t>土壤與礫石及沙混合物</a:t>
            </a:r>
            <a:r>
              <a:rPr lang="zh-TW" altLang="zh-TW" sz="2800" smtClean="0">
                <a:solidFill>
                  <a:schemeClr val="accent2"/>
                </a:solidFill>
              </a:rPr>
              <a:t>(</a:t>
            </a:r>
            <a:r>
              <a:rPr lang="zh-TW" altLang="en-US" sz="2800" smtClean="0">
                <a:solidFill>
                  <a:schemeClr val="accent2"/>
                </a:solidFill>
              </a:rPr>
              <a:t>土壤體積比例大於</a:t>
            </a:r>
            <a:r>
              <a:rPr lang="zh-TW" altLang="zh-TW" sz="2800" smtClean="0">
                <a:solidFill>
                  <a:schemeClr val="accent2"/>
                </a:solidFill>
              </a:rPr>
              <a:t>50%)</a:t>
            </a:r>
          </a:p>
          <a:p>
            <a:pPr defTabSz="762000">
              <a:lnSpc>
                <a:spcPct val="90000"/>
              </a:lnSpc>
            </a:pPr>
            <a:r>
              <a:rPr lang="en-US" altLang="zh-TW" sz="2800" smtClean="0"/>
              <a:t>B3</a:t>
            </a:r>
            <a:r>
              <a:rPr lang="zh-TW" altLang="en-US" sz="2800" smtClean="0"/>
              <a:t>為</a:t>
            </a:r>
            <a:r>
              <a:rPr lang="zh-TW" altLang="en-US" sz="2800" smtClean="0">
                <a:solidFill>
                  <a:schemeClr val="accent2"/>
                </a:solidFill>
              </a:rPr>
              <a:t>粉土質土壤</a:t>
            </a:r>
            <a:r>
              <a:rPr lang="zh-TW" altLang="zh-TW" sz="2800" smtClean="0">
                <a:solidFill>
                  <a:schemeClr val="accent2"/>
                </a:solidFill>
              </a:rPr>
              <a:t>(</a:t>
            </a:r>
            <a:r>
              <a:rPr lang="zh-TW" altLang="en-US" sz="2800" smtClean="0">
                <a:solidFill>
                  <a:schemeClr val="accent2"/>
                </a:solidFill>
              </a:rPr>
              <a:t>沉泥</a:t>
            </a:r>
            <a:r>
              <a:rPr lang="zh-TW" altLang="zh-TW" sz="2800" smtClean="0">
                <a:solidFill>
                  <a:schemeClr val="accent2"/>
                </a:solidFill>
              </a:rPr>
              <a:t>)</a:t>
            </a:r>
          </a:p>
          <a:p>
            <a:pPr defTabSz="762000">
              <a:lnSpc>
                <a:spcPct val="90000"/>
              </a:lnSpc>
            </a:pPr>
            <a:r>
              <a:rPr lang="en-US" altLang="zh-TW" sz="2800" smtClean="0"/>
              <a:t>B4</a:t>
            </a:r>
            <a:r>
              <a:rPr lang="zh-TW" altLang="en-US" sz="2800" smtClean="0"/>
              <a:t>為</a:t>
            </a:r>
            <a:r>
              <a:rPr lang="zh-TW" altLang="en-US" sz="2800" smtClean="0">
                <a:solidFill>
                  <a:srgbClr val="008000"/>
                </a:solidFill>
              </a:rPr>
              <a:t>黏土質土壤</a:t>
            </a:r>
          </a:p>
          <a:p>
            <a:pPr defTabSz="762000">
              <a:lnSpc>
                <a:spcPct val="90000"/>
              </a:lnSpc>
            </a:pPr>
            <a:r>
              <a:rPr lang="en-US" altLang="zh-TW" sz="2800" smtClean="0"/>
              <a:t>B5</a:t>
            </a:r>
            <a:r>
              <a:rPr lang="zh-TW" altLang="en-US" sz="2800" smtClean="0"/>
              <a:t>為</a:t>
            </a:r>
            <a:r>
              <a:rPr lang="zh-TW" altLang="en-US" sz="2800" smtClean="0">
                <a:solidFill>
                  <a:srgbClr val="FF3300"/>
                </a:solidFill>
              </a:rPr>
              <a:t>磚塊或混凝土塊</a:t>
            </a:r>
          </a:p>
          <a:p>
            <a:pPr defTabSz="762000">
              <a:lnSpc>
                <a:spcPct val="90000"/>
              </a:lnSpc>
            </a:pPr>
            <a:r>
              <a:rPr lang="en-US" altLang="zh-TW" sz="2800" smtClean="0"/>
              <a:t>B6</a:t>
            </a:r>
            <a:r>
              <a:rPr lang="zh-TW" altLang="en-US" sz="2800" smtClean="0"/>
              <a:t>為</a:t>
            </a:r>
            <a:r>
              <a:rPr lang="zh-TW" altLang="en-US" sz="2800" smtClean="0">
                <a:solidFill>
                  <a:srgbClr val="FF3300"/>
                </a:solidFill>
              </a:rPr>
              <a:t>淤泥或含水量大於</a:t>
            </a:r>
            <a:r>
              <a:rPr lang="zh-TW" altLang="zh-TW" sz="2800" smtClean="0">
                <a:solidFill>
                  <a:srgbClr val="FF3300"/>
                </a:solidFill>
              </a:rPr>
              <a:t>30%</a:t>
            </a:r>
            <a:r>
              <a:rPr lang="zh-TW" altLang="en-US" sz="2800" smtClean="0">
                <a:solidFill>
                  <a:srgbClr val="FF3300"/>
                </a:solidFill>
              </a:rPr>
              <a:t>之土壤</a:t>
            </a:r>
          </a:p>
          <a:p>
            <a:pPr defTabSz="762000">
              <a:lnSpc>
                <a:spcPct val="90000"/>
              </a:lnSpc>
            </a:pPr>
            <a:r>
              <a:rPr lang="en-US" altLang="zh-TW" sz="2800" smtClean="0"/>
              <a:t>B7</a:t>
            </a:r>
            <a:r>
              <a:rPr lang="zh-TW" altLang="en-US" sz="2800" smtClean="0"/>
              <a:t>為</a:t>
            </a:r>
            <a:r>
              <a:rPr lang="zh-TW" altLang="en-US" sz="2800" smtClean="0">
                <a:solidFill>
                  <a:srgbClr val="FF3300"/>
                </a:solidFill>
              </a:rPr>
              <a:t>連續壁產生之皂土</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系統自動撮合建議</a:t>
            </a:r>
            <a:endParaRPr lang="zh-TW" altLang="en-US" dirty="0"/>
          </a:p>
        </p:txBody>
      </p:sp>
      <p:sp>
        <p:nvSpPr>
          <p:cNvPr id="5" name="投影片編號版面配置區 4"/>
          <p:cNvSpPr>
            <a:spLocks noGrp="1"/>
          </p:cNvSpPr>
          <p:nvPr>
            <p:ph type="sldNum" sz="quarter" idx="12"/>
          </p:nvPr>
        </p:nvSpPr>
        <p:spPr/>
        <p:txBody>
          <a:bodyPr/>
          <a:lstStyle/>
          <a:p>
            <a:pPr>
              <a:defRPr/>
            </a:pPr>
            <a:fld id="{92558F50-62D7-4F8A-A1BA-BBE7200CF616}" type="slidenum">
              <a:rPr lang="zh-TW" altLang="en-US"/>
              <a:pPr>
                <a:defRPr/>
              </a:pPr>
              <a:t>60</a:t>
            </a:fld>
            <a:endParaRPr lang="zh-TW" altLang="en-US" dirty="0"/>
          </a:p>
        </p:txBody>
      </p:sp>
      <p:pic>
        <p:nvPicPr>
          <p:cNvPr id="37894" name="Picture 2" descr="H:\Documents and Settings\kuoleo\My Documents\My Pictures\000\1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880" t="13123" r="18050" b="60081"/>
          <a:stretch/>
        </p:blipFill>
        <p:spPr bwMode="auto">
          <a:xfrm>
            <a:off x="258022" y="1268760"/>
            <a:ext cx="4503802" cy="1404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圓角矩形 7"/>
          <p:cNvSpPr/>
          <p:nvPr/>
        </p:nvSpPr>
        <p:spPr>
          <a:xfrm>
            <a:off x="644245" y="2348880"/>
            <a:ext cx="2016125" cy="2873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8321"/>
          <a:stretch/>
        </p:blipFill>
        <p:spPr bwMode="auto">
          <a:xfrm>
            <a:off x="1" y="2852936"/>
            <a:ext cx="9144000" cy="34463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矩形 5"/>
          <p:cNvSpPr/>
          <p:nvPr/>
        </p:nvSpPr>
        <p:spPr>
          <a:xfrm>
            <a:off x="8210550" y="3573016"/>
            <a:ext cx="393898" cy="2848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弧形接點 8"/>
          <p:cNvCxnSpPr/>
          <p:nvPr/>
        </p:nvCxnSpPr>
        <p:spPr>
          <a:xfrm rot="5400000">
            <a:off x="103565" y="2672295"/>
            <a:ext cx="576759" cy="504602"/>
          </a:xfrm>
          <a:prstGeom prst="curvedConnector3">
            <a:avLst>
              <a:gd name="adj1" fmla="val 147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4355976" y="1052736"/>
            <a:ext cx="4788024" cy="1862048"/>
          </a:xfrm>
          <a:prstGeom prst="rect">
            <a:avLst/>
          </a:prstGeom>
          <a:noFill/>
        </p:spPr>
        <p:txBody>
          <a:bodyPr wrap="square" rtlCol="0">
            <a:spAutoFit/>
          </a:bodyPr>
          <a:lstStyle/>
          <a:p>
            <a:pPr marL="342900" indent="-342900">
              <a:buFont typeface="+mj-lt"/>
              <a:buAutoNum type="arabicPeriod"/>
            </a:pPr>
            <a:r>
              <a:rPr lang="zh-TW" altLang="en-US" sz="2300" dirty="0" smtClean="0">
                <a:latin typeface="+mj-ea"/>
                <a:ea typeface="+mj-ea"/>
              </a:rPr>
              <a:t>選取自動撮合，以北中南東四區顯示</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點選欲查詢案件，會列出該區其他申報案件</a:t>
            </a:r>
            <a:endParaRPr lang="en-US" altLang="zh-TW" sz="2300" dirty="0" smtClean="0">
              <a:latin typeface="+mj-ea"/>
              <a:ea typeface="+mj-ea"/>
            </a:endParaRPr>
          </a:p>
          <a:p>
            <a:pPr marL="342900" indent="-342900">
              <a:buFont typeface="+mj-lt"/>
              <a:buAutoNum type="arabicPeriod"/>
            </a:pPr>
            <a:r>
              <a:rPr lang="zh-TW" altLang="en-US" sz="2300" dirty="0">
                <a:latin typeface="+mj-ea"/>
                <a:ea typeface="+mj-ea"/>
              </a:rPr>
              <a:t>點選</a:t>
            </a:r>
            <a:r>
              <a:rPr lang="zh-TW" altLang="en-US" sz="2300" dirty="0" smtClean="0">
                <a:latin typeface="+mj-ea"/>
                <a:ea typeface="+mj-ea"/>
              </a:rPr>
              <a:t>建議工程圖釘顯示聯絡資訊</a:t>
            </a:r>
            <a:endParaRPr lang="zh-TW" altLang="en-US" sz="2300" dirty="0">
              <a:latin typeface="+mj-ea"/>
              <a:ea typeface="+mj-ea"/>
            </a:endParaRPr>
          </a:p>
        </p:txBody>
      </p:sp>
      <p:sp>
        <p:nvSpPr>
          <p:cNvPr id="16" name="橢圓 15"/>
          <p:cNvSpPr/>
          <p:nvPr/>
        </p:nvSpPr>
        <p:spPr>
          <a:xfrm>
            <a:off x="107504" y="176475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7" name="橢圓 16"/>
          <p:cNvSpPr/>
          <p:nvPr/>
        </p:nvSpPr>
        <p:spPr>
          <a:xfrm>
            <a:off x="8150952" y="3011122"/>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47542" y="3641688"/>
            <a:ext cx="5796136" cy="287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橢圓 21"/>
          <p:cNvSpPr/>
          <p:nvPr/>
        </p:nvSpPr>
        <p:spPr>
          <a:xfrm>
            <a:off x="3275856" y="3892587"/>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rgbClr val="FF0000"/>
                </a:solidFill>
                <a:latin typeface="+mj-ea"/>
                <a:ea typeface="+mj-ea"/>
              </a:rPr>
              <a:t>3</a:t>
            </a:r>
            <a:endParaRPr lang="zh-TW" altLang="en-US" sz="3200" b="1" dirty="0">
              <a:solidFill>
                <a:srgbClr val="FF0000"/>
              </a:solidFill>
              <a:latin typeface="+mj-ea"/>
              <a:ea typeface="+mj-ea"/>
            </a:endParaRPr>
          </a:p>
        </p:txBody>
      </p:sp>
      <p:sp>
        <p:nvSpPr>
          <p:cNvPr id="15" name="矩形 14"/>
          <p:cNvSpPr/>
          <p:nvPr/>
        </p:nvSpPr>
        <p:spPr>
          <a:xfrm>
            <a:off x="3874055" y="4710326"/>
            <a:ext cx="2870571" cy="878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弧形接點 11"/>
          <p:cNvCxnSpPr>
            <a:stCxn id="17" idx="4"/>
          </p:cNvCxnSpPr>
          <p:nvPr/>
        </p:nvCxnSpPr>
        <p:spPr>
          <a:xfrm rot="5400000">
            <a:off x="6279997" y="3191460"/>
            <a:ext cx="1769906" cy="2593611"/>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3369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自行設定撮合條件</a:t>
            </a:r>
            <a:endParaRPr lang="zh-TW" altLang="en-US" dirty="0"/>
          </a:p>
        </p:txBody>
      </p:sp>
      <p:sp>
        <p:nvSpPr>
          <p:cNvPr id="5" name="投影片編號版面配置區 4"/>
          <p:cNvSpPr>
            <a:spLocks noGrp="1"/>
          </p:cNvSpPr>
          <p:nvPr>
            <p:ph type="sldNum" sz="quarter" idx="12"/>
          </p:nvPr>
        </p:nvSpPr>
        <p:spPr/>
        <p:txBody>
          <a:bodyPr/>
          <a:lstStyle/>
          <a:p>
            <a:pPr>
              <a:defRPr/>
            </a:pPr>
            <a:fld id="{3CAE1791-D1A0-4CB8-A376-BDDA696AF1A3}" type="slidenum">
              <a:rPr lang="zh-TW" altLang="en-US"/>
              <a:pPr>
                <a:defRPr/>
              </a:pPr>
              <a:t>61</a:t>
            </a:fld>
            <a:endParaRPr lang="zh-TW" alt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843" r="2772"/>
          <a:stretch/>
        </p:blipFill>
        <p:spPr bwMode="auto">
          <a:xfrm>
            <a:off x="4789027" y="1261818"/>
            <a:ext cx="3391421" cy="3505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H:\Documents and Settings\kuoleo\My Documents\My Pictures\000\1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7880" t="13123" r="18050" b="60081"/>
          <a:stretch/>
        </p:blipFill>
        <p:spPr bwMode="auto">
          <a:xfrm>
            <a:off x="258022" y="1268760"/>
            <a:ext cx="4503802" cy="1404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圓角矩形 8"/>
          <p:cNvSpPr/>
          <p:nvPr/>
        </p:nvSpPr>
        <p:spPr>
          <a:xfrm>
            <a:off x="2843808" y="2356943"/>
            <a:ext cx="1584176" cy="2079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0" name="弧形接點 9"/>
          <p:cNvCxnSpPr/>
          <p:nvPr/>
        </p:nvCxnSpPr>
        <p:spPr>
          <a:xfrm flipV="1">
            <a:off x="4427984" y="1971013"/>
            <a:ext cx="517155" cy="489912"/>
          </a:xfrm>
          <a:prstGeom prst="curvedConnector3">
            <a:avLst>
              <a:gd name="adj1" fmla="val 1912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107504" y="176475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3092193"/>
            <a:ext cx="9073008" cy="1157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橢圓 19"/>
          <p:cNvSpPr/>
          <p:nvPr/>
        </p:nvSpPr>
        <p:spPr>
          <a:xfrm>
            <a:off x="4928016" y="105251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21" name="文字方塊 20"/>
          <p:cNvSpPr txBox="1"/>
          <p:nvPr/>
        </p:nvSpPr>
        <p:spPr>
          <a:xfrm>
            <a:off x="157114" y="4798662"/>
            <a:ext cx="8375325" cy="2215991"/>
          </a:xfrm>
          <a:prstGeom prst="rect">
            <a:avLst/>
          </a:prstGeom>
          <a:noFill/>
        </p:spPr>
        <p:txBody>
          <a:bodyPr wrap="square" rtlCol="0">
            <a:spAutoFit/>
          </a:bodyPr>
          <a:lstStyle/>
          <a:p>
            <a:pPr marL="342900" indent="-342900">
              <a:buFont typeface="+mj-lt"/>
              <a:buAutoNum type="arabicPeriod"/>
            </a:pPr>
            <a:r>
              <a:rPr lang="zh-TW" altLang="en-US" sz="2300" dirty="0" smtClean="0">
                <a:latin typeface="+mj-ea"/>
                <a:ea typeface="+mj-ea"/>
              </a:rPr>
              <a:t>點選「自行設定土方交換撮合條件」</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設定撮合條件</a:t>
            </a:r>
            <a:endParaRPr lang="en-US" altLang="zh-TW" sz="2300" dirty="0" smtClean="0">
              <a:latin typeface="+mj-ea"/>
              <a:ea typeface="+mj-ea"/>
            </a:endParaRPr>
          </a:p>
          <a:p>
            <a:pPr marL="342900" indent="-342900">
              <a:buFont typeface="+mj-lt"/>
              <a:buAutoNum type="arabicPeriod"/>
            </a:pPr>
            <a:r>
              <a:rPr lang="zh-TW" altLang="en-US" sz="2300" dirty="0">
                <a:latin typeface="+mj-ea"/>
                <a:ea typeface="+mj-ea"/>
              </a:rPr>
              <a:t>系統</a:t>
            </a:r>
            <a:r>
              <a:rPr lang="zh-TW" altLang="en-US" sz="2300" dirty="0" smtClean="0">
                <a:latin typeface="+mj-ea"/>
                <a:ea typeface="+mj-ea"/>
              </a:rPr>
              <a:t>產生查詢列表</a:t>
            </a:r>
            <a:endParaRPr lang="en-US" altLang="zh-TW" sz="2300" dirty="0" smtClean="0">
              <a:latin typeface="+mj-ea"/>
              <a:ea typeface="+mj-ea"/>
            </a:endParaRPr>
          </a:p>
          <a:p>
            <a:pPr marL="342900" indent="-342900">
              <a:buFont typeface="+mj-lt"/>
              <a:buAutoNum type="arabicPeriod"/>
            </a:pPr>
            <a:r>
              <a:rPr lang="zh-TW" altLang="en-US" sz="2300" dirty="0">
                <a:latin typeface="+mj-ea"/>
                <a:ea typeface="+mj-ea"/>
              </a:rPr>
              <a:t>選取個案</a:t>
            </a:r>
            <a:r>
              <a:rPr lang="zh-TW" altLang="en-US" sz="2300" dirty="0" smtClean="0">
                <a:latin typeface="+mj-ea"/>
                <a:ea typeface="+mj-ea"/>
              </a:rPr>
              <a:t>工程，查詢詳細資訊</a:t>
            </a:r>
            <a:endParaRPr lang="en-US" altLang="zh-TW" sz="2300" dirty="0" smtClean="0">
              <a:latin typeface="+mj-ea"/>
              <a:ea typeface="+mj-ea"/>
            </a:endParaRPr>
          </a:p>
          <a:p>
            <a:pPr marL="342900" indent="-342900">
              <a:buFont typeface="+mj-lt"/>
              <a:buAutoNum type="arabicPeriod"/>
            </a:pPr>
            <a:endParaRPr lang="en-US" altLang="zh-TW" sz="2300" dirty="0" smtClean="0">
              <a:latin typeface="+mj-ea"/>
              <a:ea typeface="+mj-ea"/>
            </a:endParaRPr>
          </a:p>
          <a:p>
            <a:pPr marL="342900" indent="-342900">
              <a:buFont typeface="+mj-lt"/>
              <a:buAutoNum type="arabicPeriod"/>
            </a:pPr>
            <a:endParaRPr lang="en-US" altLang="zh-TW" sz="2300" dirty="0">
              <a:latin typeface="+mj-ea"/>
              <a:ea typeface="+mj-ea"/>
            </a:endParaRPr>
          </a:p>
        </p:txBody>
      </p:sp>
      <p:sp>
        <p:nvSpPr>
          <p:cNvPr id="22" name="矩形 21"/>
          <p:cNvSpPr/>
          <p:nvPr/>
        </p:nvSpPr>
        <p:spPr>
          <a:xfrm>
            <a:off x="4427984" y="3573016"/>
            <a:ext cx="2448272"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107504" y="2963004"/>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3</a:t>
            </a:r>
            <a:endParaRPr lang="zh-TW" altLang="en-US" sz="3200" b="1" dirty="0">
              <a:solidFill>
                <a:srgbClr val="FF0000"/>
              </a:solidFill>
              <a:latin typeface="+mj-ea"/>
              <a:ea typeface="+mj-ea"/>
            </a:endParaRPr>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25507" y="4880750"/>
            <a:ext cx="3667919" cy="1524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矩形 15"/>
          <p:cNvSpPr/>
          <p:nvPr/>
        </p:nvSpPr>
        <p:spPr>
          <a:xfrm>
            <a:off x="6948264" y="5517232"/>
            <a:ext cx="36004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5652120" y="4470867"/>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4</a:t>
            </a:r>
            <a:endParaRPr lang="zh-TW" altLang="en-US" sz="3200" b="1" dirty="0">
              <a:solidFill>
                <a:srgbClr val="FF0000"/>
              </a:solidFill>
              <a:latin typeface="+mj-ea"/>
              <a:ea typeface="+mj-ea"/>
            </a:endParaRPr>
          </a:p>
        </p:txBody>
      </p:sp>
      <p:cxnSp>
        <p:nvCxnSpPr>
          <p:cNvPr id="18" name="弧形接點 17"/>
          <p:cNvCxnSpPr/>
          <p:nvPr/>
        </p:nvCxnSpPr>
        <p:spPr>
          <a:xfrm rot="5400000">
            <a:off x="8202609" y="4262887"/>
            <a:ext cx="731670" cy="504056"/>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動作按鈕: 下一項 2">
            <a:hlinkClick r:id="" action="ppaction://noaction" highlightClick="1"/>
          </p:cNvPr>
          <p:cNvSpPr/>
          <p:nvPr/>
        </p:nvSpPr>
        <p:spPr>
          <a:xfrm>
            <a:off x="7740352" y="6453336"/>
            <a:ext cx="440096" cy="3326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074832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Documents and Settings\kuoleo\My Documents\My Pictures\000\1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880" t="17293" r="18050" b="43466"/>
          <a:stretch/>
        </p:blipFill>
        <p:spPr bwMode="auto">
          <a:xfrm>
            <a:off x="343243" y="1192653"/>
            <a:ext cx="3294981" cy="1504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土方交換最新狀況查詢</a:t>
            </a:r>
            <a:endParaRPr lang="zh-TW" altLang="en-US" dirty="0"/>
          </a:p>
        </p:txBody>
      </p:sp>
      <p:sp>
        <p:nvSpPr>
          <p:cNvPr id="5" name="投影片編號版面配置區 4"/>
          <p:cNvSpPr>
            <a:spLocks noGrp="1"/>
          </p:cNvSpPr>
          <p:nvPr>
            <p:ph type="sldNum" sz="quarter" idx="12"/>
          </p:nvPr>
        </p:nvSpPr>
        <p:spPr/>
        <p:txBody>
          <a:bodyPr/>
          <a:lstStyle/>
          <a:p>
            <a:pPr>
              <a:defRPr/>
            </a:pPr>
            <a:fld id="{2B784E55-6879-4B34-8BF1-ABE6AB9069AA}" type="slidenum">
              <a:rPr lang="zh-TW" altLang="en-US"/>
              <a:pPr>
                <a:defRPr/>
              </a:pPr>
              <a:t>62</a:t>
            </a:fld>
            <a:endParaRPr lang="zh-TW"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679" y="2408899"/>
            <a:ext cx="8538793" cy="3626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橢圓 8"/>
          <p:cNvSpPr/>
          <p:nvPr/>
        </p:nvSpPr>
        <p:spPr>
          <a:xfrm>
            <a:off x="776855" y="139611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8" name="圓角矩形 7"/>
          <p:cNvSpPr/>
          <p:nvPr/>
        </p:nvSpPr>
        <p:spPr>
          <a:xfrm>
            <a:off x="965201" y="2408451"/>
            <a:ext cx="654472"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文字方塊 9"/>
          <p:cNvSpPr txBox="1"/>
          <p:nvPr/>
        </p:nvSpPr>
        <p:spPr>
          <a:xfrm>
            <a:off x="3790501" y="1100018"/>
            <a:ext cx="5245995" cy="1508105"/>
          </a:xfrm>
          <a:prstGeom prst="rect">
            <a:avLst/>
          </a:prstGeom>
          <a:noFill/>
        </p:spPr>
        <p:txBody>
          <a:bodyPr wrap="square" rtlCol="0">
            <a:spAutoFit/>
          </a:bodyPr>
          <a:lstStyle/>
          <a:p>
            <a:pPr marL="342900" indent="-342900">
              <a:buFont typeface="+mj-lt"/>
              <a:buAutoNum type="arabicPeriod"/>
            </a:pPr>
            <a:r>
              <a:rPr lang="zh-TW" altLang="en-US" sz="2300" dirty="0" smtClean="0">
                <a:latin typeface="+mj-ea"/>
                <a:ea typeface="+mj-ea"/>
              </a:rPr>
              <a:t>點選「土方交換最新狀況查詢」</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選取查詢年度區間</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點選欲查詢案件之工程編號可顯示詳細資訊</a:t>
            </a:r>
            <a:endParaRPr lang="en-US" altLang="zh-TW" sz="2300" dirty="0">
              <a:latin typeface="+mj-ea"/>
              <a:ea typeface="+mj-ea"/>
            </a:endParaRP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5001186"/>
            <a:ext cx="3667919" cy="1524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矩形 12"/>
          <p:cNvSpPr/>
          <p:nvPr/>
        </p:nvSpPr>
        <p:spPr>
          <a:xfrm>
            <a:off x="3430461" y="5637668"/>
            <a:ext cx="36004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1208782" y="4215406"/>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rgbClr val="FF0000"/>
                </a:solidFill>
                <a:latin typeface="+mj-ea"/>
                <a:ea typeface="+mj-ea"/>
              </a:rPr>
              <a:t>3</a:t>
            </a:r>
            <a:endParaRPr lang="zh-TW" altLang="en-US" sz="3200" b="1" dirty="0">
              <a:solidFill>
                <a:srgbClr val="FF0000"/>
              </a:solidFill>
              <a:latin typeface="+mj-ea"/>
              <a:ea typeface="+mj-ea"/>
            </a:endParaRPr>
          </a:p>
        </p:txBody>
      </p:sp>
      <p:cxnSp>
        <p:nvCxnSpPr>
          <p:cNvPr id="6" name="弧形接點 5"/>
          <p:cNvCxnSpPr/>
          <p:nvPr/>
        </p:nvCxnSpPr>
        <p:spPr>
          <a:xfrm rot="16200000" flipH="1">
            <a:off x="2107671" y="4841113"/>
            <a:ext cx="553630" cy="486595"/>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1336260" y="1947213"/>
            <a:ext cx="1507547"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橢圓 19"/>
          <p:cNvSpPr/>
          <p:nvPr/>
        </p:nvSpPr>
        <p:spPr>
          <a:xfrm>
            <a:off x="155250" y="1900237"/>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sp>
        <p:nvSpPr>
          <p:cNvPr id="15" name="矩形 14"/>
          <p:cNvSpPr/>
          <p:nvPr/>
        </p:nvSpPr>
        <p:spPr>
          <a:xfrm>
            <a:off x="6732240" y="2956609"/>
            <a:ext cx="1512168" cy="3079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5042813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1960" y="2826024"/>
            <a:ext cx="3733827" cy="2393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215" y="2948957"/>
            <a:ext cx="3614705" cy="3125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標題 1"/>
          <p:cNvSpPr>
            <a:spLocks noGrp="1"/>
          </p:cNvSpPr>
          <p:nvPr>
            <p:ph type="title"/>
          </p:nvPr>
        </p:nvSpPr>
        <p:spPr>
          <a:xfrm>
            <a:off x="457200" y="274638"/>
            <a:ext cx="8229600" cy="850900"/>
          </a:xfrm>
        </p:spPr>
        <p:txBody>
          <a:bodyPr rtlCol="0">
            <a:normAutofit/>
          </a:bodyPr>
          <a:lstStyle/>
          <a:p>
            <a:pPr fontAlgn="auto">
              <a:spcAft>
                <a:spcPts val="0"/>
              </a:spcAft>
              <a:defRPr/>
            </a:pPr>
            <a:r>
              <a:rPr lang="zh-TW" altLang="en-US" dirty="0" smtClean="0"/>
              <a:t>土方交換數量及件數統計</a:t>
            </a:r>
            <a:endParaRPr lang="zh-TW" altLang="en-US" dirty="0"/>
          </a:p>
        </p:txBody>
      </p:sp>
      <p:sp>
        <p:nvSpPr>
          <p:cNvPr id="5" name="投影片編號版面配置區 4"/>
          <p:cNvSpPr>
            <a:spLocks noGrp="1"/>
          </p:cNvSpPr>
          <p:nvPr>
            <p:ph type="sldNum" sz="quarter" idx="12"/>
          </p:nvPr>
        </p:nvSpPr>
        <p:spPr/>
        <p:txBody>
          <a:bodyPr/>
          <a:lstStyle/>
          <a:p>
            <a:pPr>
              <a:defRPr/>
            </a:pPr>
            <a:fld id="{D2FABE3D-C943-4EBF-A100-03044B65DB2D}" type="slidenum">
              <a:rPr lang="zh-TW" altLang="en-US"/>
              <a:pPr>
                <a:defRPr/>
              </a:pPr>
              <a:t>63</a:t>
            </a:fld>
            <a:endParaRPr lang="zh-TW" altLang="en-US" dirty="0"/>
          </a:p>
        </p:txBody>
      </p:sp>
      <p:pic>
        <p:nvPicPr>
          <p:cNvPr id="7" name="Picture 2" descr="H:\Documents and Settings\kuoleo\My Documents\My Pictures\000\12.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880" t="17293" r="18050" b="43466"/>
          <a:stretch/>
        </p:blipFill>
        <p:spPr bwMode="auto">
          <a:xfrm>
            <a:off x="343243" y="1192653"/>
            <a:ext cx="3294981" cy="1504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橢圓 8"/>
          <p:cNvSpPr/>
          <p:nvPr/>
        </p:nvSpPr>
        <p:spPr>
          <a:xfrm>
            <a:off x="776855" y="1396113"/>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1</a:t>
            </a:r>
            <a:endParaRPr lang="zh-TW" altLang="en-US" sz="3200" b="1" dirty="0">
              <a:solidFill>
                <a:srgbClr val="FF0000"/>
              </a:solidFill>
              <a:latin typeface="+mj-ea"/>
              <a:ea typeface="+mj-ea"/>
            </a:endParaRPr>
          </a:p>
        </p:txBody>
      </p:sp>
      <p:sp>
        <p:nvSpPr>
          <p:cNvPr id="10" name="圓角矩形 9"/>
          <p:cNvSpPr/>
          <p:nvPr/>
        </p:nvSpPr>
        <p:spPr>
          <a:xfrm>
            <a:off x="1071224" y="2948957"/>
            <a:ext cx="654472"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790501" y="1100018"/>
            <a:ext cx="5245995" cy="1154162"/>
          </a:xfrm>
          <a:prstGeom prst="rect">
            <a:avLst/>
          </a:prstGeom>
          <a:noFill/>
        </p:spPr>
        <p:txBody>
          <a:bodyPr wrap="square" rtlCol="0">
            <a:spAutoFit/>
          </a:bodyPr>
          <a:lstStyle/>
          <a:p>
            <a:pPr marL="342900" indent="-342900">
              <a:buFont typeface="+mj-lt"/>
              <a:buAutoNum type="arabicPeriod"/>
            </a:pPr>
            <a:r>
              <a:rPr lang="zh-TW" altLang="en-US" sz="2300" dirty="0" smtClean="0">
                <a:latin typeface="+mj-ea"/>
                <a:ea typeface="+mj-ea"/>
              </a:rPr>
              <a:t>點選「土方交換數量及件數統計」</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選取查詢年度區間</a:t>
            </a:r>
            <a:endParaRPr lang="en-US" altLang="zh-TW" sz="2300" dirty="0" smtClean="0">
              <a:latin typeface="+mj-ea"/>
              <a:ea typeface="+mj-ea"/>
            </a:endParaRPr>
          </a:p>
          <a:p>
            <a:pPr marL="342900" indent="-342900">
              <a:buFont typeface="+mj-lt"/>
              <a:buAutoNum type="arabicPeriod"/>
            </a:pPr>
            <a:r>
              <a:rPr lang="zh-TW" altLang="en-US" sz="2300" dirty="0" smtClean="0">
                <a:latin typeface="+mj-ea"/>
                <a:ea typeface="+mj-ea"/>
              </a:rPr>
              <a:t>產生年度交換件數、數量報表</a:t>
            </a:r>
            <a:endParaRPr lang="en-US" altLang="zh-TW" sz="2300" dirty="0">
              <a:latin typeface="+mj-ea"/>
              <a:ea typeface="+mj-ea"/>
            </a:endParaRPr>
          </a:p>
        </p:txBody>
      </p:sp>
      <p:sp>
        <p:nvSpPr>
          <p:cNvPr id="14" name="橢圓 13"/>
          <p:cNvSpPr/>
          <p:nvPr/>
        </p:nvSpPr>
        <p:spPr>
          <a:xfrm>
            <a:off x="3859613" y="2529929"/>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rgbClr val="FF0000"/>
                </a:solidFill>
                <a:latin typeface="+mj-ea"/>
                <a:ea typeface="+mj-ea"/>
              </a:rPr>
              <a:t>3</a:t>
            </a:r>
            <a:endParaRPr lang="zh-TW" altLang="en-US" sz="3200" b="1" dirty="0">
              <a:solidFill>
                <a:srgbClr val="FF0000"/>
              </a:solidFill>
              <a:latin typeface="+mj-ea"/>
              <a:ea typeface="+mj-ea"/>
            </a:endParaRPr>
          </a:p>
        </p:txBody>
      </p:sp>
      <p:sp>
        <p:nvSpPr>
          <p:cNvPr id="16" name="圓角矩形 15"/>
          <p:cNvSpPr/>
          <p:nvPr/>
        </p:nvSpPr>
        <p:spPr>
          <a:xfrm>
            <a:off x="1259632" y="2203971"/>
            <a:ext cx="1507547"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橢圓 16"/>
          <p:cNvSpPr/>
          <p:nvPr/>
        </p:nvSpPr>
        <p:spPr>
          <a:xfrm>
            <a:off x="32440" y="2401281"/>
            <a:ext cx="621605" cy="592190"/>
          </a:xfrm>
          <a:prstGeom prst="ellipse">
            <a:avLst/>
          </a:prstGeom>
          <a:solidFill>
            <a:schemeClr val="bg1">
              <a:alpha val="43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rgbClr val="FF0000"/>
                </a:solidFill>
                <a:latin typeface="+mj-ea"/>
                <a:ea typeface="+mj-ea"/>
              </a:rPr>
              <a:t>2</a:t>
            </a:r>
            <a:endParaRPr lang="zh-TW" altLang="en-US" sz="3200" b="1" dirty="0">
              <a:solidFill>
                <a:srgbClr val="FF0000"/>
              </a:solidFill>
              <a:latin typeface="+mj-ea"/>
              <a:ea typeface="+mj-ea"/>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48064" y="3861048"/>
            <a:ext cx="3650301" cy="2522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1180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1827213181"/>
              </p:ext>
            </p:extLst>
          </p:nvPr>
        </p:nvGraphicFramePr>
        <p:xfrm>
          <a:off x="323528" y="548680"/>
          <a:ext cx="842493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81E38328-DC89-4C8F-8250-4C954A826D01}" type="slidenum">
              <a:rPr lang="zh-TW" altLang="en-US" smtClean="0"/>
              <a:pPr/>
              <a:t>64</a:t>
            </a:fld>
            <a:endParaRPr lang="zh-TW" altLang="en-US"/>
          </a:p>
        </p:txBody>
      </p:sp>
    </p:spTree>
    <p:extLst>
      <p:ext uri="{BB962C8B-B14F-4D97-AF65-F5344CB8AC3E}">
        <p14:creationId xmlns:p14="http://schemas.microsoft.com/office/powerpoint/2010/main" xmlns="" val="318330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496" y="2536304"/>
            <a:ext cx="7851648" cy="1828800"/>
          </a:xfrm>
        </p:spPr>
        <p:txBody>
          <a:bodyPr/>
          <a:lstStyle/>
          <a:p>
            <a:r>
              <a:rPr lang="zh-TW" altLang="en-US" dirty="0" smtClean="0"/>
              <a:t>簡報結束，感謝聆聽</a:t>
            </a:r>
            <a:endParaRPr lang="zh-TW" altLang="en-US" dirty="0"/>
          </a:p>
        </p:txBody>
      </p:sp>
      <p:sp>
        <p:nvSpPr>
          <p:cNvPr id="4" name="投影片編號版面配置區 3"/>
          <p:cNvSpPr>
            <a:spLocks noGrp="1"/>
          </p:cNvSpPr>
          <p:nvPr>
            <p:ph type="sldNum" sz="quarter" idx="12"/>
          </p:nvPr>
        </p:nvSpPr>
        <p:spPr/>
        <p:txBody>
          <a:bodyPr/>
          <a:lstStyle/>
          <a:p>
            <a:fld id="{81E38328-DC89-4C8F-8250-4C954A826D01}" type="slidenum">
              <a:rPr lang="zh-TW" altLang="en-US" smtClean="0"/>
              <a:pPr/>
              <a:t>65</a:t>
            </a:fld>
            <a:endParaRPr lang="zh-TW" altLang="en-US"/>
          </a:p>
        </p:txBody>
      </p:sp>
    </p:spTree>
    <p:extLst>
      <p:ext uri="{BB962C8B-B14F-4D97-AF65-F5344CB8AC3E}">
        <p14:creationId xmlns:p14="http://schemas.microsoft.com/office/powerpoint/2010/main" xmlns="" val="146351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圖片 4" descr="C:\Users\USER\Desktop\Temp\內政部營建署_102年度「營建工程剩餘土石方資源回收處理與資訊交流及總量管制計畫」_01_01\上傳文件\IMG_36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97275" y="3806825"/>
            <a:ext cx="1546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文字方塊 5"/>
          <p:cNvSpPr txBox="1">
            <a:spLocks noChangeArrowheads="1"/>
          </p:cNvSpPr>
          <p:nvPr/>
        </p:nvSpPr>
        <p:spPr bwMode="auto">
          <a:xfrm>
            <a:off x="3671888" y="6273800"/>
            <a:ext cx="1547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伺服器機房</a:t>
            </a:r>
          </a:p>
        </p:txBody>
      </p:sp>
      <p:sp>
        <p:nvSpPr>
          <p:cNvPr id="24581" name="文字方塊 6"/>
          <p:cNvSpPr txBox="1">
            <a:spLocks noChangeArrowheads="1"/>
          </p:cNvSpPr>
          <p:nvPr/>
        </p:nvSpPr>
        <p:spPr bwMode="auto">
          <a:xfrm>
            <a:off x="6370638" y="6257925"/>
            <a:ext cx="1835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助理辦公空間</a:t>
            </a:r>
          </a:p>
        </p:txBody>
      </p:sp>
      <p:pic>
        <p:nvPicPr>
          <p:cNvPr id="24582" name="Picture 2" descr="http://gallery.mcwu.net/d/101584-2/DSC_2008-06-15_0071.JPG"/>
          <p:cNvPicPr>
            <a:picLocks noChangeAspect="1" noChangeArrowheads="1"/>
          </p:cNvPicPr>
          <p:nvPr/>
        </p:nvPicPr>
        <p:blipFill>
          <a:blip r:embed="rId3">
            <a:extLst>
              <a:ext uri="{28A0092B-C50C-407E-A947-70E740481C1C}">
                <a14:useLocalDpi xmlns:a14="http://schemas.microsoft.com/office/drawing/2010/main" xmlns="" val="0"/>
              </a:ext>
            </a:extLst>
          </a:blip>
          <a:srcRect l="16280"/>
          <a:stretch>
            <a:fillRect/>
          </a:stretch>
        </p:blipFill>
        <p:spPr bwMode="auto">
          <a:xfrm>
            <a:off x="500063" y="3789363"/>
            <a:ext cx="2898775"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文字方塊 8"/>
          <p:cNvSpPr txBox="1">
            <a:spLocks noChangeArrowheads="1"/>
          </p:cNvSpPr>
          <p:nvPr/>
        </p:nvSpPr>
        <p:spPr bwMode="auto">
          <a:xfrm>
            <a:off x="1223963" y="6265863"/>
            <a:ext cx="15478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a:latin typeface="微軟正黑體" pitchFamily="34" charset="-120"/>
                <a:ea typeface="微軟正黑體" pitchFamily="34" charset="-120"/>
              </a:rPr>
              <a:t>工程五館</a:t>
            </a:r>
          </a:p>
        </p:txBody>
      </p:sp>
      <p:sp>
        <p:nvSpPr>
          <p:cNvPr id="24585" name="內容版面配置區 1"/>
          <p:cNvSpPr>
            <a:spLocks noGrp="1"/>
          </p:cNvSpPr>
          <p:nvPr>
            <p:ph idx="1"/>
          </p:nvPr>
        </p:nvSpPr>
        <p:spPr>
          <a:xfrm>
            <a:off x="457200" y="1268760"/>
            <a:ext cx="8229600" cy="4389437"/>
          </a:xfrm>
        </p:spPr>
        <p:txBody>
          <a:bodyPr/>
          <a:lstStyle/>
          <a:p>
            <a:r>
              <a:rPr lang="zh-TW" altLang="en-US" sz="2000" dirty="0" smtClean="0">
                <a:latin typeface="+mj-ea"/>
                <a:ea typeface="+mj-ea"/>
              </a:rPr>
              <a:t>資訊服務中心目前設於中央大學工程五館四樓營建管理研究所中，設有專任客服一名，另有一名兼任客服、一名研究員支援</a:t>
            </a:r>
            <a:endParaRPr lang="en-US" altLang="zh-TW" sz="2000" dirty="0" smtClean="0">
              <a:latin typeface="+mj-ea"/>
              <a:ea typeface="+mj-ea"/>
            </a:endParaRPr>
          </a:p>
          <a:p>
            <a:r>
              <a:rPr lang="zh-TW" altLang="en-US" sz="2000" dirty="0" smtClean="0">
                <a:latin typeface="+mj-ea"/>
                <a:ea typeface="+mj-ea"/>
              </a:rPr>
              <a:t>資訊服務中心網址：</a:t>
            </a:r>
            <a:r>
              <a:rPr lang="en-US" altLang="zh-TW" sz="2000" dirty="0" smtClean="0">
                <a:latin typeface="+mj-ea"/>
                <a:ea typeface="+mj-ea"/>
              </a:rPr>
              <a:t>www.soilmove.tw</a:t>
            </a:r>
          </a:p>
          <a:p>
            <a:r>
              <a:rPr lang="zh-TW" altLang="en-US" sz="2000" dirty="0" smtClean="0">
                <a:latin typeface="+mj-ea"/>
                <a:ea typeface="+mj-ea"/>
              </a:rPr>
              <a:t>備有專線</a:t>
            </a:r>
            <a:r>
              <a:rPr lang="en-US" altLang="zh-TW" sz="2000" dirty="0" smtClean="0">
                <a:latin typeface="+mj-ea"/>
                <a:ea typeface="+mj-ea"/>
              </a:rPr>
              <a:t>(</a:t>
            </a:r>
            <a:r>
              <a:rPr lang="zh-TW" altLang="en-US" sz="2000" dirty="0" smtClean="0">
                <a:latin typeface="+mj-ea"/>
                <a:ea typeface="+mj-ea"/>
              </a:rPr>
              <a:t>市話與手機</a:t>
            </a:r>
            <a:r>
              <a:rPr lang="en-US" altLang="zh-TW" sz="2000" dirty="0" smtClean="0">
                <a:latin typeface="+mj-ea"/>
                <a:ea typeface="+mj-ea"/>
              </a:rPr>
              <a:t>)</a:t>
            </a:r>
            <a:r>
              <a:rPr lang="zh-TW" altLang="en-US" sz="2000" dirty="0" smtClean="0">
                <a:latin typeface="+mj-ea"/>
                <a:ea typeface="+mj-ea"/>
              </a:rPr>
              <a:t>、傳真</a:t>
            </a:r>
            <a:endParaRPr lang="en-US" altLang="zh-TW" sz="2000" dirty="0" smtClean="0">
              <a:latin typeface="+mj-ea"/>
              <a:ea typeface="+mj-ea"/>
            </a:endParaRPr>
          </a:p>
          <a:p>
            <a:r>
              <a:rPr lang="zh-TW" altLang="en-US" sz="2000" dirty="0" smtClean="0">
                <a:latin typeface="+mj-ea"/>
                <a:ea typeface="+mj-ea"/>
              </a:rPr>
              <a:t>電子信箱：</a:t>
            </a:r>
            <a:r>
              <a:rPr lang="en-US" altLang="zh-TW" sz="2000" dirty="0" smtClean="0">
                <a:latin typeface="+mj-ea"/>
                <a:ea typeface="+mj-ea"/>
              </a:rPr>
              <a:t>soilmove.tw@gmail.com</a:t>
            </a:r>
          </a:p>
          <a:p>
            <a:r>
              <a:rPr lang="zh-TW" altLang="en-US" sz="2000" dirty="0" smtClean="0">
                <a:latin typeface="+mj-ea"/>
                <a:ea typeface="+mj-ea"/>
              </a:rPr>
              <a:t>服務時間為</a:t>
            </a:r>
            <a:r>
              <a:rPr lang="en-US" altLang="zh-TW" sz="2000" dirty="0" smtClean="0">
                <a:latin typeface="+mj-ea"/>
                <a:ea typeface="+mj-ea"/>
              </a:rPr>
              <a:t>08:30~17:00</a:t>
            </a:r>
            <a:endParaRPr lang="zh-TW" altLang="en-US" sz="2000" dirty="0" smtClean="0">
              <a:latin typeface="+mj-ea"/>
              <a:ea typeface="+mj-ea"/>
            </a:endParaRPr>
          </a:p>
        </p:txBody>
      </p:sp>
      <p:pic>
        <p:nvPicPr>
          <p:cNvPr id="24586" name="Picture 12" descr="http://www.cem.ncu.edu.tw/images/intro/pic10.jpg"/>
          <p:cNvPicPr>
            <a:picLocks noChangeAspect="1" noChangeArrowheads="1"/>
          </p:cNvPicPr>
          <p:nvPr/>
        </p:nvPicPr>
        <p:blipFill>
          <a:blip r:embed="rId4">
            <a:extLst>
              <a:ext uri="{28A0092B-C50C-407E-A947-70E740481C1C}">
                <a14:useLocalDpi xmlns:a14="http://schemas.microsoft.com/office/drawing/2010/main" xmlns="" val="0"/>
              </a:ext>
            </a:extLst>
          </a:blip>
          <a:srcRect r="10150" b="12787"/>
          <a:stretch>
            <a:fillRect/>
          </a:stretch>
        </p:blipFill>
        <p:spPr bwMode="auto">
          <a:xfrm>
            <a:off x="5576888" y="3789363"/>
            <a:ext cx="3216275" cy="234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6"/>
          <p:cNvSpPr txBox="1">
            <a:spLocks noChangeArrowheads="1"/>
          </p:cNvSpPr>
          <p:nvPr/>
        </p:nvSpPr>
        <p:spPr bwMode="auto">
          <a:xfrm>
            <a:off x="0" y="366936"/>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charset="-120"/>
              </a:defRPr>
            </a:lvl2pPr>
            <a:lvl3pPr algn="l" rtl="0" eaLnBrk="0" fontAlgn="base" hangingPunct="0">
              <a:spcBef>
                <a:spcPct val="0"/>
              </a:spcBef>
              <a:spcAft>
                <a:spcPct val="0"/>
              </a:spcAft>
              <a:defRPr sz="5000">
                <a:solidFill>
                  <a:schemeClr val="tx2"/>
                </a:solidFill>
                <a:latin typeface="Calibri" pitchFamily="34" charset="0"/>
                <a:ea typeface="微軟正黑體" charset="-120"/>
              </a:defRPr>
            </a:lvl3pPr>
            <a:lvl4pPr algn="l" rtl="0" eaLnBrk="0" fontAlgn="base" hangingPunct="0">
              <a:spcBef>
                <a:spcPct val="0"/>
              </a:spcBef>
              <a:spcAft>
                <a:spcPct val="0"/>
              </a:spcAft>
              <a:defRPr sz="5000">
                <a:solidFill>
                  <a:schemeClr val="tx2"/>
                </a:solidFill>
                <a:latin typeface="Calibri" pitchFamily="34" charset="0"/>
                <a:ea typeface="微軟正黑體" charset="-120"/>
              </a:defRPr>
            </a:lvl4pPr>
            <a:lvl5pPr algn="l" rtl="0" eaLnBrk="0" fontAlgn="base" hangingPunct="0">
              <a:spcBef>
                <a:spcPct val="0"/>
              </a:spcBef>
              <a:spcAft>
                <a:spcPct val="0"/>
              </a:spcAft>
              <a:defRPr sz="5000">
                <a:solidFill>
                  <a:schemeClr val="tx2"/>
                </a:solidFill>
                <a:latin typeface="Calibri" pitchFamily="34" charset="0"/>
                <a:ea typeface="微軟正黑體" charset="-120"/>
              </a:defRPr>
            </a:lvl5pPr>
            <a:lvl6pPr marL="457200" algn="l" rtl="0" fontAlgn="base">
              <a:spcBef>
                <a:spcPct val="0"/>
              </a:spcBef>
              <a:spcAft>
                <a:spcPct val="0"/>
              </a:spcAft>
              <a:defRPr sz="5000">
                <a:solidFill>
                  <a:schemeClr val="tx2"/>
                </a:solidFill>
                <a:latin typeface="Calibri" pitchFamily="34" charset="0"/>
                <a:ea typeface="微軟正黑體" charset="-120"/>
              </a:defRPr>
            </a:lvl6pPr>
            <a:lvl7pPr marL="914400" algn="l" rtl="0" fontAlgn="base">
              <a:spcBef>
                <a:spcPct val="0"/>
              </a:spcBef>
              <a:spcAft>
                <a:spcPct val="0"/>
              </a:spcAft>
              <a:defRPr sz="5000">
                <a:solidFill>
                  <a:schemeClr val="tx2"/>
                </a:solidFill>
                <a:latin typeface="Calibri" pitchFamily="34" charset="0"/>
                <a:ea typeface="微軟正黑體" charset="-120"/>
              </a:defRPr>
            </a:lvl7pPr>
            <a:lvl8pPr marL="1371600" algn="l" rtl="0" fontAlgn="base">
              <a:spcBef>
                <a:spcPct val="0"/>
              </a:spcBef>
              <a:spcAft>
                <a:spcPct val="0"/>
              </a:spcAft>
              <a:defRPr sz="5000">
                <a:solidFill>
                  <a:schemeClr val="tx2"/>
                </a:solidFill>
                <a:latin typeface="Calibri" pitchFamily="34" charset="0"/>
                <a:ea typeface="微軟正黑體" charset="-120"/>
              </a:defRPr>
            </a:lvl8pPr>
            <a:lvl9pPr marL="1828800" algn="l" rtl="0" fontAlgn="base">
              <a:spcBef>
                <a:spcPct val="0"/>
              </a:spcBef>
              <a:spcAft>
                <a:spcPct val="0"/>
              </a:spcAft>
              <a:defRPr sz="5000">
                <a:solidFill>
                  <a:schemeClr val="tx2"/>
                </a:solidFill>
                <a:latin typeface="Calibri" pitchFamily="34" charset="0"/>
                <a:ea typeface="微軟正黑體" charset="-120"/>
              </a:defRPr>
            </a:lvl9pPr>
          </a:lstStyle>
          <a:p>
            <a:pPr algn="ctr" eaLnBrk="1" hangingPunct="1"/>
            <a:r>
              <a:rPr kumimoji="0" lang="zh-TW" altLang="en-US" sz="3600" b="1" dirty="0" smtClean="0">
                <a:solidFill>
                  <a:schemeClr val="tx1"/>
                </a:solidFill>
              </a:rPr>
              <a:t>營建剩餘土石方資訊服務中心</a:t>
            </a:r>
            <a:endParaRPr kumimoji="0" lang="en-US" altLang="zh-TW" sz="3600" b="1" dirty="0" smtClean="0">
              <a:solidFill>
                <a:schemeClr val="tx1"/>
              </a:solidFill>
            </a:endParaRPr>
          </a:p>
        </p:txBody>
      </p:sp>
      <p:sp>
        <p:nvSpPr>
          <p:cNvPr id="13" name="投影片編號版面配置區 4"/>
          <p:cNvSpPr>
            <a:spLocks noGrp="1"/>
          </p:cNvSpPr>
          <p:nvPr>
            <p:ph type="sldNum" sz="quarter" idx="12"/>
          </p:nvPr>
        </p:nvSpPr>
        <p:spPr>
          <a:xfrm>
            <a:off x="7924800" y="6356350"/>
            <a:ext cx="762000" cy="365125"/>
          </a:xfrm>
        </p:spPr>
        <p:txBody>
          <a:bodyPr/>
          <a:lstStyle/>
          <a:p>
            <a:pPr>
              <a:defRPr/>
            </a:pPr>
            <a:fld id="{0C4CE522-536D-4F43-A61D-9D96A33E4A98}" type="slidenum">
              <a:rPr lang="zh-TW" altLang="en-US" smtClean="0"/>
              <a:pPr>
                <a:defRPr/>
              </a:pPr>
              <a:t>7</a:t>
            </a:fld>
            <a:endParaRPr lang="zh-TW" altLang="en-US" dirty="0"/>
          </a:p>
        </p:txBody>
      </p:sp>
    </p:spTree>
    <p:extLst>
      <p:ext uri="{BB962C8B-B14F-4D97-AF65-F5344CB8AC3E}">
        <p14:creationId xmlns:p14="http://schemas.microsoft.com/office/powerpoint/2010/main" xmlns="" val="1329773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申請帳號-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73238"/>
            <a:ext cx="8964488"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CC974E00-F209-46E4-8AAC-2F0C896341EC}" type="slidenum">
              <a:rPr lang="zh-TW" altLang="en-US"/>
              <a:pPr>
                <a:defRPr/>
              </a:pPr>
              <a:t>8</a:t>
            </a:fld>
            <a:endParaRPr lang="zh-TW" altLang="en-US"/>
          </a:p>
        </p:txBody>
      </p:sp>
      <p:sp>
        <p:nvSpPr>
          <p:cNvPr id="9220"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pic>
        <p:nvPicPr>
          <p:cNvPr id="9221" name="Picture 4" descr="C:\Users\USER\AppData\Local\Microsoft\Windows\Temporary Internet Files\Content.IE5\MZPVDJSY\MC9003402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7257"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4" descr="C:\Users\USER\AppData\Local\Microsoft\Windows\Temporary Internet Files\Content.IE5\MZPVDJSY\MC900340270[1].wmf"/>
          <p:cNvPicPr>
            <a:picLocks noChangeAspect="1" noChangeArrowheads="1"/>
          </p:cNvPicPr>
          <p:nvPr/>
        </p:nvPicPr>
        <p:blipFill>
          <a:blip r:embed="rId4"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內容版面配置區 8"/>
          <p:cNvSpPr>
            <a:spLocks noGrp="1"/>
          </p:cNvSpPr>
          <p:nvPr>
            <p:ph idx="1"/>
          </p:nvPr>
        </p:nvSpPr>
        <p:spPr>
          <a:xfrm>
            <a:off x="468313" y="1268413"/>
            <a:ext cx="3394075" cy="1252537"/>
          </a:xfrm>
        </p:spPr>
        <p:txBody>
          <a:bodyPr/>
          <a:lstStyle/>
          <a:p>
            <a:pPr eaLnBrk="1" hangingPunct="1">
              <a:buFontTx/>
              <a:buBlip>
                <a:blip r:embed="rId5"/>
              </a:buBlip>
            </a:pPr>
            <a:r>
              <a:rPr lang="zh-TW" altLang="en-US" sz="2800" dirty="0" smtClean="0">
                <a:solidFill>
                  <a:srgbClr val="376092"/>
                </a:solidFill>
                <a:latin typeface="微軟正黑體" charset="-120"/>
                <a:ea typeface="微軟正黑體" charset="-120"/>
              </a:rPr>
              <a:t>步驟一</a:t>
            </a:r>
            <a:endParaRPr lang="en-US" altLang="zh-TW" sz="2800" dirty="0" smtClean="0">
              <a:solidFill>
                <a:srgbClr val="376092"/>
              </a:solidFill>
              <a:latin typeface="微軟正黑體" charset="-120"/>
              <a:ea typeface="微軟正黑體" charset="-120"/>
            </a:endParaRPr>
          </a:p>
        </p:txBody>
      </p:sp>
      <p:sp>
        <p:nvSpPr>
          <p:cNvPr id="4" name="橢圓 3"/>
          <p:cNvSpPr>
            <a:spLocks noChangeArrowheads="1"/>
          </p:cNvSpPr>
          <p:nvPr/>
        </p:nvSpPr>
        <p:spPr bwMode="auto">
          <a:xfrm>
            <a:off x="0" y="3357563"/>
            <a:ext cx="1979712" cy="358775"/>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2" name="圓角矩形圖說文字 11"/>
          <p:cNvSpPr/>
          <p:nvPr/>
        </p:nvSpPr>
        <p:spPr>
          <a:xfrm>
            <a:off x="1677194" y="2060848"/>
            <a:ext cx="4686336" cy="965200"/>
          </a:xfrm>
          <a:prstGeom prst="wedgeRoundRectCallout">
            <a:avLst>
              <a:gd name="adj1" fmla="val -41277"/>
              <a:gd name="adj2" fmla="val 76150"/>
              <a:gd name="adj3" fmla="val 16667"/>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TW" altLang="en-US" sz="3200" b="1" dirty="0">
                <a:solidFill>
                  <a:srgbClr val="FF0000"/>
                </a:solidFill>
              </a:rPr>
              <a:t>兩階段申報</a:t>
            </a:r>
            <a:r>
              <a:rPr lang="zh-TW" altLang="en-US" sz="3200" b="1" dirty="0" smtClean="0">
                <a:solidFill>
                  <a:srgbClr val="FF0000"/>
                </a:solidFill>
              </a:rPr>
              <a:t>進入點</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783D2C97-98A1-4546-8ECC-E8B921947B77}" type="slidenum">
              <a:rPr lang="zh-TW" altLang="en-US"/>
              <a:pPr>
                <a:defRPr/>
              </a:pPr>
              <a:t>9</a:t>
            </a:fld>
            <a:endParaRPr lang="zh-TW" altLang="en-US"/>
          </a:p>
        </p:txBody>
      </p:sp>
      <p:sp>
        <p:nvSpPr>
          <p:cNvPr id="8" name="圓角矩形 7"/>
          <p:cNvSpPr/>
          <p:nvPr/>
        </p:nvSpPr>
        <p:spPr>
          <a:xfrm>
            <a:off x="3635375" y="4365625"/>
            <a:ext cx="720725"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244" name="內容版面配置區 8"/>
          <p:cNvSpPr>
            <a:spLocks noGrp="1"/>
          </p:cNvSpPr>
          <p:nvPr>
            <p:ph idx="1"/>
          </p:nvPr>
        </p:nvSpPr>
        <p:spPr>
          <a:xfrm>
            <a:off x="468313" y="1268413"/>
            <a:ext cx="3394075" cy="1252537"/>
          </a:xfrm>
        </p:spPr>
        <p:txBody>
          <a:bodyPr/>
          <a:lstStyle/>
          <a:p>
            <a:pPr eaLnBrk="1" hangingPunct="1">
              <a:buFontTx/>
              <a:buBlip>
                <a:blip r:embed="rId2"/>
              </a:buBlip>
            </a:pPr>
            <a:r>
              <a:rPr lang="zh-TW" altLang="en-US" sz="2800" dirty="0" smtClean="0">
                <a:solidFill>
                  <a:srgbClr val="376092"/>
                </a:solidFill>
                <a:latin typeface="微軟正黑體" charset="-120"/>
                <a:ea typeface="微軟正黑體" charset="-120"/>
              </a:rPr>
              <a:t>步驟二</a:t>
            </a:r>
            <a:endParaRPr lang="en-US" altLang="zh-TW" sz="2800" dirty="0" smtClean="0">
              <a:solidFill>
                <a:srgbClr val="376092"/>
              </a:solidFill>
              <a:latin typeface="微軟正黑體" charset="-120"/>
              <a:ea typeface="微軟正黑體" charset="-120"/>
            </a:endParaRPr>
          </a:p>
        </p:txBody>
      </p:sp>
      <p:pic>
        <p:nvPicPr>
          <p:cNvPr id="10246" name="Picture 4" descr="C:\Users\USER\AppData\Local\Microsoft\Windows\Temporary Internet Files\Content.IE5\MZPVDJSY\MC90034027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336550"/>
            <a:ext cx="1081087"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4" descr="C:\Users\USER\AppData\Local\Microsoft\Windows\Temporary Internet Files\Content.IE5\MZPVDJSY\MC900340270[1].wmf"/>
          <p:cNvPicPr>
            <a:picLocks noChangeAspect="1" noChangeArrowheads="1"/>
          </p:cNvPicPr>
          <p:nvPr/>
        </p:nvPicPr>
        <p:blipFill>
          <a:blip r:embed="rId3" cstate="print">
            <a:grayscl/>
            <a:biLevel thresh="50000"/>
            <a:extLst>
              <a:ext uri="{28A0092B-C50C-407E-A947-70E740481C1C}">
                <a14:useLocalDpi xmlns:a14="http://schemas.microsoft.com/office/drawing/2010/main" xmlns="" val="0"/>
              </a:ext>
            </a:extLst>
          </a:blip>
          <a:srcRect/>
          <a:stretch>
            <a:fillRect/>
          </a:stretch>
        </p:blipFill>
        <p:spPr bwMode="auto">
          <a:xfrm>
            <a:off x="7739955" y="301625"/>
            <a:ext cx="11525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9" name="Picture 10" descr="申請帳號-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133600"/>
            <a:ext cx="9144000"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橢圓 3"/>
          <p:cNvSpPr>
            <a:spLocks noChangeArrowheads="1"/>
          </p:cNvSpPr>
          <p:nvPr/>
        </p:nvSpPr>
        <p:spPr bwMode="auto">
          <a:xfrm>
            <a:off x="2843213" y="5084763"/>
            <a:ext cx="2951162" cy="576262"/>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endParaRPr lang="zh-TW" altLang="en-US">
              <a:solidFill>
                <a:schemeClr val="lt1"/>
              </a:solidFill>
              <a:latin typeface="+mn-lt"/>
              <a:ea typeface="+mn-ea"/>
            </a:endParaRPr>
          </a:p>
        </p:txBody>
      </p:sp>
      <p:sp>
        <p:nvSpPr>
          <p:cNvPr id="13" name="矩形 2"/>
          <p:cNvSpPr>
            <a:spLocks noChangeArrowheads="1"/>
          </p:cNvSpPr>
          <p:nvPr/>
        </p:nvSpPr>
        <p:spPr bwMode="auto">
          <a:xfrm>
            <a:off x="361950" y="620713"/>
            <a:ext cx="2954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en-US" sz="3600" dirty="0" smtClean="0">
                <a:solidFill>
                  <a:srgbClr val="376092"/>
                </a:solidFill>
                <a:latin typeface="微軟正黑體" charset="-120"/>
                <a:ea typeface="微軟正黑體" charset="-120"/>
              </a:rPr>
              <a:t>申請</a:t>
            </a:r>
            <a:r>
              <a:rPr lang="zh-TW" altLang="en-US" sz="3600" dirty="0">
                <a:solidFill>
                  <a:srgbClr val="376092"/>
                </a:solidFill>
                <a:latin typeface="微軟正黑體" charset="-120"/>
                <a:ea typeface="微軟正黑體" charset="-120"/>
              </a:rPr>
              <a:t>帳號密碼</a:t>
            </a:r>
            <a:endParaRPr lang="en-US" altLang="zh-TW" sz="3600" dirty="0">
              <a:solidFill>
                <a:srgbClr val="376092"/>
              </a:solidFill>
              <a:latin typeface="微軟正黑體" charset="-120"/>
              <a:ea typeface="微軟正黑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5290</TotalTime>
  <Words>1899</Words>
  <Application>Microsoft Office PowerPoint</Application>
  <PresentationFormat>如螢幕大小 (4:3)</PresentationFormat>
  <Paragraphs>404</Paragraphs>
  <Slides>65</Slides>
  <Notes>3</Notes>
  <HiddenSlides>0</HiddenSlides>
  <MMClips>0</MMClips>
  <ScaleCrop>false</ScaleCrop>
  <HeadingPairs>
    <vt:vector size="4" baseType="variant">
      <vt:variant>
        <vt:lpstr>佈景主題</vt:lpstr>
      </vt:variant>
      <vt:variant>
        <vt:i4>1</vt:i4>
      </vt:variant>
      <vt:variant>
        <vt:lpstr>投影片標題</vt:lpstr>
      </vt:variant>
      <vt:variant>
        <vt:i4>65</vt:i4>
      </vt:variant>
    </vt:vector>
  </HeadingPairs>
  <TitlesOfParts>
    <vt:vector size="66" baseType="lpstr">
      <vt:lpstr>流線</vt:lpstr>
      <vt:lpstr>營建剩餘土石方網路申報查核勾稽作業及網站功能介紹  營建剩餘土石方資訊服務中心    郭烈銘 研究員</vt:lpstr>
      <vt:lpstr>簡報大綱</vt:lpstr>
      <vt:lpstr>營建剩餘土石方網路流向申報勾稽作業</vt:lpstr>
      <vt:lpstr>營建剩餘土石方處理方案  參、剩餘土石方處理方針   一、建築工程及民間工程剩餘土石方處理</vt:lpstr>
      <vt:lpstr>營建剩餘土石方處理方案  參、剩餘土石方處理方針   二、公共工程剩餘土石方處理</vt:lpstr>
      <vt:lpstr>營建剩餘土石方分類（碼）</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承包商-工程基本資料表申報</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公共工程主辦或主管機關-工程基本資料表查核</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承包商-工程月報表申報</vt:lpstr>
      <vt:lpstr>投影片 43</vt:lpstr>
      <vt:lpstr>出土與收土雙向勾稽結果</vt:lpstr>
      <vt:lpstr>投影片 45</vt:lpstr>
      <vt:lpstr>投影片 46</vt:lpstr>
      <vt:lpstr>投影片 47</vt:lpstr>
      <vt:lpstr>營建剩餘土石方網路流向申報勾稽作業</vt:lpstr>
      <vt:lpstr>可再利用物料(逕為交易)申報</vt:lpstr>
      <vt:lpstr>可再利用物料上網填報土質種類及數量 </vt:lpstr>
      <vt:lpstr>土方交換網路申報及撮合作業</vt:lpstr>
      <vt:lpstr>帳號申請與系統登入</vt:lpstr>
      <vt:lpstr>土方交換工程基本資料申報</vt:lpstr>
      <vt:lpstr>土方交換基本資料工區定位</vt:lpstr>
      <vt:lpstr>土方交換工程基本資料確定</vt:lpstr>
      <vt:lpstr>土方交換年度資料申報</vt:lpstr>
      <vt:lpstr>土方交換年度資料修改</vt:lpstr>
      <vt:lpstr>土方交換年度資料新增</vt:lpstr>
      <vt:lpstr>土方交換資料申報完成與列印</vt:lpstr>
      <vt:lpstr>系統自動撮合建議</vt:lpstr>
      <vt:lpstr>自行設定撮合條件</vt:lpstr>
      <vt:lpstr>土方交換最新狀況查詢</vt:lpstr>
      <vt:lpstr>土方交換數量及件數統計</vt:lpstr>
      <vt:lpstr>投影片 64</vt:lpstr>
      <vt:lpstr>簡報結束，感謝聆聽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土方交換撮合與餘土流向總量管理申報作業</dc:title>
  <dc:creator>USER</dc:creator>
  <cp:lastModifiedBy>larrykuo3</cp:lastModifiedBy>
  <cp:revision>41</cp:revision>
  <dcterms:created xsi:type="dcterms:W3CDTF">2013-06-11T02:58:34Z</dcterms:created>
  <dcterms:modified xsi:type="dcterms:W3CDTF">2014-08-21T14:27:12Z</dcterms:modified>
</cp:coreProperties>
</file>