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42"/>
  </p:notesMasterIdLst>
  <p:handoutMasterIdLst>
    <p:handoutMasterId r:id="rId43"/>
  </p:handoutMasterIdLst>
  <p:sldIdLst>
    <p:sldId id="256" r:id="rId2"/>
    <p:sldId id="615" r:id="rId3"/>
    <p:sldId id="619" r:id="rId4"/>
    <p:sldId id="616" r:id="rId5"/>
    <p:sldId id="617" r:id="rId6"/>
    <p:sldId id="618" r:id="rId7"/>
    <p:sldId id="569" r:id="rId8"/>
    <p:sldId id="620" r:id="rId9"/>
    <p:sldId id="568" r:id="rId10"/>
    <p:sldId id="628" r:id="rId11"/>
    <p:sldId id="621" r:id="rId12"/>
    <p:sldId id="629" r:id="rId13"/>
    <p:sldId id="623" r:id="rId14"/>
    <p:sldId id="630" r:id="rId15"/>
    <p:sldId id="631" r:id="rId16"/>
    <p:sldId id="622" r:id="rId17"/>
    <p:sldId id="624" r:id="rId18"/>
    <p:sldId id="625" r:id="rId19"/>
    <p:sldId id="626" r:id="rId20"/>
    <p:sldId id="627" r:id="rId21"/>
    <p:sldId id="643" r:id="rId22"/>
    <p:sldId id="644" r:id="rId23"/>
    <p:sldId id="645" r:id="rId24"/>
    <p:sldId id="646" r:id="rId25"/>
    <p:sldId id="647" r:id="rId26"/>
    <p:sldId id="649" r:id="rId27"/>
    <p:sldId id="648" r:id="rId28"/>
    <p:sldId id="650" r:id="rId29"/>
    <p:sldId id="578" r:id="rId30"/>
    <p:sldId id="632" r:id="rId31"/>
    <p:sldId id="633" r:id="rId32"/>
    <p:sldId id="635" r:id="rId33"/>
    <p:sldId id="637" r:id="rId34"/>
    <p:sldId id="638" r:id="rId35"/>
    <p:sldId id="639" r:id="rId36"/>
    <p:sldId id="640" r:id="rId37"/>
    <p:sldId id="636" r:id="rId38"/>
    <p:sldId id="641" r:id="rId39"/>
    <p:sldId id="634" r:id="rId40"/>
    <p:sldId id="642" r:id="rId41"/>
  </p:sldIdLst>
  <p:sldSz cx="9906000" cy="6858000" type="A4"/>
  <p:notesSz cx="7099300" cy="10234613"/>
  <p:defaultTextStyle>
    <a:defPPr>
      <a:defRPr lang="zh-TW"/>
    </a:defPPr>
    <a:lvl1pPr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83962"/>
    <a:srgbClr val="CC0000"/>
    <a:srgbClr val="0066CC"/>
    <a:srgbClr val="FF3300"/>
    <a:srgbClr val="FF0000"/>
    <a:srgbClr val="FF9900"/>
    <a:srgbClr val="3366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8066" autoAdjust="0"/>
  </p:normalViewPr>
  <p:slideViewPr>
    <p:cSldViewPr>
      <p:cViewPr varScale="1">
        <p:scale>
          <a:sx n="112" d="100"/>
          <a:sy n="112" d="100"/>
        </p:scale>
        <p:origin x="-1332" y="-78"/>
      </p:cViewPr>
      <p:guideLst>
        <p:guide orient="horz" pos="799"/>
        <p:guide pos="5842"/>
        <p:guide pos="444"/>
        <p:guide pos="5841"/>
        <p:guide pos="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62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l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19550" y="0"/>
            <a:ext cx="3078163" cy="512763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r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A67C86-066E-4F33-A12F-623D36AC62A9}" type="datetimeFigureOut">
              <a:rPr lang="zh-TW" altLang="en-US"/>
              <a:pPr>
                <a:defRPr/>
              </a:pPr>
              <a:t>2022/10/6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l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19550" y="9720263"/>
            <a:ext cx="3078163" cy="512762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r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EFDD14-C557-4987-8F99-7D69C21F0B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l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19550" y="0"/>
            <a:ext cx="3078163" cy="512763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r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5E6F25-10F2-4454-97B9-49FC07F00484}" type="datetimeFigureOut">
              <a:rPr lang="zh-TW" altLang="en-US"/>
              <a:pPr>
                <a:defRPr/>
              </a:pPr>
              <a:t>2022/10/6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96520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2" tIns="47387" rIns="94772" bIns="47387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72" tIns="47387" rIns="94772" bIns="47387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l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19550" y="9720263"/>
            <a:ext cx="3078163" cy="512762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r" defTabSz="914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472A1BF-51BF-4648-BFB3-405F4EAD34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6288" y="768350"/>
            <a:ext cx="554672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>
            <a:spLocks noChangeArrowheads="1"/>
          </p:cNvSpPr>
          <p:nvPr userDrawn="1"/>
        </p:nvSpPr>
        <p:spPr bwMode="auto">
          <a:xfrm>
            <a:off x="2144713" y="0"/>
            <a:ext cx="7761287" cy="357188"/>
          </a:xfrm>
          <a:prstGeom prst="rect">
            <a:avLst/>
          </a:prstGeom>
          <a:solidFill>
            <a:srgbClr val="3366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zh-TW" sz="1600" b="1">
                <a:solidFill>
                  <a:schemeClr val="bg1"/>
                </a:solidFill>
              </a:rPr>
              <a:t>111</a:t>
            </a:r>
            <a:r>
              <a:rPr kumimoji="0" lang="zh-TW" altLang="en-US" sz="1600" b="1">
                <a:solidFill>
                  <a:schemeClr val="bg1"/>
                </a:solidFill>
              </a:rPr>
              <a:t>年金門縣</a:t>
            </a:r>
            <a:r>
              <a:rPr kumimoji="0" lang="en-US" altLang="zh-TW" sz="1600" b="1">
                <a:solidFill>
                  <a:schemeClr val="bg1"/>
                </a:solidFill>
              </a:rPr>
              <a:t>『</a:t>
            </a:r>
            <a:r>
              <a:rPr kumimoji="0" lang="zh-TW" altLang="en-US" sz="1600" b="1">
                <a:solidFill>
                  <a:schemeClr val="bg1"/>
                </a:solidFill>
              </a:rPr>
              <a:t>施工管理及使用管理相關法令講習</a:t>
            </a:r>
            <a:r>
              <a:rPr kumimoji="0" lang="en-US" altLang="zh-TW" sz="1600" b="1">
                <a:solidFill>
                  <a:schemeClr val="bg1"/>
                </a:solidFill>
              </a:rPr>
              <a:t>』</a:t>
            </a:r>
            <a:r>
              <a:rPr kumimoji="0" lang="zh-TW" altLang="en-US" sz="1600" b="1">
                <a:solidFill>
                  <a:schemeClr val="bg1"/>
                </a:solidFill>
              </a:rPr>
              <a:t>講習會</a:t>
            </a:r>
          </a:p>
        </p:txBody>
      </p:sp>
      <p:sp>
        <p:nvSpPr>
          <p:cNvPr id="3" name="矩形 7"/>
          <p:cNvSpPr>
            <a:spLocks noChangeArrowheads="1"/>
          </p:cNvSpPr>
          <p:nvPr userDrawn="1"/>
        </p:nvSpPr>
        <p:spPr bwMode="auto">
          <a:xfrm>
            <a:off x="0" y="6500813"/>
            <a:ext cx="9921875" cy="357187"/>
          </a:xfrm>
          <a:prstGeom prst="rect">
            <a:avLst/>
          </a:prstGeom>
          <a:solidFill>
            <a:srgbClr val="3366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1400" b="1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福 建 金 門 馬 祖 地 區 建 築 師 公 會        </a:t>
            </a:r>
            <a:r>
              <a:rPr kumimoji="0" lang="zh-TW" altLang="en-US" sz="1600" b="1">
                <a:solidFill>
                  <a:schemeClr val="bg1"/>
                </a:solidFill>
                <a:latin typeface="Calibri" pitchFamily="34" charset="0"/>
              </a:rPr>
              <a:t>      </a:t>
            </a:r>
          </a:p>
        </p:txBody>
      </p:sp>
      <p:pic>
        <p:nvPicPr>
          <p:cNvPr id="4" name="Picture 5" descr="166495884137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7513" y="0"/>
            <a:ext cx="13668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王讚宗\Desktop\110年連江法令宣導\Image 23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7639" r="8333"/>
          <a:stretch>
            <a:fillRect/>
          </a:stretch>
        </p:blipFill>
        <p:spPr bwMode="auto">
          <a:xfrm>
            <a:off x="8994775" y="6524625"/>
            <a:ext cx="279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.gov.tw/sp.asp?xdURL=./di/Message/message_1.asp&amp;ctNode=903&amp;mp=1&amp;msg_id=5888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84350" y="3932238"/>
            <a:ext cx="6408738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-341313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  <a:cs typeface="華康魏碑體"/>
              </a:rPr>
              <a:t>卓建光</a:t>
            </a:r>
          </a:p>
          <a:p>
            <a:pPr marL="341313" indent="-341313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zh-TW" sz="2400" smtClean="0">
              <a:latin typeface="標楷體" pitchFamily="65" charset="-120"/>
              <a:ea typeface="標楷體" pitchFamily="65" charset="-120"/>
              <a:cs typeface="華康魏碑體"/>
            </a:endParaRPr>
          </a:p>
          <a:p>
            <a:pPr marL="341313" indent="-341313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1800" b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華康魏碑體"/>
              </a:rPr>
              <a:t>福建金門馬祖地區建築師公會法益主委</a:t>
            </a:r>
          </a:p>
        </p:txBody>
      </p:sp>
      <p:sp>
        <p:nvSpPr>
          <p:cNvPr id="5123" name="矩形 11"/>
          <p:cNvSpPr>
            <a:spLocks noChangeArrowheads="1"/>
          </p:cNvSpPr>
          <p:nvPr/>
        </p:nvSpPr>
        <p:spPr bwMode="auto">
          <a:xfrm>
            <a:off x="704850" y="1196975"/>
            <a:ext cx="864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ctr"/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111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年金門縣</a:t>
            </a:r>
          </a:p>
          <a:p>
            <a:pPr algn="ctr"/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施工管理及使用管理相關法令講習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講習會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0" y="6453188"/>
            <a:ext cx="9906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TW" altLang="en-US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1136650" y="2573338"/>
            <a:ext cx="8137525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defTabSz="914400"/>
            <a:r>
              <a:rPr lang="zh-TW" altLang="en-US" sz="4000" b="1">
                <a:solidFill>
                  <a:schemeClr val="bg1"/>
                </a:solidFill>
                <a:ea typeface="標楷體" pitchFamily="65" charset="-120"/>
              </a:rPr>
              <a:t>建築物外牆飾材及使用管理巡查</a:t>
            </a:r>
            <a:endParaRPr lang="zh-TW" altLang="en-US"/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875" y="0"/>
            <a:ext cx="9906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  <p:pic>
        <p:nvPicPr>
          <p:cNvPr id="23554" name="Picture 5" descr="1101027古堡_220127_0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549275"/>
            <a:ext cx="770572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10</a:t>
            </a:r>
          </a:p>
        </p:txBody>
      </p:sp>
      <p:pic>
        <p:nvPicPr>
          <p:cNvPr id="25602" name="Picture 4" descr="1101027古堡_220127_0191"/>
          <p:cNvPicPr>
            <a:picLocks noChangeAspect="1" noChangeArrowheads="1"/>
          </p:cNvPicPr>
          <p:nvPr/>
        </p:nvPicPr>
        <p:blipFill>
          <a:blip r:embed="rId3"/>
          <a:srcRect r="-1411" b="45987"/>
          <a:stretch>
            <a:fillRect/>
          </a:stretch>
        </p:blipFill>
        <p:spPr bwMode="auto">
          <a:xfrm>
            <a:off x="704850" y="476250"/>
            <a:ext cx="835183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11</a:t>
            </a:r>
          </a:p>
        </p:txBody>
      </p:sp>
      <p:pic>
        <p:nvPicPr>
          <p:cNvPr id="27650" name="Picture 14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03325"/>
            <a:ext cx="45259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49" descr="0"/>
          <p:cNvPicPr>
            <a:picLocks noChangeAspect="1" noChangeArrowheads="1"/>
          </p:cNvPicPr>
          <p:nvPr/>
        </p:nvPicPr>
        <p:blipFill>
          <a:blip r:embed="rId4"/>
          <a:srcRect t="35725" r="3778"/>
          <a:stretch>
            <a:fillRect/>
          </a:stretch>
        </p:blipFill>
        <p:spPr bwMode="auto">
          <a:xfrm>
            <a:off x="4683125" y="1196975"/>
            <a:ext cx="50942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12</a:t>
            </a:r>
          </a:p>
        </p:txBody>
      </p:sp>
      <p:pic>
        <p:nvPicPr>
          <p:cNvPr id="29698" name="Picture 5" descr="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549275"/>
            <a:ext cx="51879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13</a:t>
            </a:r>
          </a:p>
        </p:txBody>
      </p:sp>
      <p:pic>
        <p:nvPicPr>
          <p:cNvPr id="31746" name="Picture 4" descr="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620713"/>
            <a:ext cx="8281987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14</a:t>
            </a:r>
          </a:p>
        </p:txBody>
      </p:sp>
      <p:pic>
        <p:nvPicPr>
          <p:cNvPr id="33794" name="Picture 4" descr="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88" y="620713"/>
            <a:ext cx="74898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15</a:t>
            </a:r>
          </a:p>
        </p:txBody>
      </p:sp>
      <p:pic>
        <p:nvPicPr>
          <p:cNvPr id="35842" name="Picture 4" descr="B12A00_P_0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549275"/>
            <a:ext cx="7777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576513" y="1125538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zh-TW" altLang="en-US" sz="3600" b="1">
                <a:solidFill>
                  <a:schemeClr val="bg1"/>
                </a:solidFill>
                <a:ea typeface="標楷體" pitchFamily="65" charset="-120"/>
              </a:rPr>
              <a:t>定期委託專業檢查外牆</a:t>
            </a:r>
            <a:endParaRPr lang="en-US" altLang="zh-TW" sz="3600" b="1">
              <a:solidFill>
                <a:schemeClr val="bg1"/>
              </a:solidFill>
              <a:ea typeface="標楷體" pitchFamily="65" charset="-120"/>
            </a:endParaRPr>
          </a:p>
          <a:p>
            <a:pPr eaLnBrk="0" hangingPunct="0"/>
            <a:endParaRPr lang="zh-TW" altLang="en-US" sz="2400"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16</a:t>
            </a:r>
          </a:p>
        </p:txBody>
      </p:sp>
      <p:grpSp>
        <p:nvGrpSpPr>
          <p:cNvPr id="37890" name="Group 6"/>
          <p:cNvGrpSpPr>
            <a:grpSpLocks/>
          </p:cNvGrpSpPr>
          <p:nvPr/>
        </p:nvGrpSpPr>
        <p:grpSpPr bwMode="auto">
          <a:xfrm>
            <a:off x="849313" y="404813"/>
            <a:ext cx="4106862" cy="6119812"/>
            <a:chOff x="1895" y="255"/>
            <a:chExt cx="2587" cy="3855"/>
          </a:xfrm>
        </p:grpSpPr>
        <p:pic>
          <p:nvPicPr>
            <p:cNvPr id="37892" name="Picture 4" descr="16649696329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5" y="255"/>
              <a:ext cx="2587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424" y="275"/>
              <a:ext cx="2025" cy="8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37891" name="Picture 7" descr="1664972504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25" y="404813"/>
            <a:ext cx="4289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17</a:t>
            </a:r>
          </a:p>
        </p:txBody>
      </p:sp>
      <p:pic>
        <p:nvPicPr>
          <p:cNvPr id="39938" name="Picture 4" descr="1664972705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404813"/>
            <a:ext cx="376078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585913" y="765175"/>
            <a:ext cx="28622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9940" name="Picture 6" descr="16649727757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549275"/>
            <a:ext cx="49625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18</a:t>
            </a: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162050" y="1052513"/>
            <a:ext cx="3841750" cy="457200"/>
          </a:xfrm>
          <a:prstGeom prst="rect">
            <a:avLst/>
          </a:prstGeom>
          <a:solidFill>
            <a:srgbClr val="18396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使用管理巡查作業方式  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065213" y="2349500"/>
            <a:ext cx="803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依據「金門縣政府辦理新領使用執照建築物複查作業要點</a:t>
            </a:r>
            <a:r>
              <a:rPr lang="zh-TW" altLang="en-US" b="1"/>
              <a:t>」</a:t>
            </a:r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352550" y="3213100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公會巡查人員在週一、三、五依縣府核發使用執照清冊</a:t>
            </a: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使照核發後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個月內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不定期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現地巡查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兩次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0"/>
          <p:cNvSpPr txBox="1">
            <a:spLocks noChangeArrowheads="1"/>
          </p:cNvSpPr>
          <p:nvPr/>
        </p:nvSpPr>
        <p:spPr bwMode="auto">
          <a:xfrm>
            <a:off x="9377363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04850" y="1052513"/>
            <a:ext cx="4756150" cy="457200"/>
          </a:xfrm>
          <a:prstGeom prst="rect">
            <a:avLst/>
          </a:prstGeom>
          <a:solidFill>
            <a:srgbClr val="18396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建築物外牆飾材巡查作業方式 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144713" y="2173288"/>
            <a:ext cx="5213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以金城、金湖、金沙三市區街道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依 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建築物使用規模 及 人潮聚集程度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提送巡查建築物案件清冊送縣府核備</a:t>
            </a: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144713" y="3902075"/>
            <a:ext cx="643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公會巡查人員在週一、三、五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依外牆飾材巡查清冊，辦理建築物外牆巡查。 </a:t>
            </a:r>
          </a:p>
        </p:txBody>
      </p:sp>
      <p:sp>
        <p:nvSpPr>
          <p:cNvPr id="7173" name="AutoShape 8" descr="▲外牆磁磚因氣候熱漲冷縮造成掉落，不僅影響美觀，更可能砸傷用路人(圖/社團法人建築安全履歷協會)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19</a:t>
            </a: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76288" y="765175"/>
            <a:ext cx="82851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金門縣政府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年辦理新領使用執照複查作業要點實施計畫</a:t>
            </a:r>
          </a:p>
          <a:p>
            <a:pPr marL="342900" indent="-3429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一、金門縣政府（以下簡稱本府）為遏止新取得使用執照後之建築物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二次施工，加強稽查列管，特依據內政部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日台內營字第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1000056629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號函頒「違章建築處理方案」訂定本要點。</a:t>
            </a:r>
          </a:p>
          <a:p>
            <a:pPr marL="342900" indent="-3429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二、本要點適用範圍及複查時程：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本府及各鄉（鎮）公所新核發使用執照，每一個月複查一次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，請各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鄉（鎮）公所彙整前一個月所有新核發使用執照案件，並於次一個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月結束前派員至現場複查完竣。</a:t>
            </a:r>
          </a:p>
          <a:p>
            <a:pPr marL="342900" indent="-3429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三、複查時如發現有二次施工情事，依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違章建築處理程序及相關規定辦</a:t>
            </a:r>
          </a:p>
          <a:p>
            <a:pPr marL="342900" indent="-342900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理</a:t>
            </a:r>
            <a:r>
              <a:rPr lang="zh-TW" altLang="en-US" sz="2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複查成果並配合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內政部督導考核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填報。</a:t>
            </a:r>
          </a:p>
          <a:p>
            <a:pPr marL="342900" indent="-3429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四、對於複查工作人員之執行成效，本府得配合內政部年中及年度考核</a:t>
            </a:r>
          </a:p>
          <a:p>
            <a:pPr marL="342900" indent="-3429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定期敘獎外，並得依個案辦理敘獎，以資鼓勵。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20-1</a:t>
            </a:r>
          </a:p>
        </p:txBody>
      </p:sp>
      <p:pic>
        <p:nvPicPr>
          <p:cNvPr id="133124" name="Picture 4" descr="1665013114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404813"/>
            <a:ext cx="3881438" cy="6015037"/>
          </a:xfrm>
          <a:prstGeom prst="rect">
            <a:avLst/>
          </a:prstGeom>
          <a:noFill/>
        </p:spPr>
      </p:pic>
      <p:pic>
        <p:nvPicPr>
          <p:cNvPr id="133125" name="Picture 5" descr="1665013134919"/>
          <p:cNvPicPr>
            <a:picLocks noChangeAspect="1" noChangeArrowheads="1"/>
          </p:cNvPicPr>
          <p:nvPr/>
        </p:nvPicPr>
        <p:blipFill>
          <a:blip r:embed="rId4"/>
          <a:srcRect t="699" r="479"/>
          <a:stretch>
            <a:fillRect/>
          </a:stretch>
        </p:blipFill>
        <p:spPr bwMode="auto">
          <a:xfrm>
            <a:off x="4448175" y="376238"/>
            <a:ext cx="5280025" cy="6091237"/>
          </a:xfrm>
          <a:prstGeom prst="rect">
            <a:avLst/>
          </a:prstGeom>
          <a:noFill/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352550" y="765175"/>
            <a:ext cx="295275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1665013338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404813"/>
            <a:ext cx="3859212" cy="6021387"/>
          </a:xfrm>
          <a:prstGeom prst="rect">
            <a:avLst/>
          </a:prstGeom>
          <a:noFill/>
        </p:spPr>
      </p:pic>
      <p:sp>
        <p:nvSpPr>
          <p:cNvPr id="135170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20-2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423988" y="765175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5175" name="Picture 7" descr="1665013349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225" y="404813"/>
            <a:ext cx="5022850" cy="59769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1665013551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404813"/>
            <a:ext cx="3863975" cy="6048375"/>
          </a:xfrm>
          <a:prstGeom prst="rect">
            <a:avLst/>
          </a:prstGeom>
          <a:noFill/>
        </p:spPr>
      </p:pic>
      <p:sp>
        <p:nvSpPr>
          <p:cNvPr id="13721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20-3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423988" y="765175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7223" name="Picture 7" descr="1665013572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366713"/>
            <a:ext cx="5248275" cy="6086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2" name="Picture 8" descr="1665013682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404813"/>
            <a:ext cx="3871912" cy="6048375"/>
          </a:xfrm>
          <a:prstGeom prst="rect">
            <a:avLst/>
          </a:prstGeom>
          <a:noFill/>
        </p:spPr>
      </p:pic>
      <p:sp>
        <p:nvSpPr>
          <p:cNvPr id="139267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20-4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423988" y="765175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9270" name="Picture 6" descr="1665013572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382588"/>
            <a:ext cx="5248275" cy="6086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20-5</a:t>
            </a:r>
          </a:p>
        </p:txBody>
      </p:sp>
      <p:pic>
        <p:nvPicPr>
          <p:cNvPr id="141318" name="Picture 6" descr="1665013821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404813"/>
            <a:ext cx="3897312" cy="6048375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720850" y="749300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1320" name="Picture 8" descr="1665013841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0450" y="404813"/>
            <a:ext cx="4835525" cy="6048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6" name="Picture 8" descr="1665014205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404813"/>
            <a:ext cx="3854450" cy="6048375"/>
          </a:xfrm>
          <a:prstGeom prst="rect">
            <a:avLst/>
          </a:prstGeom>
          <a:noFill/>
        </p:spPr>
      </p:pic>
      <p:sp>
        <p:nvSpPr>
          <p:cNvPr id="145410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20-6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576388" y="749300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5417" name="Picture 9" descr="16650142165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404813"/>
            <a:ext cx="5267325" cy="6048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1665014019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404813"/>
            <a:ext cx="3873500" cy="6048375"/>
          </a:xfrm>
          <a:prstGeom prst="rect">
            <a:avLst/>
          </a:prstGeom>
          <a:noFill/>
        </p:spPr>
      </p:pic>
      <p:sp>
        <p:nvSpPr>
          <p:cNvPr id="143362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20-7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720850" y="749300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3367" name="Picture 7" descr="16650140426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363538"/>
            <a:ext cx="4946650" cy="61166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 descr="16650144476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404813"/>
            <a:ext cx="3883025" cy="6048375"/>
          </a:xfrm>
          <a:prstGeom prst="rect">
            <a:avLst/>
          </a:prstGeom>
          <a:noFill/>
        </p:spPr>
      </p:pic>
      <p:sp>
        <p:nvSpPr>
          <p:cNvPr id="14745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20-8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576388" y="749300"/>
            <a:ext cx="29527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7463" name="Picture 7" descr="1665014461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5" y="404813"/>
            <a:ext cx="5254625" cy="6048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21</a:t>
            </a:r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1136650" y="908050"/>
            <a:ext cx="803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違章建築處理辦法  第 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1784350" y="1916113"/>
            <a:ext cx="75612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ea typeface="標楷體" pitchFamily="65" charset="-120"/>
              </a:rPr>
              <a:t>本辦法所稱之違章建築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ea typeface="標楷體" pitchFamily="65" charset="-120"/>
              </a:rPr>
              <a:t>為建築法適用地區內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ea typeface="標楷體" pitchFamily="65" charset="-120"/>
              </a:rPr>
              <a:t>依法應申請當地主管建築機關之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審查許可並發給執照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ea typeface="標楷體" pitchFamily="65" charset="-120"/>
              </a:rPr>
              <a:t>方能建築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ea typeface="標楷體" pitchFamily="65" charset="-120"/>
              </a:rPr>
              <a:t>而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擅自建築之建築物</a:t>
            </a:r>
            <a:r>
              <a:rPr lang="zh-TW" altLang="en-US" sz="2400" b="1">
                <a:ea typeface="標楷體" pitchFamily="65" charset="-120"/>
              </a:rPr>
              <a:t>。</a:t>
            </a:r>
            <a:r>
              <a:rPr lang="zh-TW" altLang="en-US" sz="2400"/>
              <a:t> </a:t>
            </a: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6753225" y="40767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建造執照</a:t>
            </a:r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1785938" y="530066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使用執照未登載的建築物</a:t>
            </a:r>
          </a:p>
        </p:txBody>
      </p:sp>
      <p:sp>
        <p:nvSpPr>
          <p:cNvPr id="44038" name="AutoShape 11"/>
          <p:cNvSpPr>
            <a:spLocks noChangeArrowheads="1"/>
          </p:cNvSpPr>
          <p:nvPr/>
        </p:nvSpPr>
        <p:spPr bwMode="auto">
          <a:xfrm>
            <a:off x="7329488" y="36449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4039" name="AutoShape 12"/>
          <p:cNvSpPr>
            <a:spLocks noChangeArrowheads="1"/>
          </p:cNvSpPr>
          <p:nvPr/>
        </p:nvSpPr>
        <p:spPr bwMode="auto">
          <a:xfrm>
            <a:off x="3224213" y="479742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0"/>
          <p:cNvSpPr txBox="1">
            <a:spLocks noChangeArrowheads="1"/>
          </p:cNvSpPr>
          <p:nvPr/>
        </p:nvSpPr>
        <p:spPr bwMode="auto">
          <a:xfrm>
            <a:off x="9377363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9218" name="Picture 7" descr="w=600&amp;h=600&amp;r=21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549275"/>
            <a:ext cx="83518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22</a:t>
            </a:r>
          </a:p>
        </p:txBody>
      </p:sp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1065213" y="1346200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違章建築處理辦法  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 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   施工中者，應立即勒令停工</a:t>
            </a:r>
            <a:r>
              <a:rPr lang="zh-TW" altLang="en-US"/>
              <a:t> </a:t>
            </a: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1065213" y="2133600"/>
            <a:ext cx="83518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違章建築處理辦法  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   </a:t>
            </a:r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認定必須拆除者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，應即拆除</a:t>
            </a:r>
          </a:p>
          <a:p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                                               </a:t>
            </a:r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未構成拆除要件者，</a:t>
            </a:r>
          </a:p>
          <a:p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                                                      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三十日內補辦申請執照</a:t>
            </a:r>
          </a:p>
          <a:p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                                                      未補辦即拆除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1065213" y="4221163"/>
            <a:ext cx="8351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違章建築處理辦法  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應拆除之違章建築，不得准許緩拆或免拆者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23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065213" y="1346200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違章建築處理辦法  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  <a:endParaRPr lang="zh-TW" altLang="en-US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1136650" y="2349500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建築師</a:t>
            </a:r>
          </a:p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營造業</a:t>
            </a:r>
          </a:p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土木包工業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008313" y="2674938"/>
            <a:ext cx="689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設計、監造或承造違章建築者   依有關法令處罰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849313" y="765175"/>
            <a:ext cx="8032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金門縣新舊違章建築劃分及處理自治條例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                                                 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日修訂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60388" y="1400175"/>
            <a:ext cx="8858250" cy="439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63480" rIns="0" bIns="63480" anchor="ctr">
            <a:spAutoFit/>
          </a:bodyPr>
          <a:lstStyle/>
          <a:p>
            <a:pPr defTabSz="914400" eaLnBrk="0" hangingPunct="0"/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修訂第</a:t>
            </a:r>
            <a:r>
              <a:rPr kumimoji="0"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  </a:t>
            </a:r>
            <a:r>
              <a:rPr kumimoji="0" lang="zh-TW" altLang="zh-TW" sz="2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新違建應依相關法令採行以下措施</a:t>
            </a:r>
            <a:endParaRPr kumimoji="0"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/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一、勒令停工處分。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二、於申請補照時依</a:t>
            </a:r>
            <a:r>
              <a:rPr kumimoji="0" lang="zh-TW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建築法第八十六條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處以罰鍰。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三、施工中違建由鄉（鎮）公所會同本府建設處進行查報及認定作業。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四、原則上，新違建應於三天內查報，並應於</a:t>
            </a:r>
            <a:r>
              <a:rPr kumimoji="0" lang="zh-TW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拆除通知後一週內拆除完成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五、依</a:t>
            </a:r>
            <a:r>
              <a:rPr kumimoji="0" lang="zh-TW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都市計畫法第七十九條、第八十條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規定查處。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六、依</a:t>
            </a:r>
            <a:r>
              <a:rPr kumimoji="0" lang="zh-TW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建築法第七十七條及第九十一條</a:t>
            </a: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查處。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 defTabSz="914400" eaLnBrk="0" hangingPunct="0">
              <a:lnSpc>
                <a:spcPct val="150000"/>
              </a:lnSpc>
            </a:pPr>
            <a:r>
              <a:rPr kumimoji="0" lang="zh-TW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新違建之查處由本府另訂獎懲要點。</a:t>
            </a:r>
            <a:r>
              <a:rPr kumimoji="0" lang="zh-TW" altLang="zh-TW" sz="2000"/>
              <a:t>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784350" y="48688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kumimoji="0" lang="zh-TW" altLang="en-US" b="1">
                <a:solidFill>
                  <a:schemeClr val="tx2"/>
                </a:solidFill>
                <a:ea typeface="標楷體" pitchFamily="65" charset="-120"/>
              </a:rPr>
              <a:t>公共安全檢查及申報</a:t>
            </a: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560388" y="836613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建築法第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920750" y="1412875"/>
            <a:ext cx="8858250" cy="4508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63480" rIns="0" bIns="63480" anchor="ctr">
            <a:spAutoFit/>
          </a:bodyPr>
          <a:lstStyle/>
          <a:p>
            <a:pPr defTabSz="914400"/>
            <a:r>
              <a:rPr kumimoji="0" lang="zh-TW" altLang="en-US" sz="2400" b="1">
                <a:ea typeface="標楷體" pitchFamily="65" charset="-120"/>
              </a:rPr>
              <a:t>一、擅自建造者，處以建築物造價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千分之五十以下罰鍰</a:t>
            </a:r>
            <a:r>
              <a:rPr kumimoji="0" lang="zh-TW" altLang="en-US" sz="2400" b="1">
                <a:ea typeface="標楷體" pitchFamily="65" charset="-120"/>
              </a:rPr>
              <a:t>，</a:t>
            </a:r>
          </a:p>
          <a:p>
            <a:pPr defTabSz="914400"/>
            <a:r>
              <a:rPr kumimoji="0" lang="zh-TW" altLang="en-US" sz="2400" b="1">
                <a:ea typeface="標楷體" pitchFamily="65" charset="-120"/>
              </a:rPr>
              <a:t>       並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勒令停工補辦手續</a:t>
            </a:r>
            <a:r>
              <a:rPr kumimoji="0" lang="zh-TW" altLang="en-US" sz="2400" b="1">
                <a:ea typeface="標楷體" pitchFamily="65" charset="-120"/>
              </a:rPr>
              <a:t>；必要時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得強制拆除</a:t>
            </a:r>
            <a:r>
              <a:rPr kumimoji="0" lang="zh-TW" altLang="en-US" sz="2400" b="1">
                <a:ea typeface="標楷體" pitchFamily="65" charset="-120"/>
              </a:rPr>
              <a:t>其建築物。</a:t>
            </a: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r>
              <a:rPr kumimoji="0" lang="zh-TW" altLang="en-US" sz="2400" b="1">
                <a:ea typeface="標楷體" pitchFamily="65" charset="-120"/>
              </a:rPr>
              <a:t>二、擅自使用者，處以建築物造價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千分之五十以下罰鍰</a:t>
            </a:r>
          </a:p>
          <a:p>
            <a:pPr defTabSz="914400"/>
            <a:r>
              <a:rPr kumimoji="0" lang="zh-TW" altLang="en-US" sz="2400" b="1">
                <a:ea typeface="標楷體" pitchFamily="65" charset="-120"/>
              </a:rPr>
              <a:t>      並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勒令停止使用補辦手續</a:t>
            </a:r>
            <a:r>
              <a:rPr kumimoji="0" lang="zh-TW" altLang="en-US" sz="2400" b="1">
                <a:ea typeface="標楷體" pitchFamily="65" charset="-120"/>
              </a:rPr>
              <a:t>；其有第五十八條情事之一者</a:t>
            </a:r>
          </a:p>
          <a:p>
            <a:pPr defTabSz="914400"/>
            <a:r>
              <a:rPr kumimoji="0" lang="zh-TW" altLang="en-US" sz="2400" b="1">
                <a:ea typeface="標楷體" pitchFamily="65" charset="-120"/>
              </a:rPr>
              <a:t>      並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得封閉其建築物，限期修改或強制拆除</a:t>
            </a:r>
            <a:r>
              <a:rPr kumimoji="0" lang="zh-TW" altLang="en-US" sz="2400" b="1">
                <a:ea typeface="標楷體" pitchFamily="65" charset="-120"/>
              </a:rPr>
              <a:t>之。</a:t>
            </a: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endParaRPr kumimoji="0" lang="zh-TW" altLang="en-US" sz="2400" b="1">
              <a:ea typeface="標楷體" pitchFamily="65" charset="-120"/>
            </a:endParaRPr>
          </a:p>
          <a:p>
            <a:pPr defTabSz="914400"/>
            <a:r>
              <a:rPr kumimoji="0" lang="zh-TW" altLang="en-US" sz="2400" b="1">
                <a:ea typeface="標楷體" pitchFamily="65" charset="-120"/>
              </a:rPr>
              <a:t>三、擅自拆除者，處一萬元以下罰鍰，並勒令停止拆除補辦手續</a:t>
            </a:r>
            <a:r>
              <a:rPr kumimoji="0" lang="zh-TW" altLang="en-US"/>
              <a:t>。</a:t>
            </a:r>
            <a:endParaRPr kumimoji="0" lang="zh-TW" altLang="zh-TW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608763" y="3860800"/>
            <a:ext cx="2603500" cy="1452563"/>
          </a:xfrm>
          <a:prstGeom prst="rect">
            <a:avLst/>
          </a:prstGeom>
          <a:solidFill>
            <a:srgbClr val="F9FBF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17400" tIns="0" rIns="0" bIns="79350" anchor="ctr">
            <a:spAutoFit/>
          </a:bodyPr>
          <a:lstStyle/>
          <a:p>
            <a:pPr algn="ctr"/>
            <a:r>
              <a:rPr lang="zh-TW" altLang="en-US">
                <a:solidFill>
                  <a:schemeClr val="tx2"/>
                </a:solidFill>
                <a:ea typeface="標楷體" pitchFamily="65" charset="-120"/>
              </a:rPr>
              <a:t>一、妨礙都市計畫者。</a:t>
            </a:r>
          </a:p>
          <a:p>
            <a:pPr algn="ctr"/>
            <a:r>
              <a:rPr lang="zh-TW" altLang="en-US">
                <a:solidFill>
                  <a:schemeClr val="tx2"/>
                </a:solidFill>
                <a:ea typeface="標楷體" pitchFamily="65" charset="-120"/>
              </a:rPr>
              <a:t>二、妨礙區域計畫者。</a:t>
            </a:r>
          </a:p>
          <a:p>
            <a:pPr algn="ctr"/>
            <a:r>
              <a:rPr lang="zh-TW" altLang="en-US">
                <a:solidFill>
                  <a:schemeClr val="tx2"/>
                </a:solidFill>
                <a:ea typeface="標楷體" pitchFamily="65" charset="-120"/>
              </a:rPr>
              <a:t>三、危害公共安全者。</a:t>
            </a:r>
          </a:p>
          <a:p>
            <a:pPr algn="ctr"/>
            <a:r>
              <a:rPr lang="zh-TW" altLang="en-US">
                <a:solidFill>
                  <a:schemeClr val="tx2"/>
                </a:solidFill>
                <a:ea typeface="標楷體" pitchFamily="65" charset="-120"/>
              </a:rPr>
              <a:t>四、妨礙公共交通者。</a:t>
            </a:r>
          </a:p>
          <a:p>
            <a:pPr algn="ctr"/>
            <a:r>
              <a:rPr lang="zh-TW" altLang="en-US">
                <a:solidFill>
                  <a:schemeClr val="tx2"/>
                </a:solidFill>
                <a:ea typeface="標楷體" pitchFamily="65" charset="-120"/>
              </a:rPr>
              <a:t>五、妨礙公共衛生者。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240338" y="38608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kumimoji="0" lang="zh-TW" altLang="en-US" b="1">
                <a:solidFill>
                  <a:schemeClr val="tx2"/>
                </a:solidFill>
                <a:ea typeface="標楷體" pitchFamily="65" charset="-120"/>
              </a:rPr>
              <a:t>建築法第</a:t>
            </a:r>
            <a:r>
              <a:rPr kumimoji="0" lang="en-US" altLang="zh-TW" b="1">
                <a:solidFill>
                  <a:schemeClr val="tx2"/>
                </a:solidFill>
                <a:ea typeface="標楷體" pitchFamily="65" charset="-120"/>
              </a:rPr>
              <a:t>58</a:t>
            </a:r>
            <a:r>
              <a:rPr kumimoji="0" lang="zh-TW" altLang="en-US" b="1">
                <a:solidFill>
                  <a:schemeClr val="tx2"/>
                </a:solidFill>
                <a:ea typeface="標楷體" pitchFamily="65" charset="-120"/>
              </a:rPr>
              <a:t>條</a:t>
            </a:r>
          </a:p>
        </p:txBody>
      </p:sp>
      <p:sp>
        <p:nvSpPr>
          <p:cNvPr id="125958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ChangeArrowheads="1"/>
          </p:cNvSpPr>
          <p:nvPr/>
        </p:nvSpPr>
        <p:spPr bwMode="auto">
          <a:xfrm>
            <a:off x="560388" y="836613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建築法第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704850" y="1557338"/>
            <a:ext cx="8858250" cy="3778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63480" rIns="0" bIns="63480"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處建築物所有權人、使用人新臺幣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六萬元以上三十萬元以下罰鍰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並限期改善或補辦手續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defTabSz="914400">
              <a:lnSpc>
                <a:spcPct val="150000"/>
              </a:lnSpc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屆期仍未改善或補辦手續而繼續使用者，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得連續處罰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defTabSz="914400">
              <a:lnSpc>
                <a:spcPct val="150000"/>
              </a:lnSpc>
            </a:pP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並限期停止其使用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defTabSz="914400">
              <a:lnSpc>
                <a:spcPct val="150000"/>
              </a:lnSpc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必要時，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並停止供水供電、封閉</a:t>
            </a:r>
          </a:p>
          <a:p>
            <a:pPr defTabSz="914400">
              <a:lnSpc>
                <a:spcPct val="150000"/>
              </a:lnSpc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或命其於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期限內自行拆除，恢復原狀或強制拆除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defTabSz="914400"/>
            <a:endParaRPr kumimoji="0"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6982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ChangeArrowheads="1"/>
          </p:cNvSpPr>
          <p:nvPr/>
        </p:nvSpPr>
        <p:spPr bwMode="auto">
          <a:xfrm>
            <a:off x="560388" y="836613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都市計畫法第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1423988" y="1628775"/>
            <a:ext cx="7361237" cy="378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63480" rIns="0" bIns="63480" anchor="ctr">
            <a:spAutoFit/>
          </a:bodyPr>
          <a:lstStyle/>
          <a:p>
            <a:pPr marL="177800" indent="-177800" defTabSz="914400"/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都市計畫範圍內土地或建築物之使用，或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</a:rPr>
              <a:t>從事建造</a:t>
            </a:r>
            <a:r>
              <a:rPr kumimoji="0" lang="zh-TW" altLang="en-US" sz="2000">
                <a:ea typeface="標楷體" pitchFamily="65" charset="-120"/>
              </a:rPr>
              <a:t>、採取土石、    變更地形，違反本法或內政部、直轄市、縣（市）政府依本法所發布之命令者，當地地方政府或鄉、鎮、縣轄市公所得處其土地或建築物所有權人、使用人或管理人新臺幣</a:t>
            </a:r>
            <a:r>
              <a:rPr kumimoji="0" lang="zh-TW" altLang="en-US" sz="2000" b="1">
                <a:solidFill>
                  <a:schemeClr val="tx2"/>
                </a:solidFill>
                <a:ea typeface="標楷體" pitchFamily="65" charset="-120"/>
              </a:rPr>
              <a:t>六萬元以上三十萬元以下罰鍰，並勒令拆除、改建、停止使用或恢復原狀。不拆除、改建、停止使用或恢復原狀者，得按次處罰，並停止供水、供電、封閉、強制拆除或採取其他恢復原狀之措施</a:t>
            </a:r>
            <a:r>
              <a:rPr kumimoji="0" lang="zh-TW" altLang="en-US" sz="2000">
                <a:ea typeface="標楷體" pitchFamily="65" charset="-120"/>
              </a:rPr>
              <a:t>，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</a:rPr>
              <a:t>其費用由土地或建築物所有權人、使用人或管理人負擔</a:t>
            </a:r>
            <a:r>
              <a:rPr kumimoji="0" lang="zh-TW" altLang="en-US" sz="2000">
                <a:ea typeface="標楷體" pitchFamily="65" charset="-120"/>
              </a:rPr>
              <a:t>。</a:t>
            </a:r>
          </a:p>
          <a:p>
            <a:pPr marL="177800" indent="-177800" defTabSz="914400"/>
            <a:endParaRPr kumimoji="0" lang="zh-TW" altLang="en-US" sz="2000">
              <a:ea typeface="標楷體" pitchFamily="65" charset="-120"/>
            </a:endParaRPr>
          </a:p>
          <a:p>
            <a:pPr marL="177800" indent="-177800" defTabSz="914400"/>
            <a:r>
              <a:rPr kumimoji="0" lang="en-US" altLang="zh-TW" sz="2000">
                <a:ea typeface="標楷體" pitchFamily="65" charset="-120"/>
              </a:rPr>
              <a:t>2.</a:t>
            </a:r>
            <a:r>
              <a:rPr kumimoji="0" lang="zh-TW" altLang="en-US" sz="2000">
                <a:ea typeface="標楷體" pitchFamily="65" charset="-120"/>
              </a:rPr>
              <a:t>前項罰鍰，經限期繳納，屆期不繳納者，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</a:rPr>
              <a:t>依法移送強制執行</a:t>
            </a:r>
            <a:r>
              <a:rPr kumimoji="0" lang="zh-TW" altLang="en-US" sz="2000">
                <a:ea typeface="標楷體" pitchFamily="65" charset="-120"/>
              </a:rPr>
              <a:t>。</a:t>
            </a:r>
          </a:p>
          <a:p>
            <a:pPr marL="177800" indent="-177800" defTabSz="914400"/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依第八十一條劃定地區範圍實施禁建地區，適用前二項之規定。</a:t>
            </a:r>
            <a:endParaRPr kumimoji="0" lang="zh-TW" altLang="en-US" sz="2000" b="1">
              <a:latin typeface="標楷體" pitchFamily="65" charset="-120"/>
              <a:ea typeface="標楷體" pitchFamily="65" charset="-120"/>
            </a:endParaRPr>
          </a:p>
          <a:p>
            <a:pPr marL="177800" indent="-177800" defTabSz="914400"/>
            <a:endParaRPr kumimoji="0"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560388" y="1171575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都市計畫法第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1568450" y="1989138"/>
            <a:ext cx="7361238" cy="262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63480" rIns="0" bIns="63480" anchor="ctr">
            <a:spAutoFit/>
          </a:bodyPr>
          <a:lstStyle/>
          <a:p>
            <a:pPr marL="177800" defTabSz="914400">
              <a:lnSpc>
                <a:spcPct val="200000"/>
              </a:lnSpc>
            </a:pPr>
            <a:r>
              <a:rPr kumimoji="0" lang="zh-TW" altLang="en-US" sz="2400" b="1">
                <a:ea typeface="標楷體" pitchFamily="65" charset="-120"/>
              </a:rPr>
              <a:t>不遵前條規定拆除、改建、停止使用或恢復原狀者，除應依法予以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行政強制執行</a:t>
            </a:r>
            <a:r>
              <a:rPr kumimoji="0" lang="zh-TW" altLang="en-US" sz="2400" b="1">
                <a:ea typeface="標楷體" pitchFamily="65" charset="-120"/>
              </a:rPr>
              <a:t>外</a:t>
            </a:r>
          </a:p>
          <a:p>
            <a:pPr marL="177800" defTabSz="914400">
              <a:lnSpc>
                <a:spcPct val="200000"/>
              </a:lnSpc>
            </a:pPr>
            <a:r>
              <a:rPr kumimoji="0" lang="zh-TW" altLang="en-US" sz="2400" b="1">
                <a:ea typeface="標楷體" pitchFamily="65" charset="-120"/>
              </a:rPr>
              <a:t>並</a:t>
            </a:r>
            <a:r>
              <a:rPr kumimoji="0" lang="zh-TW" altLang="en-US" sz="2400" b="1">
                <a:solidFill>
                  <a:srgbClr val="FF0000"/>
                </a:solidFill>
                <a:ea typeface="標楷體" pitchFamily="65" charset="-120"/>
              </a:rPr>
              <a:t>得處六個月以下有期徒刑或拘役</a:t>
            </a:r>
            <a:r>
              <a:rPr kumimoji="0" lang="zh-TW" altLang="en-US"/>
              <a:t>。 </a:t>
            </a:r>
            <a:endParaRPr kumimoji="0" lang="zh-TW" altLang="en-US" sz="2000" b="1">
              <a:latin typeface="標楷體" pitchFamily="65" charset="-120"/>
              <a:ea typeface="標楷體" pitchFamily="65" charset="-120"/>
            </a:endParaRPr>
          </a:p>
          <a:p>
            <a:pPr marL="177800" defTabSz="914400"/>
            <a:endParaRPr kumimoji="0"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9028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矩形 8"/>
          <p:cNvSpPr>
            <a:spLocks noChangeArrowheads="1"/>
          </p:cNvSpPr>
          <p:nvPr/>
        </p:nvSpPr>
        <p:spPr bwMode="auto">
          <a:xfrm>
            <a:off x="1423988" y="1268413"/>
            <a:ext cx="73453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金門縣政府表示，為有效遏止地區違章建築的亂象，將從源頭管理，除對違建者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即報即拆送辦外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，並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對承建違建的廠商開罰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縣府表示，金門地區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違建以鐵皮屋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居多，而且有增加趨勢；有鑑於鐵皮屋若發生火災，造成人員重大傷亡縣府將列為優先處理目標。</a:t>
            </a:r>
          </a:p>
          <a:p>
            <a:endParaRPr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建設處指出，依建築法條規定，鐵皮屋是建築物，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承造人必需為依法登記開業的營造廠商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，否則就觸犯建築法，除勒令停止業務，並處以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元到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萬元；不遵從而繼續營業者，處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年以下有期徒刑、拘役或科或併科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萬元以下罰金。</a:t>
            </a:r>
          </a:p>
          <a:p>
            <a:endParaRPr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縣府進一步表示，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未經許可或經撤銷、廢止許可而經營營造業業務者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，除勒令停業，並可依營造業法規定處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萬元到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萬元罰鍰；不遵從而繼續營業者，得連續處罰。</a:t>
            </a:r>
          </a:p>
        </p:txBody>
      </p:sp>
      <p:sp>
        <p:nvSpPr>
          <p:cNvPr id="124934" name="矩形 8"/>
          <p:cNvSpPr>
            <a:spLocks noChangeArrowheads="1"/>
          </p:cNvSpPr>
          <p:nvPr/>
        </p:nvSpPr>
        <p:spPr bwMode="auto">
          <a:xfrm>
            <a:off x="920750" y="69215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遏止違建 金門縣雙管重罰 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日金門日報</a:t>
            </a:r>
          </a:p>
        </p:txBody>
      </p:sp>
      <p:sp>
        <p:nvSpPr>
          <p:cNvPr id="124935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29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ChangeArrowheads="1"/>
          </p:cNvSpPr>
          <p:nvPr/>
        </p:nvSpPr>
        <p:spPr bwMode="auto">
          <a:xfrm>
            <a:off x="2073275" y="2276475"/>
            <a:ext cx="582295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hangingPunct="0"/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金門縣金城鎮民族路</a:t>
            </a:r>
            <a:r>
              <a:rPr kumimoji="0" lang="en-US" altLang="zh-TW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115</a:t>
            </a:r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巷</a:t>
            </a:r>
            <a:r>
              <a:rPr kumimoji="0" lang="en-US" altLang="zh-TW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23</a:t>
            </a:r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號違建逾</a:t>
            </a:r>
            <a:r>
              <a:rPr kumimoji="0" lang="en-US" altLang="zh-TW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23</a:t>
            </a:r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年</a:t>
            </a:r>
          </a:p>
          <a:p>
            <a:pPr algn="ctr" defTabSz="914400" eaLnBrk="0" hangingPunct="0"/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金門縣政府怠忽職守</a:t>
            </a:r>
          </a:p>
          <a:p>
            <a:pPr algn="ctr" defTabSz="914400" eaLnBrk="0" hangingPunct="0"/>
            <a:r>
              <a:rPr kumimoji="0" lang="zh-TW" altLang="en-US" sz="2400" b="1">
                <a:solidFill>
                  <a:srgbClr val="3778CD"/>
                </a:solidFill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監察院提案糾正</a:t>
            </a:r>
            <a:endParaRPr kumimoji="0" lang="zh-TW" altLang="en-US" sz="240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algn="ctr" defTabSz="914400" eaLnBrk="0" hangingPunct="0"/>
            <a:r>
              <a:rPr kumimoji="0" lang="zh-TW" altLang="en-US" sz="1100">
                <a:solidFill>
                  <a:srgbClr val="444444"/>
                </a:solidFill>
                <a:ea typeface="標楷體" pitchFamily="65" charset="-120"/>
                <a:cs typeface="Arial" charset="0"/>
              </a:rPr>
              <a:t/>
            </a:r>
            <a:br>
              <a:rPr kumimoji="0" lang="zh-TW" altLang="en-US" sz="1100">
                <a:solidFill>
                  <a:srgbClr val="444444"/>
                </a:solidFill>
                <a:ea typeface="標楷體" pitchFamily="65" charset="-120"/>
                <a:cs typeface="Arial" charset="0"/>
              </a:rPr>
            </a:br>
            <a:endParaRPr kumimoji="0" lang="zh-TW" altLang="en-US" sz="600">
              <a:cs typeface="Arial" charset="0"/>
            </a:endParaRPr>
          </a:p>
          <a:p>
            <a:pPr algn="ctr" defTabSz="914400" eaLnBrk="0" hangingPunct="0"/>
            <a:r>
              <a:rPr kumimoji="0" lang="en-US" altLang="zh-TW" sz="2000" b="1">
                <a:solidFill>
                  <a:srgbClr val="444444"/>
                </a:solidFill>
                <a:cs typeface="Arial" charset="0"/>
              </a:rPr>
              <a:t>106-03-09</a:t>
            </a:r>
            <a:endParaRPr kumimoji="0" lang="en-US" altLang="zh-TW" sz="2000">
              <a:cs typeface="Arial" charset="0"/>
            </a:endParaRPr>
          </a:p>
        </p:txBody>
      </p:sp>
      <p:sp>
        <p:nvSpPr>
          <p:cNvPr id="130052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31</a:t>
            </a:r>
          </a:p>
        </p:txBody>
      </p:sp>
      <p:sp>
        <p:nvSpPr>
          <p:cNvPr id="53251" name="矩形 8"/>
          <p:cNvSpPr>
            <a:spLocks noChangeArrowheads="1"/>
          </p:cNvSpPr>
          <p:nvPr/>
        </p:nvSpPr>
        <p:spPr bwMode="auto">
          <a:xfrm>
            <a:off x="1352550" y="2060575"/>
            <a:ext cx="698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守法是本份</a:t>
            </a:r>
          </a:p>
          <a:p>
            <a:pPr algn="ctr"/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不合時誼處  我們一起努力修法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0"/>
          <p:cNvSpPr txBox="1">
            <a:spLocks noChangeArrowheads="1"/>
          </p:cNvSpPr>
          <p:nvPr/>
        </p:nvSpPr>
        <p:spPr bwMode="auto">
          <a:xfrm>
            <a:off x="9377363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266" name="AutoShape 7" descr="tmp-6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267" name="Picture 8" descr="tmp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549275"/>
            <a:ext cx="856932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712913" y="4149725"/>
            <a:ext cx="70421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79350" anchor="ctr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外牆磁磚掉落的意外，出乎意料的多</a:t>
            </a:r>
          </a:p>
          <a:p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光是台北市，</a:t>
            </a:r>
            <a:r>
              <a:rPr lang="en-US" altLang="zh-TW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年就有</a:t>
            </a:r>
            <a:r>
              <a:rPr lang="en-US" altLang="zh-TW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913</a:t>
            </a:r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件，每天都會有</a:t>
            </a:r>
            <a:r>
              <a:rPr lang="en-US" altLang="zh-TW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件</a:t>
            </a:r>
          </a:p>
          <a:p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這還不包括沒有砸到人的</a:t>
            </a:r>
            <a:endParaRPr lang="en-US" altLang="zh-TW" sz="2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endParaRPr kumimoji="0" lang="en-US" altLang="zh-TW" sz="17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1077" name="Picture 6" descr="b7d9b6ebd7444e96a5f303c347e70004"/>
          <p:cNvPicPr>
            <a:picLocks noChangeAspect="1" noChangeArrowheads="1"/>
          </p:cNvPicPr>
          <p:nvPr/>
        </p:nvPicPr>
        <p:blipFill>
          <a:blip r:embed="rId3"/>
          <a:srcRect r="7837" b="-2373"/>
          <a:stretch>
            <a:fillRect/>
          </a:stretch>
        </p:blipFill>
        <p:spPr bwMode="auto">
          <a:xfrm>
            <a:off x="0" y="2759075"/>
            <a:ext cx="9906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Rectangle 7"/>
          <p:cNvSpPr>
            <a:spLocks noChangeArrowheads="1"/>
          </p:cNvSpPr>
          <p:nvPr/>
        </p:nvSpPr>
        <p:spPr bwMode="auto">
          <a:xfrm>
            <a:off x="7040563" y="5422900"/>
            <a:ext cx="2698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zh-TW" altLang="en-US" sz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:https://www.behance.net/</a:t>
            </a:r>
            <a:endParaRPr lang="zh-TW" altLang="en-US" sz="12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1079" name="矩形 3"/>
          <p:cNvSpPr>
            <a:spLocks noChangeArrowheads="1"/>
          </p:cNvSpPr>
          <p:nvPr/>
        </p:nvSpPr>
        <p:spPr bwMode="auto">
          <a:xfrm>
            <a:off x="5240338" y="1628775"/>
            <a:ext cx="4298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150000"/>
              </a:spcBef>
            </a:pP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感謝聆聽 </a:t>
            </a:r>
            <a:r>
              <a:rPr kumimoji="0"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"/>
          <p:cNvSpPr txBox="1">
            <a:spLocks noChangeArrowheads="1"/>
          </p:cNvSpPr>
          <p:nvPr/>
        </p:nvSpPr>
        <p:spPr bwMode="auto">
          <a:xfrm>
            <a:off x="9377363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15925" y="981075"/>
            <a:ext cx="90233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79350"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公寓大廈建築物的外牆是屬於共用部分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大樓、社區管理委員會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管委會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應負責修繕、管理、維護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若是建築物外牆材料掉落傷人，甚致死亡等情況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建商</a:t>
            </a:r>
          </a:p>
          <a:p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     建物所有權人</a:t>
            </a:r>
          </a:p>
          <a:p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     使用人</a:t>
            </a:r>
          </a:p>
          <a:p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     管理人</a:t>
            </a:r>
          </a:p>
          <a:p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     公寓大廈管理委員會</a:t>
            </a:r>
          </a:p>
          <a:p>
            <a:r>
              <a:rPr lang="zh-TW" altLang="en-US" sz="24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     公寓大廈區分所有權人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因違反建築法第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77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款規定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未負維護之責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將按權責依建築法第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項第二款規定面臨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萬元到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萬元罰鍰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甚至將面臨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六個月到兩年的刑罰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0" hangingPunct="0"/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631825" y="827088"/>
            <a:ext cx="4572000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zh-TW" altLang="en-US" sz="2400" b="1">
                <a:ea typeface="標楷體" pitchFamily="65" charset="-120"/>
              </a:rPr>
              <a:t>強寒來襲，留意外牆磁磚剝落意外</a:t>
            </a:r>
          </a:p>
          <a:p>
            <a:pPr eaLnBrk="0" hangingPunct="0"/>
            <a:endParaRPr lang="zh-TW" altLang="en-US" sz="2400">
              <a:ea typeface="標楷體" pitchFamily="65" charset="-120"/>
            </a:endParaRPr>
          </a:p>
        </p:txBody>
      </p:sp>
      <p:pic>
        <p:nvPicPr>
          <p:cNvPr id="15362" name="Picture 6" descr="1664962522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4149725"/>
            <a:ext cx="31686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9377363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497013" y="1341438"/>
            <a:ext cx="7194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氣溫變化大，應留意建築物外牆磁磚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可能因 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熱脹冷縮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現象出現鼓脹、剝落意外</a:t>
            </a: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尤其是老舊建築物外牆的老化及劣化現象，機率更高</a:t>
            </a:r>
          </a:p>
          <a:p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特別提醒</a:t>
            </a:r>
            <a:r>
              <a:rPr lang="zh-TW" altLang="en-US" sz="2400" b="1"/>
              <a:t>：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儘量避免走在騎樓外側或建築物外牆下方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      減少無端被磁磚砸傷的機率</a:t>
            </a:r>
          </a:p>
        </p:txBody>
      </p:sp>
      <p:pic>
        <p:nvPicPr>
          <p:cNvPr id="15365" name="Picture 7" descr="16649628089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675" y="4149725"/>
            <a:ext cx="3240088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16649628789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0200" y="4149725"/>
            <a:ext cx="30972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pic>
        <p:nvPicPr>
          <p:cNvPr id="17410" name="Picture 9" descr="20171027_094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3152775" y="1557338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不是只有磁磚才會剝落</a:t>
            </a:r>
          </a:p>
          <a:p>
            <a:pPr eaLnBrk="0" hangingPunct="0"/>
            <a:endParaRPr lang="zh-TW" altLang="en-US" sz="240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19458" name="Picture 5" descr="1101027古堡_220127_0106"/>
          <p:cNvPicPr>
            <a:picLocks noChangeAspect="1" noChangeArrowheads="1"/>
          </p:cNvPicPr>
          <p:nvPr/>
        </p:nvPicPr>
        <p:blipFill>
          <a:blip r:embed="rId3"/>
          <a:srcRect t="27901" r="45117" b="18063"/>
          <a:stretch>
            <a:fillRect/>
          </a:stretch>
        </p:blipFill>
        <p:spPr bwMode="auto">
          <a:xfrm>
            <a:off x="1352550" y="620713"/>
            <a:ext cx="748982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0"/>
          <p:cNvSpPr txBox="1">
            <a:spLocks noChangeArrowheads="1"/>
          </p:cNvSpPr>
          <p:nvPr/>
        </p:nvSpPr>
        <p:spPr bwMode="auto">
          <a:xfrm>
            <a:off x="9304338" y="6561138"/>
            <a:ext cx="544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kumimoji="0" lang="en-US" altLang="zh-TW" sz="170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pic>
        <p:nvPicPr>
          <p:cNvPr id="21506" name="Picture 7" descr="1101027古堡_220127_0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476250"/>
            <a:ext cx="44259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設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43500</TotalTime>
  <Words>2197</Words>
  <Application>Microsoft Office PowerPoint</Application>
  <PresentationFormat>A4 紙張 (210x297 公釐)</PresentationFormat>
  <Paragraphs>181</Paragraphs>
  <Slides>40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Arial</vt:lpstr>
      <vt:lpstr>新細明體</vt:lpstr>
      <vt:lpstr>Calibri</vt:lpstr>
      <vt:lpstr>標楷體</vt:lpstr>
      <vt:lpstr>華康魏碑體</vt:lpstr>
      <vt:lpstr>Arial Black</vt:lpstr>
      <vt:lpstr>自訂設計</vt:lpstr>
      <vt:lpstr>自訂設計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連江縣政府 委託辦理</dc:title>
  <dc:creator>lin</dc:creator>
  <cp:lastModifiedBy>CCK</cp:lastModifiedBy>
  <cp:revision>685</cp:revision>
  <cp:lastPrinted>2021-10-07T01:10:04Z</cp:lastPrinted>
  <dcterms:created xsi:type="dcterms:W3CDTF">2014-12-15T03:20:30Z</dcterms:created>
  <dcterms:modified xsi:type="dcterms:W3CDTF">2022-10-06T00:09:28Z</dcterms:modified>
</cp:coreProperties>
</file>