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368" r:id="rId3"/>
    <p:sldId id="369" r:id="rId4"/>
    <p:sldId id="370" r:id="rId5"/>
    <p:sldId id="371" r:id="rId6"/>
    <p:sldId id="372" r:id="rId7"/>
    <p:sldId id="431"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1" r:id="rId56"/>
    <p:sldId id="422" r:id="rId57"/>
    <p:sldId id="429" r:id="rId58"/>
    <p:sldId id="423" r:id="rId59"/>
    <p:sldId id="424" r:id="rId60"/>
    <p:sldId id="428" r:id="rId61"/>
    <p:sldId id="425" r:id="rId6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13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21A4A-AAA9-4742-BDD9-DE9A38EB77E1}" type="datetimeFigureOut">
              <a:rPr lang="zh-TW" altLang="en-US" smtClean="0"/>
              <a:t>2017/8/30</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5BFD3-6B8D-42FD-9485-0EBE8E148A3E}" type="slidenum">
              <a:rPr lang="zh-TW" altLang="en-US" smtClean="0"/>
              <a:t>‹#›</a:t>
            </a:fld>
            <a:endParaRPr lang="zh-TW" altLang="en-US"/>
          </a:p>
        </p:txBody>
      </p:sp>
    </p:spTree>
    <p:extLst>
      <p:ext uri="{BB962C8B-B14F-4D97-AF65-F5344CB8AC3E}">
        <p14:creationId xmlns:p14="http://schemas.microsoft.com/office/powerpoint/2010/main" val="173625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a:t>
            </a:fld>
            <a:endParaRPr lang="zh-TW" altLang="en-US"/>
          </a:p>
        </p:txBody>
      </p:sp>
    </p:spTree>
    <p:extLst>
      <p:ext uri="{BB962C8B-B14F-4D97-AF65-F5344CB8AC3E}">
        <p14:creationId xmlns:p14="http://schemas.microsoft.com/office/powerpoint/2010/main" val="777110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27</a:t>
            </a:fld>
            <a:endParaRPr lang="zh-TW" altLang="en-US"/>
          </a:p>
        </p:txBody>
      </p:sp>
    </p:spTree>
    <p:extLst>
      <p:ext uri="{BB962C8B-B14F-4D97-AF65-F5344CB8AC3E}">
        <p14:creationId xmlns:p14="http://schemas.microsoft.com/office/powerpoint/2010/main" val="159999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28</a:t>
            </a:fld>
            <a:endParaRPr lang="zh-TW" altLang="en-US"/>
          </a:p>
        </p:txBody>
      </p:sp>
    </p:spTree>
    <p:extLst>
      <p:ext uri="{BB962C8B-B14F-4D97-AF65-F5344CB8AC3E}">
        <p14:creationId xmlns:p14="http://schemas.microsoft.com/office/powerpoint/2010/main" val="244011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29</a:t>
            </a:fld>
            <a:endParaRPr lang="zh-TW" altLang="en-US"/>
          </a:p>
        </p:txBody>
      </p:sp>
    </p:spTree>
    <p:extLst>
      <p:ext uri="{BB962C8B-B14F-4D97-AF65-F5344CB8AC3E}">
        <p14:creationId xmlns:p14="http://schemas.microsoft.com/office/powerpoint/2010/main" val="343461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30</a:t>
            </a:fld>
            <a:endParaRPr lang="zh-TW" altLang="en-US"/>
          </a:p>
        </p:txBody>
      </p:sp>
    </p:spTree>
    <p:extLst>
      <p:ext uri="{BB962C8B-B14F-4D97-AF65-F5344CB8AC3E}">
        <p14:creationId xmlns:p14="http://schemas.microsoft.com/office/powerpoint/2010/main" val="1326378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31</a:t>
            </a:fld>
            <a:endParaRPr lang="zh-TW" altLang="en-US"/>
          </a:p>
        </p:txBody>
      </p:sp>
    </p:spTree>
    <p:extLst>
      <p:ext uri="{BB962C8B-B14F-4D97-AF65-F5344CB8AC3E}">
        <p14:creationId xmlns:p14="http://schemas.microsoft.com/office/powerpoint/2010/main" val="85065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44</a:t>
            </a:fld>
            <a:endParaRPr lang="zh-TW" altLang="en-US"/>
          </a:p>
        </p:txBody>
      </p:sp>
    </p:spTree>
    <p:extLst>
      <p:ext uri="{BB962C8B-B14F-4D97-AF65-F5344CB8AC3E}">
        <p14:creationId xmlns:p14="http://schemas.microsoft.com/office/powerpoint/2010/main" val="38693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46</a:t>
            </a:fld>
            <a:endParaRPr lang="zh-TW" altLang="en-US"/>
          </a:p>
        </p:txBody>
      </p:sp>
    </p:spTree>
    <p:extLst>
      <p:ext uri="{BB962C8B-B14F-4D97-AF65-F5344CB8AC3E}">
        <p14:creationId xmlns:p14="http://schemas.microsoft.com/office/powerpoint/2010/main" val="221534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55</a:t>
            </a:fld>
            <a:endParaRPr lang="zh-TW" altLang="en-US"/>
          </a:p>
        </p:txBody>
      </p:sp>
    </p:spTree>
    <p:extLst>
      <p:ext uri="{BB962C8B-B14F-4D97-AF65-F5344CB8AC3E}">
        <p14:creationId xmlns:p14="http://schemas.microsoft.com/office/powerpoint/2010/main" val="126140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13F9643-4DE0-40F5-853C-37008DEEBAA3}" type="slidenum">
              <a:rPr lang="zh-TW" altLang="en-US" smtClean="0"/>
              <a:t>5</a:t>
            </a:fld>
            <a:endParaRPr lang="zh-TW" altLang="en-US"/>
          </a:p>
        </p:txBody>
      </p:sp>
    </p:spTree>
    <p:extLst>
      <p:ext uri="{BB962C8B-B14F-4D97-AF65-F5344CB8AC3E}">
        <p14:creationId xmlns:p14="http://schemas.microsoft.com/office/powerpoint/2010/main" val="288592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1082675" y="865188"/>
            <a:ext cx="4637088"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xfrm>
            <a:off x="906357" y="4720324"/>
            <a:ext cx="4984962" cy="417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Tree>
    <p:extLst>
      <p:ext uri="{BB962C8B-B14F-4D97-AF65-F5344CB8AC3E}">
        <p14:creationId xmlns:p14="http://schemas.microsoft.com/office/powerpoint/2010/main" val="36986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B1FD064-8345-45A6-95E5-22947F87A3BC}" type="slidenum">
              <a:rPr lang="zh-TW" altLang="en-US" smtClean="0"/>
              <a:t>8</a:t>
            </a:fld>
            <a:endParaRPr lang="zh-TW" altLang="en-US"/>
          </a:p>
        </p:txBody>
      </p:sp>
    </p:spTree>
    <p:extLst>
      <p:ext uri="{BB962C8B-B14F-4D97-AF65-F5344CB8AC3E}">
        <p14:creationId xmlns:p14="http://schemas.microsoft.com/office/powerpoint/2010/main" val="63012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B1FD064-8345-45A6-95E5-22947F87A3BC}" type="slidenum">
              <a:rPr lang="zh-TW" altLang="en-US" smtClean="0"/>
              <a:t>9</a:t>
            </a:fld>
            <a:endParaRPr lang="zh-TW" altLang="en-US"/>
          </a:p>
        </p:txBody>
      </p:sp>
    </p:spTree>
    <p:extLst>
      <p:ext uri="{BB962C8B-B14F-4D97-AF65-F5344CB8AC3E}">
        <p14:creationId xmlns:p14="http://schemas.microsoft.com/office/powerpoint/2010/main" val="97547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19</a:t>
            </a:fld>
            <a:endParaRPr lang="zh-TW" altLang="en-US"/>
          </a:p>
        </p:txBody>
      </p:sp>
    </p:spTree>
    <p:extLst>
      <p:ext uri="{BB962C8B-B14F-4D97-AF65-F5344CB8AC3E}">
        <p14:creationId xmlns:p14="http://schemas.microsoft.com/office/powerpoint/2010/main" val="7661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21</a:t>
            </a:fld>
            <a:endParaRPr lang="zh-TW" altLang="en-US"/>
          </a:p>
        </p:txBody>
      </p:sp>
    </p:spTree>
    <p:extLst>
      <p:ext uri="{BB962C8B-B14F-4D97-AF65-F5344CB8AC3E}">
        <p14:creationId xmlns:p14="http://schemas.microsoft.com/office/powerpoint/2010/main" val="305003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25</a:t>
            </a:fld>
            <a:endParaRPr lang="zh-TW" altLang="en-US"/>
          </a:p>
        </p:txBody>
      </p:sp>
    </p:spTree>
    <p:extLst>
      <p:ext uri="{BB962C8B-B14F-4D97-AF65-F5344CB8AC3E}">
        <p14:creationId xmlns:p14="http://schemas.microsoft.com/office/powerpoint/2010/main" val="385811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6C5BFD3-6B8D-42FD-9485-0EBE8E148A3E}" type="slidenum">
              <a:rPr lang="zh-TW" altLang="en-US" smtClean="0"/>
              <a:t>26</a:t>
            </a:fld>
            <a:endParaRPr lang="zh-TW" altLang="en-US"/>
          </a:p>
        </p:txBody>
      </p:sp>
    </p:spTree>
    <p:extLst>
      <p:ext uri="{BB962C8B-B14F-4D97-AF65-F5344CB8AC3E}">
        <p14:creationId xmlns:p14="http://schemas.microsoft.com/office/powerpoint/2010/main" val="250208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D063F2B5-2F5B-4518-B815-1B55FE2661B4}" type="datetime1">
              <a:rPr lang="zh-TW" altLang="en-US" smtClean="0"/>
              <a:t>2017/8/30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269772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C7AC3-3A60-44D3-9B1A-3EC76B134875}" type="datetime1">
              <a:rPr lang="zh-TW" altLang="en-US" smtClean="0"/>
              <a:t>2017/8/30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153963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C4414AA-DDB4-45F1-A2CB-EDAB51E6290B}" type="datetime1">
              <a:rPr lang="zh-TW" altLang="en-US" smtClean="0"/>
              <a:t>2017/8/30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303195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8F494E0-633A-4F2E-97F3-A6A7FB039668}" type="datetime1">
              <a:rPr lang="zh-TW" altLang="en-US" smtClean="0"/>
              <a:t>2017/8/30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矩形 6"/>
          <p:cNvSpPr/>
          <p:nvPr userDrawn="1"/>
        </p:nvSpPr>
        <p:spPr>
          <a:xfrm>
            <a:off x="0" y="6270943"/>
            <a:ext cx="9144000" cy="4505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sp>
        <p:nvSpPr>
          <p:cNvPr id="8" name="矩形 7"/>
          <p:cNvSpPr/>
          <p:nvPr userDrawn="1"/>
        </p:nvSpPr>
        <p:spPr>
          <a:xfrm>
            <a:off x="8538652" y="6131084"/>
            <a:ext cx="482987" cy="741680"/>
          </a:xfrm>
          <a:prstGeom prst="rect">
            <a:avLst/>
          </a:prstGeom>
          <a:solidFill>
            <a:srgbClr val="FF990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3300" dirty="0">
              <a:latin typeface="華康細圓體(P)" panose="020F0300000000000000" pitchFamily="34" charset="-120"/>
              <a:ea typeface="華康細圓體(P)" panose="020F0300000000000000" pitchFamily="34" charset="-120"/>
            </a:endParaRPr>
          </a:p>
        </p:txBody>
      </p:sp>
      <p:sp>
        <p:nvSpPr>
          <p:cNvPr id="6" name="Slide Number Placeholder 5"/>
          <p:cNvSpPr>
            <a:spLocks noGrp="1"/>
          </p:cNvSpPr>
          <p:nvPr>
            <p:ph type="sldNum" sz="quarter" idx="12"/>
          </p:nvPr>
        </p:nvSpPr>
        <p:spPr>
          <a:xfrm>
            <a:off x="8321040" y="6356351"/>
            <a:ext cx="712470" cy="365125"/>
          </a:xfrm>
        </p:spPr>
        <p:txBody>
          <a:bodyPr/>
          <a:lstStyle>
            <a:lvl1pPr>
              <a:defRPr sz="1800">
                <a:solidFill>
                  <a:schemeClr val="bg1"/>
                </a:solidFill>
                <a:latin typeface="華康細圓體(P)" panose="020F0300000000000000" pitchFamily="34" charset="-120"/>
                <a:ea typeface="華康細圓體(P)" panose="020F0300000000000000" pitchFamily="34" charset="-120"/>
              </a:defRPr>
            </a:lvl1pPr>
          </a:lstStyle>
          <a:p>
            <a:fld id="{62CF9B05-5255-46D1-B105-DC595399F1DC}" type="slidenum">
              <a:rPr lang="zh-TW" altLang="en-US" smtClean="0"/>
              <a:pPr/>
              <a:t>‹#›</a:t>
            </a:fld>
            <a:endParaRPr lang="zh-TW" altLang="en-US"/>
          </a:p>
        </p:txBody>
      </p:sp>
    </p:spTree>
    <p:extLst>
      <p:ext uri="{BB962C8B-B14F-4D97-AF65-F5344CB8AC3E}">
        <p14:creationId xmlns:p14="http://schemas.microsoft.com/office/powerpoint/2010/main" val="237701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1ACD16C-B6BB-4556-B312-EAEC58DC81D0}" type="datetime1">
              <a:rPr lang="zh-TW" altLang="en-US" smtClean="0"/>
              <a:t>2017/8/30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410893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FCF452C-2BC6-4337-BA4C-7D19706B8B6A}" type="datetime1">
              <a:rPr lang="zh-TW" altLang="en-US" smtClean="0"/>
              <a:t>2017/8/30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178566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D372E9F-36AF-40E4-A51A-EA6990A562A4}" type="datetime1">
              <a:rPr lang="zh-TW" altLang="en-US" smtClean="0"/>
              <a:t>2017/8/30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361434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A5F019A-E6F6-4D7E-8AD4-8B329602E48D}" type="datetime1">
              <a:rPr lang="zh-TW" altLang="en-US" smtClean="0"/>
              <a:t>2017/8/30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97779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FB979-7D02-4990-AAFC-61557D4EFEF2}" type="datetime1">
              <a:rPr lang="zh-TW" altLang="en-US" smtClean="0"/>
              <a:t>2017/8/30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300229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5357ACF-C7D6-401C-B2B5-045C0C83F4AA}" type="datetime1">
              <a:rPr lang="zh-TW" altLang="en-US" smtClean="0"/>
              <a:t>2017/8/30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202138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5E32F17-B146-4A4E-9777-5773CDB18236}" type="datetime1">
              <a:rPr lang="zh-TW" altLang="en-US" smtClean="0"/>
              <a:t>2017/8/30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272338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8FCAD-30E7-4512-88C9-999AAA0699E4}" type="datetime1">
              <a:rPr lang="zh-TW" altLang="en-US" smtClean="0"/>
              <a:t>2017/8/30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F9B05-5255-46D1-B105-DC595399F1DC}" type="slidenum">
              <a:rPr lang="zh-TW" altLang="en-US" smtClean="0"/>
              <a:t>‹#›</a:t>
            </a:fld>
            <a:endParaRPr lang="zh-TW" altLang="en-US"/>
          </a:p>
        </p:txBody>
      </p:sp>
    </p:spTree>
    <p:extLst>
      <p:ext uri="{BB962C8B-B14F-4D97-AF65-F5344CB8AC3E}">
        <p14:creationId xmlns:p14="http://schemas.microsoft.com/office/powerpoint/2010/main" val="293202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Visio___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4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85566"/>
            <a:ext cx="9144000" cy="31027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pic>
        <p:nvPicPr>
          <p:cNvPr id="15" name="Picture 2" descr="「風獅爺」的圖片搜尋結果"/>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9616"/>
          <a:stretch/>
        </p:blipFill>
        <p:spPr bwMode="auto">
          <a:xfrm>
            <a:off x="0" y="2061171"/>
            <a:ext cx="4386195" cy="2527329"/>
          </a:xfrm>
          <a:prstGeom prst="rect">
            <a:avLst/>
          </a:prstGeom>
          <a:solidFill>
            <a:schemeClr val="accent4">
              <a:lumMod val="20000"/>
              <a:lumOff val="80000"/>
            </a:schemeClr>
          </a:solidFill>
          <a:extLst/>
        </p:spPr>
      </p:pic>
      <p:sp>
        <p:nvSpPr>
          <p:cNvPr id="12" name="文字方塊 11"/>
          <p:cNvSpPr txBox="1"/>
          <p:nvPr/>
        </p:nvSpPr>
        <p:spPr>
          <a:xfrm>
            <a:off x="6459220" y="6334251"/>
            <a:ext cx="2743200" cy="507831"/>
          </a:xfrm>
          <a:prstGeom prst="rect">
            <a:avLst/>
          </a:prstGeom>
          <a:noFill/>
        </p:spPr>
        <p:txBody>
          <a:bodyPr wrap="square" rtlCol="0">
            <a:spAutoFit/>
          </a:bodyPr>
          <a:lstStyle/>
          <a:p>
            <a:r>
              <a:rPr lang="en-US" altLang="zh-TW" sz="2700" dirty="0"/>
              <a:t>www.soilmove.tw</a:t>
            </a:r>
            <a:endParaRPr lang="zh-TW" altLang="en-US" sz="2700" dirty="0"/>
          </a:p>
        </p:txBody>
      </p:sp>
      <p:sp>
        <p:nvSpPr>
          <p:cNvPr id="2" name="投影片編號版面配置區 1"/>
          <p:cNvSpPr>
            <a:spLocks noGrp="1"/>
          </p:cNvSpPr>
          <p:nvPr>
            <p:ph type="sldNum" sz="quarter" idx="12"/>
          </p:nvPr>
        </p:nvSpPr>
        <p:spPr/>
        <p:txBody>
          <a:bodyPr/>
          <a:lstStyle/>
          <a:p>
            <a:fld id="{62CF9B05-5255-46D1-B105-DC595399F1DC}" type="slidenum">
              <a:rPr lang="zh-TW" altLang="en-US" smtClean="0"/>
              <a:t>1</a:t>
            </a:fld>
            <a:endParaRPr lang="zh-TW" altLang="en-US"/>
          </a:p>
        </p:txBody>
      </p:sp>
      <p:sp>
        <p:nvSpPr>
          <p:cNvPr id="16" name="矩形 15"/>
          <p:cNvSpPr/>
          <p:nvPr/>
        </p:nvSpPr>
        <p:spPr>
          <a:xfrm>
            <a:off x="2772029" y="1435359"/>
            <a:ext cx="6176670" cy="3888419"/>
          </a:xfrm>
          <a:prstGeom prst="rect">
            <a:avLst/>
          </a:prstGeom>
          <a:solidFill>
            <a:srgbClr val="00000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3300" dirty="0">
                <a:latin typeface="華康細圓體(P)" panose="020F0300000000000000" pitchFamily="34" charset="-120"/>
                <a:ea typeface="華康細圓體(P)" panose="020F0300000000000000" pitchFamily="34" charset="-120"/>
              </a:rPr>
              <a:t>營建工程剩餘土石方法令宣導</a:t>
            </a:r>
            <a:r>
              <a:rPr lang="en-US" altLang="zh-TW" sz="3300" dirty="0" smtClean="0">
                <a:latin typeface="華康細圓體(P)" panose="020F0300000000000000" pitchFamily="34" charset="-120"/>
                <a:ea typeface="華康細圓體(P)" panose="020F0300000000000000" pitchFamily="34" charset="-120"/>
              </a:rPr>
              <a:t>(</a:t>
            </a:r>
            <a:r>
              <a:rPr lang="zh-TW" altLang="en-US" sz="3300" dirty="0" smtClean="0">
                <a:latin typeface="華康細圓體(P)" panose="020F0300000000000000" pitchFamily="34" charset="-120"/>
                <a:ea typeface="華康細圓體(P)" panose="020F0300000000000000" pitchFamily="34" charset="-120"/>
              </a:rPr>
              <a:t>一</a:t>
            </a:r>
            <a:r>
              <a:rPr lang="en-US" altLang="zh-TW" sz="3300" dirty="0" smtClean="0">
                <a:latin typeface="華康細圓體(P)" panose="020F0300000000000000" pitchFamily="34" charset="-120"/>
                <a:ea typeface="華康細圓體(P)" panose="020F0300000000000000" pitchFamily="34" charset="-120"/>
              </a:rPr>
              <a:t>)</a:t>
            </a:r>
          </a:p>
          <a:p>
            <a:pPr algn="ctr"/>
            <a:endParaRPr lang="en-US" altLang="zh-TW" sz="3300" dirty="0" smtClean="0">
              <a:latin typeface="華康細圓體(P)" panose="020F0300000000000000" pitchFamily="34" charset="-120"/>
              <a:ea typeface="華康細圓體(P)" panose="020F0300000000000000" pitchFamily="34" charset="-120"/>
            </a:endParaRPr>
          </a:p>
          <a:p>
            <a:pPr algn="ctr"/>
            <a:r>
              <a:rPr lang="zh-TW" altLang="en-US" sz="3300" dirty="0" smtClean="0">
                <a:latin typeface="華康細圓體(P)" panose="020F0300000000000000" pitchFamily="34" charset="-120"/>
                <a:ea typeface="華康細圓體(P)" panose="020F0300000000000000" pitchFamily="34" charset="-120"/>
              </a:rPr>
              <a:t>兩階段申報查核業務介紹</a:t>
            </a:r>
            <a:endParaRPr lang="en-US" altLang="zh-TW" sz="3300" dirty="0">
              <a:latin typeface="華康細圓體(P)" panose="020F0300000000000000" pitchFamily="34" charset="-120"/>
              <a:ea typeface="華康細圓體(P)" panose="020F0300000000000000" pitchFamily="34" charset="-120"/>
            </a:endParaRPr>
          </a:p>
          <a:p>
            <a:pPr algn="ctr"/>
            <a:endParaRPr lang="en-US" altLang="zh-TW" dirty="0" smtClean="0">
              <a:latin typeface="華康細圓體(P)" panose="020F0300000000000000" pitchFamily="34" charset="-120"/>
              <a:ea typeface="華康細圓體(P)" panose="020F0300000000000000" pitchFamily="34" charset="-120"/>
            </a:endParaRPr>
          </a:p>
          <a:p>
            <a:pPr algn="ctr"/>
            <a:r>
              <a:rPr lang="zh-TW" altLang="en-US" sz="2400" dirty="0" smtClean="0">
                <a:latin typeface="華康細圓體(P)" panose="020F0300000000000000" pitchFamily="34" charset="-120"/>
                <a:ea typeface="華康細圓體(P)" panose="020F0300000000000000" pitchFamily="34" charset="-120"/>
              </a:rPr>
              <a:t>營建剩餘土石方資訊服務中心</a:t>
            </a:r>
            <a:endParaRPr lang="en-US" altLang="zh-TW" sz="2400" dirty="0" smtClean="0">
              <a:latin typeface="華康細圓體(P)" panose="020F0300000000000000" pitchFamily="34" charset="-120"/>
              <a:ea typeface="華康細圓體(P)" panose="020F0300000000000000" pitchFamily="34" charset="-120"/>
            </a:endParaRPr>
          </a:p>
          <a:p>
            <a:pPr algn="ctr"/>
            <a:r>
              <a:rPr lang="zh-TW" altLang="en-US" sz="2400" dirty="0" smtClean="0">
                <a:latin typeface="華康細圓體(P)" panose="020F0300000000000000" pitchFamily="34" charset="-120"/>
                <a:ea typeface="華康細圓體(P)" panose="020F0300000000000000" pitchFamily="34" charset="-120"/>
              </a:rPr>
              <a:t>陳</a:t>
            </a:r>
            <a:r>
              <a:rPr lang="zh-TW" altLang="en-US" sz="2400" dirty="0">
                <a:latin typeface="華康細圓體(P)" panose="020F0300000000000000" pitchFamily="34" charset="-120"/>
                <a:ea typeface="華康細圓體(P)" panose="020F0300000000000000" pitchFamily="34" charset="-120"/>
              </a:rPr>
              <a:t>屏甫</a:t>
            </a:r>
          </a:p>
        </p:txBody>
      </p:sp>
    </p:spTree>
    <p:extLst>
      <p:ext uri="{BB962C8B-B14F-4D97-AF65-F5344CB8AC3E}">
        <p14:creationId xmlns:p14="http://schemas.microsoft.com/office/powerpoint/2010/main" val="330400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2CF9B05-5255-46D1-B105-DC595399F1DC}" type="slidenum">
              <a:rPr lang="zh-TW" altLang="en-US" smtClean="0"/>
              <a:pPr/>
              <a:t>10</a:t>
            </a:fld>
            <a:endParaRPr lang="zh-TW" altLang="en-US"/>
          </a:p>
        </p:txBody>
      </p:sp>
      <p:graphicFrame>
        <p:nvGraphicFramePr>
          <p:cNvPr id="6" name="物件 5"/>
          <p:cNvGraphicFramePr>
            <a:graphicFrameLocks noChangeAspect="1"/>
          </p:cNvGraphicFramePr>
          <p:nvPr>
            <p:extLst/>
          </p:nvPr>
        </p:nvGraphicFramePr>
        <p:xfrm>
          <a:off x="744482" y="1564438"/>
          <a:ext cx="4984260" cy="4551882"/>
        </p:xfrm>
        <a:graphic>
          <a:graphicData uri="http://schemas.openxmlformats.org/presentationml/2006/ole">
            <mc:AlternateContent xmlns:mc="http://schemas.openxmlformats.org/markup-compatibility/2006">
              <mc:Choice xmlns:v="urn:schemas-microsoft-com:vml" Requires="v">
                <p:oleObj spid="_x0000_s1031" name="Visio" r:id="rId3" imgW="6004515" imgH="5478840" progId="Visio.Drawing.15">
                  <p:embed/>
                </p:oleObj>
              </mc:Choice>
              <mc:Fallback>
                <p:oleObj name="Visio" r:id="rId3" imgW="6004515" imgH="5478840" progId="Visio.Drawing.15">
                  <p:embed/>
                  <p:pic>
                    <p:nvPicPr>
                      <p:cNvPr id="6" name="物件 5"/>
                      <p:cNvPicPr>
                        <a:picLocks noChangeAspect="1" noChangeArrowheads="1"/>
                      </p:cNvPicPr>
                      <p:nvPr/>
                    </p:nvPicPr>
                    <p:blipFill>
                      <a:blip r:embed="rId4"/>
                      <a:srcRect/>
                      <a:stretch>
                        <a:fillRect/>
                      </a:stretch>
                    </p:blipFill>
                    <p:spPr bwMode="auto">
                      <a:xfrm>
                        <a:off x="744482" y="1564438"/>
                        <a:ext cx="4984260" cy="4551882"/>
                      </a:xfrm>
                      <a:prstGeom prst="rect">
                        <a:avLst/>
                      </a:prstGeom>
                      <a:noFill/>
                    </p:spPr>
                  </p:pic>
                </p:oleObj>
              </mc:Fallback>
            </mc:AlternateContent>
          </a:graphicData>
        </a:graphic>
      </p:graphicFrame>
      <p:sp>
        <p:nvSpPr>
          <p:cNvPr id="4" name="文字方塊 3"/>
          <p:cNvSpPr txBox="1"/>
          <p:nvPr/>
        </p:nvSpPr>
        <p:spPr>
          <a:xfrm>
            <a:off x="5490358" y="1689672"/>
            <a:ext cx="3653642" cy="1200329"/>
          </a:xfrm>
          <a:prstGeom prst="rect">
            <a:avLst/>
          </a:prstGeom>
          <a:noFill/>
        </p:spPr>
        <p:txBody>
          <a:bodyPr wrap="square" rtlCol="0">
            <a:spAutoFit/>
          </a:bodyPr>
          <a:lstStyle/>
          <a:p>
            <a:pPr marL="285750" indent="-285750">
              <a:buFont typeface="華康細圓體(P)" panose="020F0300000000000000" pitchFamily="34" charset="-120"/>
              <a:buChar char="◎"/>
            </a:pPr>
            <a:r>
              <a:rPr lang="zh-TW" altLang="en-US" dirty="0" smtClean="0">
                <a:latin typeface="華康細圓體(P)" panose="020F0300000000000000" pitchFamily="34" charset="-120"/>
                <a:ea typeface="華康細圓體(P)" panose="020F0300000000000000" pitchFamily="34" charset="-120"/>
              </a:rPr>
              <a:t>地址：台北市</a:t>
            </a:r>
            <a:r>
              <a:rPr lang="zh-TW" altLang="en-US" dirty="0">
                <a:latin typeface="華康細圓體(P)" panose="020F0300000000000000" pitchFamily="34" charset="-120"/>
                <a:ea typeface="華康細圓體(P)" panose="020F0300000000000000" pitchFamily="34" charset="-120"/>
              </a:rPr>
              <a:t>衡陽路</a:t>
            </a:r>
            <a:r>
              <a:rPr lang="en-US" altLang="zh-TW" dirty="0">
                <a:latin typeface="華康細圓體(P)" panose="020F0300000000000000" pitchFamily="34" charset="-120"/>
                <a:ea typeface="華康細圓體(P)" panose="020F0300000000000000" pitchFamily="34" charset="-120"/>
              </a:rPr>
              <a:t>85</a:t>
            </a:r>
            <a:r>
              <a:rPr lang="zh-TW" altLang="en-US" dirty="0">
                <a:latin typeface="華康細圓體(P)" panose="020F0300000000000000" pitchFamily="34" charset="-120"/>
                <a:ea typeface="華康細圓體(P)" panose="020F0300000000000000" pitchFamily="34" charset="-120"/>
              </a:rPr>
              <a:t>號</a:t>
            </a:r>
            <a:r>
              <a:rPr lang="en-US" altLang="zh-TW" dirty="0">
                <a:latin typeface="華康細圓體(P)" panose="020F0300000000000000" pitchFamily="34" charset="-120"/>
                <a:ea typeface="華康細圓體(P)" panose="020F0300000000000000" pitchFamily="34" charset="-120"/>
              </a:rPr>
              <a:t>5</a:t>
            </a:r>
            <a:r>
              <a:rPr lang="zh-TW" altLang="en-US" dirty="0">
                <a:latin typeface="華康細圓體(P)" panose="020F0300000000000000" pitchFamily="34" charset="-120"/>
                <a:ea typeface="華康細圓體(P)" panose="020F0300000000000000" pitchFamily="34" charset="-120"/>
              </a:rPr>
              <a:t>樓</a:t>
            </a:r>
            <a:r>
              <a:rPr lang="en-US" altLang="zh-TW" dirty="0">
                <a:latin typeface="華康細圓體(P)" panose="020F0300000000000000" pitchFamily="34" charset="-120"/>
                <a:ea typeface="華康細圓體(P)" panose="020F0300000000000000" pitchFamily="34" charset="-120"/>
              </a:rPr>
              <a:t>-</a:t>
            </a:r>
            <a:r>
              <a:rPr lang="en-US" altLang="zh-TW" dirty="0" smtClean="0">
                <a:latin typeface="華康細圓體(P)" panose="020F0300000000000000" pitchFamily="34" charset="-120"/>
                <a:ea typeface="華康細圓體(P)" panose="020F0300000000000000" pitchFamily="34" charset="-120"/>
              </a:rPr>
              <a:t>6</a:t>
            </a:r>
          </a:p>
          <a:p>
            <a:pPr marL="285750" indent="-285750">
              <a:buFont typeface="華康細圓體(P)" panose="020F0300000000000000" pitchFamily="34" charset="-120"/>
              <a:buChar char="◎"/>
            </a:pPr>
            <a:r>
              <a:rPr lang="zh-TW" altLang="en-US" dirty="0" smtClean="0">
                <a:latin typeface="華康細圓體(P)" panose="020F0300000000000000" pitchFamily="34" charset="-120"/>
                <a:ea typeface="華康細圓體(P)" panose="020F0300000000000000" pitchFamily="34" charset="-120"/>
              </a:rPr>
              <a:t>兩階段申報問題：</a:t>
            </a:r>
            <a:r>
              <a:rPr lang="en-US" altLang="zh-TW" dirty="0" smtClean="0">
                <a:latin typeface="華康細圓體(P)" panose="020F0300000000000000" pitchFamily="34" charset="-120"/>
                <a:ea typeface="華康細圓體(P)" panose="020F0300000000000000" pitchFamily="34" charset="-120"/>
              </a:rPr>
              <a:t>02-23310259</a:t>
            </a:r>
          </a:p>
          <a:p>
            <a:pPr marL="285750" indent="-285750">
              <a:buFont typeface="華康細圓體(P)" panose="020F0300000000000000" pitchFamily="34" charset="-120"/>
              <a:buChar char="◎"/>
            </a:pPr>
            <a:r>
              <a:rPr lang="zh-TW" altLang="en-US" dirty="0" smtClean="0">
                <a:latin typeface="華康細圓體(P)" panose="020F0300000000000000" pitchFamily="34" charset="-120"/>
                <a:ea typeface="華康細圓體(P)" panose="020F0300000000000000" pitchFamily="34" charset="-120"/>
              </a:rPr>
              <a:t>土方交換與再利用物料問題：</a:t>
            </a:r>
            <a:r>
              <a:rPr lang="en-US" altLang="zh-TW" dirty="0" smtClean="0">
                <a:latin typeface="華康細圓體(P)" panose="020F0300000000000000" pitchFamily="34" charset="-120"/>
                <a:ea typeface="華康細圓體(P)" panose="020F0300000000000000" pitchFamily="34" charset="-120"/>
              </a:rPr>
              <a:t>02-23310279</a:t>
            </a:r>
          </a:p>
        </p:txBody>
      </p:sp>
      <p:sp>
        <p:nvSpPr>
          <p:cNvPr id="9" name="標題 1"/>
          <p:cNvSpPr>
            <a:spLocks noGrp="1"/>
          </p:cNvSpPr>
          <p:nvPr>
            <p:ph type="title"/>
          </p:nvPr>
        </p:nvSpPr>
        <p:spPr>
          <a:xfrm>
            <a:off x="628650" y="365126"/>
            <a:ext cx="7886700" cy="1325563"/>
          </a:xfrm>
        </p:spPr>
        <p:txBody>
          <a:bodyPr/>
          <a:lstStyle/>
          <a:p>
            <a:r>
              <a:rPr lang="zh-TW" altLang="en-US" dirty="0" smtClean="0">
                <a:latin typeface="華康細圓體(P)" panose="020F0300000000000000" pitchFamily="34" charset="-120"/>
                <a:ea typeface="華康細圓體(P)" panose="020F0300000000000000" pitchFamily="34" charset="-120"/>
              </a:rPr>
              <a:t>營建剩餘土石方資訊服務中心</a:t>
            </a:r>
            <a:endParaRPr lang="zh-TW" altLang="en-US" dirty="0">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2257227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為何需要運送憑證</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四聯單</a:t>
            </a:r>
            <a:r>
              <a:rPr lang="en-US" altLang="zh-TW" dirty="0" smtClean="0">
                <a:latin typeface="華康細圓體(P)" panose="020F0300000000000000" pitchFamily="34" charset="-120"/>
                <a:ea typeface="華康細圓體(P)" panose="020F0300000000000000" pitchFamily="34" charset="-120"/>
              </a:rPr>
              <a:t>)</a:t>
            </a:r>
            <a:endParaRPr lang="zh-TW" altLang="en-US" dirty="0">
              <a:latin typeface="華康細圓體(P)" panose="020F0300000000000000" pitchFamily="34" charset="-120"/>
              <a:ea typeface="華康細圓體(P)" panose="020F0300000000000000" pitchFamily="34" charset="-120"/>
            </a:endParaRP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11</a:t>
            </a:fld>
            <a:endParaRPr lang="zh-TW" altLang="en-US"/>
          </a:p>
        </p:txBody>
      </p:sp>
      <p:sp>
        <p:nvSpPr>
          <p:cNvPr id="10" name="文字方塊 9"/>
          <p:cNvSpPr txBox="1"/>
          <p:nvPr/>
        </p:nvSpPr>
        <p:spPr>
          <a:xfrm>
            <a:off x="495300" y="1584456"/>
            <a:ext cx="8020050" cy="5016758"/>
          </a:xfrm>
          <a:prstGeom prst="rect">
            <a:avLst/>
          </a:prstGeom>
          <a:noFill/>
        </p:spPr>
        <p:txBody>
          <a:bodyPr wrap="square" rtlCol="0">
            <a:spAutoFit/>
          </a:bodyPr>
          <a:lstStyle/>
          <a:p>
            <a:r>
              <a:rPr lang="zh-TW" altLang="en-US" sz="2000" b="1" dirty="0" smtClean="0">
                <a:solidFill>
                  <a:srgbClr val="0070C0"/>
                </a:solidFill>
                <a:latin typeface="華康細圓體(P)" panose="020F0300000000000000" pitchFamily="34" charset="-120"/>
                <a:ea typeface="華康細圓體(P)" panose="020F0300000000000000" pitchFamily="34" charset="-120"/>
              </a:rPr>
              <a:t>廢棄物清理法</a:t>
            </a:r>
            <a:endParaRPr lang="en-US" altLang="zh-TW" sz="2000" b="1" dirty="0" smtClean="0">
              <a:solidFill>
                <a:srgbClr val="0070C0"/>
              </a:solidFill>
              <a:latin typeface="華康細圓體(P)" panose="020F0300000000000000" pitchFamily="34" charset="-120"/>
              <a:ea typeface="華康細圓體(P)" panose="020F0300000000000000" pitchFamily="34" charset="-120"/>
            </a:endParaRPr>
          </a:p>
          <a:p>
            <a:r>
              <a:rPr lang="zh-TW" altLang="en-US" sz="2000" dirty="0" smtClean="0">
                <a:solidFill>
                  <a:srgbClr val="FF0000"/>
                </a:solidFill>
                <a:latin typeface="華康細圓體(P)" panose="020F0300000000000000" pitchFamily="34" charset="-120"/>
                <a:ea typeface="華康細圓體(P)" panose="020F0300000000000000" pitchFamily="34" charset="-120"/>
              </a:rPr>
              <a:t>第九條</a:t>
            </a:r>
            <a:r>
              <a:rPr lang="zh-TW" altLang="en-US" sz="2000" dirty="0" smtClean="0">
                <a:latin typeface="華康細圓體(P)" panose="020F0300000000000000" pitchFamily="34" charset="-120"/>
                <a:ea typeface="華康細圓體(P)" panose="020F0300000000000000" pitchFamily="34" charset="-120"/>
              </a:rPr>
              <a:t> 。。。</a:t>
            </a:r>
            <a:r>
              <a:rPr lang="zh-TW" altLang="zh-TW" sz="2000" dirty="0" smtClean="0">
                <a:solidFill>
                  <a:srgbClr val="000000"/>
                </a:solidFill>
                <a:latin typeface="華康細圓體(P)" panose="020F0300000000000000" pitchFamily="34" charset="-120"/>
                <a:ea typeface="華康細圓體(P)" panose="020F0300000000000000" pitchFamily="34" charset="-120"/>
              </a:rPr>
              <a:t>廢棄物</a:t>
            </a:r>
            <a:r>
              <a:rPr lang="zh-TW" altLang="zh-TW" sz="2000" dirty="0">
                <a:solidFill>
                  <a:srgbClr val="000000"/>
                </a:solidFill>
                <a:latin typeface="華康細圓體(P)" panose="020F0300000000000000" pitchFamily="34" charset="-120"/>
                <a:ea typeface="華康細圓體(P)" panose="020F0300000000000000" pitchFamily="34" charset="-120"/>
              </a:rPr>
              <a:t>、剩餘土石方清除機具應隨車持 有載明廢棄物、剩餘土石方產生源及處理地點之證明文件，以供檢查。</a:t>
            </a:r>
            <a:r>
              <a:rPr lang="zh-TW" altLang="zh-TW" sz="2000" dirty="0">
                <a:latin typeface="華康細圓體(P)" panose="020F0300000000000000" pitchFamily="34" charset="-120"/>
                <a:ea typeface="華康細圓體(P)" panose="020F0300000000000000" pitchFamily="34" charset="-120"/>
              </a:rPr>
              <a:t> </a:t>
            </a:r>
            <a:r>
              <a:rPr lang="en-US" altLang="zh-TW" sz="2000" dirty="0" smtClean="0">
                <a:latin typeface="華康細圓體(P)" panose="020F0300000000000000" pitchFamily="34" charset="-120"/>
                <a:ea typeface="華康細圓體(P)" panose="020F0300000000000000" pitchFamily="34" charset="-120"/>
              </a:rPr>
              <a:t>(</a:t>
            </a:r>
            <a:r>
              <a:rPr lang="zh-TW" altLang="en-US" sz="2000" dirty="0">
                <a:latin typeface="華康細圓體(P)" panose="020F0300000000000000" pitchFamily="34" charset="-120"/>
                <a:ea typeface="華康細圓體(P)" panose="020F0300000000000000" pitchFamily="34" charset="-120"/>
              </a:rPr>
              <a:t>扣除機具、限制使用、斷水</a:t>
            </a:r>
            <a:r>
              <a:rPr lang="zh-TW" altLang="en-US" sz="2000" dirty="0" smtClean="0">
                <a:latin typeface="華康細圓體(P)" panose="020F0300000000000000" pitchFamily="34" charset="-120"/>
                <a:ea typeface="華康細圓體(P)" panose="020F0300000000000000" pitchFamily="34" charset="-120"/>
              </a:rPr>
              <a:t>斷電</a:t>
            </a:r>
            <a:r>
              <a:rPr lang="en-US" altLang="zh-TW" sz="2000" dirty="0" smtClean="0">
                <a:latin typeface="華康細圓體(P)" panose="020F0300000000000000" pitchFamily="34" charset="-120"/>
                <a:ea typeface="華康細圓體(P)" panose="020F0300000000000000" pitchFamily="34" charset="-120"/>
              </a:rPr>
              <a:t>)</a:t>
            </a:r>
            <a:endParaRPr lang="en-US" altLang="zh-TW" sz="2000" dirty="0">
              <a:latin typeface="華康細圓體(P)" panose="020F0300000000000000" pitchFamily="34" charset="-120"/>
              <a:ea typeface="華康細圓體(P)" panose="020F0300000000000000" pitchFamily="34" charset="-120"/>
            </a:endParaRPr>
          </a:p>
          <a:p>
            <a:pPr lvl="0"/>
            <a:endParaRPr lang="en-US" altLang="zh-TW" sz="2000" dirty="0" smtClean="0">
              <a:latin typeface="華康細圓體(P)" panose="020F0300000000000000" pitchFamily="34" charset="-120"/>
              <a:ea typeface="華康細圓體(P)" panose="020F0300000000000000" pitchFamily="34" charset="-120"/>
            </a:endParaRPr>
          </a:p>
          <a:p>
            <a:r>
              <a:rPr lang="zh-TW" altLang="en-US" sz="2000" dirty="0" smtClean="0">
                <a:solidFill>
                  <a:srgbClr val="FF0000"/>
                </a:solidFill>
                <a:latin typeface="華康細圓體(P)" panose="020F0300000000000000" pitchFamily="34" charset="-120"/>
                <a:ea typeface="華康細圓體(P)" panose="020F0300000000000000" pitchFamily="34" charset="-120"/>
              </a:rPr>
              <a:t>第四十九條</a:t>
            </a:r>
            <a:r>
              <a:rPr lang="zh-TW" altLang="zh-TW" sz="2000" dirty="0">
                <a:solidFill>
                  <a:srgbClr val="000000"/>
                </a:solidFill>
                <a:latin typeface="華康細圓體(P)" panose="020F0300000000000000" pitchFamily="34" charset="-120"/>
                <a:ea typeface="華康細圓體(P)" panose="020F0300000000000000" pitchFamily="34" charset="-120"/>
              </a:rPr>
              <a:t>有下列情形之一者，處新臺幣</a:t>
            </a:r>
            <a:r>
              <a:rPr lang="zh-TW" altLang="zh-TW" sz="2000" dirty="0">
                <a:solidFill>
                  <a:srgbClr val="FF0000"/>
                </a:solidFill>
                <a:latin typeface="華康細圓體(P)" panose="020F0300000000000000" pitchFamily="34" charset="-120"/>
                <a:ea typeface="華康細圓體(P)" panose="020F0300000000000000" pitchFamily="34" charset="-120"/>
              </a:rPr>
              <a:t>六萬元以上三十萬元以下</a:t>
            </a:r>
            <a:r>
              <a:rPr lang="zh-TW" altLang="zh-TW" sz="2000" dirty="0">
                <a:solidFill>
                  <a:srgbClr val="000000"/>
                </a:solidFill>
                <a:latin typeface="華康細圓體(P)" panose="020F0300000000000000" pitchFamily="34" charset="-120"/>
                <a:ea typeface="華康細圓體(P)" panose="020F0300000000000000" pitchFamily="34" charset="-120"/>
              </a:rPr>
              <a:t>罰鍰，並得沒入</a:t>
            </a:r>
            <a:r>
              <a:rPr lang="zh-TW" altLang="zh-TW" sz="2000" dirty="0" smtClean="0">
                <a:solidFill>
                  <a:srgbClr val="000000"/>
                </a:solidFill>
                <a:latin typeface="華康細圓體(P)" panose="020F0300000000000000" pitchFamily="34" charset="-120"/>
                <a:ea typeface="華康細圓體(P)" panose="020F0300000000000000" pitchFamily="34" charset="-120"/>
              </a:rPr>
              <a:t>清除</a:t>
            </a:r>
            <a:r>
              <a:rPr lang="zh-TW" altLang="zh-TW" sz="2000" dirty="0">
                <a:solidFill>
                  <a:srgbClr val="000000"/>
                </a:solidFill>
                <a:latin typeface="華康細圓體(P)" panose="020F0300000000000000" pitchFamily="34" charset="-120"/>
                <a:ea typeface="華康細圓體(P)" panose="020F0300000000000000" pitchFamily="34" charset="-120"/>
              </a:rPr>
              <a:t>機具、處理設施或設備</a:t>
            </a:r>
            <a:r>
              <a:rPr lang="zh-TW" altLang="zh-TW" sz="2000" dirty="0" smtClean="0">
                <a:solidFill>
                  <a:srgbClr val="000000"/>
                </a:solidFill>
                <a:latin typeface="華康細圓體(P)" panose="020F0300000000000000" pitchFamily="34" charset="-120"/>
                <a:ea typeface="華康細圓體(P)" panose="020F0300000000000000" pitchFamily="34" charset="-120"/>
              </a:rPr>
              <a:t>：一</a:t>
            </a:r>
            <a:r>
              <a:rPr lang="zh-TW" altLang="zh-TW" sz="2000" dirty="0">
                <a:solidFill>
                  <a:srgbClr val="000000"/>
                </a:solidFill>
                <a:latin typeface="華康細圓體(P)" panose="020F0300000000000000" pitchFamily="34" charset="-120"/>
                <a:ea typeface="華康細圓體(P)" panose="020F0300000000000000" pitchFamily="34" charset="-120"/>
              </a:rPr>
              <a:t>、清除機具、處理設施或設備之所有人或使用人未於主管機關依第九</a:t>
            </a:r>
            <a:r>
              <a:rPr lang="zh-TW" altLang="zh-TW" sz="2000" dirty="0" smtClean="0">
                <a:solidFill>
                  <a:srgbClr val="000000"/>
                </a:solidFill>
                <a:latin typeface="華康細圓體(P)" panose="020F0300000000000000" pitchFamily="34" charset="-120"/>
                <a:ea typeface="華康細圓體(P)" panose="020F0300000000000000" pitchFamily="34" charset="-120"/>
              </a:rPr>
              <a:t>條第二</a:t>
            </a:r>
            <a:r>
              <a:rPr lang="zh-TW" altLang="zh-TW" sz="2000" dirty="0">
                <a:solidFill>
                  <a:srgbClr val="000000"/>
                </a:solidFill>
                <a:latin typeface="華康細圓體(P)" panose="020F0300000000000000" pitchFamily="34" charset="-120"/>
                <a:ea typeface="華康細圓體(P)" panose="020F0300000000000000" pitchFamily="34" charset="-120"/>
              </a:rPr>
              <a:t>項所定期限內清除處理其廢棄物、剩餘土石方。 二、清除廢棄物、剩餘土石方者，</a:t>
            </a:r>
            <a:r>
              <a:rPr lang="zh-TW" altLang="zh-TW" sz="2000" dirty="0">
                <a:solidFill>
                  <a:srgbClr val="FF0000"/>
                </a:solidFill>
                <a:latin typeface="華康細圓體(P)" panose="020F0300000000000000" pitchFamily="34" charset="-120"/>
                <a:ea typeface="華康細圓體(P)" panose="020F0300000000000000" pitchFamily="34" charset="-120"/>
              </a:rPr>
              <a:t>未隨車持有載明</a:t>
            </a:r>
            <a:r>
              <a:rPr lang="zh-TW" altLang="zh-TW" sz="2000" dirty="0">
                <a:solidFill>
                  <a:srgbClr val="000000"/>
                </a:solidFill>
                <a:latin typeface="華康細圓體(P)" panose="020F0300000000000000" pitchFamily="34" charset="-120"/>
                <a:ea typeface="華康細圓體(P)" panose="020F0300000000000000" pitchFamily="34" charset="-120"/>
              </a:rPr>
              <a:t>一般廢棄物、一般</a:t>
            </a:r>
            <a:r>
              <a:rPr lang="zh-TW" altLang="zh-TW" sz="2000" dirty="0" smtClean="0">
                <a:solidFill>
                  <a:srgbClr val="000000"/>
                </a:solidFill>
                <a:latin typeface="華康細圓體(P)" panose="020F0300000000000000" pitchFamily="34" charset="-120"/>
                <a:ea typeface="華康細圓體(P)" panose="020F0300000000000000" pitchFamily="34" charset="-120"/>
              </a:rPr>
              <a:t>事業廢棄物</a:t>
            </a:r>
            <a:r>
              <a:rPr lang="zh-TW" altLang="zh-TW" sz="2000" dirty="0">
                <a:solidFill>
                  <a:srgbClr val="000000"/>
                </a:solidFill>
                <a:latin typeface="華康細圓體(P)" panose="020F0300000000000000" pitchFamily="34" charset="-120"/>
                <a:ea typeface="華康細圓體(P)" panose="020F0300000000000000" pitchFamily="34" charset="-120"/>
              </a:rPr>
              <a:t>、</a:t>
            </a:r>
            <a:r>
              <a:rPr lang="zh-TW" altLang="zh-TW" sz="2000" dirty="0">
                <a:solidFill>
                  <a:srgbClr val="FF0000"/>
                </a:solidFill>
                <a:latin typeface="華康細圓體(P)" panose="020F0300000000000000" pitchFamily="34" charset="-120"/>
                <a:ea typeface="華康細圓體(P)" panose="020F0300000000000000" pitchFamily="34" charset="-120"/>
              </a:rPr>
              <a:t>剩餘土石方產生源及處理地點之證明文件</a:t>
            </a:r>
            <a:r>
              <a:rPr lang="zh-TW" altLang="zh-TW" sz="2000" dirty="0" smtClean="0">
                <a:solidFill>
                  <a:srgbClr val="FF0000"/>
                </a:solidFill>
                <a:latin typeface="華康細圓體(P)" panose="020F0300000000000000" pitchFamily="34" charset="-120"/>
                <a:ea typeface="華康細圓體(P)" panose="020F0300000000000000" pitchFamily="34" charset="-120"/>
              </a:rPr>
              <a:t>。</a:t>
            </a:r>
            <a:endParaRPr lang="en-US" altLang="zh-TW" sz="2000" dirty="0" smtClean="0">
              <a:solidFill>
                <a:srgbClr val="FF0000"/>
              </a:solidFill>
              <a:latin typeface="華康細圓體(P)" panose="020F0300000000000000" pitchFamily="34" charset="-120"/>
              <a:ea typeface="華康細圓體(P)" panose="020F0300000000000000" pitchFamily="34" charset="-120"/>
            </a:endParaRPr>
          </a:p>
          <a:p>
            <a:endParaRPr lang="en-US" altLang="zh-TW" sz="2000" dirty="0">
              <a:solidFill>
                <a:srgbClr val="FF0000"/>
              </a:solidFill>
              <a:latin typeface="華康細圓體(P)" panose="020F0300000000000000" pitchFamily="34" charset="-120"/>
              <a:ea typeface="華康細圓體(P)" panose="020F0300000000000000" pitchFamily="34" charset="-120"/>
            </a:endParaRPr>
          </a:p>
          <a:p>
            <a:r>
              <a:rPr lang="zh-TW" altLang="en-US" sz="2000" b="1" dirty="0" smtClean="0">
                <a:solidFill>
                  <a:srgbClr val="0070C0"/>
                </a:solidFill>
                <a:latin typeface="華康細圓體(P)" panose="020F0300000000000000" pitchFamily="34" charset="-120"/>
                <a:ea typeface="華康細圓體(P)" panose="020F0300000000000000" pitchFamily="34" charset="-120"/>
              </a:rPr>
              <a:t>廢棄物清理法施行細則</a:t>
            </a:r>
            <a:endParaRPr lang="en-US" altLang="zh-TW" sz="2000" b="1" dirty="0" smtClean="0">
              <a:solidFill>
                <a:srgbClr val="0070C0"/>
              </a:solidFill>
              <a:latin typeface="華康細圓體(P)" panose="020F0300000000000000" pitchFamily="34" charset="-120"/>
              <a:ea typeface="華康細圓體(P)" panose="020F0300000000000000" pitchFamily="34" charset="-120"/>
            </a:endParaRPr>
          </a:p>
          <a:p>
            <a:r>
              <a:rPr lang="zh-TW" altLang="en-US" sz="2000" dirty="0">
                <a:solidFill>
                  <a:srgbClr val="FF0000"/>
                </a:solidFill>
                <a:latin typeface="華康細圓體(P)" panose="020F0300000000000000" pitchFamily="34" charset="-120"/>
                <a:ea typeface="華康細圓體(P)" panose="020F0300000000000000" pitchFamily="34" charset="-120"/>
              </a:rPr>
              <a:t>第九條</a:t>
            </a:r>
            <a:r>
              <a:rPr lang="zh-TW" altLang="en-US" sz="2000" dirty="0">
                <a:latin typeface="華康細圓體(P)" panose="020F0300000000000000" pitchFamily="34" charset="-120"/>
                <a:ea typeface="華康細圓體(P)" panose="020F0300000000000000" pitchFamily="34" charset="-120"/>
              </a:rPr>
              <a:t> 。。。</a:t>
            </a:r>
            <a:r>
              <a:rPr lang="zh-TW" altLang="en-US" sz="2000" dirty="0" smtClean="0">
                <a:latin typeface="華康細圓體(P)" panose="020F0300000000000000" pitchFamily="34" charset="-120"/>
                <a:ea typeface="華康細圓體(P)" panose="020F0300000000000000" pitchFamily="34" charset="-120"/>
              </a:rPr>
              <a:t>本</a:t>
            </a:r>
            <a:r>
              <a:rPr lang="zh-TW" altLang="en-US" sz="2000" dirty="0">
                <a:latin typeface="華康細圓體(P)" panose="020F0300000000000000" pitchFamily="34" charset="-120"/>
                <a:ea typeface="華康細圓體(P)" panose="020F0300000000000000" pitchFamily="34" charset="-120"/>
              </a:rPr>
              <a:t>法第九條第一項所定剩餘土石方產生源及處理地點證明文件及其格式，由</a:t>
            </a:r>
            <a:r>
              <a:rPr lang="zh-TW" altLang="en-US" sz="2000" dirty="0">
                <a:solidFill>
                  <a:srgbClr val="FF0000"/>
                </a:solidFill>
                <a:latin typeface="華康細圓體(P)" panose="020F0300000000000000" pitchFamily="34" charset="-120"/>
                <a:ea typeface="華康細圓體(P)" panose="020F0300000000000000" pitchFamily="34" charset="-120"/>
              </a:rPr>
              <a:t>中央目的事業主管機關會商中央主管機關</a:t>
            </a:r>
            <a:r>
              <a:rPr lang="zh-TW" altLang="en-US" sz="2000" dirty="0">
                <a:latin typeface="華康細圓體(P)" panose="020F0300000000000000" pitchFamily="34" charset="-120"/>
                <a:ea typeface="華康細圓體(P)" panose="020F0300000000000000" pitchFamily="34" charset="-120"/>
              </a:rPr>
              <a:t>定之。</a:t>
            </a:r>
          </a:p>
          <a:p>
            <a:endParaRPr lang="zh-TW" altLang="en-US" sz="2000" dirty="0">
              <a:solidFill>
                <a:srgbClr val="FF0000"/>
              </a:solidFill>
              <a:latin typeface="華康細圓體(P)" panose="020F0300000000000000" pitchFamily="34" charset="-120"/>
              <a:ea typeface="華康細圓體(P)" panose="020F0300000000000000" pitchFamily="34" charset="-120"/>
            </a:endParaRPr>
          </a:p>
        </p:txBody>
      </p:sp>
      <p:sp>
        <p:nvSpPr>
          <p:cNvPr id="14"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088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甚麼是運送憑證</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四聯單</a:t>
            </a:r>
            <a:r>
              <a:rPr lang="en-US" altLang="zh-TW" dirty="0" smtClean="0">
                <a:latin typeface="華康細圓體(P)" panose="020F0300000000000000" pitchFamily="34" charset="-120"/>
                <a:ea typeface="華康細圓體(P)" panose="020F0300000000000000" pitchFamily="34" charset="-120"/>
              </a:rPr>
              <a:t>)</a:t>
            </a:r>
            <a:endParaRPr lang="zh-TW" altLang="en-US" dirty="0">
              <a:latin typeface="華康細圓體(P)" panose="020F0300000000000000" pitchFamily="34" charset="-120"/>
              <a:ea typeface="華康細圓體(P)" panose="020F0300000000000000" pitchFamily="34" charset="-120"/>
            </a:endParaRP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12</a:t>
            </a:fld>
            <a:endParaRPr lang="zh-TW" altLang="en-US"/>
          </a:p>
        </p:txBody>
      </p:sp>
      <p:pic>
        <p:nvPicPr>
          <p:cNvPr id="5" name="圖片 4"/>
          <p:cNvPicPr>
            <a:picLocks noChangeAspect="1"/>
          </p:cNvPicPr>
          <p:nvPr/>
        </p:nvPicPr>
        <p:blipFill>
          <a:blip r:embed="rId2"/>
          <a:stretch>
            <a:fillRect/>
          </a:stretch>
        </p:blipFill>
        <p:spPr>
          <a:xfrm>
            <a:off x="5371750" y="1830745"/>
            <a:ext cx="3143600" cy="4435912"/>
          </a:xfrm>
          <a:prstGeom prst="rect">
            <a:avLst/>
          </a:prstGeom>
          <a:ln>
            <a:solidFill>
              <a:schemeClr val="tx1"/>
            </a:solidFill>
          </a:ln>
        </p:spPr>
      </p:pic>
      <p:sp>
        <p:nvSpPr>
          <p:cNvPr id="6" name="矩形 5"/>
          <p:cNvSpPr/>
          <p:nvPr/>
        </p:nvSpPr>
        <p:spPr>
          <a:xfrm>
            <a:off x="6177591" y="3340008"/>
            <a:ext cx="2061103" cy="137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177591" y="3477760"/>
            <a:ext cx="2066183" cy="142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177591" y="3040289"/>
            <a:ext cx="2066184" cy="149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177589" y="2913288"/>
            <a:ext cx="2071265" cy="134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p:cNvCxnSpPr/>
          <p:nvPr/>
        </p:nvCxnSpPr>
        <p:spPr>
          <a:xfrm flipV="1">
            <a:off x="719091" y="1970843"/>
            <a:ext cx="4154750" cy="88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719091" y="3610925"/>
            <a:ext cx="4154750" cy="88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719091" y="5237691"/>
            <a:ext cx="4154750" cy="88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873841" y="1970843"/>
            <a:ext cx="0" cy="16400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719091" y="3619802"/>
            <a:ext cx="0" cy="16400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橢圓 20"/>
          <p:cNvSpPr/>
          <p:nvPr/>
        </p:nvSpPr>
        <p:spPr>
          <a:xfrm>
            <a:off x="719090" y="1899822"/>
            <a:ext cx="133165" cy="1420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2978837" y="1899821"/>
            <a:ext cx="133165" cy="1420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310718" y="2059421"/>
            <a:ext cx="1802168" cy="1200329"/>
          </a:xfrm>
          <a:prstGeom prst="rect">
            <a:avLst/>
          </a:prstGeom>
          <a:noFill/>
        </p:spPr>
        <p:txBody>
          <a:bodyPr wrap="square" rtlCol="0">
            <a:spAutoFit/>
          </a:bodyPr>
          <a:lstStyle/>
          <a:p>
            <a:r>
              <a:rPr lang="en-US" altLang="zh-TW" dirty="0" smtClean="0">
                <a:latin typeface="華康細圓體(P)" panose="020F0300000000000000" pitchFamily="34" charset="-120"/>
                <a:ea typeface="華康細圓體(P)" panose="020F0300000000000000" pitchFamily="34" charset="-120"/>
              </a:rPr>
              <a:t>80</a:t>
            </a:r>
            <a:r>
              <a:rPr lang="zh-TW" altLang="en-US" dirty="0" smtClean="0">
                <a:latin typeface="華康細圓體(P)" panose="020F0300000000000000" pitchFamily="34" charset="-120"/>
                <a:ea typeface="華康細圓體(P)" panose="020F0300000000000000" pitchFamily="34" charset="-120"/>
              </a:rPr>
              <a:t>年</a:t>
            </a:r>
            <a:endParaRPr lang="en-US" altLang="zh-TW" dirty="0" smtClean="0">
              <a:latin typeface="華康細圓體(P)" panose="020F0300000000000000" pitchFamily="34" charset="-120"/>
              <a:ea typeface="華康細圓體(P)" panose="020F0300000000000000" pitchFamily="34" charset="-120"/>
            </a:endParaRPr>
          </a:p>
          <a:p>
            <a:r>
              <a:rPr lang="zh-TW" altLang="zh-TW" dirty="0">
                <a:latin typeface="華康細圓體(P)" panose="020F0300000000000000" pitchFamily="34" charset="-120"/>
                <a:ea typeface="華康細圓體(P)" panose="020F0300000000000000" pitchFamily="34" charset="-120"/>
              </a:rPr>
              <a:t>營建廢棄土處理</a:t>
            </a:r>
            <a:r>
              <a:rPr lang="zh-TW" altLang="zh-TW" dirty="0" smtClean="0">
                <a:latin typeface="華康細圓體(P)" panose="020F0300000000000000" pitchFamily="34" charset="-120"/>
                <a:ea typeface="華康細圓體(P)" panose="020F0300000000000000" pitchFamily="34" charset="-120"/>
              </a:rPr>
              <a:t>方案</a:t>
            </a:r>
            <a:r>
              <a:rPr lang="zh-TW" altLang="en-US" dirty="0" smtClean="0">
                <a:latin typeface="華康細圓體(P)" panose="020F0300000000000000" pitchFamily="34" charset="-120"/>
                <a:ea typeface="華康細圓體(P)" panose="020F0300000000000000" pitchFamily="34" charset="-120"/>
              </a:rPr>
              <a:t>，有規定無格式，三聯</a:t>
            </a:r>
            <a:endParaRPr lang="zh-TW" altLang="en-US" dirty="0">
              <a:latin typeface="華康細圓體(P)" panose="020F0300000000000000" pitchFamily="34" charset="-120"/>
              <a:ea typeface="華康細圓體(P)" panose="020F0300000000000000" pitchFamily="34" charset="-120"/>
            </a:endParaRPr>
          </a:p>
        </p:txBody>
      </p:sp>
      <p:sp>
        <p:nvSpPr>
          <p:cNvPr id="24" name="文字方塊 23"/>
          <p:cNvSpPr txBox="1"/>
          <p:nvPr/>
        </p:nvSpPr>
        <p:spPr>
          <a:xfrm>
            <a:off x="2769832" y="2059421"/>
            <a:ext cx="1802168" cy="1200329"/>
          </a:xfrm>
          <a:prstGeom prst="rect">
            <a:avLst/>
          </a:prstGeom>
          <a:noFill/>
        </p:spPr>
        <p:txBody>
          <a:bodyPr wrap="square" rtlCol="0">
            <a:spAutoFit/>
          </a:bodyPr>
          <a:lstStyle/>
          <a:p>
            <a:r>
              <a:rPr lang="en-US" altLang="zh-TW" dirty="0" smtClean="0">
                <a:latin typeface="華康細圓體(P)" panose="020F0300000000000000" pitchFamily="34" charset="-120"/>
                <a:ea typeface="華康細圓體(P)" panose="020F0300000000000000" pitchFamily="34" charset="-120"/>
              </a:rPr>
              <a:t>86</a:t>
            </a:r>
            <a:r>
              <a:rPr lang="zh-TW" altLang="en-US" dirty="0" smtClean="0">
                <a:latin typeface="華康細圓體(P)" panose="020F0300000000000000" pitchFamily="34" charset="-120"/>
                <a:ea typeface="華康細圓體(P)" panose="020F0300000000000000" pitchFamily="34" charset="-120"/>
              </a:rPr>
              <a:t>年</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省政府建設廳有規定格式，無發布</a:t>
            </a:r>
            <a:endParaRPr lang="zh-TW" altLang="en-US" dirty="0">
              <a:latin typeface="華康細圓體(P)" panose="020F0300000000000000" pitchFamily="34" charset="-120"/>
              <a:ea typeface="華康細圓體(P)" panose="020F0300000000000000" pitchFamily="34" charset="-120"/>
            </a:endParaRPr>
          </a:p>
        </p:txBody>
      </p:sp>
      <p:sp>
        <p:nvSpPr>
          <p:cNvPr id="25" name="橢圓 24"/>
          <p:cNvSpPr/>
          <p:nvPr/>
        </p:nvSpPr>
        <p:spPr>
          <a:xfrm>
            <a:off x="3480047" y="3551254"/>
            <a:ext cx="133165" cy="1420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3224073" y="3752967"/>
            <a:ext cx="1802168" cy="1200329"/>
          </a:xfrm>
          <a:prstGeom prst="rect">
            <a:avLst/>
          </a:prstGeom>
          <a:noFill/>
        </p:spPr>
        <p:txBody>
          <a:bodyPr wrap="square" rtlCol="0">
            <a:spAutoFit/>
          </a:bodyPr>
          <a:lstStyle/>
          <a:p>
            <a:r>
              <a:rPr lang="en-US" altLang="zh-TW" dirty="0" smtClean="0">
                <a:latin typeface="華康細圓體(P)" panose="020F0300000000000000" pitchFamily="34" charset="-120"/>
                <a:ea typeface="華康細圓體(P)" panose="020F0300000000000000" pitchFamily="34" charset="-120"/>
              </a:rPr>
              <a:t>89</a:t>
            </a:r>
            <a:r>
              <a:rPr lang="zh-TW" altLang="en-US" dirty="0" smtClean="0">
                <a:latin typeface="華康細圓體(P)" panose="020F0300000000000000" pitchFamily="34" charset="-120"/>
                <a:ea typeface="華康細圓體(P)" panose="020F0300000000000000" pitchFamily="34" charset="-120"/>
              </a:rPr>
              <a:t>年</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中心提出格式，高鐵局修正提出四聯</a:t>
            </a:r>
            <a:endParaRPr lang="zh-TW" altLang="en-US" dirty="0">
              <a:latin typeface="華康細圓體(P)" panose="020F0300000000000000" pitchFamily="34" charset="-120"/>
              <a:ea typeface="華康細圓體(P)" panose="020F0300000000000000" pitchFamily="34" charset="-120"/>
            </a:endParaRPr>
          </a:p>
        </p:txBody>
      </p:sp>
      <p:sp>
        <p:nvSpPr>
          <p:cNvPr id="27" name="橢圓 26"/>
          <p:cNvSpPr/>
          <p:nvPr/>
        </p:nvSpPr>
        <p:spPr>
          <a:xfrm>
            <a:off x="1145219" y="5188863"/>
            <a:ext cx="133165" cy="1420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994297" y="5379733"/>
            <a:ext cx="3879543" cy="923330"/>
          </a:xfrm>
          <a:prstGeom prst="rect">
            <a:avLst/>
          </a:prstGeom>
          <a:noFill/>
        </p:spPr>
        <p:txBody>
          <a:bodyPr wrap="square" rtlCol="0">
            <a:spAutoFit/>
          </a:bodyPr>
          <a:lstStyle/>
          <a:p>
            <a:r>
              <a:rPr lang="en-US" altLang="zh-TW" dirty="0" smtClean="0">
                <a:latin typeface="華康細圓體(P)" panose="020F0300000000000000" pitchFamily="34" charset="-120"/>
                <a:ea typeface="華康細圓體(P)" panose="020F0300000000000000" pitchFamily="34" charset="-120"/>
              </a:rPr>
              <a:t>90</a:t>
            </a:r>
            <a:r>
              <a:rPr lang="zh-TW" altLang="en-US" dirty="0" smtClean="0">
                <a:latin typeface="華康細圓體(P)" panose="020F0300000000000000" pitchFamily="34" charset="-120"/>
                <a:ea typeface="華康細圓體(P)" panose="020F0300000000000000" pitchFamily="34" charset="-120"/>
              </a:rPr>
              <a:t>年</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中心依兩階段申報制度修正格式，提出表</a:t>
            </a:r>
            <a:r>
              <a:rPr lang="en-US" altLang="zh-TW" dirty="0" smtClean="0">
                <a:latin typeface="華康細圓體(P)" panose="020F0300000000000000" pitchFamily="34" charset="-120"/>
                <a:ea typeface="華康細圓體(P)" panose="020F0300000000000000" pitchFamily="34" charset="-120"/>
              </a:rPr>
              <a:t>1-A</a:t>
            </a:r>
            <a:r>
              <a:rPr lang="zh-TW" altLang="en-US" dirty="0" smtClean="0">
                <a:latin typeface="華康細圓體(P)" panose="020F0300000000000000" pitchFamily="34" charset="-120"/>
                <a:ea typeface="華康細圓體(P)" panose="020F0300000000000000" pitchFamily="34" charset="-120"/>
              </a:rPr>
              <a:t>，表</a:t>
            </a:r>
            <a:r>
              <a:rPr lang="en-US" altLang="zh-TW" dirty="0" smtClean="0">
                <a:latin typeface="華康細圓體(P)" panose="020F0300000000000000" pitchFamily="34" charset="-120"/>
                <a:ea typeface="華康細圓體(P)" panose="020F0300000000000000" pitchFamily="34" charset="-120"/>
              </a:rPr>
              <a:t>1-B</a:t>
            </a:r>
            <a:r>
              <a:rPr lang="zh-TW" altLang="en-US" dirty="0" smtClean="0">
                <a:latin typeface="華康細圓體(P)" panose="020F0300000000000000" pitchFamily="34" charset="-120"/>
                <a:ea typeface="華康細圓體(P)" panose="020F0300000000000000" pitchFamily="34" charset="-120"/>
              </a:rPr>
              <a:t>，表</a:t>
            </a:r>
            <a:r>
              <a:rPr lang="en-US" altLang="zh-TW" dirty="0" smtClean="0">
                <a:latin typeface="華康細圓體(P)" panose="020F0300000000000000" pitchFamily="34" charset="-120"/>
                <a:ea typeface="華康細圓體(P)" panose="020F0300000000000000" pitchFamily="34" charset="-120"/>
              </a:rPr>
              <a:t>2</a:t>
            </a:r>
            <a:r>
              <a:rPr lang="zh-TW" altLang="en-US" dirty="0" smtClean="0">
                <a:latin typeface="華康細圓體(P)" panose="020F0300000000000000" pitchFamily="34" charset="-120"/>
                <a:ea typeface="華康細圓體(P)" panose="020F0300000000000000" pitchFamily="34" charset="-120"/>
              </a:rPr>
              <a:t>及表</a:t>
            </a:r>
            <a:r>
              <a:rPr lang="en-US" altLang="zh-TW" dirty="0" smtClean="0">
                <a:latin typeface="華康細圓體(P)" panose="020F0300000000000000" pitchFamily="34" charset="-120"/>
                <a:ea typeface="華康細圓體(P)" panose="020F0300000000000000" pitchFamily="34" charset="-120"/>
              </a:rPr>
              <a:t>3</a:t>
            </a:r>
            <a:endParaRPr lang="zh-TW" altLang="en-US" dirty="0">
              <a:latin typeface="華康細圓體(P)" panose="020F0300000000000000" pitchFamily="34" charset="-120"/>
              <a:ea typeface="華康細圓體(P)" panose="020F0300000000000000" pitchFamily="34" charset="-120"/>
            </a:endParaRPr>
          </a:p>
        </p:txBody>
      </p:sp>
      <p:sp>
        <p:nvSpPr>
          <p:cNvPr id="29" name="矩形 28"/>
          <p:cNvSpPr/>
          <p:nvPr/>
        </p:nvSpPr>
        <p:spPr>
          <a:xfrm>
            <a:off x="6916466" y="2512381"/>
            <a:ext cx="1330890" cy="1242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5585576" y="4350059"/>
            <a:ext cx="592013" cy="7190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272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兩階段申報</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13</a:t>
            </a:fld>
            <a:endParaRPr lang="zh-TW" altLang="en-US"/>
          </a:p>
        </p:txBody>
      </p:sp>
      <p:sp>
        <p:nvSpPr>
          <p:cNvPr id="5" name="圓角矩形 4"/>
          <p:cNvSpPr/>
          <p:nvPr/>
        </p:nvSpPr>
        <p:spPr bwMode="auto">
          <a:xfrm>
            <a:off x="383765" y="2946716"/>
            <a:ext cx="2730073" cy="565261"/>
          </a:xfrm>
          <a:prstGeom prst="round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基本資料表申報查核</a:t>
            </a:r>
          </a:p>
        </p:txBody>
      </p:sp>
      <p:sp>
        <p:nvSpPr>
          <p:cNvPr id="6" name="圓角矩形 5"/>
          <p:cNvSpPr/>
          <p:nvPr/>
        </p:nvSpPr>
        <p:spPr bwMode="auto">
          <a:xfrm>
            <a:off x="387049" y="4617832"/>
            <a:ext cx="2730073" cy="565261"/>
          </a:xfrm>
          <a:prstGeom prst="roundRect">
            <a:avLst/>
          </a:prstGeom>
          <a:solidFill>
            <a:srgbClr val="92D05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月報表申報查核</a:t>
            </a:r>
          </a:p>
        </p:txBody>
      </p:sp>
      <p:sp>
        <p:nvSpPr>
          <p:cNvPr id="7" name="圓角矩形 6"/>
          <p:cNvSpPr/>
          <p:nvPr/>
        </p:nvSpPr>
        <p:spPr bwMode="auto">
          <a:xfrm>
            <a:off x="383765" y="5683153"/>
            <a:ext cx="2730073" cy="565261"/>
          </a:xfrm>
          <a:prstGeom prst="roundRect">
            <a:avLst/>
          </a:prstGeom>
          <a:solidFill>
            <a:srgbClr val="FFC00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勾稽</a:t>
            </a:r>
          </a:p>
        </p:txBody>
      </p:sp>
      <p:sp>
        <p:nvSpPr>
          <p:cNvPr id="8" name="向下箭號 7"/>
          <p:cNvSpPr/>
          <p:nvPr/>
        </p:nvSpPr>
        <p:spPr bwMode="auto">
          <a:xfrm>
            <a:off x="1435073" y="3745655"/>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latin typeface="華康細圓體(P)" panose="020F0300000000000000" pitchFamily="34" charset="-120"/>
              <a:ea typeface="華康細圓體(P)" panose="020F0300000000000000" pitchFamily="34" charset="-120"/>
            </a:endParaRPr>
          </a:p>
        </p:txBody>
      </p:sp>
      <p:sp>
        <p:nvSpPr>
          <p:cNvPr id="9" name="向下箭號 8"/>
          <p:cNvSpPr/>
          <p:nvPr/>
        </p:nvSpPr>
        <p:spPr bwMode="auto">
          <a:xfrm>
            <a:off x="1435073" y="5221150"/>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latin typeface="華康細圓體(P)" panose="020F0300000000000000" pitchFamily="34" charset="-120"/>
              <a:ea typeface="華康細圓體(P)" panose="020F0300000000000000" pitchFamily="34" charset="-120"/>
            </a:endParaRPr>
          </a:p>
        </p:txBody>
      </p:sp>
      <p:sp>
        <p:nvSpPr>
          <p:cNvPr id="10" name="圓角矩形 9"/>
          <p:cNvSpPr/>
          <p:nvPr/>
        </p:nvSpPr>
        <p:spPr bwMode="auto">
          <a:xfrm>
            <a:off x="3428812" y="1363414"/>
            <a:ext cx="2730073" cy="565261"/>
          </a:xfrm>
          <a:prstGeom prst="roundRect">
            <a:avLst/>
          </a:prstGeom>
          <a:solidFill>
            <a:srgbClr val="FFC00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出土端</a:t>
            </a:r>
          </a:p>
        </p:txBody>
      </p:sp>
      <p:sp>
        <p:nvSpPr>
          <p:cNvPr id="11" name="圓角矩形 10"/>
          <p:cNvSpPr/>
          <p:nvPr/>
        </p:nvSpPr>
        <p:spPr bwMode="auto">
          <a:xfrm>
            <a:off x="6361414" y="1360277"/>
            <a:ext cx="2730073" cy="565261"/>
          </a:xfrm>
          <a:prstGeom prst="roundRect">
            <a:avLst/>
          </a:prstGeom>
          <a:solidFill>
            <a:srgbClr val="00B05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收土端</a:t>
            </a:r>
          </a:p>
        </p:txBody>
      </p:sp>
      <p:sp>
        <p:nvSpPr>
          <p:cNvPr id="12" name="圓角矩形 11"/>
          <p:cNvSpPr/>
          <p:nvPr/>
        </p:nvSpPr>
        <p:spPr bwMode="auto">
          <a:xfrm>
            <a:off x="3428812" y="2110383"/>
            <a:ext cx="2730073" cy="565261"/>
          </a:xfrm>
          <a:prstGeom prst="roundRect">
            <a:avLst/>
          </a:prstGeom>
          <a:solidFill>
            <a:srgbClr val="92D05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取得流向編號</a:t>
            </a:r>
          </a:p>
        </p:txBody>
      </p:sp>
      <p:sp>
        <p:nvSpPr>
          <p:cNvPr id="13" name="圓角矩形 12"/>
          <p:cNvSpPr/>
          <p:nvPr/>
        </p:nvSpPr>
        <p:spPr bwMode="auto">
          <a:xfrm>
            <a:off x="6361414" y="2107934"/>
            <a:ext cx="2730073" cy="565261"/>
          </a:xfrm>
          <a:prstGeom prst="roundRect">
            <a:avLst/>
          </a:prstGeom>
          <a:solidFill>
            <a:srgbClr val="92D05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取得流向編號</a:t>
            </a:r>
          </a:p>
        </p:txBody>
      </p:sp>
      <p:sp>
        <p:nvSpPr>
          <p:cNvPr id="18" name="圓角矩形 17"/>
          <p:cNvSpPr/>
          <p:nvPr/>
        </p:nvSpPr>
        <p:spPr bwMode="auto">
          <a:xfrm>
            <a:off x="3428812" y="2918956"/>
            <a:ext cx="2730073" cy="565261"/>
          </a:xfrm>
          <a:prstGeom prst="roundRect">
            <a:avLst/>
          </a:prstGeom>
          <a:solidFill>
            <a:srgbClr val="FF000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基本表查核</a:t>
            </a:r>
          </a:p>
        </p:txBody>
      </p:sp>
      <p:sp>
        <p:nvSpPr>
          <p:cNvPr id="19" name="圓角矩形 18"/>
          <p:cNvSpPr/>
          <p:nvPr/>
        </p:nvSpPr>
        <p:spPr bwMode="auto">
          <a:xfrm>
            <a:off x="6361414" y="2929587"/>
            <a:ext cx="2730073" cy="565261"/>
          </a:xfrm>
          <a:prstGeom prst="roundRect">
            <a:avLst/>
          </a:prstGeom>
          <a:solidFill>
            <a:srgbClr val="FF000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基本表查核</a:t>
            </a:r>
          </a:p>
        </p:txBody>
      </p:sp>
      <p:sp>
        <p:nvSpPr>
          <p:cNvPr id="20" name="圓角矩形 19"/>
          <p:cNvSpPr/>
          <p:nvPr/>
        </p:nvSpPr>
        <p:spPr bwMode="auto">
          <a:xfrm>
            <a:off x="3428812" y="3798127"/>
            <a:ext cx="2730073" cy="565261"/>
          </a:xfrm>
          <a:prstGeom prst="roundRect">
            <a:avLst/>
          </a:prstGeom>
          <a:solidFill>
            <a:srgbClr val="92D05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申報月報表</a:t>
            </a:r>
          </a:p>
        </p:txBody>
      </p:sp>
      <p:sp>
        <p:nvSpPr>
          <p:cNvPr id="21" name="圓角矩形 20"/>
          <p:cNvSpPr/>
          <p:nvPr/>
        </p:nvSpPr>
        <p:spPr bwMode="auto">
          <a:xfrm>
            <a:off x="6361414" y="3795678"/>
            <a:ext cx="2730073" cy="565261"/>
          </a:xfrm>
          <a:prstGeom prst="roundRect">
            <a:avLst/>
          </a:prstGeom>
          <a:solidFill>
            <a:srgbClr val="92D05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申報月報表</a:t>
            </a:r>
          </a:p>
        </p:txBody>
      </p:sp>
      <p:sp>
        <p:nvSpPr>
          <p:cNvPr id="24" name="圓角矩形 23"/>
          <p:cNvSpPr/>
          <p:nvPr/>
        </p:nvSpPr>
        <p:spPr bwMode="auto">
          <a:xfrm>
            <a:off x="3428812" y="4606699"/>
            <a:ext cx="2730073" cy="565261"/>
          </a:xfrm>
          <a:prstGeom prst="roundRect">
            <a:avLst/>
          </a:prstGeom>
          <a:solidFill>
            <a:srgbClr val="FF000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月報表查核</a:t>
            </a:r>
          </a:p>
        </p:txBody>
      </p:sp>
      <p:sp>
        <p:nvSpPr>
          <p:cNvPr id="25" name="圓角矩形 24"/>
          <p:cNvSpPr/>
          <p:nvPr/>
        </p:nvSpPr>
        <p:spPr bwMode="auto">
          <a:xfrm>
            <a:off x="6361414" y="4610431"/>
            <a:ext cx="2730073" cy="565261"/>
          </a:xfrm>
          <a:prstGeom prst="roundRect">
            <a:avLst/>
          </a:prstGeom>
          <a:solidFill>
            <a:srgbClr val="FF000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月報表查核</a:t>
            </a:r>
          </a:p>
        </p:txBody>
      </p:sp>
      <p:sp>
        <p:nvSpPr>
          <p:cNvPr id="28" name="圓角矩形 27"/>
          <p:cNvSpPr/>
          <p:nvPr/>
        </p:nvSpPr>
        <p:spPr bwMode="auto">
          <a:xfrm>
            <a:off x="4881795" y="5683071"/>
            <a:ext cx="2730073" cy="565261"/>
          </a:xfrm>
          <a:prstGeom prst="roundRect">
            <a:avLst/>
          </a:prstGeom>
          <a:solidFill>
            <a:srgbClr val="FFC00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000" dirty="0">
                <a:solidFill>
                  <a:schemeClr val="bg1"/>
                </a:solidFill>
                <a:latin typeface="華康細圓體(P)" panose="020F0300000000000000" pitchFamily="34" charset="-120"/>
                <a:ea typeface="華康細圓體(P)" panose="020F0300000000000000" pitchFamily="34" charset="-120"/>
              </a:rPr>
              <a:t>勾稽</a:t>
            </a:r>
            <a:r>
              <a:rPr lang="en-US" altLang="zh-TW" sz="2000" dirty="0">
                <a:solidFill>
                  <a:schemeClr val="bg1"/>
                </a:solidFill>
                <a:latin typeface="華康細圓體(P)" panose="020F0300000000000000" pitchFamily="34" charset="-120"/>
                <a:ea typeface="華康細圓體(P)" panose="020F0300000000000000" pitchFamily="34" charset="-120"/>
              </a:rPr>
              <a:t>/</a:t>
            </a:r>
            <a:r>
              <a:rPr lang="zh-TW" altLang="en-US" sz="2000" dirty="0">
                <a:solidFill>
                  <a:schemeClr val="bg1"/>
                </a:solidFill>
                <a:latin typeface="華康細圓體(P)" panose="020F0300000000000000" pitchFamily="34" charset="-120"/>
                <a:ea typeface="華康細圓體(P)" panose="020F0300000000000000" pitchFamily="34" charset="-120"/>
              </a:rPr>
              <a:t>估驗付款</a:t>
            </a:r>
          </a:p>
        </p:txBody>
      </p:sp>
      <p:sp>
        <p:nvSpPr>
          <p:cNvPr id="29" name="向下箭號 28"/>
          <p:cNvSpPr/>
          <p:nvPr/>
        </p:nvSpPr>
        <p:spPr bwMode="auto">
          <a:xfrm rot="18721202">
            <a:off x="5374778" y="5104069"/>
            <a:ext cx="353288" cy="60668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30" name="向下箭號 29"/>
          <p:cNvSpPr/>
          <p:nvPr/>
        </p:nvSpPr>
        <p:spPr bwMode="auto">
          <a:xfrm rot="2056617">
            <a:off x="6680411" y="5217425"/>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31" name="文字方塊 30"/>
          <p:cNvSpPr txBox="1"/>
          <p:nvPr/>
        </p:nvSpPr>
        <p:spPr>
          <a:xfrm>
            <a:off x="452470" y="2521853"/>
            <a:ext cx="505569" cy="400110"/>
          </a:xfrm>
          <a:prstGeom prst="rect">
            <a:avLst/>
          </a:prstGeom>
          <a:noFill/>
        </p:spPr>
        <p:txBody>
          <a:bodyPr wrap="square" rtlCol="0">
            <a:spAutoFit/>
          </a:bodyPr>
          <a:lstStyle/>
          <a:p>
            <a:r>
              <a:rPr lang="en-US" altLang="zh-TW" sz="2000" b="1" dirty="0">
                <a:latin typeface="華康細圓體(P)" panose="020F0300000000000000" pitchFamily="34" charset="-120"/>
                <a:ea typeface="華康細圓體(P)" panose="020F0300000000000000" pitchFamily="34" charset="-120"/>
              </a:rPr>
              <a:t>1</a:t>
            </a:r>
            <a:endParaRPr lang="zh-TW" altLang="en-US" sz="2000" b="1" dirty="0">
              <a:latin typeface="華康細圓體(P)" panose="020F0300000000000000" pitchFamily="34" charset="-120"/>
              <a:ea typeface="華康細圓體(P)" panose="020F0300000000000000" pitchFamily="34" charset="-120"/>
            </a:endParaRPr>
          </a:p>
        </p:txBody>
      </p:sp>
      <p:sp>
        <p:nvSpPr>
          <p:cNvPr id="32" name="文字方塊 31"/>
          <p:cNvSpPr txBox="1"/>
          <p:nvPr/>
        </p:nvSpPr>
        <p:spPr>
          <a:xfrm>
            <a:off x="452471" y="4247657"/>
            <a:ext cx="505569" cy="400110"/>
          </a:xfrm>
          <a:prstGeom prst="rect">
            <a:avLst/>
          </a:prstGeom>
          <a:noFill/>
        </p:spPr>
        <p:txBody>
          <a:bodyPr wrap="square" rtlCol="0">
            <a:spAutoFit/>
          </a:bodyPr>
          <a:lstStyle/>
          <a:p>
            <a:r>
              <a:rPr lang="en-US" altLang="zh-TW" sz="2000" b="1" dirty="0">
                <a:latin typeface="華康細圓體(P)" panose="020F0300000000000000" pitchFamily="34" charset="-120"/>
                <a:ea typeface="華康細圓體(P)" panose="020F0300000000000000" pitchFamily="34" charset="-120"/>
              </a:rPr>
              <a:t>2</a:t>
            </a:r>
            <a:endParaRPr lang="zh-TW" altLang="en-US" sz="2000" b="1" dirty="0">
              <a:latin typeface="華康細圓體(P)" panose="020F0300000000000000" pitchFamily="34" charset="-120"/>
              <a:ea typeface="華康細圓體(P)" panose="020F0300000000000000" pitchFamily="34" charset="-120"/>
            </a:endParaRPr>
          </a:p>
        </p:txBody>
      </p:sp>
      <p:sp>
        <p:nvSpPr>
          <p:cNvPr id="33" name="文字方塊 32"/>
          <p:cNvSpPr txBox="1"/>
          <p:nvPr/>
        </p:nvSpPr>
        <p:spPr>
          <a:xfrm>
            <a:off x="411293" y="5365131"/>
            <a:ext cx="505569" cy="400110"/>
          </a:xfrm>
          <a:prstGeom prst="rect">
            <a:avLst/>
          </a:prstGeom>
          <a:noFill/>
        </p:spPr>
        <p:txBody>
          <a:bodyPr wrap="square" rtlCol="0">
            <a:spAutoFit/>
          </a:bodyPr>
          <a:lstStyle/>
          <a:p>
            <a:r>
              <a:rPr lang="en-US" altLang="zh-TW" sz="2000" b="1" dirty="0">
                <a:latin typeface="華康細圓體(P)" panose="020F0300000000000000" pitchFamily="34" charset="-120"/>
                <a:ea typeface="華康細圓體(P)" panose="020F0300000000000000" pitchFamily="34" charset="-120"/>
              </a:rPr>
              <a:t>3</a:t>
            </a:r>
            <a:endParaRPr lang="zh-TW" altLang="en-US" sz="2000" b="1" dirty="0">
              <a:latin typeface="華康細圓體(P)" panose="020F0300000000000000" pitchFamily="34" charset="-120"/>
              <a:ea typeface="華康細圓體(P)" panose="020F0300000000000000" pitchFamily="34" charset="-120"/>
            </a:endParaRPr>
          </a:p>
        </p:txBody>
      </p:sp>
      <p:sp>
        <p:nvSpPr>
          <p:cNvPr id="34" name="文字方塊 33"/>
          <p:cNvSpPr txBox="1"/>
          <p:nvPr/>
        </p:nvSpPr>
        <p:spPr>
          <a:xfrm>
            <a:off x="3833250" y="3416134"/>
            <a:ext cx="4246780" cy="400110"/>
          </a:xfrm>
          <a:prstGeom prst="rect">
            <a:avLst/>
          </a:prstGeom>
          <a:noFill/>
        </p:spPr>
        <p:txBody>
          <a:bodyPr wrap="square" rtlCol="0">
            <a:spAutoFit/>
          </a:bodyPr>
          <a:lstStyle/>
          <a:p>
            <a:r>
              <a:rPr lang="zh-TW" altLang="en-US" sz="2000" b="1" dirty="0">
                <a:latin typeface="華康細圓體(P)" panose="020F0300000000000000" pitchFamily="34" charset="-120"/>
                <a:ea typeface="華康細圓體(P)" panose="020F0300000000000000" pitchFamily="34" charset="-120"/>
              </a:rPr>
              <a:t>流向編號</a:t>
            </a:r>
            <a:r>
              <a:rPr lang="zh-TW" altLang="en-US" sz="2000" b="1" dirty="0" smtClean="0">
                <a:latin typeface="華康細圓體(P)" panose="020F0300000000000000" pitchFamily="34" charset="-120"/>
                <a:ea typeface="華康細圓體(P)" panose="020F0300000000000000" pitchFamily="34" charset="-120"/>
              </a:rPr>
              <a:t>啟用</a:t>
            </a:r>
            <a:endParaRPr lang="zh-TW" altLang="en-US" sz="2000" b="1" dirty="0">
              <a:latin typeface="華康細圓體(P)" panose="020F0300000000000000" pitchFamily="34" charset="-120"/>
              <a:ea typeface="華康細圓體(P)" panose="020F0300000000000000" pitchFamily="34" charset="-120"/>
            </a:endParaRPr>
          </a:p>
        </p:txBody>
      </p:sp>
      <p:sp>
        <p:nvSpPr>
          <p:cNvPr id="35" name="文字方塊 34"/>
          <p:cNvSpPr txBox="1"/>
          <p:nvPr/>
        </p:nvSpPr>
        <p:spPr>
          <a:xfrm>
            <a:off x="3768302" y="2591873"/>
            <a:ext cx="2513955" cy="400110"/>
          </a:xfrm>
          <a:prstGeom prst="rect">
            <a:avLst/>
          </a:prstGeom>
          <a:noFill/>
        </p:spPr>
        <p:txBody>
          <a:bodyPr wrap="square" rtlCol="0">
            <a:spAutoFit/>
          </a:bodyPr>
          <a:lstStyle/>
          <a:p>
            <a:r>
              <a:rPr lang="zh-TW" altLang="en-US" sz="2000" b="1" dirty="0">
                <a:latin typeface="華康細圓體(P)" panose="020F0300000000000000" pitchFamily="34" charset="-120"/>
                <a:ea typeface="華康細圓體(P)" panose="020F0300000000000000" pitchFamily="34" charset="-120"/>
              </a:rPr>
              <a:t>餘土處理計畫書</a:t>
            </a:r>
          </a:p>
        </p:txBody>
      </p:sp>
      <p:sp>
        <p:nvSpPr>
          <p:cNvPr id="36" name="向下箭號 35"/>
          <p:cNvSpPr/>
          <p:nvPr/>
        </p:nvSpPr>
        <p:spPr bwMode="auto">
          <a:xfrm rot="18749823">
            <a:off x="6248807" y="3319121"/>
            <a:ext cx="353288" cy="60668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37" name="五角星形 36"/>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五角星形 37"/>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五角星形 38"/>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五角星形 39"/>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五角星形 40"/>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下箭號 14"/>
          <p:cNvSpPr/>
          <p:nvPr/>
        </p:nvSpPr>
        <p:spPr bwMode="auto">
          <a:xfrm>
            <a:off x="8506761" y="1882770"/>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17" name="向下箭號 16"/>
          <p:cNvSpPr/>
          <p:nvPr/>
        </p:nvSpPr>
        <p:spPr bwMode="auto">
          <a:xfrm>
            <a:off x="8506761" y="2592135"/>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23" name="向下箭號 22"/>
          <p:cNvSpPr/>
          <p:nvPr/>
        </p:nvSpPr>
        <p:spPr bwMode="auto">
          <a:xfrm>
            <a:off x="8526922" y="4286703"/>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27" name="向下箭號 26"/>
          <p:cNvSpPr/>
          <p:nvPr/>
        </p:nvSpPr>
        <p:spPr bwMode="auto">
          <a:xfrm>
            <a:off x="8516377" y="3389641"/>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14" name="向下箭號 13"/>
          <p:cNvSpPr/>
          <p:nvPr/>
        </p:nvSpPr>
        <p:spPr bwMode="auto">
          <a:xfrm>
            <a:off x="5645179" y="1882771"/>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16" name="向下箭號 15"/>
          <p:cNvSpPr/>
          <p:nvPr/>
        </p:nvSpPr>
        <p:spPr bwMode="auto">
          <a:xfrm>
            <a:off x="5645179" y="2598960"/>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22" name="向下箭號 21"/>
          <p:cNvSpPr/>
          <p:nvPr/>
        </p:nvSpPr>
        <p:spPr bwMode="auto">
          <a:xfrm>
            <a:off x="5645179" y="4286704"/>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
        <p:nvSpPr>
          <p:cNvPr id="26" name="向下箭號 25"/>
          <p:cNvSpPr/>
          <p:nvPr/>
        </p:nvSpPr>
        <p:spPr bwMode="auto">
          <a:xfrm>
            <a:off x="5644441" y="3425154"/>
            <a:ext cx="505569" cy="42394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solidFill>
                <a:schemeClr val="bg1"/>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24761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0E2B480-5FE8-42FF-823F-11FF22DEACD8}" type="slidenum">
              <a:rPr lang="zh-TW" altLang="en-US" smtClean="0"/>
              <a:pPr/>
              <a:t>14</a:t>
            </a:fld>
            <a:endParaRPr lang="zh-TW" altLang="en-US" dirty="0"/>
          </a:p>
        </p:txBody>
      </p:sp>
      <p:sp>
        <p:nvSpPr>
          <p:cNvPr id="3" name="標題 2"/>
          <p:cNvSpPr>
            <a:spLocks noGrp="1"/>
          </p:cNvSpPr>
          <p:nvPr>
            <p:ph type="title"/>
          </p:nvPr>
        </p:nvSpPr>
        <p:spPr/>
        <p:txBody>
          <a:bodyPr/>
          <a:lstStyle/>
          <a:p>
            <a:r>
              <a:rPr lang="zh-TW" altLang="en-US" dirty="0" smtClean="0">
                <a:latin typeface="華康細圓體" panose="020F0309000000000000" pitchFamily="49" charset="-120"/>
                <a:ea typeface="華康細圓體" panose="020F0309000000000000" pitchFamily="49" charset="-120"/>
              </a:rPr>
              <a:t>流向編號編碼原則</a:t>
            </a:r>
            <a:endParaRPr lang="zh-TW" altLang="en-US" dirty="0">
              <a:latin typeface="華康細圓體" panose="020F0309000000000000" pitchFamily="49" charset="-120"/>
              <a:ea typeface="華康細圓體" panose="020F0309000000000000" pitchFamily="49" charset="-120"/>
            </a:endParaRPr>
          </a:p>
        </p:txBody>
      </p:sp>
      <p:sp>
        <p:nvSpPr>
          <p:cNvPr id="4" name="內容版面配置區 3"/>
          <p:cNvSpPr>
            <a:spLocks noGrp="1"/>
          </p:cNvSpPr>
          <p:nvPr>
            <p:ph idx="1"/>
          </p:nvPr>
        </p:nvSpPr>
        <p:spPr>
          <a:xfrm>
            <a:off x="628650" y="1450240"/>
            <a:ext cx="7886700" cy="4351338"/>
          </a:xfrm>
        </p:spPr>
        <p:txBody>
          <a:bodyPr>
            <a:normAutofit/>
          </a:bodyPr>
          <a:lstStyle/>
          <a:p>
            <a:pPr marL="457200" indent="-457200">
              <a:buFont typeface="Arial" panose="020B0604020202020204" pitchFamily="34" charset="0"/>
              <a:buChar char="•"/>
            </a:pPr>
            <a:r>
              <a:rPr lang="zh-TW" altLang="en-US" sz="3200" dirty="0" smtClean="0">
                <a:latin typeface="華康細圓體" panose="020F0309000000000000" pitchFamily="49" charset="-120"/>
                <a:ea typeface="華康細圓體" panose="020F0309000000000000" pitchFamily="49" charset="-120"/>
              </a:rPr>
              <a:t>流向編號不論是出土或需土均為</a:t>
            </a:r>
            <a:r>
              <a:rPr lang="en-US" altLang="zh-TW" sz="3200" dirty="0" smtClean="0">
                <a:latin typeface="華康細圓體" panose="020F0309000000000000" pitchFamily="49" charset="-120"/>
                <a:ea typeface="華康細圓體" panose="020F0309000000000000" pitchFamily="49" charset="-120"/>
              </a:rPr>
              <a:t>8</a:t>
            </a:r>
            <a:r>
              <a:rPr lang="zh-TW" altLang="en-US" sz="3200" dirty="0" smtClean="0">
                <a:latin typeface="華康細圓體" panose="020F0309000000000000" pitchFamily="49" charset="-120"/>
                <a:ea typeface="華康細圓體" panose="020F0309000000000000" pitchFamily="49" charset="-120"/>
              </a:rPr>
              <a:t>碼</a:t>
            </a:r>
            <a:endParaRPr lang="zh-TW" altLang="en-US" sz="3200" dirty="0">
              <a:latin typeface="華康細圓體" panose="020F0309000000000000" pitchFamily="49" charset="-120"/>
              <a:ea typeface="華康細圓體" panose="020F0309000000000000" pitchFamily="49" charset="-120"/>
            </a:endParaRPr>
          </a:p>
        </p:txBody>
      </p:sp>
      <p:sp>
        <p:nvSpPr>
          <p:cNvPr id="5" name="矩形 4"/>
          <p:cNvSpPr/>
          <p:nvPr/>
        </p:nvSpPr>
        <p:spPr>
          <a:xfrm>
            <a:off x="850605" y="2927314"/>
            <a:ext cx="574158" cy="4997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6" name="矩形 5"/>
          <p:cNvSpPr/>
          <p:nvPr/>
        </p:nvSpPr>
        <p:spPr>
          <a:xfrm>
            <a:off x="1817366" y="2927314"/>
            <a:ext cx="574158" cy="499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7" name="矩形 6"/>
          <p:cNvSpPr/>
          <p:nvPr/>
        </p:nvSpPr>
        <p:spPr>
          <a:xfrm>
            <a:off x="2784127" y="2927314"/>
            <a:ext cx="574158" cy="499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8" name="矩形 7"/>
          <p:cNvSpPr/>
          <p:nvPr/>
        </p:nvSpPr>
        <p:spPr>
          <a:xfrm>
            <a:off x="3750888" y="2927314"/>
            <a:ext cx="574158" cy="4997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9" name="矩形 8"/>
          <p:cNvSpPr/>
          <p:nvPr/>
        </p:nvSpPr>
        <p:spPr>
          <a:xfrm>
            <a:off x="4717649" y="2927314"/>
            <a:ext cx="574158" cy="4997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10" name="矩形 9"/>
          <p:cNvSpPr/>
          <p:nvPr/>
        </p:nvSpPr>
        <p:spPr>
          <a:xfrm>
            <a:off x="5684410" y="2927314"/>
            <a:ext cx="574158" cy="4997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11" name="矩形 10"/>
          <p:cNvSpPr/>
          <p:nvPr/>
        </p:nvSpPr>
        <p:spPr>
          <a:xfrm>
            <a:off x="6651171" y="2927314"/>
            <a:ext cx="574158" cy="4997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12" name="矩形 11"/>
          <p:cNvSpPr/>
          <p:nvPr/>
        </p:nvSpPr>
        <p:spPr>
          <a:xfrm>
            <a:off x="7617932" y="2927314"/>
            <a:ext cx="574158" cy="4997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13" name="右大括弧 12"/>
          <p:cNvSpPr/>
          <p:nvPr/>
        </p:nvSpPr>
        <p:spPr>
          <a:xfrm rot="16200000">
            <a:off x="1964517" y="1473160"/>
            <a:ext cx="279862" cy="2507681"/>
          </a:xfrm>
          <a:prstGeom prst="rightBrace">
            <a:avLst>
              <a:gd name="adj1" fmla="val 69445"/>
              <a:gd name="adj2" fmla="val 4784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14" name="右大括弧 13"/>
          <p:cNvSpPr/>
          <p:nvPr/>
        </p:nvSpPr>
        <p:spPr>
          <a:xfrm rot="16200000">
            <a:off x="5821291" y="543756"/>
            <a:ext cx="327487" cy="4414116"/>
          </a:xfrm>
          <a:prstGeom prst="rightBrace">
            <a:avLst>
              <a:gd name="adj1" fmla="val 69445"/>
              <a:gd name="adj2" fmla="val 4784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15" name="文字方塊 14"/>
          <p:cNvSpPr txBox="1"/>
          <p:nvPr/>
        </p:nvSpPr>
        <p:spPr>
          <a:xfrm>
            <a:off x="1413329" y="1979984"/>
            <a:ext cx="1540918" cy="461665"/>
          </a:xfrm>
          <a:prstGeom prst="rect">
            <a:avLst/>
          </a:prstGeom>
          <a:noFill/>
        </p:spPr>
        <p:txBody>
          <a:bodyPr wrap="square" rtlCol="0">
            <a:spAutoFit/>
          </a:bodyPr>
          <a:lstStyle/>
          <a:p>
            <a:r>
              <a:rPr lang="zh-TW" altLang="en-US" sz="2400" b="1" dirty="0" smtClean="0">
                <a:latin typeface="華康細圓體" panose="020F0309000000000000" pitchFamily="49" charset="-120"/>
                <a:ea typeface="華康細圓體" panose="020F0309000000000000" pitchFamily="49" charset="-120"/>
              </a:rPr>
              <a:t>英文字母</a:t>
            </a:r>
            <a:endParaRPr lang="zh-TW" altLang="en-US" sz="2400" b="1" dirty="0">
              <a:latin typeface="華康細圓體" panose="020F0309000000000000" pitchFamily="49" charset="-120"/>
              <a:ea typeface="華康細圓體" panose="020F0309000000000000" pitchFamily="49" charset="-120"/>
            </a:endParaRPr>
          </a:p>
        </p:txBody>
      </p:sp>
      <p:sp>
        <p:nvSpPr>
          <p:cNvPr id="17" name="文字方塊 16"/>
          <p:cNvSpPr txBox="1"/>
          <p:nvPr/>
        </p:nvSpPr>
        <p:spPr>
          <a:xfrm>
            <a:off x="4986670" y="1978950"/>
            <a:ext cx="1790088" cy="461665"/>
          </a:xfrm>
          <a:prstGeom prst="rect">
            <a:avLst/>
          </a:prstGeom>
          <a:noFill/>
        </p:spPr>
        <p:txBody>
          <a:bodyPr wrap="square" rtlCol="0">
            <a:spAutoFit/>
          </a:bodyPr>
          <a:lstStyle/>
          <a:p>
            <a:r>
              <a:rPr lang="zh-TW" altLang="en-US" sz="2400" b="1" dirty="0" smtClean="0">
                <a:latin typeface="華康細圓體" panose="020F0309000000000000" pitchFamily="49" charset="-120"/>
                <a:ea typeface="華康細圓體" panose="020F0309000000000000" pitchFamily="49" charset="-120"/>
              </a:rPr>
              <a:t>阿拉伯數字</a:t>
            </a:r>
            <a:endParaRPr lang="zh-TW" altLang="en-US" sz="2400" b="1" dirty="0">
              <a:latin typeface="華康細圓體" panose="020F0309000000000000" pitchFamily="49" charset="-120"/>
              <a:ea typeface="華康細圓體" panose="020F0309000000000000" pitchFamily="49" charset="-120"/>
            </a:endParaRPr>
          </a:p>
        </p:txBody>
      </p:sp>
      <p:sp>
        <p:nvSpPr>
          <p:cNvPr id="18" name="右大括弧 17"/>
          <p:cNvSpPr/>
          <p:nvPr/>
        </p:nvSpPr>
        <p:spPr>
          <a:xfrm rot="5400000" flipV="1">
            <a:off x="4806481" y="538635"/>
            <a:ext cx="369412" cy="6347637"/>
          </a:xfrm>
          <a:prstGeom prst="rightBrace">
            <a:avLst>
              <a:gd name="adj1" fmla="val 69445"/>
              <a:gd name="adj2" fmla="val 4784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19" name="文字方塊 18"/>
          <p:cNvSpPr txBox="1"/>
          <p:nvPr/>
        </p:nvSpPr>
        <p:spPr>
          <a:xfrm>
            <a:off x="2083175" y="4023260"/>
            <a:ext cx="5721118" cy="461665"/>
          </a:xfrm>
          <a:prstGeom prst="rect">
            <a:avLst/>
          </a:prstGeom>
          <a:noFill/>
        </p:spPr>
        <p:txBody>
          <a:bodyPr wrap="square" rtlCol="0">
            <a:spAutoFit/>
          </a:bodyPr>
          <a:lstStyle/>
          <a:p>
            <a:r>
              <a:rPr lang="zh-TW" altLang="en-US" sz="2400" b="1" dirty="0" smtClean="0">
                <a:latin typeface="華康細圓體" panose="020F0309000000000000" pitchFamily="49" charset="-120"/>
                <a:ea typeface="華康細圓體" panose="020F0309000000000000" pitchFamily="49" charset="-120"/>
              </a:rPr>
              <a:t>系統依據申報時間產生，不連續且不重複</a:t>
            </a:r>
            <a:endParaRPr lang="zh-TW" altLang="en-US" sz="2400" b="1" dirty="0">
              <a:latin typeface="華康細圓體" panose="020F0309000000000000" pitchFamily="49" charset="-120"/>
              <a:ea typeface="華康細圓體" panose="020F0309000000000000" pitchFamily="49" charset="-120"/>
            </a:endParaRPr>
          </a:p>
        </p:txBody>
      </p:sp>
      <p:sp>
        <p:nvSpPr>
          <p:cNvPr id="20" name="文字方塊 19"/>
          <p:cNvSpPr txBox="1"/>
          <p:nvPr/>
        </p:nvSpPr>
        <p:spPr>
          <a:xfrm>
            <a:off x="1217132" y="4484172"/>
            <a:ext cx="5721118" cy="461665"/>
          </a:xfrm>
          <a:prstGeom prst="rect">
            <a:avLst/>
          </a:prstGeom>
          <a:noFill/>
        </p:spPr>
        <p:txBody>
          <a:bodyPr wrap="square" rtlCol="0">
            <a:spAutoFit/>
          </a:bodyPr>
          <a:lstStyle/>
          <a:p>
            <a:r>
              <a:rPr lang="zh-TW" altLang="en-US" sz="2400" b="1" dirty="0" smtClean="0">
                <a:latin typeface="華康細圓體" panose="020F0309000000000000" pitchFamily="49" charset="-120"/>
                <a:ea typeface="華康細圓體" panose="020F0309000000000000" pitchFamily="49" charset="-120"/>
              </a:rPr>
              <a:t>系統依據申報工程、場所類型產生</a:t>
            </a:r>
            <a:endParaRPr lang="zh-TW" altLang="en-US" sz="2400" b="1" dirty="0">
              <a:latin typeface="華康細圓體" panose="020F0309000000000000" pitchFamily="49" charset="-120"/>
              <a:ea typeface="華康細圓體" panose="020F0309000000000000" pitchFamily="49" charset="-120"/>
            </a:endParaRPr>
          </a:p>
        </p:txBody>
      </p:sp>
      <p:cxnSp>
        <p:nvCxnSpPr>
          <p:cNvPr id="22" name="直線單箭頭接點 21"/>
          <p:cNvCxnSpPr>
            <a:stCxn id="5" idx="2"/>
          </p:cNvCxnSpPr>
          <p:nvPr/>
        </p:nvCxnSpPr>
        <p:spPr>
          <a:xfrm>
            <a:off x="1137684" y="3427044"/>
            <a:ext cx="275645" cy="10571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1217132" y="4999430"/>
            <a:ext cx="4103161" cy="1077218"/>
          </a:xfrm>
          <a:prstGeom prst="rect">
            <a:avLst/>
          </a:prstGeom>
          <a:noFill/>
        </p:spPr>
        <p:txBody>
          <a:bodyPr wrap="square" rtlCol="0">
            <a:spAutoFit/>
          </a:bodyPr>
          <a:lstStyle/>
          <a:p>
            <a:r>
              <a:rPr lang="zh-TW" altLang="en-US" sz="2400" b="1" dirty="0" smtClean="0">
                <a:solidFill>
                  <a:srgbClr val="FF0000"/>
                </a:solidFill>
                <a:latin typeface="華康細圓體" panose="020F0309000000000000" pitchFamily="49" charset="-120"/>
                <a:ea typeface="華康細圓體" panose="020F0309000000000000" pitchFamily="49" charset="-120"/>
              </a:rPr>
              <a:t>工程類</a:t>
            </a:r>
            <a:endParaRPr lang="en-US" altLang="zh-TW" sz="2400" b="1" dirty="0" smtClean="0">
              <a:solidFill>
                <a:srgbClr val="FF0000"/>
              </a:solidFill>
              <a:latin typeface="華康細圓體" panose="020F0309000000000000" pitchFamily="49" charset="-120"/>
              <a:ea typeface="華康細圓體" panose="020F0309000000000000" pitchFamily="49" charset="-120"/>
            </a:endParaRPr>
          </a:p>
          <a:p>
            <a:r>
              <a:rPr lang="en-US" altLang="zh-TW" sz="2000" b="1" dirty="0" smtClean="0">
                <a:latin typeface="華康細圓體" panose="020F0309000000000000" pitchFamily="49" charset="-120"/>
                <a:ea typeface="華康細圓體" panose="020F0309000000000000" pitchFamily="49" charset="-120"/>
              </a:rPr>
              <a:t>B-</a:t>
            </a:r>
            <a:r>
              <a:rPr lang="zh-TW" altLang="en-US" sz="2000" b="1" dirty="0" smtClean="0">
                <a:latin typeface="華康細圓體" panose="020F0309000000000000" pitchFamily="49" charset="-120"/>
                <a:ea typeface="華康細圓體" panose="020F0309000000000000" pitchFamily="49" charset="-120"/>
              </a:rPr>
              <a:t>民間建築工程、</a:t>
            </a:r>
            <a:r>
              <a:rPr lang="en-US" altLang="zh-TW" sz="2000" b="1" dirty="0" smtClean="0">
                <a:latin typeface="華康細圓體" panose="020F0309000000000000" pitchFamily="49" charset="-120"/>
                <a:ea typeface="華康細圓體" panose="020F0309000000000000" pitchFamily="49" charset="-120"/>
              </a:rPr>
              <a:t>E-</a:t>
            </a:r>
            <a:r>
              <a:rPr lang="zh-TW" altLang="en-US" sz="2000" b="1" dirty="0" smtClean="0">
                <a:latin typeface="華康細圓體" panose="020F0309000000000000" pitchFamily="49" charset="-120"/>
                <a:ea typeface="華康細圓體" panose="020F0309000000000000" pitchFamily="49" charset="-120"/>
              </a:rPr>
              <a:t>公共工程</a:t>
            </a:r>
            <a:endParaRPr lang="en-US" altLang="zh-TW" sz="2000" b="1" dirty="0" smtClean="0">
              <a:latin typeface="華康細圓體" panose="020F0309000000000000" pitchFamily="49" charset="-120"/>
              <a:ea typeface="華康細圓體" panose="020F0309000000000000" pitchFamily="49" charset="-120"/>
            </a:endParaRPr>
          </a:p>
          <a:p>
            <a:r>
              <a:rPr lang="en-US" altLang="zh-TW" sz="2000" b="1" dirty="0" smtClean="0">
                <a:latin typeface="華康細圓體" panose="020F0309000000000000" pitchFamily="49" charset="-120"/>
                <a:ea typeface="華康細圓體" panose="020F0309000000000000" pitchFamily="49" charset="-120"/>
              </a:rPr>
              <a:t>L-</a:t>
            </a:r>
            <a:r>
              <a:rPr lang="zh-TW" altLang="en-US" sz="2000" b="1" dirty="0" smtClean="0">
                <a:latin typeface="華康細圓體" panose="020F0309000000000000" pitchFamily="49" charset="-120"/>
                <a:ea typeface="華康細圓體" panose="020F0309000000000000" pitchFamily="49" charset="-120"/>
              </a:rPr>
              <a:t>公有建築工程、</a:t>
            </a:r>
            <a:r>
              <a:rPr lang="en-US" altLang="zh-TW" sz="2000" b="1" dirty="0" smtClean="0">
                <a:latin typeface="華康細圓體" panose="020F0309000000000000" pitchFamily="49" charset="-120"/>
                <a:ea typeface="華康細圓體" panose="020F0309000000000000" pitchFamily="49" charset="-120"/>
              </a:rPr>
              <a:t>K-</a:t>
            </a:r>
            <a:r>
              <a:rPr lang="zh-TW" altLang="en-US" sz="2000" b="1" dirty="0" smtClean="0">
                <a:latin typeface="華康細圓體" panose="020F0309000000000000" pitchFamily="49" charset="-120"/>
                <a:ea typeface="華康細圓體" panose="020F0309000000000000" pitchFamily="49" charset="-120"/>
              </a:rPr>
              <a:t>其他民間工程</a:t>
            </a:r>
            <a:endParaRPr lang="zh-TW" altLang="en-US" sz="2000" b="1" dirty="0">
              <a:latin typeface="華康細圓體" panose="020F0309000000000000" pitchFamily="49" charset="-120"/>
              <a:ea typeface="華康細圓體" panose="020F0309000000000000" pitchFamily="49" charset="-120"/>
            </a:endParaRPr>
          </a:p>
        </p:txBody>
      </p:sp>
      <p:sp>
        <p:nvSpPr>
          <p:cNvPr id="24" name="文字方塊 23"/>
          <p:cNvSpPr txBox="1"/>
          <p:nvPr/>
        </p:nvSpPr>
        <p:spPr>
          <a:xfrm>
            <a:off x="5470156" y="4994240"/>
            <a:ext cx="2613204" cy="1077218"/>
          </a:xfrm>
          <a:prstGeom prst="rect">
            <a:avLst/>
          </a:prstGeom>
          <a:noFill/>
        </p:spPr>
        <p:txBody>
          <a:bodyPr wrap="square" rtlCol="0">
            <a:spAutoFit/>
          </a:bodyPr>
          <a:lstStyle/>
          <a:p>
            <a:r>
              <a:rPr lang="zh-TW" altLang="en-US" sz="2400" b="1" dirty="0" smtClean="0">
                <a:solidFill>
                  <a:srgbClr val="FF0000"/>
                </a:solidFill>
                <a:latin typeface="華康細圓體" panose="020F0309000000000000" pitchFamily="49" charset="-120"/>
                <a:ea typeface="華康細圓體" panose="020F0309000000000000" pitchFamily="49" charset="-120"/>
              </a:rPr>
              <a:t>場所類</a:t>
            </a:r>
            <a:endParaRPr lang="en-US" altLang="zh-TW" sz="2400" b="1" dirty="0" smtClean="0">
              <a:solidFill>
                <a:srgbClr val="FF0000"/>
              </a:solidFill>
              <a:latin typeface="華康細圓體" panose="020F0309000000000000" pitchFamily="49" charset="-120"/>
              <a:ea typeface="華康細圓體" panose="020F0309000000000000" pitchFamily="49" charset="-120"/>
            </a:endParaRPr>
          </a:p>
          <a:p>
            <a:r>
              <a:rPr lang="en-US" altLang="zh-TW" sz="2000" b="1" dirty="0" smtClean="0">
                <a:latin typeface="華康細圓體" panose="020F0309000000000000" pitchFamily="49" charset="-120"/>
                <a:ea typeface="華康細圓體" panose="020F0309000000000000" pitchFamily="49" charset="-120"/>
              </a:rPr>
              <a:t>D-</a:t>
            </a:r>
            <a:r>
              <a:rPr lang="zh-TW" altLang="en-US" sz="2000" b="1" dirty="0" smtClean="0">
                <a:latin typeface="華康細圓體" panose="020F0309000000000000" pitchFamily="49" charset="-120"/>
                <a:ea typeface="華康細圓體" panose="020F0309000000000000" pitchFamily="49" charset="-120"/>
              </a:rPr>
              <a:t>收容處理場所</a:t>
            </a:r>
            <a:endParaRPr lang="en-US" altLang="zh-TW" sz="2000" b="1" dirty="0" smtClean="0">
              <a:latin typeface="華康細圓體" panose="020F0309000000000000" pitchFamily="49" charset="-120"/>
              <a:ea typeface="華康細圓體" panose="020F0309000000000000" pitchFamily="49" charset="-120"/>
            </a:endParaRPr>
          </a:p>
          <a:p>
            <a:r>
              <a:rPr lang="en-US" altLang="zh-TW" sz="2000" b="1" dirty="0" smtClean="0">
                <a:latin typeface="華康細圓體" panose="020F0309000000000000" pitchFamily="49" charset="-120"/>
                <a:ea typeface="華康細圓體" panose="020F0309000000000000" pitchFamily="49" charset="-120"/>
              </a:rPr>
              <a:t>F-</a:t>
            </a:r>
            <a:r>
              <a:rPr lang="zh-TW" altLang="en-US" sz="2000" b="1" dirty="0" smtClean="0">
                <a:latin typeface="華康細圓體" panose="020F0309000000000000" pitchFamily="49" charset="-120"/>
                <a:ea typeface="華康細圓體" panose="020F0309000000000000" pitchFamily="49" charset="-120"/>
              </a:rPr>
              <a:t>單一工程收容場所</a:t>
            </a:r>
            <a:endParaRPr lang="en-US" altLang="zh-TW" sz="2000" b="1" dirty="0" smtClean="0">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84834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系統申報查核流程</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15</a:t>
            </a:fld>
            <a:endParaRPr lang="zh-TW" altLang="en-US"/>
          </a:p>
        </p:txBody>
      </p:sp>
      <p:sp>
        <p:nvSpPr>
          <p:cNvPr id="6" name="橢圓 5"/>
          <p:cNvSpPr/>
          <p:nvPr/>
        </p:nvSpPr>
        <p:spPr bwMode="auto">
          <a:xfrm>
            <a:off x="740342" y="1690689"/>
            <a:ext cx="1689316" cy="1631596"/>
          </a:xfrm>
          <a:prstGeom prst="ellipse">
            <a:avLst/>
          </a:prstGeom>
          <a:solidFill>
            <a:schemeClr val="accent1">
              <a:lumMod val="40000"/>
              <a:lumOff val="60000"/>
            </a:schemeClr>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400" b="1" dirty="0">
                <a:solidFill>
                  <a:schemeClr val="tx1"/>
                </a:solidFill>
                <a:latin typeface="華康細圓體" panose="020F0309000000000000" pitchFamily="49" charset="-120"/>
                <a:ea typeface="華康細圓體" panose="020F0309000000000000" pitchFamily="49" charset="-120"/>
              </a:rPr>
              <a:t>申報</a:t>
            </a:r>
            <a:endParaRPr lang="en-US" altLang="zh-TW" sz="2400" b="1" dirty="0">
              <a:solidFill>
                <a:schemeClr val="tx1"/>
              </a:solidFill>
              <a:latin typeface="華康細圓體" panose="020F0309000000000000" pitchFamily="49" charset="-120"/>
              <a:ea typeface="華康細圓體" panose="020F0309000000000000" pitchFamily="49" charset="-120"/>
            </a:endParaRPr>
          </a:p>
          <a:p>
            <a:pPr algn="ctr" fontAlgn="base">
              <a:spcBef>
                <a:spcPct val="0"/>
              </a:spcBef>
              <a:spcAft>
                <a:spcPct val="0"/>
              </a:spcAft>
            </a:pPr>
            <a:r>
              <a:rPr lang="zh-TW" altLang="en-US" sz="2400" b="1" dirty="0">
                <a:solidFill>
                  <a:schemeClr val="tx1"/>
                </a:solidFill>
                <a:latin typeface="華康細圓體" panose="020F0309000000000000" pitchFamily="49" charset="-120"/>
                <a:ea typeface="華康細圓體" panose="020F0309000000000000" pitchFamily="49" charset="-120"/>
              </a:rPr>
              <a:t>基本資料表</a:t>
            </a:r>
          </a:p>
        </p:txBody>
      </p:sp>
      <p:sp>
        <p:nvSpPr>
          <p:cNvPr id="7" name="橢圓 6"/>
          <p:cNvSpPr/>
          <p:nvPr/>
        </p:nvSpPr>
        <p:spPr bwMode="auto">
          <a:xfrm>
            <a:off x="4783180" y="1690689"/>
            <a:ext cx="1666394" cy="1630211"/>
          </a:xfrm>
          <a:prstGeom prst="ellipse">
            <a:avLst/>
          </a:prstGeom>
          <a:solidFill>
            <a:srgbClr val="FFC00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400" b="1" dirty="0">
                <a:solidFill>
                  <a:schemeClr val="tx1"/>
                </a:solidFill>
                <a:latin typeface="華康細圓體" panose="020F0309000000000000" pitchFamily="49" charset="-120"/>
                <a:ea typeface="華康細圓體" panose="020F0309000000000000" pitchFamily="49" charset="-120"/>
              </a:rPr>
              <a:t>綁定</a:t>
            </a:r>
            <a:endParaRPr lang="en-US" altLang="zh-TW" sz="2400" b="1" dirty="0">
              <a:solidFill>
                <a:schemeClr val="tx1"/>
              </a:solidFill>
              <a:latin typeface="華康細圓體" panose="020F0309000000000000" pitchFamily="49" charset="-120"/>
              <a:ea typeface="華康細圓體" panose="020F0309000000000000" pitchFamily="49" charset="-120"/>
            </a:endParaRPr>
          </a:p>
          <a:p>
            <a:pPr algn="ctr" fontAlgn="base">
              <a:spcBef>
                <a:spcPct val="0"/>
              </a:spcBef>
              <a:spcAft>
                <a:spcPct val="0"/>
              </a:spcAft>
            </a:pPr>
            <a:r>
              <a:rPr lang="zh-TW" altLang="en-US" sz="2400" b="1" dirty="0">
                <a:solidFill>
                  <a:schemeClr val="tx1"/>
                </a:solidFill>
                <a:latin typeface="華康細圓體" panose="020F0309000000000000" pitchFamily="49" charset="-120"/>
                <a:ea typeface="華康細圓體" panose="020F0309000000000000" pitchFamily="49" charset="-120"/>
              </a:rPr>
              <a:t>基本資料表</a:t>
            </a:r>
          </a:p>
        </p:txBody>
      </p:sp>
      <p:pic>
        <p:nvPicPr>
          <p:cNvPr id="1026" name="Picture 2" descr="「page」的圖片搜尋結果"/>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6711" y="1608633"/>
            <a:ext cx="1899161" cy="181041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762397" y="2222642"/>
            <a:ext cx="1347654" cy="830997"/>
          </a:xfrm>
          <a:prstGeom prst="rect">
            <a:avLst/>
          </a:prstGeom>
        </p:spPr>
        <p:txBody>
          <a:bodyPr wrap="square">
            <a:spAutoFit/>
          </a:bodyPr>
          <a:lstStyle/>
          <a:p>
            <a:pPr algn="ctr" fontAlgn="base">
              <a:spcBef>
                <a:spcPct val="0"/>
              </a:spcBef>
              <a:spcAft>
                <a:spcPct val="0"/>
              </a:spcAft>
            </a:pPr>
            <a:r>
              <a:rPr lang="zh-TW" altLang="en-US" sz="2400" b="1" dirty="0">
                <a:solidFill>
                  <a:schemeClr val="bg2">
                    <a:lumMod val="50000"/>
                  </a:schemeClr>
                </a:solidFill>
                <a:latin typeface="華康細圓體" panose="020F0309000000000000" pitchFamily="49" charset="-120"/>
                <a:ea typeface="華康細圓體" panose="020F0309000000000000" pitchFamily="49" charset="-120"/>
              </a:rPr>
              <a:t>餘土處理</a:t>
            </a:r>
            <a:r>
              <a:rPr lang="zh-TW" altLang="en-US" sz="2400" b="1" dirty="0" smtClean="0">
                <a:solidFill>
                  <a:schemeClr val="bg2">
                    <a:lumMod val="50000"/>
                  </a:schemeClr>
                </a:solidFill>
                <a:latin typeface="華康細圓體" panose="020F0309000000000000" pitchFamily="49" charset="-120"/>
                <a:ea typeface="華康細圓體" panose="020F0309000000000000" pitchFamily="49" charset="-120"/>
              </a:rPr>
              <a:t>計畫</a:t>
            </a:r>
            <a:endParaRPr lang="en-US" altLang="zh-TW" sz="2400" b="1" dirty="0">
              <a:solidFill>
                <a:schemeClr val="bg2">
                  <a:lumMod val="50000"/>
                </a:schemeClr>
              </a:solidFill>
              <a:latin typeface="華康細圓體" panose="020F0309000000000000" pitchFamily="49" charset="-120"/>
              <a:ea typeface="華康細圓體" panose="020F0309000000000000" pitchFamily="49" charset="-120"/>
            </a:endParaRPr>
          </a:p>
        </p:txBody>
      </p:sp>
      <p:sp>
        <p:nvSpPr>
          <p:cNvPr id="10" name="橢圓 9"/>
          <p:cNvSpPr/>
          <p:nvPr/>
        </p:nvSpPr>
        <p:spPr bwMode="auto">
          <a:xfrm>
            <a:off x="6907442" y="1690688"/>
            <a:ext cx="1763644" cy="1630211"/>
          </a:xfrm>
          <a:prstGeom prst="ellipse">
            <a:avLst/>
          </a:prstGeom>
          <a:solidFill>
            <a:srgbClr val="92D050"/>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400" b="1" dirty="0">
                <a:solidFill>
                  <a:schemeClr val="tx1"/>
                </a:solidFill>
                <a:latin typeface="華康細圓體" panose="020F0309000000000000" pitchFamily="49" charset="-120"/>
                <a:ea typeface="華康細圓體" panose="020F0309000000000000" pitchFamily="49" charset="-120"/>
              </a:rPr>
              <a:t>查核</a:t>
            </a:r>
            <a:endParaRPr lang="en-US" altLang="zh-TW" sz="2400" b="1" dirty="0">
              <a:solidFill>
                <a:schemeClr val="tx1"/>
              </a:solidFill>
              <a:latin typeface="華康細圓體" panose="020F0309000000000000" pitchFamily="49" charset="-120"/>
              <a:ea typeface="華康細圓體" panose="020F0309000000000000" pitchFamily="49" charset="-120"/>
            </a:endParaRPr>
          </a:p>
          <a:p>
            <a:pPr algn="ctr" fontAlgn="base">
              <a:spcBef>
                <a:spcPct val="0"/>
              </a:spcBef>
              <a:spcAft>
                <a:spcPct val="0"/>
              </a:spcAft>
            </a:pPr>
            <a:r>
              <a:rPr lang="zh-TW" altLang="en-US" sz="2400" b="1" dirty="0">
                <a:solidFill>
                  <a:schemeClr val="tx1"/>
                </a:solidFill>
                <a:latin typeface="華康細圓體" panose="020F0309000000000000" pitchFamily="49" charset="-120"/>
                <a:ea typeface="華康細圓體" panose="020F0309000000000000" pitchFamily="49" charset="-120"/>
              </a:rPr>
              <a:t>基本資料表</a:t>
            </a:r>
          </a:p>
        </p:txBody>
      </p:sp>
      <p:sp>
        <p:nvSpPr>
          <p:cNvPr id="11" name="矩形 10"/>
          <p:cNvSpPr/>
          <p:nvPr/>
        </p:nvSpPr>
        <p:spPr>
          <a:xfrm>
            <a:off x="793913" y="3434021"/>
            <a:ext cx="1854803" cy="1569660"/>
          </a:xfrm>
          <a:prstGeom prst="rect">
            <a:avLst/>
          </a:prstGeom>
        </p:spPr>
        <p:txBody>
          <a:bodyPr wrap="square">
            <a:spAutoFit/>
          </a:bodyPr>
          <a:lstStyle/>
          <a:p>
            <a:pPr fontAlgn="base">
              <a:spcBef>
                <a:spcPct val="0"/>
              </a:spcBef>
              <a:spcAft>
                <a:spcPct val="0"/>
              </a:spcAft>
            </a:pPr>
            <a:r>
              <a:rPr lang="zh-TW" altLang="en-US" sz="2400" b="1" dirty="0">
                <a:latin typeface="華康細圓體" panose="020F0309000000000000" pitchFamily="49" charset="-120"/>
                <a:ea typeface="華康細圓體" panose="020F0309000000000000" pitchFamily="49" charset="-120"/>
              </a:rPr>
              <a:t>依申報人</a:t>
            </a:r>
            <a:r>
              <a:rPr lang="zh-TW" altLang="en-US" sz="2400" b="1" dirty="0">
                <a:solidFill>
                  <a:srgbClr val="FF0000"/>
                </a:solidFill>
                <a:latin typeface="華康細圓體" panose="020F0309000000000000" pitchFamily="49" charset="-120"/>
                <a:ea typeface="華康細圓體" panose="020F0309000000000000" pitchFamily="49" charset="-120"/>
              </a:rPr>
              <a:t>統一編號</a:t>
            </a:r>
            <a:r>
              <a:rPr lang="zh-TW" altLang="en-US" sz="2400" b="1" dirty="0">
                <a:latin typeface="華康細圓體" panose="020F0309000000000000" pitchFamily="49" charset="-120"/>
                <a:ea typeface="華康細圓體" panose="020F0309000000000000" pitchFamily="49" charset="-120"/>
              </a:rPr>
              <a:t>確定後續申報、查詢單位</a:t>
            </a:r>
          </a:p>
        </p:txBody>
      </p:sp>
      <p:sp>
        <p:nvSpPr>
          <p:cNvPr id="13" name="矩形 12"/>
          <p:cNvSpPr/>
          <p:nvPr/>
        </p:nvSpPr>
        <p:spPr>
          <a:xfrm>
            <a:off x="4818339" y="3388639"/>
            <a:ext cx="1776636" cy="1569660"/>
          </a:xfrm>
          <a:prstGeom prst="rect">
            <a:avLst/>
          </a:prstGeom>
        </p:spPr>
        <p:txBody>
          <a:bodyPr wrap="square">
            <a:spAutoFit/>
          </a:bodyPr>
          <a:lstStyle/>
          <a:p>
            <a:pPr algn="ctr" fontAlgn="base">
              <a:spcBef>
                <a:spcPct val="0"/>
              </a:spcBef>
              <a:spcAft>
                <a:spcPct val="0"/>
              </a:spcAft>
            </a:pPr>
            <a:r>
              <a:rPr lang="zh-TW" altLang="en-US" sz="2400" b="1" dirty="0">
                <a:latin typeface="華康細圓體" panose="020F0309000000000000" pitchFamily="49" charset="-120"/>
                <a:ea typeface="華康細圓體" panose="020F0309000000000000" pitchFamily="49" charset="-120"/>
              </a:rPr>
              <a:t>依查核人</a:t>
            </a:r>
            <a:r>
              <a:rPr lang="zh-TW" altLang="en-US" sz="2400" b="1" dirty="0">
                <a:solidFill>
                  <a:srgbClr val="FF0000"/>
                </a:solidFill>
                <a:latin typeface="華康細圓體" panose="020F0309000000000000" pitchFamily="49" charset="-120"/>
                <a:ea typeface="華康細圓體" panose="020F0309000000000000" pitchFamily="49" charset="-120"/>
              </a:rPr>
              <a:t>機關代碼</a:t>
            </a:r>
            <a:r>
              <a:rPr lang="zh-TW" altLang="en-US" sz="2400" b="1" dirty="0">
                <a:latin typeface="華康細圓體" panose="020F0309000000000000" pitchFamily="49" charset="-120"/>
                <a:ea typeface="華康細圓體" panose="020F0309000000000000" pitchFamily="49" charset="-120"/>
              </a:rPr>
              <a:t>確定後續查核、查詢單位</a:t>
            </a:r>
          </a:p>
        </p:txBody>
      </p:sp>
      <p:sp>
        <p:nvSpPr>
          <p:cNvPr id="12" name="向右箭號 11"/>
          <p:cNvSpPr/>
          <p:nvPr/>
        </p:nvSpPr>
        <p:spPr bwMode="auto">
          <a:xfrm>
            <a:off x="2513701" y="2367885"/>
            <a:ext cx="270030" cy="263015"/>
          </a:xfrm>
          <a:prstGeom prst="stripedRightArrow">
            <a:avLst/>
          </a:prstGeom>
          <a:solidFill>
            <a:srgbClr val="0070C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400">
              <a:latin typeface="華康細圓體" panose="020F0309000000000000" pitchFamily="49" charset="-120"/>
              <a:ea typeface="華康細圓體" panose="020F0309000000000000" pitchFamily="49" charset="-120"/>
            </a:endParaRPr>
          </a:p>
        </p:txBody>
      </p:sp>
      <p:sp>
        <p:nvSpPr>
          <p:cNvPr id="16" name="向右箭號 15"/>
          <p:cNvSpPr/>
          <p:nvPr/>
        </p:nvSpPr>
        <p:spPr bwMode="auto">
          <a:xfrm>
            <a:off x="4332424" y="2367884"/>
            <a:ext cx="270030" cy="263015"/>
          </a:xfrm>
          <a:prstGeom prst="stripedRightArrow">
            <a:avLst/>
          </a:prstGeom>
          <a:solidFill>
            <a:srgbClr val="0070C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400">
              <a:latin typeface="華康細圓體" panose="020F0309000000000000" pitchFamily="49" charset="-120"/>
              <a:ea typeface="華康細圓體" panose="020F0309000000000000" pitchFamily="49" charset="-120"/>
            </a:endParaRPr>
          </a:p>
        </p:txBody>
      </p:sp>
      <p:sp>
        <p:nvSpPr>
          <p:cNvPr id="17" name="向右箭號 16"/>
          <p:cNvSpPr/>
          <p:nvPr/>
        </p:nvSpPr>
        <p:spPr bwMode="auto">
          <a:xfrm>
            <a:off x="6522148" y="2367883"/>
            <a:ext cx="270030" cy="263015"/>
          </a:xfrm>
          <a:prstGeom prst="stripedRightArrow">
            <a:avLst/>
          </a:prstGeom>
          <a:solidFill>
            <a:srgbClr val="0070C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400">
              <a:latin typeface="華康細圓體" panose="020F0309000000000000" pitchFamily="49" charset="-120"/>
              <a:ea typeface="華康細圓體" panose="020F0309000000000000" pitchFamily="49" charset="-120"/>
            </a:endParaRPr>
          </a:p>
        </p:txBody>
      </p:sp>
      <p:sp>
        <p:nvSpPr>
          <p:cNvPr id="4" name="矩形 3"/>
          <p:cNvSpPr/>
          <p:nvPr/>
        </p:nvSpPr>
        <p:spPr>
          <a:xfrm>
            <a:off x="2536826" y="3441261"/>
            <a:ext cx="1958805" cy="830997"/>
          </a:xfrm>
          <a:prstGeom prst="rect">
            <a:avLst/>
          </a:prstGeom>
        </p:spPr>
        <p:txBody>
          <a:bodyPr wrap="square">
            <a:spAutoFit/>
          </a:bodyPr>
          <a:lstStyle/>
          <a:p>
            <a:pPr marL="257175" indent="-257175" algn="ctr" fontAlgn="base">
              <a:spcBef>
                <a:spcPct val="0"/>
              </a:spcBef>
              <a:spcAft>
                <a:spcPct val="0"/>
              </a:spcAft>
              <a:buFont typeface="Wingdings" panose="05000000000000000000" pitchFamily="2" charset="2"/>
              <a:buAutoNum type="circleNumWdWhitePlain"/>
            </a:pPr>
            <a:r>
              <a:rPr lang="zh-TW" altLang="en-US" sz="2400" b="1" dirty="0">
                <a:latin typeface="華康細圓體" panose="020F0309000000000000" pitchFamily="49" charset="-120"/>
                <a:ea typeface="華康細圓體" panose="020F0309000000000000" pitchFamily="49" charset="-120"/>
              </a:rPr>
              <a:t>綁定序號</a:t>
            </a:r>
            <a:endParaRPr lang="en-US" altLang="zh-TW" sz="2400" b="1" dirty="0">
              <a:latin typeface="華康細圓體" panose="020F0309000000000000" pitchFamily="49" charset="-120"/>
              <a:ea typeface="華康細圓體" panose="020F0309000000000000" pitchFamily="49" charset="-120"/>
            </a:endParaRPr>
          </a:p>
          <a:p>
            <a:pPr marL="257175" indent="-257175" algn="ctr" fontAlgn="base">
              <a:spcBef>
                <a:spcPct val="0"/>
              </a:spcBef>
              <a:spcAft>
                <a:spcPct val="0"/>
              </a:spcAft>
              <a:buFont typeface="Wingdings" panose="05000000000000000000" pitchFamily="2" charset="2"/>
              <a:buAutoNum type="circleNumWdWhitePlain"/>
            </a:pPr>
            <a:r>
              <a:rPr lang="zh-TW" altLang="en-US" sz="2400" b="1" dirty="0">
                <a:latin typeface="華康細圓體" panose="020F0309000000000000" pitchFamily="49" charset="-120"/>
                <a:ea typeface="華康細圓體" panose="020F0309000000000000" pitchFamily="49" charset="-120"/>
              </a:rPr>
              <a:t>流向編號</a:t>
            </a:r>
          </a:p>
        </p:txBody>
      </p:sp>
      <p:sp>
        <p:nvSpPr>
          <p:cNvPr id="19" name="向右箭號 18"/>
          <p:cNvSpPr/>
          <p:nvPr/>
        </p:nvSpPr>
        <p:spPr bwMode="auto">
          <a:xfrm rot="5400000">
            <a:off x="7627450" y="3388978"/>
            <a:ext cx="323018" cy="312352"/>
          </a:xfrm>
          <a:prstGeom prst="stripedRightArrow">
            <a:avLst/>
          </a:prstGeom>
          <a:solidFill>
            <a:srgbClr val="0070C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400">
              <a:latin typeface="華康細圓體" panose="020F0309000000000000" pitchFamily="49" charset="-120"/>
              <a:ea typeface="華康細圓體" panose="020F0309000000000000" pitchFamily="49" charset="-120"/>
            </a:endParaRPr>
          </a:p>
        </p:txBody>
      </p:sp>
      <p:sp>
        <p:nvSpPr>
          <p:cNvPr id="20" name="橢圓 19"/>
          <p:cNvSpPr/>
          <p:nvPr/>
        </p:nvSpPr>
        <p:spPr bwMode="auto">
          <a:xfrm>
            <a:off x="6907442" y="3789596"/>
            <a:ext cx="1763644" cy="1630211"/>
          </a:xfrm>
          <a:prstGeom prst="ellipse">
            <a:avLst/>
          </a:prstGeom>
          <a:solidFill>
            <a:schemeClr val="accent2">
              <a:lumMod val="60000"/>
              <a:lumOff val="40000"/>
            </a:schemeClr>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zh-TW" altLang="en-US" sz="2400" b="1" dirty="0">
                <a:solidFill>
                  <a:schemeClr val="tx1"/>
                </a:solidFill>
                <a:latin typeface="華康細圓體" panose="020F0309000000000000" pitchFamily="49" charset="-120"/>
                <a:ea typeface="華康細圓體" panose="020F0309000000000000" pitchFamily="49" charset="-120"/>
              </a:rPr>
              <a:t>查核</a:t>
            </a:r>
            <a:endParaRPr lang="en-US" altLang="zh-TW" sz="2400" b="1" dirty="0">
              <a:solidFill>
                <a:schemeClr val="tx1"/>
              </a:solidFill>
              <a:latin typeface="華康細圓體" panose="020F0309000000000000" pitchFamily="49" charset="-120"/>
              <a:ea typeface="華康細圓體" panose="020F0309000000000000" pitchFamily="49" charset="-120"/>
            </a:endParaRPr>
          </a:p>
          <a:p>
            <a:pPr algn="ctr" fontAlgn="base">
              <a:spcBef>
                <a:spcPct val="0"/>
              </a:spcBef>
              <a:spcAft>
                <a:spcPct val="0"/>
              </a:spcAft>
            </a:pPr>
            <a:r>
              <a:rPr lang="zh-TW" altLang="en-US" sz="2400" b="1" dirty="0" smtClean="0">
                <a:solidFill>
                  <a:schemeClr val="tx1"/>
                </a:solidFill>
                <a:latin typeface="華康細圓體" panose="020F0309000000000000" pitchFamily="49" charset="-120"/>
                <a:ea typeface="華康細圓體" panose="020F0309000000000000" pitchFamily="49" charset="-120"/>
              </a:rPr>
              <a:t>月報表</a:t>
            </a:r>
            <a:endParaRPr lang="zh-TW" altLang="en-US" sz="2400" b="1" dirty="0">
              <a:solidFill>
                <a:schemeClr val="tx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728122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 panose="020F0309000000000000" pitchFamily="49" charset="-120"/>
                <a:ea typeface="華康細圓體" panose="020F0309000000000000" pitchFamily="49" charset="-120"/>
              </a:rPr>
              <a:t>系統申報三部曲</a:t>
            </a:r>
            <a:endParaRPr lang="zh-TW" altLang="en-US" dirty="0"/>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16</a:t>
            </a:fld>
            <a:endParaRPr lang="zh-TW" altLang="en-US"/>
          </a:p>
        </p:txBody>
      </p:sp>
      <p:sp>
        <p:nvSpPr>
          <p:cNvPr id="5" name="矩形 4"/>
          <p:cNvSpPr/>
          <p:nvPr/>
        </p:nvSpPr>
        <p:spPr>
          <a:xfrm>
            <a:off x="226033" y="1828807"/>
            <a:ext cx="2280863" cy="1890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latin typeface="華康細圓體" panose="020F0309000000000000" pitchFamily="49" charset="-120"/>
                <a:ea typeface="華康細圓體" panose="020F0309000000000000" pitchFamily="49" charset="-120"/>
              </a:rPr>
              <a:t>Step 1</a:t>
            </a:r>
          </a:p>
          <a:p>
            <a:pPr algn="ctr"/>
            <a:r>
              <a:rPr lang="zh-TW" altLang="en-US" sz="3200" dirty="0" smtClean="0">
                <a:latin typeface="華康細圓體" panose="020F0309000000000000" pitchFamily="49" charset="-120"/>
                <a:ea typeface="華康細圓體" panose="020F0309000000000000" pitchFamily="49" charset="-120"/>
              </a:rPr>
              <a:t>註冊</a:t>
            </a:r>
            <a:r>
              <a:rPr lang="zh-TW" altLang="en-US" sz="3200" dirty="0">
                <a:latin typeface="華康細圓體" panose="020F0309000000000000" pitchFamily="49" charset="-120"/>
                <a:ea typeface="華康細圓體" panose="020F0309000000000000" pitchFamily="49" charset="-120"/>
              </a:rPr>
              <a:t>帳號</a:t>
            </a:r>
          </a:p>
        </p:txBody>
      </p:sp>
      <p:sp>
        <p:nvSpPr>
          <p:cNvPr id="6" name="矩形 5"/>
          <p:cNvSpPr/>
          <p:nvPr/>
        </p:nvSpPr>
        <p:spPr>
          <a:xfrm>
            <a:off x="3450406" y="1828806"/>
            <a:ext cx="2280863" cy="1890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latin typeface="華康細圓體" panose="020F0309000000000000" pitchFamily="49" charset="-120"/>
                <a:ea typeface="華康細圓體" panose="020F0309000000000000" pitchFamily="49" charset="-120"/>
              </a:rPr>
              <a:t>Step 2</a:t>
            </a:r>
          </a:p>
          <a:p>
            <a:pPr algn="ctr"/>
            <a:r>
              <a:rPr lang="zh-TW" altLang="en-US" sz="3200" dirty="0" smtClean="0">
                <a:latin typeface="華康細圓體" panose="020F0309000000000000" pitchFamily="49" charset="-120"/>
                <a:ea typeface="華康細圓體" panose="020F0309000000000000" pitchFamily="49" charset="-120"/>
              </a:rPr>
              <a:t>基本表申報</a:t>
            </a:r>
            <a:endParaRPr lang="zh-TW" altLang="en-US" sz="3200" dirty="0">
              <a:latin typeface="華康細圓體" panose="020F0309000000000000" pitchFamily="49" charset="-120"/>
              <a:ea typeface="華康細圓體" panose="020F0309000000000000" pitchFamily="49" charset="-120"/>
            </a:endParaRPr>
          </a:p>
        </p:txBody>
      </p:sp>
      <p:sp>
        <p:nvSpPr>
          <p:cNvPr id="7" name="矩形 6"/>
          <p:cNvSpPr/>
          <p:nvPr/>
        </p:nvSpPr>
        <p:spPr>
          <a:xfrm>
            <a:off x="6649907" y="1828805"/>
            <a:ext cx="2280863" cy="1890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latin typeface="華康細圓體" panose="020F0309000000000000" pitchFamily="49" charset="-120"/>
                <a:ea typeface="華康細圓體" panose="020F0309000000000000" pitchFamily="49" charset="-120"/>
              </a:rPr>
              <a:t>Step 3</a:t>
            </a:r>
          </a:p>
          <a:p>
            <a:pPr algn="ctr"/>
            <a:r>
              <a:rPr lang="zh-TW" altLang="en-US" sz="3200" dirty="0" smtClean="0">
                <a:latin typeface="華康細圓體" panose="020F0309000000000000" pitchFamily="49" charset="-120"/>
                <a:ea typeface="華康細圓體" panose="020F0309000000000000" pitchFamily="49" charset="-120"/>
              </a:rPr>
              <a:t>月報表申報</a:t>
            </a:r>
            <a:endParaRPr lang="zh-TW" altLang="en-US" sz="3200" dirty="0">
              <a:latin typeface="華康細圓體" panose="020F0309000000000000" pitchFamily="49" charset="-120"/>
              <a:ea typeface="華康細圓體" panose="020F0309000000000000" pitchFamily="49" charset="-120"/>
            </a:endParaRPr>
          </a:p>
        </p:txBody>
      </p:sp>
      <p:sp>
        <p:nvSpPr>
          <p:cNvPr id="8" name="向右箭號 7"/>
          <p:cNvSpPr/>
          <p:nvPr/>
        </p:nvSpPr>
        <p:spPr>
          <a:xfrm>
            <a:off x="2735390" y="2486596"/>
            <a:ext cx="565078" cy="574862"/>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5934891" y="2486596"/>
            <a:ext cx="565078" cy="574862"/>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226033" y="4017196"/>
            <a:ext cx="2280863" cy="461665"/>
          </a:xfrm>
          <a:prstGeom prst="rect">
            <a:avLst/>
          </a:prstGeom>
          <a:noFill/>
        </p:spPr>
        <p:txBody>
          <a:bodyPr wrap="square" rtlCol="0">
            <a:spAutoFit/>
          </a:bodyPr>
          <a:lstStyle/>
          <a:p>
            <a:r>
              <a:rPr lang="zh-TW" altLang="en-US" sz="2400" dirty="0" smtClean="0">
                <a:latin typeface="華康細圓體" panose="020F0309000000000000" pitchFamily="49" charset="-120"/>
                <a:ea typeface="華康細圓體" panose="020F0309000000000000" pitchFamily="49" charset="-120"/>
              </a:rPr>
              <a:t>傳真回函表</a:t>
            </a:r>
            <a:endParaRPr lang="zh-TW" altLang="en-US" sz="2400" dirty="0">
              <a:latin typeface="華康細圓體" panose="020F0309000000000000" pitchFamily="49" charset="-120"/>
              <a:ea typeface="華康細圓體" panose="020F0309000000000000" pitchFamily="49" charset="-120"/>
            </a:endParaRPr>
          </a:p>
        </p:txBody>
      </p:sp>
      <p:sp>
        <p:nvSpPr>
          <p:cNvPr id="11" name="文字方塊 10"/>
          <p:cNvSpPr txBox="1"/>
          <p:nvPr/>
        </p:nvSpPr>
        <p:spPr>
          <a:xfrm>
            <a:off x="3431568" y="4017195"/>
            <a:ext cx="2393879" cy="461665"/>
          </a:xfrm>
          <a:prstGeom prst="rect">
            <a:avLst/>
          </a:prstGeom>
          <a:noFill/>
        </p:spPr>
        <p:txBody>
          <a:bodyPr wrap="square" rtlCol="0">
            <a:spAutoFit/>
          </a:bodyPr>
          <a:lstStyle/>
          <a:p>
            <a:r>
              <a:rPr lang="zh-TW" altLang="en-US" sz="2400" dirty="0" smtClean="0">
                <a:latin typeface="華康細圓體" panose="020F0309000000000000" pitchFamily="49" charset="-120"/>
                <a:ea typeface="華康細圓體" panose="020F0309000000000000" pitchFamily="49" charset="-120"/>
              </a:rPr>
              <a:t>餘土處理計畫書</a:t>
            </a:r>
            <a:endParaRPr lang="zh-TW" altLang="en-US" sz="2400" dirty="0">
              <a:latin typeface="華康細圓體" panose="020F0309000000000000" pitchFamily="49" charset="-120"/>
              <a:ea typeface="華康細圓體" panose="020F0309000000000000" pitchFamily="49" charset="-120"/>
            </a:endParaRPr>
          </a:p>
        </p:txBody>
      </p:sp>
      <p:sp>
        <p:nvSpPr>
          <p:cNvPr id="12" name="文字方塊 11"/>
          <p:cNvSpPr txBox="1"/>
          <p:nvPr/>
        </p:nvSpPr>
        <p:spPr>
          <a:xfrm>
            <a:off x="6649906" y="4017194"/>
            <a:ext cx="2280863" cy="461665"/>
          </a:xfrm>
          <a:prstGeom prst="rect">
            <a:avLst/>
          </a:prstGeom>
          <a:noFill/>
        </p:spPr>
        <p:txBody>
          <a:bodyPr wrap="square" rtlCol="0">
            <a:spAutoFit/>
          </a:bodyPr>
          <a:lstStyle/>
          <a:p>
            <a:r>
              <a:rPr lang="zh-TW" altLang="en-US" sz="2400" dirty="0" smtClean="0">
                <a:latin typeface="華康細圓體" panose="020F0309000000000000" pitchFamily="49" charset="-120"/>
                <a:ea typeface="華康細圓體" panose="020F0309000000000000" pitchFamily="49" charset="-120"/>
              </a:rPr>
              <a:t>運送憑證</a:t>
            </a:r>
            <a:endParaRPr lang="zh-TW" altLang="en-US" sz="2400" dirty="0">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50987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629" y="365126"/>
            <a:ext cx="8980371" cy="1325563"/>
          </a:xfrm>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我該選擇哪種身分</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a:xfrm>
            <a:off x="550416" y="1603683"/>
            <a:ext cx="8096434" cy="4351338"/>
          </a:xfrm>
        </p:spPr>
        <p:txBody>
          <a:bodyPr>
            <a:normAutofit lnSpcReduction="10000"/>
          </a:bodyPr>
          <a:lstStyle/>
          <a:p>
            <a:pPr>
              <a:lnSpc>
                <a:spcPct val="110000"/>
              </a:lnSpc>
              <a:spcBef>
                <a:spcPts val="0"/>
              </a:spcBef>
            </a:pPr>
            <a:r>
              <a:rPr lang="zh-TW" altLang="en-US" dirty="0" smtClean="0">
                <a:latin typeface="華康細圓體(P)" panose="020F0300000000000000" pitchFamily="34" charset="-120"/>
                <a:ea typeface="華康細圓體(P)" panose="020F0300000000000000" pitchFamily="34" charset="-120"/>
              </a:rPr>
              <a:t>系統申報查核權限共</a:t>
            </a:r>
            <a:r>
              <a:rPr lang="en-US" altLang="zh-TW" dirty="0" smtClean="0">
                <a:latin typeface="華康細圓體(P)" panose="020F0300000000000000" pitchFamily="34" charset="-120"/>
                <a:ea typeface="華康細圓體(P)" panose="020F0300000000000000" pitchFamily="34" charset="-120"/>
              </a:rPr>
              <a:t>7</a:t>
            </a:r>
            <a:r>
              <a:rPr lang="zh-TW" altLang="en-US" dirty="0" smtClean="0">
                <a:latin typeface="華康細圓體(P)" panose="020F0300000000000000" pitchFamily="34" charset="-120"/>
                <a:ea typeface="華康細圓體(P)" panose="020F0300000000000000" pitchFamily="34" charset="-120"/>
              </a:rPr>
              <a:t>種身分，對應不同填列表單與系統功能，申報人擇一身分單選，查核人可依據業務需求複選身分</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申報人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a:pPr>
            <a:r>
              <a:rPr lang="zh-TW" altLang="en-US" dirty="0" smtClean="0">
                <a:solidFill>
                  <a:srgbClr val="FF0000"/>
                </a:solidFill>
                <a:latin typeface="華康細圓體(P)" panose="020F0300000000000000" pitchFamily="34" charset="-120"/>
                <a:ea typeface="華康細圓體(P)" panose="020F0300000000000000" pitchFamily="34" charset="-120"/>
              </a:rPr>
              <a:t>承包商</a:t>
            </a:r>
            <a:endParaRPr lang="en-US" altLang="zh-TW" dirty="0" smtClean="0">
              <a:solidFill>
                <a:srgbClr val="FF0000"/>
              </a:solidFill>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收容處理場所業者</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查核人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公共工程查核人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公有建築工程</a:t>
            </a:r>
            <a:r>
              <a:rPr lang="zh-TW" altLang="en-US" dirty="0">
                <a:latin typeface="華康細圓體(P)" panose="020F0300000000000000" pitchFamily="34" charset="-120"/>
                <a:ea typeface="華康細圓體(P)" panose="020F0300000000000000" pitchFamily="34" charset="-120"/>
              </a:rPr>
              <a:t>查核</a:t>
            </a:r>
            <a:r>
              <a:rPr lang="zh-TW" altLang="en-US" dirty="0" smtClean="0">
                <a:latin typeface="華康細圓體(P)" panose="020F0300000000000000" pitchFamily="34" charset="-120"/>
                <a:ea typeface="華康細圓體(P)" panose="020F0300000000000000" pitchFamily="34" charset="-120"/>
              </a:rPr>
              <a:t>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民間建築工程</a:t>
            </a:r>
            <a:r>
              <a:rPr lang="zh-TW" altLang="en-US" dirty="0">
                <a:latin typeface="華康細圓體(P)" panose="020F0300000000000000" pitchFamily="34" charset="-120"/>
                <a:ea typeface="華康細圓體(P)" panose="020F0300000000000000" pitchFamily="34" charset="-120"/>
              </a:rPr>
              <a:t>查核</a:t>
            </a:r>
            <a:r>
              <a:rPr lang="zh-TW" altLang="en-US" dirty="0" smtClean="0">
                <a:latin typeface="華康細圓體(P)" panose="020F0300000000000000" pitchFamily="34" charset="-120"/>
                <a:ea typeface="華康細圓體(P)" panose="020F0300000000000000" pitchFamily="34" charset="-120"/>
              </a:rPr>
              <a:t>人</a:t>
            </a:r>
            <a:r>
              <a:rPr lang="en-US" altLang="zh-TW" dirty="0" smtClean="0">
                <a:solidFill>
                  <a:schemeClr val="accent1"/>
                </a:solidFill>
                <a:latin typeface="華康細圓體(P)" panose="020F0300000000000000" pitchFamily="34" charset="-120"/>
                <a:ea typeface="華康細圓體(P)" panose="020F0300000000000000" pitchFamily="34" charset="-120"/>
              </a:rPr>
              <a:t>(</a:t>
            </a:r>
            <a:r>
              <a:rPr lang="zh-TW" altLang="en-US" dirty="0" smtClean="0">
                <a:solidFill>
                  <a:schemeClr val="accent1"/>
                </a:solidFill>
                <a:latin typeface="華康細圓體(P)" panose="020F0300000000000000" pitchFamily="34" charset="-120"/>
                <a:ea typeface="華康細圓體(P)" panose="020F0300000000000000" pitchFamily="34" charset="-120"/>
              </a:rPr>
              <a:t>特設建築</a:t>
            </a:r>
            <a:r>
              <a:rPr lang="en-US" altLang="zh-TW" dirty="0" smtClean="0">
                <a:solidFill>
                  <a:schemeClr val="accent1"/>
                </a:solidFill>
                <a:latin typeface="華康細圓體(P)" panose="020F0300000000000000" pitchFamily="34" charset="-120"/>
                <a:ea typeface="華康細圓體(P)" panose="020F0300000000000000" pitchFamily="34" charset="-120"/>
              </a:rPr>
              <a:t>)</a:t>
            </a: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民間非建築工程查核人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收容處理場所主管機關</a:t>
            </a:r>
            <a:endParaRPr lang="zh-TW" altLang="en-US" dirty="0">
              <a:latin typeface="華康細圓體(P)" panose="020F0300000000000000" pitchFamily="34" charset="-120"/>
              <a:ea typeface="華康細圓體(P)" panose="020F0300000000000000" pitchFamily="34" charset="-120"/>
            </a:endParaRPr>
          </a:p>
        </p:txBody>
      </p:sp>
      <p:sp>
        <p:nvSpPr>
          <p:cNvPr id="7" name="投影片編號版面配置區 6"/>
          <p:cNvSpPr>
            <a:spLocks noGrp="1"/>
          </p:cNvSpPr>
          <p:nvPr>
            <p:ph type="sldNum" sz="quarter" idx="12"/>
          </p:nvPr>
        </p:nvSpPr>
        <p:spPr/>
        <p:txBody>
          <a:bodyPr/>
          <a:lstStyle/>
          <a:p>
            <a:fld id="{62CF9B05-5255-46D1-B105-DC595399F1DC}" type="slidenum">
              <a:rPr lang="zh-TW" altLang="en-US" smtClean="0"/>
              <a:pPr/>
              <a:t>17</a:t>
            </a:fld>
            <a:endParaRPr lang="zh-TW" altLang="en-US"/>
          </a:p>
        </p:txBody>
      </p:sp>
      <p:sp>
        <p:nvSpPr>
          <p:cNvPr id="5" name="右大括弧 4"/>
          <p:cNvSpPr/>
          <p:nvPr/>
        </p:nvSpPr>
        <p:spPr bwMode="auto">
          <a:xfrm>
            <a:off x="5274078" y="2996952"/>
            <a:ext cx="432048" cy="2827883"/>
          </a:xfrm>
          <a:prstGeom prst="rightBrace">
            <a:avLst/>
          </a:prstGeom>
          <a:noFill/>
          <a:ln w="3810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6" name="圓柱 5"/>
          <p:cNvSpPr/>
          <p:nvPr/>
        </p:nvSpPr>
        <p:spPr bwMode="auto">
          <a:xfrm>
            <a:off x="5868144" y="3483006"/>
            <a:ext cx="1845915" cy="1890210"/>
          </a:xfrm>
          <a:prstGeom prst="can">
            <a:avLst/>
          </a:prstGeom>
          <a:solidFill>
            <a:schemeClr val="accent1">
              <a:lumMod val="40000"/>
              <a:lumOff val="60000"/>
            </a:schemeClr>
          </a:solidFill>
          <a:ln w="5715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zh-TW" altLang="en-US" sz="1500" dirty="0">
                <a:latin typeface="華康細圓體(P)" panose="020F0300000000000000" pitchFamily="34" charset="-120"/>
                <a:ea typeface="華康細圓體(P)" panose="020F0300000000000000" pitchFamily="34" charset="-120"/>
              </a:rPr>
              <a:t>營建剩餘土石方資訊中心依據申請人與申請單位用印簽章資料進行核對，確認後開通帳號</a:t>
            </a:r>
          </a:p>
        </p:txBody>
      </p:sp>
      <p:sp>
        <p:nvSpPr>
          <p:cNvPr id="9" name="五角星形 8"/>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角星形 9"/>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五角星形 10"/>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五角星形 11"/>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五角星形 12"/>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5407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a:t>
            </a:r>
            <a:r>
              <a:rPr lang="en-US" altLang="zh-TW" dirty="0" smtClean="0">
                <a:latin typeface="華康細圓體(P)" panose="020F0300000000000000" pitchFamily="34" charset="-120"/>
                <a:ea typeface="華康細圓體(P)" panose="020F0300000000000000" pitchFamily="34" charset="-120"/>
              </a:rPr>
              <a:t>1</a:t>
            </a:r>
            <a:r>
              <a:rPr lang="zh-TW" altLang="en-US" dirty="0" smtClean="0">
                <a:latin typeface="華康細圓體(P)" panose="020F0300000000000000" pitchFamily="34" charset="-120"/>
                <a:ea typeface="華康細圓體(P)" panose="020F0300000000000000" pitchFamily="34" charset="-120"/>
              </a:rPr>
              <a:t> 申請帳號</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18</a:t>
            </a:fld>
            <a:endParaRPr lang="zh-TW" altLang="en-US"/>
          </a:p>
        </p:txBody>
      </p:sp>
      <p:pic>
        <p:nvPicPr>
          <p:cNvPr id="1028" name="Picture 4" descr="E:\Temp\SNAGHTML6c54b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324" y="1479267"/>
            <a:ext cx="5522429" cy="2723823"/>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3"/>
          <a:stretch>
            <a:fillRect/>
          </a:stretch>
        </p:blipFill>
        <p:spPr>
          <a:xfrm>
            <a:off x="1099174" y="3564895"/>
            <a:ext cx="6031091" cy="2974710"/>
          </a:xfrm>
          <a:prstGeom prst="rect">
            <a:avLst/>
          </a:prstGeom>
        </p:spPr>
      </p:pic>
      <p:sp>
        <p:nvSpPr>
          <p:cNvPr id="8" name="弧形箭號 (左彎) 7"/>
          <p:cNvSpPr/>
          <p:nvPr/>
        </p:nvSpPr>
        <p:spPr bwMode="auto">
          <a:xfrm>
            <a:off x="6028946" y="3265589"/>
            <a:ext cx="378042" cy="724417"/>
          </a:xfrm>
          <a:prstGeom prst="curvedLef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0" name="文字方塊 9"/>
          <p:cNvSpPr txBox="1"/>
          <p:nvPr/>
        </p:nvSpPr>
        <p:spPr>
          <a:xfrm>
            <a:off x="6186066" y="1723405"/>
            <a:ext cx="2746761" cy="1077218"/>
          </a:xfrm>
          <a:prstGeom prst="rect">
            <a:avLst/>
          </a:prstGeom>
          <a:noFill/>
        </p:spPr>
        <p:txBody>
          <a:bodyPr wrap="square" rtlCol="0">
            <a:spAutoFit/>
          </a:bodyPr>
          <a:lstStyle/>
          <a:p>
            <a:pPr marL="257175" lvl="1" indent="-257175">
              <a:buClr>
                <a:srgbClr val="FF0000"/>
              </a:buClr>
              <a:buFont typeface="+mj-lt"/>
              <a:buAutoNum type="circleNumWdWhitePlain"/>
            </a:pPr>
            <a:r>
              <a:rPr lang="zh-TW" altLang="en-US" sz="1600" dirty="0">
                <a:latin typeface="華康細圓體(P)" panose="020F0300000000000000" pitchFamily="34" charset="-120"/>
                <a:ea typeface="華康細圓體(P)" panose="020F0300000000000000" pitchFamily="34" charset="-120"/>
              </a:rPr>
              <a:t>已有原舊版系統使用者帳號者直接輸入帳號密碼</a:t>
            </a:r>
            <a:endParaRPr lang="en-US" altLang="zh-TW" sz="1600" dirty="0">
              <a:latin typeface="華康細圓體(P)" panose="020F0300000000000000" pitchFamily="34" charset="-120"/>
              <a:ea typeface="華康細圓體(P)" panose="020F0300000000000000" pitchFamily="34" charset="-120"/>
            </a:endParaRPr>
          </a:p>
          <a:p>
            <a:pPr marL="257175" lvl="1" indent="-257175">
              <a:buClr>
                <a:srgbClr val="FF0000"/>
              </a:buClr>
              <a:buFont typeface="+mj-lt"/>
              <a:buAutoNum type="circleNumWdWhitePlain"/>
            </a:pPr>
            <a:r>
              <a:rPr lang="zh-TW" altLang="en-US" sz="1600" dirty="0">
                <a:latin typeface="華康細圓體(P)" panose="020F0300000000000000" pitchFamily="34" charset="-120"/>
                <a:ea typeface="華康細圓體(P)" panose="020F0300000000000000" pitchFamily="34" charset="-120"/>
              </a:rPr>
              <a:t>新使用者點選註冊功能</a:t>
            </a:r>
            <a:endParaRPr lang="en-US" altLang="zh-TW" sz="1600" dirty="0">
              <a:latin typeface="華康細圓體(P)" panose="020F0300000000000000" pitchFamily="34" charset="-120"/>
              <a:ea typeface="華康細圓體(P)" panose="020F0300000000000000" pitchFamily="34" charset="-120"/>
            </a:endParaRPr>
          </a:p>
          <a:p>
            <a:pPr marL="257175" lvl="1" indent="-257175">
              <a:buClr>
                <a:srgbClr val="FF0000"/>
              </a:buClr>
              <a:buFont typeface="+mj-lt"/>
              <a:buAutoNum type="circleNumWdWhitePlain"/>
            </a:pPr>
            <a:r>
              <a:rPr lang="zh-TW" altLang="en-US" sz="1600" dirty="0">
                <a:latin typeface="華康細圓體(P)" panose="020F0300000000000000" pitchFamily="34" charset="-120"/>
                <a:ea typeface="華康細圓體(P)" panose="020F0300000000000000" pitchFamily="34" charset="-120"/>
              </a:rPr>
              <a:t>選取欲註冊之身分</a:t>
            </a:r>
          </a:p>
        </p:txBody>
      </p:sp>
      <p:sp>
        <p:nvSpPr>
          <p:cNvPr id="11" name="橢圓 10"/>
          <p:cNvSpPr/>
          <p:nvPr/>
        </p:nvSpPr>
        <p:spPr bwMode="auto">
          <a:xfrm>
            <a:off x="2738700" y="2121028"/>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2" name="橢圓 11"/>
          <p:cNvSpPr/>
          <p:nvPr/>
        </p:nvSpPr>
        <p:spPr bwMode="auto">
          <a:xfrm>
            <a:off x="3905480" y="2722387"/>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3" name="橢圓 12"/>
          <p:cNvSpPr/>
          <p:nvPr/>
        </p:nvSpPr>
        <p:spPr bwMode="auto">
          <a:xfrm>
            <a:off x="3026921" y="410973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Tree>
    <p:extLst>
      <p:ext uri="{BB962C8B-B14F-4D97-AF65-F5344CB8AC3E}">
        <p14:creationId xmlns:p14="http://schemas.microsoft.com/office/powerpoint/2010/main" val="2986003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a:stretch>
            <a:fillRect/>
          </a:stretch>
        </p:blipFill>
        <p:spPr>
          <a:xfrm>
            <a:off x="0" y="1461788"/>
            <a:ext cx="9144000" cy="4510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標題 1"/>
          <p:cNvSpPr>
            <a:spLocks noGrp="1"/>
          </p:cNvSpPr>
          <p:nvPr>
            <p:ph type="title"/>
          </p:nvPr>
        </p:nvSpPr>
        <p:spPr/>
        <p:txBody>
          <a:bodyPr/>
          <a:lstStyle/>
          <a:p>
            <a:r>
              <a:rPr lang="zh-TW" altLang="en-US" dirty="0">
                <a:latin typeface="華康細圓體(P)" panose="020F0300000000000000" pitchFamily="34" charset="-120"/>
                <a:ea typeface="華康細圓體(P)" panose="020F0300000000000000" pitchFamily="34" charset="-120"/>
              </a:rPr>
              <a:t>申請</a:t>
            </a:r>
            <a:r>
              <a:rPr lang="zh-TW" altLang="en-US" dirty="0" smtClean="0">
                <a:latin typeface="華康細圓體(P)" panose="020F0300000000000000" pitchFamily="34" charset="-120"/>
                <a:ea typeface="華康細圓體(P)" panose="020F0300000000000000" pitchFamily="34" charset="-120"/>
              </a:rPr>
              <a:t>帳號</a:t>
            </a:r>
            <a:r>
              <a:rPr lang="en-US" altLang="zh-TW" dirty="0" smtClean="0">
                <a:latin typeface="華康細圓體(P)" panose="020F0300000000000000" pitchFamily="34" charset="-120"/>
                <a:ea typeface="華康細圓體(P)" panose="020F0300000000000000" pitchFamily="34" charset="-120"/>
              </a:rPr>
              <a:t>_</a:t>
            </a:r>
            <a:r>
              <a:rPr lang="zh-TW" altLang="en-US" sz="3600" dirty="0" smtClean="0">
                <a:latin typeface="華康細圓體(P)" panose="020F0300000000000000" pitchFamily="34" charset="-120"/>
                <a:ea typeface="華康細圓體(P)" panose="020F0300000000000000" pitchFamily="34" charset="-120"/>
              </a:rPr>
              <a:t>承包商</a:t>
            </a:r>
            <a:r>
              <a:rPr lang="en-US" altLang="zh-TW" sz="3600" dirty="0" smtClean="0">
                <a:latin typeface="華康細圓體(P)" panose="020F0300000000000000" pitchFamily="34" charset="-120"/>
                <a:ea typeface="華康細圓體(P)" panose="020F0300000000000000" pitchFamily="34" charset="-120"/>
              </a:rPr>
              <a:t>/</a:t>
            </a:r>
            <a:r>
              <a:rPr lang="zh-TW" altLang="en-US" sz="3600" dirty="0" smtClean="0">
                <a:latin typeface="華康細圓體(P)" panose="020F0300000000000000" pitchFamily="34" charset="-120"/>
                <a:ea typeface="華康細圓體(P)" panose="020F0300000000000000" pitchFamily="34" charset="-120"/>
              </a:rPr>
              <a:t>收容處理場所業者</a:t>
            </a:r>
            <a:endParaRPr lang="zh-TW" altLang="en-US" sz="3600" dirty="0">
              <a:latin typeface="華康細圓體(P)" panose="020F0300000000000000" pitchFamily="34" charset="-120"/>
              <a:ea typeface="華康細圓體(P)" panose="020F0300000000000000" pitchFamily="34" charset="-120"/>
            </a:endParaRPr>
          </a:p>
        </p:txBody>
      </p:sp>
      <p:sp>
        <p:nvSpPr>
          <p:cNvPr id="6" name="文字方塊 5"/>
          <p:cNvSpPr txBox="1"/>
          <p:nvPr/>
        </p:nvSpPr>
        <p:spPr>
          <a:xfrm>
            <a:off x="4644008" y="2217700"/>
            <a:ext cx="4320480" cy="2677656"/>
          </a:xfrm>
          <a:prstGeom prst="rect">
            <a:avLst/>
          </a:prstGeom>
          <a:noFill/>
        </p:spPr>
        <p:txBody>
          <a:bodyPr wrap="square" rtlCol="0">
            <a:spAutoFit/>
          </a:bodyPr>
          <a:lstStyle/>
          <a:p>
            <a:r>
              <a:rPr lang="zh-TW" altLang="en-US" sz="2400" b="1" dirty="0" smtClean="0">
                <a:solidFill>
                  <a:srgbClr val="FF0000"/>
                </a:solidFill>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表示為必填欄位</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使用者資料全部都為必填欄位</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特別注意：</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請填入正確身分證字號</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mj-lt"/>
              <a:buAutoNum type="circleNumWdWhitePlain"/>
            </a:pPr>
            <a:r>
              <a:rPr lang="zh-TW" altLang="en-US" dirty="0" smtClean="0">
                <a:latin typeface="華康細圓體(P)" panose="020F0300000000000000" pitchFamily="34" charset="-120"/>
                <a:ea typeface="華康細圓體(P)" panose="020F0300000000000000" pitchFamily="34" charset="-120"/>
              </a:rPr>
              <a:t>承包廠商公司</a:t>
            </a:r>
            <a:r>
              <a:rPr lang="zh-TW" altLang="en-US" b="1" dirty="0" smtClean="0">
                <a:solidFill>
                  <a:srgbClr val="FF0000"/>
                </a:solidFill>
                <a:latin typeface="華康細圓體(P)" panose="020F0300000000000000" pitchFamily="34" charset="-120"/>
                <a:ea typeface="華康細圓體(P)" panose="020F0300000000000000" pitchFamily="34" charset="-120"/>
              </a:rPr>
              <a:t>統一編號</a:t>
            </a:r>
            <a:r>
              <a:rPr lang="zh-TW" altLang="en-US" dirty="0" smtClean="0">
                <a:latin typeface="華康細圓體(P)" panose="020F0300000000000000" pitchFamily="34" charset="-120"/>
                <a:ea typeface="華康細圓體(P)" panose="020F0300000000000000" pitchFamily="34" charset="-120"/>
              </a:rPr>
              <a:t>請確認後填入</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mj-lt"/>
              <a:buAutoNum type="circleNumWdWhitePlain"/>
            </a:pPr>
            <a:r>
              <a:rPr lang="zh-TW" altLang="en-US" dirty="0" smtClean="0">
                <a:latin typeface="華康細圓體(P)" panose="020F0300000000000000" pitchFamily="34" charset="-120"/>
                <a:ea typeface="華康細圓體(P)" panose="020F0300000000000000" pitchFamily="34" charset="-120"/>
              </a:rPr>
              <a:t>請填入有效可供電子驗證的</a:t>
            </a:r>
            <a:r>
              <a:rPr lang="en-US" altLang="zh-TW" dirty="0" smtClean="0">
                <a:latin typeface="華康細圓體(P)" panose="020F0300000000000000" pitchFamily="34" charset="-120"/>
                <a:ea typeface="華康細圓體(P)" panose="020F0300000000000000" pitchFamily="34" charset="-120"/>
              </a:rPr>
              <a:t>Email</a:t>
            </a:r>
          </a:p>
          <a:p>
            <a:pPr marL="342900" indent="-342900">
              <a:buClr>
                <a:srgbClr val="FF0000"/>
              </a:buClr>
              <a:buFont typeface="+mj-lt"/>
              <a:buAutoNum type="circleNumWdWhitePlain"/>
            </a:pPr>
            <a:r>
              <a:rPr lang="zh-TW" altLang="en-US" dirty="0" smtClean="0">
                <a:latin typeface="華康細圓體(P)" panose="020F0300000000000000" pitchFamily="34" charset="-120"/>
                <a:ea typeface="華康細圓體(P)" panose="020F0300000000000000" pitchFamily="34" charset="-120"/>
              </a:rPr>
              <a:t>密碼位數為</a:t>
            </a:r>
            <a:r>
              <a:rPr lang="en-US" altLang="zh-TW" dirty="0" smtClean="0">
                <a:latin typeface="華康細圓體(P)" panose="020F0300000000000000" pitchFamily="34" charset="-120"/>
                <a:ea typeface="華康細圓體(P)" panose="020F0300000000000000" pitchFamily="34" charset="-120"/>
              </a:rPr>
              <a:t>6</a:t>
            </a:r>
            <a:r>
              <a:rPr lang="zh-TW" altLang="en-US" dirty="0" smtClean="0">
                <a:latin typeface="華康細圓體(P)" panose="020F0300000000000000" pitchFamily="34" charset="-120"/>
                <a:ea typeface="華康細圓體(P)" panose="020F0300000000000000" pitchFamily="34" charset="-120"/>
              </a:rPr>
              <a:t>碼</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mj-lt"/>
              <a:buAutoNum type="circleNumWdWhitePlain"/>
            </a:pPr>
            <a:r>
              <a:rPr lang="zh-TW" altLang="en-US" dirty="0" smtClean="0">
                <a:latin typeface="華康細圓體(P)" panose="020F0300000000000000" pitchFamily="34" charset="-120"/>
                <a:ea typeface="華康細圓體(P)" panose="020F0300000000000000" pitchFamily="34" charset="-120"/>
              </a:rPr>
              <a:t>點選註冊</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mj-lt"/>
              <a:buAutoNum type="circleNumWdWhitePlain"/>
            </a:pPr>
            <a:r>
              <a:rPr lang="en-US" altLang="zh-TW" dirty="0" smtClean="0">
                <a:latin typeface="華康細圓體(P)" panose="020F0300000000000000" pitchFamily="34" charset="-120"/>
                <a:ea typeface="華康細圓體(P)" panose="020F0300000000000000" pitchFamily="34" charset="-120"/>
              </a:rPr>
              <a:t>Email</a:t>
            </a:r>
            <a:r>
              <a:rPr lang="zh-TW" altLang="en-US" dirty="0" smtClean="0">
                <a:latin typeface="華康細圓體(P)" panose="020F0300000000000000" pitchFamily="34" charset="-120"/>
                <a:ea typeface="華康細圓體(P)" panose="020F0300000000000000" pitchFamily="34" charset="-120"/>
              </a:rPr>
              <a:t>驗證信發出通知</a:t>
            </a:r>
            <a:endParaRPr lang="zh-TW" altLang="en-US" dirty="0">
              <a:latin typeface="華康細圓體(P)" panose="020F0300000000000000" pitchFamily="34" charset="-120"/>
              <a:ea typeface="華康細圓體(P)" panose="020F0300000000000000" pitchFamily="34" charset="-120"/>
            </a:endParaRPr>
          </a:p>
        </p:txBody>
      </p:sp>
      <p:sp>
        <p:nvSpPr>
          <p:cNvPr id="7" name="橢圓 6"/>
          <p:cNvSpPr/>
          <p:nvPr/>
        </p:nvSpPr>
        <p:spPr bwMode="auto">
          <a:xfrm>
            <a:off x="1078604" y="2793764"/>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8" name="橢圓 7"/>
          <p:cNvSpPr/>
          <p:nvPr/>
        </p:nvSpPr>
        <p:spPr bwMode="auto">
          <a:xfrm>
            <a:off x="1078604" y="3297820"/>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9" name="橢圓 8"/>
          <p:cNvSpPr/>
          <p:nvPr/>
        </p:nvSpPr>
        <p:spPr bwMode="auto">
          <a:xfrm>
            <a:off x="1078604" y="430593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3</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0" name="橢圓 9"/>
          <p:cNvSpPr/>
          <p:nvPr/>
        </p:nvSpPr>
        <p:spPr bwMode="auto">
          <a:xfrm>
            <a:off x="1078604" y="4619447"/>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4</a:t>
            </a:r>
            <a:endParaRPr kumimoji="0" lang="zh-TW" altLang="en-US" sz="1400" b="1" i="0" u="none" strike="noStrike" cap="none" normalizeH="0" baseline="0" dirty="0" smtClean="0">
              <a:ln>
                <a:noFill/>
              </a:ln>
              <a:solidFill>
                <a:srgbClr val="FF0000"/>
              </a:solidFill>
              <a:effectLst/>
              <a:latin typeface="Arial" pitchFamily="34" charset="0"/>
            </a:endParaRPr>
          </a:p>
        </p:txBody>
      </p:sp>
      <p:pic>
        <p:nvPicPr>
          <p:cNvPr id="13" name="圖片 12"/>
          <p:cNvPicPr>
            <a:picLocks noChangeAspect="1"/>
          </p:cNvPicPr>
          <p:nvPr/>
        </p:nvPicPr>
        <p:blipFill rotWithShape="1">
          <a:blip r:embed="rId4"/>
          <a:srcRect l="44587" t="13081" r="35235" b="48005"/>
          <a:stretch/>
        </p:blipFill>
        <p:spPr>
          <a:xfrm>
            <a:off x="4350458" y="5051841"/>
            <a:ext cx="1642370" cy="1562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弧形向右箭號 13"/>
          <p:cNvSpPr/>
          <p:nvPr/>
        </p:nvSpPr>
        <p:spPr bwMode="auto">
          <a:xfrm>
            <a:off x="3921250" y="4968872"/>
            <a:ext cx="360040" cy="864096"/>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7" name="橢圓 16"/>
          <p:cNvSpPr/>
          <p:nvPr/>
        </p:nvSpPr>
        <p:spPr bwMode="auto">
          <a:xfrm>
            <a:off x="925161" y="520603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5</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8" name="橢圓 17"/>
          <p:cNvSpPr/>
          <p:nvPr/>
        </p:nvSpPr>
        <p:spPr bwMode="auto">
          <a:xfrm>
            <a:off x="4348070" y="5357591"/>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6</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19</a:t>
            </a:fld>
            <a:endParaRPr lang="zh-TW" altLang="en-US"/>
          </a:p>
        </p:txBody>
      </p:sp>
    </p:spTree>
    <p:extLst>
      <p:ext uri="{BB962C8B-B14F-4D97-AF65-F5344CB8AC3E}">
        <p14:creationId xmlns:p14="http://schemas.microsoft.com/office/powerpoint/2010/main" val="593700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簡報大綱</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p:txBody>
          <a:bodyPr>
            <a:normAutofit/>
          </a:bodyPr>
          <a:lstStyle/>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 營建</a:t>
            </a:r>
            <a:r>
              <a:rPr lang="zh-TW" altLang="en-US" sz="3200" dirty="0">
                <a:latin typeface="華康細圓體(P)" panose="020F0300000000000000" pitchFamily="34" charset="-120"/>
                <a:ea typeface="華康細圓體(P)" panose="020F0300000000000000" pitchFamily="34" charset="-120"/>
              </a:rPr>
              <a:t>剩餘土石方</a:t>
            </a:r>
            <a:r>
              <a:rPr lang="zh-TW" altLang="en-US" sz="3200" dirty="0" smtClean="0">
                <a:latin typeface="華康細圓體(P)" panose="020F0300000000000000" pitchFamily="34" charset="-120"/>
                <a:ea typeface="華康細圓體(P)" panose="020F0300000000000000" pitchFamily="34" charset="-120"/>
              </a:rPr>
              <a:t>定義</a:t>
            </a:r>
            <a:endParaRPr lang="en-US" altLang="zh-TW" sz="3200"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 營建剩餘土石方資訊服務中心介紹</a:t>
            </a:r>
            <a:endParaRPr lang="en-US" altLang="zh-TW" sz="3200"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 兩階段申報查核</a:t>
            </a:r>
            <a:r>
              <a:rPr lang="zh-TW" altLang="en-US" sz="3200" dirty="0">
                <a:latin typeface="華康細圓體(P)" panose="020F0300000000000000" pitchFamily="34" charset="-120"/>
                <a:ea typeface="華康細圓體(P)" panose="020F0300000000000000" pitchFamily="34" charset="-120"/>
              </a:rPr>
              <a:t>勾稽</a:t>
            </a:r>
            <a:r>
              <a:rPr lang="zh-TW" altLang="en-US" sz="3200" dirty="0" smtClean="0">
                <a:latin typeface="華康細圓體(P)" panose="020F0300000000000000" pitchFamily="34" charset="-120"/>
                <a:ea typeface="華康細圓體(P)" panose="020F0300000000000000" pitchFamily="34" charset="-120"/>
              </a:rPr>
              <a:t>作業</a:t>
            </a:r>
            <a:endParaRPr lang="en-US" altLang="zh-TW" sz="3200" dirty="0" smtClean="0">
              <a:latin typeface="華康細圓體(P)" panose="020F0300000000000000" pitchFamily="34" charset="-120"/>
              <a:ea typeface="華康細圓體(P)" panose="020F0300000000000000" pitchFamily="34" charset="-120"/>
            </a:endParaRPr>
          </a:p>
          <a:p>
            <a:pPr lvl="1">
              <a:buFont typeface="華康細圓體(P)" panose="020F0300000000000000" pitchFamily="34" charset="-120"/>
              <a:buChar char="◎"/>
            </a:pPr>
            <a:r>
              <a:rPr lang="zh-TW" altLang="en-US" sz="2800" dirty="0" smtClean="0">
                <a:latin typeface="華康細圓體(P)" panose="020F0300000000000000" pitchFamily="34" charset="-120"/>
                <a:ea typeface="華康細圓體(P)" panose="020F0300000000000000" pitchFamily="34" charset="-120"/>
              </a:rPr>
              <a:t>申報作業</a:t>
            </a:r>
            <a:endParaRPr lang="en-US" altLang="zh-TW" sz="2800" dirty="0" smtClean="0">
              <a:latin typeface="華康細圓體(P)" panose="020F0300000000000000" pitchFamily="34" charset="-120"/>
              <a:ea typeface="華康細圓體(P)" panose="020F0300000000000000" pitchFamily="34" charset="-120"/>
            </a:endParaRPr>
          </a:p>
          <a:p>
            <a:pPr lvl="1">
              <a:buFont typeface="華康細圓體(P)" panose="020F0300000000000000" pitchFamily="34" charset="-120"/>
              <a:buChar char="◎"/>
            </a:pPr>
            <a:r>
              <a:rPr lang="zh-TW" altLang="en-US" sz="2800" dirty="0" smtClean="0">
                <a:latin typeface="華康細圓體(P)" panose="020F0300000000000000" pitchFamily="34" charset="-120"/>
                <a:ea typeface="華康細圓體(P)" panose="020F0300000000000000" pitchFamily="34" charset="-120"/>
              </a:rPr>
              <a:t>查核作業</a:t>
            </a:r>
            <a:endParaRPr lang="en-US" altLang="zh-TW" sz="2800" dirty="0" smtClean="0">
              <a:latin typeface="華康細圓體(P)" panose="020F0300000000000000" pitchFamily="34" charset="-120"/>
              <a:ea typeface="華康細圓體(P)" panose="020F0300000000000000" pitchFamily="34" charset="-120"/>
            </a:endParaRPr>
          </a:p>
          <a:p>
            <a:pPr lvl="1">
              <a:buFont typeface="華康細圓體(P)" panose="020F0300000000000000" pitchFamily="34" charset="-120"/>
              <a:buChar char="◎"/>
            </a:pPr>
            <a:r>
              <a:rPr lang="zh-TW" altLang="en-US" sz="2800" dirty="0" smtClean="0">
                <a:latin typeface="華康細圓體(P)" panose="020F0300000000000000" pitchFamily="34" charset="-120"/>
                <a:ea typeface="華康細圓體(P)" panose="020F0300000000000000" pitchFamily="34" charset="-120"/>
              </a:rPr>
              <a:t>雙向勾稽</a:t>
            </a:r>
            <a:endParaRPr lang="en-US" altLang="zh-TW" sz="2800"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sz="3200" dirty="0" smtClean="0">
                <a:latin typeface="華康細圓體(P)" panose="020F0300000000000000" pitchFamily="34" charset="-120"/>
                <a:ea typeface="華康細圓體(P)" panose="020F0300000000000000" pitchFamily="34" charset="-120"/>
              </a:rPr>
              <a:t> 注意事項</a:t>
            </a:r>
            <a:endParaRPr lang="en-US" altLang="zh-TW" sz="3200" dirty="0">
              <a:latin typeface="華康細圓體(P)" panose="020F0300000000000000" pitchFamily="34" charset="-120"/>
              <a:ea typeface="華康細圓體(P)" panose="020F0300000000000000" pitchFamily="34" charset="-120"/>
            </a:endParaRPr>
          </a:p>
          <a:p>
            <a:endParaRPr lang="en-US" altLang="zh-TW" sz="3200" dirty="0">
              <a:latin typeface="華康細圓體(P)" panose="020F0300000000000000" pitchFamily="34" charset="-120"/>
              <a:ea typeface="華康細圓體(P)" panose="020F0300000000000000" pitchFamily="34" charset="-120"/>
            </a:endParaRPr>
          </a:p>
        </p:txBody>
      </p:sp>
      <p:sp>
        <p:nvSpPr>
          <p:cNvPr id="13" name="投影片編號版面配置區 12"/>
          <p:cNvSpPr>
            <a:spLocks noGrp="1"/>
          </p:cNvSpPr>
          <p:nvPr>
            <p:ph type="sldNum" sz="quarter" idx="12"/>
          </p:nvPr>
        </p:nvSpPr>
        <p:spPr/>
        <p:txBody>
          <a:bodyPr/>
          <a:lstStyle/>
          <a:p>
            <a:fld id="{62CF9B05-5255-46D1-B105-DC595399F1DC}" type="slidenum">
              <a:rPr lang="zh-TW" altLang="en-US" smtClean="0"/>
              <a:pPr/>
              <a:t>2</a:t>
            </a:fld>
            <a:endParaRPr lang="zh-TW" altLang="en-US"/>
          </a:p>
        </p:txBody>
      </p:sp>
    </p:spTree>
    <p:extLst>
      <p:ext uri="{BB962C8B-B14F-4D97-AF65-F5344CB8AC3E}">
        <p14:creationId xmlns:p14="http://schemas.microsoft.com/office/powerpoint/2010/main" val="49235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a:t>
            </a:r>
            <a:r>
              <a:rPr lang="en-US" altLang="zh-TW" dirty="0" smtClean="0">
                <a:latin typeface="華康細圓體(P)" panose="020F0300000000000000" pitchFamily="34" charset="-120"/>
                <a:ea typeface="華康細圓體(P)" panose="020F0300000000000000" pitchFamily="34" charset="-120"/>
              </a:rPr>
              <a:t>1</a:t>
            </a:r>
            <a:r>
              <a:rPr lang="zh-TW" altLang="en-US" dirty="0" smtClean="0">
                <a:latin typeface="華康細圓體(P)" panose="020F0300000000000000" pitchFamily="34" charset="-120"/>
                <a:ea typeface="華康細圓體(P)" panose="020F0300000000000000" pitchFamily="34" charset="-120"/>
              </a:rPr>
              <a:t> 申請</a:t>
            </a:r>
            <a:r>
              <a:rPr lang="zh-TW" altLang="en-US" dirty="0">
                <a:latin typeface="華康細圓體(P)" panose="020F0300000000000000" pitchFamily="34" charset="-120"/>
                <a:ea typeface="華康細圓體(P)" panose="020F0300000000000000" pitchFamily="34" charset="-120"/>
              </a:rPr>
              <a:t>帳號</a:t>
            </a: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20</a:t>
            </a:fld>
            <a:endParaRPr lang="zh-TW" altLang="en-US"/>
          </a:p>
        </p:txBody>
      </p:sp>
      <p:pic>
        <p:nvPicPr>
          <p:cNvPr id="5" name="圖片 4"/>
          <p:cNvPicPr>
            <a:picLocks noChangeAspect="1"/>
          </p:cNvPicPr>
          <p:nvPr/>
        </p:nvPicPr>
        <p:blipFill>
          <a:blip r:embed="rId2"/>
          <a:stretch>
            <a:fillRect/>
          </a:stretch>
        </p:blipFill>
        <p:spPr>
          <a:xfrm>
            <a:off x="1385647" y="1808973"/>
            <a:ext cx="4166596" cy="617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E:\Temp\SNAGHTML15f0a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47" y="2618910"/>
            <a:ext cx="3726787" cy="1657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弧形向右箭號 6"/>
          <p:cNvSpPr/>
          <p:nvPr/>
        </p:nvSpPr>
        <p:spPr bwMode="auto">
          <a:xfrm>
            <a:off x="1223628" y="2132856"/>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pic>
        <p:nvPicPr>
          <p:cNvPr id="6" name="圖片 5"/>
          <p:cNvPicPr>
            <a:picLocks noChangeAspect="1"/>
          </p:cNvPicPr>
          <p:nvPr/>
        </p:nvPicPr>
        <p:blipFill>
          <a:blip r:embed="rId4"/>
          <a:stretch>
            <a:fillRect/>
          </a:stretch>
        </p:blipFill>
        <p:spPr>
          <a:xfrm>
            <a:off x="3491880" y="3699030"/>
            <a:ext cx="4252605" cy="2097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弧形向右箭號 8"/>
          <p:cNvSpPr/>
          <p:nvPr/>
        </p:nvSpPr>
        <p:spPr bwMode="auto">
          <a:xfrm>
            <a:off x="3059304" y="3952169"/>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0" name="橢圓 9"/>
          <p:cNvSpPr/>
          <p:nvPr/>
        </p:nvSpPr>
        <p:spPr bwMode="auto">
          <a:xfrm>
            <a:off x="1412649" y="1793330"/>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1" name="橢圓 10"/>
          <p:cNvSpPr/>
          <p:nvPr/>
        </p:nvSpPr>
        <p:spPr bwMode="auto">
          <a:xfrm>
            <a:off x="1412649" y="3142086"/>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2" name="文字方塊 11"/>
          <p:cNvSpPr txBox="1"/>
          <p:nvPr/>
        </p:nvSpPr>
        <p:spPr>
          <a:xfrm>
            <a:off x="5814186" y="1697496"/>
            <a:ext cx="3329814" cy="1569660"/>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1600" dirty="0">
                <a:latin typeface="華康細圓體(P)" panose="020F0300000000000000" pitchFamily="34" charset="-120"/>
                <a:ea typeface="華康細圓體(P)" panose="020F0300000000000000" pitchFamily="34" charset="-120"/>
              </a:rPr>
              <a:t>讀取</a:t>
            </a:r>
            <a:r>
              <a:rPr lang="en-US" altLang="zh-TW" sz="1600" dirty="0">
                <a:latin typeface="華康細圓體(P)" panose="020F0300000000000000" pitchFamily="34" charset="-120"/>
                <a:ea typeface="華康細圓體(P)" panose="020F0300000000000000" pitchFamily="34" charset="-120"/>
              </a:rPr>
              <a:t>Email</a:t>
            </a:r>
            <a:r>
              <a:rPr lang="zh-TW" altLang="en-US" sz="1600" dirty="0">
                <a:latin typeface="華康細圓體(P)" panose="020F0300000000000000" pitchFamily="34" charset="-120"/>
                <a:ea typeface="華康細圓體(P)" panose="020F0300000000000000" pitchFamily="34" charset="-120"/>
              </a:rPr>
              <a:t>驗證信</a:t>
            </a:r>
            <a:endParaRPr lang="en-US" altLang="zh-TW" sz="16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1600" dirty="0">
                <a:latin typeface="華康細圓體(P)" panose="020F0300000000000000" pitchFamily="34" charset="-120"/>
                <a:ea typeface="華康細圓體(P)" panose="020F0300000000000000" pitchFamily="34" charset="-120"/>
              </a:rPr>
              <a:t>點選會員認證連結，重新登入</a:t>
            </a:r>
            <a:endParaRPr lang="en-US" altLang="zh-TW" sz="16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1600" dirty="0">
                <a:latin typeface="華康細圓體(P)" panose="020F0300000000000000" pitchFamily="34" charset="-120"/>
                <a:ea typeface="華康細圓體(P)" panose="020F0300000000000000" pitchFamily="34" charset="-120"/>
              </a:rPr>
              <a:t>確認狀態</a:t>
            </a:r>
            <a:endParaRPr lang="en-US" altLang="zh-TW" sz="16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1600" dirty="0">
                <a:latin typeface="華康細圓體(P)" panose="020F0300000000000000" pitchFamily="34" charset="-120"/>
                <a:ea typeface="華康細圓體(P)" panose="020F0300000000000000" pitchFamily="34" charset="-120"/>
                <a:hlinkClick r:id="rId5" action="ppaction://hlinksldjump"/>
              </a:rPr>
              <a:t>下載傳真回函表</a:t>
            </a:r>
            <a:endParaRPr lang="en-US" altLang="zh-TW" sz="16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1600" dirty="0">
                <a:latin typeface="華康細圓體(P)" panose="020F0300000000000000" pitchFamily="34" charset="-120"/>
                <a:ea typeface="華康細圓體(P)" panose="020F0300000000000000" pitchFamily="34" charset="-120"/>
              </a:rPr>
              <a:t>上傳相關文件</a:t>
            </a:r>
            <a:endParaRPr lang="en-US" altLang="zh-TW" sz="16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endParaRPr lang="en-US" altLang="zh-TW" sz="1600" dirty="0">
              <a:latin typeface="華康細圓體(P)" panose="020F0300000000000000" pitchFamily="34" charset="-120"/>
              <a:ea typeface="華康細圓體(P)" panose="020F0300000000000000" pitchFamily="34" charset="-120"/>
            </a:endParaRPr>
          </a:p>
        </p:txBody>
      </p:sp>
      <p:sp>
        <p:nvSpPr>
          <p:cNvPr id="14" name="橢圓 13"/>
          <p:cNvSpPr/>
          <p:nvPr/>
        </p:nvSpPr>
        <p:spPr bwMode="auto">
          <a:xfrm>
            <a:off x="4421468" y="394793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pic>
        <p:nvPicPr>
          <p:cNvPr id="8" name="圖片 7"/>
          <p:cNvPicPr>
            <a:picLocks noChangeAspect="1"/>
          </p:cNvPicPr>
          <p:nvPr/>
        </p:nvPicPr>
        <p:blipFill>
          <a:blip r:embed="rId6"/>
          <a:stretch>
            <a:fillRect/>
          </a:stretch>
        </p:blipFill>
        <p:spPr>
          <a:xfrm>
            <a:off x="5262248" y="4404941"/>
            <a:ext cx="2291914" cy="240051"/>
          </a:xfrm>
          <a:prstGeom prst="rect">
            <a:avLst/>
          </a:prstGeom>
        </p:spPr>
      </p:pic>
      <p:sp>
        <p:nvSpPr>
          <p:cNvPr id="16" name="橢圓 15"/>
          <p:cNvSpPr/>
          <p:nvPr/>
        </p:nvSpPr>
        <p:spPr bwMode="auto">
          <a:xfrm>
            <a:off x="5968412" y="427620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5</a:t>
            </a:r>
            <a:endParaRPr lang="zh-TW" altLang="en-US" sz="1050" b="1" dirty="0">
              <a:solidFill>
                <a:srgbClr val="FF0000"/>
              </a:solidFill>
              <a:latin typeface="Arial" pitchFamily="34" charset="0"/>
            </a:endParaRPr>
          </a:p>
        </p:txBody>
      </p:sp>
      <p:sp>
        <p:nvSpPr>
          <p:cNvPr id="15" name="向右箭號 14"/>
          <p:cNvSpPr/>
          <p:nvPr/>
        </p:nvSpPr>
        <p:spPr bwMode="auto">
          <a:xfrm>
            <a:off x="5038497" y="4488377"/>
            <a:ext cx="216397" cy="162018"/>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8" name="橢圓 17"/>
          <p:cNvSpPr/>
          <p:nvPr/>
        </p:nvSpPr>
        <p:spPr bwMode="auto">
          <a:xfrm>
            <a:off x="6720782" y="427620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4</a:t>
            </a:r>
            <a:endParaRPr lang="zh-TW" altLang="en-US" sz="1050" b="1" dirty="0">
              <a:solidFill>
                <a:srgbClr val="FF0000"/>
              </a:solidFill>
              <a:latin typeface="Arial" pitchFamily="34" charset="0"/>
            </a:endParaRPr>
          </a:p>
        </p:txBody>
      </p:sp>
      <p:pic>
        <p:nvPicPr>
          <p:cNvPr id="4" name="Picture 2" descr="「email」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854" y="1697496"/>
            <a:ext cx="763273" cy="63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28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a:t>
            </a:r>
            <a:r>
              <a:rPr lang="en-US" altLang="zh-TW" dirty="0" smtClean="0">
                <a:latin typeface="華康細圓體(P)" panose="020F0300000000000000" pitchFamily="34" charset="-120"/>
                <a:ea typeface="華康細圓體(P)" panose="020F0300000000000000" pitchFamily="34" charset="-120"/>
              </a:rPr>
              <a:t>1</a:t>
            </a:r>
            <a:r>
              <a:rPr lang="zh-TW" altLang="en-US" dirty="0" smtClean="0">
                <a:latin typeface="華康細圓體(P)" panose="020F0300000000000000" pitchFamily="34" charset="-120"/>
                <a:ea typeface="華康細圓體(P)" panose="020F0300000000000000" pitchFamily="34" charset="-120"/>
              </a:rPr>
              <a:t> 申請承包商帳號</a:t>
            </a:r>
            <a:endParaRPr lang="zh-TW" altLang="en-US" dirty="0">
              <a:latin typeface="華康細圓體(P)" panose="020F0300000000000000" pitchFamily="34" charset="-120"/>
              <a:ea typeface="華康細圓體(P)" panose="020F0300000000000000" pitchFamily="34" charset="-120"/>
            </a:endParaRPr>
          </a:p>
        </p:txBody>
      </p:sp>
      <p:sp>
        <p:nvSpPr>
          <p:cNvPr id="10" name="文字方塊 9"/>
          <p:cNvSpPr txBox="1"/>
          <p:nvPr/>
        </p:nvSpPr>
        <p:spPr>
          <a:xfrm>
            <a:off x="5806162" y="1649721"/>
            <a:ext cx="2541971" cy="646331"/>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申請人簽名</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蓋章</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公司大小章</a:t>
            </a:r>
            <a:endParaRPr lang="en-US" altLang="zh-TW" dirty="0" smtClean="0">
              <a:latin typeface="華康細圓體(P)" panose="020F0300000000000000" pitchFamily="34" charset="-120"/>
              <a:ea typeface="華康細圓體(P)" panose="020F0300000000000000" pitchFamily="34" charset="-120"/>
            </a:endParaRPr>
          </a:p>
        </p:txBody>
      </p:sp>
      <p:grpSp>
        <p:nvGrpSpPr>
          <p:cNvPr id="14" name="群組 13"/>
          <p:cNvGrpSpPr/>
          <p:nvPr/>
        </p:nvGrpSpPr>
        <p:grpSpPr>
          <a:xfrm>
            <a:off x="1298833" y="1649721"/>
            <a:ext cx="3641471" cy="4554949"/>
            <a:chOff x="899592" y="1405768"/>
            <a:chExt cx="4029141" cy="5217678"/>
          </a:xfrm>
        </p:grpSpPr>
        <p:pic>
          <p:nvPicPr>
            <p:cNvPr id="5" name="圖片 4"/>
            <p:cNvPicPr>
              <a:picLocks noChangeAspect="1"/>
            </p:cNvPicPr>
            <p:nvPr/>
          </p:nvPicPr>
          <p:blipFill>
            <a:blip r:embed="rId3"/>
            <a:stretch>
              <a:fillRect/>
            </a:stretch>
          </p:blipFill>
          <p:spPr>
            <a:xfrm>
              <a:off x="899592" y="1405768"/>
              <a:ext cx="4029141" cy="5217678"/>
            </a:xfrm>
            <a:prstGeom prst="rect">
              <a:avLst/>
            </a:prstGeom>
            <a:ln>
              <a:solidFill>
                <a:schemeClr val="tx1"/>
              </a:solidFill>
            </a:ln>
          </p:spPr>
        </p:pic>
        <p:sp>
          <p:nvSpPr>
            <p:cNvPr id="6" name="矩形 5"/>
            <p:cNvSpPr/>
            <p:nvPr/>
          </p:nvSpPr>
          <p:spPr bwMode="auto">
            <a:xfrm>
              <a:off x="3059832" y="4014607"/>
              <a:ext cx="864096" cy="79208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FF0000"/>
                  </a:solidFill>
                  <a:effectLst/>
                  <a:latin typeface="華康隸書體W5(P)" panose="03000500000000000000" pitchFamily="66" charset="-120"/>
                  <a:ea typeface="華康隸書體W5(P)" panose="03000500000000000000" pitchFamily="66" charset="-120"/>
                </a:rPr>
                <a:t>測試承包商公司印</a:t>
              </a:r>
            </a:p>
          </p:txBody>
        </p:sp>
        <p:sp>
          <p:nvSpPr>
            <p:cNvPr id="7" name="矩形 6"/>
            <p:cNvSpPr/>
            <p:nvPr/>
          </p:nvSpPr>
          <p:spPr bwMode="auto">
            <a:xfrm>
              <a:off x="3912360" y="4797152"/>
              <a:ext cx="443616" cy="350497"/>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800" b="1" i="0" u="none" strike="noStrike" cap="none" normalizeH="0" baseline="0" dirty="0" smtClean="0">
                  <a:ln>
                    <a:noFill/>
                  </a:ln>
                  <a:solidFill>
                    <a:srgbClr val="FF0000"/>
                  </a:solidFill>
                  <a:effectLst/>
                  <a:latin typeface="華康隸書體W5(P)" panose="03000500000000000000" pitchFamily="66" charset="-120"/>
                  <a:ea typeface="華康隸書體W5(P)" panose="03000500000000000000" pitchFamily="66" charset="-120"/>
                </a:rPr>
                <a:t>負責人印</a:t>
              </a:r>
            </a:p>
          </p:txBody>
        </p:sp>
        <p:sp>
          <p:nvSpPr>
            <p:cNvPr id="8" name="矩形 7"/>
            <p:cNvSpPr/>
            <p:nvPr/>
          </p:nvSpPr>
          <p:spPr bwMode="auto">
            <a:xfrm>
              <a:off x="2144387" y="4653136"/>
              <a:ext cx="483397" cy="494513"/>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800" b="1" i="0" u="none" strike="noStrike" cap="none" normalizeH="0" baseline="0" dirty="0" smtClean="0">
                  <a:ln>
                    <a:noFill/>
                  </a:ln>
                  <a:solidFill>
                    <a:srgbClr val="FF0000"/>
                  </a:solidFill>
                  <a:effectLst/>
                  <a:latin typeface="華康隸書體W5(P)" panose="03000500000000000000" pitchFamily="66" charset="-120"/>
                  <a:ea typeface="華康隸書體W5(P)" panose="03000500000000000000" pitchFamily="66" charset="-120"/>
                </a:rPr>
                <a:t>測試承包商印</a:t>
              </a:r>
            </a:p>
          </p:txBody>
        </p:sp>
        <p:sp>
          <p:nvSpPr>
            <p:cNvPr id="9" name="文字方塊 8"/>
            <p:cNvSpPr txBox="1"/>
            <p:nvPr/>
          </p:nvSpPr>
          <p:spPr>
            <a:xfrm>
              <a:off x="1907704" y="4102874"/>
              <a:ext cx="1296144" cy="307777"/>
            </a:xfrm>
            <a:prstGeom prst="rect">
              <a:avLst/>
            </a:prstGeom>
            <a:noFill/>
          </p:spPr>
          <p:txBody>
            <a:bodyPr wrap="square" rtlCol="0">
              <a:spAutoFit/>
            </a:bodyPr>
            <a:lstStyle/>
            <a:p>
              <a:r>
                <a:rPr lang="zh-TW" altLang="en-US" sz="1400" i="1" dirty="0" smtClean="0">
                  <a:solidFill>
                    <a:schemeClr val="bg2">
                      <a:lumMod val="50000"/>
                    </a:schemeClr>
                  </a:solidFill>
                  <a:latin typeface="華康行書體(P)" panose="03000500000000000000" pitchFamily="66" charset="-120"/>
                  <a:ea typeface="華康行書體(P)" panose="03000500000000000000" pitchFamily="66" charset="-120"/>
                </a:rPr>
                <a:t>測試承包商</a:t>
              </a:r>
              <a:endParaRPr lang="zh-TW" altLang="en-US" sz="1400" i="1" dirty="0">
                <a:solidFill>
                  <a:schemeClr val="bg2">
                    <a:lumMod val="50000"/>
                  </a:schemeClr>
                </a:solidFill>
                <a:latin typeface="華康行書體(P)" panose="03000500000000000000" pitchFamily="66" charset="-120"/>
                <a:ea typeface="華康行書體(P)" panose="03000500000000000000" pitchFamily="66" charset="-120"/>
              </a:endParaRPr>
            </a:p>
          </p:txBody>
        </p:sp>
        <p:sp>
          <p:nvSpPr>
            <p:cNvPr id="3" name="矩形 2"/>
            <p:cNvSpPr/>
            <p:nvPr/>
          </p:nvSpPr>
          <p:spPr bwMode="auto">
            <a:xfrm>
              <a:off x="2112160" y="3229527"/>
              <a:ext cx="1800200"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1" name="橢圓 10"/>
            <p:cNvSpPr/>
            <p:nvPr/>
          </p:nvSpPr>
          <p:spPr bwMode="auto">
            <a:xfrm>
              <a:off x="1475656" y="3645024"/>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2" name="橢圓 11"/>
            <p:cNvSpPr/>
            <p:nvPr/>
          </p:nvSpPr>
          <p:spPr bwMode="auto">
            <a:xfrm>
              <a:off x="3046171" y="3644365"/>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grpSp>
      <p:sp>
        <p:nvSpPr>
          <p:cNvPr id="13" name="投影片編號版面配置區 12"/>
          <p:cNvSpPr>
            <a:spLocks noGrp="1"/>
          </p:cNvSpPr>
          <p:nvPr>
            <p:ph type="sldNum" sz="quarter" idx="12"/>
          </p:nvPr>
        </p:nvSpPr>
        <p:spPr/>
        <p:txBody>
          <a:bodyPr/>
          <a:lstStyle/>
          <a:p>
            <a:fld id="{62CF9B05-5255-46D1-B105-DC595399F1DC}" type="slidenum">
              <a:rPr lang="zh-TW" altLang="en-US" smtClean="0"/>
              <a:pPr/>
              <a:t>21</a:t>
            </a:fld>
            <a:endParaRPr lang="zh-TW" altLang="en-US"/>
          </a:p>
        </p:txBody>
      </p:sp>
      <p:sp>
        <p:nvSpPr>
          <p:cNvPr id="15" name="五角星形 14"/>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五角星形 15"/>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五角星形 16"/>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五角星形 17"/>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五角星形 18"/>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5298371" y="3110265"/>
            <a:ext cx="3556871" cy="830997"/>
          </a:xfrm>
          <a:prstGeom prst="rect">
            <a:avLst/>
          </a:prstGeom>
          <a:noFill/>
        </p:spPr>
        <p:txBody>
          <a:bodyPr wrap="square" rtlCol="0">
            <a:spAutoFit/>
          </a:bodyPr>
          <a:lstStyle/>
          <a:p>
            <a:r>
              <a:rPr lang="zh-TW" altLang="en-US" sz="2400" dirty="0" smtClean="0">
                <a:solidFill>
                  <a:srgbClr val="FF0000"/>
                </a:solidFill>
                <a:latin typeface="華康細圓體" panose="020F0309000000000000" pitchFamily="49" charset="-120"/>
                <a:ea typeface="華康細圓體" panose="020F0309000000000000" pitchFamily="49" charset="-120"/>
              </a:rPr>
              <a:t>呼應無紙化，表格填寫用印後請掃瞄電子化</a:t>
            </a:r>
            <a:endParaRPr lang="zh-TW" altLang="en-US" sz="2400" dirty="0">
              <a:solidFill>
                <a:srgbClr val="FF0000"/>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973633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上傳回函表</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22</a:t>
            </a:fld>
            <a:endParaRPr lang="zh-TW" altLang="en-US"/>
          </a:p>
        </p:txBody>
      </p:sp>
      <p:pic>
        <p:nvPicPr>
          <p:cNvPr id="3074" name="Picture 2" descr="E:\Temp\SNAGHTML18583d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29" y="1754814"/>
            <a:ext cx="3935249" cy="232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E:\Temp\SNAGHTML1895f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755" y="2651452"/>
            <a:ext cx="4128910" cy="2036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4"/>
          <a:stretch>
            <a:fillRect/>
          </a:stretch>
        </p:blipFill>
        <p:spPr>
          <a:xfrm>
            <a:off x="3808261" y="3807043"/>
            <a:ext cx="3812529" cy="188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弧形向右箭號 8"/>
          <p:cNvSpPr/>
          <p:nvPr/>
        </p:nvSpPr>
        <p:spPr bwMode="auto">
          <a:xfrm>
            <a:off x="2087724" y="3807042"/>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0" name="弧形向右箭號 9"/>
          <p:cNvSpPr/>
          <p:nvPr/>
        </p:nvSpPr>
        <p:spPr bwMode="auto">
          <a:xfrm>
            <a:off x="3538231" y="4600256"/>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7" name="橢圓 6"/>
          <p:cNvSpPr/>
          <p:nvPr/>
        </p:nvSpPr>
        <p:spPr bwMode="auto">
          <a:xfrm>
            <a:off x="3005826" y="4347103"/>
            <a:ext cx="702078" cy="25315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2" name="橢圓 11"/>
          <p:cNvSpPr/>
          <p:nvPr/>
        </p:nvSpPr>
        <p:spPr bwMode="auto">
          <a:xfrm>
            <a:off x="4672824" y="4093949"/>
            <a:ext cx="2545471" cy="25315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1" name="文字方塊 10"/>
          <p:cNvSpPr txBox="1"/>
          <p:nvPr/>
        </p:nvSpPr>
        <p:spPr>
          <a:xfrm>
            <a:off x="5652939" y="1428754"/>
            <a:ext cx="3024336" cy="1200329"/>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上傳文件</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資料上傳完成</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帳號完成開通</a:t>
            </a:r>
            <a:endParaRPr lang="en-US" altLang="zh-TW" sz="2400" dirty="0">
              <a:latin typeface="華康細圓體(P)" panose="020F0300000000000000" pitchFamily="34" charset="-120"/>
              <a:ea typeface="華康細圓體(P)" panose="020F0300000000000000" pitchFamily="34" charset="-120"/>
            </a:endParaRPr>
          </a:p>
        </p:txBody>
      </p:sp>
      <p:sp>
        <p:nvSpPr>
          <p:cNvPr id="13" name="橢圓 12"/>
          <p:cNvSpPr/>
          <p:nvPr/>
        </p:nvSpPr>
        <p:spPr bwMode="auto">
          <a:xfrm>
            <a:off x="1763688" y="2333444"/>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4" name="橢圓 13"/>
          <p:cNvSpPr/>
          <p:nvPr/>
        </p:nvSpPr>
        <p:spPr bwMode="auto">
          <a:xfrm>
            <a:off x="2926646" y="414837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5" name="橢圓 14"/>
          <p:cNvSpPr/>
          <p:nvPr/>
        </p:nvSpPr>
        <p:spPr bwMode="auto">
          <a:xfrm>
            <a:off x="4591814" y="3968931"/>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Tree>
    <p:extLst>
      <p:ext uri="{BB962C8B-B14F-4D97-AF65-F5344CB8AC3E}">
        <p14:creationId xmlns:p14="http://schemas.microsoft.com/office/powerpoint/2010/main" val="2335403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帳號開通通知</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23</a:t>
            </a:fld>
            <a:endParaRPr lang="zh-TW" altLang="en-US"/>
          </a:p>
        </p:txBody>
      </p:sp>
      <p:pic>
        <p:nvPicPr>
          <p:cNvPr id="5" name="圖片 4"/>
          <p:cNvPicPr>
            <a:picLocks noChangeAspect="1"/>
          </p:cNvPicPr>
          <p:nvPr/>
        </p:nvPicPr>
        <p:blipFill>
          <a:blip r:embed="rId2"/>
          <a:stretch>
            <a:fillRect/>
          </a:stretch>
        </p:blipFill>
        <p:spPr>
          <a:xfrm>
            <a:off x="1817996" y="1899668"/>
            <a:ext cx="5759309" cy="310872"/>
          </a:xfrm>
          <a:prstGeom prst="rect">
            <a:avLst/>
          </a:prstGeom>
          <a:ln>
            <a:solidFill>
              <a:schemeClr val="tx1"/>
            </a:solidFill>
          </a:ln>
        </p:spPr>
      </p:pic>
      <p:pic>
        <p:nvPicPr>
          <p:cNvPr id="6146" name="Picture 2" descr="E:\Temp\SNAGHTML1baf7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774" y="2529395"/>
            <a:ext cx="6129338" cy="2500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弧形向右箭號 7"/>
          <p:cNvSpPr/>
          <p:nvPr/>
        </p:nvSpPr>
        <p:spPr bwMode="auto">
          <a:xfrm>
            <a:off x="1677355" y="2127796"/>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pic>
        <p:nvPicPr>
          <p:cNvPr id="9" name="Picture 2" descr="「email」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93" y="1690689"/>
            <a:ext cx="763273" cy="6351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接點 5"/>
          <p:cNvCxnSpPr/>
          <p:nvPr/>
        </p:nvCxnSpPr>
        <p:spPr>
          <a:xfrm flipV="1">
            <a:off x="4927107" y="4367815"/>
            <a:ext cx="1961965" cy="8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1545349" y="5265380"/>
            <a:ext cx="6462869" cy="830997"/>
          </a:xfrm>
          <a:prstGeom prst="rect">
            <a:avLst/>
          </a:prstGeom>
          <a:noFill/>
        </p:spPr>
        <p:txBody>
          <a:bodyPr wrap="square" rtlCol="0">
            <a:spAutoFit/>
          </a:bodyPr>
          <a:lstStyle/>
          <a:p>
            <a:r>
              <a:rPr lang="zh-TW" altLang="en-US" sz="2400" dirty="0" smtClean="0">
                <a:solidFill>
                  <a:srgbClr val="FF0000"/>
                </a:solidFill>
                <a:latin typeface="華康細圓體" panose="020F0309000000000000" pitchFamily="49" charset="-120"/>
                <a:ea typeface="華康細圓體" panose="020F0309000000000000" pitchFamily="49" charset="-120"/>
              </a:rPr>
              <a:t>最慢</a:t>
            </a:r>
            <a:r>
              <a:rPr lang="en-US" altLang="zh-TW" sz="2400" dirty="0" smtClean="0">
                <a:solidFill>
                  <a:srgbClr val="FF0000"/>
                </a:solidFill>
                <a:latin typeface="華康細圓體" panose="020F0309000000000000" pitchFamily="49" charset="-120"/>
                <a:ea typeface="華康細圓體" panose="020F0309000000000000" pitchFamily="49" charset="-120"/>
              </a:rPr>
              <a:t>2</a:t>
            </a:r>
            <a:r>
              <a:rPr lang="zh-TW" altLang="en-US" sz="2400" dirty="0" smtClean="0">
                <a:solidFill>
                  <a:srgbClr val="FF0000"/>
                </a:solidFill>
                <a:latin typeface="華康細圓體" panose="020F0309000000000000" pitchFamily="49" charset="-120"/>
                <a:ea typeface="華康細圓體" panose="020F0309000000000000" pitchFamily="49" charset="-120"/>
              </a:rPr>
              <a:t>個工作天，如超過</a:t>
            </a:r>
            <a:r>
              <a:rPr lang="en-US" altLang="zh-TW" sz="2400" dirty="0" smtClean="0">
                <a:solidFill>
                  <a:srgbClr val="FF0000"/>
                </a:solidFill>
                <a:latin typeface="華康細圓體" panose="020F0309000000000000" pitchFamily="49" charset="-120"/>
                <a:ea typeface="華康細圓體" panose="020F0309000000000000" pitchFamily="49" charset="-120"/>
              </a:rPr>
              <a:t>2</a:t>
            </a:r>
            <a:r>
              <a:rPr lang="zh-TW" altLang="en-US" sz="2400" dirty="0" smtClean="0">
                <a:solidFill>
                  <a:srgbClr val="FF0000"/>
                </a:solidFill>
                <a:latin typeface="華康細圓體" panose="020F0309000000000000" pitchFamily="49" charset="-120"/>
                <a:ea typeface="華康細圓體" panose="020F0309000000000000" pitchFamily="49" charset="-120"/>
              </a:rPr>
              <a:t>個工作天請來電</a:t>
            </a:r>
            <a:endParaRPr lang="en-US" altLang="zh-TW" sz="2400" dirty="0" smtClean="0">
              <a:solidFill>
                <a:srgbClr val="FF0000"/>
              </a:solidFill>
              <a:latin typeface="華康細圓體" panose="020F0309000000000000" pitchFamily="49" charset="-120"/>
              <a:ea typeface="華康細圓體" panose="020F0309000000000000" pitchFamily="49" charset="-120"/>
            </a:endParaRPr>
          </a:p>
          <a:p>
            <a:r>
              <a:rPr lang="en-US" altLang="zh-TW" sz="2400" dirty="0" smtClean="0">
                <a:solidFill>
                  <a:srgbClr val="FF0000"/>
                </a:solidFill>
                <a:latin typeface="華康細圓體" panose="020F0309000000000000" pitchFamily="49" charset="-120"/>
                <a:ea typeface="華康細圓體" panose="020F0309000000000000" pitchFamily="49" charset="-120"/>
              </a:rPr>
              <a:t>02-2331-0259</a:t>
            </a:r>
            <a:endParaRPr lang="zh-TW" altLang="en-US" sz="2400" dirty="0">
              <a:solidFill>
                <a:srgbClr val="FF0000"/>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29128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維護個人資料</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24</a:t>
            </a:fld>
            <a:endParaRPr lang="zh-TW" altLang="en-US"/>
          </a:p>
        </p:txBody>
      </p:sp>
      <p:pic>
        <p:nvPicPr>
          <p:cNvPr id="5" name="圖片 4"/>
          <p:cNvPicPr>
            <a:picLocks noChangeAspect="1"/>
          </p:cNvPicPr>
          <p:nvPr/>
        </p:nvPicPr>
        <p:blipFill>
          <a:blip r:embed="rId2"/>
          <a:stretch>
            <a:fillRect/>
          </a:stretch>
        </p:blipFill>
        <p:spPr>
          <a:xfrm>
            <a:off x="628650" y="2085552"/>
            <a:ext cx="4069433" cy="3520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字方塊 5"/>
          <p:cNvSpPr txBox="1"/>
          <p:nvPr/>
        </p:nvSpPr>
        <p:spPr>
          <a:xfrm>
            <a:off x="4735533" y="1558210"/>
            <a:ext cx="4215098" cy="1938992"/>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000" dirty="0">
                <a:solidFill>
                  <a:srgbClr val="FF0000"/>
                </a:solidFill>
                <a:latin typeface="華康細圓體(P)" panose="020F0300000000000000" pitchFamily="34" charset="-120"/>
                <a:ea typeface="華康細圓體(P)" panose="020F0300000000000000" pitchFamily="34" charset="-120"/>
              </a:rPr>
              <a:t>單位、姓名變更需來函更新</a:t>
            </a:r>
            <a:endParaRPr lang="en-US" altLang="zh-TW" sz="2000" dirty="0">
              <a:solidFill>
                <a:srgbClr val="FF0000"/>
              </a:solidFill>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000" dirty="0">
                <a:latin typeface="華康細圓體(P)" panose="020F0300000000000000" pitchFamily="34" charset="-120"/>
                <a:ea typeface="華康細圓體(P)" panose="020F0300000000000000" pitchFamily="34" charset="-120"/>
              </a:rPr>
              <a:t>要輸入舊密碼才可更新資料</a:t>
            </a:r>
            <a:endParaRPr lang="en-US" altLang="zh-TW" sz="20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en-US" altLang="zh-TW" sz="2000" dirty="0">
                <a:solidFill>
                  <a:srgbClr val="FF0000"/>
                </a:solidFill>
                <a:latin typeface="華康細圓體(P)" panose="020F0300000000000000" pitchFamily="34" charset="-120"/>
                <a:ea typeface="華康細圓體(P)" panose="020F0300000000000000" pitchFamily="34" charset="-120"/>
              </a:rPr>
              <a:t>Email</a:t>
            </a:r>
            <a:r>
              <a:rPr lang="zh-TW" altLang="en-US" sz="2000" dirty="0">
                <a:solidFill>
                  <a:srgbClr val="FF0000"/>
                </a:solidFill>
                <a:latin typeface="華康細圓體(P)" panose="020F0300000000000000" pitchFamily="34" charset="-120"/>
                <a:ea typeface="華康細圓體(P)" panose="020F0300000000000000" pitchFamily="34" charset="-120"/>
              </a:rPr>
              <a:t>更換後必須再進行</a:t>
            </a:r>
            <a:r>
              <a:rPr lang="en-US" altLang="zh-TW" sz="2000" dirty="0">
                <a:solidFill>
                  <a:srgbClr val="FF0000"/>
                </a:solidFill>
                <a:latin typeface="華康細圓體(P)" panose="020F0300000000000000" pitchFamily="34" charset="-120"/>
                <a:ea typeface="華康細圓體(P)" panose="020F0300000000000000" pitchFamily="34" charset="-120"/>
              </a:rPr>
              <a:t>Email</a:t>
            </a:r>
            <a:r>
              <a:rPr lang="zh-TW" altLang="en-US" sz="2000" dirty="0">
                <a:solidFill>
                  <a:srgbClr val="FF0000"/>
                </a:solidFill>
                <a:latin typeface="華康細圓體(P)" panose="020F0300000000000000" pitchFamily="34" charset="-120"/>
                <a:ea typeface="華康細圓體(P)" panose="020F0300000000000000" pitchFamily="34" charset="-120"/>
              </a:rPr>
              <a:t>驗證</a:t>
            </a:r>
            <a:endParaRPr lang="en-US" altLang="zh-TW" sz="2000" dirty="0">
              <a:solidFill>
                <a:srgbClr val="FF0000"/>
              </a:solidFill>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000" dirty="0" smtClean="0">
                <a:latin typeface="華康細圓體(P)" panose="020F0300000000000000" pitchFamily="34" charset="-120"/>
                <a:ea typeface="華康細圓體(P)" panose="020F0300000000000000" pitchFamily="34" charset="-120"/>
              </a:rPr>
              <a:t>可更新</a:t>
            </a:r>
            <a:r>
              <a:rPr lang="zh-TW" altLang="en-US" sz="2000" dirty="0">
                <a:latin typeface="華康細圓體(P)" panose="020F0300000000000000" pitchFamily="34" charset="-120"/>
                <a:ea typeface="華康細圓體(P)" panose="020F0300000000000000" pitchFamily="34" charset="-120"/>
              </a:rPr>
              <a:t>電話、手機、</a:t>
            </a:r>
            <a:r>
              <a:rPr lang="en-US" altLang="zh-TW" sz="2000" dirty="0">
                <a:latin typeface="華康細圓體(P)" panose="020F0300000000000000" pitchFamily="34" charset="-120"/>
                <a:ea typeface="華康細圓體(P)" panose="020F0300000000000000" pitchFamily="34" charset="-120"/>
              </a:rPr>
              <a:t>Email</a:t>
            </a:r>
            <a:r>
              <a:rPr lang="zh-TW" altLang="en-US" sz="2000" dirty="0">
                <a:latin typeface="華康細圓體(P)" panose="020F0300000000000000" pitchFamily="34" charset="-120"/>
                <a:ea typeface="華康細圓體(P)" panose="020F0300000000000000" pitchFamily="34" charset="-120"/>
              </a:rPr>
              <a:t>、密碼</a:t>
            </a:r>
            <a:endParaRPr lang="en-US" altLang="zh-TW" sz="20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000" dirty="0">
                <a:latin typeface="華康細圓體(P)" panose="020F0300000000000000" pitchFamily="34" charset="-120"/>
                <a:ea typeface="華康細圓體(P)" panose="020F0300000000000000" pitchFamily="34" charset="-120"/>
              </a:rPr>
              <a:t>帳號停用後呈</a:t>
            </a:r>
            <a:r>
              <a:rPr lang="zh-TW" altLang="en-US" sz="2000" dirty="0">
                <a:solidFill>
                  <a:srgbClr val="FF0000"/>
                </a:solidFill>
                <a:latin typeface="華康細圓體(P)" panose="020F0300000000000000" pitchFamily="34" charset="-120"/>
                <a:ea typeface="華康細圓體(P)" panose="020F0300000000000000" pitchFamily="34" charset="-120"/>
              </a:rPr>
              <a:t>封存</a:t>
            </a:r>
            <a:r>
              <a:rPr lang="zh-TW" altLang="en-US" sz="2000" dirty="0">
                <a:latin typeface="華康細圓體(P)" panose="020F0300000000000000" pitchFamily="34" charset="-120"/>
                <a:ea typeface="華康細圓體(P)" panose="020F0300000000000000" pitchFamily="34" charset="-120"/>
              </a:rPr>
              <a:t>狀態，需重新驗證才可使用</a:t>
            </a:r>
          </a:p>
        </p:txBody>
      </p:sp>
      <p:pic>
        <p:nvPicPr>
          <p:cNvPr id="7" name="圖片 6"/>
          <p:cNvPicPr>
            <a:picLocks noChangeAspect="1"/>
          </p:cNvPicPr>
          <p:nvPr/>
        </p:nvPicPr>
        <p:blipFill>
          <a:blip r:embed="rId3"/>
          <a:stretch>
            <a:fillRect/>
          </a:stretch>
        </p:blipFill>
        <p:spPr>
          <a:xfrm>
            <a:off x="3584879" y="3575492"/>
            <a:ext cx="2474565" cy="2419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橢圓 7"/>
          <p:cNvSpPr/>
          <p:nvPr/>
        </p:nvSpPr>
        <p:spPr bwMode="auto">
          <a:xfrm>
            <a:off x="4554560" y="5279396"/>
            <a:ext cx="535205" cy="21602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pic>
        <p:nvPicPr>
          <p:cNvPr id="9" name="圖片 8"/>
          <p:cNvPicPr>
            <a:picLocks noChangeAspect="1"/>
          </p:cNvPicPr>
          <p:nvPr/>
        </p:nvPicPr>
        <p:blipFill>
          <a:blip r:embed="rId4"/>
          <a:stretch>
            <a:fillRect/>
          </a:stretch>
        </p:blipFill>
        <p:spPr>
          <a:xfrm>
            <a:off x="5613507" y="5433923"/>
            <a:ext cx="1976396" cy="561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弧形向右箭號 9"/>
          <p:cNvSpPr/>
          <p:nvPr/>
        </p:nvSpPr>
        <p:spPr bwMode="auto">
          <a:xfrm>
            <a:off x="5044138" y="5442379"/>
            <a:ext cx="132797" cy="361151"/>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1" name="橢圓 10"/>
          <p:cNvSpPr/>
          <p:nvPr/>
        </p:nvSpPr>
        <p:spPr bwMode="auto">
          <a:xfrm>
            <a:off x="1117671" y="3148987"/>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2" name="橢圓 11"/>
          <p:cNvSpPr/>
          <p:nvPr/>
        </p:nvSpPr>
        <p:spPr bwMode="auto">
          <a:xfrm>
            <a:off x="1117671" y="408377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
        <p:nvSpPr>
          <p:cNvPr id="13" name="橢圓 12"/>
          <p:cNvSpPr/>
          <p:nvPr/>
        </p:nvSpPr>
        <p:spPr bwMode="auto">
          <a:xfrm>
            <a:off x="1121894" y="268159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4" name="橢圓 13"/>
          <p:cNvSpPr/>
          <p:nvPr/>
        </p:nvSpPr>
        <p:spPr bwMode="auto">
          <a:xfrm>
            <a:off x="1117671" y="453623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4</a:t>
            </a:r>
            <a:endParaRPr lang="zh-TW" altLang="en-US" sz="1050" b="1" dirty="0">
              <a:solidFill>
                <a:srgbClr val="FF0000"/>
              </a:solidFill>
              <a:latin typeface="Arial" pitchFamily="34" charset="0"/>
            </a:endParaRPr>
          </a:p>
        </p:txBody>
      </p:sp>
      <p:sp>
        <p:nvSpPr>
          <p:cNvPr id="15" name="橢圓 14"/>
          <p:cNvSpPr/>
          <p:nvPr/>
        </p:nvSpPr>
        <p:spPr bwMode="auto">
          <a:xfrm>
            <a:off x="5262977" y="543392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5</a:t>
            </a:r>
            <a:endParaRPr lang="zh-TW" altLang="en-US" sz="1050" b="1" dirty="0">
              <a:solidFill>
                <a:srgbClr val="FF0000"/>
              </a:solidFill>
              <a:latin typeface="Arial" pitchFamily="34" charset="0"/>
            </a:endParaRPr>
          </a:p>
        </p:txBody>
      </p:sp>
      <p:sp>
        <p:nvSpPr>
          <p:cNvPr id="16" name="五角星形 15"/>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五角星形 16"/>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五角星形 17"/>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五角星形 18"/>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五角星形 19"/>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1293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2 </a:t>
            </a:r>
            <a:r>
              <a:rPr lang="zh-TW" altLang="en-US" dirty="0" smtClean="0">
                <a:latin typeface="華康細圓體(P)" panose="020F0300000000000000" pitchFamily="34" charset="-120"/>
                <a:ea typeface="華康細圓體(P)" panose="020F0300000000000000" pitchFamily="34" charset="-120"/>
              </a:rPr>
              <a:t>工程申報</a:t>
            </a:r>
            <a:endParaRPr lang="zh-TW" altLang="en-US" dirty="0">
              <a:latin typeface="華康細圓體(P)" panose="020F0300000000000000" pitchFamily="34" charset="-120"/>
              <a:ea typeface="華康細圓體(P)" panose="020F0300000000000000" pitchFamily="34" charset="-120"/>
            </a:endParaRPr>
          </a:p>
        </p:txBody>
      </p:sp>
      <p:pic>
        <p:nvPicPr>
          <p:cNvPr id="5" name="圖片 4"/>
          <p:cNvPicPr>
            <a:picLocks noChangeAspect="1"/>
          </p:cNvPicPr>
          <p:nvPr/>
        </p:nvPicPr>
        <p:blipFill>
          <a:blip r:embed="rId3"/>
          <a:stretch>
            <a:fillRect/>
          </a:stretch>
        </p:blipFill>
        <p:spPr>
          <a:xfrm>
            <a:off x="628650" y="1578492"/>
            <a:ext cx="1569856" cy="4534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4"/>
          <a:stretch>
            <a:fillRect/>
          </a:stretch>
        </p:blipFill>
        <p:spPr>
          <a:xfrm>
            <a:off x="2428850" y="1578492"/>
            <a:ext cx="6277001" cy="3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向右箭號 6"/>
          <p:cNvSpPr/>
          <p:nvPr/>
        </p:nvSpPr>
        <p:spPr bwMode="auto">
          <a:xfrm>
            <a:off x="2140818" y="2874636"/>
            <a:ext cx="288032" cy="251856"/>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8" name="文字方塊 7"/>
          <p:cNvSpPr txBox="1"/>
          <p:nvPr/>
        </p:nvSpPr>
        <p:spPr>
          <a:xfrm>
            <a:off x="4656489" y="4962868"/>
            <a:ext cx="4320480" cy="923330"/>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兩階段申報</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新增公共工程基本資料</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endParaRPr lang="en-US" altLang="zh-TW" dirty="0" smtClean="0">
              <a:latin typeface="華康細圓體(P)" panose="020F0300000000000000" pitchFamily="34" charset="-120"/>
              <a:ea typeface="華康細圓體(P)" panose="020F0300000000000000" pitchFamily="34" charset="-120"/>
            </a:endParaRPr>
          </a:p>
        </p:txBody>
      </p:sp>
      <p:sp>
        <p:nvSpPr>
          <p:cNvPr id="9" name="橢圓 8"/>
          <p:cNvSpPr/>
          <p:nvPr/>
        </p:nvSpPr>
        <p:spPr bwMode="auto">
          <a:xfrm>
            <a:off x="700658" y="2226564"/>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0" name="橢圓 9"/>
          <p:cNvSpPr/>
          <p:nvPr/>
        </p:nvSpPr>
        <p:spPr bwMode="auto">
          <a:xfrm>
            <a:off x="3103461" y="2260649"/>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25</a:t>
            </a:fld>
            <a:endParaRPr lang="zh-TW" altLang="en-US"/>
          </a:p>
        </p:txBody>
      </p:sp>
    </p:spTree>
    <p:extLst>
      <p:ext uri="{BB962C8B-B14F-4D97-AF65-F5344CB8AC3E}">
        <p14:creationId xmlns:p14="http://schemas.microsoft.com/office/powerpoint/2010/main" val="3627592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2 </a:t>
            </a:r>
            <a:r>
              <a:rPr lang="zh-TW" altLang="en-US" dirty="0" smtClean="0">
                <a:latin typeface="華康細圓體(P)" panose="020F0300000000000000" pitchFamily="34" charset="-120"/>
                <a:ea typeface="華康細圓體(P)" panose="020F0300000000000000" pitchFamily="34" charset="-120"/>
              </a:rPr>
              <a:t>新增公共工程基本資料</a:t>
            </a:r>
            <a:endParaRPr lang="zh-TW" altLang="en-US" dirty="0">
              <a:latin typeface="華康細圓體(P)" panose="020F0300000000000000" pitchFamily="34" charset="-120"/>
              <a:ea typeface="華康細圓體(P)" panose="020F0300000000000000" pitchFamily="34" charset="-120"/>
            </a:endParaRPr>
          </a:p>
        </p:txBody>
      </p:sp>
      <p:sp>
        <p:nvSpPr>
          <p:cNvPr id="8" name="文字方塊 7"/>
          <p:cNvSpPr txBox="1"/>
          <p:nvPr/>
        </p:nvSpPr>
        <p:spPr>
          <a:xfrm>
            <a:off x="4368985" y="1837598"/>
            <a:ext cx="4320480" cy="1477328"/>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查核序號</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系統產生，提供查核人綁定</a:t>
            </a:r>
            <a:r>
              <a:rPr lang="en-US" altLang="zh-TW" dirty="0" smtClean="0">
                <a:latin typeface="華康細圓體(P)" panose="020F0300000000000000" pitchFamily="34" charset="-120"/>
                <a:ea typeface="華康細圓體(P)" panose="020F0300000000000000" pitchFamily="34" charset="-120"/>
              </a:rPr>
              <a:t>)</a:t>
            </a: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工程流向編號</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系統自動產生</a:t>
            </a:r>
            <a:r>
              <a:rPr lang="en-US" altLang="zh-TW" dirty="0" smtClean="0">
                <a:latin typeface="華康細圓體(P)" panose="020F0300000000000000" pitchFamily="34" charset="-120"/>
                <a:ea typeface="華康細圓體(P)" panose="020F0300000000000000" pitchFamily="34" charset="-120"/>
              </a:rPr>
              <a:t>)</a:t>
            </a: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綁定後自動填入</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a:latin typeface="華康細圓體(P)" panose="020F0300000000000000" pitchFamily="34" charset="-120"/>
                <a:ea typeface="華康細圓體(P)" panose="020F0300000000000000" pitchFamily="34" charset="-120"/>
              </a:rPr>
              <a:t>綁定後自動</a:t>
            </a:r>
            <a:r>
              <a:rPr lang="zh-TW" altLang="en-US" dirty="0" smtClean="0">
                <a:latin typeface="華康細圓體(P)" panose="020F0300000000000000" pitchFamily="34" charset="-120"/>
                <a:ea typeface="華康細圓體(P)" panose="020F0300000000000000" pitchFamily="34" charset="-120"/>
              </a:rPr>
              <a:t>填入</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可直接點選或輸入地址回傳</a:t>
            </a:r>
            <a:r>
              <a:rPr lang="en-US" altLang="zh-TW" dirty="0" smtClean="0">
                <a:latin typeface="華康細圓體(P)" panose="020F0300000000000000" pitchFamily="34" charset="-120"/>
                <a:ea typeface="華康細圓體(P)" panose="020F0300000000000000" pitchFamily="34" charset="-120"/>
              </a:rPr>
              <a:t>X</a:t>
            </a:r>
            <a:r>
              <a:rPr lang="zh-TW" altLang="en-US" dirty="0" smtClean="0">
                <a:latin typeface="華康細圓體(P)" panose="020F0300000000000000" pitchFamily="34" charset="-120"/>
                <a:ea typeface="華康細圓體(P)" panose="020F0300000000000000" pitchFamily="34" charset="-120"/>
              </a:rPr>
              <a:t>、</a:t>
            </a:r>
            <a:r>
              <a:rPr lang="en-US" altLang="zh-TW" dirty="0" smtClean="0">
                <a:latin typeface="華康細圓體(P)" panose="020F0300000000000000" pitchFamily="34" charset="-120"/>
                <a:ea typeface="華康細圓體(P)" panose="020F0300000000000000" pitchFamily="34" charset="-120"/>
              </a:rPr>
              <a:t>Y</a:t>
            </a:r>
            <a:r>
              <a:rPr lang="zh-TW" altLang="en-US" dirty="0" smtClean="0">
                <a:latin typeface="華康細圓體(P)" panose="020F0300000000000000" pitchFamily="34" charset="-120"/>
                <a:ea typeface="華康細圓體(P)" panose="020F0300000000000000" pitchFamily="34" charset="-120"/>
              </a:rPr>
              <a:t>座標</a:t>
            </a:r>
            <a:endParaRPr lang="en-US" altLang="zh-TW" dirty="0" smtClean="0">
              <a:latin typeface="華康細圓體(P)" panose="020F0300000000000000" pitchFamily="34" charset="-120"/>
              <a:ea typeface="華康細圓體(P)" panose="020F0300000000000000" pitchFamily="34" charset="-120"/>
            </a:endParaRPr>
          </a:p>
        </p:txBody>
      </p:sp>
      <p:grpSp>
        <p:nvGrpSpPr>
          <p:cNvPr id="3" name="群組 2"/>
          <p:cNvGrpSpPr/>
          <p:nvPr/>
        </p:nvGrpSpPr>
        <p:grpSpPr>
          <a:xfrm>
            <a:off x="628650" y="1690689"/>
            <a:ext cx="3774616" cy="4699504"/>
            <a:chOff x="323528" y="1314846"/>
            <a:chExt cx="4094016" cy="5426522"/>
          </a:xfrm>
        </p:grpSpPr>
        <p:pic>
          <p:nvPicPr>
            <p:cNvPr id="16" name="圖片 15"/>
            <p:cNvPicPr>
              <a:picLocks noChangeAspect="1"/>
            </p:cNvPicPr>
            <p:nvPr/>
          </p:nvPicPr>
          <p:blipFill>
            <a:blip r:embed="rId3"/>
            <a:stretch>
              <a:fillRect/>
            </a:stretch>
          </p:blipFill>
          <p:spPr>
            <a:xfrm>
              <a:off x="323528" y="1314846"/>
              <a:ext cx="3911008" cy="5426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向右箭號 9"/>
            <p:cNvSpPr/>
            <p:nvPr/>
          </p:nvSpPr>
          <p:spPr bwMode="auto">
            <a:xfrm>
              <a:off x="4129512" y="5877272"/>
              <a:ext cx="288032" cy="251856"/>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1" name="橢圓 10"/>
            <p:cNvSpPr/>
            <p:nvPr/>
          </p:nvSpPr>
          <p:spPr bwMode="auto">
            <a:xfrm>
              <a:off x="827584" y="2037911"/>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2" name="橢圓 11"/>
            <p:cNvSpPr/>
            <p:nvPr/>
          </p:nvSpPr>
          <p:spPr bwMode="auto">
            <a:xfrm>
              <a:off x="827584" y="2348880"/>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3" name="橢圓 12"/>
            <p:cNvSpPr/>
            <p:nvPr/>
          </p:nvSpPr>
          <p:spPr bwMode="auto">
            <a:xfrm>
              <a:off x="323712" y="263691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3</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4" name="橢圓 13"/>
            <p:cNvSpPr/>
            <p:nvPr/>
          </p:nvSpPr>
          <p:spPr bwMode="auto">
            <a:xfrm>
              <a:off x="338876" y="2915074"/>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4</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5" name="橢圓 14"/>
            <p:cNvSpPr/>
            <p:nvPr/>
          </p:nvSpPr>
          <p:spPr bwMode="auto">
            <a:xfrm>
              <a:off x="719572" y="587727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5</a:t>
              </a:r>
              <a:endParaRPr kumimoji="0" lang="zh-TW" altLang="en-US" sz="1400" b="1" i="0" u="none" strike="noStrike" cap="none" normalizeH="0" baseline="0" dirty="0" smtClean="0">
                <a:ln>
                  <a:noFill/>
                </a:ln>
                <a:solidFill>
                  <a:srgbClr val="FF0000"/>
                </a:solidFill>
                <a:effectLst/>
                <a:latin typeface="Arial" pitchFamily="34" charset="0"/>
              </a:endParaRPr>
            </a:p>
          </p:txBody>
        </p:sp>
      </p:grpSp>
      <p:pic>
        <p:nvPicPr>
          <p:cNvPr id="9" name="圖片 8"/>
          <p:cNvPicPr>
            <a:picLocks noChangeAspect="1"/>
          </p:cNvPicPr>
          <p:nvPr/>
        </p:nvPicPr>
        <p:blipFill>
          <a:blip r:embed="rId4"/>
          <a:stretch>
            <a:fillRect/>
          </a:stretch>
        </p:blipFill>
        <p:spPr>
          <a:xfrm>
            <a:off x="4543101" y="4040441"/>
            <a:ext cx="3972249" cy="222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投影片編號版面配置區 4"/>
          <p:cNvSpPr>
            <a:spLocks noGrp="1"/>
          </p:cNvSpPr>
          <p:nvPr>
            <p:ph type="sldNum" sz="quarter" idx="12"/>
          </p:nvPr>
        </p:nvSpPr>
        <p:spPr/>
        <p:txBody>
          <a:bodyPr/>
          <a:lstStyle/>
          <a:p>
            <a:fld id="{62CF9B05-5255-46D1-B105-DC595399F1DC}" type="slidenum">
              <a:rPr lang="zh-TW" altLang="en-US" smtClean="0"/>
              <a:pPr/>
              <a:t>26</a:t>
            </a:fld>
            <a:endParaRPr lang="zh-TW" altLang="en-US"/>
          </a:p>
        </p:txBody>
      </p:sp>
    </p:spTree>
    <p:extLst>
      <p:ext uri="{BB962C8B-B14F-4D97-AF65-F5344CB8AC3E}">
        <p14:creationId xmlns:p14="http://schemas.microsoft.com/office/powerpoint/2010/main" val="3506237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2 </a:t>
            </a:r>
            <a:r>
              <a:rPr lang="zh-TW" altLang="en-US" dirty="0" smtClean="0">
                <a:latin typeface="華康細圓體(P)" panose="020F0300000000000000" pitchFamily="34" charset="-120"/>
                <a:ea typeface="華康細圓體(P)" panose="020F0300000000000000" pitchFamily="34" charset="-120"/>
              </a:rPr>
              <a:t>新增</a:t>
            </a:r>
            <a:r>
              <a:rPr lang="zh-TW" altLang="en-US" dirty="0">
                <a:latin typeface="華康細圓體(P)" panose="020F0300000000000000" pitchFamily="34" charset="-120"/>
                <a:ea typeface="華康細圓體(P)" panose="020F0300000000000000" pitchFamily="34" charset="-120"/>
              </a:rPr>
              <a:t>公共</a:t>
            </a:r>
            <a:r>
              <a:rPr lang="zh-TW" altLang="en-US" dirty="0" smtClean="0">
                <a:latin typeface="華康細圓體(P)" panose="020F0300000000000000" pitchFamily="34" charset="-120"/>
                <a:ea typeface="華康細圓體(P)" panose="020F0300000000000000" pitchFamily="34" charset="-120"/>
              </a:rPr>
              <a:t>工程基本資料</a:t>
            </a:r>
            <a:endParaRPr lang="zh-TW" altLang="en-US" dirty="0">
              <a:latin typeface="華康細圓體(P)" panose="020F0300000000000000" pitchFamily="34" charset="-120"/>
              <a:ea typeface="華康細圓體(P)" panose="020F0300000000000000" pitchFamily="34" charset="-120"/>
            </a:endParaRPr>
          </a:p>
        </p:txBody>
      </p:sp>
      <p:pic>
        <p:nvPicPr>
          <p:cNvPr id="5" name="圖片 4"/>
          <p:cNvPicPr>
            <a:picLocks noChangeAspect="1"/>
          </p:cNvPicPr>
          <p:nvPr/>
        </p:nvPicPr>
        <p:blipFill>
          <a:blip r:embed="rId3"/>
          <a:stretch>
            <a:fillRect/>
          </a:stretch>
        </p:blipFill>
        <p:spPr>
          <a:xfrm>
            <a:off x="1334596" y="1479851"/>
            <a:ext cx="6652837" cy="4656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字方塊 5"/>
          <p:cNvSpPr txBox="1"/>
          <p:nvPr/>
        </p:nvSpPr>
        <p:spPr>
          <a:xfrm>
            <a:off x="4661014" y="2066750"/>
            <a:ext cx="3507668" cy="1477328"/>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起始日期不可晚於結束日期</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申報人姓名綁定</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土方處理費請填總費用</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土方產出總量至小數點後</a:t>
            </a:r>
            <a:r>
              <a:rPr lang="en-US" altLang="zh-TW" dirty="0" smtClean="0">
                <a:latin typeface="華康細圓體(P)" panose="020F0300000000000000" pitchFamily="34" charset="-120"/>
                <a:ea typeface="華康細圓體(P)" panose="020F0300000000000000" pitchFamily="34" charset="-120"/>
              </a:rPr>
              <a:t>3</a:t>
            </a:r>
            <a:r>
              <a:rPr lang="zh-TW" altLang="en-US" dirty="0" smtClean="0">
                <a:latin typeface="華康細圓體(P)" panose="020F0300000000000000" pitchFamily="34" charset="-120"/>
                <a:ea typeface="華康細圓體(P)" panose="020F0300000000000000" pitchFamily="34" charset="-120"/>
              </a:rPr>
              <a:t>位</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endParaRPr lang="en-US" altLang="zh-TW" dirty="0" smtClean="0">
              <a:latin typeface="華康細圓體(P)" panose="020F0300000000000000" pitchFamily="34" charset="-120"/>
              <a:ea typeface="華康細圓體(P)" panose="020F0300000000000000" pitchFamily="34" charset="-120"/>
            </a:endParaRPr>
          </a:p>
        </p:txBody>
      </p:sp>
      <p:sp>
        <p:nvSpPr>
          <p:cNvPr id="7" name="橢圓 6"/>
          <p:cNvSpPr/>
          <p:nvPr/>
        </p:nvSpPr>
        <p:spPr bwMode="auto">
          <a:xfrm>
            <a:off x="1694636" y="1695875"/>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8" name="橢圓 7"/>
          <p:cNvSpPr/>
          <p:nvPr/>
        </p:nvSpPr>
        <p:spPr bwMode="auto">
          <a:xfrm>
            <a:off x="1694636" y="2254519"/>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9" name="橢圓 8"/>
          <p:cNvSpPr/>
          <p:nvPr/>
        </p:nvSpPr>
        <p:spPr bwMode="auto">
          <a:xfrm>
            <a:off x="1694636" y="380796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3</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0" name="橢圓 9"/>
          <p:cNvSpPr/>
          <p:nvPr/>
        </p:nvSpPr>
        <p:spPr bwMode="auto">
          <a:xfrm>
            <a:off x="1694636" y="4576195"/>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4</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27</a:t>
            </a:fld>
            <a:endParaRPr lang="zh-TW" altLang="en-US"/>
          </a:p>
        </p:txBody>
      </p:sp>
    </p:spTree>
    <p:extLst>
      <p:ext uri="{BB962C8B-B14F-4D97-AF65-F5344CB8AC3E}">
        <p14:creationId xmlns:p14="http://schemas.microsoft.com/office/powerpoint/2010/main" val="234652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2 </a:t>
            </a:r>
            <a:r>
              <a:rPr lang="zh-TW" altLang="en-US" dirty="0" smtClean="0">
                <a:latin typeface="華康細圓體(P)" panose="020F0300000000000000" pitchFamily="34" charset="-120"/>
                <a:ea typeface="華康細圓體(P)" panose="020F0300000000000000" pitchFamily="34" charset="-120"/>
              </a:rPr>
              <a:t>新增</a:t>
            </a:r>
            <a:r>
              <a:rPr lang="zh-TW" altLang="en-US" dirty="0">
                <a:latin typeface="華康細圓體(P)" panose="020F0300000000000000" pitchFamily="34" charset="-120"/>
                <a:ea typeface="華康細圓體(P)" panose="020F0300000000000000" pitchFamily="34" charset="-120"/>
              </a:rPr>
              <a:t>公共</a:t>
            </a:r>
            <a:r>
              <a:rPr lang="zh-TW" altLang="en-US" dirty="0" smtClean="0">
                <a:latin typeface="華康細圓體(P)" panose="020F0300000000000000" pitchFamily="34" charset="-120"/>
                <a:ea typeface="華康細圓體(P)" panose="020F0300000000000000" pitchFamily="34" charset="-120"/>
              </a:rPr>
              <a:t>工程基本資料</a:t>
            </a:r>
            <a:endParaRPr lang="zh-TW" altLang="en-US" dirty="0">
              <a:latin typeface="華康細圓體(P)" panose="020F0300000000000000" pitchFamily="34" charset="-120"/>
              <a:ea typeface="華康細圓體(P)" panose="020F0300000000000000" pitchFamily="34" charset="-120"/>
            </a:endParaRPr>
          </a:p>
        </p:txBody>
      </p:sp>
      <p:pic>
        <p:nvPicPr>
          <p:cNvPr id="6" name="圖片 5"/>
          <p:cNvPicPr>
            <a:picLocks noChangeAspect="1"/>
          </p:cNvPicPr>
          <p:nvPr/>
        </p:nvPicPr>
        <p:blipFill>
          <a:blip r:embed="rId3"/>
          <a:stretch>
            <a:fillRect/>
          </a:stretch>
        </p:blipFill>
        <p:spPr>
          <a:xfrm>
            <a:off x="323528" y="1468913"/>
            <a:ext cx="7254671" cy="1322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文字方塊 6"/>
          <p:cNvSpPr txBox="1"/>
          <p:nvPr/>
        </p:nvSpPr>
        <p:spPr>
          <a:xfrm>
            <a:off x="4914900" y="2959784"/>
            <a:ext cx="3761556" cy="1200329"/>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選取收容處理場所編號查詢</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確認收容處理場所</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新增收容處理場所</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刪除已選取之土方去處</a:t>
            </a:r>
            <a:endParaRPr lang="en-US" altLang="zh-TW" dirty="0" smtClean="0">
              <a:latin typeface="華康細圓體(P)" panose="020F0300000000000000" pitchFamily="34" charset="-120"/>
              <a:ea typeface="華康細圓體(P)" panose="020F0300000000000000" pitchFamily="34" charset="-120"/>
            </a:endParaRPr>
          </a:p>
        </p:txBody>
      </p:sp>
      <p:pic>
        <p:nvPicPr>
          <p:cNvPr id="9" name="圖片 8"/>
          <p:cNvPicPr>
            <a:picLocks noChangeAspect="1"/>
          </p:cNvPicPr>
          <p:nvPr/>
        </p:nvPicPr>
        <p:blipFill>
          <a:blip r:embed="rId4"/>
          <a:stretch>
            <a:fillRect/>
          </a:stretch>
        </p:blipFill>
        <p:spPr>
          <a:xfrm>
            <a:off x="323528" y="2715245"/>
            <a:ext cx="2990260" cy="2674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p:cNvPicPr>
            <a:picLocks noChangeAspect="1"/>
          </p:cNvPicPr>
          <p:nvPr/>
        </p:nvPicPr>
        <p:blipFill>
          <a:blip r:embed="rId5"/>
          <a:stretch>
            <a:fillRect/>
          </a:stretch>
        </p:blipFill>
        <p:spPr>
          <a:xfrm>
            <a:off x="323528" y="4766826"/>
            <a:ext cx="7971059" cy="1853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弧形向右箭號 9"/>
          <p:cNvSpPr/>
          <p:nvPr/>
        </p:nvSpPr>
        <p:spPr bwMode="auto">
          <a:xfrm>
            <a:off x="76483" y="2128905"/>
            <a:ext cx="285454" cy="71095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2" name="弧形向右箭號 11"/>
          <p:cNvSpPr/>
          <p:nvPr/>
        </p:nvSpPr>
        <p:spPr bwMode="auto">
          <a:xfrm>
            <a:off x="118274" y="4459358"/>
            <a:ext cx="285454" cy="71095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3" name="橢圓 12"/>
          <p:cNvSpPr/>
          <p:nvPr/>
        </p:nvSpPr>
        <p:spPr bwMode="auto">
          <a:xfrm>
            <a:off x="2584326" y="1942570"/>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4" name="橢圓 13"/>
          <p:cNvSpPr/>
          <p:nvPr/>
        </p:nvSpPr>
        <p:spPr bwMode="auto">
          <a:xfrm>
            <a:off x="323528" y="3051798"/>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5" name="橢圓 14"/>
          <p:cNvSpPr/>
          <p:nvPr/>
        </p:nvSpPr>
        <p:spPr bwMode="auto">
          <a:xfrm>
            <a:off x="1043608" y="642276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3</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6" name="矩形 15"/>
          <p:cNvSpPr/>
          <p:nvPr/>
        </p:nvSpPr>
        <p:spPr>
          <a:xfrm>
            <a:off x="4211960" y="5949280"/>
            <a:ext cx="4248472" cy="646331"/>
          </a:xfrm>
          <a:prstGeom prst="rect">
            <a:avLst/>
          </a:prstGeom>
        </p:spPr>
        <p:txBody>
          <a:bodyPr wrap="square">
            <a:spAutoFit/>
          </a:bodyPr>
          <a:lstStyle/>
          <a:p>
            <a:pPr>
              <a:buClr>
                <a:srgbClr val="FF0000"/>
              </a:buClr>
            </a:pPr>
            <a:r>
              <a:rPr lang="zh-TW" altLang="en-US" dirty="0">
                <a:latin typeface="華康細圓體(P)" panose="020F0300000000000000" pitchFamily="34" charset="-120"/>
                <a:ea typeface="華康細圓體(P)" panose="020F0300000000000000" pitchFamily="34" charset="-120"/>
              </a:rPr>
              <a:t>繼續新增下個土方去處，新增土方交換去處工程亦然</a:t>
            </a:r>
            <a:endParaRPr lang="en-US" altLang="zh-TW" dirty="0">
              <a:latin typeface="華康細圓體(P)" panose="020F0300000000000000" pitchFamily="34" charset="-120"/>
              <a:ea typeface="華康細圓體(P)" panose="020F0300000000000000" pitchFamily="34" charset="-120"/>
            </a:endParaRPr>
          </a:p>
        </p:txBody>
      </p:sp>
      <p:sp>
        <p:nvSpPr>
          <p:cNvPr id="17" name="橢圓 16"/>
          <p:cNvSpPr/>
          <p:nvPr/>
        </p:nvSpPr>
        <p:spPr bwMode="auto">
          <a:xfrm>
            <a:off x="7362175" y="4954286"/>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4</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28</a:t>
            </a:fld>
            <a:endParaRPr lang="zh-TW" altLang="en-US"/>
          </a:p>
        </p:txBody>
      </p:sp>
    </p:spTree>
    <p:extLst>
      <p:ext uri="{BB962C8B-B14F-4D97-AF65-F5344CB8AC3E}">
        <p14:creationId xmlns:p14="http://schemas.microsoft.com/office/powerpoint/2010/main" val="1058914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3 </a:t>
            </a:r>
            <a:r>
              <a:rPr lang="zh-TW" altLang="en-US" dirty="0" smtClean="0">
                <a:latin typeface="華康細圓體(P)" panose="020F0300000000000000" pitchFamily="34" charset="-120"/>
                <a:ea typeface="華康細圓體(P)" panose="020F0300000000000000" pitchFamily="34" charset="-120"/>
              </a:rPr>
              <a:t>新增公共工程月報表</a:t>
            </a:r>
            <a:endParaRPr lang="zh-TW" altLang="en-US" dirty="0">
              <a:latin typeface="華康細圓體(P)" panose="020F0300000000000000" pitchFamily="34" charset="-120"/>
              <a:ea typeface="華康細圓體(P)" panose="020F0300000000000000" pitchFamily="34" charset="-120"/>
            </a:endParaRPr>
          </a:p>
        </p:txBody>
      </p:sp>
      <p:pic>
        <p:nvPicPr>
          <p:cNvPr id="5" name="圖片 4"/>
          <p:cNvPicPr>
            <a:picLocks noChangeAspect="1"/>
          </p:cNvPicPr>
          <p:nvPr/>
        </p:nvPicPr>
        <p:blipFill rotWithShape="1">
          <a:blip r:embed="rId3"/>
          <a:srcRect t="13547"/>
          <a:stretch/>
        </p:blipFill>
        <p:spPr>
          <a:xfrm>
            <a:off x="395536" y="1473693"/>
            <a:ext cx="4740051" cy="2226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4"/>
          <a:stretch>
            <a:fillRect/>
          </a:stretch>
        </p:blipFill>
        <p:spPr>
          <a:xfrm>
            <a:off x="395537" y="3573016"/>
            <a:ext cx="7946776" cy="2006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文字方塊 6"/>
          <p:cNvSpPr txBox="1"/>
          <p:nvPr/>
        </p:nvSpPr>
        <p:spPr>
          <a:xfrm>
            <a:off x="5292080" y="1347586"/>
            <a:ext cx="3761556" cy="1477328"/>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點選兩階段申報</a:t>
            </a:r>
            <a:r>
              <a:rPr lang="en-US" altLang="zh-TW" dirty="0" smtClean="0">
                <a:latin typeface="華康細圓體(P)" panose="020F0300000000000000" pitchFamily="34" charset="-120"/>
                <a:ea typeface="華康細圓體(P)" panose="020F0300000000000000" pitchFamily="34" charset="-120"/>
              </a:rPr>
              <a:t>&gt;</a:t>
            </a:r>
            <a:r>
              <a:rPr lang="zh-TW" altLang="en-US" dirty="0" smtClean="0">
                <a:latin typeface="華康細圓體(P)" panose="020F0300000000000000" pitchFamily="34" charset="-120"/>
                <a:ea typeface="華康細圓體(P)" panose="020F0300000000000000" pitchFamily="34" charset="-120"/>
              </a:rPr>
              <a:t>公共工程</a:t>
            </a:r>
            <a:r>
              <a:rPr lang="en-US" altLang="zh-TW" dirty="0" smtClean="0">
                <a:latin typeface="華康細圓體(P)" panose="020F0300000000000000" pitchFamily="34" charset="-120"/>
                <a:ea typeface="華康細圓體(P)" panose="020F0300000000000000" pitchFamily="34" charset="-120"/>
              </a:rPr>
              <a:t>&gt;</a:t>
            </a:r>
            <a:r>
              <a:rPr lang="zh-TW" altLang="en-US" dirty="0" smtClean="0">
                <a:latin typeface="華康細圓體(P)" panose="020F0300000000000000" pitchFamily="34" charset="-120"/>
                <a:ea typeface="華康細圓體(P)" panose="020F0300000000000000" pitchFamily="34" charset="-120"/>
              </a:rPr>
              <a:t>新增與修改公共工程月報表</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系統主動搜尋之前申報的工程案件，點擊選取</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新增月報表</a:t>
            </a:r>
            <a:endParaRPr lang="en-US" altLang="zh-TW" dirty="0" smtClean="0">
              <a:latin typeface="華康細圓體(P)" panose="020F0300000000000000" pitchFamily="34" charset="-120"/>
              <a:ea typeface="華康細圓體(P)" panose="020F0300000000000000" pitchFamily="34" charset="-120"/>
            </a:endParaRPr>
          </a:p>
        </p:txBody>
      </p:sp>
      <p:pic>
        <p:nvPicPr>
          <p:cNvPr id="8" name="圖片 7"/>
          <p:cNvPicPr>
            <a:picLocks noChangeAspect="1"/>
          </p:cNvPicPr>
          <p:nvPr/>
        </p:nvPicPr>
        <p:blipFill>
          <a:blip r:embed="rId5"/>
          <a:stretch>
            <a:fillRect/>
          </a:stretch>
        </p:blipFill>
        <p:spPr>
          <a:xfrm>
            <a:off x="395536" y="5589240"/>
            <a:ext cx="7420897" cy="1203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橢圓 8"/>
          <p:cNvSpPr/>
          <p:nvPr/>
        </p:nvSpPr>
        <p:spPr bwMode="auto">
          <a:xfrm>
            <a:off x="755576" y="3347340"/>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0" name="橢圓 9"/>
          <p:cNvSpPr/>
          <p:nvPr/>
        </p:nvSpPr>
        <p:spPr bwMode="auto">
          <a:xfrm>
            <a:off x="395536" y="5268581"/>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1" name="橢圓 10"/>
          <p:cNvSpPr/>
          <p:nvPr/>
        </p:nvSpPr>
        <p:spPr bwMode="auto">
          <a:xfrm>
            <a:off x="1475656" y="5560105"/>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3</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2" name="弧形向右箭號 11"/>
          <p:cNvSpPr/>
          <p:nvPr/>
        </p:nvSpPr>
        <p:spPr bwMode="auto">
          <a:xfrm>
            <a:off x="287524" y="3602427"/>
            <a:ext cx="285454" cy="71095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3" name="弧形向右箭號 12"/>
          <p:cNvSpPr/>
          <p:nvPr/>
        </p:nvSpPr>
        <p:spPr bwMode="auto">
          <a:xfrm>
            <a:off x="290856" y="5505363"/>
            <a:ext cx="285454" cy="71095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29</a:t>
            </a:fld>
            <a:endParaRPr lang="zh-TW" altLang="en-US"/>
          </a:p>
        </p:txBody>
      </p:sp>
    </p:spTree>
    <p:extLst>
      <p:ext uri="{BB962C8B-B14F-4D97-AF65-F5344CB8AC3E}">
        <p14:creationId xmlns:p14="http://schemas.microsoft.com/office/powerpoint/2010/main" val="199962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 panose="020F0309000000000000" pitchFamily="49" charset="-120"/>
                <a:ea typeface="華康細圓體" panose="020F0309000000000000" pitchFamily="49" charset="-120"/>
              </a:rPr>
              <a:t>甚麼是營建剩餘土石方</a:t>
            </a:r>
            <a:endParaRPr lang="zh-TW" altLang="en-US" dirty="0">
              <a:latin typeface="華康細圓體" panose="020F0309000000000000" pitchFamily="49" charset="-120"/>
              <a:ea typeface="華康細圓體" panose="020F0309000000000000" pitchFamily="49" charset="-120"/>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3</a:t>
            </a:fld>
            <a:endParaRPr lang="zh-TW" altLang="en-US"/>
          </a:p>
        </p:txBody>
      </p:sp>
      <p:pic>
        <p:nvPicPr>
          <p:cNvPr id="2050" name="Picture 2" descr="「玩沙」的圖片搜尋結果"/>
          <p:cNvPicPr>
            <a:picLocks noChangeAspect="1" noChangeArrowheads="1"/>
          </p:cNvPicPr>
          <p:nvPr/>
        </p:nvPicPr>
        <p:blipFill rotWithShape="1">
          <a:blip r:embed="rId2">
            <a:extLst>
              <a:ext uri="{28A0092B-C50C-407E-A947-70E740481C1C}">
                <a14:useLocalDpi xmlns:a14="http://schemas.microsoft.com/office/drawing/2010/main" val="0"/>
              </a:ext>
            </a:extLst>
          </a:blip>
          <a:srcRect b="13107"/>
          <a:stretch/>
        </p:blipFill>
        <p:spPr bwMode="auto">
          <a:xfrm>
            <a:off x="1121346" y="1825625"/>
            <a:ext cx="6830852" cy="437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11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stretch>
            <a:fillRect/>
          </a:stretch>
        </p:blipFill>
        <p:spPr>
          <a:xfrm>
            <a:off x="251520" y="1497011"/>
            <a:ext cx="8319379" cy="3592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3 </a:t>
            </a:r>
            <a:r>
              <a:rPr lang="zh-TW" altLang="en-US" dirty="0" smtClean="0">
                <a:latin typeface="華康細圓體(P)" panose="020F0300000000000000" pitchFamily="34" charset="-120"/>
                <a:ea typeface="華康細圓體(P)" panose="020F0300000000000000" pitchFamily="34" charset="-120"/>
              </a:rPr>
              <a:t>新增公共</a:t>
            </a:r>
            <a:r>
              <a:rPr lang="zh-TW" altLang="en-US" dirty="0">
                <a:latin typeface="華康細圓體(P)" panose="020F0300000000000000" pitchFamily="34" charset="-120"/>
                <a:ea typeface="華康細圓體(P)" panose="020F0300000000000000" pitchFamily="34" charset="-120"/>
              </a:rPr>
              <a:t>工程月</a:t>
            </a:r>
            <a:r>
              <a:rPr lang="zh-TW" altLang="en-US" dirty="0" smtClean="0">
                <a:latin typeface="華康細圓體(P)" panose="020F0300000000000000" pitchFamily="34" charset="-120"/>
                <a:ea typeface="華康細圓體(P)" panose="020F0300000000000000" pitchFamily="34" charset="-120"/>
              </a:rPr>
              <a:t>報表</a:t>
            </a:r>
            <a:endParaRPr lang="zh-TW" altLang="en-US" dirty="0">
              <a:latin typeface="華康細圓體(P)" panose="020F0300000000000000" pitchFamily="34" charset="-120"/>
              <a:ea typeface="華康細圓體(P)" panose="020F0300000000000000" pitchFamily="34" charset="-120"/>
            </a:endParaRPr>
          </a:p>
        </p:txBody>
      </p:sp>
      <p:sp>
        <p:nvSpPr>
          <p:cNvPr id="6" name="文字方塊 5"/>
          <p:cNvSpPr txBox="1"/>
          <p:nvPr/>
        </p:nvSpPr>
        <p:spPr>
          <a:xfrm>
            <a:off x="4753794" y="1640617"/>
            <a:ext cx="3761556" cy="2862322"/>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點選土方去處或來源場所編號並下拉選取</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輸入各土質土方數量</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點擊「新增此筆土方去處」</a:t>
            </a:r>
            <a:endParaRPr lang="en-US" altLang="zh-TW" dirty="0" smtClean="0">
              <a:latin typeface="華康細圓體(P)" panose="020F0300000000000000" pitchFamily="34" charset="-120"/>
              <a:ea typeface="華康細圓體(P)" panose="020F0300000000000000" pitchFamily="34" charset="-120"/>
            </a:endParaRPr>
          </a:p>
          <a:p>
            <a:pPr>
              <a:buClr>
                <a:srgbClr val="FF0000"/>
              </a:buClr>
            </a:pPr>
            <a:r>
              <a:rPr lang="zh-TW" altLang="en-US" dirty="0" smtClean="0">
                <a:latin typeface="華康細圓體(P)" panose="020F0300000000000000" pitchFamily="34" charset="-120"/>
                <a:ea typeface="華康細圓體(P)" panose="020F0300000000000000" pitchFamily="34" charset="-120"/>
              </a:rPr>
              <a:t>如有多個土方去處重複步驟</a:t>
            </a:r>
            <a:r>
              <a:rPr lang="en-US" altLang="zh-TW" dirty="0" smtClean="0">
                <a:latin typeface="華康細圓體(P)" panose="020F0300000000000000" pitchFamily="34" charset="-120"/>
                <a:ea typeface="華康細圓體(P)" panose="020F0300000000000000" pitchFamily="34" charset="-120"/>
              </a:rPr>
              <a:t>1~3</a:t>
            </a:r>
          </a:p>
          <a:p>
            <a:pPr marL="342900" indent="-342900">
              <a:buClr>
                <a:srgbClr val="FF0000"/>
              </a:buClr>
              <a:buFont typeface="Wingdings" panose="05000000000000000000" pitchFamily="2" charset="2"/>
              <a:buAutoNum type="circleNumWdWhitePlain" startAt="4"/>
            </a:pPr>
            <a:r>
              <a:rPr lang="zh-TW" altLang="en-US" dirty="0" smtClean="0">
                <a:latin typeface="華康細圓體(P)" panose="020F0300000000000000" pitchFamily="34" charset="-120"/>
                <a:ea typeface="華康細圓體(P)" panose="020F0300000000000000" pitchFamily="34" charset="-120"/>
              </a:rPr>
              <a:t>如為該案件申報結案月份，勾選已結案</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startAt="4"/>
            </a:pPr>
            <a:r>
              <a:rPr lang="zh-TW" altLang="en-US" dirty="0" smtClean="0">
                <a:latin typeface="華康細圓體(P)" panose="020F0300000000000000" pitchFamily="34" charset="-120"/>
                <a:ea typeface="華康細圓體(P)" panose="020F0300000000000000" pitchFamily="34" charset="-120"/>
              </a:rPr>
              <a:t>點選新</a:t>
            </a:r>
            <a:r>
              <a:rPr lang="zh-TW" altLang="en-US" dirty="0">
                <a:latin typeface="華康細圓體(P)" panose="020F0300000000000000" pitchFamily="34" charset="-120"/>
                <a:ea typeface="華康細圓體(P)" panose="020F0300000000000000" pitchFamily="34" charset="-120"/>
              </a:rPr>
              <a:t>增</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startAt="4"/>
            </a:pP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startAt="4"/>
            </a:pPr>
            <a:endParaRPr lang="en-US" altLang="zh-TW" dirty="0" smtClean="0">
              <a:latin typeface="華康細圓體(P)" panose="020F0300000000000000" pitchFamily="34" charset="-120"/>
              <a:ea typeface="華康細圓體(P)" panose="020F0300000000000000" pitchFamily="34" charset="-120"/>
            </a:endParaRPr>
          </a:p>
        </p:txBody>
      </p:sp>
      <p:pic>
        <p:nvPicPr>
          <p:cNvPr id="8" name="圖片 7"/>
          <p:cNvPicPr>
            <a:picLocks noChangeAspect="1"/>
          </p:cNvPicPr>
          <p:nvPr/>
        </p:nvPicPr>
        <p:blipFill>
          <a:blip r:embed="rId4"/>
          <a:stretch>
            <a:fillRect/>
          </a:stretch>
        </p:blipFill>
        <p:spPr>
          <a:xfrm>
            <a:off x="251520" y="5013176"/>
            <a:ext cx="8319379" cy="753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弧形向右箭號 8"/>
          <p:cNvSpPr/>
          <p:nvPr/>
        </p:nvSpPr>
        <p:spPr bwMode="auto">
          <a:xfrm>
            <a:off x="3347864" y="4240101"/>
            <a:ext cx="285454" cy="71095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0" name="橢圓 9"/>
          <p:cNvSpPr/>
          <p:nvPr/>
        </p:nvSpPr>
        <p:spPr bwMode="auto">
          <a:xfrm>
            <a:off x="2915816" y="3327573"/>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1" name="橢圓 10"/>
          <p:cNvSpPr/>
          <p:nvPr/>
        </p:nvSpPr>
        <p:spPr bwMode="auto">
          <a:xfrm>
            <a:off x="611560" y="371703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2" name="橢圓 11"/>
          <p:cNvSpPr/>
          <p:nvPr/>
        </p:nvSpPr>
        <p:spPr bwMode="auto">
          <a:xfrm>
            <a:off x="3490591" y="3853942"/>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3</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3" name="文字方塊 12"/>
          <p:cNvSpPr txBox="1"/>
          <p:nvPr/>
        </p:nvSpPr>
        <p:spPr>
          <a:xfrm>
            <a:off x="251520" y="5907702"/>
            <a:ext cx="7200800" cy="369332"/>
          </a:xfrm>
          <a:prstGeom prst="rect">
            <a:avLst/>
          </a:prstGeom>
          <a:noFill/>
        </p:spPr>
        <p:txBody>
          <a:bodyPr wrap="square" rtlCol="0">
            <a:spAutoFit/>
          </a:bodyPr>
          <a:lstStyle/>
          <a:p>
            <a:r>
              <a:rPr lang="zh-TW" altLang="en-US" dirty="0" smtClean="0">
                <a:latin typeface="華康細圓體(P)" panose="020F0300000000000000" pitchFamily="34" charset="-120"/>
                <a:ea typeface="華康細圓體(P)" panose="020F0300000000000000" pitchFamily="34" charset="-120"/>
              </a:rPr>
              <a:t>選擇多筆土方去處或來源後，亦可刪除</a:t>
            </a:r>
            <a:endParaRPr lang="zh-TW" altLang="en-US" dirty="0">
              <a:latin typeface="華康細圓體(P)" panose="020F0300000000000000" pitchFamily="34" charset="-120"/>
              <a:ea typeface="華康細圓體(P)" panose="020F0300000000000000" pitchFamily="34" charset="-120"/>
            </a:endParaRPr>
          </a:p>
        </p:txBody>
      </p:sp>
      <p:sp>
        <p:nvSpPr>
          <p:cNvPr id="14" name="橢圓 13"/>
          <p:cNvSpPr/>
          <p:nvPr/>
        </p:nvSpPr>
        <p:spPr bwMode="auto">
          <a:xfrm>
            <a:off x="611560" y="4115539"/>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4</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15" name="橢圓 14"/>
          <p:cNvSpPr/>
          <p:nvPr/>
        </p:nvSpPr>
        <p:spPr bwMode="auto">
          <a:xfrm>
            <a:off x="971600" y="4627017"/>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5</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30</a:t>
            </a:fld>
            <a:endParaRPr lang="zh-TW" altLang="en-US"/>
          </a:p>
        </p:txBody>
      </p:sp>
    </p:spTree>
    <p:extLst>
      <p:ext uri="{BB962C8B-B14F-4D97-AF65-F5344CB8AC3E}">
        <p14:creationId xmlns:p14="http://schemas.microsoft.com/office/powerpoint/2010/main" val="3263752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3 </a:t>
            </a:r>
            <a:r>
              <a:rPr lang="zh-TW" altLang="en-US" dirty="0" smtClean="0">
                <a:latin typeface="華康細圓體(P)" panose="020F0300000000000000" pitchFamily="34" charset="-120"/>
                <a:ea typeface="華康細圓體(P)" panose="020F0300000000000000" pitchFamily="34" charset="-120"/>
              </a:rPr>
              <a:t>檢視公共</a:t>
            </a:r>
            <a:r>
              <a:rPr lang="zh-TW" altLang="en-US" dirty="0">
                <a:latin typeface="華康細圓體(P)" panose="020F0300000000000000" pitchFamily="34" charset="-120"/>
                <a:ea typeface="華康細圓體(P)" panose="020F0300000000000000" pitchFamily="34" charset="-120"/>
              </a:rPr>
              <a:t>工程月</a:t>
            </a:r>
            <a:r>
              <a:rPr lang="zh-TW" altLang="en-US" dirty="0" smtClean="0">
                <a:latin typeface="華康細圓體(P)" panose="020F0300000000000000" pitchFamily="34" charset="-120"/>
                <a:ea typeface="華康細圓體(P)" panose="020F0300000000000000" pitchFamily="34" charset="-120"/>
              </a:rPr>
              <a:t>報表</a:t>
            </a:r>
            <a:endParaRPr lang="zh-TW" altLang="en-US" dirty="0">
              <a:latin typeface="華康細圓體(P)" panose="020F0300000000000000" pitchFamily="34" charset="-120"/>
              <a:ea typeface="華康細圓體(P)" panose="020F0300000000000000" pitchFamily="34" charset="-120"/>
            </a:endParaRPr>
          </a:p>
        </p:txBody>
      </p:sp>
      <p:pic>
        <p:nvPicPr>
          <p:cNvPr id="5" name="圖片 4"/>
          <p:cNvPicPr>
            <a:picLocks noChangeAspect="1"/>
          </p:cNvPicPr>
          <p:nvPr/>
        </p:nvPicPr>
        <p:blipFill>
          <a:blip r:embed="rId3"/>
          <a:stretch>
            <a:fillRect/>
          </a:stretch>
        </p:blipFill>
        <p:spPr>
          <a:xfrm>
            <a:off x="400600" y="1572577"/>
            <a:ext cx="8360812" cy="1702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字方塊 5"/>
          <p:cNvSpPr txBox="1"/>
          <p:nvPr/>
        </p:nvSpPr>
        <p:spPr>
          <a:xfrm>
            <a:off x="400600" y="3422392"/>
            <a:ext cx="8360812" cy="1754326"/>
          </a:xfrm>
          <a:prstGeom prst="rect">
            <a:avLst/>
          </a:prstGeom>
          <a:noFill/>
        </p:spPr>
        <p:txBody>
          <a:bodyPr wrap="square" rtlCol="0">
            <a:spAutoFit/>
          </a:bodyPr>
          <a:lstStyle/>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列出該工程流向編號所申報的月報表，其中去處合併為多項去處，土質為聯集，土方量為各去處加總土方量</a:t>
            </a: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細部資料可</a:t>
            </a:r>
            <a:r>
              <a:rPr lang="zh-TW" altLang="en-US" dirty="0">
                <a:latin typeface="華康細圓體(P)" panose="020F0300000000000000" pitchFamily="34" charset="-120"/>
                <a:ea typeface="華康細圓體(P)" panose="020F0300000000000000" pitchFamily="34" charset="-120"/>
              </a:rPr>
              <a:t>點選選取更新，或刪除</a:t>
            </a:r>
            <a:endParaRPr lang="en-US" altLang="zh-TW" dirty="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a:pPr>
            <a:endParaRPr lang="en-US" altLang="zh-TW" dirty="0" smtClean="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startAt="4"/>
            </a:pPr>
            <a:endParaRPr lang="en-US" altLang="zh-TW" dirty="0" smtClean="0">
              <a:latin typeface="華康細圓體(P)" panose="020F0300000000000000" pitchFamily="34" charset="-120"/>
              <a:ea typeface="華康細圓體(P)" panose="020F0300000000000000" pitchFamily="34" charset="-120"/>
            </a:endParaRPr>
          </a:p>
        </p:txBody>
      </p:sp>
      <p:sp>
        <p:nvSpPr>
          <p:cNvPr id="7" name="橢圓 6"/>
          <p:cNvSpPr/>
          <p:nvPr/>
        </p:nvSpPr>
        <p:spPr bwMode="auto">
          <a:xfrm>
            <a:off x="400600" y="2724705"/>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1</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8" name="橢圓 7"/>
          <p:cNvSpPr/>
          <p:nvPr/>
        </p:nvSpPr>
        <p:spPr bwMode="auto">
          <a:xfrm>
            <a:off x="7740352" y="2585989"/>
            <a:ext cx="216024" cy="21602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latin typeface="Arial" pitchFamily="34" charset="0"/>
              </a:rPr>
              <a:t>2</a:t>
            </a:r>
            <a:endParaRPr kumimoji="0" lang="zh-TW" altLang="en-US" sz="1400" b="1" i="0" u="none" strike="noStrike" cap="none" normalizeH="0" baseline="0" dirty="0" smtClean="0">
              <a:ln>
                <a:noFill/>
              </a:ln>
              <a:solidFill>
                <a:srgbClr val="FF0000"/>
              </a:solidFill>
              <a:effectLst/>
              <a:latin typeface="Arial" pitchFamily="34" charset="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31</a:t>
            </a:fld>
            <a:endParaRPr lang="zh-TW" altLang="en-US"/>
          </a:p>
        </p:txBody>
      </p:sp>
    </p:spTree>
    <p:extLst>
      <p:ext uri="{BB962C8B-B14F-4D97-AF65-F5344CB8AC3E}">
        <p14:creationId xmlns:p14="http://schemas.microsoft.com/office/powerpoint/2010/main" val="2888304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 panose="020F0309000000000000" pitchFamily="49" charset="-120"/>
                <a:ea typeface="華康細圓體" panose="020F0309000000000000" pitchFamily="49" charset="-120"/>
              </a:rPr>
              <a:t>系統查核三部曲</a:t>
            </a:r>
            <a:endParaRPr lang="zh-TW" altLang="en-US" dirty="0">
              <a:latin typeface="華康細圓體" panose="020F0309000000000000" pitchFamily="49" charset="-120"/>
              <a:ea typeface="華康細圓體" panose="020F0309000000000000" pitchFamily="49" charset="-120"/>
            </a:endParaRP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32</a:t>
            </a:fld>
            <a:endParaRPr lang="zh-TW" altLang="en-US"/>
          </a:p>
        </p:txBody>
      </p:sp>
      <p:sp>
        <p:nvSpPr>
          <p:cNvPr id="5" name="矩形 4"/>
          <p:cNvSpPr/>
          <p:nvPr/>
        </p:nvSpPr>
        <p:spPr>
          <a:xfrm>
            <a:off x="226033" y="1828807"/>
            <a:ext cx="2280863" cy="1890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latin typeface="華康細圓體" panose="020F0309000000000000" pitchFamily="49" charset="-120"/>
                <a:ea typeface="華康細圓體" panose="020F0309000000000000" pitchFamily="49" charset="-120"/>
              </a:rPr>
              <a:t>Step 1</a:t>
            </a:r>
          </a:p>
          <a:p>
            <a:pPr algn="ctr"/>
            <a:r>
              <a:rPr lang="zh-TW" altLang="en-US" sz="3200" dirty="0" smtClean="0">
                <a:latin typeface="華康細圓體" panose="020F0309000000000000" pitchFamily="49" charset="-120"/>
                <a:ea typeface="華康細圓體" panose="020F0309000000000000" pitchFamily="49" charset="-120"/>
              </a:rPr>
              <a:t>註冊</a:t>
            </a:r>
            <a:r>
              <a:rPr lang="zh-TW" altLang="en-US" sz="3200" dirty="0">
                <a:latin typeface="華康細圓體" panose="020F0309000000000000" pitchFamily="49" charset="-120"/>
                <a:ea typeface="華康細圓體" panose="020F0309000000000000" pitchFamily="49" charset="-120"/>
              </a:rPr>
              <a:t>帳號</a:t>
            </a:r>
          </a:p>
        </p:txBody>
      </p:sp>
      <p:sp>
        <p:nvSpPr>
          <p:cNvPr id="7" name="矩形 6"/>
          <p:cNvSpPr/>
          <p:nvPr/>
        </p:nvSpPr>
        <p:spPr>
          <a:xfrm>
            <a:off x="3450406" y="1828806"/>
            <a:ext cx="2280863" cy="1890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latin typeface="華康細圓體" panose="020F0309000000000000" pitchFamily="49" charset="-120"/>
                <a:ea typeface="華康細圓體" panose="020F0309000000000000" pitchFamily="49" charset="-120"/>
              </a:rPr>
              <a:t>Step 2</a:t>
            </a:r>
          </a:p>
          <a:p>
            <a:pPr algn="ctr"/>
            <a:r>
              <a:rPr lang="zh-TW" altLang="en-US" sz="3200" dirty="0" smtClean="0">
                <a:latin typeface="華康細圓體" panose="020F0309000000000000" pitchFamily="49" charset="-120"/>
                <a:ea typeface="華康細圓體" panose="020F0309000000000000" pitchFamily="49" charset="-120"/>
              </a:rPr>
              <a:t>基本表查核</a:t>
            </a:r>
            <a:endParaRPr lang="zh-TW" altLang="en-US" sz="3200" dirty="0">
              <a:latin typeface="華康細圓體" panose="020F0309000000000000" pitchFamily="49" charset="-120"/>
              <a:ea typeface="華康細圓體" panose="020F0309000000000000" pitchFamily="49" charset="-120"/>
            </a:endParaRPr>
          </a:p>
        </p:txBody>
      </p:sp>
      <p:sp>
        <p:nvSpPr>
          <p:cNvPr id="8" name="矩形 7"/>
          <p:cNvSpPr/>
          <p:nvPr/>
        </p:nvSpPr>
        <p:spPr>
          <a:xfrm>
            <a:off x="6649907" y="1828805"/>
            <a:ext cx="2280863" cy="1890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latin typeface="華康細圓體" panose="020F0309000000000000" pitchFamily="49" charset="-120"/>
                <a:ea typeface="華康細圓體" panose="020F0309000000000000" pitchFamily="49" charset="-120"/>
              </a:rPr>
              <a:t>Step 3</a:t>
            </a:r>
          </a:p>
          <a:p>
            <a:pPr algn="ctr"/>
            <a:r>
              <a:rPr lang="zh-TW" altLang="en-US" sz="3200" dirty="0" smtClean="0">
                <a:latin typeface="華康細圓體" panose="020F0309000000000000" pitchFamily="49" charset="-120"/>
                <a:ea typeface="華康細圓體" panose="020F0309000000000000" pitchFamily="49" charset="-120"/>
              </a:rPr>
              <a:t>月報表查核</a:t>
            </a:r>
            <a:endParaRPr lang="zh-TW" altLang="en-US" sz="3200" dirty="0">
              <a:latin typeface="華康細圓體" panose="020F0309000000000000" pitchFamily="49" charset="-120"/>
              <a:ea typeface="華康細圓體" panose="020F0309000000000000" pitchFamily="49" charset="-120"/>
            </a:endParaRPr>
          </a:p>
        </p:txBody>
      </p:sp>
      <p:sp>
        <p:nvSpPr>
          <p:cNvPr id="9" name="向右箭號 8"/>
          <p:cNvSpPr/>
          <p:nvPr/>
        </p:nvSpPr>
        <p:spPr>
          <a:xfrm>
            <a:off x="2735390" y="2486596"/>
            <a:ext cx="565078" cy="574862"/>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5934891" y="2486596"/>
            <a:ext cx="565078" cy="574862"/>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226033" y="4017196"/>
            <a:ext cx="2280863" cy="461665"/>
          </a:xfrm>
          <a:prstGeom prst="rect">
            <a:avLst/>
          </a:prstGeom>
          <a:noFill/>
        </p:spPr>
        <p:txBody>
          <a:bodyPr wrap="square" rtlCol="0">
            <a:spAutoFit/>
          </a:bodyPr>
          <a:lstStyle/>
          <a:p>
            <a:r>
              <a:rPr lang="zh-TW" altLang="en-US" sz="2400" dirty="0" smtClean="0">
                <a:latin typeface="華康細圓體" panose="020F0309000000000000" pitchFamily="49" charset="-120"/>
                <a:ea typeface="華康細圓體" panose="020F0309000000000000" pitchFamily="49" charset="-120"/>
              </a:rPr>
              <a:t>傳真回函表</a:t>
            </a:r>
            <a:endParaRPr lang="zh-TW" altLang="en-US" sz="2400" dirty="0">
              <a:latin typeface="華康細圓體" panose="020F0309000000000000" pitchFamily="49" charset="-120"/>
              <a:ea typeface="華康細圓體" panose="020F0309000000000000" pitchFamily="49" charset="-120"/>
            </a:endParaRPr>
          </a:p>
        </p:txBody>
      </p:sp>
      <p:sp>
        <p:nvSpPr>
          <p:cNvPr id="12" name="文字方塊 11"/>
          <p:cNvSpPr txBox="1"/>
          <p:nvPr/>
        </p:nvSpPr>
        <p:spPr>
          <a:xfrm>
            <a:off x="3431568" y="4017195"/>
            <a:ext cx="2393879" cy="461665"/>
          </a:xfrm>
          <a:prstGeom prst="rect">
            <a:avLst/>
          </a:prstGeom>
          <a:noFill/>
        </p:spPr>
        <p:txBody>
          <a:bodyPr wrap="square" rtlCol="0">
            <a:spAutoFit/>
          </a:bodyPr>
          <a:lstStyle/>
          <a:p>
            <a:r>
              <a:rPr lang="zh-TW" altLang="en-US" sz="2400" dirty="0" smtClean="0">
                <a:latin typeface="華康細圓體" panose="020F0309000000000000" pitchFamily="49" charset="-120"/>
                <a:ea typeface="華康細圓體" panose="020F0309000000000000" pitchFamily="49" charset="-120"/>
              </a:rPr>
              <a:t>餘土處理計畫書</a:t>
            </a:r>
            <a:endParaRPr lang="zh-TW" altLang="en-US" sz="2400" dirty="0">
              <a:latin typeface="華康細圓體" panose="020F0309000000000000" pitchFamily="49" charset="-120"/>
              <a:ea typeface="華康細圓體" panose="020F0309000000000000" pitchFamily="49" charset="-120"/>
            </a:endParaRPr>
          </a:p>
        </p:txBody>
      </p:sp>
      <p:sp>
        <p:nvSpPr>
          <p:cNvPr id="13" name="文字方塊 12"/>
          <p:cNvSpPr txBox="1"/>
          <p:nvPr/>
        </p:nvSpPr>
        <p:spPr>
          <a:xfrm>
            <a:off x="6649906" y="4017194"/>
            <a:ext cx="2280863" cy="461665"/>
          </a:xfrm>
          <a:prstGeom prst="rect">
            <a:avLst/>
          </a:prstGeom>
          <a:noFill/>
        </p:spPr>
        <p:txBody>
          <a:bodyPr wrap="square" rtlCol="0">
            <a:spAutoFit/>
          </a:bodyPr>
          <a:lstStyle/>
          <a:p>
            <a:r>
              <a:rPr lang="zh-TW" altLang="en-US" sz="2400" dirty="0" smtClean="0">
                <a:latin typeface="華康細圓體" panose="020F0309000000000000" pitchFamily="49" charset="-120"/>
                <a:ea typeface="華康細圓體" panose="020F0309000000000000" pitchFamily="49" charset="-120"/>
              </a:rPr>
              <a:t>運送憑證</a:t>
            </a:r>
            <a:endParaRPr lang="zh-TW" altLang="en-US" sz="2400" dirty="0">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48372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629" y="365126"/>
            <a:ext cx="8980371" cy="1325563"/>
          </a:xfrm>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我該選擇哪種身分</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a:xfrm>
            <a:off x="550416" y="1603683"/>
            <a:ext cx="8096434" cy="4351338"/>
          </a:xfrm>
        </p:spPr>
        <p:txBody>
          <a:bodyPr>
            <a:normAutofit lnSpcReduction="10000"/>
          </a:bodyPr>
          <a:lstStyle/>
          <a:p>
            <a:pPr>
              <a:lnSpc>
                <a:spcPct val="110000"/>
              </a:lnSpc>
              <a:spcBef>
                <a:spcPts val="0"/>
              </a:spcBef>
            </a:pPr>
            <a:r>
              <a:rPr lang="zh-TW" altLang="en-US" dirty="0" smtClean="0">
                <a:latin typeface="華康細圓體(P)" panose="020F0300000000000000" pitchFamily="34" charset="-120"/>
                <a:ea typeface="華康細圓體(P)" panose="020F0300000000000000" pitchFamily="34" charset="-120"/>
              </a:rPr>
              <a:t>系統申報查核權限共</a:t>
            </a:r>
            <a:r>
              <a:rPr lang="en-US" altLang="zh-TW" dirty="0" smtClean="0">
                <a:latin typeface="華康細圓體(P)" panose="020F0300000000000000" pitchFamily="34" charset="-120"/>
                <a:ea typeface="華康細圓體(P)" panose="020F0300000000000000" pitchFamily="34" charset="-120"/>
              </a:rPr>
              <a:t>7</a:t>
            </a:r>
            <a:r>
              <a:rPr lang="zh-TW" altLang="en-US" dirty="0" smtClean="0">
                <a:latin typeface="華康細圓體(P)" panose="020F0300000000000000" pitchFamily="34" charset="-120"/>
                <a:ea typeface="華康細圓體(P)" panose="020F0300000000000000" pitchFamily="34" charset="-120"/>
              </a:rPr>
              <a:t>種身分，對應不同填列表單與系統功能，申報人擇一身分單選，查核人可依據業務需求複選身分</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申報人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承包商</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a:pPr>
            <a:r>
              <a:rPr lang="zh-TW" altLang="en-US" dirty="0" smtClean="0">
                <a:latin typeface="華康細圓體(P)" panose="020F0300000000000000" pitchFamily="34" charset="-120"/>
                <a:ea typeface="華康細圓體(P)" panose="020F0300000000000000" pitchFamily="34" charset="-120"/>
              </a:rPr>
              <a:t>收容處理場所業者</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查核人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公共工程查核人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公有建築工程</a:t>
            </a:r>
            <a:r>
              <a:rPr lang="zh-TW" altLang="en-US" dirty="0">
                <a:latin typeface="華康細圓體(P)" panose="020F0300000000000000" pitchFamily="34" charset="-120"/>
                <a:ea typeface="華康細圓體(P)" panose="020F0300000000000000" pitchFamily="34" charset="-120"/>
              </a:rPr>
              <a:t>查核</a:t>
            </a:r>
            <a:r>
              <a:rPr lang="zh-TW" altLang="en-US" dirty="0" smtClean="0">
                <a:latin typeface="華康細圓體(P)" panose="020F0300000000000000" pitchFamily="34" charset="-120"/>
                <a:ea typeface="華康細圓體(P)" panose="020F0300000000000000" pitchFamily="34" charset="-120"/>
              </a:rPr>
              <a:t>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民間建築工程</a:t>
            </a:r>
            <a:r>
              <a:rPr lang="zh-TW" altLang="en-US" dirty="0">
                <a:latin typeface="華康細圓體(P)" panose="020F0300000000000000" pitchFamily="34" charset="-120"/>
                <a:ea typeface="華康細圓體(P)" panose="020F0300000000000000" pitchFamily="34" charset="-120"/>
              </a:rPr>
              <a:t>查核</a:t>
            </a:r>
            <a:r>
              <a:rPr lang="zh-TW" altLang="en-US" dirty="0" smtClean="0">
                <a:latin typeface="華康細圓體(P)" panose="020F0300000000000000" pitchFamily="34" charset="-120"/>
                <a:ea typeface="華康細圓體(P)" panose="020F0300000000000000" pitchFamily="34" charset="-120"/>
              </a:rPr>
              <a:t>人</a:t>
            </a:r>
            <a:r>
              <a:rPr lang="en-US" altLang="zh-TW" dirty="0" smtClean="0">
                <a:solidFill>
                  <a:srgbClr val="FF0000"/>
                </a:solidFill>
                <a:latin typeface="華康細圓體(P)" panose="020F0300000000000000" pitchFamily="34" charset="-120"/>
                <a:ea typeface="華康細圓體(P)" panose="020F0300000000000000" pitchFamily="34" charset="-120"/>
              </a:rPr>
              <a:t>(</a:t>
            </a:r>
            <a:r>
              <a:rPr lang="zh-TW" altLang="en-US" dirty="0" smtClean="0">
                <a:solidFill>
                  <a:srgbClr val="FF0000"/>
                </a:solidFill>
                <a:latin typeface="華康細圓體(P)" panose="020F0300000000000000" pitchFamily="34" charset="-120"/>
                <a:ea typeface="華康細圓體(P)" panose="020F0300000000000000" pitchFamily="34" charset="-120"/>
              </a:rPr>
              <a:t>特設建築</a:t>
            </a:r>
            <a:r>
              <a:rPr lang="en-US" altLang="zh-TW" dirty="0" smtClean="0">
                <a:solidFill>
                  <a:srgbClr val="FF0000"/>
                </a:solidFill>
                <a:latin typeface="華康細圓體(P)" panose="020F0300000000000000" pitchFamily="34" charset="-120"/>
                <a:ea typeface="華康細圓體(P)" panose="020F0300000000000000" pitchFamily="34" charset="-120"/>
              </a:rPr>
              <a:t>)</a:t>
            </a: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民間非建築工程查核人</a:t>
            </a:r>
            <a:endParaRPr lang="en-US" altLang="zh-TW" dirty="0" smtClean="0">
              <a:latin typeface="華康細圓體(P)" panose="020F0300000000000000" pitchFamily="34" charset="-120"/>
              <a:ea typeface="華康細圓體(P)" panose="020F0300000000000000" pitchFamily="34" charset="-120"/>
            </a:endParaRPr>
          </a:p>
          <a:p>
            <a:pPr marL="1028700" lvl="2" indent="-342900">
              <a:buFont typeface="Wingdings" panose="05000000000000000000" pitchFamily="2" charset="2"/>
              <a:buAutoNum type="circleNumWdWhitePlain" startAt="3"/>
            </a:pPr>
            <a:r>
              <a:rPr lang="zh-TW" altLang="en-US" dirty="0" smtClean="0">
                <a:latin typeface="華康細圓體(P)" panose="020F0300000000000000" pitchFamily="34" charset="-120"/>
                <a:ea typeface="華康細圓體(P)" panose="020F0300000000000000" pitchFamily="34" charset="-120"/>
              </a:rPr>
              <a:t>收容處理場所主管機關</a:t>
            </a:r>
            <a:endParaRPr lang="zh-TW" altLang="en-US" dirty="0">
              <a:latin typeface="華康細圓體(P)" panose="020F0300000000000000" pitchFamily="34" charset="-120"/>
              <a:ea typeface="華康細圓體(P)" panose="020F0300000000000000" pitchFamily="34" charset="-120"/>
            </a:endParaRPr>
          </a:p>
        </p:txBody>
      </p:sp>
      <p:sp>
        <p:nvSpPr>
          <p:cNvPr id="7" name="投影片編號版面配置區 6"/>
          <p:cNvSpPr>
            <a:spLocks noGrp="1"/>
          </p:cNvSpPr>
          <p:nvPr>
            <p:ph type="sldNum" sz="quarter" idx="12"/>
          </p:nvPr>
        </p:nvSpPr>
        <p:spPr/>
        <p:txBody>
          <a:bodyPr/>
          <a:lstStyle/>
          <a:p>
            <a:fld id="{62CF9B05-5255-46D1-B105-DC595399F1DC}" type="slidenum">
              <a:rPr lang="zh-TW" altLang="en-US" smtClean="0"/>
              <a:pPr/>
              <a:t>33</a:t>
            </a:fld>
            <a:endParaRPr lang="zh-TW" altLang="en-US"/>
          </a:p>
        </p:txBody>
      </p:sp>
      <p:sp>
        <p:nvSpPr>
          <p:cNvPr id="5" name="右大括弧 4"/>
          <p:cNvSpPr/>
          <p:nvPr/>
        </p:nvSpPr>
        <p:spPr bwMode="auto">
          <a:xfrm>
            <a:off x="5274078" y="2996952"/>
            <a:ext cx="432048" cy="2827883"/>
          </a:xfrm>
          <a:prstGeom prst="rightBrace">
            <a:avLst/>
          </a:prstGeom>
          <a:noFill/>
          <a:ln w="3810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6" name="圓柱 5"/>
          <p:cNvSpPr/>
          <p:nvPr/>
        </p:nvSpPr>
        <p:spPr bwMode="auto">
          <a:xfrm>
            <a:off x="5868144" y="3483006"/>
            <a:ext cx="1845915" cy="1890210"/>
          </a:xfrm>
          <a:prstGeom prst="can">
            <a:avLst/>
          </a:prstGeom>
          <a:solidFill>
            <a:schemeClr val="accent1">
              <a:lumMod val="40000"/>
              <a:lumOff val="60000"/>
            </a:schemeClr>
          </a:solidFill>
          <a:ln w="5715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zh-TW" altLang="en-US" sz="1500" dirty="0">
                <a:latin typeface="華康細圓體(P)" panose="020F0300000000000000" pitchFamily="34" charset="-120"/>
                <a:ea typeface="華康細圓體(P)" panose="020F0300000000000000" pitchFamily="34" charset="-120"/>
              </a:rPr>
              <a:t>營建剩餘土石方資訊中心依據申請人與申請單位用印簽章資料進行核對，確認後開通帳號</a:t>
            </a:r>
          </a:p>
        </p:txBody>
      </p:sp>
      <p:sp>
        <p:nvSpPr>
          <p:cNvPr id="9" name="五角星形 8"/>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角星形 9"/>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五角星形 10"/>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五角星形 11"/>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五角星形 12"/>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3002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1 </a:t>
            </a:r>
            <a:r>
              <a:rPr lang="zh-TW" altLang="en-US" dirty="0" smtClean="0">
                <a:latin typeface="華康細圓體(P)" panose="020F0300000000000000" pitchFamily="34" charset="-120"/>
                <a:ea typeface="華康細圓體(P)" panose="020F0300000000000000" pitchFamily="34" charset="-120"/>
              </a:rPr>
              <a:t>申請帳號</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選擇身分</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34</a:t>
            </a:fld>
            <a:endParaRPr lang="zh-TW" altLang="en-US"/>
          </a:p>
        </p:txBody>
      </p:sp>
      <p:pic>
        <p:nvPicPr>
          <p:cNvPr id="1028" name="Picture 4" descr="E:\Temp\SNAGHTML6c54b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272" y="1723405"/>
            <a:ext cx="4707751" cy="2322000"/>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3"/>
          <a:stretch>
            <a:fillRect/>
          </a:stretch>
        </p:blipFill>
        <p:spPr>
          <a:xfrm>
            <a:off x="1140271" y="3589847"/>
            <a:ext cx="4707751" cy="2322000"/>
          </a:xfrm>
          <a:prstGeom prst="rect">
            <a:avLst/>
          </a:prstGeom>
        </p:spPr>
      </p:pic>
      <p:sp>
        <p:nvSpPr>
          <p:cNvPr id="8" name="弧形箭號 (左彎) 7"/>
          <p:cNvSpPr/>
          <p:nvPr/>
        </p:nvSpPr>
        <p:spPr bwMode="auto">
          <a:xfrm>
            <a:off x="5058054" y="3320989"/>
            <a:ext cx="378042" cy="724417"/>
          </a:xfrm>
          <a:prstGeom prst="curvedLef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0" name="文字方塊 9"/>
          <p:cNvSpPr txBox="1"/>
          <p:nvPr/>
        </p:nvSpPr>
        <p:spPr>
          <a:xfrm>
            <a:off x="6186066" y="1723405"/>
            <a:ext cx="2746761" cy="2677656"/>
          </a:xfrm>
          <a:prstGeom prst="rect">
            <a:avLst/>
          </a:prstGeom>
          <a:noFill/>
        </p:spPr>
        <p:txBody>
          <a:bodyPr wrap="square" rtlCol="0">
            <a:spAutoFit/>
          </a:bodyPr>
          <a:lstStyle/>
          <a:p>
            <a:pPr marL="257175" lvl="1" indent="-257175">
              <a:buClr>
                <a:srgbClr val="FF0000"/>
              </a:buClr>
              <a:buFont typeface="+mj-lt"/>
              <a:buAutoNum type="circleNumWdWhitePlain"/>
            </a:pPr>
            <a:r>
              <a:rPr lang="zh-TW" altLang="en-US" sz="2400" dirty="0">
                <a:latin typeface="華康細圓體(P)" panose="020F0300000000000000" pitchFamily="34" charset="-120"/>
                <a:ea typeface="華康細圓體(P)" panose="020F0300000000000000" pitchFamily="34" charset="-120"/>
              </a:rPr>
              <a:t>已有原舊版系統使用者帳號者直接輸入帳號密碼</a:t>
            </a:r>
            <a:endParaRPr lang="en-US" altLang="zh-TW" sz="2400" dirty="0">
              <a:latin typeface="華康細圓體(P)" panose="020F0300000000000000" pitchFamily="34" charset="-120"/>
              <a:ea typeface="華康細圓體(P)" panose="020F0300000000000000" pitchFamily="34" charset="-120"/>
            </a:endParaRPr>
          </a:p>
          <a:p>
            <a:pPr marL="257175" lvl="1" indent="-257175">
              <a:buClr>
                <a:srgbClr val="FF0000"/>
              </a:buClr>
              <a:buFont typeface="+mj-lt"/>
              <a:buAutoNum type="circleNumWdWhitePlain"/>
            </a:pPr>
            <a:r>
              <a:rPr lang="zh-TW" altLang="en-US" sz="2400" dirty="0">
                <a:latin typeface="華康細圓體(P)" panose="020F0300000000000000" pitchFamily="34" charset="-120"/>
                <a:ea typeface="華康細圓體(P)" panose="020F0300000000000000" pitchFamily="34" charset="-120"/>
              </a:rPr>
              <a:t>新使用者點選註冊功能</a:t>
            </a:r>
            <a:endParaRPr lang="en-US" altLang="zh-TW" sz="2400" dirty="0">
              <a:latin typeface="華康細圓體(P)" panose="020F0300000000000000" pitchFamily="34" charset="-120"/>
              <a:ea typeface="華康細圓體(P)" panose="020F0300000000000000" pitchFamily="34" charset="-120"/>
            </a:endParaRPr>
          </a:p>
          <a:p>
            <a:pPr marL="257175" lvl="1" indent="-257175">
              <a:buClr>
                <a:srgbClr val="FF0000"/>
              </a:buClr>
              <a:buFont typeface="+mj-lt"/>
              <a:buAutoNum type="circleNumWdWhitePlain"/>
            </a:pPr>
            <a:r>
              <a:rPr lang="zh-TW" altLang="en-US" sz="2400" dirty="0">
                <a:latin typeface="華康細圓體(P)" panose="020F0300000000000000" pitchFamily="34" charset="-120"/>
                <a:ea typeface="華康細圓體(P)" panose="020F0300000000000000" pitchFamily="34" charset="-120"/>
              </a:rPr>
              <a:t>選取欲註冊之身分</a:t>
            </a:r>
          </a:p>
        </p:txBody>
      </p:sp>
      <p:sp>
        <p:nvSpPr>
          <p:cNvPr id="11" name="橢圓 10"/>
          <p:cNvSpPr/>
          <p:nvPr/>
        </p:nvSpPr>
        <p:spPr bwMode="auto">
          <a:xfrm>
            <a:off x="3005826" y="2213494"/>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2" name="橢圓 11"/>
          <p:cNvSpPr/>
          <p:nvPr/>
        </p:nvSpPr>
        <p:spPr bwMode="auto">
          <a:xfrm>
            <a:off x="3905480" y="2722387"/>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3" name="橢圓 12"/>
          <p:cNvSpPr/>
          <p:nvPr/>
        </p:nvSpPr>
        <p:spPr bwMode="auto">
          <a:xfrm>
            <a:off x="3026921" y="410973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Tree>
    <p:extLst>
      <p:ext uri="{BB962C8B-B14F-4D97-AF65-F5344CB8AC3E}">
        <p14:creationId xmlns:p14="http://schemas.microsoft.com/office/powerpoint/2010/main" val="3481288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a:t>
            </a:r>
            <a:r>
              <a:rPr lang="zh-TW" altLang="en-US" dirty="0" smtClean="0">
                <a:latin typeface="華康細圓體(P)" panose="020F0300000000000000" pitchFamily="34" charset="-120"/>
                <a:ea typeface="華康細圓體(P)" panose="020F0300000000000000" pitchFamily="34" charset="-120"/>
              </a:rPr>
              <a:t>帳號</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填寫個人資料</a:t>
            </a:r>
            <a:endParaRPr lang="zh-TW" altLang="en-US" sz="3600"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35</a:t>
            </a:fld>
            <a:endParaRPr lang="zh-TW" altLang="en-US"/>
          </a:p>
        </p:txBody>
      </p:sp>
      <p:pic>
        <p:nvPicPr>
          <p:cNvPr id="7" name="圖片 6"/>
          <p:cNvPicPr>
            <a:picLocks noChangeAspect="1"/>
          </p:cNvPicPr>
          <p:nvPr/>
        </p:nvPicPr>
        <p:blipFill>
          <a:blip r:embed="rId2"/>
          <a:stretch>
            <a:fillRect/>
          </a:stretch>
        </p:blipFill>
        <p:spPr>
          <a:xfrm>
            <a:off x="2022717" y="1520791"/>
            <a:ext cx="3183531" cy="2440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p:cNvPicPr>
            <a:picLocks noChangeAspect="1"/>
          </p:cNvPicPr>
          <p:nvPr/>
        </p:nvPicPr>
        <p:blipFill>
          <a:blip r:embed="rId3"/>
          <a:stretch>
            <a:fillRect/>
          </a:stretch>
        </p:blipFill>
        <p:spPr>
          <a:xfrm>
            <a:off x="5359659" y="1520791"/>
            <a:ext cx="2551123" cy="3842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文字方塊 8"/>
          <p:cNvSpPr txBox="1"/>
          <p:nvPr/>
        </p:nvSpPr>
        <p:spPr>
          <a:xfrm>
            <a:off x="1053312" y="4022110"/>
            <a:ext cx="4110364" cy="2308324"/>
          </a:xfrm>
          <a:prstGeom prst="rect">
            <a:avLst/>
          </a:prstGeom>
          <a:noFill/>
        </p:spPr>
        <p:txBody>
          <a:bodyPr wrap="square" rtlCol="0">
            <a:spAutoFit/>
          </a:bodyPr>
          <a:lstStyle/>
          <a:p>
            <a:r>
              <a:rPr lang="zh-TW" altLang="en-US" b="1" dirty="0">
                <a:solidFill>
                  <a:srgbClr val="FF0000"/>
                </a:solidFill>
                <a:latin typeface="華康細圓體(P)" panose="020F0300000000000000" pitchFamily="34" charset="-120"/>
                <a:ea typeface="華康細圓體(P)" panose="020F0300000000000000" pitchFamily="34" charset="-120"/>
              </a:rPr>
              <a:t>*</a:t>
            </a:r>
            <a:r>
              <a:rPr lang="zh-TW" altLang="en-US" dirty="0">
                <a:latin typeface="華康細圓體(P)" panose="020F0300000000000000" pitchFamily="34" charset="-120"/>
                <a:ea typeface="華康細圓體(P)" panose="020F0300000000000000" pitchFamily="34" charset="-120"/>
              </a:rPr>
              <a:t>表示為必填</a:t>
            </a:r>
            <a:r>
              <a:rPr lang="zh-TW" altLang="en-US" dirty="0" smtClean="0">
                <a:latin typeface="華康細圓體(P)" panose="020F0300000000000000" pitchFamily="34" charset="-120"/>
                <a:ea typeface="華康細圓體(P)" panose="020F0300000000000000" pitchFamily="34" charset="-120"/>
              </a:rPr>
              <a:t>欄位</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申請步驟：</a:t>
            </a:r>
            <a:endParaRPr lang="en-US" altLang="zh-TW" dirty="0" smtClean="0">
              <a:latin typeface="華康細圓體(P)" panose="020F0300000000000000" pitchFamily="34" charset="-120"/>
              <a:ea typeface="華康細圓體(P)" panose="020F0300000000000000" pitchFamily="34" charset="-120"/>
            </a:endParaRPr>
          </a:p>
          <a:p>
            <a:pPr marL="257175" indent="-257175">
              <a:buClr>
                <a:srgbClr val="FF0000"/>
              </a:buClr>
              <a:buFont typeface="+mj-lt"/>
              <a:buAutoNum type="circleNumWdWhitePlain"/>
            </a:pPr>
            <a:r>
              <a:rPr lang="zh-TW" altLang="en-US" dirty="0" smtClean="0">
                <a:latin typeface="華康細圓體(P)" panose="020F0300000000000000" pitchFamily="34" charset="-120"/>
                <a:ea typeface="華康細圓體(P)" panose="020F0300000000000000" pitchFamily="34" charset="-120"/>
              </a:rPr>
              <a:t>查詢單位名稱</a:t>
            </a:r>
            <a:endParaRPr lang="en-US" altLang="zh-TW" dirty="0" smtClean="0">
              <a:latin typeface="華康細圓體(P)" panose="020F0300000000000000" pitchFamily="34" charset="-120"/>
              <a:ea typeface="華康細圓體(P)" panose="020F0300000000000000" pitchFamily="34" charset="-120"/>
            </a:endParaRPr>
          </a:p>
          <a:p>
            <a:pPr marL="257175" indent="-257175">
              <a:buClr>
                <a:srgbClr val="FF0000"/>
              </a:buClr>
              <a:buFont typeface="+mj-lt"/>
              <a:buAutoNum type="circleNumWdWhitePlain"/>
            </a:pPr>
            <a:r>
              <a:rPr lang="zh-TW" altLang="en-US" dirty="0" smtClean="0">
                <a:latin typeface="華康細圓體(P)" panose="020F0300000000000000" pitchFamily="34" charset="-120"/>
                <a:ea typeface="華康細圓體(P)" panose="020F0300000000000000" pitchFamily="34" charset="-120"/>
              </a:rPr>
              <a:t>搜尋</a:t>
            </a:r>
            <a:r>
              <a:rPr lang="zh-TW" altLang="en-US" dirty="0">
                <a:latin typeface="華康細圓體(P)" panose="020F0300000000000000" pitchFamily="34" charset="-120"/>
                <a:ea typeface="華康細圓體(P)" panose="020F0300000000000000" pitchFamily="34" charset="-120"/>
              </a:rPr>
              <a:t>所屬機關後填入</a:t>
            </a:r>
            <a:endParaRPr lang="en-US" altLang="zh-TW" dirty="0">
              <a:latin typeface="華康細圓體(P)" panose="020F0300000000000000" pitchFamily="34" charset="-120"/>
              <a:ea typeface="華康細圓體(P)" panose="020F0300000000000000" pitchFamily="34" charset="-120"/>
            </a:endParaRPr>
          </a:p>
          <a:p>
            <a:pPr marL="257175" indent="-257175">
              <a:buClr>
                <a:srgbClr val="FF0000"/>
              </a:buClr>
              <a:buFont typeface="+mj-lt"/>
              <a:buAutoNum type="circleNumWdWhitePlain"/>
            </a:pPr>
            <a:r>
              <a:rPr lang="zh-TW" altLang="en-US" dirty="0">
                <a:latin typeface="華康細圓體(P)" panose="020F0300000000000000" pitchFamily="34" charset="-120"/>
                <a:ea typeface="華康細圓體(P)" panose="020F0300000000000000" pitchFamily="34" charset="-120"/>
              </a:rPr>
              <a:t>請填入有效可供電子驗證的</a:t>
            </a:r>
            <a:r>
              <a:rPr lang="en-US" altLang="zh-TW" dirty="0">
                <a:latin typeface="華康細圓體(P)" panose="020F0300000000000000" pitchFamily="34" charset="-120"/>
                <a:ea typeface="華康細圓體(P)" panose="020F0300000000000000" pitchFamily="34" charset="-120"/>
              </a:rPr>
              <a:t>Email</a:t>
            </a:r>
          </a:p>
          <a:p>
            <a:pPr marL="257175" indent="-257175">
              <a:buClr>
                <a:srgbClr val="FF0000"/>
              </a:buClr>
              <a:buFont typeface="+mj-lt"/>
              <a:buAutoNum type="circleNumWdWhitePlain"/>
            </a:pPr>
            <a:r>
              <a:rPr lang="zh-TW" altLang="en-US" dirty="0">
                <a:latin typeface="華康細圓體(P)" panose="020F0300000000000000" pitchFamily="34" charset="-120"/>
                <a:ea typeface="華康細圓體(P)" panose="020F0300000000000000" pitchFamily="34" charset="-120"/>
              </a:rPr>
              <a:t>密碼位數為</a:t>
            </a:r>
            <a:r>
              <a:rPr lang="en-US" altLang="zh-TW" dirty="0">
                <a:latin typeface="華康細圓體(P)" panose="020F0300000000000000" pitchFamily="34" charset="-120"/>
                <a:ea typeface="華康細圓體(P)" panose="020F0300000000000000" pitchFamily="34" charset="-120"/>
              </a:rPr>
              <a:t>6</a:t>
            </a:r>
            <a:r>
              <a:rPr lang="zh-TW" altLang="en-US" dirty="0">
                <a:latin typeface="華康細圓體(P)" panose="020F0300000000000000" pitchFamily="34" charset="-120"/>
                <a:ea typeface="華康細圓體(P)" panose="020F0300000000000000" pitchFamily="34" charset="-120"/>
              </a:rPr>
              <a:t>碼</a:t>
            </a:r>
            <a:endParaRPr lang="en-US" altLang="zh-TW" dirty="0">
              <a:latin typeface="華康細圓體(P)" panose="020F0300000000000000" pitchFamily="34" charset="-120"/>
              <a:ea typeface="華康細圓體(P)" panose="020F0300000000000000" pitchFamily="34" charset="-120"/>
            </a:endParaRPr>
          </a:p>
          <a:p>
            <a:pPr marL="257175" indent="-257175">
              <a:buClr>
                <a:srgbClr val="FF0000"/>
              </a:buClr>
              <a:buFont typeface="+mj-lt"/>
              <a:buAutoNum type="circleNumWdWhitePlain"/>
            </a:pPr>
            <a:r>
              <a:rPr lang="zh-TW" altLang="en-US" dirty="0">
                <a:latin typeface="華康細圓體(P)" panose="020F0300000000000000" pitchFamily="34" charset="-120"/>
                <a:ea typeface="華康細圓體(P)" panose="020F0300000000000000" pitchFamily="34" charset="-120"/>
              </a:rPr>
              <a:t>選擇申請查核權限</a:t>
            </a:r>
            <a:endParaRPr lang="en-US" altLang="zh-TW" dirty="0">
              <a:latin typeface="華康細圓體(P)" panose="020F0300000000000000" pitchFamily="34" charset="-120"/>
              <a:ea typeface="華康細圓體(P)" panose="020F0300000000000000" pitchFamily="34" charset="-120"/>
            </a:endParaRPr>
          </a:p>
          <a:p>
            <a:pPr marL="257175" indent="-257175">
              <a:buClr>
                <a:srgbClr val="FF0000"/>
              </a:buClr>
              <a:buFont typeface="+mj-lt"/>
              <a:buAutoNum type="circleNumWdWhitePlain"/>
            </a:pPr>
            <a:r>
              <a:rPr lang="en-US" altLang="zh-TW" dirty="0" smtClean="0">
                <a:latin typeface="華康細圓體(P)" panose="020F0300000000000000" pitchFamily="34" charset="-120"/>
                <a:ea typeface="華康細圓體(P)" panose="020F0300000000000000" pitchFamily="34" charset="-120"/>
              </a:rPr>
              <a:t>Email</a:t>
            </a:r>
            <a:r>
              <a:rPr lang="zh-TW" altLang="en-US" dirty="0">
                <a:latin typeface="華康細圓體(P)" panose="020F0300000000000000" pitchFamily="34" charset="-120"/>
                <a:ea typeface="華康細圓體(P)" panose="020F0300000000000000" pitchFamily="34" charset="-120"/>
              </a:rPr>
              <a:t>驗證信發出通知</a:t>
            </a:r>
          </a:p>
        </p:txBody>
      </p:sp>
      <p:sp>
        <p:nvSpPr>
          <p:cNvPr id="10" name="弧形箭號 (左彎) 9"/>
          <p:cNvSpPr/>
          <p:nvPr/>
        </p:nvSpPr>
        <p:spPr bwMode="auto">
          <a:xfrm rot="16665951">
            <a:off x="5239256" y="1167437"/>
            <a:ext cx="378042" cy="724417"/>
          </a:xfrm>
          <a:prstGeom prst="curvedLef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1" name="橢圓 10"/>
          <p:cNvSpPr/>
          <p:nvPr/>
        </p:nvSpPr>
        <p:spPr bwMode="auto">
          <a:xfrm>
            <a:off x="7195862" y="2202889"/>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2" name="橢圓 11"/>
          <p:cNvSpPr/>
          <p:nvPr/>
        </p:nvSpPr>
        <p:spPr bwMode="auto">
          <a:xfrm>
            <a:off x="2443334" y="1872057"/>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3" name="橢圓 12"/>
          <p:cNvSpPr/>
          <p:nvPr/>
        </p:nvSpPr>
        <p:spPr bwMode="auto">
          <a:xfrm>
            <a:off x="5731696" y="3474542"/>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
        <p:nvSpPr>
          <p:cNvPr id="14" name="橢圓 13"/>
          <p:cNvSpPr/>
          <p:nvPr/>
        </p:nvSpPr>
        <p:spPr bwMode="auto">
          <a:xfrm>
            <a:off x="5731696" y="3662699"/>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4</a:t>
            </a:r>
            <a:endParaRPr lang="zh-TW" altLang="en-US" sz="1050" b="1" dirty="0">
              <a:solidFill>
                <a:srgbClr val="FF0000"/>
              </a:solidFill>
              <a:latin typeface="Arial" pitchFamily="34" charset="0"/>
            </a:endParaRPr>
          </a:p>
        </p:txBody>
      </p:sp>
      <p:sp>
        <p:nvSpPr>
          <p:cNvPr id="15" name="橢圓 14"/>
          <p:cNvSpPr/>
          <p:nvPr/>
        </p:nvSpPr>
        <p:spPr bwMode="auto">
          <a:xfrm>
            <a:off x="5476299" y="430912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5</a:t>
            </a:r>
            <a:endParaRPr lang="zh-TW" altLang="en-US" sz="1050" b="1" dirty="0">
              <a:solidFill>
                <a:srgbClr val="FF0000"/>
              </a:solidFill>
              <a:latin typeface="Arial" pitchFamily="34" charset="0"/>
            </a:endParaRPr>
          </a:p>
        </p:txBody>
      </p:sp>
      <p:pic>
        <p:nvPicPr>
          <p:cNvPr id="18" name="圖片 17"/>
          <p:cNvPicPr>
            <a:picLocks noChangeAspect="1"/>
          </p:cNvPicPr>
          <p:nvPr/>
        </p:nvPicPr>
        <p:blipFill rotWithShape="1">
          <a:blip r:embed="rId4"/>
          <a:srcRect l="44587" t="13081" r="35235" b="48005"/>
          <a:stretch/>
        </p:blipFill>
        <p:spPr>
          <a:xfrm>
            <a:off x="6795137" y="3931928"/>
            <a:ext cx="1620180" cy="1541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弧形箭號 (左彎) 18"/>
          <p:cNvSpPr/>
          <p:nvPr/>
        </p:nvSpPr>
        <p:spPr bwMode="auto">
          <a:xfrm rot="15493252">
            <a:off x="6633069" y="3784951"/>
            <a:ext cx="378042" cy="724417"/>
          </a:xfrm>
          <a:prstGeom prst="curvedLef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7" name="橢圓 16"/>
          <p:cNvSpPr/>
          <p:nvPr/>
        </p:nvSpPr>
        <p:spPr bwMode="auto">
          <a:xfrm>
            <a:off x="6814113" y="4152877"/>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smtClean="0">
                <a:solidFill>
                  <a:srgbClr val="FF0000"/>
                </a:solidFill>
                <a:latin typeface="Arial" pitchFamily="34" charset="0"/>
              </a:rPr>
              <a:t>6</a:t>
            </a:r>
            <a:endParaRPr lang="zh-TW" altLang="en-US" sz="1050" b="1" dirty="0">
              <a:solidFill>
                <a:srgbClr val="FF0000"/>
              </a:solidFill>
              <a:latin typeface="Arial" pitchFamily="34" charset="0"/>
            </a:endParaRPr>
          </a:p>
        </p:txBody>
      </p:sp>
    </p:spTree>
    <p:extLst>
      <p:ext uri="{BB962C8B-B14F-4D97-AF65-F5344CB8AC3E}">
        <p14:creationId xmlns:p14="http://schemas.microsoft.com/office/powerpoint/2010/main" val="4063519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查無機關時</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p:txBody>
          <a:bodyPr/>
          <a:lstStyle/>
          <a:p>
            <a:r>
              <a:rPr lang="zh-TW" altLang="en-US" dirty="0" smtClean="0">
                <a:latin typeface="華康細圓體(P)" panose="020F0300000000000000" pitchFamily="34" charset="-120"/>
                <a:ea typeface="華康細圓體(P)" panose="020F0300000000000000" pitchFamily="34" charset="-120"/>
              </a:rPr>
              <a:t>本系統所屬機關為根據人事行政局機關名錄製作，但陸續的組織改造或新機關單位設立，部分機關使用者若在該處找不到所屬機關，煩請來信告知增設機關資料</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欲新增機關資料，請來信提供</a:t>
            </a:r>
            <a:r>
              <a:rPr lang="zh-TW" altLang="en-US" dirty="0" smtClean="0">
                <a:solidFill>
                  <a:srgbClr val="FF0000"/>
                </a:solidFill>
                <a:latin typeface="華康細圓體(P)" panose="020F0300000000000000" pitchFamily="34" charset="-120"/>
                <a:ea typeface="華康細圓體(P)" panose="020F0300000000000000" pitchFamily="34" charset="-120"/>
              </a:rPr>
              <a:t>機關代碼、機關全銜、隸屬部會</a:t>
            </a:r>
            <a:endParaRPr lang="en-US" altLang="zh-TW" dirty="0" smtClean="0">
              <a:solidFill>
                <a:srgbClr val="FF0000"/>
              </a:solidFill>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除部分公營企業外，私人企業並無查核權限，如需查核權限，請函詢該工程之目的事業主管機關或地方政府確認</a:t>
            </a:r>
            <a:endParaRPr lang="zh-TW" altLang="en-US" dirty="0">
              <a:latin typeface="華康細圓體(P)" panose="020F0300000000000000" pitchFamily="34" charset="-120"/>
              <a:ea typeface="華康細圓體(P)" panose="020F0300000000000000" pitchFamily="34" charset="-120"/>
            </a:endParaRPr>
          </a:p>
        </p:txBody>
      </p:sp>
      <p:sp>
        <p:nvSpPr>
          <p:cNvPr id="5" name="投影片編號版面配置區 4"/>
          <p:cNvSpPr>
            <a:spLocks noGrp="1"/>
          </p:cNvSpPr>
          <p:nvPr>
            <p:ph type="sldNum" sz="quarter" idx="12"/>
          </p:nvPr>
        </p:nvSpPr>
        <p:spPr/>
        <p:txBody>
          <a:bodyPr/>
          <a:lstStyle/>
          <a:p>
            <a:fld id="{62CF9B05-5255-46D1-B105-DC595399F1DC}" type="slidenum">
              <a:rPr lang="zh-TW" altLang="en-US" smtClean="0"/>
              <a:pPr/>
              <a:t>36</a:t>
            </a:fld>
            <a:endParaRPr lang="zh-TW" altLang="en-US"/>
          </a:p>
        </p:txBody>
      </p:sp>
    </p:spTree>
    <p:extLst>
      <p:ext uri="{BB962C8B-B14F-4D97-AF65-F5344CB8AC3E}">
        <p14:creationId xmlns:p14="http://schemas.microsoft.com/office/powerpoint/2010/main" val="1928928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郵件確認</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37</a:t>
            </a:fld>
            <a:endParaRPr lang="zh-TW" altLang="en-US"/>
          </a:p>
        </p:txBody>
      </p:sp>
      <p:pic>
        <p:nvPicPr>
          <p:cNvPr id="5" name="圖片 4"/>
          <p:cNvPicPr>
            <a:picLocks noChangeAspect="1"/>
          </p:cNvPicPr>
          <p:nvPr/>
        </p:nvPicPr>
        <p:blipFill>
          <a:blip r:embed="rId2"/>
          <a:stretch>
            <a:fillRect/>
          </a:stretch>
        </p:blipFill>
        <p:spPr>
          <a:xfrm>
            <a:off x="1385647" y="1808973"/>
            <a:ext cx="4166596" cy="617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E:\Temp\SNAGHTML15f0a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47" y="2618910"/>
            <a:ext cx="3726787" cy="1657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弧形向右箭號 6"/>
          <p:cNvSpPr/>
          <p:nvPr/>
        </p:nvSpPr>
        <p:spPr bwMode="auto">
          <a:xfrm>
            <a:off x="1223628" y="2132856"/>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pic>
        <p:nvPicPr>
          <p:cNvPr id="6" name="圖片 5"/>
          <p:cNvPicPr>
            <a:picLocks noChangeAspect="1"/>
          </p:cNvPicPr>
          <p:nvPr/>
        </p:nvPicPr>
        <p:blipFill>
          <a:blip r:embed="rId4"/>
          <a:stretch>
            <a:fillRect/>
          </a:stretch>
        </p:blipFill>
        <p:spPr>
          <a:xfrm>
            <a:off x="3491880" y="3699030"/>
            <a:ext cx="4252605" cy="2097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弧形向右箭號 8"/>
          <p:cNvSpPr/>
          <p:nvPr/>
        </p:nvSpPr>
        <p:spPr bwMode="auto">
          <a:xfrm>
            <a:off x="3059304" y="3952169"/>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0" name="橢圓 9"/>
          <p:cNvSpPr/>
          <p:nvPr/>
        </p:nvSpPr>
        <p:spPr bwMode="auto">
          <a:xfrm>
            <a:off x="1412649" y="1793330"/>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1" name="橢圓 10"/>
          <p:cNvSpPr/>
          <p:nvPr/>
        </p:nvSpPr>
        <p:spPr bwMode="auto">
          <a:xfrm>
            <a:off x="1412649" y="3142086"/>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2" name="文字方塊 11"/>
          <p:cNvSpPr txBox="1"/>
          <p:nvPr/>
        </p:nvSpPr>
        <p:spPr>
          <a:xfrm>
            <a:off x="5695748" y="1416496"/>
            <a:ext cx="3429738" cy="2677656"/>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讀取</a:t>
            </a:r>
            <a:r>
              <a:rPr lang="en-US" altLang="zh-TW" sz="2400" dirty="0">
                <a:latin typeface="華康細圓體(P)" panose="020F0300000000000000" pitchFamily="34" charset="-120"/>
                <a:ea typeface="華康細圓體(P)" panose="020F0300000000000000" pitchFamily="34" charset="-120"/>
              </a:rPr>
              <a:t>Email</a:t>
            </a:r>
            <a:r>
              <a:rPr lang="zh-TW" altLang="en-US" sz="2400" dirty="0">
                <a:latin typeface="華康細圓體(P)" panose="020F0300000000000000" pitchFamily="34" charset="-120"/>
                <a:ea typeface="華康細圓體(P)" panose="020F0300000000000000" pitchFamily="34" charset="-120"/>
              </a:rPr>
              <a:t>驗證信</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點選會員認證連結，重新登入</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確認狀態</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hlinkClick r:id="" action="ppaction://noaction"/>
              </a:rPr>
              <a:t>下載傳真回函表</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上傳相關文件</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endParaRPr lang="en-US" altLang="zh-TW" sz="2400" dirty="0">
              <a:latin typeface="華康細圓體(P)" panose="020F0300000000000000" pitchFamily="34" charset="-120"/>
              <a:ea typeface="華康細圓體(P)" panose="020F0300000000000000" pitchFamily="34" charset="-120"/>
            </a:endParaRPr>
          </a:p>
        </p:txBody>
      </p:sp>
      <p:sp>
        <p:nvSpPr>
          <p:cNvPr id="14" name="橢圓 13"/>
          <p:cNvSpPr/>
          <p:nvPr/>
        </p:nvSpPr>
        <p:spPr bwMode="auto">
          <a:xfrm>
            <a:off x="4421468" y="394793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pic>
        <p:nvPicPr>
          <p:cNvPr id="8" name="圖片 7"/>
          <p:cNvPicPr>
            <a:picLocks noChangeAspect="1"/>
          </p:cNvPicPr>
          <p:nvPr/>
        </p:nvPicPr>
        <p:blipFill>
          <a:blip r:embed="rId5"/>
          <a:stretch>
            <a:fillRect/>
          </a:stretch>
        </p:blipFill>
        <p:spPr>
          <a:xfrm>
            <a:off x="5262248" y="4404941"/>
            <a:ext cx="2291914" cy="240051"/>
          </a:xfrm>
          <a:prstGeom prst="rect">
            <a:avLst/>
          </a:prstGeom>
        </p:spPr>
      </p:pic>
      <p:sp>
        <p:nvSpPr>
          <p:cNvPr id="16" name="橢圓 15"/>
          <p:cNvSpPr/>
          <p:nvPr/>
        </p:nvSpPr>
        <p:spPr bwMode="auto">
          <a:xfrm>
            <a:off x="5968412" y="427620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5</a:t>
            </a:r>
            <a:endParaRPr lang="zh-TW" altLang="en-US" sz="1050" b="1" dirty="0">
              <a:solidFill>
                <a:srgbClr val="FF0000"/>
              </a:solidFill>
              <a:latin typeface="Arial" pitchFamily="34" charset="0"/>
            </a:endParaRPr>
          </a:p>
        </p:txBody>
      </p:sp>
      <p:sp>
        <p:nvSpPr>
          <p:cNvPr id="15" name="向右箭號 14"/>
          <p:cNvSpPr/>
          <p:nvPr/>
        </p:nvSpPr>
        <p:spPr bwMode="auto">
          <a:xfrm>
            <a:off x="5038497" y="4488377"/>
            <a:ext cx="216397" cy="162018"/>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8" name="橢圓 17"/>
          <p:cNvSpPr/>
          <p:nvPr/>
        </p:nvSpPr>
        <p:spPr bwMode="auto">
          <a:xfrm>
            <a:off x="6720782" y="427620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4</a:t>
            </a:r>
            <a:endParaRPr lang="zh-TW" altLang="en-US" sz="1050" b="1" dirty="0">
              <a:solidFill>
                <a:srgbClr val="FF0000"/>
              </a:solidFill>
              <a:latin typeface="Arial" pitchFamily="34" charset="0"/>
            </a:endParaRPr>
          </a:p>
        </p:txBody>
      </p:sp>
      <p:pic>
        <p:nvPicPr>
          <p:cNvPr id="4" name="Picture 2" descr="「email」的圖片搜尋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854" y="1697496"/>
            <a:ext cx="763273" cy="63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44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填寫回函表</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38</a:t>
            </a:fld>
            <a:endParaRPr lang="zh-TW" altLang="en-US"/>
          </a:p>
        </p:txBody>
      </p:sp>
      <p:sp>
        <p:nvSpPr>
          <p:cNvPr id="11" name="文字方塊 10"/>
          <p:cNvSpPr txBox="1"/>
          <p:nvPr/>
        </p:nvSpPr>
        <p:spPr>
          <a:xfrm>
            <a:off x="5284520" y="1436773"/>
            <a:ext cx="3230830" cy="1200329"/>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申請人簽名</a:t>
            </a:r>
            <a:r>
              <a:rPr lang="en-US" altLang="zh-TW" sz="2400" dirty="0">
                <a:latin typeface="華康細圓體(P)" panose="020F0300000000000000" pitchFamily="34" charset="-120"/>
                <a:ea typeface="華康細圓體(P)" panose="020F0300000000000000" pitchFamily="34" charset="-120"/>
              </a:rPr>
              <a:t>+</a:t>
            </a:r>
            <a:r>
              <a:rPr lang="zh-TW" altLang="en-US" sz="2400" dirty="0">
                <a:latin typeface="華康細圓體(P)" panose="020F0300000000000000" pitchFamily="34" charset="-120"/>
                <a:ea typeface="華康細圓體(P)" panose="020F0300000000000000" pitchFamily="34" charset="-120"/>
              </a:rPr>
              <a:t>蓋職章</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申請人直屬主管簽名</a:t>
            </a:r>
            <a:r>
              <a:rPr lang="en-US" altLang="zh-TW" sz="2400" dirty="0">
                <a:latin typeface="華康細圓體(P)" panose="020F0300000000000000" pitchFamily="34" charset="-120"/>
                <a:ea typeface="華康細圓體(P)" panose="020F0300000000000000" pitchFamily="34" charset="-120"/>
              </a:rPr>
              <a:t>+</a:t>
            </a:r>
            <a:r>
              <a:rPr lang="zh-TW" altLang="en-US" sz="2400" dirty="0">
                <a:latin typeface="華康細圓體(P)" panose="020F0300000000000000" pitchFamily="34" charset="-120"/>
                <a:ea typeface="華康細圓體(P)" panose="020F0300000000000000" pitchFamily="34" charset="-120"/>
              </a:rPr>
              <a:t>蓋職章</a:t>
            </a:r>
            <a:endParaRPr lang="en-US" altLang="zh-TW" sz="2400" dirty="0">
              <a:latin typeface="華康細圓體(P)" panose="020F0300000000000000" pitchFamily="34" charset="-120"/>
              <a:ea typeface="華康細圓體(P)" panose="020F0300000000000000" pitchFamily="34" charset="-120"/>
            </a:endParaRPr>
          </a:p>
        </p:txBody>
      </p:sp>
      <p:grpSp>
        <p:nvGrpSpPr>
          <p:cNvPr id="4" name="群組 3"/>
          <p:cNvGrpSpPr/>
          <p:nvPr/>
        </p:nvGrpSpPr>
        <p:grpSpPr>
          <a:xfrm>
            <a:off x="797326" y="1427021"/>
            <a:ext cx="4280701" cy="4813981"/>
            <a:chOff x="1808203" y="1808821"/>
            <a:chExt cx="3311063" cy="4114241"/>
          </a:xfrm>
        </p:grpSpPr>
        <p:pic>
          <p:nvPicPr>
            <p:cNvPr id="5" name="圖片 4"/>
            <p:cNvPicPr>
              <a:picLocks noChangeAspect="1"/>
            </p:cNvPicPr>
            <p:nvPr/>
          </p:nvPicPr>
          <p:blipFill>
            <a:blip r:embed="rId2"/>
            <a:stretch>
              <a:fillRect/>
            </a:stretch>
          </p:blipFill>
          <p:spPr>
            <a:xfrm>
              <a:off x="1808203" y="1808821"/>
              <a:ext cx="3311063" cy="4114241"/>
            </a:xfrm>
            <a:prstGeom prst="rect">
              <a:avLst/>
            </a:prstGeom>
            <a:ln>
              <a:solidFill>
                <a:schemeClr val="tx1"/>
              </a:solidFill>
            </a:ln>
          </p:spPr>
        </p:pic>
        <p:sp>
          <p:nvSpPr>
            <p:cNvPr id="6" name="矩形 5"/>
            <p:cNvSpPr/>
            <p:nvPr/>
          </p:nvSpPr>
          <p:spPr bwMode="auto">
            <a:xfrm>
              <a:off x="2708793" y="3312110"/>
              <a:ext cx="1350150" cy="16201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7" name="文字方塊 6"/>
            <p:cNvSpPr txBox="1"/>
            <p:nvPr/>
          </p:nvSpPr>
          <p:spPr>
            <a:xfrm>
              <a:off x="2491627" y="4131079"/>
              <a:ext cx="972108" cy="415498"/>
            </a:xfrm>
            <a:prstGeom prst="rect">
              <a:avLst/>
            </a:prstGeom>
            <a:noFill/>
            <a:ln>
              <a:solidFill>
                <a:schemeClr val="tx1"/>
              </a:solidFill>
            </a:ln>
          </p:spPr>
          <p:txBody>
            <a:bodyPr wrap="square" rtlCol="0">
              <a:spAutoFit/>
            </a:bodyPr>
            <a:lstStyle/>
            <a:p>
              <a:r>
                <a:rPr lang="zh-TW" altLang="en-US" sz="1050" i="1" dirty="0">
                  <a:solidFill>
                    <a:schemeClr val="bg2">
                      <a:lumMod val="50000"/>
                    </a:schemeClr>
                  </a:solidFill>
                  <a:latin typeface="華康行書體(P)" panose="03000500000000000000" pitchFamily="66" charset="-120"/>
                  <a:ea typeface="華康行書體(P)" panose="03000500000000000000" pitchFamily="66" charset="-120"/>
                </a:rPr>
                <a:t>測試主辦主管</a:t>
              </a:r>
            </a:p>
          </p:txBody>
        </p:sp>
        <p:sp>
          <p:nvSpPr>
            <p:cNvPr id="8" name="文字方塊 7"/>
            <p:cNvSpPr txBox="1"/>
            <p:nvPr/>
          </p:nvSpPr>
          <p:spPr>
            <a:xfrm>
              <a:off x="3661104" y="4131079"/>
              <a:ext cx="972108" cy="415498"/>
            </a:xfrm>
            <a:prstGeom prst="rect">
              <a:avLst/>
            </a:prstGeom>
            <a:noFill/>
            <a:ln>
              <a:solidFill>
                <a:schemeClr val="tx1"/>
              </a:solidFill>
            </a:ln>
          </p:spPr>
          <p:txBody>
            <a:bodyPr wrap="square" rtlCol="0">
              <a:spAutoFit/>
            </a:bodyPr>
            <a:lstStyle/>
            <a:p>
              <a:r>
                <a:rPr lang="zh-TW" altLang="en-US" sz="1050" i="1" dirty="0">
                  <a:solidFill>
                    <a:schemeClr val="bg2">
                      <a:lumMod val="50000"/>
                    </a:schemeClr>
                  </a:solidFill>
                  <a:latin typeface="華康行書體(P)" panose="03000500000000000000" pitchFamily="66" charset="-120"/>
                  <a:ea typeface="華康行書體(P)" panose="03000500000000000000" pitchFamily="66" charset="-120"/>
                </a:rPr>
                <a:t>測試直屬主管</a:t>
              </a:r>
            </a:p>
          </p:txBody>
        </p:sp>
        <p:sp>
          <p:nvSpPr>
            <p:cNvPr id="9" name="矩形 8"/>
            <p:cNvSpPr/>
            <p:nvPr/>
          </p:nvSpPr>
          <p:spPr bwMode="auto">
            <a:xfrm>
              <a:off x="2622987" y="4685948"/>
              <a:ext cx="760881" cy="262873"/>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r>
                <a:rPr lang="zh-TW" altLang="en-US" sz="600" b="1" dirty="0">
                  <a:solidFill>
                    <a:srgbClr val="FF0000"/>
                  </a:solidFill>
                  <a:latin typeface="華康隸書體W5(P)" panose="03000500000000000000" pitchFamily="66" charset="-120"/>
                  <a:ea typeface="華康隸書體W5(P)" panose="03000500000000000000" pitchFamily="66" charset="-120"/>
                </a:rPr>
                <a:t>幫工程司</a:t>
              </a:r>
              <a:endParaRPr lang="en-US" altLang="zh-TW" sz="600" b="1" dirty="0">
                <a:solidFill>
                  <a:srgbClr val="FF0000"/>
                </a:solidFill>
                <a:latin typeface="華康隸書體W5(P)" panose="03000500000000000000" pitchFamily="66" charset="-120"/>
                <a:ea typeface="華康隸書體W5(P)" panose="03000500000000000000" pitchFamily="66" charset="-120"/>
              </a:endParaRPr>
            </a:p>
            <a:p>
              <a:pPr fontAlgn="base">
                <a:spcBef>
                  <a:spcPct val="0"/>
                </a:spcBef>
                <a:spcAft>
                  <a:spcPct val="0"/>
                </a:spcAft>
              </a:pPr>
              <a:r>
                <a:rPr lang="zh-TW" altLang="en-US" sz="600" b="1" dirty="0">
                  <a:solidFill>
                    <a:srgbClr val="FF0000"/>
                  </a:solidFill>
                  <a:latin typeface="華康隸書體W5(P)" panose="03000500000000000000" pitchFamily="66" charset="-120"/>
                  <a:ea typeface="華康隸書體W5(P)" panose="03000500000000000000" pitchFamily="66" charset="-120"/>
                </a:rPr>
                <a:t>測試主管主辦</a:t>
              </a:r>
            </a:p>
          </p:txBody>
        </p:sp>
        <p:sp>
          <p:nvSpPr>
            <p:cNvPr id="10" name="矩形 9"/>
            <p:cNvSpPr/>
            <p:nvPr/>
          </p:nvSpPr>
          <p:spPr bwMode="auto">
            <a:xfrm>
              <a:off x="3763221" y="4685948"/>
              <a:ext cx="760881" cy="262873"/>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r>
                <a:rPr lang="zh-TW" altLang="en-US" sz="600" b="1" dirty="0">
                  <a:solidFill>
                    <a:srgbClr val="FF0000"/>
                  </a:solidFill>
                  <a:latin typeface="華康隸書體W5(P)" panose="03000500000000000000" pitchFamily="66" charset="-120"/>
                  <a:ea typeface="華康隸書體W5(P)" panose="03000500000000000000" pitchFamily="66" charset="-120"/>
                </a:rPr>
                <a:t>正工程司</a:t>
              </a:r>
              <a:endParaRPr lang="en-US" altLang="zh-TW" sz="600" b="1" dirty="0">
                <a:solidFill>
                  <a:srgbClr val="FF0000"/>
                </a:solidFill>
                <a:latin typeface="華康隸書體W5(P)" panose="03000500000000000000" pitchFamily="66" charset="-120"/>
                <a:ea typeface="華康隸書體W5(P)" panose="03000500000000000000" pitchFamily="66" charset="-120"/>
              </a:endParaRPr>
            </a:p>
            <a:p>
              <a:pPr fontAlgn="base">
                <a:spcBef>
                  <a:spcPct val="0"/>
                </a:spcBef>
                <a:spcAft>
                  <a:spcPct val="0"/>
                </a:spcAft>
              </a:pPr>
              <a:r>
                <a:rPr lang="zh-TW" altLang="en-US" sz="600" b="1" dirty="0">
                  <a:solidFill>
                    <a:srgbClr val="FF0000"/>
                  </a:solidFill>
                  <a:latin typeface="華康隸書體W5(P)" panose="03000500000000000000" pitchFamily="66" charset="-120"/>
                  <a:ea typeface="華康隸書體W5(P)" panose="03000500000000000000" pitchFamily="66" charset="-120"/>
                </a:rPr>
                <a:t>測試主管主辦</a:t>
              </a:r>
            </a:p>
          </p:txBody>
        </p:sp>
        <p:sp>
          <p:nvSpPr>
            <p:cNvPr id="12" name="橢圓 11"/>
            <p:cNvSpPr/>
            <p:nvPr/>
          </p:nvSpPr>
          <p:spPr bwMode="auto">
            <a:xfrm>
              <a:off x="2171700" y="387659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3" name="橢圓 12"/>
            <p:cNvSpPr/>
            <p:nvPr/>
          </p:nvSpPr>
          <p:spPr bwMode="auto">
            <a:xfrm>
              <a:off x="3564474" y="3888051"/>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grpSp>
      <p:sp>
        <p:nvSpPr>
          <p:cNvPr id="14" name="文字方塊 13"/>
          <p:cNvSpPr txBox="1"/>
          <p:nvPr/>
        </p:nvSpPr>
        <p:spPr>
          <a:xfrm>
            <a:off x="5298371" y="3110265"/>
            <a:ext cx="3556871" cy="830997"/>
          </a:xfrm>
          <a:prstGeom prst="rect">
            <a:avLst/>
          </a:prstGeom>
          <a:noFill/>
        </p:spPr>
        <p:txBody>
          <a:bodyPr wrap="square" rtlCol="0">
            <a:spAutoFit/>
          </a:bodyPr>
          <a:lstStyle/>
          <a:p>
            <a:r>
              <a:rPr lang="zh-TW" altLang="en-US" sz="2400" dirty="0" smtClean="0">
                <a:solidFill>
                  <a:srgbClr val="FF0000"/>
                </a:solidFill>
                <a:latin typeface="華康細圓體" panose="020F0309000000000000" pitchFamily="49" charset="-120"/>
                <a:ea typeface="華康細圓體" panose="020F0309000000000000" pitchFamily="49" charset="-120"/>
              </a:rPr>
              <a:t>呼應無紙化，表格填寫用印後請掃瞄電子化</a:t>
            </a:r>
            <a:endParaRPr lang="zh-TW" altLang="en-US" sz="2400" dirty="0">
              <a:solidFill>
                <a:srgbClr val="FF0000"/>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3322230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上傳回函表</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39</a:t>
            </a:fld>
            <a:endParaRPr lang="zh-TW" altLang="en-US"/>
          </a:p>
        </p:txBody>
      </p:sp>
      <p:pic>
        <p:nvPicPr>
          <p:cNvPr id="3074" name="Picture 2" descr="E:\Temp\SNAGHTML18583d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29" y="1754814"/>
            <a:ext cx="3935249" cy="232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E:\Temp\SNAGHTML1895f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755" y="2651452"/>
            <a:ext cx="4128910" cy="2036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4"/>
          <a:stretch>
            <a:fillRect/>
          </a:stretch>
        </p:blipFill>
        <p:spPr>
          <a:xfrm>
            <a:off x="3808261" y="3807043"/>
            <a:ext cx="3812529" cy="188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弧形向右箭號 8"/>
          <p:cNvSpPr/>
          <p:nvPr/>
        </p:nvSpPr>
        <p:spPr bwMode="auto">
          <a:xfrm>
            <a:off x="2087724" y="3807042"/>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0" name="弧形向右箭號 9"/>
          <p:cNvSpPr/>
          <p:nvPr/>
        </p:nvSpPr>
        <p:spPr bwMode="auto">
          <a:xfrm>
            <a:off x="3538231" y="4600256"/>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7" name="橢圓 6"/>
          <p:cNvSpPr/>
          <p:nvPr/>
        </p:nvSpPr>
        <p:spPr bwMode="auto">
          <a:xfrm>
            <a:off x="3005826" y="4347103"/>
            <a:ext cx="702078" cy="25315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2" name="橢圓 11"/>
          <p:cNvSpPr/>
          <p:nvPr/>
        </p:nvSpPr>
        <p:spPr bwMode="auto">
          <a:xfrm>
            <a:off x="4672824" y="4093949"/>
            <a:ext cx="2545471" cy="25315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1" name="文字方塊 10"/>
          <p:cNvSpPr txBox="1"/>
          <p:nvPr/>
        </p:nvSpPr>
        <p:spPr>
          <a:xfrm>
            <a:off x="5652939" y="1428754"/>
            <a:ext cx="3024336" cy="1200329"/>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上傳文件</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資料上傳完成</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帳號完成開通</a:t>
            </a:r>
            <a:endParaRPr lang="en-US" altLang="zh-TW" sz="2400" dirty="0">
              <a:latin typeface="華康細圓體(P)" panose="020F0300000000000000" pitchFamily="34" charset="-120"/>
              <a:ea typeface="華康細圓體(P)" panose="020F0300000000000000" pitchFamily="34" charset="-120"/>
            </a:endParaRPr>
          </a:p>
        </p:txBody>
      </p:sp>
      <p:sp>
        <p:nvSpPr>
          <p:cNvPr id="13" name="橢圓 12"/>
          <p:cNvSpPr/>
          <p:nvPr/>
        </p:nvSpPr>
        <p:spPr bwMode="auto">
          <a:xfrm>
            <a:off x="1763688" y="2333444"/>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4" name="橢圓 13"/>
          <p:cNvSpPr/>
          <p:nvPr/>
        </p:nvSpPr>
        <p:spPr bwMode="auto">
          <a:xfrm>
            <a:off x="2926646" y="414837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5" name="橢圓 14"/>
          <p:cNvSpPr/>
          <p:nvPr/>
        </p:nvSpPr>
        <p:spPr bwMode="auto">
          <a:xfrm>
            <a:off x="4591814" y="3968931"/>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Tree>
    <p:extLst>
      <p:ext uri="{BB962C8B-B14F-4D97-AF65-F5344CB8AC3E}">
        <p14:creationId xmlns:p14="http://schemas.microsoft.com/office/powerpoint/2010/main" val="231796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華康細圓體" panose="020F0309000000000000" pitchFamily="49" charset="-120"/>
                <a:ea typeface="華康細圓體" panose="020F0309000000000000" pitchFamily="49" charset="-120"/>
              </a:rPr>
              <a:t>甚麼是營建剩餘土石方</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685" y="1690689"/>
            <a:ext cx="3262031" cy="4351338"/>
          </a:xfrm>
        </p:spPr>
      </p:pic>
      <p:sp>
        <p:nvSpPr>
          <p:cNvPr id="4" name="投影片編號版面配置區 3"/>
          <p:cNvSpPr>
            <a:spLocks noGrp="1"/>
          </p:cNvSpPr>
          <p:nvPr>
            <p:ph type="sldNum" sz="quarter" idx="12"/>
          </p:nvPr>
        </p:nvSpPr>
        <p:spPr/>
        <p:txBody>
          <a:bodyPr/>
          <a:lstStyle/>
          <a:p>
            <a:fld id="{62CF9B05-5255-46D1-B105-DC595399F1DC}" type="slidenum">
              <a:rPr lang="zh-TW" altLang="en-US" smtClean="0"/>
              <a:pPr/>
              <a:t>4</a:t>
            </a:fld>
            <a:endParaRPr lang="zh-TW" altLang="en-US"/>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055" y="1690690"/>
            <a:ext cx="3262032" cy="4351338"/>
          </a:xfrm>
          <a:prstGeom prst="rect">
            <a:avLst/>
          </a:prstGeom>
        </p:spPr>
      </p:pic>
    </p:spTree>
    <p:extLst>
      <p:ext uri="{BB962C8B-B14F-4D97-AF65-F5344CB8AC3E}">
        <p14:creationId xmlns:p14="http://schemas.microsoft.com/office/powerpoint/2010/main" val="213595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帳號開通通知</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40</a:t>
            </a:fld>
            <a:endParaRPr lang="zh-TW" altLang="en-US"/>
          </a:p>
        </p:txBody>
      </p:sp>
      <p:pic>
        <p:nvPicPr>
          <p:cNvPr id="5" name="圖片 4"/>
          <p:cNvPicPr>
            <a:picLocks noChangeAspect="1"/>
          </p:cNvPicPr>
          <p:nvPr/>
        </p:nvPicPr>
        <p:blipFill>
          <a:blip r:embed="rId2"/>
          <a:stretch>
            <a:fillRect/>
          </a:stretch>
        </p:blipFill>
        <p:spPr>
          <a:xfrm>
            <a:off x="1817996" y="1899668"/>
            <a:ext cx="5759309" cy="310872"/>
          </a:xfrm>
          <a:prstGeom prst="rect">
            <a:avLst/>
          </a:prstGeom>
          <a:ln>
            <a:solidFill>
              <a:schemeClr val="tx1"/>
            </a:solidFill>
          </a:ln>
        </p:spPr>
      </p:pic>
      <p:pic>
        <p:nvPicPr>
          <p:cNvPr id="6146" name="Picture 2" descr="E:\Temp\SNAGHTML1baf7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774" y="2529395"/>
            <a:ext cx="6129338" cy="2500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弧形向右箭號 7"/>
          <p:cNvSpPr/>
          <p:nvPr/>
        </p:nvSpPr>
        <p:spPr bwMode="auto">
          <a:xfrm>
            <a:off x="1677355" y="2127796"/>
            <a:ext cx="270030" cy="648072"/>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pic>
        <p:nvPicPr>
          <p:cNvPr id="9" name="Picture 2" descr="「email」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93" y="1690689"/>
            <a:ext cx="763273" cy="6351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接點 5"/>
          <p:cNvCxnSpPr/>
          <p:nvPr/>
        </p:nvCxnSpPr>
        <p:spPr>
          <a:xfrm flipV="1">
            <a:off x="4927107" y="4367815"/>
            <a:ext cx="1961965" cy="8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1545349" y="5265380"/>
            <a:ext cx="6462869" cy="830997"/>
          </a:xfrm>
          <a:prstGeom prst="rect">
            <a:avLst/>
          </a:prstGeom>
          <a:noFill/>
        </p:spPr>
        <p:txBody>
          <a:bodyPr wrap="square" rtlCol="0">
            <a:spAutoFit/>
          </a:bodyPr>
          <a:lstStyle/>
          <a:p>
            <a:r>
              <a:rPr lang="zh-TW" altLang="en-US" sz="2400" dirty="0" smtClean="0">
                <a:solidFill>
                  <a:srgbClr val="FF0000"/>
                </a:solidFill>
                <a:latin typeface="華康細圓體" panose="020F0309000000000000" pitchFamily="49" charset="-120"/>
                <a:ea typeface="華康細圓體" panose="020F0309000000000000" pitchFamily="49" charset="-120"/>
              </a:rPr>
              <a:t>最慢</a:t>
            </a:r>
            <a:r>
              <a:rPr lang="en-US" altLang="zh-TW" sz="2400" dirty="0" smtClean="0">
                <a:solidFill>
                  <a:srgbClr val="FF0000"/>
                </a:solidFill>
                <a:latin typeface="華康細圓體" panose="020F0309000000000000" pitchFamily="49" charset="-120"/>
                <a:ea typeface="華康細圓體" panose="020F0309000000000000" pitchFamily="49" charset="-120"/>
              </a:rPr>
              <a:t>2</a:t>
            </a:r>
            <a:r>
              <a:rPr lang="zh-TW" altLang="en-US" sz="2400" dirty="0" smtClean="0">
                <a:solidFill>
                  <a:srgbClr val="FF0000"/>
                </a:solidFill>
                <a:latin typeface="華康細圓體" panose="020F0309000000000000" pitchFamily="49" charset="-120"/>
                <a:ea typeface="華康細圓體" panose="020F0309000000000000" pitchFamily="49" charset="-120"/>
              </a:rPr>
              <a:t>個工作天，如超過</a:t>
            </a:r>
            <a:r>
              <a:rPr lang="en-US" altLang="zh-TW" sz="2400" dirty="0" smtClean="0">
                <a:solidFill>
                  <a:srgbClr val="FF0000"/>
                </a:solidFill>
                <a:latin typeface="華康細圓體" panose="020F0309000000000000" pitchFamily="49" charset="-120"/>
                <a:ea typeface="華康細圓體" panose="020F0309000000000000" pitchFamily="49" charset="-120"/>
              </a:rPr>
              <a:t>2</a:t>
            </a:r>
            <a:r>
              <a:rPr lang="zh-TW" altLang="en-US" sz="2400" dirty="0" smtClean="0">
                <a:solidFill>
                  <a:srgbClr val="FF0000"/>
                </a:solidFill>
                <a:latin typeface="華康細圓體" panose="020F0309000000000000" pitchFamily="49" charset="-120"/>
                <a:ea typeface="華康細圓體" panose="020F0309000000000000" pitchFamily="49" charset="-120"/>
              </a:rPr>
              <a:t>個工作天請來電</a:t>
            </a:r>
            <a:endParaRPr lang="en-US" altLang="zh-TW" sz="2400" dirty="0" smtClean="0">
              <a:solidFill>
                <a:srgbClr val="FF0000"/>
              </a:solidFill>
              <a:latin typeface="華康細圓體" panose="020F0309000000000000" pitchFamily="49" charset="-120"/>
              <a:ea typeface="華康細圓體" panose="020F0309000000000000" pitchFamily="49" charset="-120"/>
            </a:endParaRPr>
          </a:p>
          <a:p>
            <a:r>
              <a:rPr lang="en-US" altLang="zh-TW" sz="2400" dirty="0" smtClean="0">
                <a:solidFill>
                  <a:srgbClr val="FF0000"/>
                </a:solidFill>
                <a:latin typeface="華康細圓體" panose="020F0309000000000000" pitchFamily="49" charset="-120"/>
                <a:ea typeface="華康細圓體" panose="020F0309000000000000" pitchFamily="49" charset="-120"/>
              </a:rPr>
              <a:t>02-2331-0259</a:t>
            </a:r>
            <a:endParaRPr lang="zh-TW" altLang="en-US" sz="2400" dirty="0">
              <a:solidFill>
                <a:srgbClr val="FF0000"/>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1452507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1 </a:t>
            </a:r>
            <a:r>
              <a:rPr lang="zh-TW" altLang="en-US" dirty="0">
                <a:latin typeface="華康細圓體(P)" panose="020F0300000000000000" pitchFamily="34" charset="-120"/>
                <a:ea typeface="華康細圓體(P)" panose="020F0300000000000000" pitchFamily="34" charset="-120"/>
              </a:rPr>
              <a:t>申請帳號</a:t>
            </a:r>
            <a:r>
              <a:rPr lang="en-US" altLang="zh-TW" dirty="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維護個人資料</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41</a:t>
            </a:fld>
            <a:endParaRPr lang="zh-TW" altLang="en-US"/>
          </a:p>
        </p:txBody>
      </p:sp>
      <p:pic>
        <p:nvPicPr>
          <p:cNvPr id="5" name="圖片 4"/>
          <p:cNvPicPr>
            <a:picLocks noChangeAspect="1"/>
          </p:cNvPicPr>
          <p:nvPr/>
        </p:nvPicPr>
        <p:blipFill>
          <a:blip r:embed="rId2"/>
          <a:stretch>
            <a:fillRect/>
          </a:stretch>
        </p:blipFill>
        <p:spPr>
          <a:xfrm>
            <a:off x="628650" y="2085552"/>
            <a:ext cx="4069433" cy="3520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字方塊 5"/>
          <p:cNvSpPr txBox="1"/>
          <p:nvPr/>
        </p:nvSpPr>
        <p:spPr>
          <a:xfrm>
            <a:off x="4735533" y="1558210"/>
            <a:ext cx="4215098" cy="1938992"/>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000" dirty="0">
                <a:solidFill>
                  <a:srgbClr val="FF0000"/>
                </a:solidFill>
                <a:latin typeface="華康細圓體(P)" panose="020F0300000000000000" pitchFamily="34" charset="-120"/>
                <a:ea typeface="華康細圓體(P)" panose="020F0300000000000000" pitchFamily="34" charset="-120"/>
              </a:rPr>
              <a:t>單位、姓名變更需來函更新</a:t>
            </a:r>
            <a:endParaRPr lang="en-US" altLang="zh-TW" sz="2000" dirty="0">
              <a:solidFill>
                <a:srgbClr val="FF0000"/>
              </a:solidFill>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000" dirty="0">
                <a:latin typeface="華康細圓體(P)" panose="020F0300000000000000" pitchFamily="34" charset="-120"/>
                <a:ea typeface="華康細圓體(P)" panose="020F0300000000000000" pitchFamily="34" charset="-120"/>
              </a:rPr>
              <a:t>要輸入舊密碼才可更新資料</a:t>
            </a:r>
            <a:endParaRPr lang="en-US" altLang="zh-TW" sz="20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en-US" altLang="zh-TW" sz="2000" dirty="0">
                <a:solidFill>
                  <a:srgbClr val="FF0000"/>
                </a:solidFill>
                <a:latin typeface="華康細圓體(P)" panose="020F0300000000000000" pitchFamily="34" charset="-120"/>
                <a:ea typeface="華康細圓體(P)" panose="020F0300000000000000" pitchFamily="34" charset="-120"/>
              </a:rPr>
              <a:t>Email</a:t>
            </a:r>
            <a:r>
              <a:rPr lang="zh-TW" altLang="en-US" sz="2000" dirty="0">
                <a:solidFill>
                  <a:srgbClr val="FF0000"/>
                </a:solidFill>
                <a:latin typeface="華康細圓體(P)" panose="020F0300000000000000" pitchFamily="34" charset="-120"/>
                <a:ea typeface="華康細圓體(P)" panose="020F0300000000000000" pitchFamily="34" charset="-120"/>
              </a:rPr>
              <a:t>更換後必須再進行</a:t>
            </a:r>
            <a:r>
              <a:rPr lang="en-US" altLang="zh-TW" sz="2000" dirty="0">
                <a:solidFill>
                  <a:srgbClr val="FF0000"/>
                </a:solidFill>
                <a:latin typeface="華康細圓體(P)" panose="020F0300000000000000" pitchFamily="34" charset="-120"/>
                <a:ea typeface="華康細圓體(P)" panose="020F0300000000000000" pitchFamily="34" charset="-120"/>
              </a:rPr>
              <a:t>Email</a:t>
            </a:r>
            <a:r>
              <a:rPr lang="zh-TW" altLang="en-US" sz="2000" dirty="0">
                <a:solidFill>
                  <a:srgbClr val="FF0000"/>
                </a:solidFill>
                <a:latin typeface="華康細圓體(P)" panose="020F0300000000000000" pitchFamily="34" charset="-120"/>
                <a:ea typeface="華康細圓體(P)" panose="020F0300000000000000" pitchFamily="34" charset="-120"/>
              </a:rPr>
              <a:t>驗證</a:t>
            </a:r>
            <a:endParaRPr lang="en-US" altLang="zh-TW" sz="2000" dirty="0">
              <a:solidFill>
                <a:srgbClr val="FF0000"/>
              </a:solidFill>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000" dirty="0" smtClean="0">
                <a:latin typeface="華康細圓體(P)" panose="020F0300000000000000" pitchFamily="34" charset="-120"/>
                <a:ea typeface="華康細圓體(P)" panose="020F0300000000000000" pitchFamily="34" charset="-120"/>
              </a:rPr>
              <a:t>可更新</a:t>
            </a:r>
            <a:r>
              <a:rPr lang="zh-TW" altLang="en-US" sz="2000" dirty="0">
                <a:latin typeface="華康細圓體(P)" panose="020F0300000000000000" pitchFamily="34" charset="-120"/>
                <a:ea typeface="華康細圓體(P)" panose="020F0300000000000000" pitchFamily="34" charset="-120"/>
              </a:rPr>
              <a:t>電話、手機、</a:t>
            </a:r>
            <a:r>
              <a:rPr lang="en-US" altLang="zh-TW" sz="2000" dirty="0">
                <a:latin typeface="華康細圓體(P)" panose="020F0300000000000000" pitchFamily="34" charset="-120"/>
                <a:ea typeface="華康細圓體(P)" panose="020F0300000000000000" pitchFamily="34" charset="-120"/>
              </a:rPr>
              <a:t>Email</a:t>
            </a:r>
            <a:r>
              <a:rPr lang="zh-TW" altLang="en-US" sz="2000" dirty="0">
                <a:latin typeface="華康細圓體(P)" panose="020F0300000000000000" pitchFamily="34" charset="-120"/>
                <a:ea typeface="華康細圓體(P)" panose="020F0300000000000000" pitchFamily="34" charset="-120"/>
              </a:rPr>
              <a:t>、密碼</a:t>
            </a:r>
            <a:endParaRPr lang="en-US" altLang="zh-TW" sz="20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000" dirty="0">
                <a:latin typeface="華康細圓體(P)" panose="020F0300000000000000" pitchFamily="34" charset="-120"/>
                <a:ea typeface="華康細圓體(P)" panose="020F0300000000000000" pitchFamily="34" charset="-120"/>
              </a:rPr>
              <a:t>帳號停用後呈</a:t>
            </a:r>
            <a:r>
              <a:rPr lang="zh-TW" altLang="en-US" sz="2000" dirty="0">
                <a:solidFill>
                  <a:srgbClr val="FF0000"/>
                </a:solidFill>
                <a:latin typeface="華康細圓體(P)" panose="020F0300000000000000" pitchFamily="34" charset="-120"/>
                <a:ea typeface="華康細圓體(P)" panose="020F0300000000000000" pitchFamily="34" charset="-120"/>
              </a:rPr>
              <a:t>封存</a:t>
            </a:r>
            <a:r>
              <a:rPr lang="zh-TW" altLang="en-US" sz="2000" dirty="0">
                <a:latin typeface="華康細圓體(P)" panose="020F0300000000000000" pitchFamily="34" charset="-120"/>
                <a:ea typeface="華康細圓體(P)" panose="020F0300000000000000" pitchFamily="34" charset="-120"/>
              </a:rPr>
              <a:t>狀態，需重新驗證才可使用</a:t>
            </a:r>
          </a:p>
        </p:txBody>
      </p:sp>
      <p:pic>
        <p:nvPicPr>
          <p:cNvPr id="7" name="圖片 6"/>
          <p:cNvPicPr>
            <a:picLocks noChangeAspect="1"/>
          </p:cNvPicPr>
          <p:nvPr/>
        </p:nvPicPr>
        <p:blipFill>
          <a:blip r:embed="rId3"/>
          <a:stretch>
            <a:fillRect/>
          </a:stretch>
        </p:blipFill>
        <p:spPr>
          <a:xfrm>
            <a:off x="3584879" y="3575492"/>
            <a:ext cx="2474565" cy="2419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橢圓 7"/>
          <p:cNvSpPr/>
          <p:nvPr/>
        </p:nvSpPr>
        <p:spPr bwMode="auto">
          <a:xfrm>
            <a:off x="4554560" y="5279396"/>
            <a:ext cx="535205" cy="21602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pic>
        <p:nvPicPr>
          <p:cNvPr id="9" name="圖片 8"/>
          <p:cNvPicPr>
            <a:picLocks noChangeAspect="1"/>
          </p:cNvPicPr>
          <p:nvPr/>
        </p:nvPicPr>
        <p:blipFill>
          <a:blip r:embed="rId4"/>
          <a:stretch>
            <a:fillRect/>
          </a:stretch>
        </p:blipFill>
        <p:spPr>
          <a:xfrm>
            <a:off x="5613507" y="5433923"/>
            <a:ext cx="1976396" cy="561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弧形向右箭號 9"/>
          <p:cNvSpPr/>
          <p:nvPr/>
        </p:nvSpPr>
        <p:spPr bwMode="auto">
          <a:xfrm>
            <a:off x="5044138" y="5442379"/>
            <a:ext cx="132797" cy="361151"/>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1" name="橢圓 10"/>
          <p:cNvSpPr/>
          <p:nvPr/>
        </p:nvSpPr>
        <p:spPr bwMode="auto">
          <a:xfrm>
            <a:off x="1117671" y="3148987"/>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2" name="橢圓 11"/>
          <p:cNvSpPr/>
          <p:nvPr/>
        </p:nvSpPr>
        <p:spPr bwMode="auto">
          <a:xfrm>
            <a:off x="1117671" y="408377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
        <p:nvSpPr>
          <p:cNvPr id="13" name="橢圓 12"/>
          <p:cNvSpPr/>
          <p:nvPr/>
        </p:nvSpPr>
        <p:spPr bwMode="auto">
          <a:xfrm>
            <a:off x="1121894" y="268159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4" name="橢圓 13"/>
          <p:cNvSpPr/>
          <p:nvPr/>
        </p:nvSpPr>
        <p:spPr bwMode="auto">
          <a:xfrm>
            <a:off x="1117671" y="4536235"/>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4</a:t>
            </a:r>
            <a:endParaRPr lang="zh-TW" altLang="en-US" sz="1050" b="1" dirty="0">
              <a:solidFill>
                <a:srgbClr val="FF0000"/>
              </a:solidFill>
              <a:latin typeface="Arial" pitchFamily="34" charset="0"/>
            </a:endParaRPr>
          </a:p>
        </p:txBody>
      </p:sp>
      <p:sp>
        <p:nvSpPr>
          <p:cNvPr id="15" name="橢圓 14"/>
          <p:cNvSpPr/>
          <p:nvPr/>
        </p:nvSpPr>
        <p:spPr bwMode="auto">
          <a:xfrm>
            <a:off x="5262977" y="543392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5</a:t>
            </a:r>
            <a:endParaRPr lang="zh-TW" altLang="en-US" sz="1050" b="1" dirty="0">
              <a:solidFill>
                <a:srgbClr val="FF0000"/>
              </a:solidFill>
              <a:latin typeface="Arial" pitchFamily="34" charset="0"/>
            </a:endParaRPr>
          </a:p>
        </p:txBody>
      </p:sp>
      <p:sp>
        <p:nvSpPr>
          <p:cNvPr id="16" name="五角星形 15"/>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五角星形 16"/>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五角星形 17"/>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五角星形 18"/>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五角星形 19"/>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76172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a:t>
            </a:r>
            <a:r>
              <a:rPr lang="en-US" altLang="zh-TW" dirty="0" smtClean="0">
                <a:latin typeface="華康細圓體(P)" panose="020F0300000000000000" pitchFamily="34" charset="-120"/>
                <a:ea typeface="華康細圓體(P)" panose="020F0300000000000000" pitchFamily="34" charset="-120"/>
              </a:rPr>
              <a:t>2 </a:t>
            </a:r>
            <a:r>
              <a:rPr lang="zh-TW" altLang="en-US" dirty="0" smtClean="0">
                <a:latin typeface="華康細圓體(P)" panose="020F0300000000000000" pitchFamily="34" charset="-120"/>
                <a:ea typeface="華康細圓體(P)" panose="020F0300000000000000" pitchFamily="34" charset="-120"/>
              </a:rPr>
              <a:t>查核</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p:txBody>
          <a:bodyPr/>
          <a:lstStyle/>
          <a:p>
            <a:pPr>
              <a:buFont typeface="華康細圓體(P)" panose="020F0300000000000000" pitchFamily="34" charset="-120"/>
              <a:buChar char="◎"/>
            </a:pPr>
            <a:r>
              <a:rPr lang="zh-TW" altLang="en-US" dirty="0" smtClean="0">
                <a:latin typeface="華康細圓體(P)" panose="020F0300000000000000" pitchFamily="34" charset="-120"/>
                <a:ea typeface="華康細圓體(P)" panose="020F0300000000000000" pitchFamily="34" charset="-120"/>
              </a:rPr>
              <a:t> 查核</a:t>
            </a:r>
            <a:endParaRPr lang="en-US" altLang="zh-TW" dirty="0" smtClean="0">
              <a:latin typeface="華康細圓體(P)" panose="020F0300000000000000" pitchFamily="34" charset="-120"/>
              <a:ea typeface="華康細圓體(P)" panose="020F0300000000000000" pitchFamily="34" charset="-120"/>
            </a:endParaRPr>
          </a:p>
          <a:p>
            <a:pPr marL="457200" lvl="1" indent="0">
              <a:buNone/>
            </a:pPr>
            <a:r>
              <a:rPr lang="en-US" altLang="zh-TW" dirty="0" smtClean="0">
                <a:latin typeface="華康細圓體(P)" panose="020F0300000000000000" pitchFamily="34" charset="-120"/>
                <a:ea typeface="華康細圓體(P)" panose="020F0300000000000000" pitchFamily="34" charset="-120"/>
              </a:rPr>
              <a:t>2.1 </a:t>
            </a:r>
            <a:r>
              <a:rPr lang="zh-TW" altLang="en-US" dirty="0" smtClean="0">
                <a:latin typeface="華康細圓體(P)" panose="020F0300000000000000" pitchFamily="34" charset="-120"/>
                <a:ea typeface="華康細圓體(P)" panose="020F0300000000000000" pitchFamily="34" charset="-120"/>
              </a:rPr>
              <a:t>工程基本資料查核</a:t>
            </a:r>
            <a:endParaRPr lang="en-US" altLang="zh-TW" dirty="0" smtClean="0">
              <a:latin typeface="華康細圓體(P)" panose="020F0300000000000000" pitchFamily="34" charset="-120"/>
              <a:ea typeface="華康細圓體(P)" panose="020F0300000000000000" pitchFamily="34" charset="-120"/>
            </a:endParaRPr>
          </a:p>
          <a:p>
            <a:pPr marL="457200" lvl="1" indent="0">
              <a:buNone/>
            </a:pPr>
            <a:r>
              <a:rPr lang="en-US" altLang="zh-TW" dirty="0" smtClean="0">
                <a:latin typeface="華康細圓體(P)" panose="020F0300000000000000" pitchFamily="34" charset="-120"/>
                <a:ea typeface="華康細圓體(P)" panose="020F0300000000000000" pitchFamily="34" charset="-120"/>
              </a:rPr>
              <a:t>2.2 </a:t>
            </a:r>
            <a:r>
              <a:rPr lang="zh-TW" altLang="en-US" dirty="0" smtClean="0">
                <a:latin typeface="華康細圓體(P)" panose="020F0300000000000000" pitchFamily="34" charset="-120"/>
                <a:ea typeface="華康細圓體(P)" panose="020F0300000000000000" pitchFamily="34" charset="-120"/>
              </a:rPr>
              <a:t>工程月報表查核</a:t>
            </a:r>
            <a:endParaRPr lang="en-US" altLang="zh-TW" dirty="0" smtClean="0">
              <a:latin typeface="華康細圓體(P)" panose="020F0300000000000000" pitchFamily="34" charset="-120"/>
              <a:ea typeface="華康細圓體(P)" panose="020F0300000000000000" pitchFamily="34" charset="-120"/>
            </a:endParaRPr>
          </a:p>
          <a:p>
            <a:pPr marL="0" indent="0">
              <a:buNone/>
            </a:pPr>
            <a:endParaRPr lang="zh-TW" altLang="en-US" dirty="0">
              <a:latin typeface="華康細圓體(P)" panose="020F0300000000000000" pitchFamily="34" charset="-120"/>
              <a:ea typeface="華康細圓體(P)" panose="020F0300000000000000" pitchFamily="34" charset="-120"/>
            </a:endParaRPr>
          </a:p>
        </p:txBody>
      </p:sp>
      <p:sp>
        <p:nvSpPr>
          <p:cNvPr id="5" name="投影片編號版面配置區 4"/>
          <p:cNvSpPr>
            <a:spLocks noGrp="1"/>
          </p:cNvSpPr>
          <p:nvPr>
            <p:ph type="sldNum" sz="quarter" idx="12"/>
          </p:nvPr>
        </p:nvSpPr>
        <p:spPr/>
        <p:txBody>
          <a:bodyPr/>
          <a:lstStyle/>
          <a:p>
            <a:fld id="{62CF9B05-5255-46D1-B105-DC595399F1DC}" type="slidenum">
              <a:rPr lang="zh-TW" altLang="en-US" smtClean="0"/>
              <a:pPr/>
              <a:t>42</a:t>
            </a:fld>
            <a:endParaRPr lang="zh-TW" altLang="en-US"/>
          </a:p>
        </p:txBody>
      </p:sp>
    </p:spTree>
    <p:extLst>
      <p:ext uri="{BB962C8B-B14F-4D97-AF65-F5344CB8AC3E}">
        <p14:creationId xmlns:p14="http://schemas.microsoft.com/office/powerpoint/2010/main" val="2494203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 panose="020F0309000000000000" pitchFamily="49" charset="-120"/>
                <a:ea typeface="華康細圓體" panose="020F0309000000000000" pitchFamily="49" charset="-120"/>
              </a:rPr>
              <a:t>金門縣查核率</a:t>
            </a:r>
            <a:endParaRPr lang="zh-TW" altLang="en-US" dirty="0">
              <a:latin typeface="華康細圓體" panose="020F0309000000000000" pitchFamily="49" charset="-120"/>
              <a:ea typeface="華康細圓體" panose="020F0309000000000000" pitchFamily="49" charset="-120"/>
            </a:endParaRP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43</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1676434109"/>
              </p:ext>
            </p:extLst>
          </p:nvPr>
        </p:nvGraphicFramePr>
        <p:xfrm>
          <a:off x="513708" y="1846240"/>
          <a:ext cx="8260422" cy="1737360"/>
        </p:xfrm>
        <a:graphic>
          <a:graphicData uri="http://schemas.openxmlformats.org/drawingml/2006/table">
            <a:tbl>
              <a:tblPr firstRow="1" bandRow="1">
                <a:tableStyleId>{5C22544A-7EE6-4342-B048-85BDC9FD1C3A}</a:tableStyleId>
              </a:tblPr>
              <a:tblGrid>
                <a:gridCol w="2815118">
                  <a:extLst>
                    <a:ext uri="{9D8B030D-6E8A-4147-A177-3AD203B41FA5}">
                      <a16:colId xmlns:a16="http://schemas.microsoft.com/office/drawing/2014/main" val="1717265403"/>
                    </a:ext>
                  </a:extLst>
                </a:gridCol>
                <a:gridCol w="1150706">
                  <a:extLst>
                    <a:ext uri="{9D8B030D-6E8A-4147-A177-3AD203B41FA5}">
                      <a16:colId xmlns:a16="http://schemas.microsoft.com/office/drawing/2014/main" val="1947014101"/>
                    </a:ext>
                  </a:extLst>
                </a:gridCol>
                <a:gridCol w="1160978">
                  <a:extLst>
                    <a:ext uri="{9D8B030D-6E8A-4147-A177-3AD203B41FA5}">
                      <a16:colId xmlns:a16="http://schemas.microsoft.com/office/drawing/2014/main" val="4097668100"/>
                    </a:ext>
                  </a:extLst>
                </a:gridCol>
                <a:gridCol w="1171255">
                  <a:extLst>
                    <a:ext uri="{9D8B030D-6E8A-4147-A177-3AD203B41FA5}">
                      <a16:colId xmlns:a16="http://schemas.microsoft.com/office/drawing/2014/main" val="2487266793"/>
                    </a:ext>
                  </a:extLst>
                </a:gridCol>
                <a:gridCol w="1160980">
                  <a:extLst>
                    <a:ext uri="{9D8B030D-6E8A-4147-A177-3AD203B41FA5}">
                      <a16:colId xmlns:a16="http://schemas.microsoft.com/office/drawing/2014/main" val="4230890425"/>
                    </a:ext>
                  </a:extLst>
                </a:gridCol>
                <a:gridCol w="801385">
                  <a:extLst>
                    <a:ext uri="{9D8B030D-6E8A-4147-A177-3AD203B41FA5}">
                      <a16:colId xmlns:a16="http://schemas.microsoft.com/office/drawing/2014/main" val="474211544"/>
                    </a:ext>
                  </a:extLst>
                </a:gridCol>
              </a:tblGrid>
              <a:tr h="342900">
                <a:tc>
                  <a:txBody>
                    <a:bodyPr/>
                    <a:lstStyle/>
                    <a:p>
                      <a:r>
                        <a:rPr lang="zh-TW" altLang="en-US" sz="2400" dirty="0" smtClean="0">
                          <a:latin typeface="華康細圓體" panose="020F0309000000000000" pitchFamily="49" charset="-120"/>
                          <a:ea typeface="華康細圓體" panose="020F0309000000000000" pitchFamily="49" charset="-120"/>
                        </a:rPr>
                        <a:t>查核項目</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r>
                        <a:rPr lang="zh-TW" altLang="en-US" sz="2400" dirty="0" smtClean="0">
                          <a:latin typeface="華康細圓體" panose="020F0309000000000000" pitchFamily="49" charset="-120"/>
                          <a:ea typeface="華康細圓體" panose="020F0309000000000000" pitchFamily="49" charset="-120"/>
                        </a:rPr>
                        <a:t>未查核</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r>
                        <a:rPr lang="zh-TW" altLang="en-US" sz="2400" dirty="0" smtClean="0">
                          <a:latin typeface="華康細圓體" panose="020F0309000000000000" pitchFamily="49" charset="-120"/>
                          <a:ea typeface="華康細圓體" panose="020F0309000000000000" pitchFamily="49" charset="-120"/>
                        </a:rPr>
                        <a:t>已查核</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r>
                        <a:rPr lang="zh-TW" altLang="en-US" sz="2400" dirty="0" smtClean="0">
                          <a:latin typeface="華康細圓體" panose="020F0309000000000000" pitchFamily="49" charset="-120"/>
                          <a:ea typeface="華康細圓體" panose="020F0309000000000000" pitchFamily="49" charset="-120"/>
                        </a:rPr>
                        <a:t>總件數</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r>
                        <a:rPr lang="zh-TW" altLang="en-US" sz="2400" dirty="0" smtClean="0">
                          <a:latin typeface="華康細圓體" panose="020F0309000000000000" pitchFamily="49" charset="-120"/>
                          <a:ea typeface="華康細圓體" panose="020F0309000000000000" pitchFamily="49" charset="-120"/>
                        </a:rPr>
                        <a:t>查核率</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r>
                        <a:rPr lang="zh-TW" altLang="en-US" sz="2400" dirty="0" smtClean="0">
                          <a:latin typeface="華康細圓體" panose="020F0309000000000000" pitchFamily="49" charset="-120"/>
                          <a:ea typeface="華康細圓體" panose="020F0309000000000000" pitchFamily="49" charset="-120"/>
                        </a:rPr>
                        <a:t>排名</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extLst>
                  <a:ext uri="{0D108BD9-81ED-4DB2-BD59-A6C34878D82A}">
                    <a16:rowId xmlns:a16="http://schemas.microsoft.com/office/drawing/2014/main" val="1764320713"/>
                  </a:ext>
                </a:extLst>
              </a:tr>
              <a:tr h="342900">
                <a:tc>
                  <a:txBody>
                    <a:bodyPr/>
                    <a:lstStyle/>
                    <a:p>
                      <a:r>
                        <a:rPr lang="zh-TW" altLang="en-US" sz="2400" dirty="0" smtClean="0">
                          <a:latin typeface="華康細圓體" panose="020F0309000000000000" pitchFamily="49" charset="-120"/>
                          <a:ea typeface="華康細圓體" panose="020F0309000000000000" pitchFamily="49" charset="-120"/>
                        </a:rPr>
                        <a:t>自辦公共工程</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2</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557</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559</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99.64%</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ctr"/>
                      <a:r>
                        <a:rPr lang="en-US" altLang="zh-TW" sz="2400" dirty="0" smtClean="0">
                          <a:latin typeface="華康細圓體" panose="020F0309000000000000" pitchFamily="49" charset="-120"/>
                          <a:ea typeface="華康細圓體" panose="020F0309000000000000" pitchFamily="49" charset="-120"/>
                        </a:rPr>
                        <a:t>2</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extLst>
                  <a:ext uri="{0D108BD9-81ED-4DB2-BD59-A6C34878D82A}">
                    <a16:rowId xmlns:a16="http://schemas.microsoft.com/office/drawing/2014/main" val="2649593690"/>
                  </a:ext>
                </a:extLst>
              </a:tr>
              <a:tr h="342900">
                <a:tc>
                  <a:txBody>
                    <a:bodyPr/>
                    <a:lstStyle/>
                    <a:p>
                      <a:r>
                        <a:rPr lang="zh-TW" altLang="en-US" sz="2400" dirty="0" smtClean="0">
                          <a:latin typeface="華康細圓體" panose="020F0309000000000000" pitchFamily="49" charset="-120"/>
                          <a:ea typeface="華康細圓體" panose="020F0309000000000000" pitchFamily="49" charset="-120"/>
                        </a:rPr>
                        <a:t>民間建築工程</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0</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28</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28</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100%</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ctr"/>
                      <a:r>
                        <a:rPr lang="en-US" altLang="zh-TW" sz="2400" dirty="0" smtClean="0">
                          <a:latin typeface="華康細圓體" panose="020F0309000000000000" pitchFamily="49" charset="-120"/>
                          <a:ea typeface="華康細圓體" panose="020F0309000000000000" pitchFamily="49" charset="-120"/>
                        </a:rPr>
                        <a:t>1</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extLst>
                  <a:ext uri="{0D108BD9-81ED-4DB2-BD59-A6C34878D82A}">
                    <a16:rowId xmlns:a16="http://schemas.microsoft.com/office/drawing/2014/main" val="649975882"/>
                  </a:ext>
                </a:extLst>
              </a:tr>
              <a:tr h="342900">
                <a:tc>
                  <a:txBody>
                    <a:bodyPr/>
                    <a:lstStyle/>
                    <a:p>
                      <a:r>
                        <a:rPr lang="zh-TW" altLang="en-US" sz="2400" dirty="0" smtClean="0">
                          <a:latin typeface="華康細圓體" panose="020F0309000000000000" pitchFamily="49" charset="-120"/>
                          <a:ea typeface="華康細圓體" panose="020F0309000000000000" pitchFamily="49" charset="-120"/>
                        </a:rPr>
                        <a:t>收容處理場所</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19</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544</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563</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r"/>
                      <a:r>
                        <a:rPr lang="en-US" altLang="zh-TW" sz="2400" dirty="0" smtClean="0">
                          <a:latin typeface="華康細圓體" panose="020F0309000000000000" pitchFamily="49" charset="-120"/>
                          <a:ea typeface="華康細圓體" panose="020F0309000000000000" pitchFamily="49" charset="-120"/>
                        </a:rPr>
                        <a:t>96.63%</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tc>
                  <a:txBody>
                    <a:bodyPr/>
                    <a:lstStyle/>
                    <a:p>
                      <a:pPr algn="ctr"/>
                      <a:r>
                        <a:rPr lang="en-US" altLang="zh-TW" sz="2400" dirty="0" smtClean="0">
                          <a:latin typeface="華康細圓體" panose="020F0309000000000000" pitchFamily="49" charset="-120"/>
                          <a:ea typeface="華康細圓體" panose="020F0309000000000000" pitchFamily="49" charset="-120"/>
                        </a:rPr>
                        <a:t>4</a:t>
                      </a:r>
                      <a:endParaRPr lang="zh-TW" altLang="en-US" sz="2400" dirty="0">
                        <a:latin typeface="華康細圓體" panose="020F0309000000000000" pitchFamily="49" charset="-120"/>
                        <a:ea typeface="華康細圓體" panose="020F0309000000000000" pitchFamily="49" charset="-120"/>
                      </a:endParaRPr>
                    </a:p>
                  </a:txBody>
                  <a:tcPr marL="68580" marR="68580" marT="34290" marB="34290"/>
                </a:tc>
                <a:extLst>
                  <a:ext uri="{0D108BD9-81ED-4DB2-BD59-A6C34878D82A}">
                    <a16:rowId xmlns:a16="http://schemas.microsoft.com/office/drawing/2014/main" val="854772738"/>
                  </a:ext>
                </a:extLst>
              </a:tr>
            </a:tbl>
          </a:graphicData>
        </a:graphic>
      </p:graphicFrame>
      <p:sp>
        <p:nvSpPr>
          <p:cNvPr id="5" name="文字方塊 4"/>
          <p:cNvSpPr txBox="1"/>
          <p:nvPr/>
        </p:nvSpPr>
        <p:spPr>
          <a:xfrm>
            <a:off x="339048" y="3739152"/>
            <a:ext cx="6195317" cy="1384995"/>
          </a:xfrm>
          <a:prstGeom prst="rect">
            <a:avLst/>
          </a:prstGeom>
          <a:noFill/>
        </p:spPr>
        <p:txBody>
          <a:bodyPr wrap="square" rtlCol="0">
            <a:spAutoFit/>
          </a:bodyPr>
          <a:lstStyle/>
          <a:p>
            <a:pPr marL="385763" indent="-385763">
              <a:buFont typeface="+mj-lt"/>
              <a:buAutoNum type="arabicPeriod"/>
            </a:pPr>
            <a:r>
              <a:rPr lang="zh-TW" altLang="en-US" sz="2100" dirty="0">
                <a:latin typeface="華康細圓體" panose="020F0309000000000000" pitchFamily="49" charset="-120"/>
                <a:ea typeface="華康細圓體" panose="020F0309000000000000" pitchFamily="49" charset="-120"/>
              </a:rPr>
              <a:t>營建署每兩年督導考核縣市政府營建剩餘土石方管理成效</a:t>
            </a:r>
            <a:endParaRPr lang="en-US" altLang="zh-TW" sz="2100" dirty="0">
              <a:latin typeface="華康細圓體" panose="020F0309000000000000" pitchFamily="49" charset="-120"/>
              <a:ea typeface="華康細圓體" panose="020F0309000000000000" pitchFamily="49" charset="-120"/>
            </a:endParaRPr>
          </a:p>
          <a:p>
            <a:pPr marL="385763" indent="-385763">
              <a:buFont typeface="+mj-lt"/>
              <a:buAutoNum type="arabicPeriod"/>
            </a:pPr>
            <a:r>
              <a:rPr lang="zh-TW" altLang="en-US" sz="2100" dirty="0">
                <a:latin typeface="華康細圓體" panose="020F0309000000000000" pitchFamily="49" charset="-120"/>
                <a:ea typeface="華康細圓體" panose="020F0309000000000000" pitchFamily="49" charset="-120"/>
              </a:rPr>
              <a:t>平時查核率併入成績計算，配分</a:t>
            </a:r>
            <a:r>
              <a:rPr lang="en-US" altLang="zh-TW" sz="2100" dirty="0">
                <a:latin typeface="華康細圓體" panose="020F0309000000000000" pitchFamily="49" charset="-120"/>
                <a:ea typeface="華康細圓體" panose="020F0309000000000000" pitchFamily="49" charset="-120"/>
              </a:rPr>
              <a:t>20/100</a:t>
            </a:r>
          </a:p>
          <a:p>
            <a:pPr marL="385763" indent="-385763">
              <a:buFont typeface="+mj-lt"/>
              <a:buAutoNum type="arabicPeriod"/>
            </a:pPr>
            <a:r>
              <a:rPr lang="zh-TW" altLang="en-US" sz="2100" dirty="0">
                <a:latin typeface="華康細圓體" panose="020F0309000000000000" pitchFamily="49" charset="-120"/>
                <a:ea typeface="華康細圓體" panose="020F0309000000000000" pitchFamily="49" charset="-120"/>
              </a:rPr>
              <a:t>平時成績以季計算</a:t>
            </a:r>
          </a:p>
        </p:txBody>
      </p:sp>
      <p:sp>
        <p:nvSpPr>
          <p:cNvPr id="6" name="文字方塊 5"/>
          <p:cNvSpPr txBox="1"/>
          <p:nvPr/>
        </p:nvSpPr>
        <p:spPr>
          <a:xfrm>
            <a:off x="5428982" y="1384575"/>
            <a:ext cx="3509536" cy="461665"/>
          </a:xfrm>
          <a:prstGeom prst="rect">
            <a:avLst/>
          </a:prstGeom>
          <a:noFill/>
        </p:spPr>
        <p:txBody>
          <a:bodyPr wrap="square" rtlCol="0">
            <a:spAutoFit/>
          </a:bodyPr>
          <a:lstStyle/>
          <a:p>
            <a:r>
              <a:rPr lang="en-US" altLang="zh-TW" sz="2400" dirty="0" smtClean="0">
                <a:solidFill>
                  <a:srgbClr val="FF0000"/>
                </a:solidFill>
                <a:latin typeface="華康細圓體" panose="020F0309000000000000" pitchFamily="49" charset="-120"/>
                <a:ea typeface="華康細圓體" panose="020F0309000000000000" pitchFamily="49" charset="-120"/>
              </a:rPr>
              <a:t>2017/01/01-2017/08/27</a:t>
            </a:r>
            <a:endParaRPr lang="zh-TW" altLang="en-US" sz="2400" dirty="0">
              <a:solidFill>
                <a:srgbClr val="FF0000"/>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951133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2.1 </a:t>
            </a:r>
            <a:r>
              <a:rPr lang="zh-TW" altLang="en-US" dirty="0">
                <a:latin typeface="華康細圓體(P)" panose="020F0300000000000000" pitchFamily="34" charset="-120"/>
                <a:ea typeface="華康細圓體(P)" panose="020F0300000000000000" pitchFamily="34" charset="-120"/>
              </a:rPr>
              <a:t>基本資料查核</a:t>
            </a:r>
          </a:p>
        </p:txBody>
      </p:sp>
      <p:sp>
        <p:nvSpPr>
          <p:cNvPr id="3" name="內容版面配置區 2"/>
          <p:cNvSpPr>
            <a:spLocks noGrp="1"/>
          </p:cNvSpPr>
          <p:nvPr>
            <p:ph idx="1"/>
          </p:nvPr>
        </p:nvSpPr>
        <p:spPr>
          <a:xfrm>
            <a:off x="628648" y="1690689"/>
            <a:ext cx="3406825" cy="4044286"/>
          </a:xfrm>
        </p:spPr>
        <p:txBody>
          <a:bodyPr>
            <a:normAutofit/>
          </a:bodyPr>
          <a:lstStyle/>
          <a:p>
            <a:r>
              <a:rPr lang="zh-TW" altLang="en-US" dirty="0" smtClean="0">
                <a:latin typeface="華康細圓體(P)" panose="020F0300000000000000" pitchFamily="34" charset="-120"/>
                <a:ea typeface="華康細圓體(P)" panose="020F0300000000000000" pitchFamily="34" charset="-120"/>
              </a:rPr>
              <a:t>先綁定後查核</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您需要</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綁定序號</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工程流向編號</a:t>
            </a:r>
            <a:endParaRPr lang="en-US" altLang="zh-TW" dirty="0" smtClean="0">
              <a:latin typeface="華康細圓體(P)" panose="020F0300000000000000" pitchFamily="34" charset="-120"/>
              <a:ea typeface="華康細圓體(P)" panose="020F0300000000000000" pitchFamily="34" charset="-120"/>
            </a:endParaRPr>
          </a:p>
          <a:p>
            <a:r>
              <a:rPr lang="zh-TW" altLang="en-US" dirty="0" smtClean="0">
                <a:latin typeface="華康細圓體(P)" panose="020F0300000000000000" pitchFamily="34" charset="-120"/>
                <a:ea typeface="華康細圓體(P)" panose="020F0300000000000000" pitchFamily="34" charset="-120"/>
              </a:rPr>
              <a:t>取得來源</a:t>
            </a:r>
            <a:endParaRPr lang="en-US" altLang="zh-TW" dirty="0" smtClean="0">
              <a:latin typeface="華康細圓體(P)" panose="020F0300000000000000" pitchFamily="34" charset="-120"/>
              <a:ea typeface="華康細圓體(P)" panose="020F0300000000000000" pitchFamily="34" charset="-120"/>
            </a:endParaRPr>
          </a:p>
          <a:p>
            <a:pPr marL="685800" lvl="1" indent="-342900">
              <a:buFont typeface="+mj-lt"/>
              <a:buAutoNum type="arabicPeriod"/>
            </a:pPr>
            <a:r>
              <a:rPr lang="zh-TW" altLang="en-US" dirty="0" smtClean="0">
                <a:latin typeface="華康細圓體(P)" panose="020F0300000000000000" pitchFamily="34" charset="-120"/>
                <a:ea typeface="華康細圓體(P)" panose="020F0300000000000000" pitchFamily="34" charset="-120"/>
              </a:rPr>
              <a:t>承包廠商所附工程基本資料表</a:t>
            </a:r>
            <a:endParaRPr lang="en-US" altLang="zh-TW" dirty="0" smtClean="0">
              <a:latin typeface="華康細圓體(P)" panose="020F0300000000000000" pitchFamily="34" charset="-120"/>
              <a:ea typeface="華康細圓體(P)" panose="020F0300000000000000" pitchFamily="34" charset="-120"/>
            </a:endParaRPr>
          </a:p>
          <a:p>
            <a:pPr marL="685800" lvl="1" indent="-342900">
              <a:buFont typeface="+mj-lt"/>
              <a:buAutoNum type="arabicPeriod"/>
            </a:pPr>
            <a:r>
              <a:rPr lang="zh-TW" altLang="en-US" dirty="0" smtClean="0">
                <a:latin typeface="華康細圓體(P)" panose="020F0300000000000000" pitchFamily="34" charset="-120"/>
                <a:ea typeface="華康細圓體(P)" panose="020F0300000000000000" pitchFamily="34" charset="-120"/>
              </a:rPr>
              <a:t>承包廠商查詢工程基本資料表得知</a:t>
            </a:r>
            <a:endParaRPr lang="zh-TW" altLang="en-US" dirty="0">
              <a:latin typeface="華康細圓體(P)" panose="020F0300000000000000" pitchFamily="34" charset="-120"/>
              <a:ea typeface="華康細圓體(P)" panose="020F0300000000000000" pitchFamily="34" charset="-120"/>
            </a:endParaRPr>
          </a:p>
        </p:txBody>
      </p:sp>
      <p:sp>
        <p:nvSpPr>
          <p:cNvPr id="11" name="投影片編號版面配置區 10"/>
          <p:cNvSpPr>
            <a:spLocks noGrp="1"/>
          </p:cNvSpPr>
          <p:nvPr>
            <p:ph type="sldNum" sz="quarter" idx="12"/>
          </p:nvPr>
        </p:nvSpPr>
        <p:spPr/>
        <p:txBody>
          <a:bodyPr/>
          <a:lstStyle/>
          <a:p>
            <a:fld id="{62CF9B05-5255-46D1-B105-DC595399F1DC}" type="slidenum">
              <a:rPr lang="zh-TW" altLang="en-US" smtClean="0"/>
              <a:pPr/>
              <a:t>44</a:t>
            </a:fld>
            <a:endParaRPr lang="zh-TW" altLang="en-US"/>
          </a:p>
        </p:txBody>
      </p:sp>
      <p:grpSp>
        <p:nvGrpSpPr>
          <p:cNvPr id="10" name="群組 9"/>
          <p:cNvGrpSpPr/>
          <p:nvPr/>
        </p:nvGrpSpPr>
        <p:grpSpPr>
          <a:xfrm>
            <a:off x="4839128" y="1448656"/>
            <a:ext cx="3481911" cy="4454994"/>
            <a:chOff x="4035475" y="599094"/>
            <a:chExt cx="2933496" cy="4554217"/>
          </a:xfrm>
        </p:grpSpPr>
        <p:pic>
          <p:nvPicPr>
            <p:cNvPr id="5" name="圖片 4"/>
            <p:cNvPicPr>
              <a:picLocks noChangeAspect="1"/>
            </p:cNvPicPr>
            <p:nvPr/>
          </p:nvPicPr>
          <p:blipFill>
            <a:blip r:embed="rId3"/>
            <a:stretch>
              <a:fillRect/>
            </a:stretch>
          </p:blipFill>
          <p:spPr>
            <a:xfrm>
              <a:off x="4035475" y="599094"/>
              <a:ext cx="2933496" cy="4554217"/>
            </a:xfrm>
            <a:prstGeom prst="rect">
              <a:avLst/>
            </a:prstGeom>
            <a:ln>
              <a:solidFill>
                <a:schemeClr val="tx1"/>
              </a:solidFill>
            </a:ln>
          </p:spPr>
        </p:pic>
        <p:sp>
          <p:nvSpPr>
            <p:cNvPr id="6" name="矩形 5"/>
            <p:cNvSpPr/>
            <p:nvPr/>
          </p:nvSpPr>
          <p:spPr>
            <a:xfrm>
              <a:off x="4859104" y="1629967"/>
              <a:ext cx="649608" cy="121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矩形 6"/>
            <p:cNvSpPr/>
            <p:nvPr/>
          </p:nvSpPr>
          <p:spPr>
            <a:xfrm>
              <a:off x="6134624" y="1629967"/>
              <a:ext cx="607682" cy="121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Tree>
    <p:extLst>
      <p:ext uri="{BB962C8B-B14F-4D97-AF65-F5344CB8AC3E}">
        <p14:creationId xmlns:p14="http://schemas.microsoft.com/office/powerpoint/2010/main" val="1987760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2.1 </a:t>
            </a:r>
            <a:r>
              <a:rPr lang="zh-TW" altLang="en-US" dirty="0">
                <a:latin typeface="華康細圓體(P)" panose="020F0300000000000000" pitchFamily="34" charset="-120"/>
                <a:ea typeface="華康細圓體(P)" panose="020F0300000000000000" pitchFamily="34" charset="-120"/>
              </a:rPr>
              <a:t>基本資料查核</a:t>
            </a:r>
            <a:endParaRPr lang="zh-TW" altLang="en-US" dirty="0">
              <a:solidFill>
                <a:srgbClr val="7030A0"/>
              </a:solidFill>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a:xfrm>
            <a:off x="442187" y="1710643"/>
            <a:ext cx="3025747" cy="3929176"/>
          </a:xfrm>
        </p:spPr>
        <p:txBody>
          <a:bodyPr>
            <a:normAutofit/>
          </a:bodyPr>
          <a:lstStyle/>
          <a:p>
            <a:r>
              <a:rPr lang="zh-TW" altLang="en-US" sz="2000" dirty="0" smtClean="0">
                <a:latin typeface="華康細圓體(P)" panose="020F0300000000000000" pitchFamily="34" charset="-120"/>
                <a:ea typeface="華康細圓體(P)" panose="020F0300000000000000" pitchFamily="34" charset="-120"/>
              </a:rPr>
              <a:t>點選公共工程</a:t>
            </a:r>
            <a:r>
              <a:rPr lang="en-US" altLang="zh-TW" sz="2000" dirty="0" smtClean="0">
                <a:latin typeface="華康細圓體(P)" panose="020F0300000000000000" pitchFamily="34" charset="-120"/>
                <a:ea typeface="華康細圓體(P)" panose="020F0300000000000000" pitchFamily="34" charset="-120"/>
              </a:rPr>
              <a:t>&gt;</a:t>
            </a:r>
            <a:r>
              <a:rPr lang="zh-TW" altLang="en-US" sz="2000" dirty="0" smtClean="0">
                <a:latin typeface="華康細圓體(P)" panose="020F0300000000000000" pitchFamily="34" charset="-120"/>
                <a:ea typeface="華康細圓體(P)" panose="020F0300000000000000" pitchFamily="34" charset="-120"/>
              </a:rPr>
              <a:t>查核公共工程基本資料</a:t>
            </a:r>
            <a:endParaRPr lang="en-US" altLang="zh-TW" sz="2000" dirty="0" smtClean="0">
              <a:latin typeface="華康細圓體(P)" panose="020F0300000000000000" pitchFamily="34" charset="-120"/>
              <a:ea typeface="華康細圓體(P)" panose="020F0300000000000000" pitchFamily="34" charset="-120"/>
            </a:endParaRPr>
          </a:p>
          <a:p>
            <a:r>
              <a:rPr lang="zh-TW" altLang="en-US" sz="2000" dirty="0" smtClean="0">
                <a:latin typeface="華康細圓體(P)" panose="020F0300000000000000" pitchFamily="34" charset="-120"/>
                <a:ea typeface="華康細圓體(P)" panose="020F0300000000000000" pitchFamily="34" charset="-120"/>
              </a:rPr>
              <a:t>在綁定工程處輸入綁定序號與流向編號</a:t>
            </a:r>
            <a:endParaRPr lang="en-US" altLang="zh-TW" sz="2000" dirty="0" smtClean="0">
              <a:latin typeface="華康細圓體(P)" panose="020F0300000000000000" pitchFamily="34" charset="-120"/>
              <a:ea typeface="華康細圓體(P)" panose="020F0300000000000000" pitchFamily="34" charset="-120"/>
            </a:endParaRPr>
          </a:p>
          <a:p>
            <a:r>
              <a:rPr lang="zh-TW" altLang="en-US" sz="2000" dirty="0" smtClean="0">
                <a:latin typeface="華康細圓體(P)" panose="020F0300000000000000" pitchFamily="34" charset="-120"/>
                <a:ea typeface="華康細圓體(P)" panose="020F0300000000000000" pitchFamily="34" charset="-120"/>
              </a:rPr>
              <a:t>點選查詢</a:t>
            </a:r>
            <a:endParaRPr lang="en-US" altLang="zh-TW" sz="2000" dirty="0" smtClean="0">
              <a:latin typeface="華康細圓體(P)" panose="020F0300000000000000" pitchFamily="34" charset="-120"/>
              <a:ea typeface="華康細圓體(P)" panose="020F0300000000000000" pitchFamily="34" charset="-120"/>
            </a:endParaRPr>
          </a:p>
          <a:p>
            <a:r>
              <a:rPr lang="zh-TW" altLang="en-US" sz="2000" dirty="0" smtClean="0">
                <a:latin typeface="華康細圓體(P)" panose="020F0300000000000000" pitchFamily="34" charset="-120"/>
                <a:ea typeface="華康細圓體(P)" panose="020F0300000000000000" pitchFamily="34" charset="-120"/>
              </a:rPr>
              <a:t>下方出現該筆案件，點選</a:t>
            </a:r>
            <a:endParaRPr lang="en-US" altLang="zh-TW" sz="2000" dirty="0" smtClean="0">
              <a:latin typeface="華康細圓體(P)" panose="020F0300000000000000" pitchFamily="34" charset="-120"/>
              <a:ea typeface="華康細圓體(P)" panose="020F0300000000000000" pitchFamily="34" charset="-120"/>
            </a:endParaRPr>
          </a:p>
          <a:p>
            <a:r>
              <a:rPr lang="zh-TW" altLang="en-US" sz="2000" dirty="0" smtClean="0">
                <a:latin typeface="華康細圓體(P)" panose="020F0300000000000000" pitchFamily="34" charset="-120"/>
                <a:ea typeface="華康細圓體(P)" panose="020F0300000000000000" pitchFamily="34" charset="-120"/>
              </a:rPr>
              <a:t>完成綁定</a:t>
            </a:r>
            <a:endParaRPr lang="en-US" altLang="zh-TW" sz="2000" dirty="0" smtClean="0">
              <a:latin typeface="華康細圓體(P)" panose="020F0300000000000000" pitchFamily="34" charset="-120"/>
              <a:ea typeface="華康細圓體(P)" panose="020F0300000000000000" pitchFamily="34" charset="-120"/>
            </a:endParaRPr>
          </a:p>
          <a:p>
            <a:r>
              <a:rPr lang="zh-TW" altLang="en-US" sz="2000" dirty="0" smtClean="0">
                <a:latin typeface="華康細圓體(P)" panose="020F0300000000000000" pitchFamily="34" charset="-120"/>
                <a:ea typeface="華康細圓體(P)" panose="020F0300000000000000" pitchFamily="34" charset="-120"/>
              </a:rPr>
              <a:t>但是查核還沒完</a:t>
            </a:r>
            <a:r>
              <a:rPr lang="en-US" altLang="zh-TW" sz="2000" dirty="0" smtClean="0">
                <a:latin typeface="華康細圓體(P)" panose="020F0300000000000000" pitchFamily="34" charset="-120"/>
                <a:ea typeface="華康細圓體(P)" panose="020F0300000000000000" pitchFamily="34" charset="-120"/>
              </a:rPr>
              <a:t>~~</a:t>
            </a:r>
          </a:p>
          <a:p>
            <a:endParaRPr lang="en-US" altLang="zh-TW" sz="2000" dirty="0" smtClean="0">
              <a:latin typeface="華康細圓體(P)" panose="020F0300000000000000" pitchFamily="34" charset="-120"/>
              <a:ea typeface="華康細圓體(P)" panose="020F0300000000000000" pitchFamily="34" charset="-120"/>
            </a:endParaRPr>
          </a:p>
          <a:p>
            <a:endParaRPr lang="en-US" altLang="zh-TW" sz="2000" dirty="0" smtClean="0">
              <a:latin typeface="華康細圓體(P)" panose="020F0300000000000000" pitchFamily="34" charset="-120"/>
              <a:ea typeface="華康細圓體(P)" panose="020F0300000000000000" pitchFamily="34" charset="-120"/>
            </a:endParaRPr>
          </a:p>
          <a:p>
            <a:endParaRPr lang="zh-TW" altLang="en-US" sz="2000" dirty="0">
              <a:latin typeface="華康細圓體(P)" panose="020F0300000000000000" pitchFamily="34" charset="-120"/>
              <a:ea typeface="華康細圓體(P)" panose="020F0300000000000000" pitchFamily="34" charset="-120"/>
            </a:endParaRPr>
          </a:p>
        </p:txBody>
      </p:sp>
      <p:sp>
        <p:nvSpPr>
          <p:cNvPr id="12" name="投影片編號版面配置區 11"/>
          <p:cNvSpPr>
            <a:spLocks noGrp="1"/>
          </p:cNvSpPr>
          <p:nvPr>
            <p:ph type="sldNum" sz="quarter" idx="12"/>
          </p:nvPr>
        </p:nvSpPr>
        <p:spPr/>
        <p:txBody>
          <a:bodyPr/>
          <a:lstStyle/>
          <a:p>
            <a:fld id="{62CF9B05-5255-46D1-B105-DC595399F1DC}" type="slidenum">
              <a:rPr lang="zh-TW" altLang="en-US" smtClean="0"/>
              <a:pPr/>
              <a:t>45</a:t>
            </a:fld>
            <a:endParaRPr lang="zh-TW" altLang="en-US"/>
          </a:p>
        </p:txBody>
      </p:sp>
      <p:pic>
        <p:nvPicPr>
          <p:cNvPr id="4" name="圖片 3"/>
          <p:cNvPicPr>
            <a:picLocks noChangeAspect="1"/>
          </p:cNvPicPr>
          <p:nvPr/>
        </p:nvPicPr>
        <p:blipFill rotWithShape="1">
          <a:blip r:embed="rId2"/>
          <a:srcRect r="69260"/>
          <a:stretch/>
        </p:blipFill>
        <p:spPr>
          <a:xfrm>
            <a:off x="3523296" y="1620129"/>
            <a:ext cx="1803800" cy="3810093"/>
          </a:xfrm>
          <a:prstGeom prst="rect">
            <a:avLst/>
          </a:prstGeom>
          <a:ln>
            <a:solidFill>
              <a:schemeClr val="tx1"/>
            </a:solidFill>
          </a:ln>
        </p:spPr>
      </p:pic>
      <p:pic>
        <p:nvPicPr>
          <p:cNvPr id="5" name="圖片 4"/>
          <p:cNvPicPr>
            <a:picLocks noChangeAspect="1"/>
          </p:cNvPicPr>
          <p:nvPr/>
        </p:nvPicPr>
        <p:blipFill>
          <a:blip r:embed="rId3"/>
          <a:stretch>
            <a:fillRect/>
          </a:stretch>
        </p:blipFill>
        <p:spPr>
          <a:xfrm>
            <a:off x="5738574" y="1599733"/>
            <a:ext cx="2582466" cy="1752017"/>
          </a:xfrm>
          <a:prstGeom prst="rect">
            <a:avLst/>
          </a:prstGeom>
          <a:ln>
            <a:solidFill>
              <a:schemeClr val="tx1"/>
            </a:solidFill>
          </a:ln>
        </p:spPr>
      </p:pic>
      <p:sp>
        <p:nvSpPr>
          <p:cNvPr id="6" name="矩形 5"/>
          <p:cNvSpPr/>
          <p:nvPr/>
        </p:nvSpPr>
        <p:spPr>
          <a:xfrm>
            <a:off x="4221063" y="3303234"/>
            <a:ext cx="701874" cy="117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矩形 6"/>
          <p:cNvSpPr/>
          <p:nvPr/>
        </p:nvSpPr>
        <p:spPr>
          <a:xfrm>
            <a:off x="5738575" y="1938209"/>
            <a:ext cx="2110978" cy="464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p:nvPicPr>
        <p:blipFill>
          <a:blip r:embed="rId4"/>
          <a:stretch>
            <a:fillRect/>
          </a:stretch>
        </p:blipFill>
        <p:spPr>
          <a:xfrm>
            <a:off x="5690354" y="3708157"/>
            <a:ext cx="2630686" cy="1499408"/>
          </a:xfrm>
          <a:prstGeom prst="rect">
            <a:avLst/>
          </a:prstGeom>
          <a:ln>
            <a:solidFill>
              <a:schemeClr val="tx1"/>
            </a:solidFill>
          </a:ln>
        </p:spPr>
      </p:pic>
      <p:sp>
        <p:nvSpPr>
          <p:cNvPr id="9" name="矩形 8"/>
          <p:cNvSpPr/>
          <p:nvPr/>
        </p:nvSpPr>
        <p:spPr>
          <a:xfrm>
            <a:off x="5690354" y="4741220"/>
            <a:ext cx="2630686" cy="464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10" name="圖片 9"/>
          <p:cNvPicPr>
            <a:picLocks noChangeAspect="1"/>
          </p:cNvPicPr>
          <p:nvPr/>
        </p:nvPicPr>
        <p:blipFill>
          <a:blip r:embed="rId5"/>
          <a:stretch>
            <a:fillRect/>
          </a:stretch>
        </p:blipFill>
        <p:spPr>
          <a:xfrm>
            <a:off x="1111920" y="3798683"/>
            <a:ext cx="455397" cy="361982"/>
          </a:xfrm>
          <a:prstGeom prst="rect">
            <a:avLst/>
          </a:prstGeom>
        </p:spPr>
      </p:pic>
      <p:sp>
        <p:nvSpPr>
          <p:cNvPr id="11" name="向右箭號 10"/>
          <p:cNvSpPr/>
          <p:nvPr/>
        </p:nvSpPr>
        <p:spPr>
          <a:xfrm>
            <a:off x="5353366" y="2346041"/>
            <a:ext cx="310718"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下箭號 12"/>
          <p:cNvSpPr/>
          <p:nvPr/>
        </p:nvSpPr>
        <p:spPr>
          <a:xfrm>
            <a:off x="6881409" y="3400390"/>
            <a:ext cx="248575" cy="284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67136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P)" panose="020F0300000000000000" pitchFamily="34" charset="-120"/>
                <a:ea typeface="華康細圓體(P)" panose="020F0300000000000000" pitchFamily="34" charset="-120"/>
              </a:rPr>
              <a:t>Step 2.1 </a:t>
            </a:r>
            <a:r>
              <a:rPr lang="zh-TW" altLang="en-US" dirty="0" smtClean="0">
                <a:latin typeface="華康細圓體(P)" panose="020F0300000000000000" pitchFamily="34" charset="-120"/>
                <a:ea typeface="華康細圓體(P)" panose="020F0300000000000000" pitchFamily="34" charset="-120"/>
              </a:rPr>
              <a:t>基本資料查核</a:t>
            </a:r>
            <a:endParaRPr lang="zh-TW" altLang="en-US" dirty="0">
              <a:solidFill>
                <a:srgbClr val="00B0F0"/>
              </a:solidFill>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a:xfrm>
            <a:off x="641671" y="1900732"/>
            <a:ext cx="3898037" cy="3263504"/>
          </a:xfrm>
        </p:spPr>
        <p:txBody>
          <a:bodyPr>
            <a:normAutofit fontScale="77500" lnSpcReduction="20000"/>
          </a:bodyPr>
          <a:lstStyle/>
          <a:p>
            <a:pPr>
              <a:lnSpc>
                <a:spcPct val="120000"/>
              </a:lnSpc>
              <a:spcBef>
                <a:spcPts val="0"/>
              </a:spcBef>
            </a:pPr>
            <a:r>
              <a:rPr lang="zh-TW" altLang="en-US" dirty="0" smtClean="0">
                <a:latin typeface="華康細圓體(P)" panose="020F0300000000000000" pitchFamily="34" charset="-120"/>
                <a:ea typeface="華康細圓體(P)" panose="020F0300000000000000" pitchFamily="34" charset="-120"/>
              </a:rPr>
              <a:t>點選         ，進入查核頁面</a:t>
            </a:r>
            <a:endParaRPr lang="en-US" altLang="zh-TW" dirty="0" smtClean="0">
              <a:latin typeface="華康細圓體(P)" panose="020F0300000000000000" pitchFamily="34" charset="-120"/>
              <a:ea typeface="華康細圓體(P)" panose="020F0300000000000000" pitchFamily="34" charset="-120"/>
            </a:endParaRPr>
          </a:p>
          <a:p>
            <a:pPr>
              <a:lnSpc>
                <a:spcPct val="120000"/>
              </a:lnSpc>
              <a:spcBef>
                <a:spcPts val="0"/>
              </a:spcBef>
            </a:pPr>
            <a:r>
              <a:rPr lang="zh-TW" altLang="en-US" dirty="0" smtClean="0">
                <a:latin typeface="華康細圓體(P)" panose="020F0300000000000000" pitchFamily="34" charset="-120"/>
                <a:ea typeface="華康細圓體(P)" panose="020F0300000000000000" pitchFamily="34" charset="-120"/>
              </a:rPr>
              <a:t>瀏覽基本資料，並比對廠商所附餘土處理計畫書</a:t>
            </a:r>
            <a:endParaRPr lang="en-US" altLang="zh-TW" dirty="0" smtClean="0">
              <a:latin typeface="華康細圓體(P)" panose="020F0300000000000000" pitchFamily="34" charset="-120"/>
              <a:ea typeface="華康細圓體(P)" panose="020F0300000000000000" pitchFamily="34" charset="-120"/>
            </a:endParaRPr>
          </a:p>
          <a:p>
            <a:pPr>
              <a:lnSpc>
                <a:spcPct val="120000"/>
              </a:lnSpc>
              <a:spcBef>
                <a:spcPts val="0"/>
              </a:spcBef>
            </a:pPr>
            <a:r>
              <a:rPr lang="zh-TW" altLang="en-US" dirty="0" smtClean="0">
                <a:latin typeface="華康細圓體(P)" panose="020F0300000000000000" pitchFamily="34" charset="-120"/>
                <a:ea typeface="華康細圓體(P)" panose="020F0300000000000000" pitchFamily="34" charset="-120"/>
              </a:rPr>
              <a:t>確認無誤後點選</a:t>
            </a:r>
            <a:endParaRPr lang="en-US" altLang="zh-TW" dirty="0" smtClean="0">
              <a:latin typeface="華康細圓體(P)" panose="020F0300000000000000" pitchFamily="34" charset="-120"/>
              <a:ea typeface="華康細圓體(P)" panose="020F0300000000000000" pitchFamily="34" charset="-120"/>
            </a:endParaRPr>
          </a:p>
          <a:p>
            <a:pPr>
              <a:lnSpc>
                <a:spcPct val="120000"/>
              </a:lnSpc>
              <a:spcBef>
                <a:spcPts val="0"/>
              </a:spcBef>
            </a:pPr>
            <a:r>
              <a:rPr lang="zh-TW" altLang="en-US" dirty="0" smtClean="0">
                <a:latin typeface="華康細圓體(P)" panose="020F0300000000000000" pitchFamily="34" charset="-120"/>
                <a:ea typeface="華康細圓體(P)" panose="020F0300000000000000" pitchFamily="34" charset="-120"/>
              </a:rPr>
              <a:t>查核完成</a:t>
            </a:r>
            <a:endParaRPr lang="en-US" altLang="zh-TW" dirty="0" smtClean="0">
              <a:latin typeface="華康細圓體(P)" panose="020F0300000000000000" pitchFamily="34" charset="-120"/>
              <a:ea typeface="華康細圓體(P)" panose="020F0300000000000000" pitchFamily="34" charset="-120"/>
            </a:endParaRPr>
          </a:p>
          <a:p>
            <a:pPr>
              <a:lnSpc>
                <a:spcPct val="120000"/>
              </a:lnSpc>
              <a:spcBef>
                <a:spcPts val="0"/>
              </a:spcBef>
            </a:pPr>
            <a:r>
              <a:rPr lang="zh-TW" altLang="en-US" dirty="0" smtClean="0">
                <a:latin typeface="華康細圓體(P)" panose="020F0300000000000000" pitchFamily="34" charset="-120"/>
                <a:ea typeface="華康細圓體(P)" panose="020F0300000000000000" pitchFamily="34" charset="-120"/>
              </a:rPr>
              <a:t>基本表查核後，廠商才可以申報月報表</a:t>
            </a:r>
            <a:endParaRPr lang="en-US" altLang="zh-TW" dirty="0" smtClean="0">
              <a:latin typeface="華康細圓體(P)" panose="020F0300000000000000" pitchFamily="34" charset="-120"/>
              <a:ea typeface="華康細圓體(P)" panose="020F0300000000000000" pitchFamily="34" charset="-120"/>
            </a:endParaRPr>
          </a:p>
          <a:p>
            <a:pPr>
              <a:lnSpc>
                <a:spcPct val="120000"/>
              </a:lnSpc>
              <a:spcBef>
                <a:spcPts val="0"/>
              </a:spcBef>
            </a:pPr>
            <a:r>
              <a:rPr lang="zh-TW" altLang="en-US" dirty="0" smtClean="0">
                <a:latin typeface="華康細圓體(P)" panose="020F0300000000000000" pitchFamily="34" charset="-120"/>
                <a:ea typeface="華康細圓體(P)" panose="020F0300000000000000" pitchFamily="34" charset="-120"/>
              </a:rPr>
              <a:t>有月報資料，出土收土雙向勾稽才有資料</a:t>
            </a:r>
            <a:endParaRPr lang="en-US" altLang="zh-TW" dirty="0" smtClean="0">
              <a:latin typeface="華康細圓體(P)" panose="020F0300000000000000" pitchFamily="34" charset="-120"/>
              <a:ea typeface="華康細圓體(P)" panose="020F0300000000000000" pitchFamily="34" charset="-120"/>
            </a:endParaRPr>
          </a:p>
          <a:p>
            <a:pPr>
              <a:lnSpc>
                <a:spcPct val="120000"/>
              </a:lnSpc>
              <a:spcBef>
                <a:spcPts val="0"/>
              </a:spcBef>
            </a:pPr>
            <a:endParaRPr lang="en-US" altLang="zh-TW" dirty="0" smtClean="0">
              <a:latin typeface="華康細圓體(P)" panose="020F0300000000000000" pitchFamily="34" charset="-120"/>
              <a:ea typeface="華康細圓體(P)" panose="020F0300000000000000" pitchFamily="34" charset="-120"/>
            </a:endParaRPr>
          </a:p>
          <a:p>
            <a:pPr>
              <a:lnSpc>
                <a:spcPct val="120000"/>
              </a:lnSpc>
              <a:spcBef>
                <a:spcPts val="0"/>
              </a:spcBef>
            </a:pPr>
            <a:endParaRPr lang="zh-TW" altLang="en-US" dirty="0">
              <a:latin typeface="華康細圓體(P)" panose="020F0300000000000000" pitchFamily="34" charset="-120"/>
              <a:ea typeface="華康細圓體(P)" panose="020F0300000000000000" pitchFamily="34" charset="-120"/>
            </a:endParaRPr>
          </a:p>
        </p:txBody>
      </p:sp>
      <p:sp>
        <p:nvSpPr>
          <p:cNvPr id="11" name="投影片編號版面配置區 10"/>
          <p:cNvSpPr>
            <a:spLocks noGrp="1"/>
          </p:cNvSpPr>
          <p:nvPr>
            <p:ph type="sldNum" sz="quarter" idx="12"/>
          </p:nvPr>
        </p:nvSpPr>
        <p:spPr/>
        <p:txBody>
          <a:bodyPr/>
          <a:lstStyle/>
          <a:p>
            <a:fld id="{62CF9B05-5255-46D1-B105-DC595399F1DC}" type="slidenum">
              <a:rPr lang="zh-TW" altLang="en-US" smtClean="0"/>
              <a:pPr/>
              <a:t>46</a:t>
            </a:fld>
            <a:endParaRPr lang="zh-TW" altLang="en-US"/>
          </a:p>
        </p:txBody>
      </p:sp>
      <p:pic>
        <p:nvPicPr>
          <p:cNvPr id="4" name="圖片 3"/>
          <p:cNvPicPr>
            <a:picLocks noChangeAspect="1"/>
          </p:cNvPicPr>
          <p:nvPr/>
        </p:nvPicPr>
        <p:blipFill>
          <a:blip r:embed="rId3"/>
          <a:stretch>
            <a:fillRect/>
          </a:stretch>
        </p:blipFill>
        <p:spPr>
          <a:xfrm>
            <a:off x="1712865" y="1900732"/>
            <a:ext cx="645646" cy="392921"/>
          </a:xfrm>
          <a:prstGeom prst="rect">
            <a:avLst/>
          </a:prstGeom>
        </p:spPr>
      </p:pic>
      <p:pic>
        <p:nvPicPr>
          <p:cNvPr id="5" name="圖片 4"/>
          <p:cNvPicPr>
            <a:picLocks noChangeAspect="1"/>
          </p:cNvPicPr>
          <p:nvPr/>
        </p:nvPicPr>
        <p:blipFill>
          <a:blip r:embed="rId4"/>
          <a:stretch>
            <a:fillRect/>
          </a:stretch>
        </p:blipFill>
        <p:spPr>
          <a:xfrm>
            <a:off x="4734018" y="1550887"/>
            <a:ext cx="3587022" cy="2201963"/>
          </a:xfrm>
          <a:prstGeom prst="rect">
            <a:avLst/>
          </a:prstGeom>
          <a:ln>
            <a:solidFill>
              <a:schemeClr val="tx1"/>
            </a:solidFill>
          </a:ln>
        </p:spPr>
      </p:pic>
      <p:sp>
        <p:nvSpPr>
          <p:cNvPr id="6" name="矩形 5"/>
          <p:cNvSpPr/>
          <p:nvPr/>
        </p:nvSpPr>
        <p:spPr>
          <a:xfrm>
            <a:off x="8125497" y="3418839"/>
            <a:ext cx="151210" cy="16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7" name="圖片 6"/>
          <p:cNvPicPr>
            <a:picLocks noChangeAspect="1"/>
          </p:cNvPicPr>
          <p:nvPr/>
        </p:nvPicPr>
        <p:blipFill>
          <a:blip r:embed="rId5"/>
          <a:stretch>
            <a:fillRect/>
          </a:stretch>
        </p:blipFill>
        <p:spPr>
          <a:xfrm>
            <a:off x="4719862" y="3752850"/>
            <a:ext cx="3615333" cy="1866713"/>
          </a:xfrm>
          <a:prstGeom prst="rect">
            <a:avLst/>
          </a:prstGeom>
          <a:ln>
            <a:solidFill>
              <a:schemeClr val="tx1"/>
            </a:solidFill>
          </a:ln>
        </p:spPr>
      </p:pic>
      <p:pic>
        <p:nvPicPr>
          <p:cNvPr id="8" name="圖片 7"/>
          <p:cNvPicPr>
            <a:picLocks noChangeAspect="1"/>
          </p:cNvPicPr>
          <p:nvPr/>
        </p:nvPicPr>
        <p:blipFill>
          <a:blip r:embed="rId6"/>
          <a:stretch>
            <a:fillRect/>
          </a:stretch>
        </p:blipFill>
        <p:spPr>
          <a:xfrm>
            <a:off x="2958419" y="2948157"/>
            <a:ext cx="689556" cy="470682"/>
          </a:xfrm>
          <a:prstGeom prst="rect">
            <a:avLst/>
          </a:prstGeom>
        </p:spPr>
      </p:pic>
      <p:sp>
        <p:nvSpPr>
          <p:cNvPr id="10" name="矩形 9"/>
          <p:cNvSpPr/>
          <p:nvPr/>
        </p:nvSpPr>
        <p:spPr>
          <a:xfrm>
            <a:off x="5021263" y="5384673"/>
            <a:ext cx="151210" cy="16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584694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2.1</a:t>
            </a:r>
            <a:r>
              <a:rPr lang="zh-TW" altLang="en-US" dirty="0">
                <a:latin typeface="華康細圓體(P)" panose="020F0300000000000000" pitchFamily="34" charset="-120"/>
                <a:ea typeface="華康細圓體(P)" panose="020F0300000000000000" pitchFamily="34" charset="-120"/>
              </a:rPr>
              <a:t> 基本資料查核</a:t>
            </a:r>
            <a:r>
              <a:rPr lang="en-US" altLang="zh-TW" dirty="0">
                <a:latin typeface="華康細圓體(P)" panose="020F0300000000000000" pitchFamily="34" charset="-120"/>
                <a:ea typeface="華康細圓體(P)" panose="020F0300000000000000" pitchFamily="34" charset="-120"/>
              </a:rPr>
              <a:t>_</a:t>
            </a:r>
            <a:r>
              <a:rPr lang="zh-TW" altLang="en-US" dirty="0">
                <a:latin typeface="華康細圓體(P)" panose="020F0300000000000000" pitchFamily="34" charset="-120"/>
                <a:ea typeface="華康細圓體(P)" panose="020F0300000000000000" pitchFamily="34" charset="-120"/>
              </a:rPr>
              <a:t>可再利用物料</a:t>
            </a:r>
            <a:endParaRPr lang="zh-TW" altLang="en-US" dirty="0"/>
          </a:p>
        </p:txBody>
      </p:sp>
      <p:sp>
        <p:nvSpPr>
          <p:cNvPr id="3" name="內容版面配置區 2"/>
          <p:cNvSpPr>
            <a:spLocks noGrp="1"/>
          </p:cNvSpPr>
          <p:nvPr>
            <p:ph idx="1"/>
          </p:nvPr>
        </p:nvSpPr>
        <p:spPr/>
        <p:txBody>
          <a:bodyPr/>
          <a:lstStyle/>
          <a:p>
            <a:r>
              <a:rPr lang="zh-TW" altLang="en-US" dirty="0" smtClean="0">
                <a:latin typeface="華康細圓體" panose="020F0309000000000000" pitchFamily="49" charset="-120"/>
                <a:ea typeface="華康細圓體" panose="020F0309000000000000" pitchFamily="49" charset="-120"/>
              </a:rPr>
              <a:t>甚麼是可再利用物料</a:t>
            </a:r>
            <a:endParaRPr lang="zh-TW" altLang="en-US" dirty="0">
              <a:latin typeface="華康細圓體" panose="020F0309000000000000" pitchFamily="49" charset="-120"/>
              <a:ea typeface="華康細圓體" panose="020F0309000000000000" pitchFamily="49" charset="-120"/>
            </a:endParaRP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47</a:t>
            </a:fld>
            <a:endParaRPr lang="zh-TW" altLang="en-US"/>
          </a:p>
        </p:txBody>
      </p:sp>
      <p:sp>
        <p:nvSpPr>
          <p:cNvPr id="5" name="矩形 4"/>
          <p:cNvSpPr/>
          <p:nvPr/>
        </p:nvSpPr>
        <p:spPr>
          <a:xfrm>
            <a:off x="628650" y="2403064"/>
            <a:ext cx="8135206" cy="1938992"/>
          </a:xfrm>
          <a:prstGeom prst="rect">
            <a:avLst/>
          </a:prstGeom>
        </p:spPr>
        <p:txBody>
          <a:bodyPr wrap="square">
            <a:spAutoFit/>
          </a:bodyPr>
          <a:lstStyle/>
          <a:p>
            <a:r>
              <a:rPr lang="zh-TW" altLang="en-US" sz="2400" dirty="0" smtClean="0">
                <a:latin typeface="華康細圓體" panose="020F0309000000000000" pitchFamily="49" charset="-120"/>
                <a:ea typeface="華康細圓體" panose="020F0309000000000000" pitchFamily="49" charset="-120"/>
              </a:rPr>
              <a:t>第十三條 </a:t>
            </a:r>
            <a:r>
              <a:rPr lang="zh-TW" altLang="en-US" sz="2400" dirty="0">
                <a:latin typeface="華康細圓體" panose="020F0309000000000000" pitchFamily="49" charset="-120"/>
                <a:ea typeface="華康細圓體" panose="020F0309000000000000" pitchFamily="49" charset="-120"/>
              </a:rPr>
              <a:t>工程主辦機關得於規劃設計階段辦理</a:t>
            </a:r>
            <a:r>
              <a:rPr lang="zh-TW" altLang="en-US" sz="2400" dirty="0" smtClean="0">
                <a:latin typeface="華康細圓體" panose="020F0309000000000000" pitchFamily="49" charset="-120"/>
                <a:ea typeface="華康細圓體" panose="020F0309000000000000" pitchFamily="49" charset="-120"/>
              </a:rPr>
              <a:t>地質</a:t>
            </a:r>
            <a:r>
              <a:rPr lang="zh-TW" altLang="en-US" sz="2400" dirty="0">
                <a:latin typeface="華康細圓體" panose="020F0309000000000000" pitchFamily="49" charset="-120"/>
                <a:ea typeface="華康細圓體" panose="020F0309000000000000" pitchFamily="49" charset="-120"/>
              </a:rPr>
              <a:t>鑽探調查工作。對基地開挖可立 即利用之資源，應估算其處理成本及價值，列入工程項目，於工程契約中， 以實際發生數量核計為原則。 工程施工中如遇地質變化與原鑽探資料差距過大時，工程主辦機關得依變更 設計方式辦理。 </a:t>
            </a:r>
          </a:p>
        </p:txBody>
      </p:sp>
      <p:sp>
        <p:nvSpPr>
          <p:cNvPr id="6" name="矩形 5"/>
          <p:cNvSpPr/>
          <p:nvPr/>
        </p:nvSpPr>
        <p:spPr>
          <a:xfrm>
            <a:off x="628650" y="4356595"/>
            <a:ext cx="8135206" cy="1938992"/>
          </a:xfrm>
          <a:prstGeom prst="rect">
            <a:avLst/>
          </a:prstGeom>
        </p:spPr>
        <p:txBody>
          <a:bodyPr wrap="square">
            <a:spAutoFit/>
          </a:bodyPr>
          <a:lstStyle/>
          <a:p>
            <a:r>
              <a:rPr lang="zh-TW" altLang="en-US" sz="2400" dirty="0" smtClean="0">
                <a:latin typeface="華康細圓體" panose="020F0309000000000000" pitchFamily="49" charset="-120"/>
                <a:ea typeface="華康細圓體" panose="020F0309000000000000" pitchFamily="49" charset="-120"/>
              </a:rPr>
              <a:t>第十四條 </a:t>
            </a:r>
            <a:r>
              <a:rPr lang="zh-TW" altLang="en-US" sz="2400" dirty="0">
                <a:latin typeface="華康細圓體" panose="020F0309000000000000" pitchFamily="49" charset="-120"/>
                <a:ea typeface="華康細圓體" panose="020F0309000000000000" pitchFamily="49" charset="-120"/>
              </a:rPr>
              <a:t>公共工程剩餘資源屬</a:t>
            </a:r>
            <a:r>
              <a:rPr lang="zh-TW" altLang="en-US" sz="2400" dirty="0">
                <a:solidFill>
                  <a:srgbClr val="FF0000"/>
                </a:solidFill>
                <a:latin typeface="華康細圓體" panose="020F0309000000000000" pitchFamily="49" charset="-120"/>
                <a:ea typeface="華康細圓體" panose="020F0309000000000000" pitchFamily="49" charset="-120"/>
              </a:rPr>
              <a:t>可再利用物料</a:t>
            </a:r>
            <a:r>
              <a:rPr lang="zh-TW" altLang="en-US" sz="2400" dirty="0">
                <a:latin typeface="華康細圓體" panose="020F0309000000000000" pitchFamily="49" charset="-120"/>
                <a:ea typeface="華康細圓體" panose="020F0309000000000000" pitchFamily="49" charset="-120"/>
              </a:rPr>
              <a:t>，工程主辦機關得估算其處理成本及價值 ，列入競標之工程項目，並明定於施工預算內及納入工程契約。 前項可再利用物料之處理，不受本辦法規定之限制。但</a:t>
            </a:r>
            <a:r>
              <a:rPr lang="zh-TW" altLang="en-US" sz="2400" dirty="0">
                <a:solidFill>
                  <a:srgbClr val="FF0000"/>
                </a:solidFill>
                <a:latin typeface="華康細圓體" panose="020F0309000000000000" pitchFamily="49" charset="-120"/>
                <a:ea typeface="華康細圓體" panose="020F0309000000000000" pitchFamily="49" charset="-120"/>
              </a:rPr>
              <a:t>工程主辦機關應於</a:t>
            </a:r>
            <a:r>
              <a:rPr lang="zh-TW" altLang="en-US" sz="2400" dirty="0" smtClean="0">
                <a:solidFill>
                  <a:srgbClr val="FF0000"/>
                </a:solidFill>
                <a:latin typeface="華康細圓體" panose="020F0309000000000000" pitchFamily="49" charset="-120"/>
                <a:ea typeface="華康細圓體" panose="020F0309000000000000" pitchFamily="49" charset="-120"/>
              </a:rPr>
              <a:t>發包</a:t>
            </a:r>
            <a:r>
              <a:rPr lang="zh-TW" altLang="en-US" sz="2400" dirty="0">
                <a:solidFill>
                  <a:srgbClr val="FF0000"/>
                </a:solidFill>
                <a:latin typeface="華康細圓體" panose="020F0309000000000000" pitchFamily="49" charset="-120"/>
                <a:ea typeface="華康細圓體" panose="020F0309000000000000" pitchFamily="49" charset="-120"/>
              </a:rPr>
              <a:t>後上網記載土質種類及數量</a:t>
            </a:r>
            <a:r>
              <a:rPr lang="zh-TW" altLang="en-US" sz="2400" dirty="0" smtClean="0">
                <a:solidFill>
                  <a:srgbClr val="FF0000"/>
                </a:solidFill>
                <a:latin typeface="華康細圓體" panose="020F0309000000000000" pitchFamily="49" charset="-120"/>
                <a:ea typeface="華康細圓體" panose="020F0309000000000000" pitchFamily="49" charset="-120"/>
              </a:rPr>
              <a:t>。</a:t>
            </a:r>
            <a:endParaRPr lang="zh-TW" altLang="en-US" sz="2400" dirty="0">
              <a:solidFill>
                <a:srgbClr val="FF0000"/>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1108602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a:t>
            </a:r>
            <a:r>
              <a:rPr lang="en-US" altLang="zh-TW" dirty="0" smtClean="0">
                <a:latin typeface="華康細圓體(P)" panose="020F0300000000000000" pitchFamily="34" charset="-120"/>
                <a:ea typeface="華康細圓體(P)" panose="020F0300000000000000" pitchFamily="34" charset="-120"/>
              </a:rPr>
              <a:t>2.1</a:t>
            </a:r>
            <a:r>
              <a:rPr lang="zh-TW" altLang="en-US" dirty="0" smtClean="0">
                <a:latin typeface="華康細圓體(P)" panose="020F0300000000000000" pitchFamily="34" charset="-120"/>
                <a:ea typeface="華康細圓體(P)" panose="020F0300000000000000" pitchFamily="34" charset="-120"/>
              </a:rPr>
              <a:t> 基本資料查核</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可再利用物料申報</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48</a:t>
            </a:fld>
            <a:endParaRPr lang="zh-TW" altLang="en-US"/>
          </a:p>
        </p:txBody>
      </p:sp>
      <p:pic>
        <p:nvPicPr>
          <p:cNvPr id="5" name="圖片 4"/>
          <p:cNvPicPr>
            <a:picLocks noChangeAspect="1"/>
          </p:cNvPicPr>
          <p:nvPr/>
        </p:nvPicPr>
        <p:blipFill>
          <a:blip r:embed="rId2"/>
          <a:stretch>
            <a:fillRect/>
          </a:stretch>
        </p:blipFill>
        <p:spPr>
          <a:xfrm>
            <a:off x="1375973" y="1808820"/>
            <a:ext cx="6358617" cy="1057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字方塊 5"/>
          <p:cNvSpPr txBox="1"/>
          <p:nvPr/>
        </p:nvSpPr>
        <p:spPr>
          <a:xfrm>
            <a:off x="3641875" y="2880682"/>
            <a:ext cx="4928665" cy="3416320"/>
          </a:xfrm>
          <a:prstGeom prst="rect">
            <a:avLst/>
          </a:prstGeom>
          <a:noFill/>
        </p:spPr>
        <p:txBody>
          <a:bodyPr wrap="square" rtlCol="0">
            <a:spAutoFit/>
          </a:bodyPr>
          <a:lstStyle/>
          <a:p>
            <a:pPr>
              <a:buClr>
                <a:srgbClr val="FF0000"/>
              </a:buClr>
            </a:pPr>
            <a:r>
              <a:rPr lang="zh-TW" altLang="en-US" sz="2400" dirty="0">
                <a:solidFill>
                  <a:srgbClr val="FF0000"/>
                </a:solidFill>
                <a:latin typeface="華康細圓體(P)" panose="020F0300000000000000" pitchFamily="34" charset="-120"/>
                <a:ea typeface="華康細圓體(P)" panose="020F0300000000000000" pitchFamily="34" charset="-120"/>
              </a:rPr>
              <a:t>可再利用物料</a:t>
            </a:r>
            <a:r>
              <a:rPr lang="zh-TW" altLang="en-US" sz="2400" dirty="0">
                <a:latin typeface="華康細圓體(P)" panose="020F0300000000000000" pitchFamily="34" charset="-120"/>
                <a:ea typeface="華康細圓體(P)" panose="020F0300000000000000" pitchFamily="34" charset="-120"/>
              </a:rPr>
              <a:t>申報不受方案限制，但仍須上網申報土質、數量：</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如為公共工程</a:t>
            </a:r>
            <a:r>
              <a:rPr lang="en-US" altLang="zh-TW" sz="2400" dirty="0">
                <a:latin typeface="華康細圓體(P)" panose="020F0300000000000000" pitchFamily="34" charset="-120"/>
                <a:ea typeface="華康細圓體(P)" panose="020F0300000000000000" pitchFamily="34" charset="-120"/>
              </a:rPr>
              <a:t>/</a:t>
            </a:r>
            <a:r>
              <a:rPr lang="zh-TW" altLang="en-US" sz="2400" dirty="0">
                <a:latin typeface="華康細圓體(P)" panose="020F0300000000000000" pitchFamily="34" charset="-120"/>
                <a:ea typeface="華康細圓體(P)" panose="020F0300000000000000" pitchFamily="34" charset="-120"/>
              </a:rPr>
              <a:t>公有建築工程會有可再利用物料欄位，若須申報可再利用物料者，則填列相關欄位；反之則略過</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點選查核</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狀態更新為已查核，後續廠商可逐月申報月</a:t>
            </a:r>
            <a:r>
              <a:rPr lang="zh-TW" altLang="en-US" sz="2400" dirty="0" smtClean="0">
                <a:latin typeface="華康細圓體(P)" panose="020F0300000000000000" pitchFamily="34" charset="-120"/>
                <a:ea typeface="華康細圓體(P)" panose="020F0300000000000000" pitchFamily="34" charset="-120"/>
              </a:rPr>
              <a:t>報表</a:t>
            </a:r>
            <a:endParaRPr lang="en-US" altLang="zh-TW" sz="2400" dirty="0">
              <a:latin typeface="華康細圓體(P)" panose="020F0300000000000000" pitchFamily="34" charset="-120"/>
              <a:ea typeface="華康細圓體(P)" panose="020F0300000000000000" pitchFamily="34" charset="-120"/>
            </a:endParaRPr>
          </a:p>
        </p:txBody>
      </p:sp>
      <p:pic>
        <p:nvPicPr>
          <p:cNvPr id="7" name="圖片 6"/>
          <p:cNvPicPr>
            <a:picLocks noChangeAspect="1"/>
          </p:cNvPicPr>
          <p:nvPr/>
        </p:nvPicPr>
        <p:blipFill>
          <a:blip r:embed="rId3"/>
          <a:stretch>
            <a:fillRect/>
          </a:stretch>
        </p:blipFill>
        <p:spPr>
          <a:xfrm>
            <a:off x="1439366" y="2993545"/>
            <a:ext cx="1663209" cy="394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橢圓 7"/>
          <p:cNvSpPr/>
          <p:nvPr/>
        </p:nvSpPr>
        <p:spPr bwMode="auto">
          <a:xfrm>
            <a:off x="1169622" y="1727811"/>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9" name="橢圓 8"/>
          <p:cNvSpPr/>
          <p:nvPr/>
        </p:nvSpPr>
        <p:spPr bwMode="auto">
          <a:xfrm>
            <a:off x="2270970" y="2882846"/>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pic>
        <p:nvPicPr>
          <p:cNvPr id="10" name="圖片 9"/>
          <p:cNvPicPr>
            <a:picLocks noChangeAspect="1"/>
          </p:cNvPicPr>
          <p:nvPr/>
        </p:nvPicPr>
        <p:blipFill>
          <a:blip r:embed="rId4"/>
          <a:stretch>
            <a:fillRect/>
          </a:stretch>
        </p:blipFill>
        <p:spPr>
          <a:xfrm>
            <a:off x="1453472" y="3854232"/>
            <a:ext cx="1143099" cy="491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橢圓 10"/>
          <p:cNvSpPr/>
          <p:nvPr/>
        </p:nvSpPr>
        <p:spPr bwMode="auto">
          <a:xfrm>
            <a:off x="1453472" y="369221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
        <p:nvSpPr>
          <p:cNvPr id="12" name="五角星形 11"/>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五角星形 12"/>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五角星形 13"/>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五角星形 14"/>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五角星形 15"/>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49280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8248222" cy="1325563"/>
          </a:xfrm>
        </p:spPr>
        <p:txBody>
          <a:bodyPr/>
          <a:lstStyle/>
          <a:p>
            <a:r>
              <a:rPr lang="en-US" altLang="zh-TW" dirty="0">
                <a:latin typeface="華康細圓體(P)" panose="020F0300000000000000" pitchFamily="34" charset="-120"/>
                <a:ea typeface="華康細圓體(P)" panose="020F0300000000000000" pitchFamily="34" charset="-120"/>
              </a:rPr>
              <a:t>Step 2.1 </a:t>
            </a:r>
            <a:r>
              <a:rPr lang="zh-TW" altLang="en-US" dirty="0" smtClean="0">
                <a:latin typeface="華康細圓體(P)" panose="020F0300000000000000" pitchFamily="34" charset="-120"/>
                <a:ea typeface="華康細圓體(P)" panose="020F0300000000000000" pitchFamily="34" charset="-120"/>
              </a:rPr>
              <a:t>基本資料查核</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退件通知</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49</a:t>
            </a:fld>
            <a:endParaRPr lang="zh-TW" altLang="en-US"/>
          </a:p>
        </p:txBody>
      </p:sp>
      <p:pic>
        <p:nvPicPr>
          <p:cNvPr id="5" name="圖片 4"/>
          <p:cNvPicPr>
            <a:picLocks noChangeAspect="1"/>
          </p:cNvPicPr>
          <p:nvPr/>
        </p:nvPicPr>
        <p:blipFill>
          <a:blip r:embed="rId2"/>
          <a:stretch>
            <a:fillRect/>
          </a:stretch>
        </p:blipFill>
        <p:spPr>
          <a:xfrm>
            <a:off x="2411761" y="1862826"/>
            <a:ext cx="5415377" cy="2069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3"/>
          <a:stretch>
            <a:fillRect/>
          </a:stretch>
        </p:blipFill>
        <p:spPr>
          <a:xfrm>
            <a:off x="1223629" y="1862826"/>
            <a:ext cx="1085944" cy="126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弧形向右箭號 6"/>
          <p:cNvSpPr/>
          <p:nvPr/>
        </p:nvSpPr>
        <p:spPr bwMode="auto">
          <a:xfrm rot="19675859">
            <a:off x="1990240" y="3152680"/>
            <a:ext cx="362919" cy="636173"/>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8" name="文字方塊 7"/>
          <p:cNvSpPr txBox="1"/>
          <p:nvPr/>
        </p:nvSpPr>
        <p:spPr>
          <a:xfrm>
            <a:off x="4409982" y="4453036"/>
            <a:ext cx="3417156" cy="1569660"/>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點選兩階段申報</a:t>
            </a:r>
            <a:r>
              <a:rPr lang="en-US" altLang="zh-TW" sz="2400" dirty="0">
                <a:latin typeface="華康細圓體(P)" panose="020F0300000000000000" pitchFamily="34" charset="-120"/>
                <a:ea typeface="華康細圓體(P)" panose="020F0300000000000000" pitchFamily="34" charset="-120"/>
              </a:rPr>
              <a:t>&gt;</a:t>
            </a:r>
            <a:r>
              <a:rPr lang="zh-TW" altLang="en-US" sz="2400" dirty="0">
                <a:latin typeface="華康細圓體(P)" panose="020F0300000000000000" pitchFamily="34" charset="-120"/>
                <a:ea typeface="華康細圓體(P)" panose="020F0300000000000000" pitchFamily="34" charset="-120"/>
              </a:rPr>
              <a:t>基本資料表退件通知</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輸入工程流向編號或全部查詢</a:t>
            </a:r>
            <a:endParaRPr lang="en-US" altLang="zh-TW" sz="2400" dirty="0">
              <a:latin typeface="華康細圓體(P)" panose="020F0300000000000000" pitchFamily="34" charset="-120"/>
              <a:ea typeface="華康細圓體(P)" panose="020F0300000000000000" pitchFamily="34" charset="-120"/>
            </a:endParaRPr>
          </a:p>
        </p:txBody>
      </p:sp>
      <p:sp>
        <p:nvSpPr>
          <p:cNvPr id="9" name="橢圓 8"/>
          <p:cNvSpPr/>
          <p:nvPr/>
        </p:nvSpPr>
        <p:spPr bwMode="auto">
          <a:xfrm>
            <a:off x="1223628" y="2672916"/>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0" name="橢圓 9"/>
          <p:cNvSpPr/>
          <p:nvPr/>
        </p:nvSpPr>
        <p:spPr bwMode="auto">
          <a:xfrm>
            <a:off x="3113838" y="2072771"/>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Tree>
    <p:extLst>
      <p:ext uri="{BB962C8B-B14F-4D97-AF65-F5344CB8AC3E}">
        <p14:creationId xmlns:p14="http://schemas.microsoft.com/office/powerpoint/2010/main" val="660989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營建剩餘土石方定</a:t>
            </a:r>
            <a:r>
              <a:rPr lang="zh-TW" altLang="en-US" dirty="0">
                <a:latin typeface="華康細圓體(P)" panose="020F0300000000000000" pitchFamily="34" charset="-120"/>
                <a:ea typeface="華康細圓體(P)" panose="020F0300000000000000" pitchFamily="34" charset="-120"/>
              </a:rPr>
              <a:t>義</a:t>
            </a:r>
          </a:p>
        </p:txBody>
      </p:sp>
      <p:sp>
        <p:nvSpPr>
          <p:cNvPr id="3" name="內容版面配置區 2"/>
          <p:cNvSpPr>
            <a:spLocks noGrp="1"/>
          </p:cNvSpPr>
          <p:nvPr>
            <p:ph idx="1"/>
          </p:nvPr>
        </p:nvSpPr>
        <p:spPr>
          <a:xfrm>
            <a:off x="495300" y="3704090"/>
            <a:ext cx="8458200" cy="2194266"/>
          </a:xfrm>
        </p:spPr>
        <p:txBody>
          <a:bodyPr>
            <a:normAutofit fontScale="92500"/>
          </a:bodyPr>
          <a:lstStyle/>
          <a:p>
            <a:pPr marL="0" indent="0">
              <a:buNone/>
            </a:pPr>
            <a:r>
              <a:rPr lang="zh-TW" altLang="en-US" sz="2700" b="1" dirty="0">
                <a:latin typeface="華康細圓體(P)" panose="020F0300000000000000" pitchFamily="34" charset="-120"/>
                <a:ea typeface="華康細圓體(P)" panose="020F0300000000000000" pitchFamily="34" charset="-120"/>
              </a:rPr>
              <a:t>營建剩餘土石方處理方案</a:t>
            </a:r>
            <a:endParaRPr lang="en-US" altLang="zh-TW" sz="2700" dirty="0">
              <a:latin typeface="華康細圓體(P)" panose="020F0300000000000000" pitchFamily="34" charset="-120"/>
              <a:ea typeface="華康細圓體(P)" panose="020F0300000000000000" pitchFamily="34" charset="-120"/>
            </a:endParaRPr>
          </a:p>
          <a:p>
            <a:pPr marL="0" indent="0">
              <a:buNone/>
            </a:pPr>
            <a:r>
              <a:rPr lang="zh-TW" altLang="en-US" dirty="0" smtClean="0">
                <a:latin typeface="華康細圓體(P)" panose="020F0300000000000000" pitchFamily="34" charset="-120"/>
                <a:ea typeface="華康細圓體(P)" panose="020F0300000000000000" pitchFamily="34" charset="-120"/>
              </a:rPr>
              <a:t>本</a:t>
            </a:r>
            <a:r>
              <a:rPr lang="zh-TW" altLang="en-US" dirty="0">
                <a:latin typeface="華康細圓體(P)" panose="020F0300000000000000" pitchFamily="34" charset="-120"/>
                <a:ea typeface="華康細圓體(P)" panose="020F0300000000000000" pitchFamily="34" charset="-120"/>
              </a:rPr>
              <a:t>方案所指營建工程剩餘土石方之種類，包括</a:t>
            </a:r>
            <a:r>
              <a:rPr lang="zh-TW" altLang="en-US" dirty="0">
                <a:solidFill>
                  <a:srgbClr val="FF0000"/>
                </a:solidFill>
                <a:latin typeface="華康細圓體(P)" panose="020F0300000000000000" pitchFamily="34" charset="-120"/>
                <a:ea typeface="華康細圓體(P)" panose="020F0300000000000000" pitchFamily="34" charset="-120"/>
              </a:rPr>
              <a:t>建築工程、公共工程及其他民間工程</a:t>
            </a:r>
            <a:r>
              <a:rPr lang="zh-TW" altLang="en-US" dirty="0">
                <a:latin typeface="華康細圓體(P)" panose="020F0300000000000000" pitchFamily="34" charset="-120"/>
                <a:ea typeface="華康細圓體(P)" panose="020F0300000000000000" pitchFamily="34" charset="-120"/>
              </a:rPr>
              <a:t>所產生之</a:t>
            </a:r>
            <a:r>
              <a:rPr lang="zh-TW" altLang="en-US" dirty="0">
                <a:solidFill>
                  <a:srgbClr val="FF0000"/>
                </a:solidFill>
                <a:latin typeface="華康細圓體(P)" panose="020F0300000000000000" pitchFamily="34" charset="-120"/>
                <a:ea typeface="華康細圓體(P)" panose="020F0300000000000000" pitchFamily="34" charset="-120"/>
              </a:rPr>
              <a:t>剩餘</a:t>
            </a:r>
            <a:r>
              <a:rPr lang="zh-TW" altLang="en-US" dirty="0">
                <a:latin typeface="華康細圓體(P)" panose="020F0300000000000000" pitchFamily="34" charset="-120"/>
                <a:ea typeface="華康細圓體(P)" panose="020F0300000000000000" pitchFamily="34" charset="-120"/>
              </a:rPr>
              <a:t>泥、土、砂、石、磚、瓦、混凝土塊等，經暫屯、堆置可供回收、分類、加工、轉運、處理、再生利用者，屬有用之土壤砂石資源。</a:t>
            </a: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5</a:t>
            </a:fld>
            <a:endParaRPr lang="zh-TW" altLang="en-US"/>
          </a:p>
        </p:txBody>
      </p:sp>
      <p:graphicFrame>
        <p:nvGraphicFramePr>
          <p:cNvPr id="10" name="表格 9"/>
          <p:cNvGraphicFramePr>
            <a:graphicFrameLocks noGrp="1"/>
          </p:cNvGraphicFramePr>
          <p:nvPr>
            <p:extLst/>
          </p:nvPr>
        </p:nvGraphicFramePr>
        <p:xfrm>
          <a:off x="2627784" y="1839209"/>
          <a:ext cx="1799946" cy="1669560"/>
        </p:xfrm>
        <a:graphic>
          <a:graphicData uri="http://schemas.openxmlformats.org/drawingml/2006/table">
            <a:tbl>
              <a:tblPr firstRow="1" bandRow="1">
                <a:tableStyleId>{5C22544A-7EE6-4342-B048-85BDC9FD1C3A}</a:tableStyleId>
              </a:tblPr>
              <a:tblGrid>
                <a:gridCol w="599982">
                  <a:extLst>
                    <a:ext uri="{9D8B030D-6E8A-4147-A177-3AD203B41FA5}">
                      <a16:colId xmlns:a16="http://schemas.microsoft.com/office/drawing/2014/main" val="20000"/>
                    </a:ext>
                  </a:extLst>
                </a:gridCol>
                <a:gridCol w="599982">
                  <a:extLst>
                    <a:ext uri="{9D8B030D-6E8A-4147-A177-3AD203B41FA5}">
                      <a16:colId xmlns:a16="http://schemas.microsoft.com/office/drawing/2014/main" val="20001"/>
                    </a:ext>
                  </a:extLst>
                </a:gridCol>
                <a:gridCol w="599982">
                  <a:extLst>
                    <a:ext uri="{9D8B030D-6E8A-4147-A177-3AD203B41FA5}">
                      <a16:colId xmlns:a16="http://schemas.microsoft.com/office/drawing/2014/main" val="20002"/>
                    </a:ext>
                  </a:extLst>
                </a:gridCol>
              </a:tblGrid>
              <a:tr h="556520">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extLst>
                  <a:ext uri="{0D108BD9-81ED-4DB2-BD59-A6C34878D82A}">
                    <a16:rowId xmlns:a16="http://schemas.microsoft.com/office/drawing/2014/main" val="10000"/>
                  </a:ext>
                </a:extLst>
              </a:tr>
              <a:tr h="556520">
                <a:tc>
                  <a:txBody>
                    <a:bodyPr/>
                    <a:lstStyle/>
                    <a:p>
                      <a:endParaRPr lang="zh-TW" altLang="en-US" sz="140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extLst>
                  <a:ext uri="{0D108BD9-81ED-4DB2-BD59-A6C34878D82A}">
                    <a16:rowId xmlns:a16="http://schemas.microsoft.com/office/drawing/2014/main" val="10001"/>
                  </a:ext>
                </a:extLst>
              </a:tr>
              <a:tr h="556520">
                <a:tc>
                  <a:txBody>
                    <a:bodyPr/>
                    <a:lstStyle/>
                    <a:p>
                      <a:endParaRPr lang="zh-TW" altLang="en-US" sz="140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文字方塊 10"/>
          <p:cNvSpPr txBox="1"/>
          <p:nvPr/>
        </p:nvSpPr>
        <p:spPr>
          <a:xfrm>
            <a:off x="2735797" y="1705100"/>
            <a:ext cx="1569895" cy="1823576"/>
          </a:xfrm>
          <a:prstGeom prst="rect">
            <a:avLst/>
          </a:prstGeom>
          <a:noFill/>
        </p:spPr>
        <p:txBody>
          <a:bodyPr wrap="square" rtlCol="0">
            <a:spAutoFit/>
          </a:bodyPr>
          <a:lstStyle/>
          <a:p>
            <a:r>
              <a:rPr lang="zh-TW" altLang="en-US" sz="11250" dirty="0">
                <a:latin typeface="華康魏碑體(P)" panose="03000700000000000000" pitchFamily="66" charset="-120"/>
                <a:ea typeface="華康魏碑體(P)" panose="03000700000000000000" pitchFamily="66" charset="-120"/>
              </a:rPr>
              <a:t>營</a:t>
            </a:r>
          </a:p>
        </p:txBody>
      </p:sp>
      <p:graphicFrame>
        <p:nvGraphicFramePr>
          <p:cNvPr id="12" name="表格 11"/>
          <p:cNvGraphicFramePr>
            <a:graphicFrameLocks noGrp="1"/>
          </p:cNvGraphicFramePr>
          <p:nvPr>
            <p:extLst/>
          </p:nvPr>
        </p:nvGraphicFramePr>
        <p:xfrm>
          <a:off x="4680012" y="1834918"/>
          <a:ext cx="1799946" cy="1669560"/>
        </p:xfrm>
        <a:graphic>
          <a:graphicData uri="http://schemas.openxmlformats.org/drawingml/2006/table">
            <a:tbl>
              <a:tblPr firstRow="1" bandRow="1">
                <a:tableStyleId>{5C22544A-7EE6-4342-B048-85BDC9FD1C3A}</a:tableStyleId>
              </a:tblPr>
              <a:tblGrid>
                <a:gridCol w="599982">
                  <a:extLst>
                    <a:ext uri="{9D8B030D-6E8A-4147-A177-3AD203B41FA5}">
                      <a16:colId xmlns:a16="http://schemas.microsoft.com/office/drawing/2014/main" val="20000"/>
                    </a:ext>
                  </a:extLst>
                </a:gridCol>
                <a:gridCol w="599982">
                  <a:extLst>
                    <a:ext uri="{9D8B030D-6E8A-4147-A177-3AD203B41FA5}">
                      <a16:colId xmlns:a16="http://schemas.microsoft.com/office/drawing/2014/main" val="20001"/>
                    </a:ext>
                  </a:extLst>
                </a:gridCol>
                <a:gridCol w="599982">
                  <a:extLst>
                    <a:ext uri="{9D8B030D-6E8A-4147-A177-3AD203B41FA5}">
                      <a16:colId xmlns:a16="http://schemas.microsoft.com/office/drawing/2014/main" val="20002"/>
                    </a:ext>
                  </a:extLst>
                </a:gridCol>
              </a:tblGrid>
              <a:tr h="556520">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extLst>
                  <a:ext uri="{0D108BD9-81ED-4DB2-BD59-A6C34878D82A}">
                    <a16:rowId xmlns:a16="http://schemas.microsoft.com/office/drawing/2014/main" val="10000"/>
                  </a:ext>
                </a:extLst>
              </a:tr>
              <a:tr h="556520">
                <a:tc>
                  <a:txBody>
                    <a:bodyPr/>
                    <a:lstStyle/>
                    <a:p>
                      <a:endParaRPr lang="zh-TW" altLang="en-US" sz="140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extLst>
                  <a:ext uri="{0D108BD9-81ED-4DB2-BD59-A6C34878D82A}">
                    <a16:rowId xmlns:a16="http://schemas.microsoft.com/office/drawing/2014/main" val="10001"/>
                  </a:ext>
                </a:extLst>
              </a:tr>
              <a:tr h="556520">
                <a:tc>
                  <a:txBody>
                    <a:bodyPr/>
                    <a:lstStyle/>
                    <a:p>
                      <a:endParaRPr lang="zh-TW" altLang="en-US" sz="140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tc>
                  <a:txBody>
                    <a:bodyPr/>
                    <a:lstStyle/>
                    <a:p>
                      <a:endParaRPr lang="zh-TW" altLang="en-US" sz="1400" dirty="0"/>
                    </a:p>
                  </a:txBody>
                  <a:tcPr marL="68580" marR="68580" marT="34290" marB="34290">
                    <a:lnL w="28575" cap="flat" cmpd="sng" algn="ctr">
                      <a:solidFill>
                        <a:srgbClr val="FF0000"/>
                      </a:solidFill>
                      <a:prstDash val="sysDot"/>
                      <a:round/>
                      <a:headEnd type="none" w="med" len="med"/>
                      <a:tailEnd type="none" w="med" len="med"/>
                    </a:lnL>
                    <a:lnR w="28575" cap="flat" cmpd="sng" algn="ctr">
                      <a:solidFill>
                        <a:srgbClr val="FF0000"/>
                      </a:solidFill>
                      <a:prstDash val="sysDot"/>
                      <a:round/>
                      <a:headEnd type="none" w="med" len="med"/>
                      <a:tailEnd type="none" w="med" len="med"/>
                    </a:lnR>
                    <a:lnT w="28575" cap="flat" cmpd="sng" algn="ctr">
                      <a:solidFill>
                        <a:srgbClr val="FF0000"/>
                      </a:solidFill>
                      <a:prstDash val="sysDot"/>
                      <a:round/>
                      <a:headEnd type="none" w="med" len="med"/>
                      <a:tailEnd type="none" w="med" len="med"/>
                    </a:lnT>
                    <a:lnB w="28575" cap="flat" cmpd="sng" algn="ctr">
                      <a:solidFill>
                        <a:srgbClr val="FF0000"/>
                      </a:solidFill>
                      <a:prstDash val="sysDot"/>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3" name="文字方塊 12"/>
          <p:cNvSpPr txBox="1"/>
          <p:nvPr/>
        </p:nvSpPr>
        <p:spPr>
          <a:xfrm>
            <a:off x="4788025" y="1700809"/>
            <a:ext cx="1569895" cy="1823576"/>
          </a:xfrm>
          <a:prstGeom prst="rect">
            <a:avLst/>
          </a:prstGeom>
          <a:noFill/>
        </p:spPr>
        <p:txBody>
          <a:bodyPr wrap="square" rtlCol="0">
            <a:spAutoFit/>
          </a:bodyPr>
          <a:lstStyle/>
          <a:p>
            <a:r>
              <a:rPr lang="zh-TW" altLang="en-US" sz="11250" dirty="0">
                <a:latin typeface="華康魏碑體(P)" panose="03000700000000000000" pitchFamily="66" charset="-120"/>
                <a:ea typeface="華康魏碑體(P)" panose="03000700000000000000" pitchFamily="66" charset="-120"/>
              </a:rPr>
              <a:t>建</a:t>
            </a:r>
          </a:p>
        </p:txBody>
      </p:sp>
    </p:spTree>
    <p:extLst>
      <p:ext uri="{BB962C8B-B14F-4D97-AF65-F5344CB8AC3E}">
        <p14:creationId xmlns:p14="http://schemas.microsoft.com/office/powerpoint/2010/main" val="4233876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a:t>
            </a:r>
            <a:r>
              <a:rPr lang="en-US" altLang="zh-TW" dirty="0" smtClean="0">
                <a:latin typeface="華康細圓體(P)" panose="020F0300000000000000" pitchFamily="34" charset="-120"/>
                <a:ea typeface="華康細圓體(P)" panose="020F0300000000000000" pitchFamily="34" charset="-120"/>
              </a:rPr>
              <a:t>2.2 </a:t>
            </a:r>
            <a:r>
              <a:rPr lang="zh-TW" altLang="en-US" dirty="0" smtClean="0">
                <a:latin typeface="華康細圓體(P)" panose="020F0300000000000000" pitchFamily="34" charset="-120"/>
                <a:ea typeface="華康細圓體(P)" panose="020F0300000000000000" pitchFamily="34" charset="-120"/>
              </a:rPr>
              <a:t>月報查核</a:t>
            </a:r>
            <a:r>
              <a:rPr lang="en-US" altLang="zh-TW" dirty="0" smtClean="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時間點</a:t>
            </a:r>
            <a:endParaRPr lang="zh-TW" altLang="en-US" dirty="0"/>
          </a:p>
        </p:txBody>
      </p:sp>
      <p:sp>
        <p:nvSpPr>
          <p:cNvPr id="3" name="內容版面配置區 2"/>
          <p:cNvSpPr>
            <a:spLocks noGrp="1"/>
          </p:cNvSpPr>
          <p:nvPr>
            <p:ph idx="1"/>
          </p:nvPr>
        </p:nvSpPr>
        <p:spPr>
          <a:xfrm>
            <a:off x="628650" y="1825625"/>
            <a:ext cx="4386112" cy="4351338"/>
          </a:xfrm>
        </p:spPr>
        <p:txBody>
          <a:bodyPr>
            <a:normAutofit/>
          </a:bodyPr>
          <a:lstStyle/>
          <a:p>
            <a:pPr>
              <a:lnSpc>
                <a:spcPct val="100000"/>
              </a:lnSpc>
              <a:spcBef>
                <a:spcPts val="0"/>
              </a:spcBef>
            </a:pPr>
            <a:r>
              <a:rPr lang="zh-TW" altLang="en-US" dirty="0" smtClean="0">
                <a:latin typeface="華康細圓體" panose="020F0309000000000000" pitchFamily="49" charset="-120"/>
                <a:ea typeface="華康細圓體" panose="020F0309000000000000" pitchFamily="49" charset="-120"/>
              </a:rPr>
              <a:t>依據法令</a:t>
            </a:r>
            <a:r>
              <a:rPr lang="zh-TW" altLang="en-US" dirty="0" smtClean="0">
                <a:latin typeface="華康細圓體" panose="020F0309000000000000" pitchFamily="49" charset="-120"/>
                <a:ea typeface="華康細圓體" panose="020F0309000000000000" pitchFamily="49" charset="-120"/>
              </a:rPr>
              <a:t>：</a:t>
            </a:r>
            <a:r>
              <a:rPr lang="zh-TW" altLang="en-US" dirty="0">
                <a:latin typeface="華康細圓體" panose="020F0309000000000000" pitchFamily="49" charset="-120"/>
                <a:ea typeface="華康細圓體" panose="020F0309000000000000" pitchFamily="49" charset="-120"/>
              </a:rPr>
              <a:t>金門縣營建工程剩餘土石方處理自治</a:t>
            </a:r>
            <a:r>
              <a:rPr lang="zh-TW" altLang="en-US" dirty="0" smtClean="0">
                <a:latin typeface="華康細圓體" panose="020F0309000000000000" pitchFamily="49" charset="-120"/>
                <a:ea typeface="華康細圓體" panose="020F0309000000000000" pitchFamily="49" charset="-120"/>
              </a:rPr>
              <a:t>條例</a:t>
            </a:r>
            <a:r>
              <a:rPr lang="en-US" altLang="zh-TW" dirty="0" smtClean="0">
                <a:latin typeface="華康細圓體" panose="020F0309000000000000" pitchFamily="49" charset="-120"/>
                <a:ea typeface="華康細圓體" panose="020F0309000000000000" pitchFamily="49" charset="-120"/>
              </a:rPr>
              <a:t>(</a:t>
            </a:r>
            <a:r>
              <a:rPr lang="zh-TW" altLang="en-US" dirty="0" smtClean="0">
                <a:latin typeface="華康細圓體" panose="020F0309000000000000" pitchFamily="49" charset="-120"/>
                <a:ea typeface="華康細圓體" panose="020F0309000000000000" pitchFamily="49" charset="-120"/>
              </a:rPr>
              <a:t>第十條、第十六條</a:t>
            </a:r>
            <a:r>
              <a:rPr lang="en-US" altLang="zh-TW" dirty="0" smtClean="0">
                <a:latin typeface="華康細圓體" panose="020F0309000000000000" pitchFamily="49" charset="-120"/>
                <a:ea typeface="華康細圓體" panose="020F0309000000000000" pitchFamily="49" charset="-120"/>
              </a:rPr>
              <a:t>)</a:t>
            </a:r>
            <a:endParaRPr lang="en-US" altLang="zh-TW" dirty="0">
              <a:latin typeface="華康細圓體" panose="020F0309000000000000" pitchFamily="49" charset="-120"/>
              <a:ea typeface="華康細圓體" panose="020F0309000000000000" pitchFamily="49" charset="-120"/>
            </a:endParaRPr>
          </a:p>
          <a:p>
            <a:pPr>
              <a:lnSpc>
                <a:spcPct val="100000"/>
              </a:lnSpc>
              <a:spcBef>
                <a:spcPts val="0"/>
              </a:spcBef>
            </a:pPr>
            <a:r>
              <a:rPr lang="zh-TW" altLang="en-US" dirty="0" smtClean="0">
                <a:latin typeface="華康細圓體" panose="020F0309000000000000" pitchFamily="49" charset="-120"/>
                <a:ea typeface="華康細圓體" panose="020F0309000000000000" pitchFamily="49" charset="-120"/>
              </a:rPr>
              <a:t>查核時間點：每月</a:t>
            </a:r>
            <a:r>
              <a:rPr lang="en-US" altLang="zh-TW" dirty="0" smtClean="0">
                <a:solidFill>
                  <a:srgbClr val="FF0000"/>
                </a:solidFill>
                <a:latin typeface="華康細圓體" panose="020F0309000000000000" pitchFamily="49" charset="-120"/>
                <a:ea typeface="華康細圓體" panose="020F0309000000000000" pitchFamily="49" charset="-120"/>
              </a:rPr>
              <a:t>5</a:t>
            </a:r>
            <a:r>
              <a:rPr lang="zh-TW" altLang="en-US" dirty="0" smtClean="0">
                <a:latin typeface="華康細圓體" panose="020F0309000000000000" pitchFamily="49" charset="-120"/>
                <a:ea typeface="華康細圓體" panose="020F0309000000000000" pitchFamily="49" charset="-120"/>
              </a:rPr>
              <a:t>日前</a:t>
            </a:r>
            <a:endParaRPr lang="en-US" altLang="zh-TW" dirty="0" smtClean="0">
              <a:latin typeface="華康細圓體" panose="020F0309000000000000" pitchFamily="49" charset="-120"/>
              <a:ea typeface="華康細圓體" panose="020F0309000000000000" pitchFamily="49" charset="-120"/>
            </a:endParaRPr>
          </a:p>
          <a:p>
            <a:pPr>
              <a:lnSpc>
                <a:spcPct val="100000"/>
              </a:lnSpc>
              <a:spcBef>
                <a:spcPts val="0"/>
              </a:spcBef>
            </a:pPr>
            <a:r>
              <a:rPr lang="zh-TW" altLang="en-US" dirty="0" smtClean="0">
                <a:latin typeface="華康細圓體" panose="020F0309000000000000" pitchFamily="49" charset="-120"/>
                <a:ea typeface="華康細圓體" panose="020F0309000000000000" pitchFamily="49" charset="-120"/>
              </a:rPr>
              <a:t>查核所需文件：運送憑證</a:t>
            </a:r>
            <a:r>
              <a:rPr lang="en-US" altLang="zh-TW" dirty="0" smtClean="0">
                <a:latin typeface="華康細圓體" panose="020F0309000000000000" pitchFamily="49" charset="-120"/>
                <a:ea typeface="華康細圓體" panose="020F0309000000000000" pitchFamily="49" charset="-120"/>
              </a:rPr>
              <a:t>(</a:t>
            </a:r>
            <a:r>
              <a:rPr lang="zh-TW" altLang="en-US" dirty="0" smtClean="0">
                <a:latin typeface="華康細圓體" panose="020F0309000000000000" pitchFamily="49" charset="-120"/>
                <a:ea typeface="華康細圓體" panose="020F0309000000000000" pitchFamily="49" charset="-120"/>
              </a:rPr>
              <a:t>四聯單</a:t>
            </a:r>
            <a:r>
              <a:rPr lang="en-US" altLang="zh-TW" dirty="0" smtClean="0">
                <a:latin typeface="華康細圓體" panose="020F0309000000000000" pitchFamily="49" charset="-120"/>
                <a:ea typeface="華康細圓體" panose="020F0309000000000000" pitchFamily="49" charset="-120"/>
              </a:rPr>
              <a:t>)</a:t>
            </a:r>
            <a:endParaRPr lang="zh-TW" altLang="en-US" dirty="0">
              <a:latin typeface="華康細圓體" panose="020F0309000000000000" pitchFamily="49" charset="-120"/>
              <a:ea typeface="華康細圓體" panose="020F0309000000000000" pitchFamily="49" charset="-120"/>
            </a:endParaRP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50</a:t>
            </a:fld>
            <a:endParaRPr lang="zh-TW" altLang="en-US"/>
          </a:p>
        </p:txBody>
      </p:sp>
      <p:pic>
        <p:nvPicPr>
          <p:cNvPr id="5" name="圖片 4"/>
          <p:cNvPicPr>
            <a:picLocks noChangeAspect="1"/>
          </p:cNvPicPr>
          <p:nvPr/>
        </p:nvPicPr>
        <p:blipFill>
          <a:blip r:embed="rId2"/>
          <a:stretch>
            <a:fillRect/>
          </a:stretch>
        </p:blipFill>
        <p:spPr>
          <a:xfrm>
            <a:off x="5197642" y="1423907"/>
            <a:ext cx="3317708" cy="4681595"/>
          </a:xfrm>
          <a:prstGeom prst="rect">
            <a:avLst/>
          </a:prstGeom>
          <a:ln>
            <a:solidFill>
              <a:schemeClr val="tx1"/>
            </a:solidFill>
          </a:ln>
        </p:spPr>
      </p:pic>
    </p:spTree>
    <p:extLst>
      <p:ext uri="{BB962C8B-B14F-4D97-AF65-F5344CB8AC3E}">
        <p14:creationId xmlns:p14="http://schemas.microsoft.com/office/powerpoint/2010/main" val="3778035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a:t>
            </a:r>
            <a:r>
              <a:rPr lang="en-US" altLang="zh-TW" dirty="0" smtClean="0">
                <a:latin typeface="華康細圓體(P)" panose="020F0300000000000000" pitchFamily="34" charset="-120"/>
                <a:ea typeface="華康細圓體(P)" panose="020F0300000000000000" pitchFamily="34" charset="-120"/>
              </a:rPr>
              <a:t>2.2 </a:t>
            </a:r>
            <a:r>
              <a:rPr lang="zh-TW" altLang="en-US" dirty="0">
                <a:latin typeface="華康細圓體(P)" panose="020F0300000000000000" pitchFamily="34" charset="-120"/>
                <a:ea typeface="華康細圓體(P)" panose="020F0300000000000000" pitchFamily="34" charset="-120"/>
              </a:rPr>
              <a:t>月報</a:t>
            </a:r>
            <a:r>
              <a:rPr lang="zh-TW" altLang="en-US" dirty="0" smtClean="0">
                <a:latin typeface="華康細圓體(P)" panose="020F0300000000000000" pitchFamily="34" charset="-120"/>
                <a:ea typeface="華康細圓體(P)" panose="020F0300000000000000" pitchFamily="34" charset="-120"/>
              </a:rPr>
              <a:t>查核</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51</a:t>
            </a:fld>
            <a:endParaRPr lang="zh-TW" altLang="en-US"/>
          </a:p>
        </p:txBody>
      </p:sp>
      <p:pic>
        <p:nvPicPr>
          <p:cNvPr id="5" name="圖片 4"/>
          <p:cNvPicPr>
            <a:picLocks noChangeAspect="1"/>
          </p:cNvPicPr>
          <p:nvPr/>
        </p:nvPicPr>
        <p:blipFill>
          <a:blip r:embed="rId2"/>
          <a:stretch>
            <a:fillRect/>
          </a:stretch>
        </p:blipFill>
        <p:spPr>
          <a:xfrm>
            <a:off x="3198211" y="1814611"/>
            <a:ext cx="1074513" cy="1063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3"/>
          <a:stretch>
            <a:fillRect/>
          </a:stretch>
        </p:blipFill>
        <p:spPr>
          <a:xfrm>
            <a:off x="712558" y="1814609"/>
            <a:ext cx="2097587" cy="2686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4"/>
          <a:stretch>
            <a:fillRect/>
          </a:stretch>
        </p:blipFill>
        <p:spPr>
          <a:xfrm>
            <a:off x="1841734" y="4681251"/>
            <a:ext cx="4019504" cy="1664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橢圓 7"/>
          <p:cNvSpPr/>
          <p:nvPr/>
        </p:nvSpPr>
        <p:spPr bwMode="auto">
          <a:xfrm>
            <a:off x="712558" y="4185084"/>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9" name="橢圓 8"/>
          <p:cNvSpPr/>
          <p:nvPr/>
        </p:nvSpPr>
        <p:spPr bwMode="auto">
          <a:xfrm>
            <a:off x="3196834" y="2132856"/>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10" name="橢圓 9"/>
          <p:cNvSpPr/>
          <p:nvPr/>
        </p:nvSpPr>
        <p:spPr bwMode="auto">
          <a:xfrm>
            <a:off x="1857494" y="5745453"/>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1" name="弧形向右箭號 10"/>
          <p:cNvSpPr/>
          <p:nvPr/>
        </p:nvSpPr>
        <p:spPr bwMode="auto">
          <a:xfrm rot="19675859">
            <a:off x="1272208" y="5056489"/>
            <a:ext cx="362919" cy="567341"/>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12" name="文字方塊 11"/>
          <p:cNvSpPr txBox="1"/>
          <p:nvPr/>
        </p:nvSpPr>
        <p:spPr>
          <a:xfrm>
            <a:off x="4520629" y="1467762"/>
            <a:ext cx="4512881" cy="3046988"/>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月報表查核路徑有兩種選擇</a:t>
            </a:r>
            <a:r>
              <a:rPr lang="zh-TW" altLang="en-US" sz="2400" dirty="0" smtClean="0">
                <a:latin typeface="華康細圓體(P)" panose="020F0300000000000000" pitchFamily="34" charset="-120"/>
                <a:ea typeface="華康細圓體(P)" panose="020F0300000000000000" pitchFamily="34" charset="-120"/>
              </a:rPr>
              <a:t>，</a:t>
            </a:r>
            <a:endParaRPr lang="en-US" altLang="zh-TW" sz="2400" dirty="0" smtClean="0">
              <a:latin typeface="華康細圓體(P)" panose="020F0300000000000000" pitchFamily="34" charset="-120"/>
              <a:ea typeface="華康細圓體(P)" panose="020F0300000000000000" pitchFamily="34" charset="-120"/>
            </a:endParaRPr>
          </a:p>
          <a:p>
            <a:pPr>
              <a:buClr>
                <a:srgbClr val="FF0000"/>
              </a:buClr>
            </a:pPr>
            <a:r>
              <a:rPr lang="zh-TW" altLang="en-US" sz="2400" dirty="0" smtClean="0">
                <a:latin typeface="華康細圓體(P)" panose="020F0300000000000000" pitchFamily="34" charset="-120"/>
                <a:ea typeface="華康細圓體(P)" panose="020F0300000000000000" pitchFamily="34" charset="-120"/>
              </a:rPr>
              <a:t>兩</a:t>
            </a:r>
            <a:r>
              <a:rPr lang="zh-TW" altLang="en-US" sz="2400" dirty="0">
                <a:latin typeface="華康細圓體(P)" panose="020F0300000000000000" pitchFamily="34" charset="-120"/>
                <a:ea typeface="華康細圓體(P)" panose="020F0300000000000000" pitchFamily="34" charset="-120"/>
              </a:rPr>
              <a:t>階段申報</a:t>
            </a:r>
            <a:r>
              <a:rPr lang="en-US" altLang="zh-TW" sz="2400" dirty="0">
                <a:latin typeface="華康細圓體(P)" panose="020F0300000000000000" pitchFamily="34" charset="-120"/>
                <a:ea typeface="華康細圓體(P)" panose="020F0300000000000000" pitchFamily="34" charset="-120"/>
              </a:rPr>
              <a:t>&gt;</a:t>
            </a:r>
            <a:r>
              <a:rPr lang="zh-TW" altLang="en-US" sz="2400" dirty="0">
                <a:latin typeface="華康細圓體(P)" panose="020F0300000000000000" pitchFamily="34" charset="-120"/>
                <a:ea typeface="華康細圓體(P)" panose="020F0300000000000000" pitchFamily="34" charset="-120"/>
              </a:rPr>
              <a:t>公共工程</a:t>
            </a:r>
            <a:r>
              <a:rPr lang="en-US" altLang="zh-TW" sz="2400" dirty="0">
                <a:latin typeface="華康細圓體(P)" panose="020F0300000000000000" pitchFamily="34" charset="-120"/>
                <a:ea typeface="華康細圓體(P)" panose="020F0300000000000000" pitchFamily="34" charset="-120"/>
              </a:rPr>
              <a:t>&gt;</a:t>
            </a:r>
            <a:r>
              <a:rPr lang="zh-TW" altLang="en-US" sz="2400" dirty="0">
                <a:latin typeface="華康細圓體(P)" panose="020F0300000000000000" pitchFamily="34" charset="-120"/>
                <a:ea typeface="華康細圓體(P)" panose="020F0300000000000000" pitchFamily="34" charset="-120"/>
              </a:rPr>
              <a:t>查核公共工程月報表</a:t>
            </a:r>
            <a:r>
              <a:rPr lang="zh-TW" altLang="en-US" sz="2400" dirty="0" smtClean="0">
                <a:latin typeface="華康細圓體(P)" panose="020F0300000000000000" pitchFamily="34" charset="-120"/>
                <a:ea typeface="華康細圓體(P)" panose="020F0300000000000000" pitchFamily="34" charset="-120"/>
              </a:rPr>
              <a:t>；</a:t>
            </a:r>
            <a:endParaRPr lang="en-US" altLang="zh-TW" sz="2400" dirty="0" smtClean="0">
              <a:latin typeface="華康細圓體(P)" panose="020F0300000000000000" pitchFamily="34" charset="-120"/>
              <a:ea typeface="華康細圓體(P)" panose="020F0300000000000000" pitchFamily="34" charset="-120"/>
            </a:endParaRPr>
          </a:p>
          <a:p>
            <a:pPr>
              <a:buClr>
                <a:srgbClr val="FF0000"/>
              </a:buClr>
            </a:pPr>
            <a:r>
              <a:rPr lang="zh-TW" altLang="en-US" sz="2400" dirty="0" smtClean="0">
                <a:latin typeface="華康細圓體(P)" panose="020F0300000000000000" pitchFamily="34" charset="-120"/>
                <a:ea typeface="華康細圓體(P)" panose="020F0300000000000000" pitchFamily="34" charset="-120"/>
              </a:rPr>
              <a:t>兩</a:t>
            </a:r>
            <a:r>
              <a:rPr lang="zh-TW" altLang="en-US" sz="2400" dirty="0">
                <a:latin typeface="華康細圓體(P)" panose="020F0300000000000000" pitchFamily="34" charset="-120"/>
                <a:ea typeface="華康細圓體(P)" panose="020F0300000000000000" pitchFamily="34" charset="-120"/>
              </a:rPr>
              <a:t>階段申報</a:t>
            </a:r>
            <a:r>
              <a:rPr lang="en-US" altLang="zh-TW" sz="2400" dirty="0">
                <a:latin typeface="華康細圓體(P)" panose="020F0300000000000000" pitchFamily="34" charset="-120"/>
                <a:ea typeface="華康細圓體(P)" panose="020F0300000000000000" pitchFamily="34" charset="-120"/>
              </a:rPr>
              <a:t>&gt;</a:t>
            </a:r>
            <a:r>
              <a:rPr lang="zh-TW" altLang="en-US" sz="2400" dirty="0">
                <a:latin typeface="華康細圓體(P)" panose="020F0300000000000000" pitchFamily="34" charset="-120"/>
                <a:ea typeface="華康細圓體(P)" panose="020F0300000000000000" pitchFamily="34" charset="-120"/>
              </a:rPr>
              <a:t>查核未辦理查核月報表</a:t>
            </a:r>
            <a:endParaRPr lang="en-US" altLang="zh-TW" sz="2400" dirty="0">
              <a:latin typeface="華康細圓體(P)" panose="020F0300000000000000" pitchFamily="34" charset="-120"/>
              <a:ea typeface="華康細圓體(P)" panose="020F0300000000000000" pitchFamily="34" charset="-120"/>
            </a:endParaRPr>
          </a:p>
          <a:p>
            <a:pPr marL="342900" indent="-342900">
              <a:buClr>
                <a:srgbClr val="FF0000"/>
              </a:buClr>
              <a:buFont typeface="Wingdings" panose="05000000000000000000" pitchFamily="2" charset="2"/>
              <a:buAutoNum type="circleNumWdWhitePlain" startAt="2"/>
            </a:pPr>
            <a:r>
              <a:rPr lang="zh-TW" altLang="en-US" sz="2400" dirty="0">
                <a:latin typeface="華康細圓體(P)" panose="020F0300000000000000" pitchFamily="34" charset="-120"/>
                <a:ea typeface="華康細圓體(P)" panose="020F0300000000000000" pitchFamily="34" charset="-120"/>
              </a:rPr>
              <a:t>系統自動列出所屬單位未查核之各工程月報表</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startAt="2"/>
            </a:pPr>
            <a:r>
              <a:rPr lang="zh-TW" altLang="en-US" sz="2400" dirty="0">
                <a:latin typeface="華康細圓體(P)" panose="020F0300000000000000" pitchFamily="34" charset="-120"/>
                <a:ea typeface="華康細圓體(P)" panose="020F0300000000000000" pitchFamily="34" charset="-120"/>
              </a:rPr>
              <a:t>點選編輯進入單筆月報表查核</a:t>
            </a:r>
            <a:endParaRPr lang="en-US" altLang="zh-TW" sz="2400" dirty="0">
              <a:latin typeface="華康細圓體(P)" panose="020F0300000000000000" pitchFamily="34" charset="-120"/>
              <a:ea typeface="華康細圓體(P)" panose="020F0300000000000000" pitchFamily="34" charset="-120"/>
            </a:endParaRPr>
          </a:p>
        </p:txBody>
      </p:sp>
      <p:sp>
        <p:nvSpPr>
          <p:cNvPr id="13" name="橢圓 12"/>
          <p:cNvSpPr/>
          <p:nvPr/>
        </p:nvSpPr>
        <p:spPr bwMode="auto">
          <a:xfrm>
            <a:off x="5500179" y="5808231"/>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Tree>
    <p:extLst>
      <p:ext uri="{BB962C8B-B14F-4D97-AF65-F5344CB8AC3E}">
        <p14:creationId xmlns:p14="http://schemas.microsoft.com/office/powerpoint/2010/main" val="3115611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華康細圓體(P)" panose="020F0300000000000000" pitchFamily="34" charset="-120"/>
                <a:ea typeface="華康細圓體(P)" panose="020F0300000000000000" pitchFamily="34" charset="-120"/>
              </a:rPr>
              <a:t>Step </a:t>
            </a:r>
            <a:r>
              <a:rPr lang="en-US" altLang="zh-TW" dirty="0" smtClean="0">
                <a:latin typeface="華康細圓體(P)" panose="020F0300000000000000" pitchFamily="34" charset="-120"/>
                <a:ea typeface="華康細圓體(P)" panose="020F0300000000000000" pitchFamily="34" charset="-120"/>
              </a:rPr>
              <a:t>2.2 </a:t>
            </a:r>
            <a:r>
              <a:rPr lang="zh-TW" altLang="en-US" dirty="0">
                <a:latin typeface="華康細圓體(P)" panose="020F0300000000000000" pitchFamily="34" charset="-120"/>
                <a:ea typeface="華康細圓體(P)" panose="020F0300000000000000" pitchFamily="34" charset="-120"/>
              </a:rPr>
              <a:t>月報查核</a:t>
            </a:r>
            <a:r>
              <a:rPr lang="en-US" altLang="zh-TW" dirty="0">
                <a:latin typeface="華康細圓體(P)" panose="020F0300000000000000" pitchFamily="34" charset="-120"/>
                <a:ea typeface="華康細圓體(P)" panose="020F0300000000000000" pitchFamily="34" charset="-120"/>
              </a:rPr>
              <a:t>_</a:t>
            </a:r>
            <a:r>
              <a:rPr lang="zh-TW" altLang="en-US" dirty="0" smtClean="0">
                <a:latin typeface="華康細圓體(P)" panose="020F0300000000000000" pitchFamily="34" charset="-120"/>
                <a:ea typeface="華康細圓體(P)" panose="020F0300000000000000" pitchFamily="34" charset="-120"/>
              </a:rPr>
              <a:t>查詢未辦理查核月報表</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52</a:t>
            </a:fld>
            <a:endParaRPr lang="zh-TW" altLang="en-US"/>
          </a:p>
        </p:txBody>
      </p:sp>
      <p:pic>
        <p:nvPicPr>
          <p:cNvPr id="5" name="圖片 4"/>
          <p:cNvPicPr>
            <a:picLocks noChangeAspect="1"/>
          </p:cNvPicPr>
          <p:nvPr/>
        </p:nvPicPr>
        <p:blipFill>
          <a:blip r:embed="rId2"/>
          <a:stretch>
            <a:fillRect/>
          </a:stretch>
        </p:blipFill>
        <p:spPr>
          <a:xfrm>
            <a:off x="1385647" y="1808820"/>
            <a:ext cx="6458638" cy="2554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字方塊 5"/>
          <p:cNvSpPr txBox="1"/>
          <p:nvPr/>
        </p:nvSpPr>
        <p:spPr>
          <a:xfrm>
            <a:off x="2784297" y="4524867"/>
            <a:ext cx="5059988" cy="1200329"/>
          </a:xfrm>
          <a:prstGeom prst="rect">
            <a:avLst/>
          </a:prstGeom>
          <a:noFill/>
        </p:spPr>
        <p:txBody>
          <a:bodyPr wrap="square" rtlCol="0">
            <a:spAutoFit/>
          </a:bodyPr>
          <a:lstStyle/>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輸入欲查詢的時間區間</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下方列出尚未辦理查核之月報表</a:t>
            </a:r>
            <a:endParaRPr lang="en-US" altLang="zh-TW" sz="2400" dirty="0">
              <a:latin typeface="華康細圓體(P)" panose="020F0300000000000000" pitchFamily="34" charset="-120"/>
              <a:ea typeface="華康細圓體(P)" panose="020F0300000000000000" pitchFamily="34" charset="-120"/>
            </a:endParaRPr>
          </a:p>
          <a:p>
            <a:pPr marL="257175" indent="-257175">
              <a:buClr>
                <a:srgbClr val="FF0000"/>
              </a:buClr>
              <a:buFont typeface="Wingdings" panose="05000000000000000000" pitchFamily="2" charset="2"/>
              <a:buAutoNum type="circleNumWdWhitePlain"/>
            </a:pPr>
            <a:r>
              <a:rPr lang="zh-TW" altLang="en-US" sz="2400" dirty="0">
                <a:latin typeface="華康細圓體(P)" panose="020F0300000000000000" pitchFamily="34" charset="-120"/>
                <a:ea typeface="華康細圓體(P)" panose="020F0300000000000000" pitchFamily="34" charset="-120"/>
              </a:rPr>
              <a:t>同樣機關代碼的案件均會列出</a:t>
            </a:r>
            <a:endParaRPr lang="en-US" altLang="zh-TW" sz="2400" dirty="0">
              <a:latin typeface="華康細圓體(P)" panose="020F0300000000000000" pitchFamily="34" charset="-120"/>
              <a:ea typeface="華康細圓體(P)" panose="020F0300000000000000" pitchFamily="34" charset="-120"/>
            </a:endParaRPr>
          </a:p>
        </p:txBody>
      </p:sp>
      <p:sp>
        <p:nvSpPr>
          <p:cNvPr id="7" name="矩形 6"/>
          <p:cNvSpPr/>
          <p:nvPr/>
        </p:nvSpPr>
        <p:spPr bwMode="auto">
          <a:xfrm>
            <a:off x="3761910" y="3699030"/>
            <a:ext cx="378042" cy="43204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8" name="橢圓 7"/>
          <p:cNvSpPr/>
          <p:nvPr/>
        </p:nvSpPr>
        <p:spPr bwMode="auto">
          <a:xfrm>
            <a:off x="1385646" y="2186862"/>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1</a:t>
            </a:r>
            <a:endParaRPr lang="zh-TW" altLang="en-US" sz="1050" b="1" dirty="0">
              <a:solidFill>
                <a:srgbClr val="FF0000"/>
              </a:solidFill>
              <a:latin typeface="Arial" pitchFamily="34" charset="0"/>
            </a:endParaRPr>
          </a:p>
        </p:txBody>
      </p:sp>
      <p:sp>
        <p:nvSpPr>
          <p:cNvPr id="9" name="橢圓 8"/>
          <p:cNvSpPr/>
          <p:nvPr/>
        </p:nvSpPr>
        <p:spPr bwMode="auto">
          <a:xfrm>
            <a:off x="1385646" y="3618021"/>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2</a:t>
            </a:r>
            <a:endParaRPr lang="zh-TW" altLang="en-US" sz="1050" b="1" dirty="0">
              <a:solidFill>
                <a:srgbClr val="FF0000"/>
              </a:solidFill>
              <a:latin typeface="Arial" pitchFamily="34" charset="0"/>
            </a:endParaRPr>
          </a:p>
        </p:txBody>
      </p:sp>
      <p:sp>
        <p:nvSpPr>
          <p:cNvPr id="10" name="橢圓 9"/>
          <p:cNvSpPr/>
          <p:nvPr/>
        </p:nvSpPr>
        <p:spPr bwMode="auto">
          <a:xfrm>
            <a:off x="3680901" y="3537012"/>
            <a:ext cx="162018" cy="16201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US" altLang="zh-TW" sz="1050" b="1" dirty="0">
                <a:solidFill>
                  <a:srgbClr val="FF0000"/>
                </a:solidFill>
                <a:latin typeface="Arial" pitchFamily="34" charset="0"/>
              </a:rPr>
              <a:t>3</a:t>
            </a:r>
            <a:endParaRPr lang="zh-TW" altLang="en-US" sz="1050" b="1" dirty="0">
              <a:solidFill>
                <a:srgbClr val="FF0000"/>
              </a:solidFill>
              <a:latin typeface="Arial" pitchFamily="34" charset="0"/>
            </a:endParaRPr>
          </a:p>
        </p:txBody>
      </p:sp>
    </p:spTree>
    <p:extLst>
      <p:ext uri="{BB962C8B-B14F-4D97-AF65-F5344CB8AC3E}">
        <p14:creationId xmlns:p14="http://schemas.microsoft.com/office/powerpoint/2010/main" val="2250243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華康細圓體" panose="020F0309000000000000" pitchFamily="49" charset="-120"/>
                <a:ea typeface="華康細圓體" panose="020F0309000000000000" pitchFamily="49" charset="-120"/>
              </a:rPr>
              <a:t>Step 3 </a:t>
            </a:r>
            <a:r>
              <a:rPr lang="zh-TW" altLang="en-US" dirty="0" smtClean="0">
                <a:latin typeface="華康細圓體" panose="020F0309000000000000" pitchFamily="49" charset="-120"/>
                <a:ea typeface="華康細圓體" panose="020F0309000000000000" pitchFamily="49" charset="-120"/>
              </a:rPr>
              <a:t>雙向勾稽</a:t>
            </a:r>
            <a:endParaRPr lang="zh-TW" altLang="en-US" dirty="0">
              <a:latin typeface="華康細圓體" panose="020F0309000000000000" pitchFamily="49" charset="-120"/>
              <a:ea typeface="華康細圓體" panose="020F0309000000000000" pitchFamily="49" charset="-120"/>
            </a:endParaRPr>
          </a:p>
        </p:txBody>
      </p:sp>
      <p:sp>
        <p:nvSpPr>
          <p:cNvPr id="3" name="內容版面配置區 2"/>
          <p:cNvSpPr>
            <a:spLocks noGrp="1"/>
          </p:cNvSpPr>
          <p:nvPr>
            <p:ph idx="1"/>
          </p:nvPr>
        </p:nvSpPr>
        <p:spPr/>
        <p:txBody>
          <a:bodyPr/>
          <a:lstStyle/>
          <a:p>
            <a:pPr>
              <a:buFont typeface="華康細圓體(P)" panose="020F0300000000000000" pitchFamily="34" charset="-120"/>
              <a:buChar char="◎"/>
            </a:pPr>
            <a:r>
              <a:rPr lang="zh-TW" altLang="en-US" dirty="0">
                <a:latin typeface="華康細圓體(P)" panose="020F0300000000000000" pitchFamily="34" charset="-120"/>
                <a:ea typeface="華康細圓體(P)" panose="020F0300000000000000" pitchFamily="34" charset="-120"/>
              </a:rPr>
              <a:t>勾稽</a:t>
            </a:r>
            <a:endParaRPr lang="en-US" altLang="zh-TW" dirty="0">
              <a:latin typeface="華康細圓體(P)" panose="020F0300000000000000" pitchFamily="34" charset="-120"/>
              <a:ea typeface="華康細圓體(P)" panose="020F0300000000000000" pitchFamily="34" charset="-120"/>
            </a:endParaRPr>
          </a:p>
          <a:p>
            <a:pPr lvl="1"/>
            <a:r>
              <a:rPr lang="zh-TW" altLang="en-US" dirty="0">
                <a:latin typeface="華康細圓體(P)" panose="020F0300000000000000" pitchFamily="34" charset="-120"/>
                <a:ea typeface="華康細圓體(P)" panose="020F0300000000000000" pitchFamily="34" charset="-120"/>
              </a:rPr>
              <a:t>出土</a:t>
            </a:r>
            <a:r>
              <a:rPr lang="en-US" altLang="zh-TW" dirty="0">
                <a:latin typeface="華康細圓體(P)" panose="020F0300000000000000" pitchFamily="34" charset="-120"/>
                <a:ea typeface="華康細圓體(P)" panose="020F0300000000000000" pitchFamily="34" charset="-120"/>
              </a:rPr>
              <a:t>/</a:t>
            </a:r>
            <a:r>
              <a:rPr lang="zh-TW" altLang="en-US" dirty="0">
                <a:latin typeface="華康細圓體(P)" panose="020F0300000000000000" pitchFamily="34" charset="-120"/>
                <a:ea typeface="華康細圓體(P)" panose="020F0300000000000000" pitchFamily="34" charset="-120"/>
              </a:rPr>
              <a:t>收土雙向勾稽</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53</a:t>
            </a:fld>
            <a:endParaRPr lang="zh-TW" altLang="en-US"/>
          </a:p>
        </p:txBody>
      </p:sp>
    </p:spTree>
    <p:extLst>
      <p:ext uri="{BB962C8B-B14F-4D97-AF65-F5344CB8AC3E}">
        <p14:creationId xmlns:p14="http://schemas.microsoft.com/office/powerpoint/2010/main" val="3440598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a:stretch>
            <a:fillRect/>
          </a:stretch>
        </p:blipFill>
        <p:spPr>
          <a:xfrm>
            <a:off x="2310872" y="2656128"/>
            <a:ext cx="6549918" cy="2850285"/>
          </a:xfrm>
          <a:prstGeom prst="rect">
            <a:avLst/>
          </a:prstGeom>
        </p:spPr>
      </p:pic>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出土收土雙向勾稽</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54</a:t>
            </a:fld>
            <a:endParaRPr lang="zh-TW" altLang="en-US"/>
          </a:p>
        </p:txBody>
      </p:sp>
      <p:pic>
        <p:nvPicPr>
          <p:cNvPr id="6" name="圖片 5"/>
          <p:cNvPicPr>
            <a:picLocks noChangeAspect="1"/>
          </p:cNvPicPr>
          <p:nvPr/>
        </p:nvPicPr>
        <p:blipFill>
          <a:blip r:embed="rId3"/>
          <a:stretch>
            <a:fillRect/>
          </a:stretch>
        </p:blipFill>
        <p:spPr>
          <a:xfrm>
            <a:off x="510139" y="1700809"/>
            <a:ext cx="1722869" cy="2045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弧形向右箭號 7"/>
          <p:cNvSpPr/>
          <p:nvPr/>
        </p:nvSpPr>
        <p:spPr bwMode="auto">
          <a:xfrm rot="19675859">
            <a:off x="1512767" y="3881900"/>
            <a:ext cx="362919" cy="636173"/>
          </a:xfrm>
          <a:prstGeom prst="curvedRightArrow">
            <a:avLst/>
          </a:prstGeom>
          <a:solidFill>
            <a:srgbClr val="FF0000"/>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1350">
              <a:latin typeface="Arial" pitchFamily="34" charset="0"/>
            </a:endParaRPr>
          </a:p>
        </p:txBody>
      </p:sp>
      <p:sp>
        <p:nvSpPr>
          <p:cNvPr id="7" name="五角星形 6"/>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五角星形 8"/>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角星形 9"/>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五角星形 10"/>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五角星形 11"/>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262179" y="5677315"/>
            <a:ext cx="2396971" cy="369332"/>
          </a:xfrm>
          <a:prstGeom prst="rect">
            <a:avLst/>
          </a:prstGeom>
          <a:noFill/>
        </p:spPr>
        <p:txBody>
          <a:bodyPr wrap="square" rtlCol="0">
            <a:spAutoFit/>
          </a:bodyPr>
          <a:lstStyle/>
          <a:p>
            <a:r>
              <a:rPr lang="zh-TW" altLang="en-US" dirty="0" smtClean="0">
                <a:solidFill>
                  <a:srgbClr val="FF0000"/>
                </a:solidFill>
                <a:latin typeface="華康細圓體(P)" panose="020F0300000000000000" pitchFamily="34" charset="-120"/>
                <a:ea typeface="華康細圓體(P)" panose="020F0300000000000000" pitchFamily="34" charset="-120"/>
              </a:rPr>
              <a:t>可作為估驗計價憑據</a:t>
            </a:r>
            <a:endParaRPr lang="zh-TW" altLang="en-US" dirty="0">
              <a:solidFill>
                <a:srgbClr val="FF0000"/>
              </a:solidFill>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4234569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常見問題</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a:xfrm>
            <a:off x="434339" y="1690689"/>
            <a:ext cx="7981691" cy="4469518"/>
          </a:xfrm>
        </p:spPr>
        <p:txBody>
          <a:bodyPr>
            <a:normAutofit/>
          </a:bodyPr>
          <a:lstStyle/>
          <a:p>
            <a:pPr>
              <a:buFont typeface="華康細圓體(P)" panose="020F0300000000000000" pitchFamily="34" charset="-120"/>
              <a:buChar char="◎"/>
            </a:pPr>
            <a:r>
              <a:rPr lang="zh-TW" altLang="en-US" b="1" dirty="0" smtClean="0">
                <a:solidFill>
                  <a:srgbClr val="FF0000"/>
                </a:solidFill>
                <a:latin typeface="華康細圓體(P)" panose="020F0300000000000000" pitchFamily="34" charset="-120"/>
                <a:ea typeface="華康細圓體(P)" panose="020F0300000000000000" pitchFamily="34" charset="-120"/>
              </a:rPr>
              <a:t>基本表查核後才可出土</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基本表查核後，流向編號才生效力，該運送憑證方屬有效，否則可依廢清法裁罰</a:t>
            </a:r>
            <a:endParaRPr lang="en-US" altLang="zh-TW" dirty="0" smtClean="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b="1" dirty="0">
                <a:solidFill>
                  <a:srgbClr val="FF0000"/>
                </a:solidFill>
                <a:latin typeface="華康細圓體(P)" panose="020F0300000000000000" pitchFamily="34" charset="-120"/>
                <a:ea typeface="華康細圓體(P)" panose="020F0300000000000000" pitchFamily="34" charset="-120"/>
              </a:rPr>
              <a:t>查核時間</a:t>
            </a:r>
            <a:endParaRPr lang="en-US" altLang="zh-TW" b="1" dirty="0">
              <a:solidFill>
                <a:srgbClr val="FF0000"/>
              </a:solidFill>
              <a:latin typeface="華康細圓體(P)" panose="020F0300000000000000" pitchFamily="34" charset="-120"/>
              <a:ea typeface="華康細圓體(P)" panose="020F0300000000000000" pitchFamily="34" charset="-120"/>
            </a:endParaRPr>
          </a:p>
          <a:p>
            <a:pPr lvl="1"/>
            <a:r>
              <a:rPr lang="zh-TW" altLang="en-US" dirty="0" smtClean="0">
                <a:latin typeface="華康細圓體(P)" panose="020F0300000000000000" pitchFamily="34" charset="-120"/>
                <a:ea typeface="華康細圓體(P)" panose="020F0300000000000000" pitchFamily="34" charset="-120"/>
              </a:rPr>
              <a:t>每月月底須申報月報表，每月</a:t>
            </a:r>
            <a:r>
              <a:rPr lang="zh-TW" altLang="en-US" b="1" dirty="0" smtClean="0">
                <a:solidFill>
                  <a:srgbClr val="FF0000"/>
                </a:solidFill>
                <a:latin typeface="華康細圓體(P)" panose="020F0300000000000000" pitchFamily="34" charset="-120"/>
                <a:ea typeface="華康細圓體(P)" panose="020F0300000000000000" pitchFamily="34" charset="-120"/>
              </a:rPr>
              <a:t>五</a:t>
            </a:r>
            <a:r>
              <a:rPr lang="zh-TW" altLang="en-US" dirty="0" smtClean="0">
                <a:latin typeface="華康細圓體(P)" panose="020F0300000000000000" pitchFamily="34" charset="-120"/>
                <a:ea typeface="華康細圓體(P)" panose="020F0300000000000000" pitchFamily="34" charset="-120"/>
              </a:rPr>
              <a:t>日需查核前月月報表</a:t>
            </a:r>
            <a:endParaRPr lang="en-US" altLang="zh-TW" dirty="0" smtClean="0">
              <a:latin typeface="華康細圓體(P)" panose="020F0300000000000000" pitchFamily="34" charset="-120"/>
              <a:ea typeface="華康細圓體(P)" panose="020F0300000000000000" pitchFamily="34" charset="-120"/>
            </a:endParaRPr>
          </a:p>
          <a:p>
            <a:pPr lvl="1"/>
            <a:r>
              <a:rPr lang="zh-TW" altLang="en-US" dirty="0">
                <a:latin typeface="華康細圓體(P)" panose="020F0300000000000000" pitchFamily="34" charset="-120"/>
                <a:ea typeface="華康細圓體(P)" panose="020F0300000000000000" pitchFamily="34" charset="-120"/>
              </a:rPr>
              <a:t>查核</a:t>
            </a:r>
            <a:r>
              <a:rPr lang="zh-TW" altLang="en-US" dirty="0" smtClean="0">
                <a:latin typeface="華康細圓體(P)" panose="020F0300000000000000" pitchFamily="34" charset="-120"/>
                <a:ea typeface="華康細圓體(P)" panose="020F0300000000000000" pitchFamily="34" charset="-120"/>
              </a:rPr>
              <a:t>率過低</a:t>
            </a:r>
            <a:r>
              <a:rPr lang="en-US" altLang="zh-TW" b="1" dirty="0" smtClean="0">
                <a:solidFill>
                  <a:srgbClr val="FF0000"/>
                </a:solidFill>
                <a:latin typeface="華康細圓體(P)" panose="020F0300000000000000" pitchFamily="34" charset="-120"/>
                <a:ea typeface="華康細圓體(P)" panose="020F0300000000000000" pitchFamily="34" charset="-120"/>
              </a:rPr>
              <a:t>3</a:t>
            </a:r>
            <a:r>
              <a:rPr lang="zh-TW" altLang="en-US" b="1" dirty="0" smtClean="0">
                <a:solidFill>
                  <a:srgbClr val="FF0000"/>
                </a:solidFill>
                <a:latin typeface="華康細圓體(P)" panose="020F0300000000000000" pitchFamily="34" charset="-120"/>
                <a:ea typeface="華康細圓體(P)" panose="020F0300000000000000" pitchFamily="34" charset="-120"/>
              </a:rPr>
              <a:t>個月會收到稽催，</a:t>
            </a:r>
            <a:r>
              <a:rPr lang="en-US" altLang="zh-TW" b="1" dirty="0" smtClean="0">
                <a:solidFill>
                  <a:srgbClr val="FF0000"/>
                </a:solidFill>
                <a:latin typeface="華康細圓體(P)" panose="020F0300000000000000" pitchFamily="34" charset="-120"/>
                <a:ea typeface="華康細圓體(P)" panose="020F0300000000000000" pitchFamily="34" charset="-120"/>
              </a:rPr>
              <a:t>6</a:t>
            </a:r>
            <a:r>
              <a:rPr lang="zh-TW" altLang="en-US" b="1" dirty="0" smtClean="0">
                <a:solidFill>
                  <a:srgbClr val="FF0000"/>
                </a:solidFill>
                <a:latin typeface="華康細圓體(P)" panose="020F0300000000000000" pitchFamily="34" charset="-120"/>
                <a:ea typeface="華康細圓體(P)" panose="020F0300000000000000" pitchFamily="34" charset="-120"/>
              </a:rPr>
              <a:t>個月將造冊送署發文</a:t>
            </a:r>
            <a:endParaRPr lang="en-US" altLang="zh-TW" b="1" dirty="0" smtClean="0">
              <a:solidFill>
                <a:srgbClr val="FF0000"/>
              </a:solidFill>
              <a:latin typeface="華康細圓體(P)" panose="020F0300000000000000" pitchFamily="34" charset="-120"/>
              <a:ea typeface="華康細圓體(P)" panose="020F0300000000000000" pitchFamily="34" charset="-120"/>
            </a:endParaRPr>
          </a:p>
          <a:p>
            <a:pPr lvl="1"/>
            <a:r>
              <a:rPr lang="zh-TW" altLang="en-US" dirty="0">
                <a:latin typeface="華康細圓體(P)" panose="020F0300000000000000" pitchFamily="34" charset="-120"/>
                <a:ea typeface="華康細圓體(P)" panose="020F0300000000000000" pitchFamily="34" charset="-120"/>
              </a:rPr>
              <a:t>估驗付款建議以勾稽結果為</a:t>
            </a:r>
            <a:r>
              <a:rPr lang="zh-TW" altLang="en-US" dirty="0" smtClean="0">
                <a:latin typeface="華康細圓體(P)" panose="020F0300000000000000" pitchFamily="34" charset="-120"/>
                <a:ea typeface="華康細圓體(P)" panose="020F0300000000000000" pitchFamily="34" charset="-120"/>
              </a:rPr>
              <a:t>依據</a:t>
            </a:r>
            <a:endParaRPr lang="en-US" altLang="zh-TW" b="1" dirty="0" smtClean="0">
              <a:solidFill>
                <a:srgbClr val="FF0000"/>
              </a:solidFill>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b="1" dirty="0">
                <a:solidFill>
                  <a:srgbClr val="FF0000"/>
                </a:solidFill>
                <a:latin typeface="華康細圓體(P)" panose="020F0300000000000000" pitchFamily="34" charset="-120"/>
                <a:ea typeface="華康細圓體(P)" panose="020F0300000000000000" pitchFamily="34" charset="-120"/>
              </a:rPr>
              <a:t>帳號申請</a:t>
            </a:r>
            <a:r>
              <a:rPr lang="zh-TW" altLang="en-US" dirty="0">
                <a:latin typeface="華康細圓體(P)" panose="020F0300000000000000" pitchFamily="34" charset="-120"/>
                <a:ea typeface="華康細圓體(P)" panose="020F0300000000000000" pitchFamily="34" charset="-120"/>
              </a:rPr>
              <a:t>：傳真回函表需</a:t>
            </a:r>
            <a:r>
              <a:rPr lang="zh-TW" altLang="en-US" b="1" dirty="0">
                <a:solidFill>
                  <a:srgbClr val="FF0000"/>
                </a:solidFill>
                <a:latin typeface="華康細圓體(P)" panose="020F0300000000000000" pitchFamily="34" charset="-120"/>
                <a:ea typeface="華康細圓體(P)" panose="020F0300000000000000" pitchFamily="34" charset="-120"/>
              </a:rPr>
              <a:t>簽名</a:t>
            </a:r>
            <a:r>
              <a:rPr lang="en-US" altLang="zh-TW" b="1" dirty="0">
                <a:solidFill>
                  <a:srgbClr val="FF0000"/>
                </a:solidFill>
                <a:latin typeface="華康細圓體(P)" panose="020F0300000000000000" pitchFamily="34" charset="-120"/>
                <a:ea typeface="華康細圓體(P)" panose="020F0300000000000000" pitchFamily="34" charset="-120"/>
              </a:rPr>
              <a:t>+</a:t>
            </a:r>
            <a:r>
              <a:rPr lang="zh-TW" altLang="en-US" b="1" dirty="0">
                <a:solidFill>
                  <a:srgbClr val="FF0000"/>
                </a:solidFill>
                <a:latin typeface="華康細圓體(P)" panose="020F0300000000000000" pitchFamily="34" charset="-120"/>
                <a:ea typeface="華康細圓體(P)" panose="020F0300000000000000" pitchFamily="34" charset="-120"/>
              </a:rPr>
              <a:t>蓋章</a:t>
            </a:r>
            <a:endParaRPr lang="en-US" altLang="zh-TW" b="1" dirty="0">
              <a:solidFill>
                <a:srgbClr val="FF0000"/>
              </a:solidFill>
              <a:latin typeface="華康細圓體(P)" panose="020F0300000000000000" pitchFamily="34" charset="-120"/>
              <a:ea typeface="華康細圓體(P)" panose="020F0300000000000000" pitchFamily="34" charset="-120"/>
            </a:endParaRPr>
          </a:p>
          <a:p>
            <a:pPr lvl="1"/>
            <a:r>
              <a:rPr lang="zh-TW" altLang="en-US" dirty="0">
                <a:latin typeface="華康細圓體(P)" panose="020F0300000000000000" pitchFamily="34" charset="-120"/>
                <a:ea typeface="華康細圓體(P)" panose="020F0300000000000000" pitchFamily="34" charset="-120"/>
              </a:rPr>
              <a:t>主辦</a:t>
            </a:r>
            <a:r>
              <a:rPr lang="en-US" altLang="zh-TW" dirty="0">
                <a:latin typeface="華康細圓體(P)" panose="020F0300000000000000" pitchFamily="34" charset="-120"/>
                <a:ea typeface="華康細圓體(P)" panose="020F0300000000000000" pitchFamily="34" charset="-120"/>
              </a:rPr>
              <a:t>(</a:t>
            </a:r>
            <a:r>
              <a:rPr lang="zh-TW" altLang="en-US" dirty="0">
                <a:latin typeface="華康細圓體(P)" panose="020F0300000000000000" pitchFamily="34" charset="-120"/>
                <a:ea typeface="華康細圓體(P)" panose="020F0300000000000000" pitchFamily="34" charset="-120"/>
              </a:rPr>
              <a:t>管</a:t>
            </a:r>
            <a:r>
              <a:rPr lang="en-US" altLang="zh-TW" dirty="0">
                <a:latin typeface="華康細圓體(P)" panose="020F0300000000000000" pitchFamily="34" charset="-120"/>
                <a:ea typeface="華康細圓體(P)" panose="020F0300000000000000" pitchFamily="34" charset="-120"/>
              </a:rPr>
              <a:t>)</a:t>
            </a:r>
            <a:r>
              <a:rPr lang="zh-TW" altLang="en-US" dirty="0">
                <a:latin typeface="華康細圓體(P)" panose="020F0300000000000000" pitchFamily="34" charset="-120"/>
                <a:ea typeface="華康細圓體(P)" panose="020F0300000000000000" pitchFamily="34" charset="-120"/>
              </a:rPr>
              <a:t>機關：申請人</a:t>
            </a:r>
            <a:r>
              <a:rPr lang="en-US" altLang="zh-TW" dirty="0">
                <a:latin typeface="華康細圓體(P)" panose="020F0300000000000000" pitchFamily="34" charset="-120"/>
                <a:ea typeface="華康細圓體(P)" panose="020F0300000000000000" pitchFamily="34" charset="-120"/>
              </a:rPr>
              <a:t>+</a:t>
            </a:r>
            <a:r>
              <a:rPr lang="zh-TW" altLang="en-US" dirty="0">
                <a:latin typeface="華康細圓體(P)" panose="020F0300000000000000" pitchFamily="34" charset="-120"/>
                <a:ea typeface="華康細圓體(P)" panose="020F0300000000000000" pitchFamily="34" charset="-120"/>
              </a:rPr>
              <a:t>直屬長官</a:t>
            </a:r>
            <a:endParaRPr lang="en-US" altLang="zh-TW" dirty="0">
              <a:latin typeface="華康細圓體(P)" panose="020F0300000000000000" pitchFamily="34" charset="-120"/>
              <a:ea typeface="華康細圓體(P)" panose="020F0300000000000000" pitchFamily="34" charset="-120"/>
            </a:endParaRPr>
          </a:p>
          <a:p>
            <a:pPr lvl="1"/>
            <a:r>
              <a:rPr lang="zh-TW" altLang="en-US" dirty="0">
                <a:latin typeface="華康細圓體(P)" panose="020F0300000000000000" pitchFamily="34" charset="-120"/>
                <a:ea typeface="華康細圓體(P)" panose="020F0300000000000000" pitchFamily="34" charset="-120"/>
              </a:rPr>
              <a:t>營造廠商、收容處理場所業者：申請人</a:t>
            </a:r>
            <a:r>
              <a:rPr lang="en-US" altLang="zh-TW" dirty="0">
                <a:latin typeface="華康細圓體(P)" panose="020F0300000000000000" pitchFamily="34" charset="-120"/>
                <a:ea typeface="華康細圓體(P)" panose="020F0300000000000000" pitchFamily="34" charset="-120"/>
              </a:rPr>
              <a:t>+</a:t>
            </a:r>
            <a:r>
              <a:rPr lang="zh-TW" altLang="en-US" dirty="0">
                <a:latin typeface="華康細圓體(P)" panose="020F0300000000000000" pitchFamily="34" charset="-120"/>
                <a:ea typeface="華康細圓體(P)" panose="020F0300000000000000" pitchFamily="34" charset="-120"/>
              </a:rPr>
              <a:t>公司大小章</a:t>
            </a:r>
            <a:endParaRPr lang="en-US" altLang="zh-TW" dirty="0">
              <a:latin typeface="華康細圓體(P)" panose="020F0300000000000000" pitchFamily="34" charset="-120"/>
              <a:ea typeface="華康細圓體(P)" panose="020F0300000000000000" pitchFamily="34" charset="-120"/>
            </a:endParaRPr>
          </a:p>
          <a:p>
            <a:endParaRPr lang="en-US" altLang="zh-TW" dirty="0" smtClean="0">
              <a:latin typeface="華康細圓體(P)" panose="020F0300000000000000" pitchFamily="34" charset="-120"/>
              <a:ea typeface="華康細圓體(P)" panose="020F0300000000000000" pitchFamily="34" charset="-120"/>
            </a:endParaRPr>
          </a:p>
          <a:p>
            <a:endParaRPr lang="zh-TW" altLang="en-US" dirty="0">
              <a:latin typeface="華康細圓體(P)" panose="020F0300000000000000" pitchFamily="34" charset="-120"/>
              <a:ea typeface="華康細圓體(P)" panose="020F0300000000000000" pitchFamily="34" charset="-120"/>
            </a:endParaRPr>
          </a:p>
        </p:txBody>
      </p:sp>
      <p:sp>
        <p:nvSpPr>
          <p:cNvPr id="5" name="投影片編號版面配置區 4"/>
          <p:cNvSpPr>
            <a:spLocks noGrp="1"/>
          </p:cNvSpPr>
          <p:nvPr>
            <p:ph type="sldNum" sz="quarter" idx="12"/>
          </p:nvPr>
        </p:nvSpPr>
        <p:spPr/>
        <p:txBody>
          <a:bodyPr/>
          <a:lstStyle/>
          <a:p>
            <a:fld id="{62CF9B05-5255-46D1-B105-DC595399F1DC}" type="slidenum">
              <a:rPr lang="zh-TW" altLang="en-US" smtClean="0"/>
              <a:pPr/>
              <a:t>55</a:t>
            </a:fld>
            <a:endParaRPr lang="zh-TW" altLang="en-US"/>
          </a:p>
        </p:txBody>
      </p:sp>
      <p:sp>
        <p:nvSpPr>
          <p:cNvPr id="6" name="五角星形 5"/>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五角星形 6"/>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五角星形 7"/>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五角星形 8"/>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角星形 9"/>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382062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常見問題</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p:txBody>
          <a:bodyPr/>
          <a:lstStyle/>
          <a:p>
            <a:endParaRPr lang="en-US" altLang="zh-TW" dirty="0" smtClean="0">
              <a:latin typeface="+mj-ea"/>
              <a:ea typeface="+mj-ea"/>
            </a:endParaRPr>
          </a:p>
          <a:p>
            <a:endParaRPr lang="zh-TW" altLang="en-US" dirty="0">
              <a:latin typeface="+mj-ea"/>
              <a:ea typeface="+mj-ea"/>
            </a:endParaRPr>
          </a:p>
        </p:txBody>
      </p:sp>
      <p:sp>
        <p:nvSpPr>
          <p:cNvPr id="6" name="投影片編號版面配置區 5"/>
          <p:cNvSpPr>
            <a:spLocks noGrp="1"/>
          </p:cNvSpPr>
          <p:nvPr>
            <p:ph type="sldNum" sz="quarter" idx="12"/>
          </p:nvPr>
        </p:nvSpPr>
        <p:spPr/>
        <p:txBody>
          <a:bodyPr/>
          <a:lstStyle/>
          <a:p>
            <a:fld id="{62CF9B05-5255-46D1-B105-DC595399F1DC}" type="slidenum">
              <a:rPr lang="zh-TW" altLang="en-US" smtClean="0"/>
              <a:pPr/>
              <a:t>56</a:t>
            </a:fld>
            <a:endParaRPr lang="zh-TW" altLang="en-US"/>
          </a:p>
        </p:txBody>
      </p:sp>
      <p:sp>
        <p:nvSpPr>
          <p:cNvPr id="5" name="內容版面配置區 2"/>
          <p:cNvSpPr txBox="1">
            <a:spLocks/>
          </p:cNvSpPr>
          <p:nvPr/>
        </p:nvSpPr>
        <p:spPr bwMode="black">
          <a:xfrm>
            <a:off x="628650" y="1575781"/>
            <a:ext cx="7886700" cy="405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微軟正黑體" pitchFamily="34" charset="-120"/>
                <a:ea typeface="微軟正黑體" pitchFamily="34" charset="-120"/>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微軟正黑體" pitchFamily="34" charset="-120"/>
                <a:ea typeface="微軟正黑體" pitchFamily="34" charset="-120"/>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微軟正黑體" pitchFamily="34" charset="-120"/>
                <a:ea typeface="微軟正黑體" pitchFamily="34" charset="-120"/>
              </a:defRPr>
            </a:lvl3pPr>
            <a:lvl4pPr marL="1600200" indent="-228600" algn="l" rtl="0" eaLnBrk="1" fontAlgn="base" hangingPunct="1">
              <a:spcBef>
                <a:spcPct val="20000"/>
              </a:spcBef>
              <a:spcAft>
                <a:spcPct val="0"/>
              </a:spcAft>
              <a:buChar char="–"/>
              <a:defRPr sz="2000">
                <a:solidFill>
                  <a:schemeClr val="tx1"/>
                </a:solidFill>
                <a:latin typeface="微軟正黑體" pitchFamily="34" charset="-120"/>
                <a:ea typeface="微軟正黑體" pitchFamily="34" charset="-120"/>
              </a:defRPr>
            </a:lvl4pPr>
            <a:lvl5pPr marL="2057400" indent="-228600" algn="l" rtl="0" eaLnBrk="1" fontAlgn="base" hangingPunct="1">
              <a:spcBef>
                <a:spcPct val="20000"/>
              </a:spcBef>
              <a:spcAft>
                <a:spcPct val="0"/>
              </a:spcAft>
              <a:buChar char="»"/>
              <a:defRPr sz="2000">
                <a:solidFill>
                  <a:schemeClr val="tx1"/>
                </a:solidFill>
                <a:latin typeface="微軟正黑體" pitchFamily="34" charset="-120"/>
                <a:ea typeface="微軟正黑體" pitchFamily="34" charset="-12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華康細圓體(P)" panose="020F0300000000000000" pitchFamily="34" charset="-120"/>
              <a:buChar char="◎"/>
            </a:pPr>
            <a:r>
              <a:rPr lang="zh-TW" altLang="en-US" b="1" kern="0" dirty="0">
                <a:solidFill>
                  <a:srgbClr val="FF0000"/>
                </a:solidFill>
                <a:latin typeface="華康細圓體(P)" panose="020F0300000000000000" pitchFamily="34" charset="-120"/>
                <a:ea typeface="華康細圓體(P)" panose="020F0300000000000000" pitchFamily="34" charset="-120"/>
              </a:rPr>
              <a:t>看不到工程案件</a:t>
            </a:r>
            <a:endParaRPr lang="en-US" altLang="zh-TW" b="1" kern="0" dirty="0">
              <a:solidFill>
                <a:srgbClr val="FF0000"/>
              </a:solidFill>
              <a:latin typeface="華康細圓體(P)" panose="020F0300000000000000" pitchFamily="34" charset="-120"/>
              <a:ea typeface="華康細圓體(P)" panose="020F0300000000000000" pitchFamily="34" charset="-120"/>
            </a:endParaRPr>
          </a:p>
          <a:p>
            <a:pPr lvl="1">
              <a:buSzPct val="50000"/>
              <a:buFont typeface="Wingdings" panose="05000000000000000000" pitchFamily="2" charset="2"/>
              <a:buChar char="l"/>
            </a:pPr>
            <a:r>
              <a:rPr lang="zh-TW" altLang="en-US" sz="2800" kern="0" dirty="0">
                <a:latin typeface="華康細圓體(P)" panose="020F0300000000000000" pitchFamily="34" charset="-120"/>
                <a:ea typeface="華康細圓體(P)" panose="020F0300000000000000" pitchFamily="34" charset="-120"/>
              </a:rPr>
              <a:t>舊資料先至認領流編處</a:t>
            </a:r>
            <a:r>
              <a:rPr lang="zh-TW" altLang="en-US" sz="2800" kern="0" dirty="0" smtClean="0">
                <a:latin typeface="華康細圓體(P)" panose="020F0300000000000000" pitchFamily="34" charset="-120"/>
                <a:ea typeface="華康細圓體(P)" panose="020F0300000000000000" pitchFamily="34" charset="-120"/>
              </a:rPr>
              <a:t>看看</a:t>
            </a:r>
            <a:endParaRPr lang="en-US" altLang="zh-TW" sz="2800" kern="0" dirty="0" smtClean="0">
              <a:latin typeface="華康細圓體(P)" panose="020F0300000000000000" pitchFamily="34" charset="-120"/>
              <a:ea typeface="華康細圓體(P)" panose="020F0300000000000000" pitchFamily="34" charset="-120"/>
            </a:endParaRPr>
          </a:p>
          <a:p>
            <a:pPr lvl="1">
              <a:buSzPct val="50000"/>
              <a:buFont typeface="Wingdings" panose="05000000000000000000" pitchFamily="2" charset="2"/>
              <a:buChar char="l"/>
            </a:pPr>
            <a:r>
              <a:rPr lang="zh-TW" altLang="en-US" sz="2800" kern="0" dirty="0" smtClean="0">
                <a:latin typeface="華康細圓體(P)" panose="020F0300000000000000" pitchFamily="34" charset="-120"/>
                <a:ea typeface="華康細圓體(P)" panose="020F0300000000000000" pitchFamily="34" charset="-120"/>
              </a:rPr>
              <a:t>新</a:t>
            </a:r>
            <a:r>
              <a:rPr lang="zh-TW" altLang="en-US" sz="2800" kern="0" dirty="0">
                <a:latin typeface="華康細圓體(P)" panose="020F0300000000000000" pitchFamily="34" charset="-120"/>
                <a:ea typeface="華康細圓體(P)" panose="020F0300000000000000" pitchFamily="34" charset="-120"/>
              </a:rPr>
              <a:t>資料確認是否已經綁定</a:t>
            </a:r>
            <a:endParaRPr lang="en-US" altLang="zh-TW" sz="2800" kern="0" dirty="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b="1" kern="0" dirty="0">
                <a:solidFill>
                  <a:srgbClr val="FF0000"/>
                </a:solidFill>
                <a:latin typeface="華康細圓體(P)" panose="020F0300000000000000" pitchFamily="34" charset="-120"/>
                <a:ea typeface="華康細圓體(P)" panose="020F0300000000000000" pitchFamily="34" charset="-120"/>
              </a:rPr>
              <a:t>廠商</a:t>
            </a:r>
            <a:r>
              <a:rPr lang="en-US" altLang="zh-TW" b="1" kern="0" dirty="0">
                <a:solidFill>
                  <a:srgbClr val="FF0000"/>
                </a:solidFill>
                <a:latin typeface="華康細圓體(P)" panose="020F0300000000000000" pitchFamily="34" charset="-120"/>
                <a:ea typeface="華康細圓體(P)" panose="020F0300000000000000" pitchFamily="34" charset="-120"/>
              </a:rPr>
              <a:t>(</a:t>
            </a:r>
            <a:r>
              <a:rPr lang="zh-TW" altLang="en-US" b="1" kern="0" dirty="0">
                <a:solidFill>
                  <a:srgbClr val="FF0000"/>
                </a:solidFill>
                <a:latin typeface="華康細圓體(P)" panose="020F0300000000000000" pitchFamily="34" charset="-120"/>
                <a:ea typeface="華康細圓體(P)" panose="020F0300000000000000" pitchFamily="34" charset="-120"/>
              </a:rPr>
              <a:t>營造廠、收容處理場所</a:t>
            </a:r>
            <a:r>
              <a:rPr lang="en-US" altLang="zh-TW" b="1" kern="0" dirty="0">
                <a:solidFill>
                  <a:srgbClr val="FF0000"/>
                </a:solidFill>
                <a:latin typeface="華康細圓體(P)" panose="020F0300000000000000" pitchFamily="34" charset="-120"/>
                <a:ea typeface="華康細圓體(P)" panose="020F0300000000000000" pitchFamily="34" charset="-120"/>
              </a:rPr>
              <a:t>)</a:t>
            </a:r>
            <a:r>
              <a:rPr lang="zh-TW" altLang="en-US" b="1" kern="0" dirty="0">
                <a:solidFill>
                  <a:srgbClr val="FF0000"/>
                </a:solidFill>
                <a:latin typeface="華康細圓體(P)" panose="020F0300000000000000" pitchFamily="34" charset="-120"/>
                <a:ea typeface="華康細圓體(P)" panose="020F0300000000000000" pitchFamily="34" charset="-120"/>
              </a:rPr>
              <a:t>無法申報月報</a:t>
            </a:r>
            <a:endParaRPr lang="en-US" altLang="zh-TW" b="1" kern="0" dirty="0">
              <a:solidFill>
                <a:srgbClr val="FF0000"/>
              </a:solidFill>
              <a:latin typeface="華康細圓體(P)" panose="020F0300000000000000" pitchFamily="34" charset="-120"/>
              <a:ea typeface="華康細圓體(P)" panose="020F0300000000000000" pitchFamily="34" charset="-120"/>
            </a:endParaRPr>
          </a:p>
          <a:p>
            <a:pPr lvl="1">
              <a:buSzPct val="50000"/>
              <a:buFont typeface="Wingdings" panose="05000000000000000000" pitchFamily="2" charset="2"/>
              <a:buChar char="l"/>
            </a:pPr>
            <a:r>
              <a:rPr lang="zh-TW" altLang="en-US" sz="2800" kern="0" dirty="0">
                <a:latin typeface="華康細圓體(P)" panose="020F0300000000000000" pitchFamily="34" charset="-120"/>
                <a:ea typeface="華康細圓體(P)" panose="020F0300000000000000" pitchFamily="34" charset="-120"/>
              </a:rPr>
              <a:t>基本資料表是否</a:t>
            </a:r>
            <a:r>
              <a:rPr lang="zh-TW" altLang="en-US" sz="2800" kern="0" dirty="0" smtClean="0">
                <a:latin typeface="華康細圓體(P)" panose="020F0300000000000000" pitchFamily="34" charset="-120"/>
                <a:ea typeface="華康細圓體(P)" panose="020F0300000000000000" pitchFamily="34" charset="-120"/>
              </a:rPr>
              <a:t>查核</a:t>
            </a:r>
            <a:endParaRPr lang="en-US" altLang="zh-TW" kern="0" dirty="0">
              <a:latin typeface="華康細圓體(P)" panose="020F0300000000000000" pitchFamily="34" charset="-120"/>
              <a:ea typeface="華康細圓體(P)" panose="020F0300000000000000" pitchFamily="34" charset="-120"/>
            </a:endParaRPr>
          </a:p>
          <a:p>
            <a:pPr>
              <a:buFont typeface="華康細圓體(P)" panose="020F0300000000000000" pitchFamily="34" charset="-120"/>
              <a:buChar char="◎"/>
            </a:pPr>
            <a:r>
              <a:rPr lang="zh-TW" altLang="en-US" b="1" kern="0" dirty="0">
                <a:solidFill>
                  <a:srgbClr val="FF0000"/>
                </a:solidFill>
                <a:latin typeface="華康細圓體(P)" panose="020F0300000000000000" pitchFamily="34" charset="-120"/>
                <a:ea typeface="華康細圓體(P)" panose="020F0300000000000000" pitchFamily="34" charset="-120"/>
              </a:rPr>
              <a:t>點選按鍵沒</a:t>
            </a:r>
            <a:r>
              <a:rPr lang="zh-TW" altLang="en-US" b="1" kern="0" dirty="0" smtClean="0">
                <a:solidFill>
                  <a:srgbClr val="FF0000"/>
                </a:solidFill>
                <a:latin typeface="華康細圓體(P)" panose="020F0300000000000000" pitchFamily="34" charset="-120"/>
                <a:ea typeface="華康細圓體(P)" panose="020F0300000000000000" pitchFamily="34" charset="-120"/>
              </a:rPr>
              <a:t>反應、亂碼</a:t>
            </a:r>
            <a:endParaRPr lang="en-US" altLang="zh-TW" b="1" kern="0" dirty="0">
              <a:solidFill>
                <a:srgbClr val="FF0000"/>
              </a:solidFill>
              <a:latin typeface="華康細圓體(P)" panose="020F0300000000000000" pitchFamily="34" charset="-120"/>
              <a:ea typeface="華康細圓體(P)" panose="020F0300000000000000" pitchFamily="34" charset="-120"/>
            </a:endParaRPr>
          </a:p>
          <a:p>
            <a:pPr lvl="1">
              <a:buSzPct val="50000"/>
              <a:buFont typeface="Wingdings" panose="05000000000000000000" pitchFamily="2" charset="2"/>
              <a:buChar char="l"/>
            </a:pPr>
            <a:r>
              <a:rPr lang="zh-TW" altLang="en-US" sz="2800" kern="0" dirty="0">
                <a:latin typeface="華康細圓體(P)" panose="020F0300000000000000" pitchFamily="34" charset="-120"/>
                <a:ea typeface="華康細圓體(P)" panose="020F0300000000000000" pitchFamily="34" charset="-120"/>
              </a:rPr>
              <a:t>瀏覽器環境，建議更換為</a:t>
            </a:r>
            <a:r>
              <a:rPr lang="en-US" altLang="zh-TW" sz="2800" kern="0" dirty="0">
                <a:latin typeface="華康細圓體(P)" panose="020F0300000000000000" pitchFamily="34" charset="-120"/>
                <a:ea typeface="華康細圓體(P)" panose="020F0300000000000000" pitchFamily="34" charset="-120"/>
              </a:rPr>
              <a:t>Google Chrome</a:t>
            </a:r>
            <a:endParaRPr lang="zh-TW" altLang="en-US" sz="2800" kern="0" dirty="0">
              <a:latin typeface="華康細圓體(P)" panose="020F0300000000000000" pitchFamily="34" charset="-120"/>
              <a:ea typeface="華康細圓體(P)" panose="020F0300000000000000" pitchFamily="34" charset="-120"/>
            </a:endParaRPr>
          </a:p>
        </p:txBody>
      </p:sp>
      <p:sp>
        <p:nvSpPr>
          <p:cNvPr id="7" name="五角星形 6"/>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五角星形 7"/>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五角星形 8"/>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角星形 9"/>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五角星形 10"/>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074908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系統資料編修權責</a:t>
            </a:r>
            <a:endParaRPr lang="zh-TW" altLang="en-US" dirty="0">
              <a:latin typeface="華康細圓體(P)" panose="020F0300000000000000" pitchFamily="34" charset="-120"/>
              <a:ea typeface="華康細圓體(P)" panose="020F0300000000000000" pitchFamily="34" charset="-120"/>
            </a:endParaRP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57</a:t>
            </a:fld>
            <a:endParaRPr lang="zh-TW" altLang="en-US"/>
          </a:p>
        </p:txBody>
      </p:sp>
      <p:cxnSp>
        <p:nvCxnSpPr>
          <p:cNvPr id="6" name="直線接點 5"/>
          <p:cNvCxnSpPr/>
          <p:nvPr/>
        </p:nvCxnSpPr>
        <p:spPr bwMode="auto">
          <a:xfrm>
            <a:off x="2033718" y="3422031"/>
            <a:ext cx="5046594"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接點 7"/>
          <p:cNvCxnSpPr/>
          <p:nvPr/>
        </p:nvCxnSpPr>
        <p:spPr bwMode="auto">
          <a:xfrm flipH="1">
            <a:off x="4542030" y="2078850"/>
            <a:ext cx="14985" cy="1721223"/>
          </a:xfrm>
          <a:prstGeom prst="line">
            <a:avLst/>
          </a:prstGeom>
          <a:solidFill>
            <a:schemeClr val="accent1"/>
          </a:solidFill>
          <a:ln w="3810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a:xfrm>
            <a:off x="3802321" y="3905234"/>
            <a:ext cx="1479417" cy="400110"/>
          </a:xfrm>
          <a:prstGeom prst="rect">
            <a:avLst/>
          </a:prstGeom>
        </p:spPr>
        <p:txBody>
          <a:bodyPr wrap="square">
            <a:spAutoFit/>
          </a:bodyPr>
          <a:lstStyle/>
          <a:p>
            <a:pPr algn="ctr" fontAlgn="base">
              <a:spcBef>
                <a:spcPct val="0"/>
              </a:spcBef>
              <a:spcAft>
                <a:spcPct val="0"/>
              </a:spcAft>
            </a:pPr>
            <a:r>
              <a:rPr lang="zh-TW" altLang="en-US" sz="2000" b="1" dirty="0">
                <a:latin typeface="華康細圓體(P)" panose="020F0300000000000000" pitchFamily="34" charset="-120"/>
                <a:ea typeface="華康細圓體(P)" panose="020F0300000000000000" pitchFamily="34" charset="-120"/>
              </a:rPr>
              <a:t>綁定查核後</a:t>
            </a:r>
          </a:p>
        </p:txBody>
      </p:sp>
      <p:sp>
        <p:nvSpPr>
          <p:cNvPr id="15" name="摺角紙張 14"/>
          <p:cNvSpPr/>
          <p:nvPr/>
        </p:nvSpPr>
        <p:spPr bwMode="auto">
          <a:xfrm>
            <a:off x="2681790" y="1754815"/>
            <a:ext cx="1080120" cy="1490081"/>
          </a:xfrm>
          <a:prstGeom prst="foldedCorner">
            <a:avLst/>
          </a:prstGeom>
          <a:noFill/>
          <a:ln w="5715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dirty="0">
              <a:latin typeface="Arial" pitchFamily="34" charset="0"/>
            </a:endParaRPr>
          </a:p>
        </p:txBody>
      </p:sp>
      <p:sp>
        <p:nvSpPr>
          <p:cNvPr id="16" name="摺角紙張 15"/>
          <p:cNvSpPr/>
          <p:nvPr/>
        </p:nvSpPr>
        <p:spPr bwMode="auto">
          <a:xfrm>
            <a:off x="5190102" y="1754815"/>
            <a:ext cx="1080120" cy="1490081"/>
          </a:xfrm>
          <a:prstGeom prst="foldedCorner">
            <a:avLst/>
          </a:prstGeom>
          <a:solidFill>
            <a:srgbClr val="FFFF99"/>
          </a:solidFill>
          <a:ln w="57150"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zh-TW" altLang="en-US" sz="2000">
              <a:latin typeface="Arial" pitchFamily="34" charset="0"/>
            </a:endParaRPr>
          </a:p>
        </p:txBody>
      </p:sp>
      <p:sp>
        <p:nvSpPr>
          <p:cNvPr id="17" name="矩形 16"/>
          <p:cNvSpPr/>
          <p:nvPr/>
        </p:nvSpPr>
        <p:spPr>
          <a:xfrm>
            <a:off x="2552523" y="3472552"/>
            <a:ext cx="1338654" cy="400110"/>
          </a:xfrm>
          <a:prstGeom prst="rect">
            <a:avLst/>
          </a:prstGeom>
        </p:spPr>
        <p:txBody>
          <a:bodyPr wrap="square">
            <a:spAutoFit/>
          </a:bodyPr>
          <a:lstStyle/>
          <a:p>
            <a:pPr algn="ctr" fontAlgn="base">
              <a:spcBef>
                <a:spcPct val="0"/>
              </a:spcBef>
              <a:spcAft>
                <a:spcPct val="0"/>
              </a:spcAft>
            </a:pPr>
            <a:r>
              <a:rPr lang="zh-TW" altLang="en-US" sz="2000" b="1" dirty="0">
                <a:latin typeface="華康細圓體(P)" panose="020F0300000000000000" pitchFamily="34" charset="-120"/>
                <a:ea typeface="華康細圓體(P)" panose="020F0300000000000000" pitchFamily="34" charset="-120"/>
              </a:rPr>
              <a:t>申報人</a:t>
            </a:r>
          </a:p>
        </p:txBody>
      </p:sp>
      <p:sp>
        <p:nvSpPr>
          <p:cNvPr id="18" name="矩形 17"/>
          <p:cNvSpPr/>
          <p:nvPr/>
        </p:nvSpPr>
        <p:spPr>
          <a:xfrm>
            <a:off x="5060835" y="3496549"/>
            <a:ext cx="1338654" cy="400110"/>
          </a:xfrm>
          <a:prstGeom prst="rect">
            <a:avLst/>
          </a:prstGeom>
        </p:spPr>
        <p:txBody>
          <a:bodyPr wrap="square">
            <a:spAutoFit/>
          </a:bodyPr>
          <a:lstStyle/>
          <a:p>
            <a:pPr algn="ctr" fontAlgn="base">
              <a:spcBef>
                <a:spcPct val="0"/>
              </a:spcBef>
              <a:spcAft>
                <a:spcPct val="0"/>
              </a:spcAft>
            </a:pPr>
            <a:r>
              <a:rPr lang="zh-TW" altLang="en-US" sz="2000" b="1" dirty="0">
                <a:latin typeface="華康細圓體(P)" panose="020F0300000000000000" pitchFamily="34" charset="-120"/>
                <a:ea typeface="華康細圓體(P)" panose="020F0300000000000000" pitchFamily="34" charset="-120"/>
              </a:rPr>
              <a:t>查核人</a:t>
            </a:r>
          </a:p>
        </p:txBody>
      </p:sp>
      <p:graphicFrame>
        <p:nvGraphicFramePr>
          <p:cNvPr id="19" name="表格 18"/>
          <p:cNvGraphicFramePr>
            <a:graphicFrameLocks noGrp="1"/>
          </p:cNvGraphicFramePr>
          <p:nvPr>
            <p:extLst/>
          </p:nvPr>
        </p:nvGraphicFramePr>
        <p:xfrm>
          <a:off x="1034716" y="4588077"/>
          <a:ext cx="7286324" cy="1303020"/>
        </p:xfrm>
        <a:graphic>
          <a:graphicData uri="http://schemas.openxmlformats.org/drawingml/2006/table">
            <a:tbl>
              <a:tblPr firstRow="1" bandRow="1">
                <a:tableStyleId>{5C22544A-7EE6-4342-B048-85BDC9FD1C3A}</a:tableStyleId>
              </a:tblPr>
              <a:tblGrid>
                <a:gridCol w="1821581">
                  <a:extLst>
                    <a:ext uri="{9D8B030D-6E8A-4147-A177-3AD203B41FA5}">
                      <a16:colId xmlns:a16="http://schemas.microsoft.com/office/drawing/2014/main" val="20000"/>
                    </a:ext>
                  </a:extLst>
                </a:gridCol>
                <a:gridCol w="1821581">
                  <a:extLst>
                    <a:ext uri="{9D8B030D-6E8A-4147-A177-3AD203B41FA5}">
                      <a16:colId xmlns:a16="http://schemas.microsoft.com/office/drawing/2014/main" val="20001"/>
                    </a:ext>
                  </a:extLst>
                </a:gridCol>
                <a:gridCol w="1821581">
                  <a:extLst>
                    <a:ext uri="{9D8B030D-6E8A-4147-A177-3AD203B41FA5}">
                      <a16:colId xmlns:a16="http://schemas.microsoft.com/office/drawing/2014/main" val="20002"/>
                    </a:ext>
                  </a:extLst>
                </a:gridCol>
                <a:gridCol w="1821581">
                  <a:extLst>
                    <a:ext uri="{9D8B030D-6E8A-4147-A177-3AD203B41FA5}">
                      <a16:colId xmlns:a16="http://schemas.microsoft.com/office/drawing/2014/main" val="20003"/>
                    </a:ext>
                  </a:extLst>
                </a:gridCol>
              </a:tblGrid>
              <a:tr h="278130">
                <a:tc>
                  <a:txBody>
                    <a:bodyPr/>
                    <a:lstStyle/>
                    <a:p>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r>
                        <a:rPr lang="zh-TW" altLang="en-US" sz="2400" dirty="0" smtClean="0">
                          <a:latin typeface="華康細圓體(P)" panose="020F0300000000000000" pitchFamily="34" charset="-120"/>
                          <a:ea typeface="華康細圓體(P)" panose="020F0300000000000000" pitchFamily="34" charset="-120"/>
                        </a:rPr>
                        <a:t>資料查核前</a:t>
                      </a: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r>
                        <a:rPr lang="zh-TW" altLang="en-US" sz="2400" dirty="0" smtClean="0">
                          <a:latin typeface="華康細圓體(P)" panose="020F0300000000000000" pitchFamily="34" charset="-120"/>
                          <a:ea typeface="華康細圓體(P)" panose="020F0300000000000000" pitchFamily="34" charset="-120"/>
                        </a:rPr>
                        <a:t>資料查核後</a:t>
                      </a: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r>
                        <a:rPr lang="zh-TW" altLang="en-US" sz="2400" dirty="0" smtClean="0">
                          <a:latin typeface="華康細圓體(P)" panose="020F0300000000000000" pitchFamily="34" charset="-120"/>
                          <a:ea typeface="華康細圓體(P)" panose="020F0300000000000000" pitchFamily="34" charset="-120"/>
                        </a:rPr>
                        <a:t>資料退件</a:t>
                      </a: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extLst>
                  <a:ext uri="{0D108BD9-81ED-4DB2-BD59-A6C34878D82A}">
                    <a16:rowId xmlns:a16="http://schemas.microsoft.com/office/drawing/2014/main" val="10000"/>
                  </a:ext>
                </a:extLst>
              </a:tr>
              <a:tr h="278130">
                <a:tc>
                  <a:txBody>
                    <a:bodyPr/>
                    <a:lstStyle/>
                    <a:p>
                      <a:pPr algn="ctr"/>
                      <a:r>
                        <a:rPr lang="zh-TW" altLang="en-US" sz="2400" dirty="0" smtClean="0">
                          <a:latin typeface="華康細圓體(P)" panose="020F0300000000000000" pitchFamily="34" charset="-120"/>
                          <a:ea typeface="華康細圓體(P)" panose="020F0300000000000000" pitchFamily="34" charset="-120"/>
                        </a:rPr>
                        <a:t>申報人</a:t>
                      </a: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r>
                        <a:rPr lang="en-US" altLang="zh-TW" sz="2400" dirty="0" smtClean="0">
                          <a:latin typeface="華康細圓體(P)" panose="020F0300000000000000" pitchFamily="34" charset="-120"/>
                          <a:ea typeface="華康細圓體(P)" panose="020F0300000000000000" pitchFamily="34" charset="-120"/>
                        </a:rPr>
                        <a:t>◎</a:t>
                      </a: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r>
                        <a:rPr lang="en-US" altLang="zh-TW" sz="2400" dirty="0" smtClean="0">
                          <a:latin typeface="華康細圓體(P)" panose="020F0300000000000000" pitchFamily="34" charset="-120"/>
                          <a:ea typeface="華康細圓體(P)" panose="020F0300000000000000" pitchFamily="34" charset="-120"/>
                        </a:rPr>
                        <a:t>◎</a:t>
                      </a: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extLst>
                  <a:ext uri="{0D108BD9-81ED-4DB2-BD59-A6C34878D82A}">
                    <a16:rowId xmlns:a16="http://schemas.microsoft.com/office/drawing/2014/main" val="10001"/>
                  </a:ext>
                </a:extLst>
              </a:tr>
              <a:tr h="278130">
                <a:tc>
                  <a:txBody>
                    <a:bodyPr/>
                    <a:lstStyle/>
                    <a:p>
                      <a:pPr algn="ctr"/>
                      <a:r>
                        <a:rPr lang="zh-TW" altLang="en-US" sz="2400" dirty="0" smtClean="0">
                          <a:latin typeface="華康細圓體(P)" panose="020F0300000000000000" pitchFamily="34" charset="-120"/>
                          <a:ea typeface="華康細圓體(P)" panose="020F0300000000000000" pitchFamily="34" charset="-120"/>
                        </a:rPr>
                        <a:t>查核人</a:t>
                      </a: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r>
                        <a:rPr lang="en-US" altLang="zh-TW" sz="2400" dirty="0" smtClean="0">
                          <a:latin typeface="華康細圓體(P)" panose="020F0300000000000000" pitchFamily="34" charset="-120"/>
                          <a:ea typeface="華康細圓體(P)" panose="020F0300000000000000" pitchFamily="34" charset="-120"/>
                        </a:rPr>
                        <a:t>◎</a:t>
                      </a: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tc>
                  <a:txBody>
                    <a:bodyPr/>
                    <a:lstStyle/>
                    <a:p>
                      <a:pPr algn="ctr"/>
                      <a:endParaRPr lang="zh-TW" altLang="en-US" sz="2400" dirty="0">
                        <a:latin typeface="華康細圓體(P)" panose="020F0300000000000000" pitchFamily="34" charset="-120"/>
                        <a:ea typeface="華康細圓體(P)" panose="020F0300000000000000" pitchFamily="34" charset="-120"/>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79663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承包廠商應該做甚麼</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p:txBody>
          <a:bodyPr>
            <a:normAutofit/>
          </a:bodyPr>
          <a:lstStyle/>
          <a:p>
            <a:pPr marL="385763" indent="-385763">
              <a:buFont typeface="+mj-lt"/>
              <a:buAutoNum type="arabicPeriod"/>
            </a:pPr>
            <a:r>
              <a:rPr lang="zh-TW" altLang="en-US" dirty="0" smtClean="0">
                <a:latin typeface="華康細圓體(P)" panose="020F0300000000000000" pitchFamily="34" charset="-120"/>
                <a:ea typeface="華康細圓體(P)" panose="020F0300000000000000" pitchFamily="34" charset="-120"/>
              </a:rPr>
              <a:t>規劃設計階段提醒申報土方交換資料</a:t>
            </a:r>
            <a:endParaRPr lang="en-US" altLang="zh-TW" dirty="0" smtClean="0">
              <a:latin typeface="華康細圓體(P)" panose="020F0300000000000000" pitchFamily="34" charset="-120"/>
              <a:ea typeface="華康細圓體(P)" panose="020F0300000000000000" pitchFamily="34" charset="-120"/>
            </a:endParaRPr>
          </a:p>
          <a:p>
            <a:pPr marL="385763" indent="-385763">
              <a:buFont typeface="+mj-lt"/>
              <a:buAutoNum type="arabicPeriod"/>
            </a:pPr>
            <a:r>
              <a:rPr lang="zh-TW" altLang="en-US" dirty="0" smtClean="0">
                <a:latin typeface="華康細圓體(P)" panose="020F0300000000000000" pitchFamily="34" charset="-120"/>
                <a:ea typeface="華康細圓體(P)" panose="020F0300000000000000" pitchFamily="34" charset="-120"/>
              </a:rPr>
              <a:t>餘土處理計畫書載明土量、施工方式、去處</a:t>
            </a:r>
            <a:endParaRPr lang="en-US" altLang="zh-TW" dirty="0" smtClean="0">
              <a:latin typeface="華康細圓體(P)" panose="020F0300000000000000" pitchFamily="34" charset="-120"/>
              <a:ea typeface="華康細圓體(P)" panose="020F0300000000000000" pitchFamily="34" charset="-120"/>
            </a:endParaRPr>
          </a:p>
          <a:p>
            <a:pPr marL="385763" indent="-385763">
              <a:buFont typeface="+mj-lt"/>
              <a:buAutoNum type="arabicPeriod"/>
            </a:pPr>
            <a:r>
              <a:rPr lang="zh-TW" altLang="en-US" dirty="0" smtClean="0">
                <a:latin typeface="華康細圓體(P)" panose="020F0300000000000000" pitchFamily="34" charset="-120"/>
                <a:ea typeface="華康細圓體(P)" panose="020F0300000000000000" pitchFamily="34" charset="-120"/>
              </a:rPr>
              <a:t>登載基本資料表</a:t>
            </a:r>
            <a:endParaRPr lang="en-US" altLang="zh-TW" dirty="0" smtClean="0">
              <a:latin typeface="華康細圓體(P)" panose="020F0300000000000000" pitchFamily="34" charset="-120"/>
              <a:ea typeface="華康細圓體(P)" panose="020F0300000000000000" pitchFamily="34" charset="-120"/>
            </a:endParaRPr>
          </a:p>
          <a:p>
            <a:pPr marL="385763" indent="-385763">
              <a:buFont typeface="+mj-lt"/>
              <a:buAutoNum type="arabicPeriod"/>
            </a:pPr>
            <a:r>
              <a:rPr lang="zh-TW" altLang="en-US" dirty="0" smtClean="0">
                <a:latin typeface="華康細圓體(P)" panose="020F0300000000000000" pitchFamily="34" charset="-120"/>
                <a:ea typeface="華康細圓體(P)" panose="020F0300000000000000" pitchFamily="34" charset="-120"/>
              </a:rPr>
              <a:t>隨機抽查餘土去處是否確實</a:t>
            </a:r>
            <a:endParaRPr lang="en-US" altLang="zh-TW" dirty="0" smtClean="0">
              <a:latin typeface="華康細圓體(P)" panose="020F0300000000000000" pitchFamily="34" charset="-120"/>
              <a:ea typeface="華康細圓體(P)" panose="020F0300000000000000" pitchFamily="34" charset="-120"/>
            </a:endParaRPr>
          </a:p>
          <a:p>
            <a:pPr marL="385763" indent="-385763">
              <a:buFont typeface="+mj-lt"/>
              <a:buAutoNum type="arabicPeriod"/>
            </a:pPr>
            <a:r>
              <a:rPr lang="zh-TW" altLang="en-US" dirty="0" smtClean="0">
                <a:latin typeface="華康細圓體(P)" panose="020F0300000000000000" pitchFamily="34" charset="-120"/>
                <a:ea typeface="華康細圓體(P)" panose="020F0300000000000000" pitchFamily="34" charset="-120"/>
              </a:rPr>
              <a:t>運送憑證車次、土量、時間自主管理</a:t>
            </a:r>
            <a:endParaRPr lang="en-US" altLang="zh-TW" dirty="0" smtClean="0">
              <a:latin typeface="華康細圓體(P)" panose="020F0300000000000000" pitchFamily="34" charset="-120"/>
              <a:ea typeface="華康細圓體(P)" panose="020F0300000000000000" pitchFamily="34" charset="-120"/>
            </a:endParaRPr>
          </a:p>
          <a:p>
            <a:pPr marL="385763" indent="-385763">
              <a:buFont typeface="+mj-lt"/>
              <a:buAutoNum type="arabicPeriod"/>
            </a:pPr>
            <a:r>
              <a:rPr lang="zh-TW" altLang="en-US" dirty="0" smtClean="0">
                <a:latin typeface="華康細圓體(P)" panose="020F0300000000000000" pitchFamily="34" charset="-120"/>
                <a:ea typeface="華康細圓體(P)" panose="020F0300000000000000" pitchFamily="34" charset="-120"/>
              </a:rPr>
              <a:t>每月底前申報月報表</a:t>
            </a:r>
            <a:endParaRPr lang="en-US" altLang="zh-TW" dirty="0" smtClean="0">
              <a:latin typeface="華康細圓體(P)" panose="020F0300000000000000" pitchFamily="34" charset="-120"/>
              <a:ea typeface="華康細圓體(P)" panose="020F0300000000000000" pitchFamily="34" charset="-120"/>
            </a:endParaRPr>
          </a:p>
          <a:p>
            <a:pPr marL="385763" indent="-385763">
              <a:buFont typeface="+mj-lt"/>
              <a:buAutoNum type="arabicPeriod"/>
            </a:pPr>
            <a:r>
              <a:rPr lang="zh-TW" altLang="en-US" dirty="0" smtClean="0">
                <a:latin typeface="華康細圓體(P)" panose="020F0300000000000000" pitchFamily="34" charset="-120"/>
                <a:ea typeface="華康細圓體(P)" panose="020F0300000000000000" pitchFamily="34" charset="-120"/>
              </a:rPr>
              <a:t>結案時檢送收容處理場所光碟，雙向勾稽確認，估驗計價</a:t>
            </a:r>
            <a:endParaRPr lang="zh-TW" altLang="en-US" dirty="0">
              <a:latin typeface="華康細圓體(P)" panose="020F0300000000000000" pitchFamily="34" charset="-120"/>
              <a:ea typeface="華康細圓體(P)" panose="020F0300000000000000" pitchFamily="34" charset="-120"/>
            </a:endParaRPr>
          </a:p>
        </p:txBody>
      </p:sp>
      <p:sp>
        <p:nvSpPr>
          <p:cNvPr id="5" name="投影片編號版面配置區 4"/>
          <p:cNvSpPr>
            <a:spLocks noGrp="1"/>
          </p:cNvSpPr>
          <p:nvPr>
            <p:ph type="sldNum" sz="quarter" idx="12"/>
          </p:nvPr>
        </p:nvSpPr>
        <p:spPr/>
        <p:txBody>
          <a:bodyPr/>
          <a:lstStyle/>
          <a:p>
            <a:fld id="{62CF9B05-5255-46D1-B105-DC595399F1DC}" type="slidenum">
              <a:rPr lang="zh-TW" altLang="en-US" smtClean="0"/>
              <a:pPr/>
              <a:t>58</a:t>
            </a:fld>
            <a:endParaRPr lang="zh-TW" altLang="en-US"/>
          </a:p>
        </p:txBody>
      </p:sp>
      <p:sp>
        <p:nvSpPr>
          <p:cNvPr id="6" name="五角星形 5"/>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五角星形 6"/>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五角星形 7"/>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五角星形 8"/>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角星形 9"/>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67562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主辦</a:t>
            </a:r>
            <a:r>
              <a:rPr lang="en-US" altLang="zh-TW" dirty="0" smtClean="0">
                <a:latin typeface="華康細圓體(P)" panose="020F0300000000000000" pitchFamily="34" charset="-120"/>
                <a:ea typeface="華康細圓體(P)" panose="020F0300000000000000" pitchFamily="34" charset="-120"/>
              </a:rPr>
              <a:t>/</a:t>
            </a:r>
            <a:r>
              <a:rPr lang="zh-TW" altLang="en-US" dirty="0" smtClean="0">
                <a:latin typeface="華康細圓體(P)" panose="020F0300000000000000" pitchFamily="34" charset="-120"/>
                <a:ea typeface="華康細圓體(P)" panose="020F0300000000000000" pitchFamily="34" charset="-120"/>
              </a:rPr>
              <a:t>主管機關應該要做甚麼</a:t>
            </a:r>
            <a:endParaRPr lang="zh-TW" altLang="en-US" dirty="0">
              <a:latin typeface="華康細圓體(P)" panose="020F0300000000000000" pitchFamily="34" charset="-120"/>
              <a:ea typeface="華康細圓體(P)" panose="020F0300000000000000" pitchFamily="34" charset="-120"/>
            </a:endParaRPr>
          </a:p>
        </p:txBody>
      </p:sp>
      <p:sp>
        <p:nvSpPr>
          <p:cNvPr id="3" name="內容版面配置區 2"/>
          <p:cNvSpPr>
            <a:spLocks noGrp="1"/>
          </p:cNvSpPr>
          <p:nvPr>
            <p:ph idx="1"/>
          </p:nvPr>
        </p:nvSpPr>
        <p:spPr/>
        <p:txBody>
          <a:bodyPr>
            <a:normAutofit/>
          </a:bodyPr>
          <a:lstStyle/>
          <a:p>
            <a:pPr marL="385763" indent="-385763">
              <a:lnSpc>
                <a:spcPct val="110000"/>
              </a:lnSpc>
              <a:spcBef>
                <a:spcPts val="0"/>
              </a:spcBef>
              <a:buFont typeface="+mj-lt"/>
              <a:buAutoNum type="arabicPeriod"/>
            </a:pPr>
            <a:r>
              <a:rPr lang="zh-TW" altLang="en-US" dirty="0" smtClean="0">
                <a:latin typeface="華康細圓體(P)" panose="020F0300000000000000" pitchFamily="34" charset="-120"/>
                <a:ea typeface="華康細圓體(P)" panose="020F0300000000000000" pitchFamily="34" charset="-120"/>
              </a:rPr>
              <a:t>規劃設計階段確認是否必須申報</a:t>
            </a:r>
            <a:r>
              <a:rPr lang="zh-TW" altLang="en-US" dirty="0" smtClean="0">
                <a:solidFill>
                  <a:srgbClr val="FF0000"/>
                </a:solidFill>
                <a:latin typeface="華康細圓體(P)" panose="020F0300000000000000" pitchFamily="34" charset="-120"/>
                <a:ea typeface="華康細圓體(P)" panose="020F0300000000000000" pitchFamily="34" charset="-120"/>
              </a:rPr>
              <a:t>土方交換</a:t>
            </a:r>
            <a:r>
              <a:rPr lang="zh-TW" altLang="en-US" dirty="0" smtClean="0">
                <a:latin typeface="華康細圓體(P)" panose="020F0300000000000000" pitchFamily="34" charset="-120"/>
                <a:ea typeface="華康細圓體(P)" panose="020F0300000000000000" pitchFamily="34" charset="-120"/>
              </a:rPr>
              <a:t>資料</a:t>
            </a:r>
            <a:endParaRPr lang="en-US" altLang="zh-TW" dirty="0" smtClean="0">
              <a:latin typeface="華康細圓體(P)" panose="020F0300000000000000" pitchFamily="34" charset="-120"/>
              <a:ea typeface="華康細圓體(P)" panose="020F0300000000000000" pitchFamily="34" charset="-120"/>
            </a:endParaRPr>
          </a:p>
          <a:p>
            <a:pPr marL="385763" indent="-385763">
              <a:lnSpc>
                <a:spcPct val="110000"/>
              </a:lnSpc>
              <a:spcBef>
                <a:spcPts val="0"/>
              </a:spcBef>
              <a:buFont typeface="+mj-lt"/>
              <a:buAutoNum type="arabicPeriod"/>
            </a:pPr>
            <a:r>
              <a:rPr lang="zh-TW" altLang="en-US" dirty="0" smtClean="0">
                <a:latin typeface="華康細圓體(P)" panose="020F0300000000000000" pitchFamily="34" charset="-120"/>
                <a:ea typeface="華康細圓體(P)" panose="020F0300000000000000" pitchFamily="34" charset="-120"/>
              </a:rPr>
              <a:t>核定廠商提送之餘土處理計畫書</a:t>
            </a:r>
            <a:endParaRPr lang="en-US" altLang="zh-TW" dirty="0" smtClean="0">
              <a:latin typeface="華康細圓體(P)" panose="020F0300000000000000" pitchFamily="34" charset="-120"/>
              <a:ea typeface="華康細圓體(P)" panose="020F0300000000000000" pitchFamily="34" charset="-120"/>
            </a:endParaRPr>
          </a:p>
          <a:p>
            <a:pPr marL="385763" indent="-385763">
              <a:lnSpc>
                <a:spcPct val="110000"/>
              </a:lnSpc>
              <a:spcBef>
                <a:spcPts val="0"/>
              </a:spcBef>
              <a:buFont typeface="+mj-lt"/>
              <a:buAutoNum type="arabicPeriod"/>
            </a:pPr>
            <a:r>
              <a:rPr lang="zh-TW" altLang="en-US" dirty="0" smtClean="0">
                <a:latin typeface="華康細圓體(P)" panose="020F0300000000000000" pitchFamily="34" charset="-120"/>
                <a:ea typeface="華康細圓體(P)" panose="020F0300000000000000" pitchFamily="34" charset="-120"/>
              </a:rPr>
              <a:t>核定廠商登載資料，</a:t>
            </a:r>
            <a:r>
              <a:rPr lang="zh-TW" altLang="en-US" dirty="0" smtClean="0">
                <a:solidFill>
                  <a:srgbClr val="FF0000"/>
                </a:solidFill>
                <a:latin typeface="華康細圓體(P)" panose="020F0300000000000000" pitchFamily="34" charset="-120"/>
                <a:ea typeface="華康細圓體(P)" panose="020F0300000000000000" pitchFamily="34" charset="-120"/>
              </a:rPr>
              <a:t>綁定、查核</a:t>
            </a:r>
            <a:r>
              <a:rPr lang="zh-TW" altLang="en-US" dirty="0" smtClean="0">
                <a:latin typeface="華康細圓體(P)" panose="020F0300000000000000" pitchFamily="34" charset="-120"/>
                <a:ea typeface="華康細圓體(P)" panose="020F0300000000000000" pitchFamily="34" charset="-120"/>
              </a:rPr>
              <a:t>基本資料表之流向編號</a:t>
            </a:r>
            <a:endParaRPr lang="en-US" altLang="zh-TW" dirty="0" smtClean="0">
              <a:latin typeface="華康細圓體(P)" panose="020F0300000000000000" pitchFamily="34" charset="-120"/>
              <a:ea typeface="華康細圓體(P)" panose="020F0300000000000000" pitchFamily="34" charset="-120"/>
            </a:endParaRPr>
          </a:p>
          <a:p>
            <a:pPr marL="385763" indent="-385763">
              <a:lnSpc>
                <a:spcPct val="110000"/>
              </a:lnSpc>
              <a:spcBef>
                <a:spcPts val="0"/>
              </a:spcBef>
              <a:buFont typeface="+mj-lt"/>
              <a:buAutoNum type="arabicPeriod"/>
            </a:pPr>
            <a:r>
              <a:rPr lang="zh-TW" altLang="en-US" dirty="0" smtClean="0">
                <a:latin typeface="華康細圓體(P)" panose="020F0300000000000000" pitchFamily="34" charset="-120"/>
                <a:ea typeface="華康細圓體(P)" panose="020F0300000000000000" pitchFamily="34" charset="-120"/>
              </a:rPr>
              <a:t>如有</a:t>
            </a:r>
            <a:r>
              <a:rPr lang="zh-TW" altLang="en-US" dirty="0" smtClean="0">
                <a:solidFill>
                  <a:srgbClr val="FF0000"/>
                </a:solidFill>
                <a:latin typeface="華康細圓體(P)" panose="020F0300000000000000" pitchFamily="34" charset="-120"/>
                <a:ea typeface="華康細圓體(P)" panose="020F0300000000000000" pitchFamily="34" charset="-120"/>
              </a:rPr>
              <a:t>可再利用物料</a:t>
            </a:r>
            <a:r>
              <a:rPr lang="zh-TW" altLang="en-US" dirty="0" smtClean="0">
                <a:latin typeface="華康細圓體(P)" panose="020F0300000000000000" pitchFamily="34" charset="-120"/>
                <a:ea typeface="華康細圓體(P)" panose="020F0300000000000000" pitchFamily="34" charset="-120"/>
              </a:rPr>
              <a:t>於基本資料表登載</a:t>
            </a:r>
            <a:endParaRPr lang="en-US" altLang="zh-TW" dirty="0" smtClean="0">
              <a:latin typeface="華康細圓體(P)" panose="020F0300000000000000" pitchFamily="34" charset="-120"/>
              <a:ea typeface="華康細圓體(P)" panose="020F0300000000000000" pitchFamily="34" charset="-120"/>
            </a:endParaRPr>
          </a:p>
          <a:p>
            <a:pPr marL="385763" indent="-385763">
              <a:lnSpc>
                <a:spcPct val="110000"/>
              </a:lnSpc>
              <a:spcBef>
                <a:spcPts val="0"/>
              </a:spcBef>
              <a:buFont typeface="+mj-lt"/>
              <a:buAutoNum type="arabicPeriod"/>
            </a:pPr>
            <a:r>
              <a:rPr lang="zh-TW" altLang="en-US" dirty="0">
                <a:latin typeface="華康細圓體(P)" panose="020F0300000000000000" pitchFamily="34" charset="-120"/>
                <a:ea typeface="華康細圓體(P)" panose="020F0300000000000000" pitchFamily="34" charset="-120"/>
              </a:rPr>
              <a:t>餘</a:t>
            </a:r>
            <a:r>
              <a:rPr lang="zh-TW" altLang="en-US" dirty="0" smtClean="0">
                <a:latin typeface="華康細圓體(P)" panose="020F0300000000000000" pitchFamily="34" charset="-120"/>
                <a:ea typeface="華康細圓體(P)" panose="020F0300000000000000" pitchFamily="34" charset="-120"/>
              </a:rPr>
              <a:t>土載運車輛出車檢查、</a:t>
            </a:r>
            <a:r>
              <a:rPr lang="zh-TW" altLang="en-US" dirty="0" smtClean="0">
                <a:solidFill>
                  <a:srgbClr val="FF0000"/>
                </a:solidFill>
                <a:latin typeface="華康細圓體(P)" panose="020F0300000000000000" pitchFamily="34" charset="-120"/>
                <a:ea typeface="華康細圓體(P)" panose="020F0300000000000000" pitchFamily="34" charset="-120"/>
              </a:rPr>
              <a:t>抽查</a:t>
            </a:r>
            <a:endParaRPr lang="en-US" altLang="zh-TW" dirty="0" smtClean="0">
              <a:solidFill>
                <a:srgbClr val="FF0000"/>
              </a:solidFill>
              <a:latin typeface="華康細圓體(P)" panose="020F0300000000000000" pitchFamily="34" charset="-120"/>
              <a:ea typeface="華康細圓體(P)" panose="020F0300000000000000" pitchFamily="34" charset="-120"/>
            </a:endParaRPr>
          </a:p>
          <a:p>
            <a:pPr marL="385763" indent="-385763">
              <a:lnSpc>
                <a:spcPct val="110000"/>
              </a:lnSpc>
              <a:spcBef>
                <a:spcPts val="0"/>
              </a:spcBef>
              <a:buFont typeface="+mj-lt"/>
              <a:buAutoNum type="arabicPeriod"/>
            </a:pPr>
            <a:r>
              <a:rPr lang="zh-TW" altLang="en-US" dirty="0" smtClean="0">
                <a:latin typeface="華康細圓體(P)" panose="020F0300000000000000" pitchFamily="34" charset="-120"/>
                <a:ea typeface="華康細圓體(P)" panose="020F0300000000000000" pitchFamily="34" charset="-120"/>
              </a:rPr>
              <a:t>運送憑證車次、土量、時間比對</a:t>
            </a:r>
            <a:endParaRPr lang="en-US" altLang="zh-TW" dirty="0" smtClean="0">
              <a:latin typeface="華康細圓體(P)" panose="020F0300000000000000" pitchFamily="34" charset="-120"/>
              <a:ea typeface="華康細圓體(P)" panose="020F0300000000000000" pitchFamily="34" charset="-120"/>
            </a:endParaRPr>
          </a:p>
          <a:p>
            <a:pPr marL="385763" indent="-385763">
              <a:lnSpc>
                <a:spcPct val="110000"/>
              </a:lnSpc>
              <a:spcBef>
                <a:spcPts val="0"/>
              </a:spcBef>
              <a:buFont typeface="+mj-lt"/>
              <a:buAutoNum type="arabicPeriod"/>
            </a:pPr>
            <a:r>
              <a:rPr lang="zh-TW" altLang="en-US" dirty="0" smtClean="0">
                <a:solidFill>
                  <a:srgbClr val="FF0000"/>
                </a:solidFill>
                <a:latin typeface="華康細圓體(P)" panose="020F0300000000000000" pitchFamily="34" charset="-120"/>
                <a:ea typeface="華康細圓體(P)" panose="020F0300000000000000" pitchFamily="34" charset="-120"/>
              </a:rPr>
              <a:t>每月</a:t>
            </a:r>
            <a:r>
              <a:rPr lang="en-US" altLang="zh-TW" dirty="0" smtClean="0">
                <a:solidFill>
                  <a:srgbClr val="FF0000"/>
                </a:solidFill>
                <a:latin typeface="華康細圓體(P)" panose="020F0300000000000000" pitchFamily="34" charset="-120"/>
                <a:ea typeface="華康細圓體(P)" panose="020F0300000000000000" pitchFamily="34" charset="-120"/>
              </a:rPr>
              <a:t>5</a:t>
            </a:r>
            <a:r>
              <a:rPr lang="zh-TW" altLang="en-US" dirty="0" smtClean="0">
                <a:solidFill>
                  <a:srgbClr val="FF0000"/>
                </a:solidFill>
                <a:latin typeface="華康細圓體(P)" panose="020F0300000000000000" pitchFamily="34" charset="-120"/>
                <a:ea typeface="華康細圓體(P)" panose="020F0300000000000000" pitchFamily="34" charset="-120"/>
              </a:rPr>
              <a:t>日前查核</a:t>
            </a:r>
            <a:r>
              <a:rPr lang="zh-TW" altLang="en-US" dirty="0" smtClean="0">
                <a:latin typeface="華康細圓體(P)" panose="020F0300000000000000" pitchFamily="34" charset="-120"/>
                <a:ea typeface="華康細圓體(P)" panose="020F0300000000000000" pitchFamily="34" charset="-120"/>
              </a:rPr>
              <a:t>月報表</a:t>
            </a:r>
            <a:endParaRPr lang="en-US" altLang="zh-TW" dirty="0" smtClean="0">
              <a:latin typeface="華康細圓體(P)" panose="020F0300000000000000" pitchFamily="34" charset="-120"/>
              <a:ea typeface="華康細圓體(P)" panose="020F0300000000000000" pitchFamily="34" charset="-120"/>
            </a:endParaRPr>
          </a:p>
          <a:p>
            <a:pPr marL="385763" indent="-385763">
              <a:lnSpc>
                <a:spcPct val="110000"/>
              </a:lnSpc>
              <a:spcBef>
                <a:spcPts val="0"/>
              </a:spcBef>
              <a:buFont typeface="+mj-lt"/>
              <a:buAutoNum type="arabicPeriod"/>
            </a:pPr>
            <a:r>
              <a:rPr lang="zh-TW" altLang="en-US" dirty="0" smtClean="0">
                <a:latin typeface="華康細圓體(P)" panose="020F0300000000000000" pitchFamily="34" charset="-120"/>
                <a:ea typeface="華康細圓體(P)" panose="020F0300000000000000" pitchFamily="34" charset="-120"/>
              </a:rPr>
              <a:t>結案</a:t>
            </a:r>
            <a:r>
              <a:rPr lang="zh-TW" altLang="en-US" dirty="0" smtClean="0">
                <a:solidFill>
                  <a:srgbClr val="FF0000"/>
                </a:solidFill>
                <a:latin typeface="華康細圓體(P)" panose="020F0300000000000000" pitchFamily="34" charset="-120"/>
                <a:ea typeface="華康細圓體(P)" panose="020F0300000000000000" pitchFamily="34" charset="-120"/>
              </a:rPr>
              <a:t>檢視收容處理場所光碟</a:t>
            </a:r>
            <a:r>
              <a:rPr lang="zh-TW" altLang="en-US" dirty="0" smtClean="0">
                <a:latin typeface="華康細圓體(P)" panose="020F0300000000000000" pitchFamily="34" charset="-120"/>
                <a:ea typeface="華康細圓體(P)" panose="020F0300000000000000" pitchFamily="34" charset="-120"/>
              </a:rPr>
              <a:t>，</a:t>
            </a:r>
            <a:r>
              <a:rPr lang="zh-TW" altLang="en-US" dirty="0" smtClean="0">
                <a:solidFill>
                  <a:srgbClr val="FF0000"/>
                </a:solidFill>
                <a:latin typeface="華康細圓體(P)" panose="020F0300000000000000" pitchFamily="34" charset="-120"/>
                <a:ea typeface="華康細圓體(P)" panose="020F0300000000000000" pitchFamily="34" charset="-120"/>
              </a:rPr>
              <a:t>雙向勾稽</a:t>
            </a:r>
            <a:r>
              <a:rPr lang="zh-TW" altLang="en-US" dirty="0" smtClean="0">
                <a:latin typeface="華康細圓體(P)" panose="020F0300000000000000" pitchFamily="34" charset="-120"/>
                <a:ea typeface="華康細圓體(P)" panose="020F0300000000000000" pitchFamily="34" charset="-120"/>
              </a:rPr>
              <a:t>確認</a:t>
            </a:r>
            <a:endParaRPr lang="zh-TW" altLang="en-US" dirty="0">
              <a:latin typeface="華康細圓體(P)" panose="020F0300000000000000" pitchFamily="34" charset="-120"/>
              <a:ea typeface="華康細圓體(P)" panose="020F0300000000000000" pitchFamily="34" charset="-120"/>
            </a:endParaRPr>
          </a:p>
        </p:txBody>
      </p:sp>
      <p:sp>
        <p:nvSpPr>
          <p:cNvPr id="5" name="投影片編號版面配置區 4"/>
          <p:cNvSpPr>
            <a:spLocks noGrp="1"/>
          </p:cNvSpPr>
          <p:nvPr>
            <p:ph type="sldNum" sz="quarter" idx="12"/>
          </p:nvPr>
        </p:nvSpPr>
        <p:spPr/>
        <p:txBody>
          <a:bodyPr/>
          <a:lstStyle/>
          <a:p>
            <a:fld id="{62CF9B05-5255-46D1-B105-DC595399F1DC}" type="slidenum">
              <a:rPr lang="zh-TW" altLang="en-US" smtClean="0"/>
              <a:pPr/>
              <a:t>59</a:t>
            </a:fld>
            <a:endParaRPr lang="zh-TW" altLang="en-US"/>
          </a:p>
        </p:txBody>
      </p:sp>
      <p:sp>
        <p:nvSpPr>
          <p:cNvPr id="6" name="五角星形 5"/>
          <p:cNvSpPr/>
          <p:nvPr/>
        </p:nvSpPr>
        <p:spPr>
          <a:xfrm>
            <a:off x="782320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五角星形 6"/>
          <p:cNvSpPr/>
          <p:nvPr/>
        </p:nvSpPr>
        <p:spPr>
          <a:xfrm>
            <a:off x="808003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五角星形 7"/>
          <p:cNvSpPr/>
          <p:nvPr/>
        </p:nvSpPr>
        <p:spPr>
          <a:xfrm>
            <a:off x="833686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五角星形 8"/>
          <p:cNvSpPr/>
          <p:nvPr/>
        </p:nvSpPr>
        <p:spPr>
          <a:xfrm>
            <a:off x="8596520" y="79861"/>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角星形 9"/>
          <p:cNvSpPr/>
          <p:nvPr/>
        </p:nvSpPr>
        <p:spPr>
          <a:xfrm>
            <a:off x="8860790" y="79227"/>
            <a:ext cx="233680" cy="2262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8170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528320" y="1690689"/>
            <a:ext cx="7315200" cy="3829050"/>
          </a:xfrm>
        </p:spPr>
        <p:txBody>
          <a:bodyPr>
            <a:normAutofit fontScale="92500" lnSpcReduction="20000"/>
          </a:bodyPr>
          <a:lstStyle/>
          <a:p>
            <a:pPr defTabSz="571500"/>
            <a:r>
              <a:rPr lang="en-US" altLang="zh-TW" dirty="0">
                <a:latin typeface="華康細圓體(P)" panose="020F0300000000000000" pitchFamily="34" charset="-120"/>
                <a:ea typeface="華康細圓體(P)" panose="020F0300000000000000" pitchFamily="34" charset="-120"/>
              </a:rPr>
              <a:t>B1</a:t>
            </a:r>
            <a:r>
              <a:rPr lang="zh-TW" altLang="en-US" dirty="0">
                <a:latin typeface="華康細圓體(P)" panose="020F0300000000000000" pitchFamily="34" charset="-120"/>
                <a:ea typeface="華康細圓體(P)" panose="020F0300000000000000" pitchFamily="34" charset="-120"/>
              </a:rPr>
              <a:t>為</a:t>
            </a:r>
            <a:r>
              <a:rPr lang="zh-TW" altLang="en-US" dirty="0">
                <a:solidFill>
                  <a:schemeClr val="accent2"/>
                </a:solidFill>
                <a:latin typeface="華康細圓體(P)" panose="020F0300000000000000" pitchFamily="34" charset="-120"/>
                <a:ea typeface="華康細圓體(P)" panose="020F0300000000000000" pitchFamily="34" charset="-120"/>
              </a:rPr>
              <a:t>岩塊、礫石、碎石或沙</a:t>
            </a:r>
          </a:p>
          <a:p>
            <a:pPr defTabSz="571500"/>
            <a:r>
              <a:rPr lang="en-US" altLang="zh-TW" dirty="0">
                <a:latin typeface="華康細圓體(P)" panose="020F0300000000000000" pitchFamily="34" charset="-120"/>
                <a:ea typeface="華康細圓體(P)" panose="020F0300000000000000" pitchFamily="34" charset="-120"/>
              </a:rPr>
              <a:t>B2</a:t>
            </a:r>
            <a:r>
              <a:rPr lang="zh-TW" altLang="en-US" dirty="0">
                <a:latin typeface="華康細圓體(P)" panose="020F0300000000000000" pitchFamily="34" charset="-120"/>
                <a:ea typeface="華康細圓體(P)" panose="020F0300000000000000" pitchFamily="34" charset="-120"/>
              </a:rPr>
              <a:t>為土壤與礫石及沙混合物</a:t>
            </a:r>
            <a:endParaRPr lang="en-US" altLang="zh-TW" dirty="0">
              <a:latin typeface="華康細圓體(P)" panose="020F0300000000000000" pitchFamily="34" charset="-120"/>
              <a:ea typeface="華康細圓體(P)" panose="020F0300000000000000" pitchFamily="34" charset="-120"/>
            </a:endParaRPr>
          </a:p>
          <a:p>
            <a:pPr lvl="1" defTabSz="571500"/>
            <a:r>
              <a:rPr lang="en-US" altLang="zh-TW" sz="2600" dirty="0">
                <a:latin typeface="華康細圓體(P)" panose="020F0300000000000000" pitchFamily="34" charset="-120"/>
                <a:ea typeface="華康細圓體(P)" panose="020F0300000000000000" pitchFamily="34" charset="-120"/>
              </a:rPr>
              <a:t>B2-1</a:t>
            </a:r>
            <a:r>
              <a:rPr lang="zh-TW" altLang="en-US" sz="2600" dirty="0">
                <a:latin typeface="華康細圓體(P)" panose="020F0300000000000000" pitchFamily="34" charset="-120"/>
                <a:ea typeface="華康細圓體(P)" panose="020F0300000000000000" pitchFamily="34" charset="-120"/>
              </a:rPr>
              <a:t>為</a:t>
            </a:r>
            <a:r>
              <a:rPr lang="zh-TW" altLang="en-US" sz="2600" dirty="0">
                <a:solidFill>
                  <a:schemeClr val="accent2"/>
                </a:solidFill>
                <a:latin typeface="華康細圓體(P)" panose="020F0300000000000000" pitchFamily="34" charset="-120"/>
                <a:ea typeface="華康細圓體(P)" panose="020F0300000000000000" pitchFamily="34" charset="-120"/>
              </a:rPr>
              <a:t> </a:t>
            </a:r>
            <a:r>
              <a:rPr lang="zh-TW" altLang="zh-TW" sz="2600" dirty="0">
                <a:solidFill>
                  <a:schemeClr val="accent2"/>
                </a:solidFill>
                <a:latin typeface="華康細圓體(P)" panose="020F0300000000000000" pitchFamily="34" charset="-120"/>
                <a:ea typeface="華康細圓體(P)" panose="020F0300000000000000" pitchFamily="34" charset="-120"/>
              </a:rPr>
              <a:t>(</a:t>
            </a:r>
            <a:r>
              <a:rPr lang="zh-TW" altLang="en-US" sz="2600" dirty="0">
                <a:solidFill>
                  <a:schemeClr val="accent2"/>
                </a:solidFill>
                <a:latin typeface="華康細圓體(P)" panose="020F0300000000000000" pitchFamily="34" charset="-120"/>
                <a:ea typeface="華康細圓體(P)" panose="020F0300000000000000" pitchFamily="34" charset="-120"/>
              </a:rPr>
              <a:t>土壤體積比例少於</a:t>
            </a:r>
            <a:r>
              <a:rPr lang="zh-TW" altLang="zh-TW" sz="2600" dirty="0">
                <a:solidFill>
                  <a:schemeClr val="accent2"/>
                </a:solidFill>
                <a:latin typeface="華康細圓體(P)" panose="020F0300000000000000" pitchFamily="34" charset="-120"/>
                <a:ea typeface="華康細圓體(P)" panose="020F0300000000000000" pitchFamily="34" charset="-120"/>
              </a:rPr>
              <a:t>30%)</a:t>
            </a:r>
          </a:p>
          <a:p>
            <a:pPr lvl="1" defTabSz="571500"/>
            <a:r>
              <a:rPr lang="en-US" altLang="zh-TW" sz="2600" dirty="0">
                <a:latin typeface="華康細圓體(P)" panose="020F0300000000000000" pitchFamily="34" charset="-120"/>
                <a:ea typeface="華康細圓體(P)" panose="020F0300000000000000" pitchFamily="34" charset="-120"/>
              </a:rPr>
              <a:t>B2-2</a:t>
            </a:r>
            <a:r>
              <a:rPr lang="zh-TW" altLang="en-US" sz="2600" dirty="0">
                <a:latin typeface="華康細圓體(P)" panose="020F0300000000000000" pitchFamily="34" charset="-120"/>
                <a:ea typeface="華康細圓體(P)" panose="020F0300000000000000" pitchFamily="34" charset="-120"/>
              </a:rPr>
              <a:t>為</a:t>
            </a:r>
            <a:r>
              <a:rPr lang="zh-TW" altLang="en-US" sz="2600" dirty="0">
                <a:solidFill>
                  <a:schemeClr val="accent2"/>
                </a:solidFill>
                <a:latin typeface="華康細圓體(P)" panose="020F0300000000000000" pitchFamily="34" charset="-120"/>
                <a:ea typeface="華康細圓體(P)" panose="020F0300000000000000" pitchFamily="34" charset="-120"/>
              </a:rPr>
              <a:t> </a:t>
            </a:r>
            <a:r>
              <a:rPr lang="zh-TW" altLang="zh-TW" sz="2600" dirty="0">
                <a:solidFill>
                  <a:schemeClr val="accent2"/>
                </a:solidFill>
                <a:latin typeface="華康細圓體(P)" panose="020F0300000000000000" pitchFamily="34" charset="-120"/>
                <a:ea typeface="華康細圓體(P)" panose="020F0300000000000000" pitchFamily="34" charset="-120"/>
              </a:rPr>
              <a:t>(</a:t>
            </a:r>
            <a:r>
              <a:rPr lang="zh-TW" altLang="en-US" sz="2600" dirty="0">
                <a:solidFill>
                  <a:schemeClr val="accent2"/>
                </a:solidFill>
                <a:latin typeface="華康細圓體(P)" panose="020F0300000000000000" pitchFamily="34" charset="-120"/>
                <a:ea typeface="華康細圓體(P)" panose="020F0300000000000000" pitchFamily="34" charset="-120"/>
              </a:rPr>
              <a:t>土壤體積比例於</a:t>
            </a:r>
            <a:r>
              <a:rPr lang="zh-TW" altLang="zh-TW" sz="2600" dirty="0">
                <a:solidFill>
                  <a:schemeClr val="accent2"/>
                </a:solidFill>
                <a:latin typeface="華康細圓體(P)" panose="020F0300000000000000" pitchFamily="34" charset="-120"/>
                <a:ea typeface="華康細圓體(P)" panose="020F0300000000000000" pitchFamily="34" charset="-120"/>
              </a:rPr>
              <a:t>30</a:t>
            </a:r>
            <a:r>
              <a:rPr lang="en-US" altLang="zh-TW" sz="2600" dirty="0">
                <a:solidFill>
                  <a:schemeClr val="accent2"/>
                </a:solidFill>
                <a:latin typeface="華康細圓體(P)" panose="020F0300000000000000" pitchFamily="34" charset="-120"/>
                <a:ea typeface="華康細圓體(P)" panose="020F0300000000000000" pitchFamily="34" charset="-120"/>
              </a:rPr>
              <a:t>~</a:t>
            </a:r>
            <a:r>
              <a:rPr lang="zh-TW" altLang="zh-TW" sz="2600" dirty="0">
                <a:solidFill>
                  <a:schemeClr val="accent2"/>
                </a:solidFill>
                <a:latin typeface="華康細圓體(P)" panose="020F0300000000000000" pitchFamily="34" charset="-120"/>
                <a:ea typeface="華康細圓體(P)" panose="020F0300000000000000" pitchFamily="34" charset="-120"/>
              </a:rPr>
              <a:t>50%)</a:t>
            </a:r>
          </a:p>
          <a:p>
            <a:pPr lvl="1" defTabSz="571500"/>
            <a:r>
              <a:rPr lang="en-US" altLang="zh-TW" sz="2600" dirty="0">
                <a:latin typeface="華康細圓體(P)" panose="020F0300000000000000" pitchFamily="34" charset="-120"/>
                <a:ea typeface="華康細圓體(P)" panose="020F0300000000000000" pitchFamily="34" charset="-120"/>
              </a:rPr>
              <a:t>B2-3</a:t>
            </a:r>
            <a:r>
              <a:rPr lang="zh-TW" altLang="en-US" sz="2600" dirty="0">
                <a:latin typeface="華康細圓體(P)" panose="020F0300000000000000" pitchFamily="34" charset="-120"/>
                <a:ea typeface="華康細圓體(P)" panose="020F0300000000000000" pitchFamily="34" charset="-120"/>
              </a:rPr>
              <a:t>為</a:t>
            </a:r>
            <a:r>
              <a:rPr lang="zh-TW" altLang="en-US" sz="2600" dirty="0">
                <a:solidFill>
                  <a:schemeClr val="accent2"/>
                </a:solidFill>
                <a:latin typeface="華康細圓體(P)" panose="020F0300000000000000" pitchFamily="34" charset="-120"/>
                <a:ea typeface="華康細圓體(P)" panose="020F0300000000000000" pitchFamily="34" charset="-120"/>
              </a:rPr>
              <a:t> </a:t>
            </a:r>
            <a:r>
              <a:rPr lang="zh-TW" altLang="zh-TW" sz="2600" dirty="0">
                <a:solidFill>
                  <a:schemeClr val="accent2"/>
                </a:solidFill>
                <a:latin typeface="華康細圓體(P)" panose="020F0300000000000000" pitchFamily="34" charset="-120"/>
                <a:ea typeface="華康細圓體(P)" panose="020F0300000000000000" pitchFamily="34" charset="-120"/>
              </a:rPr>
              <a:t>(</a:t>
            </a:r>
            <a:r>
              <a:rPr lang="zh-TW" altLang="en-US" sz="2600" dirty="0">
                <a:solidFill>
                  <a:schemeClr val="accent2"/>
                </a:solidFill>
                <a:latin typeface="華康細圓體(P)" panose="020F0300000000000000" pitchFamily="34" charset="-120"/>
                <a:ea typeface="華康細圓體(P)" panose="020F0300000000000000" pitchFamily="34" charset="-120"/>
              </a:rPr>
              <a:t>土壤體積比例大於</a:t>
            </a:r>
            <a:r>
              <a:rPr lang="zh-TW" altLang="zh-TW" sz="2600" dirty="0">
                <a:solidFill>
                  <a:schemeClr val="accent2"/>
                </a:solidFill>
                <a:latin typeface="華康細圓體(P)" panose="020F0300000000000000" pitchFamily="34" charset="-120"/>
                <a:ea typeface="華康細圓體(P)" panose="020F0300000000000000" pitchFamily="34" charset="-120"/>
              </a:rPr>
              <a:t>50%)</a:t>
            </a:r>
          </a:p>
          <a:p>
            <a:pPr defTabSz="571500"/>
            <a:r>
              <a:rPr lang="en-US" altLang="zh-TW" dirty="0">
                <a:latin typeface="華康細圓體(P)" panose="020F0300000000000000" pitchFamily="34" charset="-120"/>
                <a:ea typeface="華康細圓體(P)" panose="020F0300000000000000" pitchFamily="34" charset="-120"/>
              </a:rPr>
              <a:t>B3</a:t>
            </a:r>
            <a:r>
              <a:rPr lang="zh-TW" altLang="en-US" dirty="0">
                <a:latin typeface="華康細圓體(P)" panose="020F0300000000000000" pitchFamily="34" charset="-120"/>
                <a:ea typeface="華康細圓體(P)" panose="020F0300000000000000" pitchFamily="34" charset="-120"/>
              </a:rPr>
              <a:t>為</a:t>
            </a:r>
            <a:r>
              <a:rPr lang="zh-TW" altLang="en-US" dirty="0">
                <a:solidFill>
                  <a:schemeClr val="accent2"/>
                </a:solidFill>
                <a:latin typeface="華康細圓體(P)" panose="020F0300000000000000" pitchFamily="34" charset="-120"/>
                <a:ea typeface="華康細圓體(P)" panose="020F0300000000000000" pitchFamily="34" charset="-120"/>
              </a:rPr>
              <a:t>粉土質土壤</a:t>
            </a:r>
            <a:r>
              <a:rPr lang="zh-TW" altLang="zh-TW" dirty="0">
                <a:solidFill>
                  <a:schemeClr val="accent2"/>
                </a:solidFill>
                <a:latin typeface="華康細圓體(P)" panose="020F0300000000000000" pitchFamily="34" charset="-120"/>
                <a:ea typeface="華康細圓體(P)" panose="020F0300000000000000" pitchFamily="34" charset="-120"/>
              </a:rPr>
              <a:t>(</a:t>
            </a:r>
            <a:r>
              <a:rPr lang="zh-TW" altLang="en-US" dirty="0">
                <a:solidFill>
                  <a:schemeClr val="accent2"/>
                </a:solidFill>
                <a:latin typeface="華康細圓體(P)" panose="020F0300000000000000" pitchFamily="34" charset="-120"/>
                <a:ea typeface="華康細圓體(P)" panose="020F0300000000000000" pitchFamily="34" charset="-120"/>
              </a:rPr>
              <a:t>沉泥</a:t>
            </a:r>
            <a:r>
              <a:rPr lang="zh-TW" altLang="zh-TW" dirty="0">
                <a:solidFill>
                  <a:schemeClr val="accent2"/>
                </a:solidFill>
                <a:latin typeface="華康細圓體(P)" panose="020F0300000000000000" pitchFamily="34" charset="-120"/>
                <a:ea typeface="華康細圓體(P)" panose="020F0300000000000000" pitchFamily="34" charset="-120"/>
              </a:rPr>
              <a:t>)</a:t>
            </a:r>
          </a:p>
          <a:p>
            <a:pPr defTabSz="571500"/>
            <a:r>
              <a:rPr lang="en-US" altLang="zh-TW" dirty="0">
                <a:latin typeface="華康細圓體(P)" panose="020F0300000000000000" pitchFamily="34" charset="-120"/>
                <a:ea typeface="華康細圓體(P)" panose="020F0300000000000000" pitchFamily="34" charset="-120"/>
              </a:rPr>
              <a:t>B4</a:t>
            </a:r>
            <a:r>
              <a:rPr lang="zh-TW" altLang="en-US" dirty="0">
                <a:latin typeface="華康細圓體(P)" panose="020F0300000000000000" pitchFamily="34" charset="-120"/>
                <a:ea typeface="華康細圓體(P)" panose="020F0300000000000000" pitchFamily="34" charset="-120"/>
              </a:rPr>
              <a:t>為</a:t>
            </a:r>
            <a:r>
              <a:rPr lang="zh-TW" altLang="en-US" dirty="0">
                <a:solidFill>
                  <a:srgbClr val="008000"/>
                </a:solidFill>
                <a:latin typeface="華康細圓體(P)" panose="020F0300000000000000" pitchFamily="34" charset="-120"/>
                <a:ea typeface="華康細圓體(P)" panose="020F0300000000000000" pitchFamily="34" charset="-120"/>
              </a:rPr>
              <a:t>黏土質土壤</a:t>
            </a:r>
          </a:p>
          <a:p>
            <a:pPr defTabSz="571500"/>
            <a:r>
              <a:rPr lang="en-US" altLang="zh-TW" dirty="0">
                <a:latin typeface="華康細圓體(P)" panose="020F0300000000000000" pitchFamily="34" charset="-120"/>
                <a:ea typeface="華康細圓體(P)" panose="020F0300000000000000" pitchFamily="34" charset="-120"/>
              </a:rPr>
              <a:t>B5</a:t>
            </a:r>
            <a:r>
              <a:rPr lang="zh-TW" altLang="en-US" dirty="0">
                <a:latin typeface="華康細圓體(P)" panose="020F0300000000000000" pitchFamily="34" charset="-120"/>
                <a:ea typeface="華康細圓體(P)" panose="020F0300000000000000" pitchFamily="34" charset="-120"/>
              </a:rPr>
              <a:t>為</a:t>
            </a:r>
            <a:r>
              <a:rPr lang="zh-TW" altLang="en-US" dirty="0">
                <a:solidFill>
                  <a:srgbClr val="FF3300"/>
                </a:solidFill>
                <a:latin typeface="華康細圓體(P)" panose="020F0300000000000000" pitchFamily="34" charset="-120"/>
                <a:ea typeface="華康細圓體(P)" panose="020F0300000000000000" pitchFamily="34" charset="-120"/>
              </a:rPr>
              <a:t>磚塊或混凝土塊</a:t>
            </a:r>
          </a:p>
          <a:p>
            <a:pPr defTabSz="571500"/>
            <a:r>
              <a:rPr lang="en-US" altLang="zh-TW" dirty="0">
                <a:latin typeface="華康細圓體(P)" panose="020F0300000000000000" pitchFamily="34" charset="-120"/>
                <a:ea typeface="華康細圓體(P)" panose="020F0300000000000000" pitchFamily="34" charset="-120"/>
              </a:rPr>
              <a:t>B6</a:t>
            </a:r>
            <a:r>
              <a:rPr lang="zh-TW" altLang="en-US" dirty="0">
                <a:latin typeface="華康細圓體(P)" panose="020F0300000000000000" pitchFamily="34" charset="-120"/>
                <a:ea typeface="華康細圓體(P)" panose="020F0300000000000000" pitchFamily="34" charset="-120"/>
              </a:rPr>
              <a:t>為</a:t>
            </a:r>
            <a:r>
              <a:rPr lang="zh-TW" altLang="en-US" dirty="0">
                <a:solidFill>
                  <a:srgbClr val="FF3300"/>
                </a:solidFill>
                <a:latin typeface="華康細圓體(P)" panose="020F0300000000000000" pitchFamily="34" charset="-120"/>
                <a:ea typeface="華康細圓體(P)" panose="020F0300000000000000" pitchFamily="34" charset="-120"/>
              </a:rPr>
              <a:t>淤泥或含水量大於</a:t>
            </a:r>
            <a:r>
              <a:rPr lang="zh-TW" altLang="zh-TW" dirty="0">
                <a:solidFill>
                  <a:srgbClr val="FF3300"/>
                </a:solidFill>
                <a:latin typeface="華康細圓體(P)" panose="020F0300000000000000" pitchFamily="34" charset="-120"/>
                <a:ea typeface="華康細圓體(P)" panose="020F0300000000000000" pitchFamily="34" charset="-120"/>
              </a:rPr>
              <a:t>30%</a:t>
            </a:r>
            <a:r>
              <a:rPr lang="zh-TW" altLang="en-US" dirty="0">
                <a:solidFill>
                  <a:srgbClr val="FF3300"/>
                </a:solidFill>
                <a:latin typeface="華康細圓體(P)" panose="020F0300000000000000" pitchFamily="34" charset="-120"/>
                <a:ea typeface="華康細圓體(P)" panose="020F0300000000000000" pitchFamily="34" charset="-120"/>
              </a:rPr>
              <a:t>之土壤</a:t>
            </a:r>
          </a:p>
          <a:p>
            <a:pPr defTabSz="571500"/>
            <a:r>
              <a:rPr lang="en-US" altLang="zh-TW" dirty="0">
                <a:latin typeface="華康細圓體(P)" panose="020F0300000000000000" pitchFamily="34" charset="-120"/>
                <a:ea typeface="華康細圓體(P)" panose="020F0300000000000000" pitchFamily="34" charset="-120"/>
              </a:rPr>
              <a:t>B7</a:t>
            </a:r>
            <a:r>
              <a:rPr lang="zh-TW" altLang="en-US" dirty="0">
                <a:latin typeface="華康細圓體(P)" panose="020F0300000000000000" pitchFamily="34" charset="-120"/>
                <a:ea typeface="華康細圓體(P)" panose="020F0300000000000000" pitchFamily="34" charset="-120"/>
              </a:rPr>
              <a:t>為</a:t>
            </a:r>
            <a:r>
              <a:rPr lang="zh-TW" altLang="en-US" dirty="0">
                <a:solidFill>
                  <a:srgbClr val="FF3300"/>
                </a:solidFill>
                <a:latin typeface="華康細圓體(P)" panose="020F0300000000000000" pitchFamily="34" charset="-120"/>
                <a:ea typeface="華康細圓體(P)" panose="020F0300000000000000" pitchFamily="34" charset="-120"/>
              </a:rPr>
              <a:t>連續壁產生之皂土</a:t>
            </a:r>
          </a:p>
        </p:txBody>
      </p:sp>
      <p:sp>
        <p:nvSpPr>
          <p:cNvPr id="3" name="投影片編號版面配置區 2"/>
          <p:cNvSpPr>
            <a:spLocks noGrp="1"/>
          </p:cNvSpPr>
          <p:nvPr>
            <p:ph type="sldNum" sz="quarter" idx="12"/>
          </p:nvPr>
        </p:nvSpPr>
        <p:spPr/>
        <p:txBody>
          <a:bodyPr/>
          <a:lstStyle/>
          <a:p>
            <a:fld id="{62CF9B05-5255-46D1-B105-DC595399F1DC}" type="slidenum">
              <a:rPr lang="zh-TW" altLang="en-US" smtClean="0"/>
              <a:pPr/>
              <a:t>6</a:t>
            </a:fld>
            <a:endParaRPr lang="zh-TW" altLang="en-US"/>
          </a:p>
        </p:txBody>
      </p:sp>
      <p:sp>
        <p:nvSpPr>
          <p:cNvPr id="6" name="標題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latin typeface="華康細圓體(P)" panose="020F0300000000000000" pitchFamily="34" charset="-120"/>
                <a:ea typeface="華康細圓體(P)" panose="020F0300000000000000" pitchFamily="34" charset="-120"/>
              </a:rPr>
              <a:t>營建剩餘土石方分類（碼）</a:t>
            </a:r>
            <a:endParaRPr lang="zh-TW" altLang="en-US" dirty="0">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4118114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華康細圓體" panose="020F0309000000000000" pitchFamily="49" charset="-120"/>
                <a:ea typeface="華康細圓體" panose="020F0309000000000000" pitchFamily="49" charset="-120"/>
              </a:rPr>
              <a:t>結語</a:t>
            </a:r>
          </a:p>
        </p:txBody>
      </p:sp>
      <p:sp>
        <p:nvSpPr>
          <p:cNvPr id="3" name="內容版面配置區 2"/>
          <p:cNvSpPr>
            <a:spLocks noGrp="1"/>
          </p:cNvSpPr>
          <p:nvPr>
            <p:ph idx="1"/>
          </p:nvPr>
        </p:nvSpPr>
        <p:spPr>
          <a:xfrm>
            <a:off x="628650" y="1500027"/>
            <a:ext cx="7886700" cy="4676936"/>
          </a:xfrm>
        </p:spPr>
        <p:txBody>
          <a:bodyPr>
            <a:normAutofit/>
          </a:bodyPr>
          <a:lstStyle/>
          <a:p>
            <a:pPr marL="514350" indent="-514350" algn="just">
              <a:lnSpc>
                <a:spcPct val="110000"/>
              </a:lnSpc>
              <a:spcBef>
                <a:spcPts val="0"/>
              </a:spcBef>
              <a:buFont typeface="+mj-ea"/>
              <a:buAutoNum type="ea1ChtPeriod"/>
            </a:pPr>
            <a:r>
              <a:rPr lang="zh-TW" altLang="en-US" b="1" dirty="0" smtClean="0">
                <a:latin typeface="華康細圓體" panose="020F0309000000000000" pitchFamily="49" charset="-120"/>
                <a:ea typeface="華康細圓體" panose="020F0309000000000000" pitchFamily="49" charset="-120"/>
              </a:rPr>
              <a:t>本</a:t>
            </a:r>
            <a:r>
              <a:rPr lang="zh-TW" altLang="en-US" b="1" dirty="0">
                <a:latin typeface="華康細圓體" panose="020F0309000000000000" pitchFamily="49" charset="-120"/>
                <a:ea typeface="華康細圓體" panose="020F0309000000000000" pitchFamily="49" charset="-120"/>
              </a:rPr>
              <a:t>項業務在行政院組織重整後，雖將移撥環境資源部水保及地礦署（現為經濟部礦務局），惟在組改完成前</a:t>
            </a:r>
            <a:r>
              <a:rPr lang="zh-TW" altLang="en-US" b="1" dirty="0" smtClean="0">
                <a:latin typeface="華康細圓體" panose="020F0309000000000000" pitchFamily="49" charset="-120"/>
                <a:ea typeface="華康細圓體" panose="020F0309000000000000" pitchFamily="49" charset="-120"/>
              </a:rPr>
              <a:t>，營建署</a:t>
            </a:r>
            <a:r>
              <a:rPr lang="zh-TW" altLang="en-US" b="1" dirty="0">
                <a:latin typeface="華康細圓體" panose="020F0309000000000000" pitchFamily="49" charset="-120"/>
                <a:ea typeface="華康細圓體" panose="020F0309000000000000" pitchFamily="49" charset="-120"/>
              </a:rPr>
              <a:t>仍</a:t>
            </a:r>
            <a:r>
              <a:rPr lang="zh-TW" altLang="en-US" b="1" dirty="0">
                <a:solidFill>
                  <a:srgbClr val="0000FF"/>
                </a:solidFill>
                <a:latin typeface="華康細圓體" panose="020F0309000000000000" pitchFamily="49" charset="-120"/>
                <a:ea typeface="華康細圓體" panose="020F0309000000000000" pitchFamily="49" charset="-120"/>
              </a:rPr>
              <a:t>將針對相關介面，擬具策進作為，持續強化</a:t>
            </a:r>
            <a:r>
              <a:rPr lang="zh-TW" altLang="en-US" b="1" dirty="0">
                <a:latin typeface="華康細圓體" panose="020F0309000000000000" pitchFamily="49" charset="-120"/>
                <a:ea typeface="華康細圓體" panose="020F0309000000000000" pitchFamily="49" charset="-120"/>
              </a:rPr>
              <a:t>。</a:t>
            </a:r>
          </a:p>
          <a:p>
            <a:pPr marL="514350" indent="-514350" algn="just">
              <a:lnSpc>
                <a:spcPct val="110000"/>
              </a:lnSpc>
              <a:spcBef>
                <a:spcPts val="0"/>
              </a:spcBef>
              <a:buFont typeface="+mj-ea"/>
              <a:buAutoNum type="ea1ChtPeriod"/>
            </a:pPr>
            <a:r>
              <a:rPr lang="zh-TW" altLang="en-US" b="1" dirty="0" smtClean="0">
                <a:solidFill>
                  <a:srgbClr val="0000FF"/>
                </a:solidFill>
                <a:latin typeface="華康細圓體" panose="020F0309000000000000" pitchFamily="49" charset="-120"/>
                <a:ea typeface="華康細圓體" panose="020F0309000000000000" pitchFamily="49" charset="-120"/>
              </a:rPr>
              <a:t>強化</a:t>
            </a:r>
            <a:r>
              <a:rPr lang="zh-TW" altLang="en-US" b="1" dirty="0">
                <a:latin typeface="華康細圓體" panose="020F0309000000000000" pitchFamily="49" charset="-120"/>
                <a:ea typeface="華康細圓體" panose="020F0309000000000000" pitchFamily="49" charset="-120"/>
              </a:rPr>
              <a:t>營建剩餘土石方資訊服務中心</a:t>
            </a:r>
            <a:r>
              <a:rPr lang="zh-TW" altLang="en-US" b="1" dirty="0">
                <a:solidFill>
                  <a:srgbClr val="0000FF"/>
                </a:solidFill>
                <a:latin typeface="華康細圓體" panose="020F0309000000000000" pitchFamily="49" charset="-120"/>
                <a:ea typeface="華康細圓體" panose="020F0309000000000000" pitchFamily="49" charset="-120"/>
              </a:rPr>
              <a:t>網頁功能</a:t>
            </a:r>
          </a:p>
          <a:p>
            <a:pPr marL="514350" indent="-514350" algn="just">
              <a:lnSpc>
                <a:spcPct val="110000"/>
              </a:lnSpc>
              <a:spcBef>
                <a:spcPts val="0"/>
              </a:spcBef>
              <a:buFont typeface="+mj-ea"/>
              <a:buAutoNum type="ea1ChtPeriod"/>
            </a:pPr>
            <a:r>
              <a:rPr lang="zh-TW" altLang="en-US" b="1" dirty="0" smtClean="0">
                <a:latin typeface="華康細圓體" panose="020F0309000000000000" pitchFamily="49" charset="-120"/>
                <a:ea typeface="華康細圓體" panose="020F0309000000000000" pitchFamily="49" charset="-120"/>
              </a:rPr>
              <a:t>將</a:t>
            </a:r>
            <a:r>
              <a:rPr lang="zh-TW" altLang="en-US" b="1" dirty="0">
                <a:latin typeface="華康細圓體" panose="020F0309000000000000" pitchFamily="49" charset="-120"/>
                <a:ea typeface="華康細圓體" panose="020F0309000000000000" pitchFamily="49" charset="-120"/>
              </a:rPr>
              <a:t>營建剩餘土石方相關政策，</a:t>
            </a:r>
            <a:r>
              <a:rPr lang="zh-TW" altLang="en-US" b="1" dirty="0">
                <a:solidFill>
                  <a:srgbClr val="0000FF"/>
                </a:solidFill>
                <a:latin typeface="華康細圓體" panose="020F0309000000000000" pitchFamily="49" charset="-120"/>
                <a:ea typeface="華康細圓體" panose="020F0309000000000000" pitchFamily="49" charset="-120"/>
              </a:rPr>
              <a:t>內化至「自治條例」及「相關審核流程」規定</a:t>
            </a:r>
            <a:r>
              <a:rPr lang="zh-TW" altLang="en-US" b="1" dirty="0">
                <a:latin typeface="華康細圓體" panose="020F0309000000000000" pitchFamily="49" charset="-120"/>
                <a:ea typeface="華康細圓體" panose="020F0309000000000000" pitchFamily="49" charset="-120"/>
              </a:rPr>
              <a:t>，結合行政與工程單位資源，提升各單位營建剩餘土石方執行績效，並促成公共工程與建築工程之順利推動</a:t>
            </a:r>
          </a:p>
          <a:p>
            <a:pPr>
              <a:lnSpc>
                <a:spcPct val="110000"/>
              </a:lnSpc>
              <a:spcBef>
                <a:spcPts val="0"/>
              </a:spcBef>
            </a:pPr>
            <a:endParaRPr lang="zh-TW" altLang="en-US" dirty="0">
              <a:latin typeface="華康細圓體" panose="020F0309000000000000" pitchFamily="49" charset="-120"/>
              <a:ea typeface="華康細圓體" panose="020F0309000000000000" pitchFamily="49" charset="-120"/>
            </a:endParaRP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60</a:t>
            </a:fld>
            <a:endParaRPr lang="zh-TW" altLang="en-US"/>
          </a:p>
        </p:txBody>
      </p:sp>
    </p:spTree>
    <p:extLst>
      <p:ext uri="{BB962C8B-B14F-4D97-AF65-F5344CB8AC3E}">
        <p14:creationId xmlns:p14="http://schemas.microsoft.com/office/powerpoint/2010/main" val="305205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6459220" y="6334251"/>
            <a:ext cx="2743200" cy="507831"/>
          </a:xfrm>
          <a:prstGeom prst="rect">
            <a:avLst/>
          </a:prstGeom>
          <a:noFill/>
        </p:spPr>
        <p:txBody>
          <a:bodyPr wrap="square" rtlCol="0">
            <a:spAutoFit/>
          </a:bodyPr>
          <a:lstStyle/>
          <a:p>
            <a:r>
              <a:rPr lang="en-US" altLang="zh-TW" sz="2700" dirty="0"/>
              <a:t>www.soilmove.tw</a:t>
            </a:r>
            <a:endParaRPr lang="zh-TW" altLang="en-US" sz="2700" dirty="0"/>
          </a:p>
        </p:txBody>
      </p:sp>
      <p:sp>
        <p:nvSpPr>
          <p:cNvPr id="7" name="矩形 6"/>
          <p:cNvSpPr/>
          <p:nvPr/>
        </p:nvSpPr>
        <p:spPr>
          <a:xfrm>
            <a:off x="0" y="1885566"/>
            <a:ext cx="9144000" cy="31027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sp>
        <p:nvSpPr>
          <p:cNvPr id="18" name="矩形 17"/>
          <p:cNvSpPr/>
          <p:nvPr/>
        </p:nvSpPr>
        <p:spPr>
          <a:xfrm>
            <a:off x="3777184" y="1497003"/>
            <a:ext cx="4930119" cy="3888419"/>
          </a:xfrm>
          <a:prstGeom prst="rect">
            <a:avLst/>
          </a:prstGeom>
          <a:solidFill>
            <a:schemeClr val="accent1">
              <a:lumMod val="50000"/>
              <a:alpha val="556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4000" dirty="0" smtClean="0">
                <a:latin typeface="華康細圓體(P)" panose="020F0300000000000000" pitchFamily="34" charset="-120"/>
                <a:ea typeface="華康細圓體(P)" panose="020F0300000000000000" pitchFamily="34" charset="-120"/>
              </a:rPr>
              <a:t>簡報結束</a:t>
            </a:r>
            <a:endParaRPr lang="en-US" altLang="zh-TW" sz="4000" dirty="0">
              <a:latin typeface="華康細圓體(P)" panose="020F0300000000000000" pitchFamily="34" charset="-120"/>
              <a:ea typeface="華康細圓體(P)" panose="020F0300000000000000" pitchFamily="34" charset="-120"/>
            </a:endParaRPr>
          </a:p>
          <a:p>
            <a:pPr algn="ctr"/>
            <a:r>
              <a:rPr lang="zh-TW" altLang="en-US" sz="4000" dirty="0" smtClean="0">
                <a:latin typeface="華康細圓體(P)" panose="020F0300000000000000" pitchFamily="34" charset="-120"/>
                <a:ea typeface="華康細圓體(P)" panose="020F0300000000000000" pitchFamily="34" charset="-120"/>
              </a:rPr>
              <a:t>敬請</a:t>
            </a:r>
            <a:r>
              <a:rPr lang="zh-TW" altLang="en-US" sz="4000" dirty="0">
                <a:latin typeface="華康細圓體(P)" panose="020F0300000000000000" pitchFamily="34" charset="-120"/>
                <a:ea typeface="華康細圓體(P)" panose="020F0300000000000000" pitchFamily="34" charset="-120"/>
              </a:rPr>
              <a:t>指教</a:t>
            </a:r>
            <a:endParaRPr lang="en-US" altLang="zh-TW" sz="4000" dirty="0" smtClean="0">
              <a:latin typeface="華康細圓體(P)" panose="020F0300000000000000" pitchFamily="34" charset="-120"/>
              <a:ea typeface="華康細圓體(P)" panose="020F0300000000000000" pitchFamily="34" charset="-120"/>
            </a:endParaRPr>
          </a:p>
        </p:txBody>
      </p:sp>
    </p:spTree>
    <p:extLst>
      <p:ext uri="{BB962C8B-B14F-4D97-AF65-F5344CB8AC3E}">
        <p14:creationId xmlns:p14="http://schemas.microsoft.com/office/powerpoint/2010/main" val="262881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華康細圓體(P)" panose="020F0300000000000000" pitchFamily="34" charset="-120"/>
                <a:ea typeface="華康細圓體(P)" panose="020F0300000000000000" pitchFamily="34" charset="-120"/>
              </a:rPr>
              <a:t>哪些土</a:t>
            </a:r>
            <a:r>
              <a:rPr lang="zh-TW" altLang="en-US" dirty="0">
                <a:latin typeface="華康細圓體(P)" panose="020F0300000000000000" pitchFamily="34" charset="-120"/>
                <a:ea typeface="華康細圓體(P)" panose="020F0300000000000000" pitchFamily="34" charset="-120"/>
              </a:rPr>
              <a:t>養護工程</a:t>
            </a:r>
            <a:r>
              <a:rPr lang="zh-TW" altLang="en-US" dirty="0" smtClean="0">
                <a:latin typeface="華康細圓體(P)" panose="020F0300000000000000" pitchFamily="34" charset="-120"/>
                <a:ea typeface="華康細圓體(P)" panose="020F0300000000000000" pitchFamily="34" charset="-120"/>
              </a:rPr>
              <a:t>所不能</a:t>
            </a:r>
            <a:r>
              <a:rPr lang="zh-TW" altLang="en-US" dirty="0">
                <a:latin typeface="華康細圓體(P)" panose="020F0300000000000000" pitchFamily="34" charset="-120"/>
                <a:ea typeface="華康細圓體(P)" panose="020F0300000000000000" pitchFamily="34" charset="-120"/>
              </a:rPr>
              <a:t>收</a:t>
            </a:r>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latin typeface="華康細圓體" panose="020F0309000000000000" pitchFamily="49" charset="-120"/>
                <a:ea typeface="華康細圓體" panose="020F0309000000000000" pitchFamily="49" charset="-120"/>
              </a:rPr>
              <a:t>駕駛</a:t>
            </a:r>
            <a:r>
              <a:rPr lang="zh-TW" altLang="en-US" dirty="0">
                <a:latin typeface="華康細圓體" panose="020F0309000000000000" pitchFamily="49" charset="-120"/>
                <a:ea typeface="華康細圓體" panose="020F0309000000000000" pitchFamily="49" charset="-120"/>
              </a:rPr>
              <a:t>、車輛及車體與核准不符者。</a:t>
            </a:r>
          </a:p>
          <a:p>
            <a:pPr marL="514350" indent="-514350">
              <a:buFont typeface="+mj-lt"/>
              <a:buAutoNum type="arabicPeriod"/>
            </a:pPr>
            <a:r>
              <a:rPr lang="zh-TW" altLang="en-US" dirty="0" smtClean="0">
                <a:latin typeface="華康細圓體" panose="020F0309000000000000" pitchFamily="49" charset="-120"/>
                <a:ea typeface="華康細圓體" panose="020F0309000000000000" pitchFamily="49" charset="-120"/>
              </a:rPr>
              <a:t>載運</a:t>
            </a:r>
            <a:r>
              <a:rPr lang="zh-TW" altLang="en-US" dirty="0">
                <a:latin typeface="華康細圓體" panose="020F0309000000000000" pitchFamily="49" charset="-120"/>
                <a:ea typeface="華康細圓體" panose="020F0309000000000000" pitchFamily="49" charset="-120"/>
              </a:rPr>
              <a:t>土質種類與核准不符者。</a:t>
            </a:r>
          </a:p>
          <a:p>
            <a:pPr marL="514350" indent="-514350">
              <a:buFont typeface="+mj-lt"/>
              <a:buAutoNum type="arabicPeriod"/>
            </a:pPr>
            <a:r>
              <a:rPr lang="zh-TW" altLang="en-US" dirty="0" smtClean="0">
                <a:latin typeface="華康細圓體" panose="020F0309000000000000" pitchFamily="49" charset="-120"/>
                <a:ea typeface="華康細圓體" panose="020F0309000000000000" pitchFamily="49" charset="-120"/>
              </a:rPr>
              <a:t>車輛</a:t>
            </a:r>
            <a:r>
              <a:rPr lang="zh-TW" altLang="en-US" dirty="0">
                <a:latin typeface="華康細圓體" panose="020F0309000000000000" pitchFamily="49" charset="-120"/>
                <a:ea typeface="華康細圓體" panose="020F0309000000000000" pitchFamily="49" charset="-120"/>
              </a:rPr>
              <a:t>載運量與核准進場數量不符者。</a:t>
            </a:r>
          </a:p>
          <a:p>
            <a:pPr marL="514350" indent="-514350">
              <a:buFont typeface="+mj-lt"/>
              <a:buAutoNum type="arabicPeriod"/>
            </a:pPr>
            <a:r>
              <a:rPr lang="zh-TW" altLang="en-US" dirty="0" smtClean="0">
                <a:latin typeface="華康細圓體" panose="020F0309000000000000" pitchFamily="49" charset="-120"/>
                <a:ea typeface="華康細圓體" panose="020F0309000000000000" pitchFamily="49" charset="-120"/>
              </a:rPr>
              <a:t>營建</a:t>
            </a:r>
            <a:r>
              <a:rPr lang="zh-TW" altLang="en-US" dirty="0">
                <a:latin typeface="華康細圓體" panose="020F0309000000000000" pitchFamily="49" charset="-120"/>
                <a:ea typeface="華康細圓體" panose="020F0309000000000000" pitchFamily="49" charset="-120"/>
              </a:rPr>
              <a:t>廢棄物與核准土質種類未分離者。</a:t>
            </a:r>
          </a:p>
          <a:p>
            <a:pPr marL="514350" indent="-514350">
              <a:buFont typeface="+mj-lt"/>
              <a:buAutoNum type="arabicPeriod"/>
            </a:pPr>
            <a:r>
              <a:rPr lang="zh-TW" altLang="en-US" dirty="0" smtClean="0">
                <a:latin typeface="華康細圓體" panose="020F0309000000000000" pitchFamily="49" charset="-120"/>
                <a:ea typeface="華康細圓體" panose="020F0309000000000000" pitchFamily="49" charset="-120"/>
              </a:rPr>
              <a:t>未</a:t>
            </a:r>
            <a:r>
              <a:rPr lang="zh-TW" altLang="en-US" dirty="0">
                <a:latin typeface="華康細圓體" panose="020F0309000000000000" pitchFamily="49" charset="-120"/>
                <a:ea typeface="華康細圓體" panose="020F0309000000000000" pitchFamily="49" charset="-120"/>
              </a:rPr>
              <a:t>繳納場地管理費者。</a:t>
            </a:r>
          </a:p>
          <a:p>
            <a:pPr marL="514350" indent="-514350">
              <a:buFont typeface="+mj-lt"/>
              <a:buAutoNum type="arabicPeriod"/>
            </a:pPr>
            <a:r>
              <a:rPr lang="zh-TW" altLang="en-US" dirty="0" smtClean="0">
                <a:latin typeface="華康細圓體" panose="020F0309000000000000" pitchFamily="49" charset="-120"/>
                <a:ea typeface="華康細圓體" panose="020F0309000000000000" pitchFamily="49" charset="-120"/>
              </a:rPr>
              <a:t>逾</a:t>
            </a:r>
            <a:r>
              <a:rPr lang="zh-TW" altLang="en-US" dirty="0">
                <a:latin typeface="華康細圓體" panose="020F0309000000000000" pitchFamily="49" charset="-120"/>
                <a:ea typeface="華康細圓體" panose="020F0309000000000000" pitchFamily="49" charset="-120"/>
              </a:rPr>
              <a:t>核准進場期程，尚未辦理展延者。</a:t>
            </a:r>
          </a:p>
          <a:p>
            <a:pPr marL="514350" indent="-514350">
              <a:buFont typeface="+mj-lt"/>
              <a:buAutoNum type="arabicPeriod"/>
            </a:pPr>
            <a:r>
              <a:rPr lang="zh-TW" altLang="en-US" dirty="0" smtClean="0">
                <a:latin typeface="華康細圓體" panose="020F0309000000000000" pitchFamily="49" charset="-120"/>
                <a:ea typeface="華康細圓體" panose="020F0309000000000000" pitchFamily="49" charset="-120"/>
              </a:rPr>
              <a:t>與</a:t>
            </a:r>
            <a:r>
              <a:rPr lang="zh-TW" altLang="en-US" dirty="0">
                <a:latin typeface="華康細圓體" panose="020F0309000000000000" pitchFamily="49" charset="-120"/>
                <a:ea typeface="華康細圓體" panose="020F0309000000000000" pitchFamily="49" charset="-120"/>
              </a:rPr>
              <a:t>核准進場場所不符者。</a:t>
            </a:r>
          </a:p>
          <a:p>
            <a:pPr marL="514350" indent="-514350">
              <a:buFont typeface="+mj-lt"/>
              <a:buAutoNum type="arabicPeriod"/>
            </a:pPr>
            <a:r>
              <a:rPr lang="zh-TW" altLang="en-US" dirty="0" smtClean="0">
                <a:latin typeface="華康細圓體" panose="020F0309000000000000" pitchFamily="49" charset="-120"/>
                <a:ea typeface="華康細圓體" panose="020F0309000000000000" pitchFamily="49" charset="-120"/>
              </a:rPr>
              <a:t>未</a:t>
            </a:r>
            <a:r>
              <a:rPr lang="zh-TW" altLang="en-US" dirty="0">
                <a:latin typeface="華康細圓體" panose="020F0309000000000000" pitchFamily="49" charset="-120"/>
                <a:ea typeface="華康細圓體" panose="020F0309000000000000" pitchFamily="49" charset="-120"/>
              </a:rPr>
              <a:t>依現場管理人員指定位置傾倒者。</a:t>
            </a:r>
          </a:p>
          <a:p>
            <a:pPr marL="514350" indent="-514350">
              <a:buFont typeface="+mj-lt"/>
              <a:buAutoNum type="arabicPeriod"/>
            </a:pPr>
            <a:endParaRPr lang="zh-TW" altLang="en-US" dirty="0">
              <a:latin typeface="華康細圓體" panose="020F0309000000000000" pitchFamily="49" charset="-120"/>
              <a:ea typeface="華康細圓體" panose="020F0309000000000000" pitchFamily="49" charset="-120"/>
            </a:endParaRPr>
          </a:p>
        </p:txBody>
      </p:sp>
      <p:sp>
        <p:nvSpPr>
          <p:cNvPr id="4" name="投影片編號版面配置區 3"/>
          <p:cNvSpPr>
            <a:spLocks noGrp="1"/>
          </p:cNvSpPr>
          <p:nvPr>
            <p:ph type="sldNum" sz="quarter" idx="12"/>
          </p:nvPr>
        </p:nvSpPr>
        <p:spPr/>
        <p:txBody>
          <a:bodyPr/>
          <a:lstStyle/>
          <a:p>
            <a:fld id="{62CF9B05-5255-46D1-B105-DC595399F1DC}" type="slidenum">
              <a:rPr lang="zh-TW" altLang="en-US" smtClean="0"/>
              <a:pPr/>
              <a:t>7</a:t>
            </a:fld>
            <a:endParaRPr lang="zh-TW" altLang="en-US"/>
          </a:p>
        </p:txBody>
      </p:sp>
    </p:spTree>
    <p:extLst>
      <p:ext uri="{BB962C8B-B14F-4D97-AF65-F5344CB8AC3E}">
        <p14:creationId xmlns:p14="http://schemas.microsoft.com/office/powerpoint/2010/main" val="98818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2CF9B05-5255-46D1-B105-DC595399F1DC}" type="slidenum">
              <a:rPr lang="zh-TW" altLang="en-US" smtClean="0"/>
              <a:pPr/>
              <a:t>8</a:t>
            </a:fld>
            <a:endParaRPr lang="zh-TW" altLang="en-US"/>
          </a:p>
        </p:txBody>
      </p:sp>
      <p:sp>
        <p:nvSpPr>
          <p:cNvPr id="70" name="標題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latin typeface="華康細圓體(P)" panose="020F0300000000000000" pitchFamily="34" charset="-120"/>
                <a:ea typeface="華康細圓體(P)" panose="020F0300000000000000" pitchFamily="34" charset="-120"/>
              </a:rPr>
              <a:t>目標與沿革</a:t>
            </a:r>
          </a:p>
        </p:txBody>
      </p:sp>
      <p:sp>
        <p:nvSpPr>
          <p:cNvPr id="71" name="矩形 34"/>
          <p:cNvSpPr>
            <a:spLocks noChangeArrowheads="1"/>
          </p:cNvSpPr>
          <p:nvPr/>
        </p:nvSpPr>
        <p:spPr bwMode="auto">
          <a:xfrm>
            <a:off x="3883681" y="5878600"/>
            <a:ext cx="5013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v"/>
              <a:defRPr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accent2"/>
              </a:buClr>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ClrTx/>
              <a:buFontTx/>
              <a:buNone/>
            </a:pPr>
            <a:r>
              <a:rPr kumimoji="0" lang="zh-TW" altLang="en-US" sz="1800" dirty="0" smtClean="0">
                <a:latin typeface="華康細圓體" panose="020F0309000000000000" pitchFamily="49" charset="-120"/>
                <a:ea typeface="華康細圓體" panose="020F0309000000000000" pitchFamily="49" charset="-120"/>
              </a:rPr>
              <a:t>全國</a:t>
            </a:r>
            <a:r>
              <a:rPr kumimoji="0" lang="zh-TW" altLang="zh-TW" sz="1800" dirty="0" smtClean="0">
                <a:latin typeface="華康細圓體" panose="020F0309000000000000" pitchFamily="49" charset="-120"/>
                <a:ea typeface="華康細圓體" panose="020F0309000000000000" pitchFamily="49" charset="-120"/>
              </a:rPr>
              <a:t>收容</a:t>
            </a:r>
            <a:r>
              <a:rPr kumimoji="0" lang="zh-TW" altLang="zh-TW" sz="1800" dirty="0">
                <a:latin typeface="華康細圓體" panose="020F0309000000000000" pitchFamily="49" charset="-120"/>
                <a:ea typeface="華康細圓體" panose="020F0309000000000000" pitchFamily="49" charset="-120"/>
              </a:rPr>
              <a:t>處理場所共有</a:t>
            </a:r>
            <a:r>
              <a:rPr kumimoji="0" lang="en-US" altLang="zh-TW" sz="1800" dirty="0" smtClean="0">
                <a:latin typeface="華康細圓體" panose="020F0309000000000000" pitchFamily="49" charset="-120"/>
                <a:ea typeface="華康細圓體" panose="020F0309000000000000" pitchFamily="49" charset="-120"/>
              </a:rPr>
              <a:t>136</a:t>
            </a:r>
            <a:r>
              <a:rPr kumimoji="0" lang="zh-TW" altLang="zh-TW" sz="1800" dirty="0" smtClean="0">
                <a:latin typeface="華康細圓體" panose="020F0309000000000000" pitchFamily="49" charset="-120"/>
                <a:ea typeface="華康細圓體" panose="020F0309000000000000" pitchFamily="49" charset="-120"/>
              </a:rPr>
              <a:t>場 </a:t>
            </a:r>
            <a:r>
              <a:rPr kumimoji="0" lang="en-US" altLang="zh-TW" sz="1800" dirty="0" smtClean="0">
                <a:latin typeface="華康細圓體" panose="020F0309000000000000" pitchFamily="49" charset="-120"/>
                <a:ea typeface="華康細圓體" panose="020F0309000000000000" pitchFamily="49" charset="-120"/>
              </a:rPr>
              <a:t>(106</a:t>
            </a:r>
            <a:r>
              <a:rPr kumimoji="0" lang="zh-TW" altLang="en-US" sz="1800" dirty="0" smtClean="0">
                <a:latin typeface="華康細圓體" panose="020F0309000000000000" pitchFamily="49" charset="-120"/>
                <a:ea typeface="華康細圓體" panose="020F0309000000000000" pitchFamily="49" charset="-120"/>
              </a:rPr>
              <a:t>年</a:t>
            </a:r>
            <a:r>
              <a:rPr lang="en-US" altLang="zh-TW" sz="1800" dirty="0">
                <a:latin typeface="華康細圓體" panose="020F0309000000000000" pitchFamily="49" charset="-120"/>
                <a:ea typeface="華康細圓體" panose="020F0309000000000000" pitchFamily="49" charset="-120"/>
              </a:rPr>
              <a:t>7</a:t>
            </a:r>
            <a:r>
              <a:rPr kumimoji="0" lang="zh-TW" altLang="en-US" sz="1800" dirty="0" smtClean="0">
                <a:latin typeface="華康細圓體" panose="020F0309000000000000" pitchFamily="49" charset="-120"/>
                <a:ea typeface="華康細圓體" panose="020F0309000000000000" pitchFamily="49" charset="-120"/>
              </a:rPr>
              <a:t>月</a:t>
            </a:r>
            <a:r>
              <a:rPr kumimoji="0" lang="en-US" altLang="zh-TW" sz="1800" dirty="0">
                <a:latin typeface="華康細圓體" panose="020F0309000000000000" pitchFamily="49" charset="-120"/>
                <a:ea typeface="華康細圓體" panose="020F0309000000000000" pitchFamily="49" charset="-120"/>
              </a:rPr>
              <a:t>)</a:t>
            </a:r>
            <a:endParaRPr kumimoji="0" lang="zh-TW" altLang="en-US" sz="1800" dirty="0">
              <a:latin typeface="華康細圓體" panose="020F0309000000000000" pitchFamily="49" charset="-120"/>
              <a:ea typeface="華康細圓體" panose="020F0309000000000000" pitchFamily="49" charset="-120"/>
            </a:endParaRPr>
          </a:p>
        </p:txBody>
      </p:sp>
      <p:sp>
        <p:nvSpPr>
          <p:cNvPr id="72" name="Line 3"/>
          <p:cNvSpPr>
            <a:spLocks noChangeShapeType="1"/>
          </p:cNvSpPr>
          <p:nvPr/>
        </p:nvSpPr>
        <p:spPr bwMode="gray">
          <a:xfrm flipH="1">
            <a:off x="231090" y="5938188"/>
            <a:ext cx="1094495" cy="1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73" name="Line 4"/>
          <p:cNvSpPr>
            <a:spLocks noChangeShapeType="1"/>
          </p:cNvSpPr>
          <p:nvPr/>
        </p:nvSpPr>
        <p:spPr bwMode="gray">
          <a:xfrm flipH="1">
            <a:off x="231090" y="5271558"/>
            <a:ext cx="16102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74" name="Line 5"/>
          <p:cNvSpPr>
            <a:spLocks noChangeShapeType="1"/>
          </p:cNvSpPr>
          <p:nvPr/>
        </p:nvSpPr>
        <p:spPr bwMode="gray">
          <a:xfrm flipH="1">
            <a:off x="231090" y="4611242"/>
            <a:ext cx="2214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75" name="Line 6"/>
          <p:cNvSpPr>
            <a:spLocks noChangeShapeType="1"/>
          </p:cNvSpPr>
          <p:nvPr/>
        </p:nvSpPr>
        <p:spPr bwMode="gray">
          <a:xfrm flipH="1">
            <a:off x="231090" y="3952188"/>
            <a:ext cx="27509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76" name="Line 7"/>
          <p:cNvSpPr>
            <a:spLocks noChangeShapeType="1"/>
          </p:cNvSpPr>
          <p:nvPr/>
        </p:nvSpPr>
        <p:spPr bwMode="gray">
          <a:xfrm flipH="1" flipV="1">
            <a:off x="231090" y="3283032"/>
            <a:ext cx="33243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77" name="Line 8"/>
          <p:cNvSpPr>
            <a:spLocks noChangeShapeType="1"/>
          </p:cNvSpPr>
          <p:nvPr/>
        </p:nvSpPr>
        <p:spPr bwMode="gray">
          <a:xfrm>
            <a:off x="331733" y="3277982"/>
            <a:ext cx="0" cy="69314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78" name="Line 9"/>
          <p:cNvSpPr>
            <a:spLocks noChangeShapeType="1"/>
          </p:cNvSpPr>
          <p:nvPr/>
        </p:nvSpPr>
        <p:spPr bwMode="gray">
          <a:xfrm>
            <a:off x="331733" y="3971126"/>
            <a:ext cx="0" cy="65021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79" name="Line 10"/>
          <p:cNvSpPr>
            <a:spLocks noChangeShapeType="1"/>
          </p:cNvSpPr>
          <p:nvPr/>
        </p:nvSpPr>
        <p:spPr bwMode="gray">
          <a:xfrm>
            <a:off x="331733" y="4621342"/>
            <a:ext cx="0" cy="64895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80" name="Line 11"/>
          <p:cNvSpPr>
            <a:spLocks noChangeShapeType="1"/>
          </p:cNvSpPr>
          <p:nvPr/>
        </p:nvSpPr>
        <p:spPr bwMode="gray">
          <a:xfrm>
            <a:off x="331733" y="5271558"/>
            <a:ext cx="0" cy="64895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81" name="Text Box 13"/>
          <p:cNvSpPr txBox="1">
            <a:spLocks noChangeArrowheads="1"/>
          </p:cNvSpPr>
          <p:nvPr/>
        </p:nvSpPr>
        <p:spPr bwMode="gray">
          <a:xfrm>
            <a:off x="432377" y="4193335"/>
            <a:ext cx="977947" cy="34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accent2"/>
              </a:buClr>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9pPr>
          </a:lstStyle>
          <a:p>
            <a:pPr>
              <a:spcBef>
                <a:spcPct val="0"/>
              </a:spcBef>
              <a:buClrTx/>
              <a:buFontTx/>
              <a:buNone/>
            </a:pPr>
            <a:r>
              <a:rPr kumimoji="0" lang="en-US" altLang="zh-TW" sz="1400">
                <a:latin typeface="華康細圓體" panose="020F0309000000000000" pitchFamily="49" charset="-120"/>
                <a:ea typeface="華康細圓體" panose="020F0309000000000000" pitchFamily="49" charset="-120"/>
              </a:rPr>
              <a:t>98</a:t>
            </a:r>
            <a:r>
              <a:rPr kumimoji="0" lang="zh-TW" altLang="en-US" sz="1400">
                <a:latin typeface="華康細圓體" panose="020F0309000000000000" pitchFamily="49" charset="-120"/>
                <a:ea typeface="華康細圓體" panose="020F0309000000000000" pitchFamily="49" charset="-120"/>
              </a:rPr>
              <a:t>年</a:t>
            </a:r>
            <a:r>
              <a:rPr kumimoji="0" lang="en-US" altLang="zh-TW" sz="1400">
                <a:latin typeface="華康細圓體" panose="020F0309000000000000" pitchFamily="49" charset="-120"/>
                <a:ea typeface="華康細圓體" panose="020F0309000000000000" pitchFamily="49" charset="-120"/>
              </a:rPr>
              <a:t>5</a:t>
            </a:r>
            <a:r>
              <a:rPr kumimoji="0" lang="zh-TW" altLang="en-US" sz="1400">
                <a:latin typeface="華康細圓體" panose="020F0309000000000000" pitchFamily="49" charset="-120"/>
                <a:ea typeface="華康細圓體" panose="020F0309000000000000" pitchFamily="49" charset="-120"/>
              </a:rPr>
              <a:t>月</a:t>
            </a:r>
            <a:endParaRPr kumimoji="0" lang="en-US" altLang="zh-TW" sz="1400">
              <a:latin typeface="華康細圓體" panose="020F0309000000000000" pitchFamily="49" charset="-120"/>
              <a:ea typeface="華康細圓體" panose="020F0309000000000000" pitchFamily="49" charset="-120"/>
            </a:endParaRPr>
          </a:p>
        </p:txBody>
      </p:sp>
      <p:sp>
        <p:nvSpPr>
          <p:cNvPr id="82" name="Text Box 14"/>
          <p:cNvSpPr txBox="1">
            <a:spLocks noChangeArrowheads="1"/>
          </p:cNvSpPr>
          <p:nvPr/>
        </p:nvSpPr>
        <p:spPr bwMode="gray">
          <a:xfrm>
            <a:off x="432377" y="4880166"/>
            <a:ext cx="977947" cy="34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accent2"/>
              </a:buClr>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9pPr>
          </a:lstStyle>
          <a:p>
            <a:pPr>
              <a:spcBef>
                <a:spcPct val="0"/>
              </a:spcBef>
              <a:buClrTx/>
              <a:buFontTx/>
              <a:buNone/>
            </a:pPr>
            <a:r>
              <a:rPr kumimoji="0" lang="en-US" altLang="zh-TW" sz="1400">
                <a:latin typeface="華康細圓體" panose="020F0309000000000000" pitchFamily="49" charset="-120"/>
                <a:ea typeface="華康細圓體" panose="020F0309000000000000" pitchFamily="49" charset="-120"/>
              </a:rPr>
              <a:t>90</a:t>
            </a:r>
            <a:r>
              <a:rPr kumimoji="0" lang="zh-TW" altLang="en-US" sz="1400">
                <a:latin typeface="華康細圓體" panose="020F0309000000000000" pitchFamily="49" charset="-120"/>
                <a:ea typeface="華康細圓體" panose="020F0309000000000000" pitchFamily="49" charset="-120"/>
              </a:rPr>
              <a:t>年</a:t>
            </a:r>
            <a:r>
              <a:rPr kumimoji="0" lang="en-US" altLang="zh-TW" sz="1400">
                <a:latin typeface="華康細圓體" panose="020F0309000000000000" pitchFamily="49" charset="-120"/>
                <a:ea typeface="華康細圓體" panose="020F0309000000000000" pitchFamily="49" charset="-120"/>
              </a:rPr>
              <a:t>9</a:t>
            </a:r>
            <a:r>
              <a:rPr kumimoji="0" lang="zh-TW" altLang="en-US" sz="1400">
                <a:latin typeface="華康細圓體" panose="020F0309000000000000" pitchFamily="49" charset="-120"/>
                <a:ea typeface="華康細圓體" panose="020F0309000000000000" pitchFamily="49" charset="-120"/>
              </a:rPr>
              <a:t>月</a:t>
            </a:r>
            <a:endParaRPr kumimoji="0" lang="en-US" altLang="zh-TW" sz="1400">
              <a:latin typeface="華康細圓體" panose="020F0309000000000000" pitchFamily="49" charset="-120"/>
              <a:ea typeface="華康細圓體" panose="020F0309000000000000" pitchFamily="49" charset="-120"/>
            </a:endParaRPr>
          </a:p>
        </p:txBody>
      </p:sp>
      <p:sp>
        <p:nvSpPr>
          <p:cNvPr id="83" name="Text Box 15"/>
          <p:cNvSpPr txBox="1">
            <a:spLocks noChangeArrowheads="1"/>
          </p:cNvSpPr>
          <p:nvPr/>
        </p:nvSpPr>
        <p:spPr bwMode="gray">
          <a:xfrm>
            <a:off x="432377" y="5521545"/>
            <a:ext cx="654022" cy="34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accent2"/>
              </a:buClr>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9pPr>
          </a:lstStyle>
          <a:p>
            <a:pPr>
              <a:spcBef>
                <a:spcPct val="0"/>
              </a:spcBef>
              <a:buClrTx/>
              <a:buFontTx/>
              <a:buNone/>
            </a:pPr>
            <a:r>
              <a:rPr kumimoji="0" lang="en-US" altLang="zh-TW" sz="1400">
                <a:latin typeface="華康細圓體" panose="020F0309000000000000" pitchFamily="49" charset="-120"/>
                <a:ea typeface="華康細圓體" panose="020F0309000000000000" pitchFamily="49" charset="-120"/>
              </a:rPr>
              <a:t>82</a:t>
            </a:r>
            <a:r>
              <a:rPr kumimoji="0" lang="zh-TW" altLang="en-US" sz="1400">
                <a:latin typeface="華康細圓體" panose="020F0309000000000000" pitchFamily="49" charset="-120"/>
                <a:ea typeface="華康細圓體" panose="020F0309000000000000" pitchFamily="49" charset="-120"/>
              </a:rPr>
              <a:t>年</a:t>
            </a:r>
            <a:endParaRPr kumimoji="0" lang="en-US" altLang="zh-TW" sz="1400">
              <a:latin typeface="華康細圓體" panose="020F0309000000000000" pitchFamily="49" charset="-120"/>
              <a:ea typeface="華康細圓體" panose="020F0309000000000000" pitchFamily="49" charset="-120"/>
            </a:endParaRPr>
          </a:p>
        </p:txBody>
      </p:sp>
      <p:sp>
        <p:nvSpPr>
          <p:cNvPr id="84" name="Freeform 17"/>
          <p:cNvSpPr>
            <a:spLocks/>
          </p:cNvSpPr>
          <p:nvPr/>
        </p:nvSpPr>
        <p:spPr bwMode="gray">
          <a:xfrm>
            <a:off x="4829229" y="3285558"/>
            <a:ext cx="379509" cy="67294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pPr eaLnBrk="1" fontAlgn="auto" hangingPunct="1">
              <a:spcBef>
                <a:spcPts val="0"/>
              </a:spcBef>
              <a:spcAft>
                <a:spcPts val="0"/>
              </a:spcAft>
              <a:defRPr/>
            </a:pPr>
            <a:endParaRPr kumimoji="0" lang="zh-TW" altLang="en-US">
              <a:latin typeface="華康細圓體" panose="020F0309000000000000" pitchFamily="49" charset="-120"/>
              <a:ea typeface="華康細圓體" panose="020F0309000000000000" pitchFamily="49" charset="-120"/>
            </a:endParaRPr>
          </a:p>
        </p:txBody>
      </p:sp>
      <p:sp>
        <p:nvSpPr>
          <p:cNvPr id="85" name="Freeform 18"/>
          <p:cNvSpPr>
            <a:spLocks/>
          </p:cNvSpPr>
          <p:nvPr/>
        </p:nvSpPr>
        <p:spPr bwMode="gray">
          <a:xfrm>
            <a:off x="3005070" y="3285558"/>
            <a:ext cx="2207861" cy="430531"/>
          </a:xfrm>
          <a:custGeom>
            <a:avLst/>
            <a:gdLst>
              <a:gd name="T0" fmla="*/ 775488 w 1786"/>
              <a:gd name="T1" fmla="*/ 296133 h 284"/>
              <a:gd name="T2" fmla="*/ 0 w 1786"/>
              <a:gd name="T3" fmla="*/ 296133 h 284"/>
              <a:gd name="T4" fmla="*/ 233795 w 1786"/>
              <a:gd name="T5" fmla="*/ 0 h 284"/>
              <a:gd name="T6" fmla="*/ 937116 w 1786"/>
              <a:gd name="T7" fmla="*/ 0 h 284"/>
              <a:gd name="T8" fmla="*/ 775488 w 1786"/>
              <a:gd name="T9" fmla="*/ 296133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zh-TW" altLang="en-US">
              <a:latin typeface="華康細圓體" panose="020F0309000000000000" pitchFamily="49" charset="-120"/>
              <a:ea typeface="華康細圓體" panose="020F0309000000000000" pitchFamily="49" charset="-120"/>
            </a:endParaRPr>
          </a:p>
        </p:txBody>
      </p:sp>
      <p:sp>
        <p:nvSpPr>
          <p:cNvPr id="86" name="Freeform 19"/>
          <p:cNvSpPr>
            <a:spLocks/>
          </p:cNvSpPr>
          <p:nvPr/>
        </p:nvSpPr>
        <p:spPr bwMode="gray">
          <a:xfrm>
            <a:off x="4445526" y="3947137"/>
            <a:ext cx="379509" cy="669154"/>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pPr eaLnBrk="1" fontAlgn="auto" hangingPunct="1">
              <a:spcBef>
                <a:spcPts val="0"/>
              </a:spcBef>
              <a:spcAft>
                <a:spcPts val="0"/>
              </a:spcAft>
              <a:defRPr/>
            </a:pPr>
            <a:endParaRPr kumimoji="0" lang="zh-TW" altLang="en-US">
              <a:latin typeface="華康細圓體" panose="020F0309000000000000" pitchFamily="49" charset="-120"/>
              <a:ea typeface="華康細圓體" panose="020F0309000000000000" pitchFamily="49" charset="-120"/>
            </a:endParaRPr>
          </a:p>
        </p:txBody>
      </p:sp>
      <p:sp>
        <p:nvSpPr>
          <p:cNvPr id="87" name="Freeform 20"/>
          <p:cNvSpPr>
            <a:spLocks/>
          </p:cNvSpPr>
          <p:nvPr/>
        </p:nvSpPr>
        <p:spPr bwMode="gray">
          <a:xfrm>
            <a:off x="2456774" y="3947137"/>
            <a:ext cx="2373503" cy="429269"/>
          </a:xfrm>
          <a:custGeom>
            <a:avLst/>
            <a:gdLst>
              <a:gd name="T0" fmla="*/ 846229 w 1920"/>
              <a:gd name="T1" fmla="*/ 265004 h 284"/>
              <a:gd name="T2" fmla="*/ 0 w 1920"/>
              <a:gd name="T3" fmla="*/ 265004 h 284"/>
              <a:gd name="T4" fmla="*/ 233773 w 1920"/>
              <a:gd name="T5" fmla="*/ 0 h 284"/>
              <a:gd name="T6" fmla="*/ 1007313 w 1920"/>
              <a:gd name="T7" fmla="*/ 0 h 284"/>
              <a:gd name="T8" fmla="*/ 846229 w 1920"/>
              <a:gd name="T9" fmla="*/ 26500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zh-TW" altLang="en-US">
              <a:latin typeface="華康細圓體" panose="020F0309000000000000" pitchFamily="49" charset="-120"/>
              <a:ea typeface="華康細圓體" panose="020F0309000000000000" pitchFamily="49" charset="-120"/>
            </a:endParaRPr>
          </a:p>
        </p:txBody>
      </p:sp>
      <p:sp>
        <p:nvSpPr>
          <p:cNvPr id="88" name="Freeform 21"/>
          <p:cNvSpPr>
            <a:spLocks/>
          </p:cNvSpPr>
          <p:nvPr/>
        </p:nvSpPr>
        <p:spPr bwMode="gray">
          <a:xfrm>
            <a:off x="4061824" y="4608717"/>
            <a:ext cx="378460" cy="671680"/>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pPr eaLnBrk="1" fontAlgn="auto" hangingPunct="1">
              <a:spcBef>
                <a:spcPts val="0"/>
              </a:spcBef>
              <a:spcAft>
                <a:spcPts val="0"/>
              </a:spcAft>
              <a:defRPr/>
            </a:pPr>
            <a:endParaRPr kumimoji="0" lang="zh-TW" altLang="en-US">
              <a:latin typeface="華康細圓體" panose="020F0309000000000000" pitchFamily="49" charset="-120"/>
              <a:ea typeface="華康細圓體" panose="020F0309000000000000" pitchFamily="49" charset="-120"/>
            </a:endParaRPr>
          </a:p>
        </p:txBody>
      </p:sp>
      <p:sp>
        <p:nvSpPr>
          <p:cNvPr id="89" name="Freeform 22"/>
          <p:cNvSpPr>
            <a:spLocks/>
          </p:cNvSpPr>
          <p:nvPr/>
        </p:nvSpPr>
        <p:spPr bwMode="gray">
          <a:xfrm>
            <a:off x="3679170" y="5271558"/>
            <a:ext cx="381605" cy="67294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pPr eaLnBrk="1" fontAlgn="auto" hangingPunct="1">
              <a:spcBef>
                <a:spcPts val="0"/>
              </a:spcBef>
              <a:spcAft>
                <a:spcPts val="0"/>
              </a:spcAft>
              <a:defRPr/>
            </a:pPr>
            <a:endParaRPr kumimoji="0" lang="zh-TW" altLang="en-US">
              <a:latin typeface="華康細圓體" panose="020F0309000000000000" pitchFamily="49" charset="-120"/>
              <a:ea typeface="華康細圓體" panose="020F0309000000000000" pitchFamily="49" charset="-120"/>
            </a:endParaRPr>
          </a:p>
        </p:txBody>
      </p:sp>
      <p:sp>
        <p:nvSpPr>
          <p:cNvPr id="90" name="Freeform 23"/>
          <p:cNvSpPr>
            <a:spLocks/>
          </p:cNvSpPr>
          <p:nvPr/>
        </p:nvSpPr>
        <p:spPr bwMode="gray">
          <a:xfrm>
            <a:off x="1366473" y="5275347"/>
            <a:ext cx="2695351" cy="429269"/>
          </a:xfrm>
          <a:custGeom>
            <a:avLst/>
            <a:gdLst>
              <a:gd name="T0" fmla="*/ 988502 w 2180"/>
              <a:gd name="T1" fmla="*/ 265004 h 284"/>
              <a:gd name="T2" fmla="*/ 0 w 2180"/>
              <a:gd name="T3" fmla="*/ 265004 h 284"/>
              <a:gd name="T4" fmla="*/ 235343 w 2180"/>
              <a:gd name="T5" fmla="*/ 0 h 284"/>
              <a:gd name="T6" fmla="*/ 1150617 w 2180"/>
              <a:gd name="T7" fmla="*/ 0 h 284"/>
              <a:gd name="T8" fmla="*/ 988502 w 2180"/>
              <a:gd name="T9" fmla="*/ 26500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zh-TW" altLang="en-US">
              <a:latin typeface="華康細圓體" panose="020F0309000000000000" pitchFamily="49" charset="-120"/>
              <a:ea typeface="華康細圓體" panose="020F0309000000000000" pitchFamily="49" charset="-120"/>
            </a:endParaRPr>
          </a:p>
        </p:txBody>
      </p:sp>
      <p:sp>
        <p:nvSpPr>
          <p:cNvPr id="91" name="Freeform 24"/>
          <p:cNvSpPr>
            <a:spLocks/>
          </p:cNvSpPr>
          <p:nvPr/>
        </p:nvSpPr>
        <p:spPr bwMode="gray">
          <a:xfrm>
            <a:off x="1757513" y="2831608"/>
            <a:ext cx="1848271" cy="2741703"/>
          </a:xfrm>
          <a:custGeom>
            <a:avLst/>
            <a:gdLst>
              <a:gd name="T0" fmla="*/ 1 w 1824"/>
              <a:gd name="T1" fmla="*/ 1 h 2648"/>
              <a:gd name="T2" fmla="*/ 1 w 1824"/>
              <a:gd name="T3" fmla="*/ 1 h 2648"/>
              <a:gd name="T4" fmla="*/ 1 w 1824"/>
              <a:gd name="T5" fmla="*/ 1 h 2648"/>
              <a:gd name="T6" fmla="*/ 1 w 1824"/>
              <a:gd name="T7" fmla="*/ 1 h 2648"/>
              <a:gd name="T8" fmla="*/ 1 w 1824"/>
              <a:gd name="T9" fmla="*/ 1 h 2648"/>
              <a:gd name="T10" fmla="*/ 1 w 1824"/>
              <a:gd name="T11" fmla="*/ 1 h 2648"/>
              <a:gd name="T12" fmla="*/ 1 w 1824"/>
              <a:gd name="T13" fmla="*/ 1 h 2648"/>
              <a:gd name="T14" fmla="*/ 1 w 1824"/>
              <a:gd name="T15" fmla="*/ 1 h 2648"/>
              <a:gd name="T16" fmla="*/ 1 w 1824"/>
              <a:gd name="T17" fmla="*/ 1 h 2648"/>
              <a:gd name="T18" fmla="*/ 1 w 1824"/>
              <a:gd name="T19" fmla="*/ 1 h 2648"/>
              <a:gd name="T20" fmla="*/ 1 w 1824"/>
              <a:gd name="T21" fmla="*/ 1 h 2648"/>
              <a:gd name="T22" fmla="*/ 1 w 1824"/>
              <a:gd name="T23" fmla="*/ 1 h 2648"/>
              <a:gd name="T24" fmla="*/ 1 w 1824"/>
              <a:gd name="T25" fmla="*/ 1 h 2648"/>
              <a:gd name="T26" fmla="*/ 1 w 1824"/>
              <a:gd name="T27" fmla="*/ 1 h 2648"/>
              <a:gd name="T28" fmla="*/ 1 w 1824"/>
              <a:gd name="T29" fmla="*/ 1 h 2648"/>
              <a:gd name="T30" fmla="*/ 1 w 1824"/>
              <a:gd name="T31" fmla="*/ 1 h 2648"/>
              <a:gd name="T32" fmla="*/ 1 w 1824"/>
              <a:gd name="T33" fmla="*/ 1 h 2648"/>
              <a:gd name="T34" fmla="*/ 1 w 1824"/>
              <a:gd name="T35" fmla="*/ 1 h 2648"/>
              <a:gd name="T36" fmla="*/ 1 w 1824"/>
              <a:gd name="T37" fmla="*/ 1 h 2648"/>
              <a:gd name="T38" fmla="*/ 1 w 1824"/>
              <a:gd name="T39" fmla="*/ 1 h 2648"/>
              <a:gd name="T40" fmla="*/ 1 w 1824"/>
              <a:gd name="T41" fmla="*/ 1 h 2648"/>
              <a:gd name="T42" fmla="*/ 1 w 1824"/>
              <a:gd name="T43" fmla="*/ 1 h 2648"/>
              <a:gd name="T44" fmla="*/ 1 w 1824"/>
              <a:gd name="T45" fmla="*/ 1 h 2648"/>
              <a:gd name="T46" fmla="*/ 1 w 1824"/>
              <a:gd name="T47" fmla="*/ 1 h 2648"/>
              <a:gd name="T48" fmla="*/ 1 w 1824"/>
              <a:gd name="T49" fmla="*/ 1 h 2648"/>
              <a:gd name="T50" fmla="*/ 1 w 1824"/>
              <a:gd name="T51" fmla="*/ 1 h 2648"/>
              <a:gd name="T52" fmla="*/ 1 w 1824"/>
              <a:gd name="T53" fmla="*/ 1 h 2648"/>
              <a:gd name="T54" fmla="*/ 1 w 1824"/>
              <a:gd name="T55" fmla="*/ 1 h 2648"/>
              <a:gd name="T56" fmla="*/ 1 w 1824"/>
              <a:gd name="T57" fmla="*/ 1 h 2648"/>
              <a:gd name="T58" fmla="*/ 1 w 1824"/>
              <a:gd name="T59" fmla="*/ 1 h 2648"/>
              <a:gd name="T60" fmla="*/ 1 w 1824"/>
              <a:gd name="T61" fmla="*/ 1 h 2648"/>
              <a:gd name="T62" fmla="*/ 1 w 1824"/>
              <a:gd name="T63" fmla="*/ 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0">
                <a:solidFill>
                  <a:srgbClr val="FACD69"/>
                </a:solidFill>
                <a:prstDash val="solid"/>
                <a:round/>
                <a:headEnd/>
                <a:tailEnd/>
              </a14:hiddenLine>
            </a:ext>
          </a:extLst>
        </p:spPr>
        <p:txBody>
          <a:bodyPr/>
          <a:lstStyle/>
          <a:p>
            <a:endParaRPr lang="zh-TW" altLang="en-US">
              <a:latin typeface="華康細圓體" panose="020F0309000000000000" pitchFamily="49" charset="-120"/>
              <a:ea typeface="華康細圓體" panose="020F0309000000000000" pitchFamily="49" charset="-120"/>
            </a:endParaRPr>
          </a:p>
        </p:txBody>
      </p:sp>
      <p:sp>
        <p:nvSpPr>
          <p:cNvPr id="92" name="Rectangle 25"/>
          <p:cNvSpPr>
            <a:spLocks noChangeArrowheads="1"/>
          </p:cNvSpPr>
          <p:nvPr/>
        </p:nvSpPr>
        <p:spPr bwMode="gray">
          <a:xfrm>
            <a:off x="3009263" y="3716089"/>
            <a:ext cx="1827303" cy="242411"/>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kumimoji="0" lang="zh-TW" altLang="en-US" sz="1600" b="1" dirty="0">
                <a:solidFill>
                  <a:srgbClr val="FFFFFF"/>
                </a:solidFill>
                <a:latin typeface="華康細圓體" panose="020F0309000000000000" pitchFamily="49" charset="-120"/>
                <a:ea typeface="華康細圓體" panose="020F0309000000000000" pitchFamily="49" charset="-120"/>
              </a:rPr>
              <a:t>系統改版、加值</a:t>
            </a:r>
            <a:endParaRPr kumimoji="0" lang="en-US" altLang="zh-TW" sz="1600" b="1" dirty="0">
              <a:solidFill>
                <a:srgbClr val="FFFFFF"/>
              </a:solidFill>
              <a:latin typeface="華康細圓體" panose="020F0309000000000000" pitchFamily="49" charset="-120"/>
              <a:ea typeface="華康細圓體" panose="020F0309000000000000" pitchFamily="49" charset="-120"/>
            </a:endParaRPr>
          </a:p>
        </p:txBody>
      </p:sp>
      <p:sp>
        <p:nvSpPr>
          <p:cNvPr id="93" name="Rectangle 26"/>
          <p:cNvSpPr>
            <a:spLocks noChangeArrowheads="1"/>
          </p:cNvSpPr>
          <p:nvPr/>
        </p:nvSpPr>
        <p:spPr bwMode="gray">
          <a:xfrm>
            <a:off x="2457822" y="4376406"/>
            <a:ext cx="1991898" cy="237360"/>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kumimoji="0" lang="zh-TW" altLang="en-US" sz="1600" b="1" dirty="0">
                <a:solidFill>
                  <a:srgbClr val="FFFFFF"/>
                </a:solidFill>
                <a:latin typeface="華康細圓體" panose="020F0309000000000000" pitchFamily="49" charset="-120"/>
                <a:ea typeface="華康細圓體" panose="020F0309000000000000" pitchFamily="49" charset="-120"/>
              </a:rPr>
              <a:t>先查核後啟用</a:t>
            </a:r>
            <a:endParaRPr kumimoji="0" lang="en-US" altLang="zh-TW" sz="1600" b="1" dirty="0">
              <a:solidFill>
                <a:srgbClr val="FFFFFF"/>
              </a:solidFill>
              <a:latin typeface="華康細圓體" panose="020F0309000000000000" pitchFamily="49" charset="-120"/>
              <a:ea typeface="華康細圓體" panose="020F0309000000000000" pitchFamily="49" charset="-120"/>
            </a:endParaRPr>
          </a:p>
        </p:txBody>
      </p:sp>
      <p:sp>
        <p:nvSpPr>
          <p:cNvPr id="94" name="Freeform 27"/>
          <p:cNvSpPr>
            <a:spLocks/>
          </p:cNvSpPr>
          <p:nvPr/>
        </p:nvSpPr>
        <p:spPr bwMode="gray">
          <a:xfrm>
            <a:off x="1912671" y="4608717"/>
            <a:ext cx="2531807" cy="433057"/>
          </a:xfrm>
          <a:custGeom>
            <a:avLst/>
            <a:gdLst>
              <a:gd name="T0" fmla="*/ 914930 w 2048"/>
              <a:gd name="T1" fmla="*/ 285027 h 286"/>
              <a:gd name="T2" fmla="*/ 0 w 2048"/>
              <a:gd name="T3" fmla="*/ 285027 h 286"/>
              <a:gd name="T4" fmla="*/ 234070 w 2048"/>
              <a:gd name="T5" fmla="*/ 0 h 286"/>
              <a:gd name="T6" fmla="*/ 1075695 w 2048"/>
              <a:gd name="T7" fmla="*/ 0 h 286"/>
              <a:gd name="T8" fmla="*/ 914930 w 2048"/>
              <a:gd name="T9" fmla="*/ 285027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zh-TW" altLang="en-US">
              <a:latin typeface="華康細圓體" panose="020F0309000000000000" pitchFamily="49" charset="-120"/>
              <a:ea typeface="華康細圓體" panose="020F0309000000000000" pitchFamily="49" charset="-120"/>
            </a:endParaRPr>
          </a:p>
        </p:txBody>
      </p:sp>
      <p:sp>
        <p:nvSpPr>
          <p:cNvPr id="95" name="Rectangle 28"/>
          <p:cNvSpPr>
            <a:spLocks noChangeArrowheads="1"/>
          </p:cNvSpPr>
          <p:nvPr/>
        </p:nvSpPr>
        <p:spPr bwMode="gray">
          <a:xfrm>
            <a:off x="1914768" y="5040511"/>
            <a:ext cx="2155443" cy="237360"/>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kumimoji="0" lang="zh-TW" altLang="en-US" sz="1600" b="1" dirty="0">
                <a:solidFill>
                  <a:srgbClr val="FFFFFF"/>
                </a:solidFill>
                <a:latin typeface="華康細圓體" panose="020F0309000000000000" pitchFamily="49" charset="-120"/>
                <a:ea typeface="華康細圓體" panose="020F0309000000000000" pitchFamily="49" charset="-120"/>
              </a:rPr>
              <a:t>二階段申報</a:t>
            </a:r>
            <a:endParaRPr kumimoji="0" lang="en-US" altLang="zh-TW" sz="1600" b="1" dirty="0">
              <a:solidFill>
                <a:srgbClr val="FFFFFF"/>
              </a:solidFill>
              <a:latin typeface="華康細圓體" panose="020F0309000000000000" pitchFamily="49" charset="-120"/>
              <a:ea typeface="華康細圓體" panose="020F0309000000000000" pitchFamily="49" charset="-120"/>
            </a:endParaRPr>
          </a:p>
        </p:txBody>
      </p:sp>
      <p:sp>
        <p:nvSpPr>
          <p:cNvPr id="96" name="Rectangle 29"/>
          <p:cNvSpPr>
            <a:spLocks noChangeArrowheads="1"/>
          </p:cNvSpPr>
          <p:nvPr/>
        </p:nvSpPr>
        <p:spPr bwMode="gray">
          <a:xfrm>
            <a:off x="1365424" y="5705878"/>
            <a:ext cx="2320037" cy="23609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kumimoji="0" lang="zh-TW" altLang="en-US" sz="1600" b="1" dirty="0">
                <a:solidFill>
                  <a:srgbClr val="FFFFFF"/>
                </a:solidFill>
                <a:latin typeface="華康細圓體" panose="020F0309000000000000" pitchFamily="49" charset="-120"/>
                <a:ea typeface="華康細圓體" panose="020F0309000000000000" pitchFamily="49" charset="-120"/>
              </a:rPr>
              <a:t>成立系統服務</a:t>
            </a:r>
            <a:endParaRPr kumimoji="0" lang="en-US" altLang="zh-TW" sz="1600" b="1" dirty="0">
              <a:solidFill>
                <a:srgbClr val="FFFFFF"/>
              </a:solidFill>
              <a:latin typeface="華康細圓體" panose="020F0309000000000000" pitchFamily="49" charset="-120"/>
              <a:ea typeface="華康細圓體" panose="020F0309000000000000" pitchFamily="49" charset="-120"/>
            </a:endParaRPr>
          </a:p>
        </p:txBody>
      </p:sp>
      <p:sp>
        <p:nvSpPr>
          <p:cNvPr id="97" name="文字方塊 33"/>
          <p:cNvSpPr txBox="1">
            <a:spLocks noChangeArrowheads="1"/>
          </p:cNvSpPr>
          <p:nvPr/>
        </p:nvSpPr>
        <p:spPr bwMode="auto">
          <a:xfrm>
            <a:off x="238887" y="1372097"/>
            <a:ext cx="6156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v"/>
              <a:defRPr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accent2"/>
              </a:buClr>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ClrTx/>
              <a:buFontTx/>
              <a:buNone/>
            </a:pPr>
            <a:r>
              <a:rPr kumimoji="0" lang="zh-TW" altLang="en-US" sz="2400" dirty="0">
                <a:solidFill>
                  <a:srgbClr val="FF0000"/>
                </a:solidFill>
                <a:latin typeface="華康細圓體" panose="020F0309000000000000" pitchFamily="49" charset="-120"/>
                <a:ea typeface="華康細圓體" panose="020F0309000000000000" pitchFamily="49" charset="-120"/>
              </a:rPr>
              <a:t>營建剩餘土石方資訊服務中心歷年重大措施</a:t>
            </a:r>
          </a:p>
        </p:txBody>
      </p:sp>
      <p:sp>
        <p:nvSpPr>
          <p:cNvPr id="98" name="Freeform 17"/>
          <p:cNvSpPr>
            <a:spLocks/>
          </p:cNvSpPr>
          <p:nvPr/>
        </p:nvSpPr>
        <p:spPr bwMode="gray">
          <a:xfrm>
            <a:off x="5210185" y="2644220"/>
            <a:ext cx="376479" cy="664835"/>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solidFill>
            <a:srgbClr val="FFC000"/>
          </a:solidFill>
          <a:ln>
            <a:noFill/>
          </a:ln>
          <a:extLst/>
        </p:spPr>
        <p:txBody>
          <a:bodyPr/>
          <a:lstStyle/>
          <a:p>
            <a:pPr eaLnBrk="1" fontAlgn="auto" hangingPunct="1">
              <a:spcBef>
                <a:spcPts val="0"/>
              </a:spcBef>
              <a:spcAft>
                <a:spcPts val="0"/>
              </a:spcAft>
              <a:defRPr/>
            </a:pPr>
            <a:endParaRPr kumimoji="0" lang="zh-TW" altLang="en-US">
              <a:latin typeface="華康細圓體" panose="020F0309000000000000" pitchFamily="49" charset="-120"/>
              <a:ea typeface="華康細圓體" panose="020F0309000000000000" pitchFamily="49" charset="-120"/>
            </a:endParaRPr>
          </a:p>
        </p:txBody>
      </p:sp>
      <p:sp>
        <p:nvSpPr>
          <p:cNvPr id="99" name="Freeform 18"/>
          <p:cNvSpPr>
            <a:spLocks/>
          </p:cNvSpPr>
          <p:nvPr/>
        </p:nvSpPr>
        <p:spPr bwMode="gray">
          <a:xfrm>
            <a:off x="3529226" y="2626742"/>
            <a:ext cx="2072372" cy="425345"/>
          </a:xfrm>
          <a:custGeom>
            <a:avLst/>
            <a:gdLst>
              <a:gd name="T0" fmla="*/ 775488 w 1786"/>
              <a:gd name="T1" fmla="*/ 296133 h 284"/>
              <a:gd name="T2" fmla="*/ 0 w 1786"/>
              <a:gd name="T3" fmla="*/ 296133 h 284"/>
              <a:gd name="T4" fmla="*/ 233795 w 1786"/>
              <a:gd name="T5" fmla="*/ 0 h 284"/>
              <a:gd name="T6" fmla="*/ 937116 w 1786"/>
              <a:gd name="T7" fmla="*/ 0 h 284"/>
              <a:gd name="T8" fmla="*/ 775488 w 1786"/>
              <a:gd name="T9" fmla="*/ 296133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rgbClr val="FFC000"/>
          </a:solidFill>
          <a:ln>
            <a:noFill/>
          </a:ln>
        </p:spPr>
        <p:txBody>
          <a:bodyPr/>
          <a:lstStyle/>
          <a:p>
            <a:endParaRPr lang="zh-TW" altLang="en-US">
              <a:latin typeface="華康細圓體" panose="020F0309000000000000" pitchFamily="49" charset="-120"/>
              <a:ea typeface="華康細圓體" panose="020F0309000000000000" pitchFamily="49" charset="-120"/>
            </a:endParaRPr>
          </a:p>
        </p:txBody>
      </p:sp>
      <p:sp>
        <p:nvSpPr>
          <p:cNvPr id="100" name="Rectangle 25"/>
          <p:cNvSpPr>
            <a:spLocks noChangeArrowheads="1"/>
          </p:cNvSpPr>
          <p:nvPr/>
        </p:nvSpPr>
        <p:spPr bwMode="gray">
          <a:xfrm>
            <a:off x="3533418" y="3044312"/>
            <a:ext cx="1675321" cy="238857"/>
          </a:xfrm>
          <a:prstGeom prst="rect">
            <a:avLst/>
          </a:prstGeom>
          <a:solidFill>
            <a:srgbClr val="FFC000"/>
          </a:solidFill>
          <a:ln>
            <a:noFill/>
          </a:ln>
          <a:effectLst/>
          <a:extLst/>
        </p:spPr>
        <p:txBody>
          <a:bodyPr wrap="none" anchor="ctr"/>
          <a:lstStyle/>
          <a:p>
            <a:pPr algn="ctr" fontAlgn="auto">
              <a:spcBef>
                <a:spcPts val="0"/>
              </a:spcBef>
              <a:spcAft>
                <a:spcPts val="0"/>
              </a:spcAft>
              <a:defRPr/>
            </a:pPr>
            <a:r>
              <a:rPr kumimoji="0" lang="zh-TW" altLang="en-US" sz="1600" b="1" dirty="0" smtClean="0">
                <a:solidFill>
                  <a:srgbClr val="FFFFFF"/>
                </a:solidFill>
                <a:latin typeface="華康細圓體" panose="020F0309000000000000" pitchFamily="49" charset="-120"/>
                <a:ea typeface="華康細圓體" panose="020F0309000000000000" pitchFamily="49" charset="-120"/>
              </a:rPr>
              <a:t>系統上線、調整</a:t>
            </a:r>
            <a:endParaRPr kumimoji="0" lang="en-US" altLang="zh-TW" sz="1600" b="1" dirty="0">
              <a:solidFill>
                <a:srgbClr val="FFFFFF"/>
              </a:solidFill>
              <a:latin typeface="華康細圓體" panose="020F0309000000000000" pitchFamily="49" charset="-120"/>
              <a:ea typeface="華康細圓體" panose="020F0309000000000000" pitchFamily="49" charset="-120"/>
            </a:endParaRPr>
          </a:p>
        </p:txBody>
      </p:sp>
      <p:sp>
        <p:nvSpPr>
          <p:cNvPr id="101" name="Line 7"/>
          <p:cNvSpPr>
            <a:spLocks noChangeShapeType="1"/>
          </p:cNvSpPr>
          <p:nvPr/>
        </p:nvSpPr>
        <p:spPr bwMode="gray">
          <a:xfrm flipH="1">
            <a:off x="302633" y="2626407"/>
            <a:ext cx="3758141" cy="3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102" name="Line 8"/>
          <p:cNvSpPr>
            <a:spLocks noChangeShapeType="1"/>
          </p:cNvSpPr>
          <p:nvPr/>
        </p:nvSpPr>
        <p:spPr bwMode="gray">
          <a:xfrm flipH="1">
            <a:off x="334475" y="2625479"/>
            <a:ext cx="1449" cy="66007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103" name="Text Box 12"/>
          <p:cNvSpPr txBox="1">
            <a:spLocks noChangeArrowheads="1"/>
          </p:cNvSpPr>
          <p:nvPr/>
        </p:nvSpPr>
        <p:spPr bwMode="gray">
          <a:xfrm>
            <a:off x="432377" y="3501625"/>
            <a:ext cx="2057701" cy="34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accent2"/>
              </a:buClr>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9pPr>
          </a:lstStyle>
          <a:p>
            <a:pPr>
              <a:spcBef>
                <a:spcPct val="0"/>
              </a:spcBef>
              <a:buClrTx/>
              <a:buFontTx/>
              <a:buNone/>
            </a:pPr>
            <a:r>
              <a:rPr kumimoji="0" lang="en-US" altLang="zh-TW" sz="1400" dirty="0">
                <a:latin typeface="華康細圓體" panose="020F0309000000000000" pitchFamily="49" charset="-120"/>
                <a:ea typeface="華康細圓體" panose="020F0309000000000000" pitchFamily="49" charset="-120"/>
              </a:rPr>
              <a:t>102</a:t>
            </a:r>
            <a:r>
              <a:rPr kumimoji="0" lang="zh-TW" altLang="en-US" sz="1400" dirty="0">
                <a:latin typeface="華康細圓體" panose="020F0309000000000000" pitchFamily="49" charset="-120"/>
                <a:ea typeface="華康細圓體" panose="020F0309000000000000" pitchFamily="49" charset="-120"/>
              </a:rPr>
              <a:t>年</a:t>
            </a:r>
            <a:r>
              <a:rPr kumimoji="0" lang="en-US" altLang="zh-TW" sz="1400" dirty="0">
                <a:latin typeface="華康細圓體" panose="020F0309000000000000" pitchFamily="49" charset="-120"/>
                <a:ea typeface="華康細圓體" panose="020F0309000000000000" pitchFamily="49" charset="-120"/>
              </a:rPr>
              <a:t>4</a:t>
            </a:r>
            <a:r>
              <a:rPr kumimoji="0" lang="zh-TW" altLang="en-US" sz="1400" dirty="0">
                <a:latin typeface="華康細圓體" panose="020F0309000000000000" pitchFamily="49" charset="-120"/>
                <a:ea typeface="華康細圓體" panose="020F0309000000000000" pitchFamily="49" charset="-120"/>
              </a:rPr>
              <a:t>月</a:t>
            </a:r>
            <a:r>
              <a:rPr kumimoji="0" lang="en-US" altLang="zh-TW" sz="1400" dirty="0" smtClean="0">
                <a:latin typeface="華康細圓體" panose="020F0309000000000000" pitchFamily="49" charset="-120"/>
                <a:ea typeface="華康細圓體" panose="020F0309000000000000" pitchFamily="49" charset="-120"/>
              </a:rPr>
              <a:t>~104</a:t>
            </a:r>
            <a:r>
              <a:rPr kumimoji="0" lang="zh-TW" altLang="en-US" sz="1400" dirty="0" smtClean="0">
                <a:latin typeface="華康細圓體" panose="020F0309000000000000" pitchFamily="49" charset="-120"/>
                <a:ea typeface="華康細圓體" panose="020F0309000000000000" pitchFamily="49" charset="-120"/>
              </a:rPr>
              <a:t>年</a:t>
            </a:r>
            <a:r>
              <a:rPr kumimoji="0" lang="en-US" altLang="zh-TW" sz="1400" dirty="0" smtClean="0">
                <a:latin typeface="華康細圓體" panose="020F0309000000000000" pitchFamily="49" charset="-120"/>
                <a:ea typeface="華康細圓體" panose="020F0309000000000000" pitchFamily="49" charset="-120"/>
              </a:rPr>
              <a:t>8</a:t>
            </a:r>
            <a:r>
              <a:rPr kumimoji="0" lang="zh-TW" altLang="en-US" sz="1400" dirty="0" smtClean="0">
                <a:latin typeface="華康細圓體" panose="020F0309000000000000" pitchFamily="49" charset="-120"/>
                <a:ea typeface="華康細圓體" panose="020F0309000000000000" pitchFamily="49" charset="-120"/>
              </a:rPr>
              <a:t>月</a:t>
            </a:r>
            <a:endParaRPr kumimoji="0" lang="en-US" altLang="zh-TW" sz="1400" dirty="0">
              <a:latin typeface="華康細圓體" panose="020F0309000000000000" pitchFamily="49" charset="-120"/>
              <a:ea typeface="華康細圓體" panose="020F0309000000000000" pitchFamily="49" charset="-120"/>
            </a:endParaRPr>
          </a:p>
        </p:txBody>
      </p:sp>
      <p:sp>
        <p:nvSpPr>
          <p:cNvPr id="104" name="Text Box 12"/>
          <p:cNvSpPr txBox="1">
            <a:spLocks noChangeArrowheads="1"/>
          </p:cNvSpPr>
          <p:nvPr/>
        </p:nvSpPr>
        <p:spPr bwMode="gray">
          <a:xfrm>
            <a:off x="455824" y="2854719"/>
            <a:ext cx="1193898" cy="34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accent2"/>
              </a:buClr>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9pPr>
          </a:lstStyle>
          <a:p>
            <a:pPr>
              <a:spcBef>
                <a:spcPct val="0"/>
              </a:spcBef>
              <a:buClrTx/>
              <a:buFontTx/>
              <a:buNone/>
            </a:pPr>
            <a:r>
              <a:rPr kumimoji="0" lang="en-US" altLang="zh-TW" sz="1400" dirty="0" smtClean="0">
                <a:latin typeface="華康細圓體" panose="020F0309000000000000" pitchFamily="49" charset="-120"/>
                <a:ea typeface="華康細圓體" panose="020F0309000000000000" pitchFamily="49" charset="-120"/>
              </a:rPr>
              <a:t>104</a:t>
            </a:r>
            <a:r>
              <a:rPr kumimoji="0" lang="zh-TW" altLang="en-US" sz="1400" dirty="0" smtClean="0">
                <a:latin typeface="華康細圓體" panose="020F0309000000000000" pitchFamily="49" charset="-120"/>
                <a:ea typeface="華康細圓體" panose="020F0309000000000000" pitchFamily="49" charset="-120"/>
              </a:rPr>
              <a:t>年</a:t>
            </a:r>
            <a:r>
              <a:rPr kumimoji="0" lang="en-US" altLang="zh-TW" sz="1400" dirty="0" smtClean="0">
                <a:latin typeface="華康細圓體" panose="020F0309000000000000" pitchFamily="49" charset="-120"/>
                <a:ea typeface="華康細圓體" panose="020F0309000000000000" pitchFamily="49" charset="-120"/>
              </a:rPr>
              <a:t>9</a:t>
            </a:r>
            <a:r>
              <a:rPr kumimoji="0" lang="zh-TW" altLang="en-US" sz="1400" dirty="0" smtClean="0">
                <a:latin typeface="華康細圓體" panose="020F0309000000000000" pitchFamily="49" charset="-120"/>
                <a:ea typeface="華康細圓體" panose="020F0309000000000000" pitchFamily="49" charset="-120"/>
              </a:rPr>
              <a:t>月</a:t>
            </a:r>
            <a:r>
              <a:rPr kumimoji="0" lang="en-US" altLang="zh-TW" sz="1400" dirty="0" smtClean="0">
                <a:latin typeface="華康細圓體" panose="020F0309000000000000" pitchFamily="49" charset="-120"/>
                <a:ea typeface="華康細圓體" panose="020F0309000000000000" pitchFamily="49" charset="-120"/>
              </a:rPr>
              <a:t>~</a:t>
            </a:r>
            <a:endParaRPr kumimoji="0" lang="en-US" altLang="zh-TW" sz="1400" dirty="0">
              <a:latin typeface="華康細圓體" panose="020F0309000000000000" pitchFamily="49" charset="-120"/>
              <a:ea typeface="華康細圓體" panose="020F0309000000000000" pitchFamily="49" charset="-120"/>
            </a:endParaRPr>
          </a:p>
        </p:txBody>
      </p:sp>
      <p:sp>
        <p:nvSpPr>
          <p:cNvPr id="105" name="Freeform 17"/>
          <p:cNvSpPr>
            <a:spLocks/>
          </p:cNvSpPr>
          <p:nvPr/>
        </p:nvSpPr>
        <p:spPr bwMode="gray">
          <a:xfrm>
            <a:off x="5726120" y="2003695"/>
            <a:ext cx="376479" cy="664835"/>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solidFill>
            <a:schemeClr val="accent6"/>
          </a:solidFill>
          <a:ln>
            <a:noFill/>
          </a:ln>
          <a:extLst/>
        </p:spPr>
        <p:txBody>
          <a:bodyPr/>
          <a:lstStyle/>
          <a:p>
            <a:pPr eaLnBrk="1" fontAlgn="auto" hangingPunct="1">
              <a:spcBef>
                <a:spcPts val="0"/>
              </a:spcBef>
              <a:spcAft>
                <a:spcPts val="0"/>
              </a:spcAft>
              <a:defRPr/>
            </a:pPr>
            <a:endParaRPr kumimoji="0" lang="zh-TW" altLang="en-US">
              <a:latin typeface="華康細圓體" panose="020F0309000000000000" pitchFamily="49" charset="-120"/>
              <a:ea typeface="華康細圓體" panose="020F0309000000000000" pitchFamily="49" charset="-120"/>
            </a:endParaRPr>
          </a:p>
        </p:txBody>
      </p:sp>
      <p:sp>
        <p:nvSpPr>
          <p:cNvPr id="106" name="Freeform 18"/>
          <p:cNvSpPr>
            <a:spLocks/>
          </p:cNvSpPr>
          <p:nvPr/>
        </p:nvSpPr>
        <p:spPr bwMode="gray">
          <a:xfrm>
            <a:off x="4045160" y="1986218"/>
            <a:ext cx="2072372" cy="425345"/>
          </a:xfrm>
          <a:custGeom>
            <a:avLst/>
            <a:gdLst>
              <a:gd name="T0" fmla="*/ 775488 w 1786"/>
              <a:gd name="T1" fmla="*/ 296133 h 284"/>
              <a:gd name="T2" fmla="*/ 0 w 1786"/>
              <a:gd name="T3" fmla="*/ 296133 h 284"/>
              <a:gd name="T4" fmla="*/ 233795 w 1786"/>
              <a:gd name="T5" fmla="*/ 0 h 284"/>
              <a:gd name="T6" fmla="*/ 937116 w 1786"/>
              <a:gd name="T7" fmla="*/ 0 h 284"/>
              <a:gd name="T8" fmla="*/ 775488 w 1786"/>
              <a:gd name="T9" fmla="*/ 296133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chemeClr val="accent6"/>
          </a:solidFill>
          <a:ln>
            <a:noFill/>
          </a:ln>
        </p:spPr>
        <p:txBody>
          <a:bodyPr/>
          <a:lstStyle/>
          <a:p>
            <a:endParaRPr lang="zh-TW" altLang="en-US">
              <a:latin typeface="華康細圓體" panose="020F0309000000000000" pitchFamily="49" charset="-120"/>
              <a:ea typeface="華康細圓體" panose="020F0309000000000000" pitchFamily="49" charset="-120"/>
            </a:endParaRPr>
          </a:p>
        </p:txBody>
      </p:sp>
      <p:sp>
        <p:nvSpPr>
          <p:cNvPr id="107" name="Rectangle 25"/>
          <p:cNvSpPr>
            <a:spLocks noChangeArrowheads="1"/>
          </p:cNvSpPr>
          <p:nvPr/>
        </p:nvSpPr>
        <p:spPr bwMode="gray">
          <a:xfrm>
            <a:off x="4049352" y="2403788"/>
            <a:ext cx="1675321" cy="238857"/>
          </a:xfrm>
          <a:prstGeom prst="rect">
            <a:avLst/>
          </a:prstGeom>
          <a:solidFill>
            <a:schemeClr val="accent6"/>
          </a:solidFill>
          <a:ln>
            <a:noFill/>
          </a:ln>
          <a:effectLst/>
          <a:extLst/>
        </p:spPr>
        <p:txBody>
          <a:bodyPr wrap="none" anchor="ctr"/>
          <a:lstStyle/>
          <a:p>
            <a:pPr algn="ctr" fontAlgn="auto">
              <a:spcBef>
                <a:spcPts val="0"/>
              </a:spcBef>
              <a:spcAft>
                <a:spcPts val="0"/>
              </a:spcAft>
              <a:defRPr/>
            </a:pPr>
            <a:r>
              <a:rPr kumimoji="0" lang="zh-TW" altLang="en-US" sz="1600" b="1" dirty="0" smtClean="0">
                <a:solidFill>
                  <a:srgbClr val="FFFFFF"/>
                </a:solidFill>
                <a:latin typeface="華康細圓體" panose="020F0309000000000000" pitchFamily="49" charset="-120"/>
                <a:ea typeface="華康細圓體" panose="020F0309000000000000" pitchFamily="49" charset="-120"/>
              </a:rPr>
              <a:t>督導考核調整</a:t>
            </a:r>
            <a:endParaRPr kumimoji="0" lang="en-US" altLang="zh-TW" sz="1600" b="1" dirty="0">
              <a:solidFill>
                <a:srgbClr val="FFFFFF"/>
              </a:solidFill>
              <a:latin typeface="華康細圓體" panose="020F0309000000000000" pitchFamily="49" charset="-120"/>
              <a:ea typeface="華康細圓體" panose="020F0309000000000000" pitchFamily="49" charset="-120"/>
            </a:endParaRPr>
          </a:p>
        </p:txBody>
      </p:sp>
      <p:sp>
        <p:nvSpPr>
          <p:cNvPr id="108" name="Line 7"/>
          <p:cNvSpPr>
            <a:spLocks noChangeShapeType="1"/>
          </p:cNvSpPr>
          <p:nvPr/>
        </p:nvSpPr>
        <p:spPr bwMode="gray">
          <a:xfrm flipH="1" flipV="1">
            <a:off x="331733" y="1956325"/>
            <a:ext cx="4185796" cy="195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109" name="Line 8"/>
          <p:cNvSpPr>
            <a:spLocks noChangeShapeType="1"/>
          </p:cNvSpPr>
          <p:nvPr/>
        </p:nvSpPr>
        <p:spPr bwMode="gray">
          <a:xfrm flipH="1">
            <a:off x="328912" y="1944604"/>
            <a:ext cx="1449" cy="66007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華康細圓體" panose="020F0309000000000000" pitchFamily="49" charset="-120"/>
              <a:ea typeface="華康細圓體" panose="020F0309000000000000" pitchFamily="49" charset="-120"/>
            </a:endParaRPr>
          </a:p>
        </p:txBody>
      </p:sp>
      <p:sp>
        <p:nvSpPr>
          <p:cNvPr id="110" name="Text Box 12"/>
          <p:cNvSpPr txBox="1">
            <a:spLocks noChangeArrowheads="1"/>
          </p:cNvSpPr>
          <p:nvPr/>
        </p:nvSpPr>
        <p:spPr bwMode="gray">
          <a:xfrm>
            <a:off x="432377" y="2135334"/>
            <a:ext cx="1193898" cy="34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accent2"/>
              </a:buClr>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har char="»"/>
              <a:defRPr sz="2000">
                <a:solidFill>
                  <a:schemeClr val="tx1"/>
                </a:solidFill>
                <a:latin typeface="微軟正黑體" panose="020B0604030504040204" pitchFamily="34" charset="-120"/>
                <a:ea typeface="微軟正黑體" panose="020B0604030504040204" pitchFamily="34" charset="-120"/>
              </a:defRPr>
            </a:lvl9pPr>
          </a:lstStyle>
          <a:p>
            <a:pPr>
              <a:spcBef>
                <a:spcPct val="0"/>
              </a:spcBef>
              <a:buClrTx/>
              <a:buFontTx/>
              <a:buNone/>
            </a:pPr>
            <a:r>
              <a:rPr kumimoji="0" lang="en-US" altLang="zh-TW" sz="1400" dirty="0" smtClean="0">
                <a:latin typeface="華康細圓體" panose="020F0309000000000000" pitchFamily="49" charset="-120"/>
                <a:ea typeface="華康細圓體" panose="020F0309000000000000" pitchFamily="49" charset="-120"/>
              </a:rPr>
              <a:t>105</a:t>
            </a:r>
            <a:r>
              <a:rPr kumimoji="0" lang="zh-TW" altLang="en-US" sz="1400" dirty="0" smtClean="0">
                <a:latin typeface="華康細圓體" panose="020F0309000000000000" pitchFamily="49" charset="-120"/>
                <a:ea typeface="華康細圓體" panose="020F0309000000000000" pitchFamily="49" charset="-120"/>
              </a:rPr>
              <a:t>年</a:t>
            </a:r>
            <a:r>
              <a:rPr lang="en-US" altLang="zh-TW" sz="1400" dirty="0">
                <a:latin typeface="華康細圓體" panose="020F0309000000000000" pitchFamily="49" charset="-120"/>
                <a:ea typeface="華康細圓體" panose="020F0309000000000000" pitchFamily="49" charset="-120"/>
              </a:rPr>
              <a:t>5</a:t>
            </a:r>
            <a:r>
              <a:rPr kumimoji="0" lang="zh-TW" altLang="en-US" sz="1400" dirty="0" smtClean="0">
                <a:latin typeface="華康細圓體" panose="020F0309000000000000" pitchFamily="49" charset="-120"/>
                <a:ea typeface="華康細圓體" panose="020F0309000000000000" pitchFamily="49" charset="-120"/>
              </a:rPr>
              <a:t>月</a:t>
            </a:r>
            <a:r>
              <a:rPr kumimoji="0" lang="en-US" altLang="zh-TW" sz="1400" dirty="0" smtClean="0">
                <a:latin typeface="華康細圓體" panose="020F0309000000000000" pitchFamily="49" charset="-120"/>
                <a:ea typeface="華康細圓體" panose="020F0309000000000000" pitchFamily="49" charset="-120"/>
              </a:rPr>
              <a:t>~</a:t>
            </a:r>
            <a:endParaRPr kumimoji="0" lang="en-US" altLang="zh-TW" sz="1400" dirty="0">
              <a:latin typeface="華康細圓體" panose="020F0309000000000000" pitchFamily="49" charset="-120"/>
              <a:ea typeface="華康細圓體" panose="020F0309000000000000" pitchFamily="49" charset="-120"/>
            </a:endParaRPr>
          </a:p>
        </p:txBody>
      </p:sp>
      <p:sp>
        <p:nvSpPr>
          <p:cNvPr id="111" name="六邊形 110"/>
          <p:cNvSpPr/>
          <p:nvPr/>
        </p:nvSpPr>
        <p:spPr>
          <a:xfrm rot="5400000">
            <a:off x="6122522" y="2462062"/>
            <a:ext cx="1784411" cy="1555638"/>
          </a:xfrm>
          <a:prstGeom prst="hexagon">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華康細圓體" panose="020F0309000000000000" pitchFamily="49" charset="-120"/>
              <a:ea typeface="華康細圓體" panose="020F0309000000000000" pitchFamily="49" charset="-120"/>
            </a:endParaRPr>
          </a:p>
        </p:txBody>
      </p:sp>
      <p:sp>
        <p:nvSpPr>
          <p:cNvPr id="112" name="六邊形 111"/>
          <p:cNvSpPr/>
          <p:nvPr/>
        </p:nvSpPr>
        <p:spPr>
          <a:xfrm rot="5400000">
            <a:off x="5310378" y="3904687"/>
            <a:ext cx="1784411" cy="1555638"/>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華康細圓體" panose="020F0309000000000000" pitchFamily="49" charset="-120"/>
              <a:ea typeface="華康細圓體" panose="020F0309000000000000" pitchFamily="49" charset="-120"/>
            </a:endParaRPr>
          </a:p>
        </p:txBody>
      </p:sp>
      <p:sp>
        <p:nvSpPr>
          <p:cNvPr id="113" name="六邊形 112"/>
          <p:cNvSpPr/>
          <p:nvPr/>
        </p:nvSpPr>
        <p:spPr>
          <a:xfrm rot="5400000">
            <a:off x="6930235" y="3904135"/>
            <a:ext cx="1784411" cy="1555638"/>
          </a:xfrm>
          <a:prstGeom prst="hexagon">
            <a:avLst/>
          </a:prstGeom>
          <a:solidFill>
            <a:schemeClr val="accent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華康細圓體" panose="020F0309000000000000" pitchFamily="49" charset="-120"/>
              <a:ea typeface="華康細圓體" panose="020F0309000000000000" pitchFamily="49" charset="-120"/>
            </a:endParaRPr>
          </a:p>
        </p:txBody>
      </p:sp>
      <p:sp>
        <p:nvSpPr>
          <p:cNvPr id="114" name="文字方塊 113"/>
          <p:cNvSpPr txBox="1"/>
          <p:nvPr/>
        </p:nvSpPr>
        <p:spPr>
          <a:xfrm>
            <a:off x="6355723" y="2631837"/>
            <a:ext cx="1287262" cy="1200329"/>
          </a:xfrm>
          <a:prstGeom prst="rect">
            <a:avLst/>
          </a:prstGeom>
          <a:noFill/>
        </p:spPr>
        <p:txBody>
          <a:bodyPr wrap="square" rtlCol="0">
            <a:spAutoFit/>
          </a:bodyPr>
          <a:lstStyle/>
          <a:p>
            <a:pPr algn="ctr"/>
            <a:r>
              <a:rPr lang="zh-TW" altLang="en-US" sz="2400" dirty="0" smtClean="0">
                <a:solidFill>
                  <a:schemeClr val="bg1"/>
                </a:solidFill>
                <a:latin typeface="華康細圓體" panose="020F0309000000000000" pitchFamily="49" charset="-120"/>
                <a:ea typeface="華康細圓體" panose="020F0309000000000000" pitchFamily="49" charset="-120"/>
              </a:rPr>
              <a:t>提</a:t>
            </a:r>
            <a:r>
              <a:rPr lang="zh-TW" altLang="en-US" sz="2400" dirty="0">
                <a:solidFill>
                  <a:schemeClr val="bg1"/>
                </a:solidFill>
                <a:latin typeface="華康細圓體" panose="020F0309000000000000" pitchFamily="49" charset="-120"/>
                <a:ea typeface="華康細圓體" panose="020F0309000000000000" pitchFamily="49" charset="-120"/>
              </a:rPr>
              <a:t>升</a:t>
            </a:r>
            <a:r>
              <a:rPr lang="zh-TW" altLang="en-US" sz="2400" dirty="0" smtClean="0">
                <a:solidFill>
                  <a:schemeClr val="bg1"/>
                </a:solidFill>
                <a:latin typeface="華康細圓體" panose="020F0309000000000000" pitchFamily="49" charset="-120"/>
                <a:ea typeface="華康細圓體" panose="020F0309000000000000" pitchFamily="49" charset="-120"/>
              </a:rPr>
              <a:t>土方交換績效</a:t>
            </a:r>
            <a:endParaRPr lang="zh-TW" altLang="en-US" sz="2400" dirty="0">
              <a:solidFill>
                <a:schemeClr val="bg1"/>
              </a:solidFill>
              <a:latin typeface="華康細圓體" panose="020F0309000000000000" pitchFamily="49" charset="-120"/>
              <a:ea typeface="華康細圓體" panose="020F0309000000000000" pitchFamily="49" charset="-120"/>
            </a:endParaRPr>
          </a:p>
        </p:txBody>
      </p:sp>
      <p:sp>
        <p:nvSpPr>
          <p:cNvPr id="115" name="文字方塊 114"/>
          <p:cNvSpPr txBox="1"/>
          <p:nvPr/>
        </p:nvSpPr>
        <p:spPr>
          <a:xfrm>
            <a:off x="5558952" y="4106387"/>
            <a:ext cx="1287262" cy="1200329"/>
          </a:xfrm>
          <a:prstGeom prst="rect">
            <a:avLst/>
          </a:prstGeom>
          <a:noFill/>
        </p:spPr>
        <p:txBody>
          <a:bodyPr wrap="square" rtlCol="0">
            <a:spAutoFit/>
          </a:bodyPr>
          <a:lstStyle/>
          <a:p>
            <a:pPr algn="ctr"/>
            <a:r>
              <a:rPr lang="zh-TW" altLang="en-US" sz="2400" dirty="0" smtClean="0">
                <a:solidFill>
                  <a:schemeClr val="bg1"/>
                </a:solidFill>
                <a:latin typeface="華康細圓體" panose="020F0309000000000000" pitchFamily="49" charset="-120"/>
                <a:ea typeface="華康細圓體" panose="020F0309000000000000" pitchFamily="49" charset="-120"/>
              </a:rPr>
              <a:t>導入流向管理科技</a:t>
            </a:r>
            <a:endParaRPr lang="zh-TW" altLang="en-US" sz="2400" dirty="0">
              <a:solidFill>
                <a:schemeClr val="bg1"/>
              </a:solidFill>
              <a:latin typeface="華康細圓體" panose="020F0309000000000000" pitchFamily="49" charset="-120"/>
              <a:ea typeface="華康細圓體" panose="020F0309000000000000" pitchFamily="49" charset="-120"/>
            </a:endParaRPr>
          </a:p>
        </p:txBody>
      </p:sp>
      <p:sp>
        <p:nvSpPr>
          <p:cNvPr id="116" name="文字方塊 115"/>
          <p:cNvSpPr txBox="1"/>
          <p:nvPr/>
        </p:nvSpPr>
        <p:spPr>
          <a:xfrm>
            <a:off x="7174626" y="4072243"/>
            <a:ext cx="1287262" cy="1200329"/>
          </a:xfrm>
          <a:prstGeom prst="rect">
            <a:avLst/>
          </a:prstGeom>
          <a:noFill/>
        </p:spPr>
        <p:txBody>
          <a:bodyPr wrap="square" rtlCol="0">
            <a:spAutoFit/>
          </a:bodyPr>
          <a:lstStyle/>
          <a:p>
            <a:pPr algn="ctr"/>
            <a:r>
              <a:rPr lang="zh-TW" altLang="en-US" sz="2400" dirty="0" smtClean="0">
                <a:solidFill>
                  <a:schemeClr val="bg1"/>
                </a:solidFill>
                <a:latin typeface="華康細圓體" panose="020F0309000000000000" pitchFamily="49" charset="-120"/>
                <a:ea typeface="華康細圓體" panose="020F0309000000000000" pitchFamily="49" charset="-120"/>
              </a:rPr>
              <a:t>強化收容場所管理</a:t>
            </a:r>
            <a:endParaRPr lang="zh-TW" altLang="en-US" sz="2400" dirty="0">
              <a:solidFill>
                <a:schemeClr val="bg1"/>
              </a:solidFill>
              <a:latin typeface="華康細圓體" panose="020F0309000000000000" pitchFamily="49" charset="-120"/>
              <a:ea typeface="華康細圓體" panose="020F0309000000000000" pitchFamily="49" charset="-120"/>
            </a:endParaRPr>
          </a:p>
        </p:txBody>
      </p:sp>
    </p:spTree>
    <p:extLst>
      <p:ext uri="{BB962C8B-B14F-4D97-AF65-F5344CB8AC3E}">
        <p14:creationId xmlns:p14="http://schemas.microsoft.com/office/powerpoint/2010/main" val="1845353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62CF9B05-5255-46D1-B105-DC595399F1DC}" type="slidenum">
              <a:rPr lang="zh-TW" altLang="en-US" smtClean="0"/>
              <a:pPr/>
              <a:t>9</a:t>
            </a:fld>
            <a:endParaRPr lang="zh-TW" altLang="en-US"/>
          </a:p>
        </p:txBody>
      </p:sp>
      <p:sp>
        <p:nvSpPr>
          <p:cNvPr id="7" name="標題 6"/>
          <p:cNvSpPr>
            <a:spLocks noGrp="1"/>
          </p:cNvSpPr>
          <p:nvPr>
            <p:ph type="title"/>
          </p:nvPr>
        </p:nvSpPr>
        <p:spPr/>
        <p:txBody>
          <a:bodyPr/>
          <a:lstStyle/>
          <a:p>
            <a:r>
              <a:rPr lang="zh-TW" altLang="en-US" dirty="0" smtClean="0">
                <a:latin typeface="華康細圓體(P)" panose="020F0300000000000000" pitchFamily="34" charset="-120"/>
                <a:ea typeface="華康細圓體(P)" panose="020F0300000000000000" pitchFamily="34" charset="-120"/>
              </a:rPr>
              <a:t>目標與沿革</a:t>
            </a:r>
            <a:endParaRPr lang="zh-TW" altLang="en-US" dirty="0">
              <a:latin typeface="華康細圓體(P)" panose="020F0300000000000000" pitchFamily="34" charset="-120"/>
              <a:ea typeface="華康細圓體(P)" panose="020F0300000000000000" pitchFamily="34" charset="-120"/>
            </a:endParaRPr>
          </a:p>
        </p:txBody>
      </p:sp>
      <p:grpSp>
        <p:nvGrpSpPr>
          <p:cNvPr id="28" name="群組 27"/>
          <p:cNvGrpSpPr/>
          <p:nvPr/>
        </p:nvGrpSpPr>
        <p:grpSpPr>
          <a:xfrm>
            <a:off x="3415101" y="2715720"/>
            <a:ext cx="1818045" cy="1495826"/>
            <a:chOff x="3262543" y="3395284"/>
            <a:chExt cx="1522521" cy="1197074"/>
          </a:xfrm>
        </p:grpSpPr>
        <p:sp>
          <p:nvSpPr>
            <p:cNvPr id="29" name="橢圓 28"/>
            <p:cNvSpPr/>
            <p:nvPr/>
          </p:nvSpPr>
          <p:spPr>
            <a:xfrm>
              <a:off x="3262543" y="4196257"/>
              <a:ext cx="1522521" cy="151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31" name="等腰三角形 30"/>
            <p:cNvSpPr/>
            <p:nvPr/>
          </p:nvSpPr>
          <p:spPr>
            <a:xfrm>
              <a:off x="3546978" y="3395284"/>
              <a:ext cx="1131554" cy="89263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37" name="等腰三角形 36"/>
            <p:cNvSpPr/>
            <p:nvPr/>
          </p:nvSpPr>
          <p:spPr>
            <a:xfrm>
              <a:off x="3364637" y="3486942"/>
              <a:ext cx="1056443" cy="800973"/>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38" name="文字方塊 37"/>
            <p:cNvSpPr txBox="1"/>
            <p:nvPr/>
          </p:nvSpPr>
          <p:spPr>
            <a:xfrm>
              <a:off x="3360197" y="4296790"/>
              <a:ext cx="1415988" cy="295568"/>
            </a:xfrm>
            <a:prstGeom prst="rect">
              <a:avLst/>
            </a:prstGeom>
            <a:noFill/>
          </p:spPr>
          <p:txBody>
            <a:bodyPr wrap="square" rtlCol="0">
              <a:spAutoFit/>
            </a:bodyPr>
            <a:lstStyle/>
            <a:p>
              <a:r>
                <a:rPr lang="en-US" altLang="zh-TW" b="1" dirty="0" smtClean="0">
                  <a:latin typeface="華康細圓體" panose="020F0309000000000000" pitchFamily="49" charset="-120"/>
                  <a:ea typeface="華康細圓體" panose="020F0309000000000000" pitchFamily="49" charset="-120"/>
                </a:rPr>
                <a:t>soilmove.tw</a:t>
              </a:r>
              <a:endParaRPr lang="zh-TW" altLang="en-US" b="1" dirty="0">
                <a:latin typeface="華康細圓體" panose="020F0309000000000000" pitchFamily="49" charset="-120"/>
                <a:ea typeface="華康細圓體" panose="020F0309000000000000" pitchFamily="49" charset="-120"/>
              </a:endParaRPr>
            </a:p>
          </p:txBody>
        </p:sp>
      </p:grpSp>
      <p:sp>
        <p:nvSpPr>
          <p:cNvPr id="39" name="圓角矩形 38"/>
          <p:cNvSpPr/>
          <p:nvPr/>
        </p:nvSpPr>
        <p:spPr>
          <a:xfrm>
            <a:off x="2906632" y="1512881"/>
            <a:ext cx="1870266" cy="674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華康細圓體" panose="020F0309000000000000" pitchFamily="49" charset="-120"/>
                <a:ea typeface="華康細圓體" panose="020F0309000000000000" pitchFamily="49" charset="-120"/>
              </a:rPr>
              <a:t>出土工程</a:t>
            </a:r>
            <a:endParaRPr lang="zh-TW" altLang="en-US" sz="2400" dirty="0">
              <a:latin typeface="華康細圓體" panose="020F0309000000000000" pitchFamily="49" charset="-120"/>
              <a:ea typeface="華康細圓體" panose="020F0309000000000000" pitchFamily="49" charset="-120"/>
            </a:endParaRPr>
          </a:p>
        </p:txBody>
      </p:sp>
      <p:sp>
        <p:nvSpPr>
          <p:cNvPr id="40" name="圓角矩形 39"/>
          <p:cNvSpPr/>
          <p:nvPr/>
        </p:nvSpPr>
        <p:spPr>
          <a:xfrm>
            <a:off x="5945279" y="3181214"/>
            <a:ext cx="1870266" cy="674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華康細圓體" panose="020F0309000000000000" pitchFamily="49" charset="-120"/>
                <a:ea typeface="華康細圓體" panose="020F0309000000000000" pitchFamily="49" charset="-120"/>
              </a:rPr>
              <a:t>需土工程</a:t>
            </a:r>
            <a:endParaRPr lang="zh-TW" altLang="en-US" sz="2400" dirty="0">
              <a:latin typeface="華康細圓體" panose="020F0309000000000000" pitchFamily="49" charset="-120"/>
              <a:ea typeface="華康細圓體" panose="020F0309000000000000" pitchFamily="49" charset="-120"/>
            </a:endParaRPr>
          </a:p>
        </p:txBody>
      </p:sp>
      <p:sp>
        <p:nvSpPr>
          <p:cNvPr id="41" name="圓角矩形 40"/>
          <p:cNvSpPr/>
          <p:nvPr/>
        </p:nvSpPr>
        <p:spPr>
          <a:xfrm>
            <a:off x="3653330" y="5192777"/>
            <a:ext cx="1870266" cy="67470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華康細圓體" panose="020F0309000000000000" pitchFamily="49" charset="-120"/>
                <a:ea typeface="華康細圓體" panose="020F0309000000000000" pitchFamily="49" charset="-120"/>
              </a:rPr>
              <a:t>收容處理</a:t>
            </a:r>
            <a:endParaRPr lang="en-US" altLang="zh-TW" sz="2400" dirty="0" smtClean="0">
              <a:latin typeface="華康細圓體" panose="020F0309000000000000" pitchFamily="49" charset="-120"/>
              <a:ea typeface="華康細圓體" panose="020F0309000000000000" pitchFamily="49" charset="-120"/>
            </a:endParaRPr>
          </a:p>
          <a:p>
            <a:pPr algn="ctr"/>
            <a:r>
              <a:rPr lang="zh-TW" altLang="en-US" sz="2400" dirty="0" smtClean="0">
                <a:latin typeface="華康細圓體" panose="020F0309000000000000" pitchFamily="49" charset="-120"/>
                <a:ea typeface="華康細圓體" panose="020F0309000000000000" pitchFamily="49" charset="-120"/>
              </a:rPr>
              <a:t>場所</a:t>
            </a:r>
            <a:endParaRPr lang="zh-TW" altLang="en-US" sz="2400" dirty="0">
              <a:latin typeface="華康細圓體" panose="020F0309000000000000" pitchFamily="49" charset="-120"/>
              <a:ea typeface="華康細圓體" panose="020F0309000000000000" pitchFamily="49" charset="-120"/>
            </a:endParaRPr>
          </a:p>
        </p:txBody>
      </p:sp>
      <p:sp>
        <p:nvSpPr>
          <p:cNvPr id="42" name="弧形 41"/>
          <p:cNvSpPr/>
          <p:nvPr/>
        </p:nvSpPr>
        <p:spPr>
          <a:xfrm>
            <a:off x="3292562" y="1864830"/>
            <a:ext cx="3202678" cy="2263612"/>
          </a:xfrm>
          <a:prstGeom prst="arc">
            <a:avLst>
              <a:gd name="adj1" fmla="val 15972119"/>
              <a:gd name="adj2" fmla="val 451603"/>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43" name="弧形 42"/>
          <p:cNvSpPr/>
          <p:nvPr/>
        </p:nvSpPr>
        <p:spPr>
          <a:xfrm flipH="1">
            <a:off x="2194308" y="2103338"/>
            <a:ext cx="2558843" cy="3308247"/>
          </a:xfrm>
          <a:prstGeom prst="arc">
            <a:avLst>
              <a:gd name="adj1" fmla="val 17523420"/>
              <a:gd name="adj2" fmla="val 5700819"/>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latin typeface="華康細圓體" panose="020F0309000000000000" pitchFamily="49" charset="-120"/>
              <a:ea typeface="華康細圓體" panose="020F0309000000000000" pitchFamily="49" charset="-120"/>
            </a:endParaRPr>
          </a:p>
        </p:txBody>
      </p:sp>
      <p:sp>
        <p:nvSpPr>
          <p:cNvPr id="44" name="弧形 43"/>
          <p:cNvSpPr/>
          <p:nvPr/>
        </p:nvSpPr>
        <p:spPr>
          <a:xfrm rot="5400000">
            <a:off x="224853" y="3029419"/>
            <a:ext cx="2281561" cy="2076172"/>
          </a:xfrm>
          <a:prstGeom prst="arc">
            <a:avLst>
              <a:gd name="adj1" fmla="val 17539073"/>
              <a:gd name="adj2" fmla="val 20706955"/>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45" name="圓角矩形 44"/>
          <p:cNvSpPr/>
          <p:nvPr/>
        </p:nvSpPr>
        <p:spPr>
          <a:xfrm>
            <a:off x="58235" y="5192777"/>
            <a:ext cx="1870266" cy="6747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華康細圓體" panose="020F0309000000000000" pitchFamily="49" charset="-120"/>
                <a:ea typeface="華康細圓體" panose="020F0309000000000000" pitchFamily="49" charset="-120"/>
              </a:rPr>
              <a:t>加工場所</a:t>
            </a:r>
            <a:endParaRPr lang="zh-TW" altLang="en-US" sz="2400" dirty="0">
              <a:latin typeface="華康細圓體" panose="020F0309000000000000" pitchFamily="49" charset="-120"/>
              <a:ea typeface="華康細圓體" panose="020F0309000000000000" pitchFamily="49" charset="-120"/>
            </a:endParaRPr>
          </a:p>
        </p:txBody>
      </p:sp>
      <p:sp>
        <p:nvSpPr>
          <p:cNvPr id="46" name="弧形 45"/>
          <p:cNvSpPr/>
          <p:nvPr/>
        </p:nvSpPr>
        <p:spPr>
          <a:xfrm rot="16200000">
            <a:off x="6977196" y="2185225"/>
            <a:ext cx="2281561" cy="2076172"/>
          </a:xfrm>
          <a:prstGeom prst="arc">
            <a:avLst>
              <a:gd name="adj1" fmla="val 16269286"/>
              <a:gd name="adj2" fmla="val 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華康細圓體" panose="020F0309000000000000" pitchFamily="49" charset="-120"/>
              <a:ea typeface="華康細圓體" panose="020F0309000000000000" pitchFamily="49" charset="-120"/>
            </a:endParaRPr>
          </a:p>
        </p:txBody>
      </p:sp>
      <p:sp>
        <p:nvSpPr>
          <p:cNvPr id="47" name="圓角矩形 46"/>
          <p:cNvSpPr/>
          <p:nvPr/>
        </p:nvSpPr>
        <p:spPr>
          <a:xfrm>
            <a:off x="6948873" y="1329047"/>
            <a:ext cx="2166569" cy="6747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華康細圓體" panose="020F0309000000000000" pitchFamily="49" charset="-120"/>
                <a:ea typeface="華康細圓體" panose="020F0309000000000000" pitchFamily="49" charset="-120"/>
              </a:rPr>
              <a:t>天然土石資源</a:t>
            </a:r>
            <a:endParaRPr lang="zh-TW" altLang="en-US" sz="2400" dirty="0">
              <a:latin typeface="華康細圓體" panose="020F0309000000000000" pitchFamily="49" charset="-120"/>
              <a:ea typeface="華康細圓體" panose="020F0309000000000000" pitchFamily="49" charset="-120"/>
            </a:endParaRPr>
          </a:p>
        </p:txBody>
      </p:sp>
      <p:sp>
        <p:nvSpPr>
          <p:cNvPr id="48" name="文字方塊 47"/>
          <p:cNvSpPr txBox="1"/>
          <p:nvPr/>
        </p:nvSpPr>
        <p:spPr>
          <a:xfrm>
            <a:off x="518691" y="2187584"/>
            <a:ext cx="1527408" cy="830997"/>
          </a:xfrm>
          <a:prstGeom prst="rect">
            <a:avLst/>
          </a:prstGeom>
          <a:noFill/>
        </p:spPr>
        <p:txBody>
          <a:bodyPr wrap="square" rtlCol="0">
            <a:spAutoFit/>
          </a:bodyPr>
          <a:lstStyle/>
          <a:p>
            <a:pPr algn="ctr"/>
            <a:r>
              <a:rPr lang="zh-TW" altLang="en-US" sz="2400" dirty="0" smtClean="0">
                <a:latin typeface="華康細圓體" panose="020F0309000000000000" pitchFamily="49" charset="-120"/>
                <a:ea typeface="華康細圓體" panose="020F0309000000000000" pitchFamily="49" charset="-120"/>
              </a:rPr>
              <a:t>避</a:t>
            </a:r>
            <a:r>
              <a:rPr lang="zh-TW" altLang="en-US" sz="2400" dirty="0">
                <a:latin typeface="華康細圓體" panose="020F0309000000000000" pitchFamily="49" charset="-120"/>
                <a:ea typeface="華康細圓體" panose="020F0309000000000000" pitchFamily="49" charset="-120"/>
              </a:rPr>
              <a:t>免</a:t>
            </a:r>
            <a:r>
              <a:rPr lang="zh-TW" altLang="en-US" sz="2400" dirty="0" smtClean="0">
                <a:latin typeface="華康細圓體" panose="020F0309000000000000" pitchFamily="49" charset="-120"/>
                <a:ea typeface="華康細圓體" panose="020F0309000000000000" pitchFamily="49" charset="-120"/>
              </a:rPr>
              <a:t>違法棄置</a:t>
            </a:r>
            <a:endParaRPr lang="zh-TW" altLang="en-US" sz="2400" dirty="0">
              <a:latin typeface="華康細圓體" panose="020F0309000000000000" pitchFamily="49" charset="-120"/>
              <a:ea typeface="華康細圓體" panose="020F0309000000000000" pitchFamily="49" charset="-120"/>
            </a:endParaRPr>
          </a:p>
        </p:txBody>
      </p:sp>
      <p:sp>
        <p:nvSpPr>
          <p:cNvPr id="49" name="文字方塊 48"/>
          <p:cNvSpPr txBox="1"/>
          <p:nvPr/>
        </p:nvSpPr>
        <p:spPr>
          <a:xfrm>
            <a:off x="7664540" y="2210385"/>
            <a:ext cx="1457533" cy="830997"/>
          </a:xfrm>
          <a:prstGeom prst="rect">
            <a:avLst/>
          </a:prstGeom>
          <a:noFill/>
        </p:spPr>
        <p:txBody>
          <a:bodyPr wrap="square" rtlCol="0">
            <a:spAutoFit/>
          </a:bodyPr>
          <a:lstStyle/>
          <a:p>
            <a:pPr algn="ctr"/>
            <a:r>
              <a:rPr lang="zh-TW" altLang="en-US" sz="2400" dirty="0" smtClean="0">
                <a:latin typeface="華康細圓體" panose="020F0309000000000000" pitchFamily="49" charset="-120"/>
                <a:ea typeface="華康細圓體" panose="020F0309000000000000" pitchFamily="49" charset="-120"/>
              </a:rPr>
              <a:t>降低天然資源開採</a:t>
            </a:r>
            <a:endParaRPr lang="zh-TW" altLang="en-US" sz="2400" dirty="0">
              <a:latin typeface="華康細圓體" panose="020F0309000000000000" pitchFamily="49" charset="-120"/>
              <a:ea typeface="華康細圓體" panose="020F0309000000000000" pitchFamily="49" charset="-120"/>
            </a:endParaRPr>
          </a:p>
        </p:txBody>
      </p:sp>
      <p:sp>
        <p:nvSpPr>
          <p:cNvPr id="50" name="文字方塊 49"/>
          <p:cNvSpPr txBox="1"/>
          <p:nvPr/>
        </p:nvSpPr>
        <p:spPr>
          <a:xfrm>
            <a:off x="6126047" y="4664280"/>
            <a:ext cx="1876897" cy="830997"/>
          </a:xfrm>
          <a:prstGeom prst="rect">
            <a:avLst/>
          </a:prstGeom>
          <a:noFill/>
        </p:spPr>
        <p:txBody>
          <a:bodyPr wrap="square" rtlCol="0">
            <a:spAutoFit/>
          </a:bodyPr>
          <a:lstStyle/>
          <a:p>
            <a:pPr algn="ctr"/>
            <a:r>
              <a:rPr lang="zh-TW" altLang="en-US" sz="2400" dirty="0" smtClean="0">
                <a:latin typeface="華康細圓體" panose="020F0309000000000000" pitchFamily="49" charset="-120"/>
                <a:ea typeface="華康細圓體" panose="020F0309000000000000" pitchFamily="49" charset="-120"/>
              </a:rPr>
              <a:t>增加土方再利用</a:t>
            </a:r>
            <a:endParaRPr lang="zh-TW" altLang="en-US" sz="2400" dirty="0">
              <a:latin typeface="華康細圓體" panose="020F0309000000000000" pitchFamily="49" charset="-120"/>
              <a:ea typeface="華康細圓體" panose="020F0309000000000000" pitchFamily="49" charset="-120"/>
            </a:endParaRPr>
          </a:p>
        </p:txBody>
      </p:sp>
      <p:sp>
        <p:nvSpPr>
          <p:cNvPr id="51" name="文字方塊 50"/>
          <p:cNvSpPr txBox="1"/>
          <p:nvPr/>
        </p:nvSpPr>
        <p:spPr>
          <a:xfrm>
            <a:off x="2838929" y="4067505"/>
            <a:ext cx="2917768" cy="1077218"/>
          </a:xfrm>
          <a:prstGeom prst="rect">
            <a:avLst/>
          </a:prstGeom>
          <a:noFill/>
        </p:spPr>
        <p:txBody>
          <a:bodyPr wrap="square" rtlCol="0">
            <a:spAutoFit/>
          </a:bodyPr>
          <a:lstStyle/>
          <a:p>
            <a:pPr algn="ctr"/>
            <a:r>
              <a:rPr lang="zh-TW" altLang="en-US" sz="3200" dirty="0" smtClean="0">
                <a:latin typeface="華康細圓體" panose="020F0309000000000000" pitchFamily="49" charset="-120"/>
                <a:ea typeface="華康細圓體" panose="020F0309000000000000" pitchFamily="49" charset="-120"/>
              </a:rPr>
              <a:t>強化餘土系統管理效能</a:t>
            </a:r>
            <a:endParaRPr lang="zh-TW" altLang="en-US" sz="3200" dirty="0">
              <a:latin typeface="華康細圓體" panose="020F0309000000000000" pitchFamily="49" charset="-120"/>
              <a:ea typeface="華康細圓體" panose="020F0309000000000000" pitchFamily="49" charset="-120"/>
            </a:endParaRPr>
          </a:p>
        </p:txBody>
      </p:sp>
      <p:sp>
        <p:nvSpPr>
          <p:cNvPr id="52" name="文字方塊 51"/>
          <p:cNvSpPr txBox="1"/>
          <p:nvPr/>
        </p:nvSpPr>
        <p:spPr>
          <a:xfrm>
            <a:off x="5359069" y="1109971"/>
            <a:ext cx="1473141" cy="830997"/>
          </a:xfrm>
          <a:prstGeom prst="rect">
            <a:avLst/>
          </a:prstGeom>
          <a:noFill/>
        </p:spPr>
        <p:txBody>
          <a:bodyPr wrap="square" rtlCol="0">
            <a:spAutoFit/>
          </a:bodyPr>
          <a:lstStyle/>
          <a:p>
            <a:r>
              <a:rPr lang="zh-TW" altLang="en-US" sz="2400" dirty="0">
                <a:latin typeface="華康細圓體" panose="020F0309000000000000" pitchFamily="49" charset="-120"/>
                <a:ea typeface="華康細圓體" panose="020F0309000000000000" pitchFamily="49" charset="-120"/>
              </a:rPr>
              <a:t>提升土方交換率</a:t>
            </a:r>
          </a:p>
        </p:txBody>
      </p:sp>
      <p:sp>
        <p:nvSpPr>
          <p:cNvPr id="53" name="弧形 52"/>
          <p:cNvSpPr/>
          <p:nvPr/>
        </p:nvSpPr>
        <p:spPr>
          <a:xfrm flipV="1">
            <a:off x="3711519" y="2283692"/>
            <a:ext cx="2847635" cy="3211585"/>
          </a:xfrm>
          <a:prstGeom prst="arc">
            <a:avLst>
              <a:gd name="adj1" fmla="val 17022980"/>
              <a:gd name="adj2" fmla="val 6438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latin typeface="華康細圓體" panose="020F0309000000000000" pitchFamily="49" charset="-120"/>
              <a:ea typeface="華康細圓體" panose="020F0309000000000000" pitchFamily="49" charset="-120"/>
            </a:endParaRPr>
          </a:p>
        </p:txBody>
      </p:sp>
      <p:sp>
        <p:nvSpPr>
          <p:cNvPr id="54" name="文字方塊 53"/>
          <p:cNvSpPr txBox="1"/>
          <p:nvPr/>
        </p:nvSpPr>
        <p:spPr>
          <a:xfrm>
            <a:off x="74284" y="4731112"/>
            <a:ext cx="1876897" cy="461665"/>
          </a:xfrm>
          <a:prstGeom prst="rect">
            <a:avLst/>
          </a:prstGeom>
          <a:noFill/>
        </p:spPr>
        <p:txBody>
          <a:bodyPr wrap="square" rtlCol="0">
            <a:spAutoFit/>
          </a:bodyPr>
          <a:lstStyle/>
          <a:p>
            <a:pPr algn="ctr"/>
            <a:r>
              <a:rPr lang="zh-TW" altLang="en-US" sz="2400" dirty="0" smtClean="0">
                <a:latin typeface="華康細圓體" panose="020F0309000000000000" pitchFamily="49" charset="-120"/>
                <a:ea typeface="華康細圓體" panose="020F0309000000000000" pitchFamily="49" charset="-120"/>
              </a:rPr>
              <a:t>逕為交易</a:t>
            </a:r>
            <a:endParaRPr lang="zh-TW" altLang="en-US" sz="2400" dirty="0">
              <a:latin typeface="華康細圓體" panose="020F0309000000000000" pitchFamily="49" charset="-120"/>
              <a:ea typeface="華康細圓體" panose="020F0309000000000000" pitchFamily="49" charset="-120"/>
            </a:endParaRPr>
          </a:p>
        </p:txBody>
      </p:sp>
      <p:sp>
        <p:nvSpPr>
          <p:cNvPr id="55" name="圓角矩形 54"/>
          <p:cNvSpPr/>
          <p:nvPr/>
        </p:nvSpPr>
        <p:spPr>
          <a:xfrm>
            <a:off x="296297" y="1512881"/>
            <a:ext cx="1870266" cy="67470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華康細圓體" panose="020F0309000000000000" pitchFamily="49" charset="-120"/>
                <a:ea typeface="華康細圓體" panose="020F0309000000000000" pitchFamily="49" charset="-120"/>
              </a:rPr>
              <a:t>非妥善處理</a:t>
            </a:r>
            <a:endParaRPr lang="zh-TW" altLang="en-US" sz="2400" dirty="0">
              <a:latin typeface="華康細圓體" panose="020F0309000000000000" pitchFamily="49" charset="-120"/>
              <a:ea typeface="華康細圓體" panose="020F0309000000000000" pitchFamily="49" charset="-120"/>
            </a:endParaRPr>
          </a:p>
        </p:txBody>
      </p:sp>
      <p:cxnSp>
        <p:nvCxnSpPr>
          <p:cNvPr id="56" name="直線單箭頭接點 55"/>
          <p:cNvCxnSpPr>
            <a:stCxn id="39" idx="1"/>
            <a:endCxn id="55" idx="3"/>
          </p:cNvCxnSpPr>
          <p:nvPr/>
        </p:nvCxnSpPr>
        <p:spPr>
          <a:xfrm flipH="1">
            <a:off x="2166563" y="1850233"/>
            <a:ext cx="74006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108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9437</TotalTime>
  <Words>3357</Words>
  <Application>Microsoft Office PowerPoint</Application>
  <PresentationFormat>如螢幕大小 (4:3)</PresentationFormat>
  <Paragraphs>611</Paragraphs>
  <Slides>61</Slides>
  <Notes>17</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61</vt:i4>
      </vt:variant>
    </vt:vector>
  </HeadingPairs>
  <TitlesOfParts>
    <vt:vector size="73" baseType="lpstr">
      <vt:lpstr>華康行書體(P)</vt:lpstr>
      <vt:lpstr>華康細圓體</vt:lpstr>
      <vt:lpstr>華康細圓體(P)</vt:lpstr>
      <vt:lpstr>華康隸書體W5(P)</vt:lpstr>
      <vt:lpstr>華康魏碑體(P)</vt:lpstr>
      <vt:lpstr>新細明體</vt:lpstr>
      <vt:lpstr>Arial</vt:lpstr>
      <vt:lpstr>Calibri</vt:lpstr>
      <vt:lpstr>Calibri Light</vt:lpstr>
      <vt:lpstr>Wingdings</vt:lpstr>
      <vt:lpstr>Office 佈景主題</vt:lpstr>
      <vt:lpstr>Visio</vt:lpstr>
      <vt:lpstr>PowerPoint 簡報</vt:lpstr>
      <vt:lpstr>簡報大綱</vt:lpstr>
      <vt:lpstr>甚麼是營建剩餘土石方</vt:lpstr>
      <vt:lpstr>甚麼是營建剩餘土石方</vt:lpstr>
      <vt:lpstr>營建剩餘土石方定義</vt:lpstr>
      <vt:lpstr>PowerPoint 簡報</vt:lpstr>
      <vt:lpstr>哪些土養護工程所不能收</vt:lpstr>
      <vt:lpstr>PowerPoint 簡報</vt:lpstr>
      <vt:lpstr>目標與沿革</vt:lpstr>
      <vt:lpstr>營建剩餘土石方資訊服務中心</vt:lpstr>
      <vt:lpstr>為何需要運送憑證(四聯單)</vt:lpstr>
      <vt:lpstr>甚麼是運送憑證(四聯單)</vt:lpstr>
      <vt:lpstr>兩階段申報</vt:lpstr>
      <vt:lpstr>流向編號編碼原則</vt:lpstr>
      <vt:lpstr>系統申報查核流程</vt:lpstr>
      <vt:lpstr>系統申報三部曲</vt:lpstr>
      <vt:lpstr>Step 1 申請帳號_我該選擇哪種身分</vt:lpstr>
      <vt:lpstr>Step 1 申請帳號</vt:lpstr>
      <vt:lpstr>申請帳號_承包商/收容處理場所業者</vt:lpstr>
      <vt:lpstr>Step 1 申請帳號</vt:lpstr>
      <vt:lpstr>Step 1 申請承包商帳號</vt:lpstr>
      <vt:lpstr>Step 1 申請帳號_上傳回函表</vt:lpstr>
      <vt:lpstr>Step 1 申請帳號_帳號開通通知</vt:lpstr>
      <vt:lpstr>Step 1 申請帳號_維護個人資料</vt:lpstr>
      <vt:lpstr>Step 2 工程申報</vt:lpstr>
      <vt:lpstr>Step 2 新增公共工程基本資料</vt:lpstr>
      <vt:lpstr>Step 2 新增公共工程基本資料</vt:lpstr>
      <vt:lpstr>Step 2 新增公共工程基本資料</vt:lpstr>
      <vt:lpstr>Step 3 新增公共工程月報表</vt:lpstr>
      <vt:lpstr>Step 3 新增公共工程月報表</vt:lpstr>
      <vt:lpstr>Step 3 檢視公共工程月報表</vt:lpstr>
      <vt:lpstr>系統查核三部曲</vt:lpstr>
      <vt:lpstr>Step 1 申請帳號_我該選擇哪種身分</vt:lpstr>
      <vt:lpstr>Step 1 申請帳號_選擇身分</vt:lpstr>
      <vt:lpstr>Step 1 申請帳號_填寫個人資料</vt:lpstr>
      <vt:lpstr>Step 1 申請帳號_查無機關時</vt:lpstr>
      <vt:lpstr>Step 1 申請帳號_郵件確認</vt:lpstr>
      <vt:lpstr>Step 1 申請帳號_填寫回函表</vt:lpstr>
      <vt:lpstr>Step 1 申請帳號_上傳回函表</vt:lpstr>
      <vt:lpstr>Step 1 申請帳號_帳號開通通知</vt:lpstr>
      <vt:lpstr>Step 1 申請帳號_維護個人資料</vt:lpstr>
      <vt:lpstr>Step 2 查核</vt:lpstr>
      <vt:lpstr>金門縣查核率</vt:lpstr>
      <vt:lpstr>Step 2.1 基本資料查核</vt:lpstr>
      <vt:lpstr>Step 2.1 基本資料查核</vt:lpstr>
      <vt:lpstr>Step 2.1 基本資料查核</vt:lpstr>
      <vt:lpstr>Step 2.1 基本資料查核_可再利用物料</vt:lpstr>
      <vt:lpstr>Step 2.1 基本資料查核_可再利用物料申報</vt:lpstr>
      <vt:lpstr>Step 2.1 基本資料查核_退件通知</vt:lpstr>
      <vt:lpstr>Step 2.2 月報查核_時間點</vt:lpstr>
      <vt:lpstr>Step 2.2 月報查核</vt:lpstr>
      <vt:lpstr>Step 2.2 月報查核_查詢未辦理查核月報表</vt:lpstr>
      <vt:lpstr>Step 3 雙向勾稽</vt:lpstr>
      <vt:lpstr>出土收土雙向勾稽</vt:lpstr>
      <vt:lpstr>常見問題</vt:lpstr>
      <vt:lpstr>常見問題</vt:lpstr>
      <vt:lpstr>系統資料編修權責</vt:lpstr>
      <vt:lpstr>承包廠商應該做甚麼</vt:lpstr>
      <vt:lpstr>主辦/主管機關應該要做甚麼</vt:lpstr>
      <vt:lpstr>結語</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Baw</cp:lastModifiedBy>
  <cp:revision>64</cp:revision>
  <dcterms:created xsi:type="dcterms:W3CDTF">2016-10-25T23:39:29Z</dcterms:created>
  <dcterms:modified xsi:type="dcterms:W3CDTF">2017-08-30T23:05:37Z</dcterms:modified>
</cp:coreProperties>
</file>